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2.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2.xml" ContentType="application/vnd.openxmlformats-officedocument.presentationml.tags+xml"/>
  <Override PartName="/ppt/notesSlides/notesSlide19.xml" ContentType="application/vnd.openxmlformats-officedocument.presentationml.notesSlide+xml"/>
  <Override PartName="/ppt/comments/comment1.xml" ContentType="application/vnd.openxmlformats-officedocument.presentationml.comments+xml"/>
  <Override PartName="/ppt/tags/tag33.xml" ContentType="application/vnd.openxmlformats-officedocument.presentationml.tags+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38.xml" ContentType="application/vnd.openxmlformats-officedocument.presentationml.tags+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39.xml" ContentType="application/vnd.openxmlformats-officedocument.presentationml.tags+xml"/>
  <Override PartName="/ppt/notesSlides/notesSlide2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4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45.xml" ContentType="application/vnd.openxmlformats-officedocument.presentationml.tags+xml"/>
  <Override PartName="/ppt/notesSlides/notesSlide2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46.xml" ContentType="application/vnd.openxmlformats-officedocument.presentationml.tags+xml"/>
  <Override PartName="/ppt/notesSlides/notesSlide3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tags/tag47.xml" ContentType="application/vnd.openxmlformats-officedocument.presentationml.tags+xml"/>
  <Override PartName="/ppt/notesSlides/notesSlide3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tags/tag48.xml" ContentType="application/vnd.openxmlformats-officedocument.presentationml.tag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49.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50.xml" ContentType="application/vnd.openxmlformats-officedocument.presentationml.tags+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51.xml" ContentType="application/vnd.openxmlformats-officedocument.presentationml.tags+xml"/>
  <Override PartName="/ppt/notesSlides/notesSlide3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52.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xml" ContentType="application/vnd.openxmlformats-officedocument.drawingml.chartshapes+xml"/>
  <Override PartName="/ppt/tags/tag57.xml" ContentType="application/vnd.openxmlformats-officedocument.presentationml.tags+xml"/>
  <Override PartName="/ppt/notesSlides/notesSlide3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ags/tag58.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59.xml" ContentType="application/vnd.openxmlformats-officedocument.presentationml.tags+xml"/>
  <Override PartName="/ppt/notesSlides/notesSlide3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ags/tag60.xml" ContentType="application/vnd.openxmlformats-officedocument.presentationml.tags+xml"/>
  <Override PartName="/ppt/notesSlides/notesSlide3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xml" ContentType="application/vnd.openxmlformats-officedocument.drawingml.chartshapes+xml"/>
  <Override PartName="/ppt/tags/tag61.xml" ContentType="application/vnd.openxmlformats-officedocument.presentationml.tags+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notesSlides/notesSlide4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67.xml" ContentType="application/vnd.openxmlformats-officedocument.presentationml.tags+xml"/>
  <Override PartName="/ppt/notesSlides/notesSlide4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68.xml" ContentType="application/vnd.openxmlformats-officedocument.presentationml.tags+xml"/>
  <Override PartName="/ppt/notesSlides/notesSlide4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notesSlides/notesSlide46.xml" ContentType="application/vnd.openxmlformats-officedocument.presentationml.notesSlide+xml"/>
  <Override PartName="/ppt/tags/tag71.xml" ContentType="application/vnd.openxmlformats-officedocument.presentationml.tags+xml"/>
  <Override PartName="/ppt/notesSlides/notesSlide47.xml" ContentType="application/vnd.openxmlformats-officedocument.presentationml.notesSlide+xml"/>
  <Override PartName="/ppt/tags/tag72.xml" ContentType="application/vnd.openxmlformats-officedocument.presentationml.tags+xml"/>
  <Override PartName="/ppt/notesSlides/notesSlide48.xml" ContentType="application/vnd.openxmlformats-officedocument.presentationml.notesSlide+xml"/>
  <Override PartName="/ppt/tags/tag73.xml" ContentType="application/vnd.openxmlformats-officedocument.presentationml.tags+xml"/>
  <Override PartName="/ppt/notesSlides/notesSlide49.xml" ContentType="application/vnd.openxmlformats-officedocument.presentationml.notesSlide+xml"/>
  <Override PartName="/ppt/tags/tag74.xml" ContentType="application/vnd.openxmlformats-officedocument.presentationml.tags+xml"/>
  <Override PartName="/ppt/notesSlides/notesSlide5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75.xml" ContentType="application/vnd.openxmlformats-officedocument.presentationml.tags+xml"/>
  <Override PartName="/ppt/notesSlides/notesSlide5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76.xml" ContentType="application/vnd.openxmlformats-officedocument.presentationml.tags+xml"/>
  <Override PartName="/ppt/notesSlides/notesSlide5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77.xml" ContentType="application/vnd.openxmlformats-officedocument.presentationml.tags+xml"/>
  <Override PartName="/ppt/notesSlides/notesSlide5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78.xml" ContentType="application/vnd.openxmlformats-officedocument.presentationml.tags+xml"/>
  <Override PartName="/ppt/notesSlides/notesSlide5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79.xml" ContentType="application/vnd.openxmlformats-officedocument.presentationml.tags+xml"/>
  <Override PartName="/ppt/notesSlides/notesSlide55.xml" ContentType="application/vnd.openxmlformats-officedocument.presentationml.notesSlide+xml"/>
  <Override PartName="/ppt/charts/chart58.xml" ContentType="application/vnd.openxmlformats-officedocument.drawingml.chart+xml"/>
  <Override PartName="/ppt/tags/tag80.xml" ContentType="application/vnd.openxmlformats-officedocument.presentationml.tags+xml"/>
  <Override PartName="/ppt/notesSlides/notesSlide56.xml" ContentType="application/vnd.openxmlformats-officedocument.presentationml.notesSlide+xml"/>
  <Override PartName="/ppt/charts/chart59.xml" ContentType="application/vnd.openxmlformats-officedocument.drawingml.chart+xml"/>
  <Override PartName="/ppt/tags/tag81.xml" ContentType="application/vnd.openxmlformats-officedocument.presentationml.tags+xml"/>
  <Override PartName="/ppt/notesSlides/notesSlide57.xml" ContentType="application/vnd.openxmlformats-officedocument.presentationml.notesSlide+xml"/>
  <Override PartName="/ppt/charts/chart60.xml" ContentType="application/vnd.openxmlformats-officedocument.drawingml.chart+xml"/>
  <Override PartName="/ppt/drawings/drawing6.xml" ContentType="application/vnd.openxmlformats-officedocument.drawingml.chartshapes+xml"/>
  <Override PartName="/ppt/tags/tag82.xml" ContentType="application/vnd.openxmlformats-officedocument.presentationml.tags+xml"/>
  <Override PartName="/ppt/notesSlides/notesSlide58.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83.xml" ContentType="application/vnd.openxmlformats-officedocument.presentationml.tags+xml"/>
  <Override PartName="/ppt/notesSlides/notesSlide59.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tags/tag84.xml" ContentType="application/vnd.openxmlformats-officedocument.presentationml.tags+xml"/>
  <Override PartName="/ppt/notesSlides/notesSlide60.xml" ContentType="application/vnd.openxmlformats-officedocument.presentationml.notesSlid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notesSlides/notesSlide61.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notesSlides/notesSlide6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comments/comment2.xml" ContentType="application/vnd.openxmlformats-officedocument.presentationml.comments+xml"/>
  <Override PartName="/ppt/tags/tag89.xml" ContentType="application/vnd.openxmlformats-officedocument.presentationml.tags+xml"/>
  <Override PartName="/ppt/notesSlides/notesSlide63.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comments/comment3.xml" ContentType="application/vnd.openxmlformats-officedocument.presentationml.comments+xml"/>
  <Override PartName="/ppt/tags/tag90.xml" ContentType="application/vnd.openxmlformats-officedocument.presentationml.tags+xml"/>
  <Override PartName="/ppt/tags/tag91.xml" ContentType="application/vnd.openxmlformats-officedocument.presentationml.tags+xml"/>
  <Override PartName="/ppt/notesSlides/notesSlide64.xml" ContentType="application/vnd.openxmlformats-officedocument.presentationml.notesSlide+xml"/>
  <Override PartName="/ppt/tags/tag92.xml" ContentType="application/vnd.openxmlformats-officedocument.presentationml.tags+xml"/>
  <Override PartName="/ppt/notesSlides/notesSlide65.xml" ContentType="application/vnd.openxmlformats-officedocument.presentationml.notesSlide+xml"/>
  <Override PartName="/ppt/tags/tag93.xml" ContentType="application/vnd.openxmlformats-officedocument.presentationml.tags+xml"/>
  <Override PartName="/ppt/notesSlides/notesSlide66.xml" ContentType="application/vnd.openxmlformats-officedocument.presentationml.notesSlide+xml"/>
  <Override PartName="/ppt/tags/tag94.xml" ContentType="application/vnd.openxmlformats-officedocument.presentationml.tags+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95.xml" ContentType="application/vnd.openxmlformats-officedocument.presentationml.tags+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7.xml" ContentType="application/vnd.openxmlformats-officedocument.drawingml.chartshape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notesSlides/notesSlide67.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98.xml" ContentType="application/vnd.openxmlformats-officedocument.presentationml.tags+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99.xml" ContentType="application/vnd.openxmlformats-officedocument.presentationml.tags+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100.xml" ContentType="application/vnd.openxmlformats-officedocument.presentationml.tags+xml"/>
  <Override PartName="/ppt/notesSlides/notesSlide6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ags/tag101.xml" ContentType="application/vnd.openxmlformats-officedocument.presentationml.tags+xml"/>
  <Override PartName="/ppt/notesSlides/notesSlide69.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112"/>
  </p:notesMasterIdLst>
  <p:sldIdLst>
    <p:sldId id="266" r:id="rId5"/>
    <p:sldId id="2420" r:id="rId6"/>
    <p:sldId id="2091" r:id="rId7"/>
    <p:sldId id="2597" r:id="rId8"/>
    <p:sldId id="2598" r:id="rId9"/>
    <p:sldId id="2599" r:id="rId10"/>
    <p:sldId id="2733" r:id="rId11"/>
    <p:sldId id="2734" r:id="rId12"/>
    <p:sldId id="2735" r:id="rId13"/>
    <p:sldId id="2819" r:id="rId14"/>
    <p:sldId id="2820" r:id="rId15"/>
    <p:sldId id="2738" r:id="rId16"/>
    <p:sldId id="2821" r:id="rId17"/>
    <p:sldId id="2822" r:id="rId18"/>
    <p:sldId id="2741" r:id="rId19"/>
    <p:sldId id="2742" r:id="rId20"/>
    <p:sldId id="2743" r:id="rId21"/>
    <p:sldId id="2744" r:id="rId22"/>
    <p:sldId id="2804" r:id="rId23"/>
    <p:sldId id="2745" r:id="rId24"/>
    <p:sldId id="2746" r:id="rId25"/>
    <p:sldId id="2747" r:id="rId26"/>
    <p:sldId id="2749" r:id="rId27"/>
    <p:sldId id="2867" r:id="rId28"/>
    <p:sldId id="2754" r:id="rId29"/>
    <p:sldId id="2868" r:id="rId30"/>
    <p:sldId id="2870" r:id="rId31"/>
    <p:sldId id="2869" r:id="rId32"/>
    <p:sldId id="2759" r:id="rId33"/>
    <p:sldId id="2871" r:id="rId34"/>
    <p:sldId id="2761" r:id="rId35"/>
    <p:sldId id="2805" r:id="rId36"/>
    <p:sldId id="2806" r:id="rId37"/>
    <p:sldId id="2807" r:id="rId38"/>
    <p:sldId id="2872" r:id="rId39"/>
    <p:sldId id="2809" r:id="rId40"/>
    <p:sldId id="2873" r:id="rId41"/>
    <p:sldId id="2811" r:id="rId42"/>
    <p:sldId id="2812" r:id="rId43"/>
    <p:sldId id="2813" r:id="rId44"/>
    <p:sldId id="2814" r:id="rId45"/>
    <p:sldId id="2815" r:id="rId46"/>
    <p:sldId id="2816" r:id="rId47"/>
    <p:sldId id="2817" r:id="rId48"/>
    <p:sldId id="2823" r:id="rId49"/>
    <p:sldId id="2824" r:id="rId50"/>
    <p:sldId id="2825" r:id="rId51"/>
    <p:sldId id="2827" r:id="rId52"/>
    <p:sldId id="2828" r:id="rId53"/>
    <p:sldId id="2829" r:id="rId54"/>
    <p:sldId id="2830" r:id="rId55"/>
    <p:sldId id="2831" r:id="rId56"/>
    <p:sldId id="2832" r:id="rId57"/>
    <p:sldId id="2833" r:id="rId58"/>
    <p:sldId id="2834" r:id="rId59"/>
    <p:sldId id="2835" r:id="rId60"/>
    <p:sldId id="2836" r:id="rId61"/>
    <p:sldId id="2837" r:id="rId62"/>
    <p:sldId id="2838" r:id="rId63"/>
    <p:sldId id="2839" r:id="rId64"/>
    <p:sldId id="2840" r:id="rId65"/>
    <p:sldId id="2841" r:id="rId66"/>
    <p:sldId id="2878" r:id="rId67"/>
    <p:sldId id="2880" r:id="rId68"/>
    <p:sldId id="2879" r:id="rId69"/>
    <p:sldId id="2864" r:id="rId70"/>
    <p:sldId id="2862" r:id="rId71"/>
    <p:sldId id="2850" r:id="rId72"/>
    <p:sldId id="2845" r:id="rId73"/>
    <p:sldId id="2863" r:id="rId74"/>
    <p:sldId id="2874" r:id="rId75"/>
    <p:sldId id="2852" r:id="rId76"/>
    <p:sldId id="2853" r:id="rId77"/>
    <p:sldId id="2855" r:id="rId78"/>
    <p:sldId id="2854" r:id="rId79"/>
    <p:sldId id="2856" r:id="rId80"/>
    <p:sldId id="2857" r:id="rId81"/>
    <p:sldId id="2858" r:id="rId82"/>
    <p:sldId id="2859" r:id="rId83"/>
    <p:sldId id="2660" r:id="rId84"/>
    <p:sldId id="2661" r:id="rId85"/>
    <p:sldId id="2687" r:id="rId86"/>
    <p:sldId id="2688" r:id="rId87"/>
    <p:sldId id="2665" r:id="rId88"/>
    <p:sldId id="2668" r:id="rId89"/>
    <p:sldId id="2669" r:id="rId90"/>
    <p:sldId id="2667" r:id="rId91"/>
    <p:sldId id="2666" r:id="rId92"/>
    <p:sldId id="2670" r:id="rId93"/>
    <p:sldId id="2664" r:id="rId94"/>
    <p:sldId id="2671" r:id="rId95"/>
    <p:sldId id="2186" r:id="rId96"/>
    <p:sldId id="1924" r:id="rId97"/>
    <p:sldId id="1791" r:id="rId98"/>
    <p:sldId id="1792" r:id="rId99"/>
    <p:sldId id="1793" r:id="rId100"/>
    <p:sldId id="1794" r:id="rId101"/>
    <p:sldId id="1795" r:id="rId102"/>
    <p:sldId id="1796" r:id="rId103"/>
    <p:sldId id="1797" r:id="rId104"/>
    <p:sldId id="1798" r:id="rId105"/>
    <p:sldId id="1799" r:id="rId106"/>
    <p:sldId id="2876" r:id="rId107"/>
    <p:sldId id="2094" r:id="rId108"/>
    <p:sldId id="2875" r:id="rId109"/>
    <p:sldId id="2877" r:id="rId110"/>
    <p:sldId id="2477" r:id="rId111"/>
  </p:sldIdLst>
  <p:sldSz cx="12192000" cy="6858000"/>
  <p:notesSz cx="6858000" cy="9144000"/>
  <p:custDataLst>
    <p:tags r:id="rId1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2733"/>
            <p14:sldId id="2734"/>
            <p14:sldId id="2735"/>
            <p14:sldId id="2819"/>
            <p14:sldId id="2820"/>
            <p14:sldId id="2738"/>
            <p14:sldId id="2821"/>
            <p14:sldId id="2822"/>
            <p14:sldId id="2741"/>
            <p14:sldId id="2742"/>
            <p14:sldId id="2743"/>
            <p14:sldId id="2744"/>
            <p14:sldId id="2804"/>
          </p14:sldIdLst>
        </p14:section>
        <p14:section name="Healthy Homes" id="{4A2D5B65-35B2-424D-8943-7DAB6D6CD24C}">
          <p14:sldIdLst>
            <p14:sldId id="2745"/>
            <p14:sldId id="2746"/>
            <p14:sldId id="2747"/>
            <p14:sldId id="2749"/>
            <p14:sldId id="2867"/>
            <p14:sldId id="2754"/>
            <p14:sldId id="2868"/>
            <p14:sldId id="2870"/>
            <p14:sldId id="2869"/>
            <p14:sldId id="2759"/>
            <p14:sldId id="2871"/>
            <p14:sldId id="2761"/>
          </p14:sldIdLst>
        </p14:section>
        <p14:section name="Your Local Area" id="{EA2199F8-C89E-42A6-9653-7D526C16804F}">
          <p14:sldIdLst>
            <p14:sldId id="2805"/>
            <p14:sldId id="2806"/>
            <p14:sldId id="2807"/>
            <p14:sldId id="2872"/>
            <p14:sldId id="2809"/>
            <p14:sldId id="2873"/>
            <p14:sldId id="2811"/>
            <p14:sldId id="2812"/>
            <p14:sldId id="2813"/>
            <p14:sldId id="2814"/>
            <p14:sldId id="2815"/>
            <p14:sldId id="2816"/>
            <p14:sldId id="2817"/>
          </p14:sldIdLst>
        </p14:section>
        <p14:section name="Transport and the night-time economy" id="{1B2F3BA8-1F6A-4EC9-8CAA-B2AF15CABBAA}">
          <p14:sldIdLst>
            <p14:sldId id="2823"/>
            <p14:sldId id="2824"/>
            <p14:sldId id="2825"/>
            <p14:sldId id="2827"/>
            <p14:sldId id="2828"/>
            <p14:sldId id="2829"/>
            <p14:sldId id="2830"/>
            <p14:sldId id="2831"/>
          </p14:sldIdLst>
        </p14:section>
        <p14:section name="Good Work" id="{4490F117-F397-4D16-A825-5F7390694B7E}">
          <p14:sldIdLst>
            <p14:sldId id="2832"/>
            <p14:sldId id="2833"/>
            <p14:sldId id="2834"/>
            <p14:sldId id="2835"/>
            <p14:sldId id="2836"/>
            <p14:sldId id="2837"/>
            <p14:sldId id="2838"/>
            <p14:sldId id="2839"/>
          </p14:sldIdLst>
        </p14:section>
        <p14:section name="Cost of Living" id="{0C9C625E-B63F-48DC-99BF-5E10E2238143}">
          <p14:sldIdLst>
            <p14:sldId id="2840"/>
            <p14:sldId id="2841"/>
            <p14:sldId id="2878"/>
            <p14:sldId id="2880"/>
            <p14:sldId id="2879"/>
            <p14:sldId id="2864"/>
            <p14:sldId id="2862"/>
            <p14:sldId id="2850"/>
            <p14:sldId id="2845"/>
            <p14:sldId id="2863"/>
            <p14:sldId id="2874"/>
            <p14:sldId id="2852"/>
            <p14:sldId id="2853"/>
            <p14:sldId id="2855"/>
            <p14:sldId id="2854"/>
            <p14:sldId id="2856"/>
            <p14:sldId id="2857"/>
            <p14:sldId id="2858"/>
            <p14:sldId id="2859"/>
          </p14:sldIdLst>
        </p14:section>
        <p14:section name="Digital inclusion" id="{6DFAB682-5FCD-4A50-933A-E7A663AA2EBC}">
          <p14:sldIdLst>
            <p14:sldId id="2660"/>
            <p14:sldId id="2661"/>
            <p14:sldId id="2687"/>
            <p14:sldId id="2688"/>
            <p14:sldId id="2665"/>
            <p14:sldId id="2668"/>
            <p14:sldId id="2669"/>
            <p14:sldId id="2667"/>
            <p14:sldId id="2666"/>
            <p14:sldId id="2670"/>
            <p14:sldId id="2664"/>
            <p14:sldId id="2671"/>
          </p14:sldIdLst>
        </p14:section>
        <p14:section name="Local Authority summaries" id="{11E63123-9C90-44DE-B36E-683AF6C90939}">
          <p14:sldIdLst>
            <p14:sldId id="2186"/>
            <p14:sldId id="1924"/>
            <p14:sldId id="1791"/>
            <p14:sldId id="1792"/>
            <p14:sldId id="1793"/>
            <p14:sldId id="1794"/>
            <p14:sldId id="1795"/>
            <p14:sldId id="1796"/>
            <p14:sldId id="1797"/>
            <p14:sldId id="1798"/>
            <p14:sldId id="1799"/>
          </p14:sldIdLst>
        </p14:section>
        <p14:section name="Appendix" id="{9DED440C-AD8D-4702-A811-443B70F5104B}">
          <p14:sldIdLst>
            <p14:sldId id="2876"/>
            <p14:sldId id="2094"/>
            <p14:sldId id="2875"/>
            <p14:sldId id="2877"/>
            <p14:sldId id="247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1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5"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843C0C"/>
    <a:srgbClr val="203864"/>
    <a:srgbClr val="BF95DF"/>
    <a:srgbClr val="CC99FF"/>
    <a:srgbClr val="9DC3E6"/>
    <a:srgbClr val="5B9BD5"/>
    <a:srgbClr val="7030A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95CD5-117A-4342-BD5F-7D963F1DC321}" v="9" dt="2024-03-11T09:33:5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0" y="768"/>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gs" Target="tags/tag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7.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2.6859378304549496E-2"/>
          <c:w val="0.97084904909368608"/>
          <c:h val="0.52416812551281067"/>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0.15</c:v>
                </c:pt>
                <c:pt idx="1">
                  <c:v>0.15</c:v>
                </c:pt>
                <c:pt idx="2">
                  <c:v>0.16</c:v>
                </c:pt>
                <c:pt idx="3">
                  <c:v>0.16</c:v>
                </c:pt>
                <c:pt idx="4">
                  <c:v>0.14000000000000001</c:v>
                </c:pt>
                <c:pt idx="5">
                  <c:v>0.14000000000000001</c:v>
                </c:pt>
                <c:pt idx="6">
                  <c:v>0.15</c:v>
                </c:pt>
                <c:pt idx="7">
                  <c:v>0.14000000000000001</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0.21</c:v>
                </c:pt>
                <c:pt idx="1">
                  <c:v>0.24</c:v>
                </c:pt>
                <c:pt idx="2">
                  <c:v>0.21</c:v>
                </c:pt>
                <c:pt idx="3">
                  <c:v>0.22</c:v>
                </c:pt>
                <c:pt idx="4">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0.38</c:v>
                </c:pt>
                <c:pt idx="3">
                  <c:v>0.4</c:v>
                </c:pt>
                <c:pt idx="4">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0.26</c:v>
                </c:pt>
                <c:pt idx="1">
                  <c:v>0.24</c:v>
                </c:pt>
                <c:pt idx="2">
                  <c:v>0.28000000000000003</c:v>
                </c:pt>
                <c:pt idx="3">
                  <c:v>0.23</c:v>
                </c:pt>
                <c:pt idx="4">
                  <c:v>0.25</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0.35</c:v>
                </c:pt>
                <c:pt idx="3">
                  <c:v>0.36</c:v>
                </c:pt>
                <c:pt idx="4">
                  <c:v>0.38</c:v>
                </c:pt>
              </c:numCache>
            </c:numRef>
          </c:val>
          <c:smooth val="0"/>
          <c:extLst>
            <c:ext xmlns:c16="http://schemas.microsoft.com/office/drawing/2014/chart" uri="{C3380CC4-5D6E-409C-BE32-E72D297353CC}">
              <c16:uniqueId val="{00000000-F74C-4CBE-86CF-30009DB8E0DC}"/>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0.17</c:v>
                </c:pt>
                <c:pt idx="1">
                  <c:v>0.17</c:v>
                </c:pt>
                <c:pt idx="2">
                  <c:v>0.17</c:v>
                </c:pt>
                <c:pt idx="3">
                  <c:v>0.18</c:v>
                </c:pt>
                <c:pt idx="4">
                  <c:v>0.16</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0.22</c:v>
                </c:pt>
                <c:pt idx="1">
                  <c:v>0.24</c:v>
                </c:pt>
                <c:pt idx="2">
                  <c:v>0.23</c:v>
                </c:pt>
                <c:pt idx="3">
                  <c:v>0.26</c:v>
                </c:pt>
                <c:pt idx="4">
                  <c:v>0.23</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0.23</c:v>
                </c:pt>
                <c:pt idx="1">
                  <c:v>0.21</c:v>
                </c:pt>
                <c:pt idx="2">
                  <c:v>0.24</c:v>
                </c:pt>
                <c:pt idx="3">
                  <c:v>0.2</c:v>
                </c:pt>
                <c:pt idx="4">
                  <c:v>0.22</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c:v>
                </c:pt>
                <c:pt idx="2">
                  <c:v>0</c:v>
                </c:pt>
                <c:pt idx="3">
                  <c:v>0.03</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0.04</c:v>
                </c:pt>
                <c:pt idx="2">
                  <c:v>0.06</c:v>
                </c:pt>
                <c:pt idx="3">
                  <c:v>0.09</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7.0000000000000007E-2</c:v>
                </c:pt>
                <c:pt idx="1">
                  <c:v>0.12</c:v>
                </c:pt>
                <c:pt idx="2">
                  <c:v>0.14000000000000001</c:v>
                </c:pt>
                <c:pt idx="3">
                  <c:v>0.15</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0.35</c:v>
                </c:pt>
                <c:pt idx="1">
                  <c:v>0.5</c:v>
                </c:pt>
                <c:pt idx="2">
                  <c:v>0.49</c:v>
                </c:pt>
                <c:pt idx="3">
                  <c:v>0.43</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0.55000000000000004</c:v>
                </c:pt>
                <c:pt idx="1">
                  <c:v>0.34</c:v>
                </c:pt>
                <c:pt idx="2">
                  <c:v>0.3</c:v>
                </c:pt>
                <c:pt idx="3">
                  <c:v>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0"/>
              <c:layout>
                <c:manualLayout>
                  <c:x val="-3.3392589966906902E-2"/>
                  <c:y val="-2.5167849590669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A-4A74-835D-AAFDFE6CACFA}"/>
                </c:ext>
              </c:extLst>
            </c:dLbl>
            <c:dLbl>
              <c:idx val="1"/>
              <c:layout>
                <c:manualLayout>
                  <c:x val="-3.0722519907001668E-2"/>
                  <c:y val="-4.1139052798659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6A-4A74-835D-AAFDFE6CACFA}"/>
                </c:ext>
              </c:extLst>
            </c:dLbl>
            <c:dLbl>
              <c:idx val="4"/>
              <c:layout>
                <c:manualLayout>
                  <c:x val="-1.1492966029375976E-2"/>
                  <c:y val="-3.05422585080401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70.449999999999989</c:v>
                </c:pt>
                <c:pt idx="1">
                  <c:v>71.8</c:v>
                </c:pt>
                <c:pt idx="2">
                  <c:v>71.45</c:v>
                </c:pt>
                <c:pt idx="3">
                  <c:v>70</c:v>
                </c:pt>
                <c:pt idx="4">
                  <c:v>71.400000000000006</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4"/>
              <c:layout>
                <c:manualLayout>
                  <c:x val="-4.5345607643652941E-3"/>
                  <c:y val="-1.2130574358972205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General</c:formatCode>
                <c:ptCount val="5"/>
                <c:pt idx="0">
                  <c:v>66.8</c:v>
                </c:pt>
                <c:pt idx="1">
                  <c:v>68.400000000000006</c:v>
                </c:pt>
                <c:pt idx="2" formatCode="0.0">
                  <c:v>68.099999999999994</c:v>
                </c:pt>
                <c:pt idx="3" formatCode="0.0">
                  <c:v>65.900000000000006</c:v>
                </c:pt>
                <c:pt idx="4">
                  <c:v>67.599999999999994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General</c:formatCode>
                <c:ptCount val="5"/>
                <c:pt idx="0">
                  <c:v>70.400000000000006</c:v>
                </c:pt>
                <c:pt idx="1">
                  <c:v>71.599999999999994</c:v>
                </c:pt>
                <c:pt idx="2" formatCode="0.0">
                  <c:v>72</c:v>
                </c:pt>
                <c:pt idx="3" formatCode="0.0">
                  <c:v>71.099999999999994</c:v>
                </c:pt>
                <c:pt idx="4">
                  <c:v>71.3</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General</c:formatCode>
                <c:ptCount val="5"/>
                <c:pt idx="0">
                  <c:v>64</c:v>
                </c:pt>
                <c:pt idx="1">
                  <c:v>65.5</c:v>
                </c:pt>
                <c:pt idx="2" formatCode="0.0">
                  <c:v>64.5</c:v>
                </c:pt>
                <c:pt idx="3" formatCode="0.0">
                  <c:v>63.3</c:v>
                </c:pt>
                <c:pt idx="4">
                  <c:v>65.3</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General</c:formatCode>
                <c:ptCount val="5"/>
                <c:pt idx="0">
                  <c:v>80.599999999999994</c:v>
                </c:pt>
                <c:pt idx="1">
                  <c:v>81.7</c:v>
                </c:pt>
                <c:pt idx="2" formatCode="0.0">
                  <c:v>81.2</c:v>
                </c:pt>
                <c:pt idx="3" formatCode="0.0">
                  <c:v>79.7</c:v>
                </c:pt>
                <c:pt idx="4">
                  <c:v>81.2</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6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4"/>
              <c:layout>
                <c:manualLayout>
                  <c:x val="-1.8570266880410857E-2"/>
                  <c:y val="3.27229638373674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60.516673459881218</c:v>
                </c:pt>
                <c:pt idx="1">
                  <c:v>63.1</c:v>
                </c:pt>
                <c:pt idx="2">
                  <c:v>62.6</c:v>
                </c:pt>
                <c:pt idx="3">
                  <c:v>61.7</c:v>
                </c:pt>
                <c:pt idx="4">
                  <c:v>61.463300172090783</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2"/>
              <c:layout>
                <c:manualLayout>
                  <c:x val="-2.888897919190268E-2"/>
                  <c:y val="-2.1296164877365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45-42B1-9912-4726B666A644}"/>
                </c:ext>
              </c:extLst>
            </c:dLbl>
            <c:dLbl>
              <c:idx val="4"/>
              <c:layout>
                <c:manualLayout>
                  <c:x val="-1.7291637083551543E-2"/>
                  <c:y val="-2.97794963625031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0.0</c:formatCode>
                <c:ptCount val="5"/>
                <c:pt idx="0" formatCode="General">
                  <c:v>60.2</c:v>
                </c:pt>
                <c:pt idx="1">
                  <c:v>63.714000000000006</c:v>
                </c:pt>
                <c:pt idx="2">
                  <c:v>60.9</c:v>
                </c:pt>
                <c:pt idx="3">
                  <c:v>61.7</c:v>
                </c:pt>
                <c:pt idx="4">
                  <c:v>61.87745454545454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2"/>
              <c:layout>
                <c:manualLayout>
                  <c:x val="-2.3090308137727111E-2"/>
                  <c:y val="-1.869661928612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45-42B1-9912-4726B666A644}"/>
                </c:ext>
              </c:extLst>
            </c:dLbl>
            <c:dLbl>
              <c:idx val="3"/>
              <c:layout>
                <c:manualLayout>
                  <c:x val="-2.4250042348562397E-2"/>
                  <c:y val="2.415303331678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45-42B1-9912-4726B666A644}"/>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0.0</c:formatCode>
                <c:ptCount val="5"/>
                <c:pt idx="0" formatCode="General">
                  <c:v>56.8</c:v>
                </c:pt>
                <c:pt idx="1">
                  <c:v>57.660402684563756</c:v>
                </c:pt>
                <c:pt idx="2">
                  <c:v>57.8</c:v>
                </c:pt>
                <c:pt idx="3">
                  <c:v>58.5</c:v>
                </c:pt>
                <c:pt idx="4">
                  <c:v>57.102888086642601</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0.0</c:formatCode>
                <c:ptCount val="5"/>
                <c:pt idx="0" formatCode="General">
                  <c:v>52.1</c:v>
                </c:pt>
                <c:pt idx="1">
                  <c:v>54.634576271186447</c:v>
                </c:pt>
                <c:pt idx="2">
                  <c:v>57.6</c:v>
                </c:pt>
                <c:pt idx="3">
                  <c:v>52</c:v>
                </c:pt>
                <c:pt idx="4">
                  <c:v>54.602205882352941</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0.0</c:formatCode>
                <c:ptCount val="5"/>
                <c:pt idx="0" formatCode="General">
                  <c:v>73</c:v>
                </c:pt>
                <c:pt idx="1">
                  <c:v>76.368000000000009</c:v>
                </c:pt>
                <c:pt idx="2">
                  <c:v>74</c:v>
                </c:pt>
                <c:pt idx="3">
                  <c:v>74.400000000000006</c:v>
                </c:pt>
                <c:pt idx="4">
                  <c:v>72.270652173913049</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0.46</c:v>
                </c:pt>
                <c:pt idx="1">
                  <c:v>0.43</c:v>
                </c:pt>
                <c:pt idx="2">
                  <c:v>0.43</c:v>
                </c:pt>
                <c:pt idx="3">
                  <c:v>0.42</c:v>
                </c:pt>
                <c:pt idx="4">
                  <c:v>0.44</c:v>
                </c:pt>
                <c:pt idx="5">
                  <c:v>0.44</c:v>
                </c:pt>
                <c:pt idx="6">
                  <c:v>0.43</c:v>
                </c:pt>
                <c:pt idx="7">
                  <c:v>0.46</c:v>
                </c:pt>
              </c:numCache>
            </c:numRef>
          </c:val>
          <c:smooth val="0"/>
          <c:extLst>
            <c:ext xmlns:c16="http://schemas.microsoft.com/office/drawing/2014/chart" uri="{C3380CC4-5D6E-409C-BE32-E72D297353CC}">
              <c16:uniqueId val="{00000000-7C74-49CB-AC3B-7119DCDB6830}"/>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107765840973E-3"/>
          <c:y val="4.3497894456171818E-3"/>
          <c:w val="0.99854020089563089"/>
          <c:h val="0.75579512753492306"/>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Sheet1!$B$2:$B$11</c:f>
            </c:numRef>
          </c:val>
          <c:extLst>
            <c:ext xmlns:c16="http://schemas.microsoft.com/office/drawing/2014/chart" uri="{C3380CC4-5D6E-409C-BE32-E72D297353CC}">
              <c16:uniqueId val="{00000000-983E-4E9B-A469-5C27271F7893}"/>
            </c:ext>
          </c:extLst>
        </c:ser>
        <c:ser>
          <c:idx val="1"/>
          <c:order val="1"/>
          <c:tx>
            <c:strRef>
              <c:f>Sheet1!$C$1</c:f>
              <c:strCache>
                <c:ptCount val="1"/>
                <c:pt idx="0">
                  <c:v>Don't know/Prefer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Sheet1!$C$2:$C$11</c:f>
              <c:numCache>
                <c:formatCode>0%</c:formatCode>
                <c:ptCount val="10"/>
                <c:pt idx="0">
                  <c:v>0.01</c:v>
                </c:pt>
                <c:pt idx="1">
                  <c:v>0.03</c:v>
                </c:pt>
                <c:pt idx="2">
                  <c:v>0.03</c:v>
                </c:pt>
                <c:pt idx="3">
                  <c:v>7.0000000000000007E-2</c:v>
                </c:pt>
                <c:pt idx="4">
                  <c:v>0.04</c:v>
                </c:pt>
                <c:pt idx="5">
                  <c:v>0.03</c:v>
                </c:pt>
                <c:pt idx="6">
                  <c:v>0.03</c:v>
                </c:pt>
                <c:pt idx="7">
                  <c:v>0.03</c:v>
                </c:pt>
                <c:pt idx="8">
                  <c:v>0.04</c:v>
                </c:pt>
                <c:pt idx="9">
                  <c:v>0.04</c:v>
                </c:pt>
              </c:numCache>
            </c:numRef>
          </c:val>
          <c:extLst>
            <c:ext xmlns:c16="http://schemas.microsoft.com/office/drawing/2014/chart" uri="{C3380CC4-5D6E-409C-BE32-E72D297353CC}">
              <c16:uniqueId val="{00000001-983E-4E9B-A469-5C27271F7893}"/>
            </c:ext>
          </c:extLst>
        </c:ser>
        <c:ser>
          <c:idx val="2"/>
          <c:order val="2"/>
          <c:tx>
            <c:strRef>
              <c:f>Sheet1!$D$1</c:f>
              <c:strCache>
                <c:ptCount val="1"/>
                <c:pt idx="0">
                  <c:v>No, it has not been a problem in the last year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Sheet1!$D$2:$D$11</c:f>
              <c:numCache>
                <c:formatCode>0%</c:formatCode>
                <c:ptCount val="10"/>
                <c:pt idx="0">
                  <c:v>0.37</c:v>
                </c:pt>
                <c:pt idx="1">
                  <c:v>0.62</c:v>
                </c:pt>
                <c:pt idx="2">
                  <c:v>0.74</c:v>
                </c:pt>
                <c:pt idx="3">
                  <c:v>0.75</c:v>
                </c:pt>
                <c:pt idx="4">
                  <c:v>0.78</c:v>
                </c:pt>
                <c:pt idx="5">
                  <c:v>0.81</c:v>
                </c:pt>
                <c:pt idx="6">
                  <c:v>0.85</c:v>
                </c:pt>
                <c:pt idx="7">
                  <c:v>0.83</c:v>
                </c:pt>
                <c:pt idx="8">
                  <c:v>0.84</c:v>
                </c:pt>
                <c:pt idx="9">
                  <c:v>0.87</c:v>
                </c:pt>
              </c:numCache>
            </c:numRef>
          </c:val>
          <c:extLst>
            <c:ext xmlns:c16="http://schemas.microsoft.com/office/drawing/2014/chart" uri="{C3380CC4-5D6E-409C-BE32-E72D297353CC}">
              <c16:uniqueId val="{00000002-983E-4E9B-A469-5C27271F7893}"/>
            </c:ext>
          </c:extLst>
        </c:ser>
        <c:ser>
          <c:idx val="3"/>
          <c:order val="3"/>
          <c:tx>
            <c:strRef>
              <c:f>Sheet1!$E$1</c:f>
              <c:strCache>
                <c:ptCount val="1"/>
                <c:pt idx="0">
                  <c:v>Yes, it has been a problem in the last year but it is not currently a problem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Sheet1!$E$2:$E$11</c:f>
              <c:numCache>
                <c:formatCode>0%</c:formatCode>
                <c:ptCount val="10"/>
                <c:pt idx="0">
                  <c:v>0.26</c:v>
                </c:pt>
                <c:pt idx="1">
                  <c:v>0.14000000000000001</c:v>
                </c:pt>
                <c:pt idx="2">
                  <c:v>0.19</c:v>
                </c:pt>
                <c:pt idx="3">
                  <c:v>0.08</c:v>
                </c:pt>
                <c:pt idx="4">
                  <c:v>0.11</c:v>
                </c:pt>
                <c:pt idx="5">
                  <c:v>0.13</c:v>
                </c:pt>
                <c:pt idx="6">
                  <c:v>7.0000000000000007E-2</c:v>
                </c:pt>
                <c:pt idx="7">
                  <c:v>0.08</c:v>
                </c:pt>
                <c:pt idx="8">
                  <c:v>0.06</c:v>
                </c:pt>
                <c:pt idx="9">
                  <c:v>0.05</c:v>
                </c:pt>
              </c:numCache>
            </c:numRef>
          </c:val>
          <c:extLst>
            <c:ext xmlns:c16="http://schemas.microsoft.com/office/drawing/2014/chart" uri="{C3380CC4-5D6E-409C-BE32-E72D297353CC}">
              <c16:uniqueId val="{00000003-983E-4E9B-A469-5C27271F7893}"/>
            </c:ext>
          </c:extLst>
        </c:ser>
        <c:ser>
          <c:idx val="4"/>
          <c:order val="4"/>
          <c:tx>
            <c:strRef>
              <c:f>Sheet1!$F$1</c:f>
              <c:strCache>
                <c:ptCount val="1"/>
                <c:pt idx="0">
                  <c:v>Yes, it is currently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Sheet1!$F$2:$F$11</c:f>
              <c:numCache>
                <c:formatCode>0%</c:formatCode>
                <c:ptCount val="10"/>
                <c:pt idx="0">
                  <c:v>0.36</c:v>
                </c:pt>
                <c:pt idx="1">
                  <c:v>0.21</c:v>
                </c:pt>
                <c:pt idx="2">
                  <c:v>0.05</c:v>
                </c:pt>
                <c:pt idx="3">
                  <c:v>0.11</c:v>
                </c:pt>
                <c:pt idx="4">
                  <c:v>7.0000000000000007E-2</c:v>
                </c:pt>
                <c:pt idx="5">
                  <c:v>0.04</c:v>
                </c:pt>
                <c:pt idx="6">
                  <c:v>0.06</c:v>
                </c:pt>
                <c:pt idx="7">
                  <c:v>0.05</c:v>
                </c:pt>
                <c:pt idx="8">
                  <c:v>0.06</c:v>
                </c:pt>
                <c:pt idx="9">
                  <c:v>0.05</c:v>
                </c:pt>
              </c:numCache>
            </c:numRef>
          </c:val>
          <c:extLst>
            <c:ext xmlns:c16="http://schemas.microsoft.com/office/drawing/2014/chart" uri="{C3380CC4-5D6E-409C-BE32-E72D297353CC}">
              <c16:uniqueId val="{00000004-983E-4E9B-A469-5C27271F7893}"/>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3.271859866843032E-3"/>
          <c:y val="0.93133460350613673"/>
          <c:w val="0.99532774682396985"/>
          <c:h val="6.8665471546516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5848955890167E-3"/>
          <c:y val="5.751854221581023E-2"/>
          <c:w val="0.99532041510441094"/>
          <c:h val="0.69511631756164205"/>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Sheet1!$C$2:$C$11</c:f>
              <c:numCache>
                <c:formatCode>0%</c:formatCode>
                <c:ptCount val="10"/>
                <c:pt idx="0">
                  <c:v>0.02</c:v>
                </c:pt>
                <c:pt idx="1">
                  <c:v>4.1120619793163948E-2</c:v>
                </c:pt>
                <c:pt idx="2">
                  <c:v>5.6777033671912502E-2</c:v>
                </c:pt>
                <c:pt idx="3">
                  <c:v>4.7333721714243902E-2</c:v>
                </c:pt>
                <c:pt idx="4">
                  <c:v>5.6804662112647564E-2</c:v>
                </c:pt>
                <c:pt idx="5">
                  <c:v>2.3804221085841508E-2</c:v>
                </c:pt>
                <c:pt idx="6">
                  <c:v>1.763444396805967E-2</c:v>
                </c:pt>
                <c:pt idx="7">
                  <c:v>7.6744708176516602E-2</c:v>
                </c:pt>
                <c:pt idx="8">
                  <c:v>5.2053333766428796E-2</c:v>
                </c:pt>
                <c:pt idx="9">
                  <c:v>5.8928699851734302E-2</c:v>
                </c:pt>
              </c:numCache>
            </c:numRef>
          </c:val>
          <c:extLst>
            <c:ext xmlns:c16="http://schemas.microsoft.com/office/drawing/2014/chart" uri="{C3380CC4-5D6E-409C-BE32-E72D297353CC}">
              <c16:uniqueId val="{00000001-2650-4320-98CA-984029CEB0D0}"/>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Sheet1!$D$2:$D$11</c:f>
              <c:numCache>
                <c:formatCode>0%</c:formatCode>
                <c:ptCount val="10"/>
                <c:pt idx="0">
                  <c:v>0.32</c:v>
                </c:pt>
                <c:pt idx="1">
                  <c:v>0.278379547548742</c:v>
                </c:pt>
                <c:pt idx="2">
                  <c:v>0.331889329940464</c:v>
                </c:pt>
                <c:pt idx="3">
                  <c:v>0.36424643323501199</c:v>
                </c:pt>
                <c:pt idx="4">
                  <c:v>0.37619138334523899</c:v>
                </c:pt>
                <c:pt idx="5">
                  <c:v>0.42754553075852297</c:v>
                </c:pt>
                <c:pt idx="6">
                  <c:v>0.43883596661443602</c:v>
                </c:pt>
                <c:pt idx="7">
                  <c:v>0.48493026942157602</c:v>
                </c:pt>
                <c:pt idx="8">
                  <c:v>0.51959329794037301</c:v>
                </c:pt>
                <c:pt idx="9">
                  <c:v>0.51815548573459103</c:v>
                </c:pt>
              </c:numCache>
            </c:numRef>
          </c:val>
          <c:extLst>
            <c:ext xmlns:c16="http://schemas.microsoft.com/office/drawing/2014/chart" uri="{C3380CC4-5D6E-409C-BE32-E72D297353CC}">
              <c16:uniqueId val="{00000002-2650-4320-98CA-984029CEB0D0}"/>
            </c:ext>
          </c:extLst>
        </c:ser>
        <c:ser>
          <c:idx val="3"/>
          <c:order val="3"/>
          <c:tx>
            <c:strRef>
              <c:f>Sheet1!$E$1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Sheet1!$E$2:$E$11</c:f>
              <c:numCache>
                <c:formatCode>0%</c:formatCode>
                <c:ptCount val="10"/>
                <c:pt idx="0">
                  <c:v>0.67</c:v>
                </c:pt>
                <c:pt idx="1">
                  <c:v>0.68049983265809399</c:v>
                </c:pt>
                <c:pt idx="2">
                  <c:v>0.61133363638762395</c:v>
                </c:pt>
                <c:pt idx="3">
                  <c:v>0.58841984505074496</c:v>
                </c:pt>
                <c:pt idx="4">
                  <c:v>0.56700395454211405</c:v>
                </c:pt>
                <c:pt idx="5">
                  <c:v>0.54865024815563501</c:v>
                </c:pt>
                <c:pt idx="6">
                  <c:v>0.54352958941750396</c:v>
                </c:pt>
                <c:pt idx="7">
                  <c:v>0.43832502240190602</c:v>
                </c:pt>
                <c:pt idx="8">
                  <c:v>0.42835336829319798</c:v>
                </c:pt>
                <c:pt idx="9">
                  <c:v>0.42291581441367398</c:v>
                </c:pt>
              </c:numCache>
            </c:numRef>
          </c:val>
          <c:extLst>
            <c:ext xmlns:c16="http://schemas.microsoft.com/office/drawing/2014/chart" uri="{C3380CC4-5D6E-409C-BE32-E72D297353CC}">
              <c16:uniqueId val="{00000003-2650-4320-98CA-984029CEB0D0}"/>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l"/>
      <c:layout>
        <c:manualLayout>
          <c:xMode val="edge"/>
          <c:yMode val="edge"/>
          <c:x val="1.2904083456567048E-2"/>
          <c:y val="0.91186817095976502"/>
          <c:w val="0.96564397853891737"/>
          <c:h val="8.81318290402349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63999746305872907"/>
          <c:h val="0.87548124124506799"/>
        </c:manualLayout>
      </c:layout>
      <c:barChart>
        <c:barDir val="bar"/>
        <c:grouping val="percentStacked"/>
        <c:varyColors val="0"/>
        <c:ser>
          <c:idx val="0"/>
          <c:order val="0"/>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Sheet1!$B$2:$B$10</c:f>
              <c:numCache>
                <c:formatCode>0%</c:formatCode>
                <c:ptCount val="9"/>
                <c:pt idx="0">
                  <c:v>0.10546374901831</c:v>
                </c:pt>
                <c:pt idx="1">
                  <c:v>0.100865251906463</c:v>
                </c:pt>
                <c:pt idx="2">
                  <c:v>7.3666591793047603E-2</c:v>
                </c:pt>
                <c:pt idx="3">
                  <c:v>0.212530963160148</c:v>
                </c:pt>
                <c:pt idx="4">
                  <c:v>0.180666762176799</c:v>
                </c:pt>
                <c:pt idx="5">
                  <c:v>0.27592839304355499</c:v>
                </c:pt>
                <c:pt idx="6">
                  <c:v>0.242276839106744</c:v>
                </c:pt>
                <c:pt idx="7">
                  <c:v>0.23076433552988301</c:v>
                </c:pt>
                <c:pt idx="8">
                  <c:v>0.24503048038506101</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Sheet1!$C$2:$C$10</c:f>
              <c:numCache>
                <c:formatCode>0%</c:formatCode>
                <c:ptCount val="9"/>
                <c:pt idx="0">
                  <c:v>8.7601399070498201E-2</c:v>
                </c:pt>
                <c:pt idx="1">
                  <c:v>0.100250475854213</c:v>
                </c:pt>
                <c:pt idx="2">
                  <c:v>0.16069971346880599</c:v>
                </c:pt>
                <c:pt idx="3">
                  <c:v>0.128749185708283</c:v>
                </c:pt>
                <c:pt idx="4">
                  <c:v>0.14088461406303099</c:v>
                </c:pt>
                <c:pt idx="5">
                  <c:v>0.15497874957194099</c:v>
                </c:pt>
                <c:pt idx="6">
                  <c:v>7.3762970041326495E-2</c:v>
                </c:pt>
                <c:pt idx="7">
                  <c:v>0.164736960386273</c:v>
                </c:pt>
                <c:pt idx="8">
                  <c:v>0.26563526267121101</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Neither satisfied nor dissatisfied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Sheet1!$D$2:$D$10</c:f>
              <c:numCache>
                <c:formatCode>0%</c:formatCode>
                <c:ptCount val="9"/>
                <c:pt idx="0">
                  <c:v>0.10482308282259099</c:v>
                </c:pt>
                <c:pt idx="1">
                  <c:v>0.11679499045132199</c:v>
                </c:pt>
                <c:pt idx="2">
                  <c:v>0.13565313228890799</c:v>
                </c:pt>
                <c:pt idx="3">
                  <c:v>0.11030417823503499</c:v>
                </c:pt>
                <c:pt idx="4">
                  <c:v>0.12512959760373499</c:v>
                </c:pt>
                <c:pt idx="5">
                  <c:v>0.11656699105873999</c:v>
                </c:pt>
                <c:pt idx="6">
                  <c:v>0.23699396003812701</c:v>
                </c:pt>
                <c:pt idx="7">
                  <c:v>0.183330741955504</c:v>
                </c:pt>
                <c:pt idx="8">
                  <c:v>0.12122519004223101</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Sheet1!$E$2:$E$10</c:f>
              <c:numCache>
                <c:formatCode>0%</c:formatCode>
                <c:ptCount val="9"/>
                <c:pt idx="0">
                  <c:v>0.289729589867605</c:v>
                </c:pt>
                <c:pt idx="1">
                  <c:v>0.35393933961207402</c:v>
                </c:pt>
                <c:pt idx="2">
                  <c:v>0.30015398643097302</c:v>
                </c:pt>
                <c:pt idx="3">
                  <c:v>0.277553678969849</c:v>
                </c:pt>
                <c:pt idx="4">
                  <c:v>0.232196631416352</c:v>
                </c:pt>
                <c:pt idx="5">
                  <c:v>0.18783846027739401</c:v>
                </c:pt>
                <c:pt idx="6">
                  <c:v>0.229606088046862</c:v>
                </c:pt>
                <c:pt idx="7">
                  <c:v>0.242541033954318</c:v>
                </c:pt>
                <c:pt idx="8">
                  <c:v>0.18409769081355901</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Sheet1!$F$2:$F$10</c:f>
              <c:numCache>
                <c:formatCode>0%</c:formatCode>
                <c:ptCount val="9"/>
                <c:pt idx="0">
                  <c:v>0.38758864323126302</c:v>
                </c:pt>
                <c:pt idx="1">
                  <c:v>0.28034884920431502</c:v>
                </c:pt>
                <c:pt idx="2">
                  <c:v>0.29936075838418702</c:v>
                </c:pt>
                <c:pt idx="3">
                  <c:v>0.25944896802025003</c:v>
                </c:pt>
                <c:pt idx="4">
                  <c:v>0.24471663913396499</c:v>
                </c:pt>
                <c:pt idx="5">
                  <c:v>0.23454248817773099</c:v>
                </c:pt>
                <c:pt idx="6">
                  <c:v>0.17150984396036101</c:v>
                </c:pt>
                <c:pt idx="7">
                  <c:v>0.137908937645942</c:v>
                </c:pt>
                <c:pt idx="8">
                  <c:v>0.14501313142827299</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Don't know / 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FDC-4801-9934-B2FDF11B6D75}"/>
                </c:ext>
              </c:extLst>
            </c:dLbl>
            <c:dLbl>
              <c:idx val="1"/>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703699802261161E-2"/>
                      <c:h val="5.1749834341648308E-2"/>
                    </c:manualLayout>
                  </c15:layout>
                </c:ext>
                <c:ext xmlns:c16="http://schemas.microsoft.com/office/drawing/2014/chart" uri="{C3380CC4-5D6E-409C-BE32-E72D297353CC}">
                  <c16:uniqueId val="{00000005-30A7-4BEE-BCB1-2D2DCDED2EE4}"/>
                </c:ext>
              </c:extLst>
            </c:dLbl>
            <c:dLbl>
              <c:idx val="5"/>
              <c:layout>
                <c:manualLayout>
                  <c:x val="-9.7319181149592322E-3"/>
                  <c:y val="1.0666989795410095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5938010731040533E-2"/>
                      <c:h val="4.6331003520533307E-2"/>
                    </c:manualLayout>
                  </c15:layout>
                </c:ext>
                <c:ext xmlns:c16="http://schemas.microsoft.com/office/drawing/2014/chart" uri="{C3380CC4-5D6E-409C-BE32-E72D297353CC}">
                  <c16:uniqueId val="{00000001-6FDC-4801-9934-B2FDF11B6D75}"/>
                </c:ext>
              </c:extLst>
            </c:dLbl>
            <c:dLbl>
              <c:idx val="6"/>
              <c:delete val="1"/>
              <c:extLst>
                <c:ext xmlns:c15="http://schemas.microsoft.com/office/drawing/2012/chart" uri="{CE6537A1-D6FC-4f65-9D91-7224C49458BB}"/>
                <c:ext xmlns:c16="http://schemas.microsoft.com/office/drawing/2014/chart" uri="{C3380CC4-5D6E-409C-BE32-E72D297353CC}">
                  <c16:uniqueId val="{00000001-AE8C-4BAB-B5C9-5429B9777545}"/>
                </c:ext>
              </c:extLst>
            </c:dLbl>
            <c:dLbl>
              <c:idx val="7"/>
              <c:delete val="1"/>
              <c:extLst>
                <c:ext xmlns:c15="http://schemas.microsoft.com/office/drawing/2012/chart" uri="{CE6537A1-D6FC-4f65-9D91-7224C49458BB}"/>
                <c:ext xmlns:c16="http://schemas.microsoft.com/office/drawing/2014/chart" uri="{C3380CC4-5D6E-409C-BE32-E72D297353CC}">
                  <c16:uniqueId val="{00000001-0124-49D5-8A6B-48F88B40BA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Sheet1!$G$2:$G$10</c:f>
              <c:numCache>
                <c:formatCode>0%</c:formatCode>
                <c:ptCount val="9"/>
                <c:pt idx="0">
                  <c:v>1.4485041804975601E-2</c:v>
                </c:pt>
                <c:pt idx="1">
                  <c:v>3.4472225281240103E-2</c:v>
                </c:pt>
                <c:pt idx="2">
                  <c:v>2.2327809208752301E-2</c:v>
                </c:pt>
                <c:pt idx="4">
                  <c:v>4.42480736030108E-2</c:v>
                </c:pt>
                <c:pt idx="5">
                  <c:v>2.26470615108019E-2</c:v>
                </c:pt>
                <c:pt idx="6">
                  <c:v>0.03</c:v>
                </c:pt>
                <c:pt idx="7">
                  <c:v>0.03</c:v>
                </c:pt>
                <c:pt idx="8">
                  <c:v>0.02</c:v>
                </c:pt>
              </c:numCache>
            </c:numRef>
          </c:val>
          <c:extLst>
            <c:ext xmlns:c16="http://schemas.microsoft.com/office/drawing/2014/chart" uri="{C3380CC4-5D6E-409C-BE32-E72D297353CC}">
              <c16:uniqueId val="{00000005-D2ED-45F6-99C5-571AF3F596E2}"/>
            </c:ext>
          </c:extLst>
        </c:ser>
        <c:ser>
          <c:idx val="6"/>
          <c:order val="6"/>
          <c:tx>
            <c:strRef>
              <c:f>Sheet1!$H$1</c:f>
              <c:strCache>
                <c:ptCount val="1"/>
                <c:pt idx="0">
                  <c:v>Not applicable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ADC-4D1E-A165-584E53C202EA}"/>
                </c:ext>
              </c:extLst>
            </c:dLbl>
            <c:dLbl>
              <c:idx val="1"/>
              <c:delete val="1"/>
              <c:extLst>
                <c:ext xmlns:c15="http://schemas.microsoft.com/office/drawing/2012/chart" uri="{CE6537A1-D6FC-4f65-9D91-7224C49458BB}">
                  <c15:layout>
                    <c:manualLayout>
                      <c:w val="2.5243582121017398E-2"/>
                      <c:h val="4.2822417233759395E-2"/>
                    </c:manualLayout>
                  </c15:layout>
                </c:ext>
                <c:ext xmlns:c16="http://schemas.microsoft.com/office/drawing/2014/chart" uri="{C3380CC4-5D6E-409C-BE32-E72D297353CC}">
                  <c16:uniqueId val="{00000002-8ADC-4D1E-A165-584E53C202EA}"/>
                </c:ext>
              </c:extLst>
            </c:dLbl>
            <c:dLbl>
              <c:idx val="2"/>
              <c:delete val="1"/>
              <c:extLst>
                <c:ext xmlns:c15="http://schemas.microsoft.com/office/drawing/2012/chart" uri="{CE6537A1-D6FC-4f65-9D91-7224C49458BB}"/>
                <c:ext xmlns:c16="http://schemas.microsoft.com/office/drawing/2014/chart" uri="{C3380CC4-5D6E-409C-BE32-E72D297353CC}">
                  <c16:uniqueId val="{00000002-AE8C-4BAB-B5C9-5429B9777545}"/>
                </c:ext>
              </c:extLst>
            </c:dLbl>
            <c:dLbl>
              <c:idx val="3"/>
              <c:delete val="1"/>
              <c:extLst>
                <c:ext xmlns:c15="http://schemas.microsoft.com/office/drawing/2012/chart" uri="{CE6537A1-D6FC-4f65-9D91-7224C49458BB}"/>
                <c:ext xmlns:c16="http://schemas.microsoft.com/office/drawing/2014/chart" uri="{C3380CC4-5D6E-409C-BE32-E72D297353CC}">
                  <c16:uniqueId val="{0000000B-30A7-4BEE-BCB1-2D2DCDED2EE4}"/>
                </c:ext>
              </c:extLst>
            </c:dLbl>
            <c:dLbl>
              <c:idx val="4"/>
              <c:delete val="1"/>
              <c:extLst>
                <c:ext xmlns:c15="http://schemas.microsoft.com/office/drawing/2012/chart" uri="{CE6537A1-D6FC-4f65-9D91-7224C49458BB}"/>
                <c:ext xmlns:c16="http://schemas.microsoft.com/office/drawing/2014/chart" uri="{C3380CC4-5D6E-409C-BE32-E72D297353CC}">
                  <c16:uniqueId val="{00000003-30A7-4BEE-BCB1-2D2DCDED2EE4}"/>
                </c:ext>
              </c:extLst>
            </c:dLbl>
            <c:dLbl>
              <c:idx val="5"/>
              <c:delete val="1"/>
              <c:extLst>
                <c:ext xmlns:c15="http://schemas.microsoft.com/office/drawing/2012/chart" uri="{CE6537A1-D6FC-4f65-9D91-7224C49458BB}"/>
                <c:ext xmlns:c16="http://schemas.microsoft.com/office/drawing/2014/chart" uri="{C3380CC4-5D6E-409C-BE32-E72D297353CC}">
                  <c16:uniqueId val="{00000002-A483-4964-BE4A-1DEEF84609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Sheet1!$H$2:$H$10</c:f>
              <c:numCache>
                <c:formatCode>0%</c:formatCode>
                <c:ptCount val="9"/>
                <c:pt idx="0">
                  <c:v>9.2155745023618802E-3</c:v>
                </c:pt>
                <c:pt idx="1">
                  <c:v>1.3328867690374901E-2</c:v>
                </c:pt>
                <c:pt idx="2">
                  <c:v>8.13800842532535E-3</c:v>
                </c:pt>
                <c:pt idx="3">
                  <c:v>6.8466199713506804E-3</c:v>
                </c:pt>
                <c:pt idx="4">
                  <c:v>2.74711986798226E-2</c:v>
                </c:pt>
                <c:pt idx="5">
                  <c:v>7.4978563598374504E-3</c:v>
                </c:pt>
                <c:pt idx="6">
                  <c:v>2.0015911371019799E-2</c:v>
                </c:pt>
                <c:pt idx="7">
                  <c:v>1.3993710689626701E-2</c:v>
                </c:pt>
                <c:pt idx="8">
                  <c:v>1.5177445422064201E-2</c:v>
                </c:pt>
              </c:numCache>
            </c:numRef>
          </c:val>
          <c:extLst>
            <c:ext xmlns:c16="http://schemas.microsoft.com/office/drawing/2014/chart" uri="{C3380CC4-5D6E-409C-BE32-E72D297353CC}">
              <c16:uniqueId val="{00000000-30A7-4BEE-BCB1-2D2DCDED2EE4}"/>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6.7501597752860649E-3"/>
          <c:y val="0.92636790277166792"/>
          <c:w val="0.99324984022471396"/>
          <c:h val="5.46662480417521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A large impact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Sheet1!$B$2:$B$11</c:f>
              <c:numCache>
                <c:formatCode>0%</c:formatCode>
                <c:ptCount val="10"/>
                <c:pt idx="0">
                  <c:v>0.38</c:v>
                </c:pt>
                <c:pt idx="1">
                  <c:v>0.582737314605285</c:v>
                </c:pt>
                <c:pt idx="2">
                  <c:v>0.38997461319638399</c:v>
                </c:pt>
                <c:pt idx="3">
                  <c:v>0.31451165122387398</c:v>
                </c:pt>
                <c:pt idx="4">
                  <c:v>0.27119887651172703</c:v>
                </c:pt>
                <c:pt idx="5">
                  <c:v>0.31479510315980602</c:v>
                </c:pt>
                <c:pt idx="6">
                  <c:v>0.26742037095004501</c:v>
                </c:pt>
                <c:pt idx="7">
                  <c:v>0.26402565290980501</c:v>
                </c:pt>
                <c:pt idx="8">
                  <c:v>0.240304282887502</c:v>
                </c:pt>
                <c:pt idx="9">
                  <c:v>0.30649307736189502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A small impact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Sheet1!$C$2:$C$11</c:f>
              <c:numCache>
                <c:formatCode>0%</c:formatCode>
                <c:ptCount val="10"/>
                <c:pt idx="0">
                  <c:v>0.35</c:v>
                </c:pt>
                <c:pt idx="1">
                  <c:v>0.270388674506431</c:v>
                </c:pt>
                <c:pt idx="2">
                  <c:v>0.39615952375582297</c:v>
                </c:pt>
                <c:pt idx="3">
                  <c:v>0.41628080669455902</c:v>
                </c:pt>
                <c:pt idx="4">
                  <c:v>0.45779498573296401</c:v>
                </c:pt>
                <c:pt idx="5">
                  <c:v>0.40662788136959199</c:v>
                </c:pt>
                <c:pt idx="6">
                  <c:v>0.42053454481661201</c:v>
                </c:pt>
                <c:pt idx="7">
                  <c:v>0.42231393591573801</c:v>
                </c:pt>
                <c:pt idx="8">
                  <c:v>0.42945777136374602</c:v>
                </c:pt>
                <c:pt idx="9">
                  <c:v>0.34856551233930799</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impact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Sheet1!$D$2:$D$11</c:f>
              <c:numCache>
                <c:formatCode>0%</c:formatCode>
                <c:ptCount val="10"/>
                <c:pt idx="0">
                  <c:v>0.25</c:v>
                </c:pt>
                <c:pt idx="1">
                  <c:v>9.2640100141683696E-2</c:v>
                </c:pt>
                <c:pt idx="2">
                  <c:v>0.183220090342532</c:v>
                </c:pt>
                <c:pt idx="3">
                  <c:v>0.206385381322641</c:v>
                </c:pt>
                <c:pt idx="4">
                  <c:v>0.23638926238678601</c:v>
                </c:pt>
                <c:pt idx="5">
                  <c:v>0.25854701036587202</c:v>
                </c:pt>
                <c:pt idx="6">
                  <c:v>0.26296680798431699</c:v>
                </c:pt>
                <c:pt idx="7">
                  <c:v>0.26401569442758999</c:v>
                </c:pt>
                <c:pt idx="8">
                  <c:v>0.28086388901457399</c:v>
                </c:pt>
                <c:pt idx="9">
                  <c:v>0.29838999735153798</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Don't know / 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Sheet1!$E$2:$E$11</c:f>
              <c:numCache>
                <c:formatCode>0%</c:formatCode>
                <c:ptCount val="10"/>
                <c:pt idx="0">
                  <c:v>0.03</c:v>
                </c:pt>
                <c:pt idx="1">
                  <c:v>5.42339107466E-2</c:v>
                </c:pt>
                <c:pt idx="2">
                  <c:v>3.0645772705261178E-2</c:v>
                </c:pt>
                <c:pt idx="3">
                  <c:v>6.2822160758924647E-2</c:v>
                </c:pt>
                <c:pt idx="4">
                  <c:v>3.4616875368523203E-2</c:v>
                </c:pt>
                <c:pt idx="5">
                  <c:v>2.0030005104729728E-2</c:v>
                </c:pt>
                <c:pt idx="6">
                  <c:v>4.90782762490262E-2</c:v>
                </c:pt>
                <c:pt idx="7">
                  <c:v>4.9644716746866997E-2</c:v>
                </c:pt>
                <c:pt idx="8">
                  <c:v>4.9374056734179099E-2</c:v>
                </c:pt>
                <c:pt idx="9">
                  <c:v>4.6551412947260194E-2</c:v>
                </c:pt>
              </c:numCache>
            </c:numRef>
          </c:val>
          <c:extLst>
            <c:ext xmlns:c16="http://schemas.microsoft.com/office/drawing/2014/chart" uri="{C3380CC4-5D6E-409C-BE32-E72D297353CC}">
              <c16:uniqueId val="{00000003-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246201174606138E-2"/>
          <c:y val="0.89927374866609289"/>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0"/>
          <c:w val="0.99854020089563089"/>
          <c:h val="1"/>
        </c:manualLayout>
      </c:layout>
      <c:barChart>
        <c:barDir val="bar"/>
        <c:grouping val="clustered"/>
        <c:varyColors val="0"/>
        <c:ser>
          <c:idx val="0"/>
          <c:order val="0"/>
          <c:tx>
            <c:strRef>
              <c:f>Sheet1!$B$1</c:f>
              <c:strCache>
                <c:ptCount val="1"/>
                <c:pt idx="0">
                  <c:v>Column1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Damp / mould (n=1051)</c:v>
                </c:pt>
                <c:pt idx="2">
                  <c:v>Fear of losing my home (n=362)</c:v>
                </c:pt>
                <c:pt idx="3">
                  <c:v>Broken boiler / heating / hot water (n=721)</c:v>
                </c:pt>
                <c:pt idx="4">
                  <c:v>Poor / missing home insulation (n=559)</c:v>
                </c:pt>
                <c:pt idx="5">
                  <c:v>Pest infestation (n=529)</c:v>
                </c:pt>
                <c:pt idx="6">
                  <c:v>Problems with supply of gas, electricity or water (n=490)</c:v>
                </c:pt>
                <c:pt idx="7">
                  <c:v>Broken windows / doors (n=390)</c:v>
                </c:pt>
                <c:pt idx="8">
                  <c:v>My home not meeting accessibility needs (n=293)</c:v>
                </c:pt>
                <c:pt idx="9">
                  <c:v>Broken electrics (n=415)</c:v>
                </c:pt>
              </c:strCache>
            </c:strRef>
          </c:cat>
          <c:val>
            <c:numRef>
              <c:f>Sheet1!$B$2:$B$11</c:f>
              <c:numCache>
                <c:formatCode>0%</c:formatCode>
                <c:ptCount val="10"/>
                <c:pt idx="0">
                  <c:v>0.23526047189696739</c:v>
                </c:pt>
                <c:pt idx="1">
                  <c:v>9.4852959636491679E-2</c:v>
                </c:pt>
                <c:pt idx="2">
                  <c:v>7.0174514649506317E-2</c:v>
                </c:pt>
                <c:pt idx="3">
                  <c:v>6.4153713460332995E-2</c:v>
                </c:pt>
                <c:pt idx="4">
                  <c:v>5.8480218850957097E-2</c:v>
                </c:pt>
                <c:pt idx="5">
                  <c:v>5.53802145202585E-2</c:v>
                </c:pt>
                <c:pt idx="6">
                  <c:v>4.3011678353058899E-2</c:v>
                </c:pt>
                <c:pt idx="7">
                  <c:v>3.97634732818666E-2</c:v>
                </c:pt>
                <c:pt idx="8">
                  <c:v>3.7964258958452797E-2</c:v>
                </c:pt>
                <c:pt idx="9">
                  <c:v>3.3138447796545976E-2</c:v>
                </c:pt>
              </c:numCache>
            </c:numRef>
          </c:val>
          <c:extLst>
            <c:ext xmlns:c16="http://schemas.microsoft.com/office/drawing/2014/chart" uri="{C3380CC4-5D6E-409C-BE32-E72D297353CC}">
              <c16:uniqueId val="{00000000-0A71-4563-8E17-34DC3E1FBD82}"/>
            </c:ext>
          </c:extLst>
        </c:ser>
        <c:dLbls>
          <c:dLblPos val="inEnd"/>
          <c:showLegendKey val="0"/>
          <c:showVal val="1"/>
          <c:showCatName val="0"/>
          <c:showSerName val="0"/>
          <c:showPercent val="0"/>
          <c:showBubbleSize val="0"/>
        </c:dLbls>
        <c:gapWidth val="75"/>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0.70000000000000007"/>
        </c:scaling>
        <c:delete val="1"/>
        <c:axPos val="t"/>
        <c:numFmt formatCode="0%" sourceLinked="1"/>
        <c:majorTickMark val="out"/>
        <c:minorTickMark val="none"/>
        <c:tickLblPos val="nextTo"/>
        <c:crossAx val="105377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4725752198503"/>
          <c:y val="6.7933053941620714E-3"/>
          <c:w val="0.66446455430239471"/>
          <c:h val="0.81744196581756778"/>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E32B-4E7C-9EA8-CD78893463D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32B-4E7C-9EA8-CD78893463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32B-4E7C-9EA8-CD78893463D6}"/>
              </c:ext>
            </c:extLst>
          </c:dPt>
          <c:dLbls>
            <c:dLbl>
              <c:idx val="2"/>
              <c:delete val="1"/>
              <c:extLst>
                <c:ext xmlns:c15="http://schemas.microsoft.com/office/drawing/2012/chart" uri="{CE6537A1-D6FC-4f65-9D91-7224C49458BB}"/>
                <c:ext xmlns:c16="http://schemas.microsoft.com/office/drawing/2014/chart" uri="{C3380CC4-5D6E-409C-BE32-E72D297353CC}">
                  <c16:uniqueId val="{00000005-E32B-4E7C-9EA8-CD78893463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 </c:v>
                </c:pt>
              </c:strCache>
            </c:strRef>
          </c:cat>
          <c:val>
            <c:numRef>
              <c:f>Sheet1!$B$2:$B$4</c:f>
              <c:numCache>
                <c:formatCode>0%</c:formatCode>
                <c:ptCount val="3"/>
                <c:pt idx="0">
                  <c:v>0.22</c:v>
                </c:pt>
                <c:pt idx="1">
                  <c:v>0.75</c:v>
                </c:pt>
                <c:pt idx="2">
                  <c:v>0.03</c:v>
                </c:pt>
              </c:numCache>
            </c:numRef>
          </c:val>
          <c:extLst>
            <c:ext xmlns:c16="http://schemas.microsoft.com/office/drawing/2014/chart" uri="{C3380CC4-5D6E-409C-BE32-E72D297353CC}">
              <c16:uniqueId val="{00000006-E32B-4E7C-9EA8-CD78893463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3442745801411562E-4"/>
          <c:y val="0.87380577392403991"/>
          <c:w val="0.99365162651095318"/>
          <c:h val="5.5142809226627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Sheet1!$F$2:$F$8</c:f>
              <c:numCache>
                <c:formatCode>0%</c:formatCode>
                <c:ptCount val="7"/>
                <c:pt idx="0">
                  <c:v>0.06</c:v>
                </c:pt>
                <c:pt idx="1">
                  <c:v>0.04</c:v>
                </c:pt>
                <c:pt idx="2">
                  <c:v>0.04</c:v>
                </c:pt>
                <c:pt idx="3">
                  <c:v>0.05</c:v>
                </c:pt>
                <c:pt idx="4">
                  <c:v>0.06</c:v>
                </c:pt>
                <c:pt idx="5">
                  <c:v>0.05</c:v>
                </c:pt>
                <c:pt idx="6">
                  <c:v>0.02</c:v>
                </c:pt>
              </c:numCache>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Sheet1!$E$2:$E$8</c:f>
              <c:numCache>
                <c:formatCode>0%</c:formatCode>
                <c:ptCount val="7"/>
                <c:pt idx="0">
                  <c:v>0.1</c:v>
                </c:pt>
                <c:pt idx="1">
                  <c:v>0.09</c:v>
                </c:pt>
                <c:pt idx="2">
                  <c:v>0.08</c:v>
                </c:pt>
                <c:pt idx="3">
                  <c:v>0.11</c:v>
                </c:pt>
                <c:pt idx="4">
                  <c:v>0.11</c:v>
                </c:pt>
                <c:pt idx="5">
                  <c:v>0.1</c:v>
                </c:pt>
                <c:pt idx="6">
                  <c:v>0.06</c:v>
                </c:pt>
              </c:numCache>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Sheet1!$D$2:$D$8</c:f>
              <c:numCache>
                <c:formatCode>0%</c:formatCode>
                <c:ptCount val="7"/>
                <c:pt idx="0">
                  <c:v>0.13</c:v>
                </c:pt>
                <c:pt idx="1">
                  <c:v>0.12</c:v>
                </c:pt>
                <c:pt idx="2">
                  <c:v>0.13</c:v>
                </c:pt>
                <c:pt idx="3">
                  <c:v>0.11</c:v>
                </c:pt>
                <c:pt idx="4">
                  <c:v>0.12</c:v>
                </c:pt>
                <c:pt idx="5">
                  <c:v>0.13</c:v>
                </c:pt>
                <c:pt idx="6">
                  <c:v>0.15</c:v>
                </c:pt>
              </c:numCache>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Sheet1!$C$2:$C$8</c:f>
              <c:numCache>
                <c:formatCode>0%</c:formatCode>
                <c:ptCount val="7"/>
                <c:pt idx="0">
                  <c:v>0.47</c:v>
                </c:pt>
                <c:pt idx="1">
                  <c:v>0.49</c:v>
                </c:pt>
                <c:pt idx="2">
                  <c:v>0.48</c:v>
                </c:pt>
                <c:pt idx="3">
                  <c:v>0.48</c:v>
                </c:pt>
                <c:pt idx="4">
                  <c:v>0.5</c:v>
                </c:pt>
                <c:pt idx="5">
                  <c:v>0.46</c:v>
                </c:pt>
                <c:pt idx="6">
                  <c:v>0.47</c:v>
                </c:pt>
              </c:numCache>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Sheet1!$B$2:$B$8</c:f>
              <c:numCache>
                <c:formatCode>0%</c:formatCode>
                <c:ptCount val="7"/>
                <c:pt idx="0">
                  <c:v>0.25</c:v>
                </c:pt>
                <c:pt idx="1">
                  <c:v>0.27</c:v>
                </c:pt>
                <c:pt idx="2">
                  <c:v>0.27</c:v>
                </c:pt>
                <c:pt idx="3">
                  <c:v>0.24</c:v>
                </c:pt>
                <c:pt idx="4">
                  <c:v>0.21</c:v>
                </c:pt>
                <c:pt idx="5">
                  <c:v>0.25</c:v>
                </c:pt>
                <c:pt idx="6">
                  <c:v>0.3</c:v>
                </c:pt>
              </c:numCache>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Sheet1!$B$4:$B$6</c:f>
              <c:numCache>
                <c:formatCode>0%</c:formatCode>
                <c:ptCount val="3"/>
                <c:pt idx="0">
                  <c:v>0.03</c:v>
                </c:pt>
                <c:pt idx="1">
                  <c:v>0.03</c:v>
                </c:pt>
                <c:pt idx="2">
                  <c:v>0.02</c:v>
                </c:pt>
              </c:numCache>
            </c:numRef>
          </c:val>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Sheet1!$C$4:$C$6</c:f>
              <c:numCache>
                <c:formatCode>0%</c:formatCode>
                <c:ptCount val="3"/>
                <c:pt idx="0">
                  <c:v>7.0000000000000007E-2</c:v>
                </c:pt>
                <c:pt idx="1">
                  <c:v>0.08</c:v>
                </c:pt>
                <c:pt idx="2">
                  <c:v>7.0000000000000007E-2</c:v>
                </c:pt>
              </c:numCache>
            </c:numRef>
          </c:val>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Sheet1!$D$4:$D$6</c:f>
              <c:numCache>
                <c:formatCode>0%</c:formatCode>
                <c:ptCount val="3"/>
                <c:pt idx="0">
                  <c:v>0.14000000000000001</c:v>
                </c:pt>
                <c:pt idx="1">
                  <c:v>0.15</c:v>
                </c:pt>
                <c:pt idx="2">
                  <c:v>0.15</c:v>
                </c:pt>
              </c:numCache>
            </c:numRef>
          </c:val>
          <c:extLst>
            <c:ext xmlns:c16="http://schemas.microsoft.com/office/drawing/2014/chart" uri="{C3380CC4-5D6E-409C-BE32-E72D297353CC}">
              <c16:uniqueId val="{00000002-7B8B-4726-B85E-346857053306}"/>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Sheet1!$E$4:$E$6</c:f>
              <c:numCache>
                <c:formatCode>0%</c:formatCode>
                <c:ptCount val="3"/>
                <c:pt idx="0">
                  <c:v>0.48</c:v>
                </c:pt>
                <c:pt idx="1">
                  <c:v>0.48</c:v>
                </c:pt>
                <c:pt idx="2">
                  <c:v>0.46</c:v>
                </c:pt>
              </c:numCache>
            </c:numRef>
          </c:val>
          <c:extLst>
            <c:ext xmlns:c16="http://schemas.microsoft.com/office/drawing/2014/chart" uri="{C3380CC4-5D6E-409C-BE32-E72D297353CC}">
              <c16:uniqueId val="{00000003-7B8B-4726-B85E-346857053306}"/>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Sheet1!$F$4:$F$6</c:f>
              <c:numCache>
                <c:formatCode>0%</c:formatCode>
                <c:ptCount val="3"/>
                <c:pt idx="0">
                  <c:v>0.28000000000000003</c:v>
                </c:pt>
                <c:pt idx="1">
                  <c:v>0.25</c:v>
                </c:pt>
                <c:pt idx="2">
                  <c:v>0.3</c:v>
                </c:pt>
              </c:numCache>
            </c:numRef>
          </c:val>
          <c:extLst>
            <c:ext xmlns:c16="http://schemas.microsoft.com/office/drawing/2014/chart" uri="{C3380CC4-5D6E-409C-BE32-E72D297353CC}">
              <c16:uniqueId val="{00000004-7B8B-4726-B85E-346857053306}"/>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5610147558080679E-2"/>
          <c:y val="0.73545477957867933"/>
          <c:w val="0.93711599673612689"/>
          <c:h val="0.104716673765673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0.41</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0.04</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0.11</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0.18</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0.22</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0.15</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0.16</c:v>
                </c:pt>
                <c:pt idx="1">
                  <c:v>0.18</c:v>
                </c:pt>
                <c:pt idx="2">
                  <c:v>0.2</c:v>
                </c:pt>
                <c:pt idx="3">
                  <c:v>0.18</c:v>
                </c:pt>
                <c:pt idx="4">
                  <c:v>0.2</c:v>
                </c:pt>
                <c:pt idx="5">
                  <c:v>0.19</c:v>
                </c:pt>
                <c:pt idx="6">
                  <c:v>0.18</c:v>
                </c:pt>
                <c:pt idx="7">
                  <c:v>0.18</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3.1454262024359844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C-41D1-933F-9B5EDD8A311B}"/>
                </c:ext>
              </c:extLst>
            </c:dLbl>
            <c:dLbl>
              <c:idx val="1"/>
              <c:layout>
                <c:manualLayout>
                  <c:x val="-2.7165044475583541E-2"/>
                  <c:y val="3.0437161521387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7-4B77-B39D-81BCC67CB6C2}"/>
                </c:ext>
              </c:extLst>
            </c:dLbl>
            <c:dLbl>
              <c:idx val="2"/>
              <c:layout>
                <c:manualLayout>
                  <c:x val="-3.1454262024359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7-4B77-B39D-81BCC67CB6C2}"/>
                </c:ext>
              </c:extLst>
            </c:dLbl>
            <c:dLbl>
              <c:idx val="3"/>
              <c:layout>
                <c:manualLayout>
                  <c:x val="1.0484632888746123E-16"/>
                  <c:y val="-2.130601306497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7-4B77-B39D-81BCC67CB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0.05</c:v>
                </c:pt>
                <c:pt idx="1">
                  <c:v>0.12</c:v>
                </c:pt>
                <c:pt idx="2">
                  <c:v>0.12</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2.4305566109732609E-2"/>
                  <c:y val="-1.116016363467974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3-4CBC-ADD6-4D6E96140A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0.13</c:v>
                </c:pt>
                <c:pt idx="1">
                  <c:v>0.19</c:v>
                </c:pt>
                <c:pt idx="2">
                  <c:v>0.19</c:v>
                </c:pt>
                <c:pt idx="3">
                  <c:v>0.28999999999999998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0.57999999999999996</c:v>
                </c:pt>
                <c:pt idx="1">
                  <c:v>0.51</c:v>
                </c:pt>
                <c:pt idx="2">
                  <c:v>0.49</c:v>
                </c:pt>
                <c:pt idx="3">
                  <c:v>0.44</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0.2</c:v>
                </c:pt>
                <c:pt idx="1">
                  <c:v>0.18</c:v>
                </c:pt>
                <c:pt idx="2">
                  <c:v>0.2</c:v>
                </c:pt>
                <c:pt idx="3">
                  <c:v>0.11</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0%</c:formatCode>
                      <c:ptCount val="4"/>
                      <c:pt idx="0">
                        <c:v>0.02</c:v>
                      </c:pt>
                      <c:pt idx="1">
                        <c:v>0</c:v>
                      </c:pt>
                      <c:pt idx="2">
                        <c:v>0</c:v>
                      </c:pt>
                      <c:pt idx="3">
                        <c:v>0</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0%</c:formatCode>
                      <c:ptCount val="4"/>
                      <c:pt idx="0">
                        <c:v>0.01</c:v>
                      </c:pt>
                      <c:pt idx="1">
                        <c:v>0</c:v>
                      </c:pt>
                      <c:pt idx="2">
                        <c:v>0</c:v>
                      </c:pt>
                      <c:pt idx="3">
                        <c:v>0</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1.2786294270666786E-3"/>
                  <c:y val="-1.069569607716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413E-3"/>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0.09</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0.51</c:v>
                </c:pt>
                <c:pt idx="1">
                  <c:v>0.47</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0.28999999999999998</c:v>
                </c:pt>
                <c:pt idx="1">
                  <c:v>0.3</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0.01</c:v>
                </c:pt>
                <c:pt idx="1">
                  <c:v>0.01</c:v>
                </c:pt>
                <c:pt idx="2">
                  <c:v>0</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0.04</c:v>
                </c:pt>
                <c:pt idx="1">
                  <c:v>0.05</c:v>
                </c:pt>
                <c:pt idx="2">
                  <c:v>0.12</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0.11</c:v>
                </c:pt>
                <c:pt idx="1">
                  <c:v>0.13</c:v>
                </c:pt>
                <c:pt idx="2">
                  <c:v>0.16</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0.15</c:v>
                </c:pt>
                <c:pt idx="1">
                  <c:v>0.19</c:v>
                </c:pt>
                <c:pt idx="2">
                  <c:v>0.15</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c:v>
                </c:pt>
                <c:pt idx="1">
                  <c:v>0.41</c:v>
                </c:pt>
                <c:pt idx="2">
                  <c:v>0.33</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c:v>
                </c:pt>
                <c:pt idx="1">
                  <c:v>0.21</c:v>
                </c:pt>
                <c:pt idx="2">
                  <c:v>0.24</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0.02</c:v>
                </c:pt>
                <c:pt idx="1">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0.08</c:v>
                </c:pt>
                <c:pt idx="1">
                  <c:v>0.03</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0.14000000000000001</c:v>
                </c:pt>
                <c:pt idx="1">
                  <c:v>7.0000000000000007E-2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0.15</c:v>
                </c:pt>
                <c:pt idx="1">
                  <c:v>0.14000000000000001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0.42</c:v>
                </c:pt>
                <c:pt idx="1">
                  <c:v>0.46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0.19</c:v>
                </c:pt>
                <c:pt idx="1">
                  <c:v>0.3</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Metrolink (Tram)</c:v>
                </c:pt>
                <c:pt idx="3">
                  <c:v>Train services</c:v>
                </c:pt>
              </c:strCache>
            </c:strRef>
          </c:cat>
          <c:val>
            <c:numRef>
              <c:f>Sheet1!$B$2:$B$5</c:f>
              <c:numCache>
                <c:formatCode>0%</c:formatCode>
                <c:ptCount val="4"/>
                <c:pt idx="0">
                  <c:v>0.03</c:v>
                </c:pt>
                <c:pt idx="1">
                  <c:v>0.04</c:v>
                </c:pt>
                <c:pt idx="2">
                  <c:v>0.03</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3"/>
              <c:layout>
                <c:manualLayout>
                  <c:x val="-2.1419011177013454E-2"/>
                  <c:y val="-1.03583316940970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9A-430B-89E4-077A6682AF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Sheet1!$C$2:$C$5</c:f>
              <c:numCache>
                <c:formatCode>General</c:formatCode>
                <c:ptCount val="4"/>
                <c:pt idx="2" formatCode="0%">
                  <c:v>0.23</c:v>
                </c:pt>
                <c:pt idx="3" formatCode="0%">
                  <c:v>0.09</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Sheet1!$D$2:$D$5</c:f>
              <c:numCache>
                <c:formatCode>0%</c:formatCode>
                <c:ptCount val="4"/>
                <c:pt idx="0">
                  <c:v>0.03</c:v>
                </c:pt>
                <c:pt idx="1">
                  <c:v>7.0000000000000007E-2</c:v>
                </c:pt>
                <c:pt idx="2">
                  <c:v>0.08</c:v>
                </c:pt>
                <c:pt idx="3">
                  <c:v>0.09</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8206159500461474E-2"/>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Sheet1!$E$2:$E$5</c:f>
              <c:numCache>
                <c:formatCode>0%</c:formatCode>
                <c:ptCount val="4"/>
                <c:pt idx="0">
                  <c:v>0.06</c:v>
                </c:pt>
                <c:pt idx="1">
                  <c:v>0.08</c:v>
                </c:pt>
                <c:pt idx="2">
                  <c:v>0.04</c:v>
                </c:pt>
                <c:pt idx="3">
                  <c:v>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Sheet1!$F$2:$F$5</c:f>
              <c:numCache>
                <c:formatCode>0%</c:formatCode>
                <c:ptCount val="4"/>
                <c:pt idx="0">
                  <c:v>0.11</c:v>
                </c:pt>
                <c:pt idx="1">
                  <c:v>0.11</c:v>
                </c:pt>
                <c:pt idx="2">
                  <c:v>0.06</c:v>
                </c:pt>
                <c:pt idx="3">
                  <c:v>0.1</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2"/>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9A-430B-89E4-077A6682AF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Sheet1!$G$2:$G$5</c:f>
              <c:numCache>
                <c:formatCode>0%</c:formatCode>
                <c:ptCount val="4"/>
                <c:pt idx="0">
                  <c:v>0.13</c:v>
                </c:pt>
                <c:pt idx="1">
                  <c:v>0.15</c:v>
                </c:pt>
                <c:pt idx="2">
                  <c:v>0.1</c:v>
                </c:pt>
                <c:pt idx="3">
                  <c:v>0.16</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Sheet1!$H$2:$H$5</c:f>
              <c:numCache>
                <c:formatCode>0%</c:formatCode>
                <c:ptCount val="4"/>
                <c:pt idx="0">
                  <c:v>0.37</c:v>
                </c:pt>
                <c:pt idx="1">
                  <c:v>0.33</c:v>
                </c:pt>
                <c:pt idx="2">
                  <c:v>0.24</c:v>
                </c:pt>
                <c:pt idx="3">
                  <c:v>0.27</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Sheet1!$I$2:$I$5</c:f>
              <c:numCache>
                <c:formatCode>0%</c:formatCode>
                <c:ptCount val="4"/>
                <c:pt idx="0">
                  <c:v>0.27</c:v>
                </c:pt>
                <c:pt idx="1">
                  <c:v>0.22</c:v>
                </c:pt>
                <c:pt idx="2">
                  <c:v>0.22</c:v>
                </c:pt>
                <c:pt idx="3">
                  <c:v>0.16</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2.0348060618162939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0.08</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0">
                  <c:v>0</c:v>
                </c:pt>
                <c:pt idx="1">
                  <c:v>0.03</c:v>
                </c:pt>
                <c:pt idx="2">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0.16</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0.15</c:v>
                </c:pt>
                <c:pt idx="1">
                  <c:v>0.1</c:v>
                </c:pt>
                <c:pt idx="2">
                  <c:v>0.3</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0.22</c:v>
                </c:pt>
                <c:pt idx="1">
                  <c:v>0.1</c:v>
                </c:pt>
                <c:pt idx="2">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0.15</c:v>
                </c:pt>
                <c:pt idx="1">
                  <c:v>0.2</c:v>
                </c:pt>
                <c:pt idx="2">
                  <c:v>0.11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0.33</c:v>
                </c:pt>
                <c:pt idx="1">
                  <c:v>0.23</c:v>
                </c:pt>
                <c:pt idx="2">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0.13</c:v>
                </c:pt>
                <c:pt idx="1">
                  <c:v>0.11</c:v>
                </c:pt>
                <c:pt idx="2">
                  <c:v>0.1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0.65</c:v>
                </c:pt>
                <c:pt idx="1">
                  <c:v>0.16</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3D5D-47AD-AF32-8100E6B63FD3}"/>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3D5D-47AD-AF32-8100E6B63FD3}"/>
              </c:ext>
            </c:extLst>
          </c:dPt>
          <c:dPt>
            <c:idx val="2"/>
            <c:bubble3D val="0"/>
            <c:spPr>
              <a:solidFill>
                <a:srgbClr val="BF95DF"/>
              </a:solidFill>
              <a:ln w="19050">
                <a:solidFill>
                  <a:schemeClr val="lt1"/>
                </a:solidFill>
              </a:ln>
              <a:effectLst/>
            </c:spPr>
            <c:extLst>
              <c:ext xmlns:c16="http://schemas.microsoft.com/office/drawing/2014/chart" uri="{C3380CC4-5D6E-409C-BE32-E72D297353CC}">
                <c16:uniqueId val="{00000005-3D5D-47AD-AF32-8100E6B63FD3}"/>
              </c:ext>
            </c:extLst>
          </c:dPt>
          <c:dPt>
            <c:idx val="3"/>
            <c:bubble3D val="0"/>
            <c:spPr>
              <a:solidFill>
                <a:srgbClr val="A6A6A6"/>
              </a:solidFill>
              <a:ln w="19050">
                <a:solidFill>
                  <a:schemeClr val="lt1"/>
                </a:solidFill>
              </a:ln>
              <a:effectLst/>
            </c:spPr>
            <c:extLst>
              <c:ext xmlns:c16="http://schemas.microsoft.com/office/drawing/2014/chart" uri="{C3380CC4-5D6E-409C-BE32-E72D297353CC}">
                <c16:uniqueId val="{00000007-3D5D-47AD-AF32-8100E6B63FD3}"/>
              </c:ext>
            </c:extLst>
          </c:dPt>
          <c:dLbls>
            <c:dLbl>
              <c:idx val="1"/>
              <c:layout>
                <c:manualLayout>
                  <c:x val="2.7926126300453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D-47AD-AF32-8100E6B63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including after 6pm</c:v>
                </c:pt>
                <c:pt idx="1">
                  <c:v>Yes - but not after 6pm </c:v>
                </c:pt>
                <c:pt idx="2">
                  <c:v>No </c:v>
                </c:pt>
                <c:pt idx="3">
                  <c:v>Don't know/ Prefer not to say </c:v>
                </c:pt>
              </c:strCache>
            </c:strRef>
          </c:cat>
          <c:val>
            <c:numRef>
              <c:f>Sheet1!$B$2:$B$5</c:f>
              <c:numCache>
                <c:formatCode>0%</c:formatCode>
                <c:ptCount val="4"/>
                <c:pt idx="0">
                  <c:v>0.42</c:v>
                </c:pt>
                <c:pt idx="1">
                  <c:v>0.35</c:v>
                </c:pt>
                <c:pt idx="2">
                  <c:v>0.21</c:v>
                </c:pt>
                <c:pt idx="3">
                  <c:v>0.02</c:v>
                </c:pt>
              </c:numCache>
            </c:numRef>
          </c:val>
          <c:extLst>
            <c:ext xmlns:c16="http://schemas.microsoft.com/office/drawing/2014/chart" uri="{C3380CC4-5D6E-409C-BE32-E72D297353CC}">
              <c16:uniqueId val="{00000008-3D5D-47AD-AF32-8100E6B63FD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14724684776602984"/>
          <c:y val="0.82266716336424339"/>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 Prefer not to say </c:v>
                </c:pt>
                <c:pt idx="1">
                  <c:v>None of the above</c:v>
                </c:pt>
                <c:pt idx="2">
                  <c:v>Other</c:v>
                </c:pt>
                <c:pt idx="3">
                  <c:v>Evening education </c:v>
                </c:pt>
                <c:pt idx="4">
                  <c:v>Health</c:v>
                </c:pt>
                <c:pt idx="5">
                  <c:v>To get to work</c:v>
                </c:pt>
                <c:pt idx="6">
                  <c:v>To get home from work</c:v>
                </c:pt>
                <c:pt idx="7">
                  <c:v>Leisure (such as visiting friends and family or recreational)</c:v>
                </c:pt>
              </c:strCache>
            </c:strRef>
          </c:cat>
          <c:val>
            <c:numRef>
              <c:f>Sheet1!$B$2:$B$9</c:f>
              <c:numCache>
                <c:formatCode>0%</c:formatCode>
                <c:ptCount val="8"/>
                <c:pt idx="0">
                  <c:v>0.01</c:v>
                </c:pt>
                <c:pt idx="1">
                  <c:v>0.02</c:v>
                </c:pt>
                <c:pt idx="2">
                  <c:v>0.03</c:v>
                </c:pt>
                <c:pt idx="3">
                  <c:v>7.0000000000000007E-2</c:v>
                </c:pt>
                <c:pt idx="4">
                  <c:v>0.09</c:v>
                </c:pt>
                <c:pt idx="5">
                  <c:v>0.13</c:v>
                </c:pt>
                <c:pt idx="6">
                  <c:v>0.34</c:v>
                </c:pt>
                <c:pt idx="7">
                  <c:v>0.66</c:v>
                </c:pt>
              </c:numCache>
            </c:numRef>
          </c:val>
          <c:extLst>
            <c:ext xmlns:c16="http://schemas.microsoft.com/office/drawing/2014/chart" uri="{C3380CC4-5D6E-409C-BE32-E72D297353CC}">
              <c16:uniqueId val="{00000000-2AA5-4532-BDFA-3C02E7DF3C5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 </c:v>
                </c:pt>
                <c:pt idx="1">
                  <c:v>After midnight</c:v>
                </c:pt>
                <c:pt idx="2">
                  <c:v>Between 10pm-midnight</c:v>
                </c:pt>
                <c:pt idx="3">
                  <c:v>Between 8-10pm</c:v>
                </c:pt>
                <c:pt idx="4">
                  <c:v>Between 6-8pm</c:v>
                </c:pt>
              </c:strCache>
            </c:strRef>
          </c:cat>
          <c:val>
            <c:numRef>
              <c:f>Sheet1!$B$2:$B$6</c:f>
              <c:numCache>
                <c:formatCode>0%</c:formatCode>
                <c:ptCount val="5"/>
                <c:pt idx="0">
                  <c:v>0.02</c:v>
                </c:pt>
                <c:pt idx="1">
                  <c:v>0.08</c:v>
                </c:pt>
                <c:pt idx="2">
                  <c:v>0.37</c:v>
                </c:pt>
                <c:pt idx="3">
                  <c:v>0.59</c:v>
                </c:pt>
                <c:pt idx="4">
                  <c:v>0.74</c:v>
                </c:pt>
              </c:numCache>
            </c:numRef>
          </c:val>
          <c:extLst>
            <c:ext xmlns:c16="http://schemas.microsoft.com/office/drawing/2014/chart" uri="{C3380CC4-5D6E-409C-BE32-E72D297353CC}">
              <c16:uniqueId val="{00000000-EC3E-445B-8A6B-1B1BAF46E946}"/>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0.23</c:v>
                </c:pt>
                <c:pt idx="1">
                  <c:v>0.23</c:v>
                </c:pt>
                <c:pt idx="2">
                  <c:v>0.21</c:v>
                </c:pt>
                <c:pt idx="3">
                  <c:v>0.23</c:v>
                </c:pt>
                <c:pt idx="4">
                  <c:v>0.22</c:v>
                </c:pt>
                <c:pt idx="5">
                  <c:v>0.23</c:v>
                </c:pt>
                <c:pt idx="6">
                  <c:v>0.24</c:v>
                </c:pt>
                <c:pt idx="7">
                  <c:v>0.22</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0475409092888"/>
          <c:y val="4.8254312070151644E-3"/>
          <c:w val="0.56532730542254195"/>
          <c:h val="0.86495516332706923"/>
        </c:manualLayout>
      </c:layout>
      <c:barChart>
        <c:barDir val="col"/>
        <c:grouping val="stacked"/>
        <c:varyColors val="0"/>
        <c:ser>
          <c:idx val="6"/>
          <c:order val="0"/>
          <c:tx>
            <c:strRef>
              <c:f>Sheet1!$H$1</c:f>
              <c:strCache>
                <c:ptCount val="1"/>
                <c:pt idx="0">
                  <c:v>Don't know/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0.01</c:v>
                </c:pt>
              </c:numCache>
            </c:numRef>
          </c:val>
          <c:extLst>
            <c:ext xmlns:c16="http://schemas.microsoft.com/office/drawing/2014/chart" uri="{C3380CC4-5D6E-409C-BE32-E72D297353CC}">
              <c16:uniqueId val="{00000006-B976-4C1A-91BD-8F133AE5522C}"/>
            </c:ext>
          </c:extLst>
        </c:ser>
        <c:ser>
          <c:idx val="5"/>
          <c:order val="1"/>
          <c:tx>
            <c:strRef>
              <c:f>Sheet1!$G$1</c:f>
              <c:strCache>
                <c:ptCount val="1"/>
                <c:pt idx="0">
                  <c:v>Less frequent than once a month</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0.26</c:v>
                </c:pt>
              </c:numCache>
            </c:numRef>
          </c:val>
          <c:extLst>
            <c:ext xmlns:c16="http://schemas.microsoft.com/office/drawing/2014/chart" uri="{C3380CC4-5D6E-409C-BE32-E72D297353CC}">
              <c16:uniqueId val="{00000005-B976-4C1A-91BD-8F133AE5522C}"/>
            </c:ext>
          </c:extLst>
        </c:ser>
        <c:ser>
          <c:idx val="4"/>
          <c:order val="2"/>
          <c:tx>
            <c:strRef>
              <c:f>Sheet1!$F$1</c:f>
              <c:strCache>
                <c:ptCount val="1"/>
                <c:pt idx="0">
                  <c:v>Once a month</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0.08</c:v>
                </c:pt>
              </c:numCache>
            </c:numRef>
          </c:val>
          <c:extLst>
            <c:ext xmlns:c16="http://schemas.microsoft.com/office/drawing/2014/chart" uri="{C3380CC4-5D6E-409C-BE32-E72D297353CC}">
              <c16:uniqueId val="{00000004-B976-4C1A-91BD-8F133AE5522C}"/>
            </c:ext>
          </c:extLst>
        </c:ser>
        <c:ser>
          <c:idx val="3"/>
          <c:order val="3"/>
          <c:tx>
            <c:strRef>
              <c:f>Sheet1!$E$1</c:f>
              <c:strCache>
                <c:ptCount val="1"/>
                <c:pt idx="0">
                  <c:v>A couple of times a month</c:v>
                </c:pt>
              </c:strCache>
            </c:strRef>
          </c:tx>
          <c:spPr>
            <a:solidFill>
              <a:srgbClr val="CBC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B976-4C1A-91BD-8F133AE5522C}"/>
            </c:ext>
          </c:extLst>
        </c:ser>
        <c:ser>
          <c:idx val="2"/>
          <c:order val="4"/>
          <c:tx>
            <c:strRef>
              <c:f>Sheet1!$D$1</c:f>
              <c:strCache>
                <c:ptCount val="1"/>
                <c:pt idx="0">
                  <c:v>A couple of times a week</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c:v>
                </c:pt>
              </c:numCache>
            </c:numRef>
          </c:val>
          <c:extLst>
            <c:ext xmlns:c16="http://schemas.microsoft.com/office/drawing/2014/chart" uri="{C3380CC4-5D6E-409C-BE32-E72D297353CC}">
              <c16:uniqueId val="{00000002-B976-4C1A-91BD-8F133AE5522C}"/>
            </c:ext>
          </c:extLst>
        </c:ser>
        <c:ser>
          <c:idx val="1"/>
          <c:order val="5"/>
          <c:tx>
            <c:strRef>
              <c:f>Sheet1!$C$1</c:f>
              <c:strCache>
                <c:ptCount val="1"/>
                <c:pt idx="0">
                  <c:v>Most days </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c:v>
                </c:pt>
              </c:numCache>
            </c:numRef>
          </c:val>
          <c:extLst>
            <c:ext xmlns:c16="http://schemas.microsoft.com/office/drawing/2014/chart" uri="{C3380CC4-5D6E-409C-BE32-E72D297353CC}">
              <c16:uniqueId val="{00000001-B976-4C1A-91BD-8F133AE5522C}"/>
            </c:ext>
          </c:extLst>
        </c:ser>
        <c:ser>
          <c:idx val="0"/>
          <c:order val="6"/>
          <c:tx>
            <c:strRef>
              <c:f>Sheet1!$B$1</c:f>
              <c:strCache>
                <c:ptCount val="1"/>
                <c:pt idx="0">
                  <c:v>Every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B976-4C1A-91BD-8F133AE5522C}"/>
            </c:ext>
          </c:extLst>
        </c:ser>
        <c:dLbls>
          <c:dLblPos val="ctr"/>
          <c:showLegendKey val="0"/>
          <c:showVal val="1"/>
          <c:showCatName val="0"/>
          <c:showSerName val="0"/>
          <c:showPercent val="0"/>
          <c:showBubbleSize val="0"/>
        </c:dLbls>
        <c:gapWidth val="150"/>
        <c:overlap val="100"/>
        <c:axId val="1833749983"/>
        <c:axId val="1770777727"/>
      </c:barChart>
      <c:catAx>
        <c:axId val="1833749983"/>
        <c:scaling>
          <c:orientation val="minMax"/>
        </c:scaling>
        <c:delete val="1"/>
        <c:axPos val="b"/>
        <c:numFmt formatCode="General" sourceLinked="1"/>
        <c:majorTickMark val="none"/>
        <c:minorTickMark val="none"/>
        <c:tickLblPos val="nextTo"/>
        <c:crossAx val="1770777727"/>
        <c:crosses val="autoZero"/>
        <c:auto val="1"/>
        <c:lblAlgn val="ctr"/>
        <c:lblOffset val="100"/>
        <c:noMultiLvlLbl val="0"/>
      </c:catAx>
      <c:valAx>
        <c:axId val="1770777727"/>
        <c:scaling>
          <c:orientation val="minMax"/>
        </c:scaling>
        <c:delete val="1"/>
        <c:axPos val="l"/>
        <c:numFmt formatCode="0%" sourceLinked="1"/>
        <c:majorTickMark val="none"/>
        <c:minorTickMark val="none"/>
        <c:tickLblPos val="nextTo"/>
        <c:crossAx val="1833749983"/>
        <c:crosses val="autoZero"/>
        <c:crossBetween val="between"/>
      </c:valAx>
      <c:spPr>
        <a:noFill/>
        <a:ln>
          <a:noFill/>
        </a:ln>
        <a:effectLst/>
      </c:spPr>
    </c:plotArea>
    <c:legend>
      <c:legendPos val="l"/>
      <c:layout>
        <c:manualLayout>
          <c:xMode val="edge"/>
          <c:yMode val="edge"/>
          <c:x val="6.9991795475333532E-2"/>
          <c:y val="0.21099557007104508"/>
          <c:w val="0.28817721773279559"/>
          <c:h val="0.531168853427472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3452714889014"/>
          <c:y val="0"/>
          <c:w val="0.56790723335238824"/>
          <c:h val="0.91395703842479692"/>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671B-4FEF-A2BA-03DBB421A5D8}"/>
              </c:ext>
            </c:extLst>
          </c:dPt>
          <c:dPt>
            <c:idx val="1"/>
            <c:bubble3D val="0"/>
            <c:spPr>
              <a:solidFill>
                <a:srgbClr val="9DC3E6"/>
              </a:solidFill>
              <a:ln w="19050">
                <a:solidFill>
                  <a:schemeClr val="lt1"/>
                </a:solidFill>
              </a:ln>
              <a:effectLst/>
            </c:spPr>
            <c:extLst>
              <c:ext xmlns:c16="http://schemas.microsoft.com/office/drawing/2014/chart" uri="{C3380CC4-5D6E-409C-BE32-E72D297353CC}">
                <c16:uniqueId val="{00000003-671B-4FEF-A2BA-03DBB421A5D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 don't need to use public transport </c:v>
                </c:pt>
                <c:pt idx="1">
                  <c:v>Other </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8-671B-4FEF-A2BA-03DBB421A5D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1.9551470786330905E-2"/>
          <c:y val="0.26247203960329668"/>
          <c:w val="0.28340401395000514"/>
          <c:h val="0.475055564212546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4898093458932"/>
          <c:y val="0"/>
          <c:w val="0.3731942043870173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8696-45B8-BD88-FDB2A271F0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(n=26)*</c:v>
                </c:pt>
                <c:pt idx="1">
                  <c:v>Cost of public transport (n=21)*</c:v>
                </c:pt>
                <c:pt idx="2">
                  <c:v>Availability of public transport (n=49)*</c:v>
                </c:pt>
                <c:pt idx="3">
                  <c:v>Reliability of public transport</c:v>
                </c:pt>
                <c:pt idx="4">
                  <c:v>Concerns for my safety</c:v>
                </c:pt>
              </c:strCache>
            </c:strRef>
          </c:cat>
          <c:val>
            <c:numRef>
              <c:f>Sheet1!$B$2:$B$6</c:f>
              <c:numCache>
                <c:formatCode>0%</c:formatCode>
                <c:ptCount val="5"/>
                <c:pt idx="0">
                  <c:v>0.16</c:v>
                </c:pt>
                <c:pt idx="1">
                  <c:v>0.13</c:v>
                </c:pt>
                <c:pt idx="2">
                  <c:v>0.31</c:v>
                </c:pt>
                <c:pt idx="3">
                  <c:v>0.35</c:v>
                </c:pt>
                <c:pt idx="4">
                  <c:v>0.54</c:v>
                </c:pt>
              </c:numCache>
            </c:numRef>
          </c:val>
          <c:extLst>
            <c:ext xmlns:c16="http://schemas.microsoft.com/office/drawing/2014/chart" uri="{C3380CC4-5D6E-409C-BE32-E72D297353CC}">
              <c16:uniqueId val="{00000004-8696-45B8-BD88-FDB2A271F04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50000"/>
              </a:schemeClr>
            </a:solidFill>
            <a:ln>
              <a:noFill/>
            </a:ln>
            <a:effectLst/>
          </c:spPr>
          <c:invertIfNegative val="0"/>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Sheet1!$B$2:$B$6</c:f>
              <c:numCache>
                <c:formatCode>0%</c:formatCode>
                <c:ptCount val="5"/>
                <c:pt idx="0">
                  <c:v>0.01</c:v>
                </c:pt>
                <c:pt idx="1">
                  <c:v>0.01</c:v>
                </c:pt>
                <c:pt idx="3">
                  <c:v>0.01</c:v>
                </c:pt>
                <c:pt idx="4">
                  <c:v>0.02</c:v>
                </c:pt>
              </c:numCache>
            </c:numRef>
          </c:val>
          <c:extLst>
            <c:ext xmlns:c16="http://schemas.microsoft.com/office/drawing/2014/chart" uri="{C3380CC4-5D6E-409C-BE32-E72D297353CC}">
              <c16:uniqueId val="{00000000-CD16-48AD-9781-CB30FD27CD6A}"/>
            </c:ext>
          </c:extLst>
        </c:ser>
        <c:ser>
          <c:idx val="1"/>
          <c:order val="1"/>
          <c:tx>
            <c:strRef>
              <c:f>Sheet1!$C$1</c:f>
              <c:strCache>
                <c:ptCount val="1"/>
                <c:pt idx="0">
                  <c:v>Not safe at all</c:v>
                </c:pt>
              </c:strCache>
            </c:strRef>
          </c:tx>
          <c:spPr>
            <a:solidFill>
              <a:srgbClr val="FF0101"/>
            </a:solidFill>
            <a:ln>
              <a:noFill/>
            </a:ln>
            <a:effectLst/>
          </c:spPr>
          <c:invertIfNegative val="0"/>
          <c:dLbls>
            <c:dLbl>
              <c:idx val="1"/>
              <c:layout>
                <c:manualLayout>
                  <c:x val="-1.0709505588506728E-3"/>
                  <c:y val="-2.9696696184091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16-48AD-9781-CB30FD27CD6A}"/>
                </c:ext>
              </c:extLst>
            </c:dLbl>
            <c:dLbl>
              <c:idx val="2"/>
              <c:layout>
                <c:manualLayout>
                  <c:x val="-3.212851676552018E-3"/>
                  <c:y val="-2.9696696184092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6-48AD-9781-CB30FD27CD6A}"/>
                </c:ext>
              </c:extLst>
            </c:dLbl>
            <c:dLbl>
              <c:idx val="3"/>
              <c:layout>
                <c:manualLayout>
                  <c:x val="-1.07095055885067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6B-4EAA-8F95-EED8E9F85D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Sheet1!$C$2:$C$6</c:f>
              <c:numCache>
                <c:formatCode>0%</c:formatCode>
                <c:ptCount val="5"/>
                <c:pt idx="0">
                  <c:v>7.0000000000000007E-2</c:v>
                </c:pt>
                <c:pt idx="1">
                  <c:v>0.03</c:v>
                </c:pt>
                <c:pt idx="2">
                  <c:v>0.04</c:v>
                </c:pt>
                <c:pt idx="3">
                  <c:v>0.06</c:v>
                </c:pt>
                <c:pt idx="4">
                  <c:v>0.11</c:v>
                </c:pt>
              </c:numCache>
            </c:numRef>
          </c:val>
          <c:extLst>
            <c:ext xmlns:c16="http://schemas.microsoft.com/office/drawing/2014/chart" uri="{C3380CC4-5D6E-409C-BE32-E72D297353CC}">
              <c16:uniqueId val="{00000004-CD16-48AD-9781-CB30FD27CD6A}"/>
            </c:ext>
          </c:extLst>
        </c:ser>
        <c:ser>
          <c:idx val="2"/>
          <c:order val="2"/>
          <c:tx>
            <c:strRef>
              <c:f>Sheet1!$D$1</c:f>
              <c:strCache>
                <c:ptCount val="1"/>
                <c:pt idx="0">
                  <c:v>Not too safe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Sheet1!$D$2:$D$6</c:f>
              <c:numCache>
                <c:formatCode>0%</c:formatCode>
                <c:ptCount val="5"/>
                <c:pt idx="0">
                  <c:v>0.21</c:v>
                </c:pt>
                <c:pt idx="1">
                  <c:v>0.09</c:v>
                </c:pt>
                <c:pt idx="2">
                  <c:v>0.19</c:v>
                </c:pt>
                <c:pt idx="3">
                  <c:v>0.32</c:v>
                </c:pt>
                <c:pt idx="4">
                  <c:v>0.25</c:v>
                </c:pt>
              </c:numCache>
            </c:numRef>
          </c:val>
          <c:extLst>
            <c:ext xmlns:c16="http://schemas.microsoft.com/office/drawing/2014/chart" uri="{C3380CC4-5D6E-409C-BE32-E72D297353CC}">
              <c16:uniqueId val="{00000005-CD16-48AD-9781-CB30FD27CD6A}"/>
            </c:ext>
          </c:extLst>
        </c:ser>
        <c:ser>
          <c:idx val="3"/>
          <c:order val="3"/>
          <c:tx>
            <c:strRef>
              <c:f>Sheet1!$E$1</c:f>
              <c:strCache>
                <c:ptCount val="1"/>
                <c:pt idx="0">
                  <c:v>Somewhat safe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Sheet1!$E$2:$E$6</c:f>
              <c:numCache>
                <c:formatCode>0%</c:formatCode>
                <c:ptCount val="5"/>
                <c:pt idx="0">
                  <c:v>0.5</c:v>
                </c:pt>
                <c:pt idx="1">
                  <c:v>0.54</c:v>
                </c:pt>
                <c:pt idx="2">
                  <c:v>0.51</c:v>
                </c:pt>
                <c:pt idx="3">
                  <c:v>0.42</c:v>
                </c:pt>
                <c:pt idx="4">
                  <c:v>0.47</c:v>
                </c:pt>
              </c:numCache>
            </c:numRef>
          </c:val>
          <c:extLst>
            <c:ext xmlns:c16="http://schemas.microsoft.com/office/drawing/2014/chart" uri="{C3380CC4-5D6E-409C-BE32-E72D297353CC}">
              <c16:uniqueId val="{00000006-CD16-48AD-9781-CB30FD27CD6A}"/>
            </c:ext>
          </c:extLst>
        </c:ser>
        <c:ser>
          <c:idx val="4"/>
          <c:order val="4"/>
          <c:tx>
            <c:strRef>
              <c:f>Sheet1!$F$1</c:f>
              <c:strCache>
                <c:ptCount val="1"/>
                <c:pt idx="0">
                  <c:v>Very safe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Sheet1!$F$2:$F$6</c:f>
              <c:numCache>
                <c:formatCode>0%</c:formatCode>
                <c:ptCount val="5"/>
                <c:pt idx="0">
                  <c:v>0.21</c:v>
                </c:pt>
                <c:pt idx="1">
                  <c:v>0.33</c:v>
                </c:pt>
                <c:pt idx="2">
                  <c:v>0.25</c:v>
                </c:pt>
                <c:pt idx="3">
                  <c:v>0.19</c:v>
                </c:pt>
                <c:pt idx="4">
                  <c:v>0.15</c:v>
                </c:pt>
              </c:numCache>
            </c:numRef>
          </c:val>
          <c:extLst>
            <c:ext xmlns:c16="http://schemas.microsoft.com/office/drawing/2014/chart" uri="{C3380CC4-5D6E-409C-BE32-E72D297353CC}">
              <c16:uniqueId val="{00000007-CD16-48AD-9781-CB30FD27CD6A}"/>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5232855009147775"/>
          <c:h val="0.717456980711177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DAE-410E-BAF9-C88EEF7F0504}"/>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8DAE-410E-BAF9-C88EEF7F0504}"/>
              </c:ext>
            </c:extLst>
          </c:dPt>
          <c:dPt>
            <c:idx val="2"/>
            <c:bubble3D val="0"/>
            <c:spPr>
              <a:solidFill>
                <a:srgbClr val="A6A6A6"/>
              </a:solidFill>
              <a:ln w="19050">
                <a:solidFill>
                  <a:schemeClr val="lt1"/>
                </a:solidFill>
              </a:ln>
              <a:effectLst/>
            </c:spPr>
            <c:extLst>
              <c:ext xmlns:c16="http://schemas.microsoft.com/office/drawing/2014/chart" uri="{C3380CC4-5D6E-409C-BE32-E72D297353CC}">
                <c16:uniqueId val="{00000005-8DAE-410E-BAF9-C88EEF7F050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c:v>
                </c:pt>
                <c:pt idx="1">
                  <c:v>No </c:v>
                </c:pt>
                <c:pt idx="2">
                  <c:v>Don't know/ Prefer not to say </c:v>
                </c:pt>
              </c:strCache>
            </c:strRef>
          </c:cat>
          <c:val>
            <c:numRef>
              <c:f>Sheet1!$B$2:$B$4</c:f>
              <c:numCache>
                <c:formatCode>0%</c:formatCode>
                <c:ptCount val="3"/>
                <c:pt idx="0">
                  <c:v>0.27</c:v>
                </c:pt>
                <c:pt idx="1">
                  <c:v>0.65</c:v>
                </c:pt>
                <c:pt idx="2">
                  <c:v>0.08</c:v>
                </c:pt>
              </c:numCache>
            </c:numRef>
          </c:val>
          <c:extLst>
            <c:ext xmlns:c16="http://schemas.microsoft.com/office/drawing/2014/chart" uri="{C3380CC4-5D6E-409C-BE32-E72D297353CC}">
              <c16:uniqueId val="{00000008-8DAE-410E-BAF9-C88EEF7F0504}"/>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9.7265278609586767E-2"/>
          <c:y val="0.8226671633642435"/>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0.02</c:v>
                </c:pt>
                <c:pt idx="1">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0.28000000000000003</c:v>
                </c:pt>
                <c:pt idx="1">
                  <c:v>0.21</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c:v>
                </c:pt>
                <c:pt idx="1">
                  <c:v>0.27</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0.26</c:v>
                </c:pt>
                <c:pt idx="1">
                  <c:v>0.3</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0.14000000000000001</c:v>
                </c:pt>
                <c:pt idx="1">
                  <c:v>0.20334275200541899</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3.8417996283463894E-2"/>
          <c:w val="0.24925499222027275"/>
          <c:h val="0.758248125089642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5.2253144589197192E-2"/>
          <c:w val="0.7967195624651211"/>
          <c:h val="0.85612576083916059"/>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0.01</c:v>
                </c:pt>
              </c:numCache>
            </c:numRef>
          </c:val>
          <c:extLst>
            <c:ext xmlns:c16="http://schemas.microsoft.com/office/drawing/2014/chart" uri="{C3380CC4-5D6E-409C-BE32-E72D297353CC}">
              <c16:uniqueId val="{00000000-C7DB-4153-972B-12DEE3ACAEC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0.23</c:v>
                </c:pt>
              </c:numCache>
            </c:numRef>
          </c:val>
          <c:extLst>
            <c:ext xmlns:c16="http://schemas.microsoft.com/office/drawing/2014/chart" uri="{C3380CC4-5D6E-409C-BE32-E72D297353CC}">
              <c16:uniqueId val="{00000001-C7DB-4153-972B-12DEE3ACAEC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0.22</c:v>
                </c:pt>
              </c:numCache>
            </c:numRef>
          </c:val>
          <c:extLst>
            <c:ext xmlns:c16="http://schemas.microsoft.com/office/drawing/2014/chart" uri="{C3380CC4-5D6E-409C-BE32-E72D297353CC}">
              <c16:uniqueId val="{00000002-C7DB-4153-972B-12DEE3ACAEC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0.16</c:v>
                </c:pt>
              </c:numCache>
            </c:numRef>
          </c:val>
          <c:extLst>
            <c:ext xmlns:c16="http://schemas.microsoft.com/office/drawing/2014/chart" uri="{C3380CC4-5D6E-409C-BE32-E72D297353CC}">
              <c16:uniqueId val="{00000003-C7DB-4153-972B-12DEE3ACAEC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0.24</c:v>
                </c:pt>
              </c:numCache>
            </c:numRef>
          </c:val>
          <c:extLst>
            <c:ext xmlns:c16="http://schemas.microsoft.com/office/drawing/2014/chart" uri="{C3380CC4-5D6E-409C-BE32-E72D297353CC}">
              <c16:uniqueId val="{00000004-C7DB-4153-972B-12DEE3ACAEC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0.13</c:v>
                </c:pt>
              </c:numCache>
            </c:numRef>
          </c:val>
          <c:extLst>
            <c:ext xmlns:c16="http://schemas.microsoft.com/office/drawing/2014/chart" uri="{C3380CC4-5D6E-409C-BE32-E72D297353CC}">
              <c16:uniqueId val="{00000005-C7DB-4153-972B-12DEE3ACAECF}"/>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legend>
      <c:legendPos val="r"/>
      <c:layout>
        <c:manualLayout>
          <c:xMode val="edge"/>
          <c:yMode val="edge"/>
          <c:x val="0.66703303932524183"/>
          <c:y val="0.19256156544308356"/>
          <c:w val="0.31591631129563008"/>
          <c:h val="0.71362700842697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Sheet1!$A$2:$A$6</c:f>
              <c:strCache>
                <c:ptCount val="5"/>
                <c:pt idx="0">
                  <c:v>Deciding what task to do next </c:v>
                </c:pt>
                <c:pt idx="2">
                  <c:v>Deciding how to do the task</c:v>
                </c:pt>
                <c:pt idx="4">
                  <c:v>The pace of your work</c:v>
                </c:pt>
              </c:strCache>
            </c:strRef>
          </c:cat>
          <c:val>
            <c:numRef>
              <c:f>Sheet1!$B$2:$B$6</c:f>
              <c:numCache>
                <c:formatCode>General</c:formatCode>
                <c:ptCount val="5"/>
                <c:pt idx="0" formatCode="0%">
                  <c:v>0.02</c:v>
                </c:pt>
                <c:pt idx="2" formatCode="0%">
                  <c:v>0.02</c:v>
                </c:pt>
                <c:pt idx="4" formatCode="0%">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2.458862780974299E-2"/>
                  <c:y val="4.11711273043674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dLbl>
              <c:idx val="2"/>
              <c:layout>
                <c:manualLayout>
                  <c:x val="-4.2791119616922467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6-4A5B-AB02-CEC870FD530A}"/>
                </c:ext>
              </c:extLst>
            </c:dLbl>
            <c:dLbl>
              <c:idx val="4"/>
              <c:layout>
                <c:manualLayout>
                  <c:x val="-3.3937784523766092E-2"/>
                  <c:y val="-1.00639370816076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Sheet1!$C$2:$C$6</c:f>
              <c:numCache>
                <c:formatCode>General</c:formatCode>
                <c:ptCount val="5"/>
                <c:pt idx="0" formatCode="0%">
                  <c:v>0.04</c:v>
                </c:pt>
                <c:pt idx="2" formatCode="0%">
                  <c:v>0.03</c:v>
                </c:pt>
                <c:pt idx="4" formatCode="0%">
                  <c:v>0.04</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6.1822304502211363E-4"/>
                  <c:y val="-8.2342254608734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dLbl>
              <c:idx val="2"/>
              <c:layout>
                <c:manualLayout>
                  <c:x val="0"/>
                  <c:y val="-1.3723709101455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Sheet1!$D$2:$D$6</c:f>
              <c:numCache>
                <c:formatCode>General</c:formatCode>
                <c:ptCount val="5"/>
                <c:pt idx="0" formatCode="0%">
                  <c:v>0.1</c:v>
                </c:pt>
                <c:pt idx="2" formatCode="0%">
                  <c:v>0.1</c:v>
                </c:pt>
                <c:pt idx="4" formatCode="0%">
                  <c:v>0.14000000000000001</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Sheet1!$E$2:$E$6</c:f>
              <c:numCache>
                <c:formatCode>General</c:formatCode>
                <c:ptCount val="5"/>
                <c:pt idx="0" formatCode="0%">
                  <c:v>0.39</c:v>
                </c:pt>
                <c:pt idx="2" formatCode="0%">
                  <c:v>0.4</c:v>
                </c:pt>
                <c:pt idx="4" formatCode="0%">
                  <c:v>0.42</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Sheet1!$F$2:$F$6</c:f>
              <c:numCache>
                <c:formatCode>General</c:formatCode>
                <c:ptCount val="5"/>
                <c:pt idx="0" formatCode="0%">
                  <c:v>0.45</c:v>
                </c:pt>
                <c:pt idx="2" formatCode="0%">
                  <c:v>0.45</c:v>
                </c:pt>
                <c:pt idx="4" formatCode="0%">
                  <c:v>0.38533979292453102</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2"/>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17105050049227799"/>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0.05</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0.09</c:v>
                </c:pt>
                <c:pt idx="1">
                  <c:v>0.1</c:v>
                </c:pt>
                <c:pt idx="2">
                  <c:v>0.09</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0.16</c:v>
                </c:pt>
                <c:pt idx="1">
                  <c:v>0.21</c:v>
                </c:pt>
                <c:pt idx="2">
                  <c:v>0.17</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0.44</c:v>
                </c:pt>
                <c:pt idx="1">
                  <c:v>0.41</c:v>
                </c:pt>
                <c:pt idx="2">
                  <c:v>0.44</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0.27</c:v>
                </c:pt>
                <c:pt idx="1">
                  <c:v>0.24</c:v>
                </c:pt>
                <c:pt idx="2">
                  <c:v>0.24</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9.8262448253172208E-2"/>
          <c:y val="9.0301321580444086E-2"/>
          <c:w val="0.23696500911184326"/>
          <c:h val="0.58895092982853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0.1</c:v>
                </c:pt>
                <c:pt idx="1">
                  <c:v>0.1</c:v>
                </c:pt>
                <c:pt idx="2">
                  <c:v>0.09</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0.21</c:v>
                </c:pt>
                <c:pt idx="1">
                  <c:v>0.2</c:v>
                </c:pt>
                <c:pt idx="2">
                  <c:v>0.23</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0.18</c:v>
                </c:pt>
                <c:pt idx="1">
                  <c:v>0.19</c:v>
                </c:pt>
                <c:pt idx="2">
                  <c:v>0.2</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0.36</c:v>
                </c:pt>
                <c:pt idx="1">
                  <c:v>0.35</c:v>
                </c:pt>
                <c:pt idx="2">
                  <c:v>0.33</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0.15</c:v>
                </c:pt>
                <c:pt idx="1">
                  <c:v>0.16</c:v>
                </c:pt>
                <c:pt idx="2">
                  <c:v>0.13</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Sheet1!$B$5:$B$12</c:f>
              <c:numCache>
                <c:formatCode>0%</c:formatCode>
                <c:ptCount val="8"/>
                <c:pt idx="0">
                  <c:v>0.19933525940267299</c:v>
                </c:pt>
                <c:pt idx="1">
                  <c:v>0.23886319341472301</c:v>
                </c:pt>
                <c:pt idx="2">
                  <c:v>0.24</c:v>
                </c:pt>
                <c:pt idx="3">
                  <c:v>0.23</c:v>
                </c:pt>
                <c:pt idx="4">
                  <c:v>0.23</c:v>
                </c:pt>
                <c:pt idx="5">
                  <c:v>0.25</c:v>
                </c:pt>
                <c:pt idx="6">
                  <c:v>0.22</c:v>
                </c:pt>
                <c:pt idx="7">
                  <c:v>0.24</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0.04</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0.08</c:v>
                </c:pt>
                <c:pt idx="1">
                  <c:v>0.12</c:v>
                </c:pt>
                <c:pt idx="2">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0.12</c:v>
                </c:pt>
                <c:pt idx="1">
                  <c:v>0.18</c:v>
                </c:pt>
                <c:pt idx="2">
                  <c:v>0.16</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0.47</c:v>
                </c:pt>
                <c:pt idx="1">
                  <c:v>0.41</c:v>
                </c:pt>
                <c:pt idx="2">
                  <c:v>0.5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0.28999999999999998</c:v>
                </c:pt>
                <c:pt idx="1">
                  <c:v>0.25</c:v>
                </c:pt>
                <c:pt idx="2">
                  <c:v>0.2</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u="none" dirty="0">
                <a:solidFill>
                  <a:srgbClr val="5C5B5A"/>
                </a:solidFill>
                <a:latin typeface="Arial" panose="020B0604020202020204" pitchFamily="34" charset="0"/>
                <a:cs typeface="Arial" panose="020B0604020202020204" pitchFamily="34" charset="0"/>
              </a:rPr>
              <a:t>How likely do you think you are to lose your</a:t>
            </a:r>
            <a:r>
              <a:rPr lang="en-GB" sz="1400" b="1" u="none" baseline="0" dirty="0">
                <a:solidFill>
                  <a:srgbClr val="5C5B5A"/>
                </a:solidFill>
                <a:latin typeface="Arial" panose="020B0604020202020204" pitchFamily="34" charset="0"/>
                <a:cs typeface="Arial" panose="020B0604020202020204" pitchFamily="34" charset="0"/>
              </a:rPr>
              <a:t> job and become </a:t>
            </a:r>
          </a:p>
          <a:p>
            <a:pPr>
              <a:defRPr sz="1400">
                <a:solidFill>
                  <a:srgbClr val="5C5B5A"/>
                </a:solidFill>
                <a:latin typeface="Arial" panose="020B0604020202020204" pitchFamily="34" charset="0"/>
                <a:cs typeface="Arial" panose="020B0604020202020204" pitchFamily="34" charset="0"/>
              </a:defRPr>
            </a:pPr>
            <a:r>
              <a:rPr lang="en-GB" sz="1400" b="1" u="none" baseline="0" dirty="0">
                <a:solidFill>
                  <a:srgbClr val="5C5B5A"/>
                </a:solidFill>
                <a:latin typeface="Arial" panose="020B0604020202020204" pitchFamily="34" charset="0"/>
                <a:cs typeface="Arial" panose="020B0604020202020204" pitchFamily="34" charset="0"/>
              </a:rPr>
              <a:t>unemployed in the next 12 months?</a:t>
            </a:r>
            <a:endParaRPr lang="en-GB" sz="1400" b="1" u="none" dirty="0">
              <a:solidFill>
                <a:srgbClr val="5C5B5A"/>
              </a:solidFill>
              <a:latin typeface="Arial" panose="020B0604020202020204" pitchFamily="34" charset="0"/>
              <a:cs typeface="Arial" panose="020B0604020202020204" pitchFamily="34" charset="0"/>
            </a:endParaRPr>
          </a:p>
        </c:rich>
      </c:tx>
      <c:layout>
        <c:manualLayout>
          <c:xMode val="edge"/>
          <c:yMode val="edge"/>
          <c:x val="0.29784653479245332"/>
          <c:y val="5.49473272940007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Sheet1!$A$2:$A$4</c:f>
              <c:strCache>
                <c:ptCount val="3"/>
                <c:pt idx="0">
                  <c:v>February (S11)</c:v>
                </c:pt>
                <c:pt idx="1">
                  <c:v>July (S8)</c:v>
                </c:pt>
                <c:pt idx="2">
                  <c:v>December (S5)</c:v>
                </c:pt>
              </c:strCache>
            </c:strRef>
          </c:cat>
          <c:val>
            <c:numRef>
              <c:f>Sheet1!$B$2:$B$4</c:f>
              <c:numCache>
                <c:formatCode>0%</c:formatCode>
                <c:ptCount val="3"/>
                <c:pt idx="0">
                  <c:v>0.04</c:v>
                </c:pt>
                <c:pt idx="1">
                  <c:v>0.03</c:v>
                </c:pt>
                <c:pt idx="2">
                  <c:v>0.04</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Sheet1!$C$2:$C$4</c:f>
              <c:numCache>
                <c:formatCode>0%</c:formatCode>
                <c:ptCount val="3"/>
                <c:pt idx="0">
                  <c:v>0.05</c:v>
                </c:pt>
                <c:pt idx="1">
                  <c:v>5.7186533387937097E-2</c:v>
                </c:pt>
                <c:pt idx="2">
                  <c:v>0.05</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Sheet1!$D$2:$D$4</c:f>
              <c:numCache>
                <c:formatCode>0%</c:formatCode>
                <c:ptCount val="3"/>
                <c:pt idx="0">
                  <c:v>0.14000000000000001</c:v>
                </c:pt>
                <c:pt idx="1">
                  <c:v>9.9035561289322199E-2</c:v>
                </c:pt>
                <c:pt idx="2">
                  <c:v>0.11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Sheet1!$E$2:$E$4</c:f>
              <c:numCache>
                <c:formatCode>0%</c:formatCode>
                <c:ptCount val="3"/>
                <c:pt idx="0">
                  <c:v>0.16</c:v>
                </c:pt>
                <c:pt idx="1">
                  <c:v>0.188804628472372</c:v>
                </c:pt>
                <c:pt idx="2">
                  <c:v>0.17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Sheet1!$F$2:$F$4</c:f>
              <c:numCache>
                <c:formatCode>0%</c:formatCode>
                <c:ptCount val="3"/>
                <c:pt idx="0">
                  <c:v>0.19</c:v>
                </c:pt>
                <c:pt idx="1">
                  <c:v>0.21556308367885599</c:v>
                </c:pt>
                <c:pt idx="2">
                  <c:v>0.25</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Sheet1!$G$2:$G$4</c:f>
              <c:numCache>
                <c:formatCode>0%</c:formatCode>
                <c:ptCount val="3"/>
                <c:pt idx="0">
                  <c:v>0.42</c:v>
                </c:pt>
                <c:pt idx="1">
                  <c:v>0.41104366482996801</c:v>
                </c:pt>
                <c:pt idx="2">
                  <c:v>0.38</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2461589612"/>
          <c:y val="0.18526909944116432"/>
          <c:w val="0.18720099256047401"/>
          <c:h val="0.707351318324365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0.354519577492594</c:v>
                </c:pt>
                <c:pt idx="1">
                  <c:v>0.33047135581369702</c:v>
                </c:pt>
                <c:pt idx="2">
                  <c:v>0.3</c:v>
                </c:pt>
                <c:pt idx="3">
                  <c:v>0.33952713511456301</c:v>
                </c:pt>
                <c:pt idx="4">
                  <c:v>0.34</c:v>
                </c:pt>
                <c:pt idx="5">
                  <c:v>0.37457561697522901</c:v>
                </c:pt>
                <c:pt idx="6">
                  <c:v>0.34</c:v>
                </c:pt>
                <c:pt idx="7">
                  <c:v>0.33</c:v>
                </c:pt>
                <c:pt idx="8">
                  <c:v>0.28999999999999998</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0.60737591157924897</c:v>
                </c:pt>
                <c:pt idx="1">
                  <c:v>0.62562147088337605</c:v>
                </c:pt>
                <c:pt idx="2">
                  <c:v>0.65</c:v>
                </c:pt>
                <c:pt idx="3">
                  <c:v>0.61367075295818296</c:v>
                </c:pt>
                <c:pt idx="4">
                  <c:v>0.61</c:v>
                </c:pt>
                <c:pt idx="5">
                  <c:v>0.58564387464373502</c:v>
                </c:pt>
                <c:pt idx="6">
                  <c:v>0.61</c:v>
                </c:pt>
                <c:pt idx="7">
                  <c:v>0.63</c:v>
                </c:pt>
                <c:pt idx="8">
                  <c:v>0.67</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Sheet1!$D$2:$D$10</c:f>
              <c:numCache>
                <c:formatCode>0%</c:formatCode>
                <c:ptCount val="9"/>
                <c:pt idx="0">
                  <c:v>0.04</c:v>
                </c:pt>
                <c:pt idx="1">
                  <c:v>0.04</c:v>
                </c:pt>
                <c:pt idx="2">
                  <c:v>0.03</c:v>
                </c:pt>
                <c:pt idx="3">
                  <c:v>0.05</c:v>
                </c:pt>
                <c:pt idx="4">
                  <c:v>0.02</c:v>
                </c:pt>
                <c:pt idx="5">
                  <c:v>0.04</c:v>
                </c:pt>
                <c:pt idx="6">
                  <c:v>0.04</c:v>
                </c:pt>
                <c:pt idx="7">
                  <c:v>0.02</c:v>
                </c:pt>
                <c:pt idx="8">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0"/>
          <c:order val="0"/>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Sheet1!$B$2:$B$10</c:f>
              <c:numCache>
                <c:formatCode>0%</c:formatCode>
                <c:ptCount val="9"/>
                <c:pt idx="0">
                  <c:v>0.2</c:v>
                </c:pt>
                <c:pt idx="1">
                  <c:v>0.17171669201439901</c:v>
                </c:pt>
                <c:pt idx="2">
                  <c:v>0.17171669201439901</c:v>
                </c:pt>
                <c:pt idx="3">
                  <c:v>0.16</c:v>
                </c:pt>
                <c:pt idx="4">
                  <c:v>0.16</c:v>
                </c:pt>
                <c:pt idx="5">
                  <c:v>0.16</c:v>
                </c:pt>
                <c:pt idx="6">
                  <c:v>0.17</c:v>
                </c:pt>
                <c:pt idx="7">
                  <c:v>0.15</c:v>
                </c:pt>
                <c:pt idx="8">
                  <c:v>0.16</c:v>
                </c:pt>
              </c:numCache>
            </c:numRef>
          </c:val>
          <c:smooth val="0"/>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Sheet1!$C$2:$C$10</c:f>
              <c:numCache>
                <c:formatCode>0%</c:formatCode>
                <c:ptCount val="9"/>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numCache>
            </c:numRef>
          </c:val>
          <c:smooth val="0"/>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Sheet1!$D$2:$D$10</c:f>
              <c:numCache>
                <c:formatCode>0%</c:formatCode>
                <c:ptCount val="9"/>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numCache>
            </c:numRef>
          </c:val>
          <c:smooth val="0"/>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4.4530946985246796E-2"/>
          <c:y val="0.83236960485555112"/>
          <c:w val="0.87101435437499242"/>
          <c:h val="0.165144349716492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Sheet1!$B$2:$J$2</c:f>
              <c:numCache>
                <c:formatCode>0%</c:formatCode>
                <c:ptCount val="4"/>
                <c:pt idx="0">
                  <c:v>0.57999999999999996</c:v>
                </c:pt>
                <c:pt idx="1">
                  <c:v>0.61</c:v>
                </c:pt>
                <c:pt idx="2">
                  <c:v>0.59</c:v>
                </c:pt>
                <c:pt idx="3">
                  <c:v>0.46</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Sheet1!$B$3:$J$3</c:f>
              <c:numCache>
                <c:formatCode>0%</c:formatCode>
                <c:ptCount val="4"/>
                <c:pt idx="0">
                  <c:v>0.38</c:v>
                </c:pt>
                <c:pt idx="1">
                  <c:v>0.36</c:v>
                </c:pt>
                <c:pt idx="2">
                  <c:v>0.39</c:v>
                </c:pt>
                <c:pt idx="3">
                  <c:v>0.53</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Sheet1!$B$1:$J$1</c:f>
              <c:strCache>
                <c:ptCount val="4"/>
                <c:pt idx="0">
                  <c:v>GM Sep (S9)</c:v>
                </c:pt>
                <c:pt idx="1">
                  <c:v>GM Nov (S10)</c:v>
                </c:pt>
                <c:pt idx="2">
                  <c:v>GM Feb '24 
(S11)</c:v>
                </c:pt>
                <c:pt idx="3">
                  <c:v>GB benchmark</c:v>
                </c:pt>
              </c:strCache>
              <c:extLst/>
            </c:strRef>
          </c:cat>
          <c:val>
            <c:numRef>
              <c:f>Sheet1!$B$4:$J$4</c:f>
              <c:numCache>
                <c:formatCode>0%</c:formatCode>
                <c:ptCount val="4"/>
                <c:pt idx="0">
                  <c:v>0.04</c:v>
                </c:pt>
                <c:pt idx="1">
                  <c:v>0.02</c:v>
                </c:pt>
                <c:pt idx="2">
                  <c:v>0.03</c:v>
                </c:pt>
                <c:pt idx="3">
                  <c:v>0.01</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Sheet1!$I$1</c:f>
              <c:strCache>
                <c:ptCount val="1"/>
                <c:pt idx="0">
                  <c:v>GM Nov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0.87</c:v>
                </c:pt>
                <c:pt idx="1">
                  <c:v>0.7</c:v>
                </c:pt>
                <c:pt idx="2">
                  <c:v>0.53</c:v>
                </c:pt>
                <c:pt idx="3">
                  <c:v>0.33</c:v>
                </c:pt>
                <c:pt idx="4">
                  <c:v>0.27</c:v>
                </c:pt>
                <c:pt idx="5">
                  <c:v>0.15</c:v>
                </c:pt>
                <c:pt idx="6">
                  <c:v>0.09</c:v>
                </c:pt>
                <c:pt idx="7">
                  <c:v>0.04</c:v>
                </c:pt>
              </c:numCache>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Sheet1!$J$1</c:f>
              <c:strCache>
                <c:ptCount val="1"/>
                <c:pt idx="0">
                  <c:v>GM Feb '24 (S11)</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Cache>
                <c:formatCode>0%</c:formatCode>
                <c:ptCount val="8"/>
                <c:pt idx="0">
                  <c:v>0.84</c:v>
                </c:pt>
                <c:pt idx="1">
                  <c:v>0.77</c:v>
                </c:pt>
                <c:pt idx="2">
                  <c:v>0.46</c:v>
                </c:pt>
                <c:pt idx="3">
                  <c:v>0.39</c:v>
                </c:pt>
                <c:pt idx="4">
                  <c:v>0.28000000000000003</c:v>
                </c:pt>
                <c:pt idx="5">
                  <c:v>0.17</c:v>
                </c:pt>
                <c:pt idx="6">
                  <c:v>0.11</c:v>
                </c:pt>
                <c:pt idx="7">
                  <c:v>0.05</c:v>
                </c:pt>
              </c:numCache>
            </c:numRef>
          </c:val>
          <c:extLst xmlns:c15="http://schemas.microsoft.com/office/drawing/2012/chart">
            <c:ext xmlns:c16="http://schemas.microsoft.com/office/drawing/2014/chart" uri="{C3380CC4-5D6E-409C-BE32-E72D297353CC}">
              <c16:uniqueId val="{00000002-DC58-4494-9F09-D5B72839CACC}"/>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1.7279274278255013E-2"/>
          <c:y val="0.92093379329359648"/>
          <c:w val="0.92932524142392103"/>
          <c:h val="7.90662067064033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2185382949462E-3"/>
          <c:y val="2.7285833928444206E-2"/>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0.84</c:v>
                </c:pt>
                <c:pt idx="1">
                  <c:v>0.81</c:v>
                </c:pt>
                <c:pt idx="2">
                  <c:v>0.8</c:v>
                </c:pt>
                <c:pt idx="3">
                  <c:v>0.75</c:v>
                </c:pt>
                <c:pt idx="4">
                  <c:v>0.73</c:v>
                </c:pt>
                <c:pt idx="5">
                  <c:v>0.71</c:v>
                </c:pt>
                <c:pt idx="6">
                  <c:v>0.57999999999999996</c:v>
                </c:pt>
                <c:pt idx="7">
                  <c:v>0.62</c:v>
                </c:pt>
                <c:pt idx="8">
                  <c:v>0.59</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0.82</c:v>
                </c:pt>
                <c:pt idx="1">
                  <c:v>0.8</c:v>
                </c:pt>
                <c:pt idx="2">
                  <c:v>0.76</c:v>
                </c:pt>
                <c:pt idx="3">
                  <c:v>0.71</c:v>
                </c:pt>
                <c:pt idx="4">
                  <c:v>0.67</c:v>
                </c:pt>
                <c:pt idx="5">
                  <c:v>0.62</c:v>
                </c:pt>
                <c:pt idx="6">
                  <c:v>0.56000000000000005</c:v>
                </c:pt>
                <c:pt idx="7">
                  <c:v>0.47</c:v>
                </c:pt>
                <c:pt idx="8">
                  <c:v>0.46</c:v>
                </c:pt>
              </c:numCache>
            </c:numRef>
          </c:val>
          <c:smooth val="0"/>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90689924642455633"/>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Sheet1!$B$2:$B$11</c:f>
              <c:numCache>
                <c:formatCode>0%</c:formatCode>
                <c:ptCount val="10"/>
                <c:pt idx="0">
                  <c:v>8.5642561321656901E-2</c:v>
                </c:pt>
                <c:pt idx="1">
                  <c:v>0.1</c:v>
                </c:pt>
                <c:pt idx="2">
                  <c:v>0.08</c:v>
                </c:pt>
                <c:pt idx="3">
                  <c:v>0.11</c:v>
                </c:pt>
                <c:pt idx="4">
                  <c:v>0.1</c:v>
                </c:pt>
                <c:pt idx="5">
                  <c:v>0.1</c:v>
                </c:pt>
                <c:pt idx="6">
                  <c:v>0.1</c:v>
                </c:pt>
                <c:pt idx="7">
                  <c:v>7.0000000000000007E-2</c:v>
                </c:pt>
                <c:pt idx="8">
                  <c:v>0.08</c:v>
                </c:pt>
                <c:pt idx="9">
                  <c:v>0.09</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Sheet1!$C$2:$C$11</c:f>
              <c:numCache>
                <c:formatCode>0%</c:formatCode>
                <c:ptCount val="10"/>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0.28999999999999998</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Sheet1!$D$2:$D$11</c:f>
              <c:numCache>
                <c:formatCode>0%</c:formatCode>
                <c:ptCount val="10"/>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0.59</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c:v>
                </c:pt>
                <c:pt idx="2">
                  <c:v>0.3</c:v>
                </c:pt>
                <c:pt idx="3">
                  <c:v>0.28999999999999998</c:v>
                </c:pt>
                <c:pt idx="4">
                  <c:v>0.28999999999999998</c:v>
                </c:pt>
                <c:pt idx="5">
                  <c:v>#N/A</c:v>
                </c:pt>
                <c:pt idx="6">
                  <c:v>0.3</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0.08</c:v>
                </c:pt>
                <c:pt idx="1">
                  <c:v>0.08</c:v>
                </c:pt>
                <c:pt idx="2">
                  <c:v>0.08</c:v>
                </c:pt>
                <c:pt idx="3">
                  <c:v>7.0000000000000007E-2</c:v>
                </c:pt>
                <c:pt idx="4">
                  <c:v>7.0000000000000007E-2</c:v>
                </c:pt>
                <c:pt idx="5">
                  <c:v>#N/A</c:v>
                </c:pt>
                <c:pt idx="6">
                  <c:v>0.06</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0.26</c:v>
                </c:pt>
                <c:pt idx="1">
                  <c:v>0.21</c:v>
                </c:pt>
                <c:pt idx="2">
                  <c:v>0.23</c:v>
                </c:pt>
                <c:pt idx="3">
                  <c:v>0.24</c:v>
                </c:pt>
                <c:pt idx="4">
                  <c:v>0.24</c:v>
                </c:pt>
                <c:pt idx="5">
                  <c:v>#N/A</c:v>
                </c:pt>
                <c:pt idx="6">
                  <c:v>0.22</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dirty="0"/>
                      <a:t> (30%)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0.46</c:v>
                </c:pt>
                <c:pt idx="1">
                  <c:v>0.41</c:v>
                </c:pt>
                <c:pt idx="2">
                  <c:v>0.37</c:v>
                </c:pt>
                <c:pt idx="3">
                  <c:v>0.37</c:v>
                </c:pt>
                <c:pt idx="4">
                  <c:v>0.36</c:v>
                </c:pt>
                <c:pt idx="5">
                  <c:v>#N/A</c:v>
                </c:pt>
                <c:pt idx="6">
                  <c:v>0.36</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894680615655479"/>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layout>
                <c:manualLayout>
                  <c:x val="-5.7834593295008313E-2"/>
                  <c:y val="-1.84512675299442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layout>
                <c:manualLayout>
                  <c:x val="-2.0205753207521163E-2"/>
                  <c:y val="-3.6749584035220072E-2"/>
                </c:manualLayout>
              </c:layout>
              <c:tx>
                <c:rich>
                  <a:bodyPr/>
                  <a:lstStyle/>
                  <a:p>
                    <a:fld id="{892432E9-6613-40F4-988D-59E032F0E1C7}" type="VALUE">
                      <a:rPr lang="en-US" smtClean="0"/>
                      <a:pPr/>
                      <a:t>[VALUE]</a:t>
                    </a:fld>
                    <a:r>
                      <a:rPr lang="en-US" baseline="0" dirty="0"/>
                      <a:t> (60%)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spPr>
              <a:noFill/>
              <a:ln>
                <a:noFill/>
              </a:ln>
              <a:effectLst/>
            </c:spPr>
            <c:txPr>
              <a:bodyPr wrap="square" lIns="38100" tIns="19050" rIns="38100" bIns="19050" anchor="ctr">
                <a:spAutoFit/>
              </a:bodyPr>
              <a:lstStyle/>
              <a:p>
                <a:pPr>
                  <a:defRPr sz="14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0.68</c:v>
                </c:pt>
                <c:pt idx="1">
                  <c:v>0.65</c:v>
                </c:pt>
                <c:pt idx="2">
                  <c:v>0.62</c:v>
                </c:pt>
                <c:pt idx="3">
                  <c:v>0.65</c:v>
                </c:pt>
                <c:pt idx="4">
                  <c:v>0.61</c:v>
                </c:pt>
                <c:pt idx="5">
                  <c:v>0.56000000000000005</c:v>
                </c:pt>
                <c:pt idx="6">
                  <c:v>0.6</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1.4432680862515191E-3"/>
                  <c:y val="-3.9374554323450078E-2"/>
                </c:manualLayout>
              </c:layout>
              <c:tx>
                <c:rich>
                  <a:bodyPr/>
                  <a:lstStyle/>
                  <a:p>
                    <a:fld id="{F2E18CF4-ED1A-4C13-85E0-F9F14AE009CC}" type="VALUE">
                      <a:rPr lang="en-US" smtClean="0"/>
                      <a:pPr/>
                      <a:t>[VALUE]</a:t>
                    </a:fld>
                    <a:r>
                      <a:rPr lang="en-US" baseline="0" dirty="0"/>
                      <a:t> (49%)</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521-4017-B168-E46A9D86A448}"/>
                </c:ext>
              </c:extLst>
            </c:dLbl>
            <c:spPr>
              <a:noFill/>
              <a:ln>
                <a:noFill/>
              </a:ln>
              <a:effectLst/>
            </c:spPr>
            <c:txPr>
              <a:bodyPr wrap="square" lIns="38100" tIns="19050" rIns="38100" bIns="19050" anchor="ctr">
                <a:spAutoFit/>
              </a:bodyPr>
              <a:lstStyle/>
              <a:p>
                <a:pPr>
                  <a:defRPr sz="14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0.51</c:v>
                </c:pt>
                <c:pt idx="1">
                  <c:v>0.51</c:v>
                </c:pt>
                <c:pt idx="2">
                  <c:v>0.47</c:v>
                </c:pt>
                <c:pt idx="3">
                  <c:v>0.51</c:v>
                </c:pt>
                <c:pt idx="4">
                  <c:v>0.49</c:v>
                </c:pt>
                <c:pt idx="5">
                  <c:v>0.5</c:v>
                </c:pt>
                <c:pt idx="6">
                  <c:v>0.51</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dirty="0"/>
                      <a:t> (44%)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spPr>
              <a:noFill/>
              <a:ln>
                <a:noFill/>
              </a:ln>
              <a:effectLst/>
            </c:spPr>
            <c:txPr>
              <a:bodyPr wrap="square" lIns="38100" tIns="19050" rIns="38100" bIns="19050" anchor="ctr">
                <a:spAutoFit/>
              </a:bodyPr>
              <a:lstStyle/>
              <a:p>
                <a:pPr>
                  <a:defRPr sz="14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0.62</c:v>
                </c:pt>
                <c:pt idx="1">
                  <c:v>0.63</c:v>
                </c:pt>
                <c:pt idx="2">
                  <c:v>0.56999999999999995</c:v>
                </c:pt>
                <c:pt idx="3">
                  <c:v>0.59</c:v>
                </c:pt>
                <c:pt idx="4">
                  <c:v>0.54</c:v>
                </c:pt>
                <c:pt idx="5">
                  <c:v>0.45</c:v>
                </c:pt>
                <c:pt idx="6">
                  <c:v>0.45</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chemeClr val="accent6"/>
              </a:solidFill>
            </a:ln>
          </c:spPr>
          <c:marker>
            <c:symbol val="circle"/>
            <c:size val="7"/>
            <c:spPr>
              <a:solidFill>
                <a:schemeClr val="accent6"/>
              </a:solidFill>
              <a:ln w="38100">
                <a:solidFill>
                  <a:schemeClr val="accent6"/>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dirty="0"/>
                      <a:t> (40%)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0.56000000000000005</c:v>
                </c:pt>
                <c:pt idx="1">
                  <c:v>0.49</c:v>
                </c:pt>
                <c:pt idx="2">
                  <c:v>0.46</c:v>
                </c:pt>
                <c:pt idx="3">
                  <c:v>0.46</c:v>
                </c:pt>
                <c:pt idx="4">
                  <c:v>0.47</c:v>
                </c:pt>
                <c:pt idx="5">
                  <c:v>0.43</c:v>
                </c:pt>
                <c:pt idx="6">
                  <c:v>0.43</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chemeClr val="accent6">
                  <a:lumMod val="60000"/>
                  <a:lumOff val="40000"/>
                </a:schemeClr>
              </a:solidFill>
            </a:ln>
          </c:spPr>
          <c:marker>
            <c:symbol val="circle"/>
            <c:size val="7"/>
            <c:spPr>
              <a:solidFill>
                <a:schemeClr val="accent6">
                  <a:lumMod val="60000"/>
                  <a:lumOff val="40000"/>
                </a:schemeClr>
              </a:solidFill>
              <a:ln w="38100">
                <a:solidFill>
                  <a:schemeClr val="accent6">
                    <a:lumMod val="60000"/>
                    <a:lumOff val="40000"/>
                  </a:schemeClr>
                </a:solidFill>
              </a:ln>
            </c:spPr>
          </c:marker>
          <c:dPt>
            <c:idx val="0"/>
            <c:bubble3D val="0"/>
            <c:spPr>
              <a:ln w="38100" cap="flat">
                <a:solidFill>
                  <a:schemeClr val="accent6">
                    <a:lumMod val="60000"/>
                    <a:lumOff val="40000"/>
                  </a:schemeClr>
                </a:solidFill>
              </a:ln>
            </c:spPr>
            <c:extLst>
              <c:ext xmlns:c16="http://schemas.microsoft.com/office/drawing/2014/chart" uri="{C3380CC4-5D6E-409C-BE32-E72D297353CC}">
                <c16:uniqueId val="{00000011-B671-43EE-9AED-57F4C704BCF5}"/>
              </c:ext>
            </c:extLst>
          </c:dPt>
          <c:dPt>
            <c:idx val="1"/>
            <c:bubble3D val="0"/>
            <c:spPr>
              <a:ln w="38100" cap="flat">
                <a:solidFill>
                  <a:schemeClr val="accent6">
                    <a:lumMod val="60000"/>
                    <a:lumOff val="40000"/>
                  </a:schemeClr>
                </a:solidFill>
              </a:ln>
            </c:spPr>
            <c:extLst>
              <c:ext xmlns:c16="http://schemas.microsoft.com/office/drawing/2014/chart" uri="{C3380CC4-5D6E-409C-BE32-E72D297353CC}">
                <c16:uniqueId val="{00000013-B671-43EE-9AED-57F4C704BCF5}"/>
              </c:ext>
            </c:extLst>
          </c:dPt>
          <c:dPt>
            <c:idx val="2"/>
            <c:bubble3D val="0"/>
            <c:spPr>
              <a:ln w="38100" cap="flat">
                <a:solidFill>
                  <a:schemeClr val="accent6">
                    <a:lumMod val="60000"/>
                    <a:lumOff val="40000"/>
                  </a:schemeClr>
                </a:solidFill>
              </a:ln>
            </c:spPr>
            <c:extLst>
              <c:ext xmlns:c16="http://schemas.microsoft.com/office/drawing/2014/chart" uri="{C3380CC4-5D6E-409C-BE32-E72D297353CC}">
                <c16:uniqueId val="{00000015-B671-43EE-9AED-57F4C704BCF5}"/>
              </c:ext>
            </c:extLst>
          </c:dPt>
          <c:dPt>
            <c:idx val="3"/>
            <c:bubble3D val="0"/>
            <c:spPr>
              <a:ln w="38100" cap="flat">
                <a:solidFill>
                  <a:schemeClr val="accent6">
                    <a:lumMod val="60000"/>
                    <a:lumOff val="40000"/>
                  </a:schemeClr>
                </a:solidFill>
              </a:ln>
            </c:spPr>
            <c:extLst>
              <c:ext xmlns:c16="http://schemas.microsoft.com/office/drawing/2014/chart" uri="{C3380CC4-5D6E-409C-BE32-E72D297353CC}">
                <c16:uniqueId val="{00000017-B671-43EE-9AED-57F4C704BCF5}"/>
              </c:ext>
            </c:extLst>
          </c:dPt>
          <c:dPt>
            <c:idx val="4"/>
            <c:bubble3D val="0"/>
            <c:spPr>
              <a:ln w="38100" cap="flat">
                <a:solidFill>
                  <a:schemeClr val="accent6">
                    <a:lumMod val="60000"/>
                    <a:lumOff val="40000"/>
                  </a:schemeClr>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chemeClr val="accent6">
                    <a:lumMod val="60000"/>
                    <a:lumOff val="40000"/>
                  </a:schemeClr>
                </a:solidFill>
              </a:ln>
            </c:spPr>
            <c:extLst>
              <c:ext xmlns:c16="http://schemas.microsoft.com/office/drawing/2014/chart" uri="{C3380CC4-5D6E-409C-BE32-E72D297353CC}">
                <c16:uniqueId val="{0000001C-B671-43EE-9AED-57F4C704BCF5}"/>
              </c:ext>
            </c:extLst>
          </c:dPt>
          <c:dLbls>
            <c:dLbl>
              <c:idx val="0"/>
              <c:layout>
                <c:manualLayout>
                  <c:x val="-4.623426802044784E-2"/>
                  <c:y val="-7.8054489569360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spPr>
              <a:noFill/>
              <a:ln>
                <a:noFill/>
              </a:ln>
              <a:effectLst/>
            </c:spPr>
            <c:txPr>
              <a:bodyPr wrap="square" lIns="38100" tIns="19050" rIns="38100" bIns="19050" anchor="ctr">
                <a:spAutoFit/>
              </a:bodyPr>
              <a:lstStyle/>
              <a:p>
                <a:pPr>
                  <a:defRPr sz="1400" b="1">
                    <a:solidFill>
                      <a:schemeClr val="accent6">
                        <a:lumMod val="60000"/>
                        <a:lumOff val="4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0">
                  <c:v>0.16</c:v>
                </c:pt>
                <c:pt idx="1">
                  <c:v>0.12</c:v>
                </c:pt>
                <c:pt idx="2">
                  <c:v>0.14000000000000001</c:v>
                </c:pt>
                <c:pt idx="3">
                  <c:v>0.16</c:v>
                </c:pt>
                <c:pt idx="4">
                  <c:v>0.17</c:v>
                </c:pt>
                <c:pt idx="5">
                  <c:v>0.15</c:v>
                </c:pt>
                <c:pt idx="6">
                  <c:v>0.17</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2D050"/>
              </a:solidFill>
            </a:ln>
          </c:spPr>
          <c:marker>
            <c:symbol val="circle"/>
            <c:size val="7"/>
            <c:spPr>
              <a:solidFill>
                <a:srgbClr val="92D050"/>
              </a:solidFill>
              <a:ln w="38100">
                <a:solidFill>
                  <a:srgbClr val="92D05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tx>
                <c:rich>
                  <a:bodyPr/>
                  <a:lstStyle/>
                  <a:p>
                    <a:fld id="{BFF2D81B-EEA3-40D9-BC8C-FA4968AF09B8}" type="VALUE">
                      <a:rPr lang="en-US" smtClean="0"/>
                      <a:pPr/>
                      <a:t>[VALUE]</a:t>
                    </a:fld>
                    <a:r>
                      <a:rPr lang="en-US" dirty="0"/>
                      <a:t> (22%)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Sheet1!$G$2:$G$8</c:f>
              <c:numCache>
                <c:formatCode>0%</c:formatCode>
                <c:ptCount val="7"/>
                <c:pt idx="0">
                  <c:v>0.36</c:v>
                </c:pt>
                <c:pt idx="1">
                  <c:v>0.35</c:v>
                </c:pt>
                <c:pt idx="2">
                  <c:v>0.33</c:v>
                </c:pt>
                <c:pt idx="3">
                  <c:v>0.34</c:v>
                </c:pt>
                <c:pt idx="4">
                  <c:v>0.32</c:v>
                </c:pt>
                <c:pt idx="5">
                  <c:v>#N/A</c:v>
                </c:pt>
                <c:pt idx="6">
                  <c:v>0.27</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Sheet1!$C$5:$C$12</c:f>
              <c:numCache>
                <c:formatCode>0%</c:formatCode>
                <c:ptCount val="8"/>
                <c:pt idx="0">
                  <c:v>0.18</c:v>
                </c:pt>
                <c:pt idx="1">
                  <c:v>0.16</c:v>
                </c:pt>
                <c:pt idx="2">
                  <c:v>0.18</c:v>
                </c:pt>
                <c:pt idx="3">
                  <c:v>0.18</c:v>
                </c:pt>
                <c:pt idx="4">
                  <c:v>0.18</c:v>
                </c:pt>
                <c:pt idx="5">
                  <c:v>0.17</c:v>
                </c:pt>
                <c:pt idx="6">
                  <c:v>0.19</c:v>
                </c:pt>
                <c:pt idx="7">
                  <c:v>0.2</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tx>
                <c:rich>
                  <a:bodyPr/>
                  <a:lstStyle/>
                  <a:p>
                    <a:fld id="{7023CCF8-E66F-4E8D-8325-CACFC9479BE7}" type="VALUE">
                      <a:rPr lang="en-US" smtClean="0"/>
                      <a:pPr/>
                      <a:t>[VALUE]</a:t>
                    </a:fld>
                    <a:r>
                      <a:rPr lang="en-US" dirty="0"/>
                      <a:t> (26%)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D-49E1-8241-25B87E844779}"/>
                </c:ext>
              </c:extLst>
            </c:dLbl>
            <c:spPr>
              <a:noFill/>
              <a:ln>
                <a:noFill/>
              </a:ln>
              <a:effectLst/>
            </c:spPr>
            <c:txPr>
              <a:bodyPr wrap="square" lIns="38100" tIns="19050" rIns="38100" bIns="19050" anchor="ctr">
                <a:spAutoFit/>
              </a:bodyPr>
              <a:lstStyle/>
              <a:p>
                <a:pPr>
                  <a:defRPr sz="14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0.35</c:v>
                </c:pt>
                <c:pt idx="2">
                  <c:v>0.33</c:v>
                </c:pt>
                <c:pt idx="3">
                  <c:v>0.33</c:v>
                </c:pt>
                <c:pt idx="4">
                  <c:v>0.32</c:v>
                </c:pt>
                <c:pt idx="5">
                  <c:v>0.33</c:v>
                </c:pt>
                <c:pt idx="6">
                  <c:v>0.3</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tx>
                <c:rich>
                  <a:bodyPr/>
                  <a:lstStyle/>
                  <a:p>
                    <a:fld id="{60C7223A-D006-4956-B44C-6B368E0967BE}" type="VALUE">
                      <a:rPr lang="en-US" smtClean="0"/>
                      <a:pPr/>
                      <a:t>[VALUE]</a:t>
                    </a:fld>
                    <a:r>
                      <a:rPr lang="en-US" dirty="0"/>
                      <a:t> (18%)</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spPr>
              <a:noFill/>
              <a:ln>
                <a:noFill/>
              </a:ln>
              <a:effectLst/>
            </c:spPr>
            <c:txPr>
              <a:bodyPr wrap="square" lIns="38100" tIns="19050" rIns="38100" bIns="19050" anchor="ctr">
                <a:spAutoFit/>
              </a:bodyPr>
              <a:lstStyle/>
              <a:p>
                <a:pPr>
                  <a:defRPr sz="14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0.2</c:v>
                </c:pt>
                <c:pt idx="1">
                  <c:v>0.2</c:v>
                </c:pt>
                <c:pt idx="2">
                  <c:v>0.18</c:v>
                </c:pt>
                <c:pt idx="3">
                  <c:v>0.2</c:v>
                </c:pt>
                <c:pt idx="4">
                  <c:v>0.19</c:v>
                </c:pt>
                <c:pt idx="5">
                  <c:v>0.2</c:v>
                </c:pt>
                <c:pt idx="6">
                  <c:v>0.18</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dirty="0"/>
                      <a:t> (4%)</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1">
                  <c:v>0.08</c:v>
                </c:pt>
                <c:pt idx="2">
                  <c:v>7.0000000000000007E-2</c:v>
                </c:pt>
                <c:pt idx="3">
                  <c:v>0.06</c:v>
                </c:pt>
                <c:pt idx="4">
                  <c:v>0.06</c:v>
                </c:pt>
                <c:pt idx="5">
                  <c:v>0.06</c:v>
                </c:pt>
                <c:pt idx="6">
                  <c:v>0.05</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0952084543883623E-3"/>
                  <c:y val="-5.0542866775484578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spPr>
              <a:noFill/>
              <a:ln>
                <a:noFill/>
              </a:ln>
              <a:effectLst/>
            </c:spPr>
            <c:txPr>
              <a:bodyPr wrap="square" lIns="38100" tIns="19050" rIns="38100" bIns="19050" anchor="ctr">
                <a:spAutoFit/>
              </a:bodyPr>
              <a:lstStyle/>
              <a:p>
                <a:pPr>
                  <a:defRPr sz="14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0.22</c:v>
                </c:pt>
                <c:pt idx="1">
                  <c:v>0.22</c:v>
                </c:pt>
                <c:pt idx="2">
                  <c:v>0.2</c:v>
                </c:pt>
                <c:pt idx="3">
                  <c:v>0.18</c:v>
                </c:pt>
                <c:pt idx="4">
                  <c:v>0.2</c:v>
                </c:pt>
                <c:pt idx="5">
                  <c:v>#N/A</c:v>
                </c:pt>
                <c:pt idx="6">
                  <c:v>0.18</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spPr>
              <a:noFill/>
              <a:ln>
                <a:noFill/>
              </a:ln>
              <a:effectLst/>
            </c:spPr>
            <c:txPr>
              <a:bodyPr wrap="square" lIns="38100" tIns="19050" rIns="38100" bIns="19050" anchor="ctr">
                <a:spAutoFit/>
              </a:bodyPr>
              <a:lstStyle/>
              <a:p>
                <a:pPr>
                  <a:defRPr sz="14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1">
                  <c:v>0.09</c:v>
                </c:pt>
                <c:pt idx="2">
                  <c:v>0.1</c:v>
                </c:pt>
                <c:pt idx="3">
                  <c:v>0.06</c:v>
                </c:pt>
                <c:pt idx="4">
                  <c:v>7.0000000000000007E-2</c:v>
                </c:pt>
                <c:pt idx="5">
                  <c:v>7.0000000000000007E-2</c:v>
                </c:pt>
                <c:pt idx="6">
                  <c:v>7.0000000000000007E-2</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0.57999999999999996</c:v>
                </c:pt>
                <c:pt idx="1">
                  <c:v>0.57999999999999996</c:v>
                </c:pt>
                <c:pt idx="2">
                  <c:v>0.54</c:v>
                </c:pt>
                <c:pt idx="3">
                  <c:v>0.57999999999999996</c:v>
                </c:pt>
                <c:pt idx="4">
                  <c:v>0.59</c:v>
                </c:pt>
                <c:pt idx="5">
                  <c:v>0.61</c:v>
                </c:pt>
                <c:pt idx="6">
                  <c:v>0.64</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0.25</c:v>
                </c:pt>
                <c:pt idx="1">
                  <c:v>0.24</c:v>
                </c:pt>
                <c:pt idx="2">
                  <c:v>0.27</c:v>
                </c:pt>
                <c:pt idx="3">
                  <c:v>0.24</c:v>
                </c:pt>
                <c:pt idx="4">
                  <c:v>0.24</c:v>
                </c:pt>
                <c:pt idx="5">
                  <c:v>0.24</c:v>
                </c:pt>
                <c:pt idx="6">
                  <c:v>0.22</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0.13</c:v>
                </c:pt>
                <c:pt idx="2">
                  <c:v>0.15</c:v>
                </c:pt>
                <c:pt idx="3">
                  <c:v>0.14000000000000001</c:v>
                </c:pt>
                <c:pt idx="4">
                  <c:v>0.12</c:v>
                </c:pt>
                <c:pt idx="5">
                  <c:v>0.1</c:v>
                </c:pt>
                <c:pt idx="6">
                  <c:v>0.11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0.63</c:v>
                </c:pt>
                <c:pt idx="1">
                  <c:v>0.61</c:v>
                </c:pt>
                <c:pt idx="2">
                  <c:v>0.56000000000000005</c:v>
                </c:pt>
                <c:pt idx="3">
                  <c:v>0.6</c:v>
                </c:pt>
                <c:pt idx="4">
                  <c:v>0.63</c:v>
                </c:pt>
                <c:pt idx="5">
                  <c:v>0.65</c:v>
                </c:pt>
                <c:pt idx="6">
                  <c:v>0.65</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0.23</c:v>
                </c:pt>
                <c:pt idx="1">
                  <c:v>0.22</c:v>
                </c:pt>
                <c:pt idx="2">
                  <c:v>0.23</c:v>
                </c:pt>
                <c:pt idx="3">
                  <c:v>0.23</c:v>
                </c:pt>
                <c:pt idx="4">
                  <c:v>0.21</c:v>
                </c:pt>
                <c:pt idx="5">
                  <c:v>0.21</c:v>
                </c:pt>
                <c:pt idx="6">
                  <c:v>0.22</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0.12</c:v>
                </c:pt>
                <c:pt idx="1">
                  <c:v>0.12</c:v>
                </c:pt>
                <c:pt idx="2">
                  <c:v>0.15</c:v>
                </c:pt>
                <c:pt idx="3">
                  <c:v>0.13</c:v>
                </c:pt>
                <c:pt idx="4">
                  <c:v>0.11</c:v>
                </c:pt>
                <c:pt idx="5">
                  <c:v>0.1</c:v>
                </c:pt>
                <c:pt idx="6">
                  <c:v>0.08</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0.56000000000000005</c:v>
                </c:pt>
                <c:pt idx="1">
                  <c:v>0.56000000000000005</c:v>
                </c:pt>
                <c:pt idx="2">
                  <c:v>0.51</c:v>
                </c:pt>
                <c:pt idx="3">
                  <c:v>0.54</c:v>
                </c:pt>
                <c:pt idx="4">
                  <c:v>0.56000000000000005</c:v>
                </c:pt>
                <c:pt idx="5">
                  <c:v>0.59</c:v>
                </c:pt>
                <c:pt idx="6">
                  <c:v>0.61</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0.28000000000000003</c:v>
                </c:pt>
                <c:pt idx="1">
                  <c:v>0.27</c:v>
                </c:pt>
                <c:pt idx="2">
                  <c:v>0.27</c:v>
                </c:pt>
                <c:pt idx="3">
                  <c:v>0.28000000000000003</c:v>
                </c:pt>
                <c:pt idx="4">
                  <c:v>0.26</c:v>
                </c:pt>
                <c:pt idx="5">
                  <c:v>0.25</c:v>
                </c:pt>
                <c:pt idx="6">
                  <c:v>0.23</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0.12</c:v>
                </c:pt>
                <c:pt idx="2">
                  <c:v>0.17</c:v>
                </c:pt>
                <c:pt idx="3">
                  <c:v>0.15</c:v>
                </c:pt>
                <c:pt idx="4">
                  <c:v>0.13</c:v>
                </c:pt>
                <c:pt idx="5">
                  <c:v>0.12</c:v>
                </c:pt>
                <c:pt idx="6">
                  <c:v>0.12</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Sheet1!$B$8:$B$11</c:f>
              <c:numCache>
                <c:formatCode>0%</c:formatCode>
                <c:ptCount val="4"/>
                <c:pt idx="0">
                  <c:v>0.13</c:v>
                </c:pt>
                <c:pt idx="1">
                  <c:v>0.12</c:v>
                </c:pt>
                <c:pt idx="2">
                  <c:v>0.14000000000000001</c:v>
                </c:pt>
                <c:pt idx="3">
                  <c:v>0.11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Sheet1!$C$8:$C$11</c:f>
              <c:numCache>
                <c:formatCode>0%</c:formatCode>
                <c:ptCount val="4"/>
                <c:pt idx="0">
                  <c:v>0.33</c:v>
                </c:pt>
                <c:pt idx="1">
                  <c:v>0.38</c:v>
                </c:pt>
                <c:pt idx="2">
                  <c:v>0.36</c:v>
                </c:pt>
                <c:pt idx="3">
                  <c:v>0.39</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Sheet1!$D$8:$D$11</c:f>
              <c:numCache>
                <c:formatCode>0%</c:formatCode>
                <c:ptCount val="4"/>
                <c:pt idx="0">
                  <c:v>0.35</c:v>
                </c:pt>
                <c:pt idx="1">
                  <c:v>0.34</c:v>
                </c:pt>
                <c:pt idx="2">
                  <c:v>0.35</c:v>
                </c:pt>
                <c:pt idx="3">
                  <c:v>0.34</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Sheet1!$E$8:$E$11</c:f>
              <c:numCache>
                <c:formatCode>0%</c:formatCode>
                <c:ptCount val="4"/>
                <c:pt idx="0">
                  <c:v>0.14000000000000001</c:v>
                </c:pt>
                <c:pt idx="1">
                  <c:v>0.12</c:v>
                </c:pt>
                <c:pt idx="2">
                  <c:v>0.12</c:v>
                </c:pt>
                <c:pt idx="3">
                  <c:v>0.09</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Sheet1!$F$8:$F$11</c:f>
              <c:numCache>
                <c:formatCode>0%</c:formatCode>
                <c:ptCount val="4"/>
                <c:pt idx="0">
                  <c:v>0.05</c:v>
                </c:pt>
                <c:pt idx="1">
                  <c:v>0.03</c:v>
                </c:pt>
                <c:pt idx="2">
                  <c:v>0.03</c:v>
                </c:pt>
                <c:pt idx="3">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0.04</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0.08</c:v>
                </c:pt>
                <c:pt idx="1">
                  <c:v>0.13</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0.27</c:v>
                </c:pt>
                <c:pt idx="1">
                  <c:v>0.35</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0.42</c:v>
                </c:pt>
                <c:pt idx="1">
                  <c:v>0.34</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0.2</c:v>
                </c:pt>
                <c:pt idx="1">
                  <c:v>0.15</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Sheet1!$B$2:$B$5</c:f>
              <c:numCache>
                <c:formatCode>0%</c:formatCode>
                <c:ptCount val="4"/>
                <c:pt idx="0">
                  <c:v>0.05</c:v>
                </c:pt>
                <c:pt idx="1">
                  <c:v>0.05</c:v>
                </c:pt>
                <c:pt idx="2">
                  <c:v>0.05</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Sheet1!$C$2:$C$5</c:f>
              <c:numCache>
                <c:formatCode>0%</c:formatCode>
                <c:ptCount val="4"/>
                <c:pt idx="0">
                  <c:v>0.12</c:v>
                </c:pt>
                <c:pt idx="1">
                  <c:v>0.1</c:v>
                </c:pt>
                <c:pt idx="2">
                  <c:v>0.12</c:v>
                </c:pt>
                <c:pt idx="3">
                  <c:v>0.12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Sheet1!$D$2:$D$5</c:f>
              <c:numCache>
                <c:formatCode>0%</c:formatCode>
                <c:ptCount val="4"/>
                <c:pt idx="0">
                  <c:v>0.34</c:v>
                </c:pt>
                <c:pt idx="1">
                  <c:v>0.35</c:v>
                </c:pt>
                <c:pt idx="2">
                  <c:v>0.37</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Sheet1!$E$2:$E$5</c:f>
              <c:numCache>
                <c:formatCode>0%</c:formatCode>
                <c:ptCount val="4"/>
                <c:pt idx="0">
                  <c:v>0.36</c:v>
                </c:pt>
                <c:pt idx="1">
                  <c:v>0.34</c:v>
                </c:pt>
                <c:pt idx="2">
                  <c:v>0.33</c:v>
                </c:pt>
                <c:pt idx="3">
                  <c:v>0.37</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Sheet1!$F$2:$F$5</c:f>
              <c:numCache>
                <c:formatCode>0%</c:formatCode>
                <c:ptCount val="4"/>
                <c:pt idx="0">
                  <c:v>0.14000000000000001</c:v>
                </c:pt>
                <c:pt idx="1">
                  <c:v>0.16</c:v>
                </c:pt>
                <c:pt idx="2">
                  <c:v>0.13</c:v>
                </c:pt>
                <c:pt idx="3">
                  <c:v>0.13</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Sheet1!$B$2:$B$5</c:f>
              <c:numCache>
                <c:formatCode>0%</c:formatCode>
                <c:ptCount val="4"/>
                <c:pt idx="0">
                  <c:v>0.04</c:v>
                </c:pt>
                <c:pt idx="1">
                  <c:v>0.04</c:v>
                </c:pt>
                <c:pt idx="2">
                  <c:v>0.04</c:v>
                </c:pt>
                <c:pt idx="3">
                  <c:v>0.03</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0"/>
                  <c:y val="-2.131987663009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A-4FDC-9409-D38A7BC82FD3}"/>
                </c:ext>
              </c:extLst>
            </c:dLbl>
            <c:dLbl>
              <c:idx val="1"/>
              <c:layout>
                <c:manualLayout>
                  <c:x val="2.3189968202353413E-3"/>
                  <c:y val="-2.13198766300998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A-4FDC-9409-D38A7BC82FD3}"/>
                </c:ext>
              </c:extLst>
            </c:dLbl>
            <c:dLbl>
              <c:idx val="2"/>
              <c:layout>
                <c:manualLayout>
                  <c:x val="-8.5028901147508873E-17"/>
                  <c:y val="-1.3324922893812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8A-4FDC-9409-D38A7BC82FD3}"/>
                </c:ext>
              </c:extLst>
            </c:dLbl>
            <c:dLbl>
              <c:idx val="3"/>
              <c:layout>
                <c:manualLayout>
                  <c:x val="0"/>
                  <c:y val="-1.59899074725747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8A-4FDC-9409-D38A7BC82FD3}"/>
                </c:ext>
              </c:extLst>
            </c:dLbl>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Sheet1!$C$2:$C$5</c:f>
              <c:numCache>
                <c:formatCode>0%</c:formatCode>
                <c:ptCount val="4"/>
                <c:pt idx="0">
                  <c:v>0.13</c:v>
                </c:pt>
                <c:pt idx="1">
                  <c:v>0.09</c:v>
                </c:pt>
                <c:pt idx="2">
                  <c:v>0.14000000000000001</c:v>
                </c:pt>
                <c:pt idx="3">
                  <c:v>0.13</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Sheet1!$D$2:$D$5</c:f>
              <c:numCache>
                <c:formatCode>0%</c:formatCode>
                <c:ptCount val="4"/>
                <c:pt idx="0">
                  <c:v>0.35</c:v>
                </c:pt>
                <c:pt idx="1">
                  <c:v>0.41</c:v>
                </c:pt>
                <c:pt idx="2">
                  <c:v>0.35</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Sheet1!$E$2:$E$5</c:f>
              <c:numCache>
                <c:formatCode>0%</c:formatCode>
                <c:ptCount val="4"/>
                <c:pt idx="0">
                  <c:v>0.34</c:v>
                </c:pt>
                <c:pt idx="1">
                  <c:v>0.28999999999999998</c:v>
                </c:pt>
                <c:pt idx="2">
                  <c:v>0.36</c:v>
                </c:pt>
                <c:pt idx="3">
                  <c:v>0.35</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dLbl>
              <c:idx val="2"/>
              <c:layout>
                <c:manualLayout>
                  <c:x val="0"/>
                  <c:y val="-1.3324922893812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8A-4FDC-9409-D38A7BC82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Sheet1!$F$2:$F$5</c:f>
              <c:numCache>
                <c:formatCode>0%</c:formatCode>
                <c:ptCount val="4"/>
                <c:pt idx="0">
                  <c:v>0.15</c:v>
                </c:pt>
                <c:pt idx="1">
                  <c:v>0.17</c:v>
                </c:pt>
                <c:pt idx="2">
                  <c:v>0.11</c:v>
                </c:pt>
                <c:pt idx="3">
                  <c:v>0.16</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0.13</c:v>
                </c:pt>
                <c:pt idx="1">
                  <c:v>0.05</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0.83</c:v>
                </c:pt>
                <c:pt idx="1">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0.02</c:v>
                </c:pt>
                <c:pt idx="1">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Sheet1!$B$4:$B$7</c:f>
              <c:numCache>
                <c:formatCode>0%</c:formatCode>
                <c:ptCount val="3"/>
                <c:pt idx="0">
                  <c:v>0.2</c:v>
                </c:pt>
                <c:pt idx="1">
                  <c:v>0.16</c:v>
                </c:pt>
                <c:pt idx="2">
                  <c:v>0.08</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Sheet1!$C$4:$C$7</c:f>
              <c:numCache>
                <c:formatCode>0%</c:formatCode>
                <c:ptCount val="3"/>
                <c:pt idx="0">
                  <c:v>0.74</c:v>
                </c:pt>
                <c:pt idx="1">
                  <c:v>0.79</c:v>
                </c:pt>
                <c:pt idx="2">
                  <c:v>0.88</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dLbl>
              <c:idx val="2"/>
              <c:layout>
                <c:manualLayout>
                  <c:x val="0"/>
                  <c:y val="-4.1281910591833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7F-45CD-B20A-CB3BCED9DA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Sheet1!$D$4:$D$7</c:f>
              <c:numCache>
                <c:formatCode>0%</c:formatCode>
                <c:ptCount val="3"/>
                <c:pt idx="0">
                  <c:v>0.06</c:v>
                </c:pt>
                <c:pt idx="1">
                  <c:v>0.05</c:v>
                </c:pt>
                <c:pt idx="2">
                  <c:v>0.03</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Sheet1!$D$5:$D$12</c:f>
              <c:numCache>
                <c:formatCode>0%</c:formatCode>
                <c:ptCount val="8"/>
                <c:pt idx="0">
                  <c:v>0.19</c:v>
                </c:pt>
                <c:pt idx="1">
                  <c:v>0.18</c:v>
                </c:pt>
                <c:pt idx="2">
                  <c:v>0.17</c:v>
                </c:pt>
                <c:pt idx="3">
                  <c:v>0.18</c:v>
                </c:pt>
                <c:pt idx="4">
                  <c:v>0.17</c:v>
                </c:pt>
                <c:pt idx="5">
                  <c:v>0.18</c:v>
                </c:pt>
                <c:pt idx="6">
                  <c:v>0.18</c:v>
                </c:pt>
                <c:pt idx="7">
                  <c:v>0.18</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(September – February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(n=92)</c:v>
                </c:pt>
              </c:strCache>
            </c:strRef>
          </c:tx>
          <c:spPr>
            <a:solidFill>
              <a:srgbClr val="9DC3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0.77</c:v>
                </c:pt>
                <c:pt idx="1">
                  <c:v>0.14000000000000001</c:v>
                </c:pt>
                <c:pt idx="2">
                  <c:v>0.04</c:v>
                </c:pt>
                <c:pt idx="3">
                  <c:v>0.04</c:v>
                </c:pt>
                <c:pt idx="4">
                  <c:v>0</c:v>
                </c:pt>
                <c:pt idx="5">
                  <c:v>0.01</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(n=74)</c:v>
                </c:pt>
              </c:strCache>
            </c:strRef>
          </c:tx>
          <c:spPr>
            <a:solidFill>
              <a:srgbClr val="A568D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c:v>
                </c:pt>
                <c:pt idx="1">
                  <c:v>0.2</c:v>
                </c:pt>
                <c:pt idx="2">
                  <c:v>0.17</c:v>
                </c:pt>
                <c:pt idx="3">
                  <c:v>0.05</c:v>
                </c:pt>
                <c:pt idx="4">
                  <c:v>0.08</c:v>
                </c:pt>
                <c:pt idx="5">
                  <c:v>0.11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(n=155)</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0.55000000000000004</c:v>
                </c:pt>
                <c:pt idx="1">
                  <c:v>0.19</c:v>
                </c:pt>
                <c:pt idx="2">
                  <c:v>0.09</c:v>
                </c:pt>
                <c:pt idx="3">
                  <c:v>7.0000000000000007E-2</c:v>
                </c:pt>
                <c:pt idx="4">
                  <c:v>0.05</c:v>
                </c:pt>
                <c:pt idx="5">
                  <c:v>0.04</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(September – February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0.03</c:v>
                </c:pt>
                <c:pt idx="1">
                  <c:v>0.03</c:v>
                </c:pt>
                <c:pt idx="2">
                  <c:v>0.03</c:v>
                </c:pt>
                <c:pt idx="3">
                  <c:v>0.03</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0.01</c:v>
                </c:pt>
                <c:pt idx="2">
                  <c:v>0.01</c:v>
                </c:pt>
                <c:pt idx="3">
                  <c:v>0.02</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0.04</c:v>
                </c:pt>
                <c:pt idx="1">
                  <c:v>0.03</c:v>
                </c:pt>
                <c:pt idx="2">
                  <c:v>0.03</c:v>
                </c:pt>
                <c:pt idx="3">
                  <c:v>7.0000000000000007E-2</c:v>
                </c:pt>
                <c:pt idx="4">
                  <c:v>7.0000000000000007E-2</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0.02</c:v>
                </c:pt>
                <c:pt idx="3">
                  <c:v>0.03</c:v>
                </c:pt>
                <c:pt idx="4">
                  <c:v>0.06</c:v>
                </c:pt>
              </c:numCache>
            </c:numRef>
          </c:val>
          <c:extLst>
            <c:ext xmlns:c16="http://schemas.microsoft.com/office/drawing/2014/chart" uri="{C3380CC4-5D6E-409C-BE32-E72D297353CC}">
              <c16:uniqueId val="{00000000-EFC2-4021-8383-FE5C3FFC7702}"/>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0.02</c:v>
                </c:pt>
                <c:pt idx="4">
                  <c:v>0.02</c:v>
                </c:pt>
              </c:numCache>
            </c:numRef>
          </c:val>
          <c:extLst>
            <c:ext xmlns:c16="http://schemas.microsoft.com/office/drawing/2014/chart" uri="{C3380CC4-5D6E-409C-BE32-E72D297353CC}">
              <c16:uniqueId val="{00000001-EFC2-4021-8383-FE5C3FFC7702}"/>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0.05</c:v>
                </c:pt>
                <c:pt idx="1">
                  <c:v>0.03</c:v>
                </c:pt>
                <c:pt idx="2">
                  <c:v>0.03</c:v>
                </c:pt>
                <c:pt idx="3">
                  <c:v>0.08</c:v>
                </c:pt>
                <c:pt idx="4">
                  <c:v>0.05</c:v>
                </c:pt>
              </c:numCache>
            </c:numRef>
          </c:val>
          <c:extLst>
            <c:ext xmlns:c16="http://schemas.microsoft.com/office/drawing/2014/chart" uri="{C3380CC4-5D6E-409C-BE32-E72D297353CC}">
              <c16:uniqueId val="{00000002-EFC2-4021-8383-FE5C3FFC7702}"/>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September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0.71</c:v>
                </c:pt>
                <c:pt idx="1">
                  <c:v>0.16</c:v>
                </c:pt>
                <c:pt idx="2">
                  <c:v>7.0000000000000007E-2</c:v>
                </c:pt>
                <c:pt idx="3">
                  <c:v>0.04</c:v>
                </c:pt>
                <c:pt idx="4">
                  <c:v>0.01</c:v>
                </c:pt>
                <c:pt idx="5">
                  <c:v>0.01</c:v>
                </c:pt>
              </c:numCache>
            </c:numRef>
          </c:val>
          <c:extLst>
            <c:ext xmlns:c16="http://schemas.microsoft.com/office/drawing/2014/chart" uri="{C3380CC4-5D6E-409C-BE32-E72D297353CC}">
              <c16:uniqueId val="{00000000-3871-4303-8AAC-000309872BA0}"/>
            </c:ext>
          </c:extLst>
        </c:ser>
        <c:ser>
          <c:idx val="7"/>
          <c:order val="7"/>
          <c:tx>
            <c:strRef>
              <c:f>Sheet1!$I$1</c:f>
              <c:strCache>
                <c:ptCount val="1"/>
                <c:pt idx="0">
                  <c:v>November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0.64</c:v>
                </c:pt>
                <c:pt idx="1">
                  <c:v>0.18</c:v>
                </c:pt>
                <c:pt idx="2">
                  <c:v>0.09</c:v>
                </c:pt>
                <c:pt idx="3">
                  <c:v>0.05</c:v>
                </c:pt>
                <c:pt idx="4">
                  <c:v>0.02</c:v>
                </c:pt>
                <c:pt idx="5">
                  <c:v>0.02</c:v>
                </c:pt>
              </c:numCache>
            </c:numRef>
          </c:val>
          <c:extLst>
            <c:ext xmlns:c16="http://schemas.microsoft.com/office/drawing/2014/chart" uri="{C3380CC4-5D6E-409C-BE32-E72D297353CC}">
              <c16:uniqueId val="{00000000-617B-4705-8B88-3ECFB2B69DAA}"/>
            </c:ext>
          </c:extLst>
        </c:ser>
        <c:ser>
          <c:idx val="8"/>
          <c:order val="8"/>
          <c:tx>
            <c:strRef>
              <c:f>Sheet1!$J$1</c:f>
              <c:strCache>
                <c:ptCount val="1"/>
                <c:pt idx="0">
                  <c:v>February (S11)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0.66</c:v>
                </c:pt>
                <c:pt idx="1">
                  <c:v>0.16</c:v>
                </c:pt>
                <c:pt idx="2">
                  <c:v>0.08</c:v>
                </c:pt>
                <c:pt idx="3">
                  <c:v>0.04</c:v>
                </c:pt>
                <c:pt idx="4">
                  <c:v>0.03</c:v>
                </c:pt>
                <c:pt idx="5">
                  <c:v>0.03</c:v>
                </c:pt>
              </c:numCache>
            </c:numRef>
          </c:val>
          <c:extLst>
            <c:ext xmlns:c16="http://schemas.microsoft.com/office/drawing/2014/chart" uri="{C3380CC4-5D6E-409C-BE32-E72D297353CC}">
              <c16:uniqueId val="{00000000-2E38-46A2-9275-1D24D425D22D}"/>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3651841662099305"/>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Spring/Summer</a:t>
            </a:r>
            <a:r>
              <a:rPr lang="en-GB" sz="1400" b="1" baseline="0">
                <a:solidFill>
                  <a:srgbClr val="5C5B5A"/>
                </a:solidFill>
              </a:rPr>
              <a:t> 2023</a:t>
            </a:r>
            <a:r>
              <a:rPr lang="en-GB" sz="1400" b="1">
                <a:solidFill>
                  <a:srgbClr val="5C5B5A"/>
                </a:solidFill>
              </a:rPr>
              <a:t> </a:t>
            </a:r>
            <a:r>
              <a:rPr lang="en-GB" sz="1400" b="1" baseline="0">
                <a:solidFill>
                  <a:srgbClr val="5C5B5A"/>
                </a:solidFill>
              </a:rPr>
              <a:t>vs. Autumn/Winter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S6+S7+S8: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30189735041807225"/>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u="none" strike="noStrike" kern="1200" spc="0" baseline="0">
                <a:solidFill>
                  <a:srgbClr val="5C5B5A"/>
                </a:solidFill>
                <a:latin typeface="Arial" panose="020B0604020202020204" pitchFamily="34" charset="0"/>
                <a:cs typeface="Arial" panose="020B0604020202020204" pitchFamily="34" charset="0"/>
              </a:rPr>
              <a:t>Spring/Summer 2023 vs. Autumn/Winter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S6+S7+S8:Total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0.11</c:v>
                </c:pt>
                <c:pt idx="1">
                  <c:v>0.1</c:v>
                </c:pt>
                <c:pt idx="2">
                  <c:v>0.12</c:v>
                </c:pt>
                <c:pt idx="3">
                  <c:v>0.19</c:v>
                </c:pt>
                <c:pt idx="4">
                  <c:v>0.21</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0.09</c:v>
                </c:pt>
                <c:pt idx="1">
                  <c:v>0.09</c:v>
                </c:pt>
                <c:pt idx="2">
                  <c:v>0.09</c:v>
                </c:pt>
                <c:pt idx="3">
                  <c:v>0.18</c:v>
                </c:pt>
                <c:pt idx="4">
                  <c:v>0.19</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(September – February 2024)</a:t>
            </a:r>
            <a:endParaRPr lang="en-GB" sz="1400" b="1" u="none">
              <a:latin typeface="+mj-lt"/>
            </a:endParaRPr>
          </a:p>
        </c:rich>
      </c:tx>
      <c:layout>
        <c:manualLayout>
          <c:xMode val="edge"/>
          <c:yMode val="edge"/>
          <c:x val="0.20427142531498368"/>
          <c:y val="1.878395116240628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0.02</c:v>
                </c:pt>
                <c:pt idx="1">
                  <c:v>0.03</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7.0000000000000007E-2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0.28000000000000003</c:v>
                </c:pt>
                <c:pt idx="1">
                  <c:v>0.24</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0.62</c:v>
                </c:pt>
                <c:pt idx="1">
                  <c:v>0.67</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0.01</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0.04</c:v>
                </c:pt>
                <c:pt idx="1">
                  <c:v>0.03</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0.09</c:v>
                </c:pt>
                <c:pt idx="1">
                  <c:v>0.06</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0.12</c:v>
                </c:pt>
                <c:pt idx="1">
                  <c:v>0.16</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0.74</c:v>
                </c:pt>
                <c:pt idx="1">
                  <c:v>0.74</c:v>
                </c:pt>
                <c:pt idx="2">
                  <c:v>0.78</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Sheet1!$E$5:$E$12</c:f>
              <c:numCache>
                <c:formatCode>0%</c:formatCode>
                <c:ptCount val="8"/>
                <c:pt idx="0">
                  <c:v>0.43440679628231099</c:v>
                </c:pt>
                <c:pt idx="1">
                  <c:v>0.415586212987271</c:v>
                </c:pt>
                <c:pt idx="2">
                  <c:v>0.41</c:v>
                </c:pt>
                <c:pt idx="3">
                  <c:v>0.41</c:v>
                </c:pt>
                <c:pt idx="4">
                  <c:v>0.41</c:v>
                </c:pt>
                <c:pt idx="5">
                  <c:v>0.4</c:v>
                </c:pt>
                <c:pt idx="6">
                  <c:v>0.42</c:v>
                </c:pt>
                <c:pt idx="7">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0.13</c:v>
                </c:pt>
                <c:pt idx="1">
                  <c:v>0.14000000000000001</c:v>
                </c:pt>
                <c:pt idx="2">
                  <c:v>0.13</c:v>
                </c:pt>
                <c:pt idx="3">
                  <c:v>0.15</c:v>
                </c:pt>
                <c:pt idx="4">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2" dt="2024-03-06T17:48:15.355" idx="26">
    <p:pos x="10" y="10"/>
    <p:text>The previous slide shouold have been deleted - this is the right one!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2" dt="2024-02-27T16:22:14.972" idx="18">
    <p:pos x="10" y="10"/>
    <p:text>Adam King - GM: Do we need this slide? The small bases make trended analysis a little precarious</p:text>
    <p:extLst>
      <p:ext uri="{C676402C-5697-4E1C-873F-D02D1690AC5C}">
        <p15:threadingInfo xmlns:p15="http://schemas.microsoft.com/office/powerpoint/2012/main" timeZoneBias="0"/>
      </p:ext>
    </p:extLst>
  </p:cm>
  <p:cm authorId="6" dt="2024-03-01T08:12:56.811" idx="91">
    <p:pos x="10" y="106"/>
    <p:text>I'd say no because of the sample size, but leave it to Dave / Rena to confirm 
</p:text>
    <p:extLst>
      <p:ext uri="{C676402C-5697-4E1C-873F-D02D1690AC5C}">
        <p15:threadingInfo xmlns:p15="http://schemas.microsoft.com/office/powerpoint/2012/main" timeZoneBias="480">
          <p15:parentCm authorId="12" idx="18"/>
        </p15:threadingInfo>
      </p:ext>
    </p:extLst>
  </p:cm>
  <p:cm authorId="5" dt="2024-03-04T12:52:35.558" idx="150">
    <p:pos x="10" y="202"/>
    <p:text>i think if we trust the data then there is something worth including in narrative - across past 3 waves, HA tenants experienced difficulties most frequently...but most recent results suggest an increase in the proportion of council tenants saying so</p:text>
    <p:extLst>
      <p:ext uri="{C676402C-5697-4E1C-873F-D02D1690AC5C}">
        <p15:threadingInfo xmlns:p15="http://schemas.microsoft.com/office/powerpoint/2012/main" timeZoneBias="0">
          <p15:parentCm authorId="12" idx="18"/>
        </p15:threadingInfo>
      </p:ext>
    </p:extLst>
  </p:cm>
  <p:cm authorId="4" dt="2024-03-05T17:55:03.531" idx="239">
    <p:pos x="10" y="298"/>
    <p:text>My view: retain the slide, but redraft the narrative title to convey a degree of caution required , suggest more something like: "But in February's results alone, it is anecdotally interesting that there has been an increase in council tenants reporting difficulties - this should be monitored in surveys later in the spring" ?</p:text>
    <p:extLst>
      <p:ext uri="{C676402C-5697-4E1C-873F-D02D1690AC5C}">
        <p15:threadingInfo xmlns:p15="http://schemas.microsoft.com/office/powerpoint/2012/main" timeZoneBias="0">
          <p15:parentCm authorId="12" idx="18"/>
        </p15:threadingInfo>
      </p:ext>
    </p:extLst>
  </p:cm>
  <p:cm authorId="12" dt="2024-03-06T18:12:14.087" idx="22">
    <p:pos x="10" y="394"/>
    <p:text>amended!</p:text>
    <p:extLst>
      <p:ext uri="{C676402C-5697-4E1C-873F-D02D1690AC5C}">
        <p15:threadingInfo xmlns:p15="http://schemas.microsoft.com/office/powerpoint/2012/main" timeZoneBias="0">
          <p15:parentCm authorId="12" idx="1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4-03-05T18:05:30.564" idx="240">
    <p:pos x="10" y="10"/>
    <p:text>I've reviewed team members' comments on this slide and adjacent ones... I think this slide should be retained, but with two edits: (1) remove the duplicate bar "being bought on a mortgage" ; (2) redraft the narrative title just to focus more on the rental splits, e.g. "Across the past three surveys, a higher proportion of respondents renting from the local authority have indicated they are behind on their payments (20%), when compared to respondents in Housing Association properties (16%) or those in the private rented sector (8%). " Martin may prefer that statement without the % figures quoted!</p:text>
    <p:extLst>
      <p:ext uri="{C676402C-5697-4E1C-873F-D02D1690AC5C}">
        <p15:threadingInfo xmlns:p15="http://schemas.microsoft.com/office/powerpoint/2012/main" timeZoneBias="0"/>
      </p:ext>
    </p:extLst>
  </p:cm>
  <p:cm authorId="12" dt="2024-03-06T18:13:04.150" idx="23">
    <p:pos x="10" y="106"/>
    <p:text>Amended</p:text>
    <p:extLst>
      <p:ext uri="{C676402C-5697-4E1C-873F-D02D1690AC5C}">
        <p15:threadingInfo xmlns:p15="http://schemas.microsoft.com/office/powerpoint/2012/main" timeZoneBias="0">
          <p15:parentCm authorId="4" idx="240"/>
        </p15:threadingInfo>
      </p:ext>
    </p:extLst>
  </p:cm>
</p:cmLst>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0.34283</cdr:x>
      <cdr:y>0.07702</cdr:y>
    </cdr:from>
    <cdr:to>
      <cdr:x>0.40982</cdr:x>
      <cdr:y>0.13971</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45248" y="321349"/>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dr:relSizeAnchor xmlns:cdr="http://schemas.openxmlformats.org/drawingml/2006/chartDrawing">
    <cdr:from>
      <cdr:x>0.33658</cdr:x>
      <cdr:y>0.2895</cdr:y>
    </cdr:from>
    <cdr:to>
      <cdr:x>0.3996</cdr:x>
      <cdr:y>0.3522</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89796" y="1207937"/>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0.34086</cdr:x>
      <cdr:y>0.50012</cdr:y>
    </cdr:from>
    <cdr:to>
      <cdr:x>0.40388</cdr:x>
      <cdr:y>0.56282</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3027813" y="2086756"/>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0.34967</cdr:x>
      <cdr:y>0.67104</cdr:y>
    </cdr:from>
    <cdr:to>
      <cdr:x>0.5</cdr:x>
      <cdr:y>0.73445</cdr:y>
    </cdr:to>
    <cdr:sp macro="" textlink="">
      <cdr:nvSpPr>
        <cdr:cNvPr id="2" name="TextBox 1">
          <a:extLst xmlns:a="http://schemas.openxmlformats.org/drawingml/2006/main">
            <a:ext uri="{FF2B5EF4-FFF2-40B4-BE49-F238E27FC236}">
              <a16:creationId xmlns:a16="http://schemas.microsoft.com/office/drawing/2014/main" id="{14CAA97E-B30D-47E3-7298-612B49A0B233}"/>
            </a:ext>
          </a:extLst>
        </cdr:cNvPr>
        <cdr:cNvSpPr txBox="1"/>
      </cdr:nvSpPr>
      <cdr:spPr>
        <a:xfrm xmlns:a="http://schemas.openxmlformats.org/drawingml/2006/main">
          <a:off x="1749213" y="2615538"/>
          <a:ext cx="752029" cy="247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b="1" dirty="0">
              <a:solidFill>
                <a:schemeClr val="bg1"/>
              </a:solidFill>
            </a:rPr>
            <a:t>(n</a:t>
          </a:r>
          <a:r>
            <a:rPr lang="en-GB" sz="1100" b="1" dirty="0">
              <a:solidFill>
                <a:schemeClr val="bg1"/>
              </a:solidFill>
            </a:rPr>
            <a:t>=421)</a:t>
          </a:r>
        </a:p>
      </cdr:txBody>
    </cdr:sp>
  </cdr:relSizeAnchor>
  <cdr:relSizeAnchor xmlns:cdr="http://schemas.openxmlformats.org/drawingml/2006/chartDrawing">
    <cdr:from>
      <cdr:x>0.7063</cdr:x>
      <cdr:y>0.3463</cdr:y>
    </cdr:from>
    <cdr:to>
      <cdr:x>0.85664</cdr:x>
      <cdr:y>0.40972</cdr:y>
    </cdr:to>
    <cdr:sp macro="" textlink="">
      <cdr:nvSpPr>
        <cdr:cNvPr id="3" name="TextBox 1">
          <a:extLst xmlns:a="http://schemas.openxmlformats.org/drawingml/2006/main">
            <a:ext uri="{FF2B5EF4-FFF2-40B4-BE49-F238E27FC236}">
              <a16:creationId xmlns:a16="http://schemas.microsoft.com/office/drawing/2014/main" id="{B8CB2DBB-346D-E776-C7B9-703B3451FD54}"/>
            </a:ext>
          </a:extLst>
        </cdr:cNvPr>
        <cdr:cNvSpPr txBox="1"/>
      </cdr:nvSpPr>
      <cdr:spPr>
        <a:xfrm xmlns:a="http://schemas.openxmlformats.org/drawingml/2006/main">
          <a:off x="3533277" y="1349793"/>
          <a:ext cx="752029" cy="247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a:solidFill>
                <a:schemeClr val="bg1"/>
              </a:solidFill>
            </a:rPr>
            <a:t>(n</a:t>
          </a:r>
          <a:r>
            <a:rPr lang="en-GB" sz="1100" b="1" dirty="0">
              <a:solidFill>
                <a:schemeClr val="bg1"/>
              </a:solidFill>
            </a:rPr>
            <a:t>=494)</a:t>
          </a:r>
        </a:p>
      </cdr:txBody>
    </cdr:sp>
  </cdr:relSizeAnchor>
</c:userShapes>
</file>

<file path=ppt/drawings/drawing4.xml><?xml version="1.0" encoding="utf-8"?>
<c:userShapes xmlns:c="http://schemas.openxmlformats.org/drawingml/2006/chart">
  <cdr:relSizeAnchor xmlns:cdr="http://schemas.openxmlformats.org/drawingml/2006/chartDrawing">
    <cdr:from>
      <cdr:x>0.16015</cdr:x>
      <cdr:y>0.9171</cdr:y>
    </cdr:from>
    <cdr:to>
      <cdr:x>0.86578</cdr:x>
      <cdr:y>1</cdr:y>
    </cdr:to>
    <cdr:pic>
      <cdr:nvPicPr>
        <cdr:cNvPr id="2" name="chart">
          <a:extLst xmlns:a="http://schemas.openxmlformats.org/drawingml/2006/main">
            <a:ext uri="{FF2B5EF4-FFF2-40B4-BE49-F238E27FC236}">
              <a16:creationId xmlns:a16="http://schemas.microsoft.com/office/drawing/2014/main" id="{F639C2EA-4B78-5D6A-5897-C9521D4119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1128" y="3574621"/>
          <a:ext cx="3529903" cy="32312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0.73435</cdr:x>
      <cdr:y>0.1185</cdr:y>
    </cdr:from>
    <cdr:to>
      <cdr:x>0.85849</cdr:x>
      <cdr:y>0.17344</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393380" y="564316"/>
          <a:ext cx="74267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(+/0pp)</a:t>
          </a:r>
        </a:p>
      </cdr:txBody>
    </cdr:sp>
  </cdr:relSizeAnchor>
  <cdr:relSizeAnchor xmlns:cdr="http://schemas.openxmlformats.org/drawingml/2006/chartDrawing">
    <cdr:from>
      <cdr:x>0.3429</cdr:x>
      <cdr:y>0.27098</cdr:y>
    </cdr:from>
    <cdr:to>
      <cdr:x>0.44363</cdr:x>
      <cdr:y>0.32592</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1473" y="1290374"/>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(+3pp</a:t>
          </a:r>
          <a:r>
            <a:rPr lang="en-GB" sz="800" dirty="0">
              <a:solidFill>
                <a:srgbClr val="5C5B5A"/>
              </a:solidFill>
            </a:rPr>
            <a:t>)</a:t>
          </a:r>
        </a:p>
      </cdr:txBody>
    </cdr:sp>
  </cdr:relSizeAnchor>
  <cdr:relSizeAnchor xmlns:cdr="http://schemas.openxmlformats.org/drawingml/2006/chartDrawing">
    <cdr:from>
      <cdr:x>0.7457</cdr:x>
      <cdr:y>0.31301</cdr:y>
    </cdr:from>
    <cdr:to>
      <cdr:x>0.85554</cdr:x>
      <cdr:y>0.36795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1296" y="1490552"/>
          <a:ext cx="657137"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0.34318</cdr:x>
      <cdr:y>0.47906</cdr:y>
    </cdr:from>
    <cdr:to>
      <cdr:x>0.44393</cdr:x>
      <cdr:y>0.534</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2281264"/>
          <a:ext cx="60275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p>
      </cdr:txBody>
    </cdr:sp>
  </cdr:relSizeAnchor>
  <cdr:relSizeAnchor xmlns:cdr="http://schemas.openxmlformats.org/drawingml/2006/chartDrawing">
    <cdr:from>
      <cdr:x>0.34318</cdr:x>
      <cdr:y>0.69445</cdr:y>
    </cdr:from>
    <cdr:to>
      <cdr:x>0.47141</cdr:x>
      <cdr:y>0.74938</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3306959"/>
          <a:ext cx="767158"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(+2pp)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(+/-0pp)</a:t>
          </a:r>
        </a:p>
      </cdr:txBody>
    </cdr:sp>
  </cdr:relSizeAnchor>
  <cdr:relSizeAnchor xmlns:cdr="http://schemas.openxmlformats.org/drawingml/2006/chartDrawing">
    <cdr:from>
      <cdr:x>0.74897</cdr:x>
      <cdr:y>0.52038</cdr:y>
    </cdr:from>
    <cdr:to>
      <cdr:x>0.84971</cdr:x>
      <cdr:y>0.57532</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80841" y="2478046"/>
          <a:ext cx="602694"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userShapes>
</file>

<file path=ppt/drawings/drawing6.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10/04/2024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dirty="0"/>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8D41-77EE-6CBC-DCCE-8B0B65B8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D7B0-DFC6-3F5E-FA3D-F503FD8E1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7A630-4477-ECCB-1658-0EA43419DFA5}"/>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6D30A396-5C36-08FD-3894-0C77B118B60C}"/>
              </a:ext>
            </a:extLst>
          </p:cNvPr>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64099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0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64AC-A3CD-E759-77CD-1879F7019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26F6-A782-39EE-3DC0-185183AC7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CCEFF-2765-8BC1-7171-472E8D8F69CC}"/>
              </a:ext>
            </a:extLst>
          </p:cNvPr>
          <p:cNvSpPr>
            <a:spLocks noGrp="1"/>
          </p:cNvSpPr>
          <p:nvPr>
            <p:ph type="body" idx="1"/>
          </p:nvPr>
        </p:nvSpPr>
        <p:spPr/>
        <p:txBody>
          <a:bodyPr/>
          <a:lstStyle/>
          <a:p>
            <a:endParaRPr lang="en-GB" b="0" u="none"/>
          </a:p>
        </p:txBody>
      </p:sp>
      <p:sp>
        <p:nvSpPr>
          <p:cNvPr id="4" name="Slide Number Placeholder 3">
            <a:extLst>
              <a:ext uri="{FF2B5EF4-FFF2-40B4-BE49-F238E27FC236}">
                <a16:creationId xmlns:a16="http://schemas.microsoft.com/office/drawing/2014/main" id="{C2BB8831-4121-B7E2-44B9-D4BB89DC6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9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24</a:t>
            </a:fld>
            <a:endParaRPr lang="en-GB"/>
          </a:p>
        </p:txBody>
      </p:sp>
    </p:spTree>
    <p:extLst>
      <p:ext uri="{BB962C8B-B14F-4D97-AF65-F5344CB8AC3E}">
        <p14:creationId xmlns:p14="http://schemas.microsoft.com/office/powerpoint/2010/main" val="203141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169704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47A6-7E5D-8A2A-1DE7-2AC549C3E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1F303-B8C0-6029-98D4-BF0DB039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A74F8-E17F-CDE7-97A5-B5416C1F923F}"/>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F17137BE-0113-B741-C075-0435E0A75977}"/>
              </a:ext>
            </a:extLst>
          </p:cNvPr>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85334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234641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EC50-6C69-BB98-A2C0-E44321E0E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10B2C-07F1-6249-DFC6-DE664BE85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373B5-A3F2-54DC-CF5F-8E5A153680D5}"/>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1E202F86-10D4-8ECF-E34D-D60AF932946B}"/>
              </a:ext>
            </a:extLst>
          </p:cNvPr>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169893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343237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38</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42</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43</a:t>
            </a:fld>
            <a:endParaRPr lang="en-GB"/>
          </a:p>
        </p:txBody>
      </p:sp>
    </p:spTree>
    <p:extLst>
      <p:ext uri="{BB962C8B-B14F-4D97-AF65-F5344CB8AC3E}">
        <p14:creationId xmlns:p14="http://schemas.microsoft.com/office/powerpoint/2010/main" val="119390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46</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EBE6-0583-3F5D-3286-981832AF5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512CB-9418-4E4E-CB67-08CA0A96E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C76B7-7EAF-3141-4374-18F2166710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D87E6E-AC58-BC54-055B-944E1647C188}"/>
              </a:ext>
            </a:extLst>
          </p:cNvPr>
          <p:cNvSpPr>
            <a:spLocks noGrp="1"/>
          </p:cNvSpPr>
          <p:nvPr>
            <p:ph type="sldNum" sz="quarter" idx="5"/>
          </p:nvPr>
        </p:nvSpPr>
        <p:spPr/>
        <p:txBody>
          <a:bodyPr/>
          <a:lstStyle/>
          <a:p>
            <a:fld id="{C6CB10FE-945D-410D-898A-FE70916EFDF3}" type="slidenum">
              <a:rPr lang="en-GB" smtClean="0"/>
              <a:t>47</a:t>
            </a:fld>
            <a:endParaRPr lang="en-GB"/>
          </a:p>
        </p:txBody>
      </p:sp>
    </p:spTree>
    <p:extLst>
      <p:ext uri="{BB962C8B-B14F-4D97-AF65-F5344CB8AC3E}">
        <p14:creationId xmlns:p14="http://schemas.microsoft.com/office/powerpoint/2010/main" val="77521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49</a:t>
            </a:fld>
            <a:endParaRPr lang="en-GB"/>
          </a:p>
        </p:txBody>
      </p:sp>
    </p:spTree>
    <p:extLst>
      <p:ext uri="{BB962C8B-B14F-4D97-AF65-F5344CB8AC3E}">
        <p14:creationId xmlns:p14="http://schemas.microsoft.com/office/powerpoint/2010/main" val="289496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51</a:t>
            </a:fld>
            <a:endParaRPr lang="en-GB"/>
          </a:p>
        </p:txBody>
      </p:sp>
    </p:spTree>
    <p:extLst>
      <p:ext uri="{BB962C8B-B14F-4D97-AF65-F5344CB8AC3E}">
        <p14:creationId xmlns:p14="http://schemas.microsoft.com/office/powerpoint/2010/main" val="3360815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a:solidFill>
                  <a:srgbClr val="5C5B5A"/>
                </a:solidFill>
                <a:latin typeface="Arial"/>
                <a:cs typeface="Arial"/>
              </a:rPr>
              <a:t>Has a lack of public transport at night prevented you from accessing opportunities (such as work, evening education or seeing friends) or services (such as accessing late night healthcare)?</a:t>
            </a:r>
          </a:p>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52</a:t>
            </a:fld>
            <a:endParaRPr lang="en-GB"/>
          </a:p>
        </p:txBody>
      </p:sp>
    </p:spTree>
    <p:extLst>
      <p:ext uri="{BB962C8B-B14F-4D97-AF65-F5344CB8AC3E}">
        <p14:creationId xmlns:p14="http://schemas.microsoft.com/office/powerpoint/2010/main" val="1106557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223029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0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60</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62</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63</a:t>
            </a:fld>
            <a:endParaRPr lang="en-GB" dirty="0"/>
          </a:p>
        </p:txBody>
      </p:sp>
    </p:spTree>
    <p:extLst>
      <p:ext uri="{BB962C8B-B14F-4D97-AF65-F5344CB8AC3E}">
        <p14:creationId xmlns:p14="http://schemas.microsoft.com/office/powerpoint/2010/main" val="83715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64</a:t>
            </a:fld>
            <a:endParaRPr lang="en-GB" dirty="0"/>
          </a:p>
        </p:txBody>
      </p:sp>
    </p:spTree>
    <p:extLst>
      <p:ext uri="{BB962C8B-B14F-4D97-AF65-F5344CB8AC3E}">
        <p14:creationId xmlns:p14="http://schemas.microsoft.com/office/powerpoint/2010/main" val="2247461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dirty="0"/>
          </a:p>
        </p:txBody>
      </p:sp>
    </p:spTree>
    <p:extLst>
      <p:ext uri="{BB962C8B-B14F-4D97-AF65-F5344CB8AC3E}">
        <p14:creationId xmlns:p14="http://schemas.microsoft.com/office/powerpoint/2010/main" val="331070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71</a:t>
            </a:fld>
            <a:endParaRPr lang="en-GB" dirty="0"/>
          </a:p>
        </p:txBody>
      </p:sp>
    </p:spTree>
    <p:extLst>
      <p:ext uri="{BB962C8B-B14F-4D97-AF65-F5344CB8AC3E}">
        <p14:creationId xmlns:p14="http://schemas.microsoft.com/office/powerpoint/2010/main" val="423677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72</a:t>
            </a:fld>
            <a:endParaRPr lang="en-GB" dirty="0"/>
          </a:p>
        </p:txBody>
      </p:sp>
    </p:spTree>
    <p:extLst>
      <p:ext uri="{BB962C8B-B14F-4D97-AF65-F5344CB8AC3E}">
        <p14:creationId xmlns:p14="http://schemas.microsoft.com/office/powerpoint/2010/main" val="2094617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73</a:t>
            </a:fld>
            <a:endParaRPr lang="en-GB" dirty="0"/>
          </a:p>
        </p:txBody>
      </p:sp>
    </p:spTree>
    <p:extLst>
      <p:ext uri="{BB962C8B-B14F-4D97-AF65-F5344CB8AC3E}">
        <p14:creationId xmlns:p14="http://schemas.microsoft.com/office/powerpoint/2010/main" val="3285595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74</a:t>
            </a:fld>
            <a:endParaRPr lang="en-GB" dirty="0"/>
          </a:p>
        </p:txBody>
      </p:sp>
    </p:spTree>
    <p:extLst>
      <p:ext uri="{BB962C8B-B14F-4D97-AF65-F5344CB8AC3E}">
        <p14:creationId xmlns:p14="http://schemas.microsoft.com/office/powerpoint/2010/main" val="3063846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76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0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81</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82</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83</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87</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891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231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104</a:t>
            </a:fld>
            <a:endParaRPr lang="en-US" dirty="0"/>
          </a:p>
        </p:txBody>
      </p:sp>
    </p:spTree>
    <p:extLst>
      <p:ext uri="{BB962C8B-B14F-4D97-AF65-F5344CB8AC3E}">
        <p14:creationId xmlns:p14="http://schemas.microsoft.com/office/powerpoint/2010/main" val="933918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105</a:t>
            </a:fld>
            <a:endParaRPr lang="en-US" dirty="0"/>
          </a:p>
        </p:txBody>
      </p:sp>
    </p:spTree>
    <p:extLst>
      <p:ext uri="{BB962C8B-B14F-4D97-AF65-F5344CB8AC3E}">
        <p14:creationId xmlns:p14="http://schemas.microsoft.com/office/powerpoint/2010/main" val="2839602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106</a:t>
            </a:fld>
            <a:endParaRPr lang="en-US" dirty="0"/>
          </a:p>
        </p:txBody>
      </p:sp>
    </p:spTree>
    <p:extLst>
      <p:ext uri="{BB962C8B-B14F-4D97-AF65-F5344CB8AC3E}">
        <p14:creationId xmlns:p14="http://schemas.microsoft.com/office/powerpoint/2010/main" val="166372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10</a:t>
            </a:fld>
            <a:endParaRPr lang="en-US"/>
          </a:p>
        </p:txBody>
      </p:sp>
    </p:spTree>
    <p:extLst>
      <p:ext uri="{BB962C8B-B14F-4D97-AF65-F5344CB8AC3E}">
        <p14:creationId xmlns:p14="http://schemas.microsoft.com/office/powerpoint/2010/main" val="417289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404815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dirty="0"/>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0949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10/04/2024</a:t>
            </a:fld>
            <a:endParaRPr lang="en-GB" dirty="0"/>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10/04/2024</a:t>
            </a:fld>
            <a:endParaRPr lang="en-GB" dirty="0"/>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dirty="0"/>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4.xml"/><Relationship Id="rId1" Type="http://schemas.openxmlformats.org/officeDocument/2006/relationships/slideLayout" Target="../slideLayouts/slideLayout30.xml"/><Relationship Id="rId4" Type="http://schemas.openxmlformats.org/officeDocument/2006/relationships/slide" Target="slide10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23.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103.xml"/><Relationship Id="rId3" Type="http://schemas.openxmlformats.org/officeDocument/2006/relationships/notesSlide" Target="../notesSlides/notesSlide2.xml"/><Relationship Id="rId7" Type="http://schemas.openxmlformats.org/officeDocument/2006/relationships/slide" Target="slide32.xml"/><Relationship Id="rId12" Type="http://schemas.openxmlformats.org/officeDocument/2006/relationships/slide" Target="slide92.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slide" Target="slide20.xml"/><Relationship Id="rId11" Type="http://schemas.openxmlformats.org/officeDocument/2006/relationships/slide" Target="slide80.xml"/><Relationship Id="rId5" Type="http://schemas.openxmlformats.org/officeDocument/2006/relationships/slide" Target="slide7.xml"/><Relationship Id="rId10" Type="http://schemas.openxmlformats.org/officeDocument/2006/relationships/slide" Target="slide61.xml"/><Relationship Id="rId4" Type="http://schemas.openxmlformats.org/officeDocument/2006/relationships/slide" Target="slide3.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hyperlink" Target="https://www.gov.uk/government/statistics/community-life-survey-202122/community-life-survey-202122-annex-a-terms-and-definitions&#8203;" TargetMode="External"/><Relationship Id="rId4" Type="http://schemas.openxmlformats.org/officeDocument/2006/relationships/hyperlink" Target="https://www.gov.uk/government/statistics/community-life-survey-202122"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4.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5.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6.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7.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60.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Layout" Target="../slideLayouts/slideLayout13.xml"/><Relationship Id="rId1" Type="http://schemas.openxmlformats.org/officeDocument/2006/relationships/tags" Target="../tags/tag61.xml"/><Relationship Id="rId5" Type="http://schemas.openxmlformats.org/officeDocument/2006/relationships/slide" Target="slide56.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64.xml"/><Relationship Id="rId5" Type="http://schemas.openxmlformats.org/officeDocument/2006/relationships/chart" Target="../charts/chart46.xml"/><Relationship Id="rId4" Type="http://schemas.openxmlformats.org/officeDocument/2006/relationships/chart" Target="../charts/chart4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4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67.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notesSlide" Target="../notesSlides/notesSlide5.xml"/><Relationship Id="rId7" Type="http://schemas.openxmlformats.org/officeDocument/2006/relationships/slide" Target="slide41.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slide" Target="slide31.xml"/><Relationship Id="rId5" Type="http://schemas.openxmlformats.org/officeDocument/2006/relationships/slide" Target="slide18.xml"/><Relationship Id="rId10" Type="http://schemas.openxmlformats.org/officeDocument/2006/relationships/slide" Target="slide80.xml"/><Relationship Id="rId4" Type="http://schemas.openxmlformats.org/officeDocument/2006/relationships/slide" Target="slide7.xml"/><Relationship Id="rId9" Type="http://schemas.openxmlformats.org/officeDocument/2006/relationships/slide" Target="slide5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51.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Layout" Target="../slideLayouts/slideLayout13.xml"/><Relationship Id="rId1" Type="http://schemas.openxmlformats.org/officeDocument/2006/relationships/tags" Target="../tags/tag69.xml"/><Relationship Id="rId5" Type="http://schemas.openxmlformats.org/officeDocument/2006/relationships/slide" Target="slide68.xml"/><Relationship Id="rId4" Type="http://schemas.openxmlformats.org/officeDocument/2006/relationships/slide" Target="slide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74.xml"/><Relationship Id="rId4" Type="http://schemas.openxmlformats.org/officeDocument/2006/relationships/chart" Target="../charts/chart5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75.xml"/><Relationship Id="rId4" Type="http://schemas.openxmlformats.org/officeDocument/2006/relationships/chart" Target="../charts/chart5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76.xml"/><Relationship Id="rId5" Type="http://schemas.openxmlformats.org/officeDocument/2006/relationships/chart" Target="../charts/chart55.xml"/><Relationship Id="rId4" Type="http://schemas.openxmlformats.org/officeDocument/2006/relationships/chart" Target="../charts/chart5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5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slide" Target="slide10.xml"/><Relationship Id="rId4" Type="http://schemas.openxmlformats.org/officeDocument/2006/relationships/slide" Target="slide8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8.xml"/><Relationship Id="rId4" Type="http://schemas.openxmlformats.org/officeDocument/2006/relationships/chart" Target="../charts/chart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9.xml"/><Relationship Id="rId4" Type="http://schemas.openxmlformats.org/officeDocument/2006/relationships/chart" Target="../charts/chart5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80.xml"/><Relationship Id="rId4" Type="http://schemas.openxmlformats.org/officeDocument/2006/relationships/chart" Target="../charts/chart5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tags" Target="../tags/tag81.xml"/><Relationship Id="rId4" Type="http://schemas.openxmlformats.org/officeDocument/2006/relationships/chart" Target="../charts/chart6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tags" Target="../tags/tag8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6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84.xml"/><Relationship Id="rId4" Type="http://schemas.openxmlformats.org/officeDocument/2006/relationships/chart" Target="../charts/chart65.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slideLayout" Target="../slideLayouts/slideLayout16.xml"/><Relationship Id="rId7" Type="http://schemas.openxmlformats.org/officeDocument/2006/relationships/chart" Target="../charts/chart67.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9.xml"/><Relationship Id="rId6" Type="http://schemas.openxmlformats.org/officeDocument/2006/relationships/comments" Target="../comments/comment3.xml"/><Relationship Id="rId5" Type="http://schemas.openxmlformats.org/officeDocument/2006/relationships/chart" Target="../charts/chart69.xml"/><Relationship Id="rId4" Type="http://schemas.openxmlformats.org/officeDocument/2006/relationships/chart" Target="../charts/char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Layout" Target="../slideLayouts/slideLayout30.xml"/><Relationship Id="rId1" Type="http://schemas.openxmlformats.org/officeDocument/2006/relationships/tags" Target="../tags/tag90.xml"/><Relationship Id="rId5" Type="http://schemas.openxmlformats.org/officeDocument/2006/relationships/slide" Target="slide84.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5.xml"/><Relationship Id="rId1" Type="http://schemas.openxmlformats.org/officeDocument/2006/relationships/tags" Target="../tags/tag9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ags" Target="../tags/tag9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22.xml"/><Relationship Id="rId1" Type="http://schemas.openxmlformats.org/officeDocument/2006/relationships/tags" Target="../tags/tag94.xml"/></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22.xml"/><Relationship Id="rId1" Type="http://schemas.openxmlformats.org/officeDocument/2006/relationships/tags" Target="../tags/tag95.xml"/><Relationship Id="rId4" Type="http://schemas.openxmlformats.org/officeDocument/2006/relationships/chart" Target="../charts/chart7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tags" Target="../tags/tag97.xml"/><Relationship Id="rId4" Type="http://schemas.openxmlformats.org/officeDocument/2006/relationships/chart" Target="../charts/chart73.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22.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2.xml"/><Relationship Id="rId1" Type="http://schemas.openxmlformats.org/officeDocument/2006/relationships/tags" Target="../tags/tag100.xml"/><Relationship Id="rId4" Type="http://schemas.openxmlformats.org/officeDocument/2006/relationships/chart" Target="../charts/chart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101.xml"/><Relationship Id="rId4" Type="http://schemas.openxmlformats.org/officeDocument/2006/relationships/chart" Target="../charts/chart77.xml"/></Relationships>
</file>

<file path=ppt/slides/_rels/slide92.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94.xml"/><Relationship Id="rId7" Type="http://schemas.openxmlformats.org/officeDocument/2006/relationships/slide" Target="slide98.xml"/><Relationship Id="rId2" Type="http://schemas.openxmlformats.org/officeDocument/2006/relationships/slide" Target="slide93.xml"/><Relationship Id="rId1" Type="http://schemas.openxmlformats.org/officeDocument/2006/relationships/slideLayout" Target="../slideLayouts/slideLayout30.xml"/><Relationship Id="rId6" Type="http://schemas.openxmlformats.org/officeDocument/2006/relationships/slide" Target="slide97.xml"/><Relationship Id="rId11" Type="http://schemas.openxmlformats.org/officeDocument/2006/relationships/slide" Target="slide102.xml"/><Relationship Id="rId5" Type="http://schemas.openxmlformats.org/officeDocument/2006/relationships/slide" Target="slide96.xml"/><Relationship Id="rId10" Type="http://schemas.openxmlformats.org/officeDocument/2006/relationships/slide" Target="slide101.xml"/><Relationship Id="rId4" Type="http://schemas.openxmlformats.org/officeDocument/2006/relationships/slide" Target="slide95.xml"/><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11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March 2024</a:t>
            </a:r>
          </a:p>
          <a:p>
            <a:pPr>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prstClr val="white"/>
                </a:solidFill>
                <a:latin typeface="Arial"/>
                <a:ea typeface="Arial" charset="0"/>
                <a:cs typeface="Arial"/>
              </a:rPr>
              <a:t>29</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January</a:t>
            </a:r>
            <a:r>
              <a:rPr lang="en-GB" sz="2800" dirty="0">
                <a:solidFill>
                  <a:prstClr val="white"/>
                </a:solidFill>
                <a:latin typeface="Arial"/>
                <a:ea typeface="Arial" charset="0"/>
                <a:cs typeface="Arial"/>
              </a:rPr>
              <a:t> – 13</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February</a:t>
            </a:r>
            <a:r>
              <a:rPr lang="en-GB" sz="2800" dirty="0">
                <a:solidFill>
                  <a:prstClr val="white"/>
                </a:solidFill>
                <a:latin typeface="Arial"/>
                <a:ea typeface="Arial" charset="0"/>
                <a:cs typeface="Arial"/>
              </a:rPr>
              <a:t> 2024</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There has been a slight increase in the proportion of respondents with high </a:t>
            </a: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and slight decrease in those with medium life satisfaction since November. Taking a broader view, </a:t>
            </a:r>
            <a:r>
              <a:rPr lang="en-GB" sz="1800" b="1" dirty="0">
                <a:solidFill>
                  <a:schemeClr val="tx1">
                    <a:lumMod val="65000"/>
                    <a:lumOff val="35000"/>
                  </a:schemeClr>
                </a:solidFill>
                <a:latin typeface="Arial"/>
                <a:ea typeface="+mn-ea"/>
                <a:cs typeface="+mn-cs"/>
              </a:rPr>
              <a:t>most ratings over time remain generally</a:t>
            </a:r>
            <a:r>
              <a:rPr lang="en-GB" sz="1800" b="1" dirty="0">
                <a:solidFill>
                  <a:srgbClr val="5C5B5A"/>
                </a:solidFill>
                <a:latin typeface="Arial"/>
                <a:ea typeface="+mn-ea"/>
                <a:cs typeface="+mn-cs"/>
              </a:rPr>
              <a:t> stable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18% reported very high levels of satisfaction in Feb. 14% report low levels of satisfaction in Feb. ">
            <a:extLst>
              <a:ext uri="{FF2B5EF4-FFF2-40B4-BE49-F238E27FC236}">
                <a16:creationId xmlns:a16="http://schemas.microsoft.com/office/drawing/2014/main" id="{F514D5C0-97A8-97CE-EB7F-E33414677520}"/>
              </a:ext>
            </a:extLst>
          </p:cNvPr>
          <p:cNvGrpSpPr/>
          <p:nvPr/>
        </p:nvGrpSpPr>
        <p:grpSpPr>
          <a:xfrm>
            <a:off x="1695967" y="1262795"/>
            <a:ext cx="10153059" cy="5333165"/>
            <a:chOff x="1695967" y="1262795"/>
            <a:chExt cx="10153059" cy="5333165"/>
          </a:xfrm>
        </p:grpSpPr>
        <p:graphicFrame>
          <p:nvGraphicFramePr>
            <p:cNvPr id="7" name="Chart 6">
              <a:extLst>
                <a:ext uri="{FF2B5EF4-FFF2-40B4-BE49-F238E27FC236}">
                  <a16:creationId xmlns:a16="http://schemas.microsoft.com/office/drawing/2014/main" id="{062B77C7-3E61-8BFF-64AE-64C8698DB634}"/>
                </a:ext>
              </a:extLst>
            </p:cNvPr>
            <p:cNvGraphicFramePr/>
            <p:nvPr/>
          </p:nvGraphicFramePr>
          <p:xfrm>
            <a:off x="1736199" y="3886627"/>
            <a:ext cx="10112827" cy="27093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9F62572-4F13-509B-7890-434D9F64FAA1}"/>
                </a:ext>
              </a:extLst>
            </p:cNvPr>
            <p:cNvGraphicFramePr/>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378253F-18E5-3121-FD1F-A412A35C8983}"/>
                </a:ext>
              </a:extLst>
            </p:cNvPr>
            <p:cNvGraphicFramePr/>
            <p:nvPr/>
          </p:nvGraphicFramePr>
          <p:xfrm>
            <a:off x="1695967" y="1262795"/>
            <a:ext cx="10112828" cy="1861751"/>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4114359939"/>
              </p:ext>
            </p:extLst>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2" name="Group 1" descr="Up and Down arrows to signify when a statistic is significantly higher or lower than the Greater Manchester Residents.">
            <a:extLst>
              <a:ext uri="{FF2B5EF4-FFF2-40B4-BE49-F238E27FC236}">
                <a16:creationId xmlns:a16="http://schemas.microsoft.com/office/drawing/2014/main" id="{0A8726FB-4A42-E02A-787C-1A18D42CDD3E}"/>
              </a:ext>
            </a:extLst>
          </p:cNvPr>
          <p:cNvGrpSpPr/>
          <p:nvPr/>
        </p:nvGrpSpPr>
        <p:grpSpPr>
          <a:xfrm>
            <a:off x="575408" y="5999738"/>
            <a:ext cx="5976353" cy="276999"/>
            <a:chOff x="575408" y="5999738"/>
            <a:chExt cx="5976353" cy="276999"/>
          </a:xfrm>
        </p:grpSpPr>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487B0404-850B-40F2-9080-6E5E1586FBF1}"/>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3684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2512" y="35365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4994"/>
            <a:ext cx="11017826" cy="4740850"/>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Tameside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36% of Tameside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Half (50%) of Tameside respondents say that it is difficult to afford their energy costs, compared to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39% of Tameside respondents think that they will be able to save money in the next 12 months, significantly lower than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18% of Tameside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Tameside respondents feel it is likely that they will lose their job in the next 12 months, the same as the GM average (17%)**</a:t>
            </a:r>
          </a:p>
          <a:p>
            <a:pPr marL="0" indent="0" algn="just">
              <a:lnSpc>
                <a:spcPct val="100000"/>
              </a:lnSpc>
              <a:spcBef>
                <a:spcPts val="0"/>
              </a:spcBef>
              <a:spcAft>
                <a:spcPts val="200"/>
              </a:spcAft>
              <a:buNone/>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Tameside respondents are dissatisfied with their life nowadays, compared to the GM average (14%). 38% of Tameside respondents say that they felt anxious, compared to the GM average (40%). 18% of Tameside respondents do not feel that things in their life are worthwhile, significantly higher than the GM average (13%) and 21% of Tameside respondents report feeling ‘not at all happy’, significantly lower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Tameside respondents say that they cannot look after their own health, in line with the GM average (4%), while 7% say that they do not know enough about their own health, the same as the GM average (7%). 71% of respondents in Tameside agree they can get the right help if they need it, compared to the GM average (73%), whilst 90% say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38% of Tameside respondents have, or live with someone who has experienced some form of digital inclusion,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respondents in Tameside say that either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BFA4614-0FDD-C5B1-4CD7-A912BE3A0E88}"/>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4131357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81509" y="34940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9293"/>
            <a:ext cx="11274370"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Trafford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Trafford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Trafford respondents say that it is difficult to afford their energy costs, significantly lower than the GM average (48%), and 30% say that it is difficult to afford their rent or mortgage, again significantly lower than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Trafford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Trafford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Trafford respondents feel it is likely that they will lose their job in the next 12 months the same as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Trafford respondents are dissatisfied with their life nowadays, versus the GM average (14%). 38% of Trafford respondents say that they felt anxious, compared to the GM average (40%). 11% of Trafford respondents do not feel that things in their life are worthwhile, versus the GM average (13%). 15% of Trafford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respondents in Trafford say that they cannot look after their own health, compared to the GM average (4%), whilst 6% say that they do not know enough about their health compared to the GM average (7%). 74% of Trafford respondents say that they can get the right help if they need it, compared to the GM average (73%), and 93% say that they are  involved in decisions about themselves, compared to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30% of respondents in Trafford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respondents in Trafford are not confident themselves, or live with someone who is not confident in using digital services,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D3533E0-A98F-4389-549B-5B8B1D681D3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2045590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5833" y="38784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80641"/>
            <a:ext cx="11230046" cy="4545924"/>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Wigan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Wigan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47% of Wigan respondents say that it is difficult to afford their energy costs, compared to the GM average (48%), and 35%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Wigan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12% of respondents in Wigan say that they or someone in their household has lost weight in the last 12 months because there wasn’t enough money for food, significantly lower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Wigan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Wigan respondents are dissatisfied with their life nowadays, compared to the GM average (14%). 45% of Wigan respondents say that felt highly anxious, significantly higher than the GM average (40%). 14% of Wigan respondents do not feel that things in their life are worthwhile, versus the GM average (13%). 18% of Wigan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Wigan respondents say that they cannot look after their own health, the same as the GM average (4%), whilst 5% say that they do not know enough about their own health, compared to the GM average (7%). 73% of respondents say that they can get the right help if they need it, the same as the GM average (73%), and 90% of respondents in Wigan say that they are involved in decisions about themselves, the same as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Wigan have, or live with someone that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27% of respondents in Wigan say that they, or someone they live with, are not confident in using digital services online, significantly higher than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FBD7B346-E517-19EC-353C-C2D4DEF844D7}"/>
              </a:ext>
            </a:extLst>
          </p:cNvPr>
          <p:cNvSpPr txBox="1"/>
          <p:nvPr/>
        </p:nvSpPr>
        <p:spPr>
          <a:xfrm>
            <a:off x="495738"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a:t>
            </a:r>
            <a:r>
              <a:rPr lang="en-GB" sz="1100">
                <a:latin typeface="Arial" panose="020B0604020202020204" pitchFamily="34" charset="0"/>
                <a:cs typeface="Arial" panose="020B0604020202020204" pitchFamily="34" charset="0"/>
              </a:rPr>
              <a:t>from S5+8+11</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2248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2257868312"/>
              </p:ext>
            </p:extLst>
          </p:nvPr>
        </p:nvGraphicFramePr>
        <p:xfrm>
          <a:off x="600977" y="3718800"/>
          <a:ext cx="5728105" cy="86400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107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108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algn="l" defTabSz="914400" rtl="0" eaLnBrk="1" latinLnBrk="0" hangingPunct="1"/>
                      <a:r>
                        <a:rPr lang="en-GB" sz="1400" b="1" kern="1200">
                          <a:solidFill>
                            <a:schemeClr val="bg1"/>
                          </a:solidFill>
                          <a:latin typeface="Arial" panose="020B0604020202020204" pitchFamily="34" charset="0"/>
                          <a:ea typeface="+mn-ea"/>
                          <a:cs typeface="Arial" panose="020B0604020202020204" pitchFamily="34" charset="0"/>
                        </a:rPr>
                        <a:t>Significance Testing and statistical difference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109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nvGraphicFramePr>
        <p:xfrm>
          <a:off x="426080" y="690283"/>
          <a:ext cx="11380437" cy="4144994"/>
        </p:xfrm>
        <a:graphic>
          <a:graphicData uri="http://schemas.openxmlformats.org/drawingml/2006/table">
            <a:tbl>
              <a:tblPr firstRow="1" bandRow="1">
                <a:tableStyleId>{D7AC3CCA-C797-4891-BE02-D94E43425B78}</a:tableStyleId>
              </a:tblPr>
              <a:tblGrid>
                <a:gridCol w="1312511">
                  <a:extLst>
                    <a:ext uri="{9D8B030D-6E8A-4147-A177-3AD203B41FA5}">
                      <a16:colId xmlns:a16="http://schemas.microsoft.com/office/drawing/2014/main" val="2475330351"/>
                    </a:ext>
                  </a:extLst>
                </a:gridCol>
                <a:gridCol w="915266">
                  <a:extLst>
                    <a:ext uri="{9D8B030D-6E8A-4147-A177-3AD203B41FA5}">
                      <a16:colId xmlns:a16="http://schemas.microsoft.com/office/drawing/2014/main" val="1879578340"/>
                    </a:ext>
                  </a:extLst>
                </a:gridCol>
                <a:gridCol w="915266">
                  <a:extLst>
                    <a:ext uri="{9D8B030D-6E8A-4147-A177-3AD203B41FA5}">
                      <a16:colId xmlns:a16="http://schemas.microsoft.com/office/drawing/2014/main" val="1245112500"/>
                    </a:ext>
                  </a:extLst>
                </a:gridCol>
                <a:gridCol w="915266">
                  <a:extLst>
                    <a:ext uri="{9D8B030D-6E8A-4147-A177-3AD203B41FA5}">
                      <a16:colId xmlns:a16="http://schemas.microsoft.com/office/drawing/2014/main" val="463256089"/>
                    </a:ext>
                  </a:extLst>
                </a:gridCol>
                <a:gridCol w="915266">
                  <a:extLst>
                    <a:ext uri="{9D8B030D-6E8A-4147-A177-3AD203B41FA5}">
                      <a16:colId xmlns:a16="http://schemas.microsoft.com/office/drawing/2014/main" val="3989623761"/>
                    </a:ext>
                  </a:extLst>
                </a:gridCol>
                <a:gridCol w="915266">
                  <a:extLst>
                    <a:ext uri="{9D8B030D-6E8A-4147-A177-3AD203B41FA5}">
                      <a16:colId xmlns:a16="http://schemas.microsoft.com/office/drawing/2014/main" val="2669063577"/>
                    </a:ext>
                  </a:extLst>
                </a:gridCol>
                <a:gridCol w="915266">
                  <a:extLst>
                    <a:ext uri="{9D8B030D-6E8A-4147-A177-3AD203B41FA5}">
                      <a16:colId xmlns:a16="http://schemas.microsoft.com/office/drawing/2014/main" val="2313577419"/>
                    </a:ext>
                  </a:extLst>
                </a:gridCol>
                <a:gridCol w="915266">
                  <a:extLst>
                    <a:ext uri="{9D8B030D-6E8A-4147-A177-3AD203B41FA5}">
                      <a16:colId xmlns:a16="http://schemas.microsoft.com/office/drawing/2014/main" val="1224113153"/>
                    </a:ext>
                  </a:extLst>
                </a:gridCol>
                <a:gridCol w="915266">
                  <a:extLst>
                    <a:ext uri="{9D8B030D-6E8A-4147-A177-3AD203B41FA5}">
                      <a16:colId xmlns:a16="http://schemas.microsoft.com/office/drawing/2014/main" val="2888558591"/>
                    </a:ext>
                  </a:extLst>
                </a:gridCol>
                <a:gridCol w="915266">
                  <a:extLst>
                    <a:ext uri="{9D8B030D-6E8A-4147-A177-3AD203B41FA5}">
                      <a16:colId xmlns:a16="http://schemas.microsoft.com/office/drawing/2014/main" val="2589896462"/>
                    </a:ext>
                  </a:extLst>
                </a:gridCol>
                <a:gridCol w="915266">
                  <a:extLst>
                    <a:ext uri="{9D8B030D-6E8A-4147-A177-3AD203B41FA5}">
                      <a16:colId xmlns:a16="http://schemas.microsoft.com/office/drawing/2014/main" val="211608633"/>
                    </a:ext>
                  </a:extLst>
                </a:gridCol>
                <a:gridCol w="915266">
                  <a:extLst>
                    <a:ext uri="{9D8B030D-6E8A-4147-A177-3AD203B41FA5}">
                      <a16:colId xmlns:a16="http://schemas.microsoft.com/office/drawing/2014/main" val="4035907083"/>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 Sept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Jan 24 </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10 July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Feb </a:t>
                      </a:r>
                      <a:r>
                        <a:rPr lang="en-GB" sz="1200" b="0" kern="1200" noProof="0" dirty="0">
                          <a:solidFill>
                            <a:srgbClr val="5C5B5A"/>
                          </a:solidFill>
                          <a:latin typeface="Arial" panose="020B0604020202020204" pitchFamily="34" charset="0"/>
                          <a:ea typeface="+mn-ea"/>
                          <a:cs typeface="Arial" panose="020B0604020202020204" pitchFamily="34" charset="0"/>
                        </a:rPr>
                        <a:t>24</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dirty="0">
                          <a:solidFill>
                            <a:srgbClr val="5C5B5A"/>
                          </a:solidFill>
                          <a:latin typeface="Arial" panose="020B0604020202020204" pitchFamily="34" charset="0"/>
                          <a:ea typeface="+mn-ea"/>
                          <a:cs typeface="Arial" panose="020B0604020202020204" pitchFamily="34" charset="0"/>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1460</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1070101970"/>
              </p:ext>
            </p:extLst>
          </p:nvPr>
        </p:nvGraphicFramePr>
        <p:xfrm>
          <a:off x="519954" y="914400"/>
          <a:ext cx="11161056" cy="4195480"/>
        </p:xfrm>
        <a:graphic>
          <a:graphicData uri="http://schemas.openxmlformats.org/drawingml/2006/table">
            <a:tbl>
              <a:tblPr firstRow="1" bandRow="1">
                <a:tableStyleId>{D7AC3CCA-C797-4891-BE02-D94E43425B78}</a:tableStyleId>
              </a:tblPr>
              <a:tblGrid>
                <a:gridCol w="1357999">
                  <a:extLst>
                    <a:ext uri="{9D8B030D-6E8A-4147-A177-3AD203B41FA5}">
                      <a16:colId xmlns:a16="http://schemas.microsoft.com/office/drawing/2014/main" val="1657065372"/>
                    </a:ext>
                  </a:extLst>
                </a:gridCol>
                <a:gridCol w="891187">
                  <a:extLst>
                    <a:ext uri="{9D8B030D-6E8A-4147-A177-3AD203B41FA5}">
                      <a16:colId xmlns:a16="http://schemas.microsoft.com/office/drawing/2014/main" val="2117730278"/>
                    </a:ext>
                  </a:extLst>
                </a:gridCol>
                <a:gridCol w="891187">
                  <a:extLst>
                    <a:ext uri="{9D8B030D-6E8A-4147-A177-3AD203B41FA5}">
                      <a16:colId xmlns:a16="http://schemas.microsoft.com/office/drawing/2014/main" val="886160411"/>
                    </a:ext>
                  </a:extLst>
                </a:gridCol>
                <a:gridCol w="891187">
                  <a:extLst>
                    <a:ext uri="{9D8B030D-6E8A-4147-A177-3AD203B41FA5}">
                      <a16:colId xmlns:a16="http://schemas.microsoft.com/office/drawing/2014/main" val="2118861217"/>
                    </a:ext>
                  </a:extLst>
                </a:gridCol>
                <a:gridCol w="891187">
                  <a:extLst>
                    <a:ext uri="{9D8B030D-6E8A-4147-A177-3AD203B41FA5}">
                      <a16:colId xmlns:a16="http://schemas.microsoft.com/office/drawing/2014/main" val="1048187716"/>
                    </a:ext>
                  </a:extLst>
                </a:gridCol>
                <a:gridCol w="891187">
                  <a:extLst>
                    <a:ext uri="{9D8B030D-6E8A-4147-A177-3AD203B41FA5}">
                      <a16:colId xmlns:a16="http://schemas.microsoft.com/office/drawing/2014/main" val="559171377"/>
                    </a:ext>
                  </a:extLst>
                </a:gridCol>
                <a:gridCol w="891187">
                  <a:extLst>
                    <a:ext uri="{9D8B030D-6E8A-4147-A177-3AD203B41FA5}">
                      <a16:colId xmlns:a16="http://schemas.microsoft.com/office/drawing/2014/main" val="3958360860"/>
                    </a:ext>
                  </a:extLst>
                </a:gridCol>
                <a:gridCol w="891187">
                  <a:extLst>
                    <a:ext uri="{9D8B030D-6E8A-4147-A177-3AD203B41FA5}">
                      <a16:colId xmlns:a16="http://schemas.microsoft.com/office/drawing/2014/main" val="299843012"/>
                    </a:ext>
                  </a:extLst>
                </a:gridCol>
                <a:gridCol w="891187">
                  <a:extLst>
                    <a:ext uri="{9D8B030D-6E8A-4147-A177-3AD203B41FA5}">
                      <a16:colId xmlns:a16="http://schemas.microsoft.com/office/drawing/2014/main" val="3413573297"/>
                    </a:ext>
                  </a:extLst>
                </a:gridCol>
                <a:gridCol w="891187">
                  <a:extLst>
                    <a:ext uri="{9D8B030D-6E8A-4147-A177-3AD203B41FA5}">
                      <a16:colId xmlns:a16="http://schemas.microsoft.com/office/drawing/2014/main" val="2351847485"/>
                    </a:ext>
                  </a:extLst>
                </a:gridCol>
                <a:gridCol w="891187">
                  <a:extLst>
                    <a:ext uri="{9D8B030D-6E8A-4147-A177-3AD203B41FA5}">
                      <a16:colId xmlns:a16="http://schemas.microsoft.com/office/drawing/2014/main" val="4077300636"/>
                    </a:ext>
                  </a:extLst>
                </a:gridCol>
                <a:gridCol w="891187">
                  <a:extLst>
                    <a:ext uri="{9D8B030D-6E8A-4147-A177-3AD203B41FA5}">
                      <a16:colId xmlns:a16="http://schemas.microsoft.com/office/drawing/2014/main" val="297698610"/>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dirty="0">
                          <a:solidFill>
                            <a:srgbClr val="5C5B5A"/>
                          </a:solidFill>
                          <a:latin typeface="Arial" panose="020B0604020202020204" pitchFamily="34" charset="0"/>
                          <a:ea typeface="+mn-ea"/>
                          <a:cs typeface="Arial" panose="020B0604020202020204" pitchFamily="34" charset="0"/>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673</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Female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16-24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150</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25-44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405</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45-64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489</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65+</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416</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White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1253</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Within racially minoritised communities</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195</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a:normAutofit fontScale="47500" lnSpcReduction="20000"/>
          </a:bodyPr>
          <a:lstStyle/>
          <a:p>
            <a:pPr algn="just">
              <a:lnSpc>
                <a:spcPct val="100000"/>
              </a:lnSpc>
              <a:spcBef>
                <a:spcPts val="0"/>
              </a:spcBef>
              <a:spcAft>
                <a:spcPts val="200"/>
              </a:spcAft>
            </a:pPr>
            <a:r>
              <a:rPr lang="en-GB" sz="3600" dirty="0">
                <a:latin typeface="Arial"/>
                <a:cs typeface="Arial"/>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dirty="0">
              <a:latin typeface="Arial"/>
              <a:cs typeface="Arial"/>
            </a:endParaRPr>
          </a:p>
          <a:p>
            <a:pPr algn="just">
              <a:lnSpc>
                <a:spcPct val="100000"/>
              </a:lnSpc>
              <a:spcBef>
                <a:spcPts val="0"/>
              </a:spcBef>
              <a:spcAft>
                <a:spcPts val="200"/>
              </a:spcAft>
            </a:pPr>
            <a:r>
              <a:rPr lang="en-GB" sz="3600" dirty="0">
                <a:latin typeface="Arial"/>
                <a:cs typeface="Arial"/>
              </a:rPr>
              <a:t>The confidence interval is an estimate of the amount of uncertainty associated with a sample. A 95% confidence interval is where you can be 95% certain a difference is statistically significant. </a:t>
            </a: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On this tracker, each wave’s sample size has differed (see the previous slide for details on the size).</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dirty="0"/>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dirty="0"/>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measures of </a:t>
            </a:r>
            <a:r>
              <a:rPr lang="en-GB" sz="1800" b="1" dirty="0">
                <a:solidFill>
                  <a:srgbClr val="009690"/>
                </a:solidFill>
                <a:latin typeface="Arial"/>
                <a:ea typeface="+mn-ea"/>
                <a:cs typeface="+mn-cs"/>
              </a:rPr>
              <a:t>anxiety</a:t>
            </a:r>
            <a:r>
              <a:rPr lang="en-GB" sz="1800" b="1" dirty="0">
                <a:solidFill>
                  <a:srgbClr val="5C5B5A"/>
                </a:solidFill>
                <a:latin typeface="Arial"/>
                <a:ea typeface="+mn-ea"/>
                <a:cs typeface="+mn-cs"/>
              </a:rPr>
              <a:t> have continued to remain stable over the last year, since November those </a:t>
            </a:r>
            <a:r>
              <a:rPr lang="en-GB" sz="1800" b="1" dirty="0">
                <a:solidFill>
                  <a:schemeClr val="tx1">
                    <a:lumMod val="65000"/>
                    <a:lumOff val="35000"/>
                  </a:schemeClr>
                </a:solidFill>
                <a:latin typeface="Arial"/>
                <a:ea typeface="+mn-ea"/>
                <a:cs typeface="+mn-cs"/>
              </a:rPr>
              <a:t>reporting high levels </a:t>
            </a:r>
            <a:r>
              <a:rPr lang="en-GB" sz="1800" b="1" dirty="0">
                <a:solidFill>
                  <a:srgbClr val="5C5B5A"/>
                </a:solidFill>
                <a:latin typeface="Arial"/>
                <a:ea typeface="+mn-ea"/>
                <a:cs typeface="+mn-cs"/>
              </a:rPr>
              <a:t>have fallen and those </a:t>
            </a:r>
            <a:r>
              <a:rPr lang="en-GB" sz="1800" b="1" dirty="0">
                <a:solidFill>
                  <a:schemeClr val="tx1">
                    <a:lumMod val="65000"/>
                    <a:lumOff val="35000"/>
                  </a:schemeClr>
                </a:solidFill>
                <a:latin typeface="Arial"/>
                <a:ea typeface="+mn-ea"/>
                <a:cs typeface="+mn-cs"/>
              </a:rPr>
              <a:t>reporting very low levels have </a:t>
            </a:r>
            <a:r>
              <a:rPr lang="en-GB" sz="1800" b="1" dirty="0">
                <a:solidFill>
                  <a:srgbClr val="5C5B5A"/>
                </a:solidFill>
                <a:latin typeface="Arial"/>
                <a:ea typeface="+mn-ea"/>
                <a:cs typeface="+mn-cs"/>
              </a:rPr>
              <a:t>risen slightly. Neither change is significant, but they show positive movement</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Line chart showing people's feelings of anxiety. 38% reported high levels of anxiety in Feb. This has fallen slightly from Nov.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0CDBB72D-8789-9C94-CE7C-F00A150546F3}"/>
              </a:ext>
            </a:extLst>
          </p:cNvPr>
          <p:cNvGrpSpPr/>
          <p:nvPr/>
        </p:nvGrpSpPr>
        <p:grpSpPr>
          <a:xfrm>
            <a:off x="575408" y="5999738"/>
            <a:ext cx="5976353" cy="276999"/>
            <a:chOff x="575408" y="599973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4778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who are more likely to have </a:t>
            </a:r>
            <a:r>
              <a:rPr lang="en-GB" sz="1800" b="1">
                <a:solidFill>
                  <a:srgbClr val="009690"/>
                </a:solidFill>
                <a:latin typeface="Arial"/>
                <a:ea typeface="+mn-ea"/>
                <a:cs typeface="+mn-cs"/>
              </a:rPr>
              <a:t>low levels of life satisfaction and high levels of anxiety </a:t>
            </a:r>
            <a:r>
              <a:rPr lang="en-GB" sz="1800" b="1">
                <a:solidFill>
                  <a:srgbClr val="5C5B5A"/>
                </a:solidFill>
                <a:latin typeface="Arial"/>
                <a:ea typeface="+mn-ea"/>
                <a:cs typeface="+mn-cs"/>
              </a:rPr>
              <a:t>include those in financially vulnerable situations and those with long term health conditions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(14%)*:</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60782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(28%) including those with mental ill health (42%), a mobility disability (23%), a learning disability (24%), or another disability (28%)</a:t>
            </a:r>
          </a:p>
          <a:p>
            <a:pPr>
              <a:spcAft>
                <a:spcPts val="400"/>
              </a:spcAft>
              <a:defRPr/>
            </a:pPr>
            <a:r>
              <a:rPr lang="en-GB" sz="1200">
                <a:solidFill>
                  <a:srgbClr val="5C5B5A"/>
                </a:solidFill>
                <a:latin typeface="Arial"/>
                <a:cs typeface="Arial"/>
              </a:rPr>
              <a:t>Those with mixed ethnicity (29%)</a:t>
            </a:r>
          </a:p>
          <a:p>
            <a:pPr>
              <a:spcAft>
                <a:spcPts val="400"/>
              </a:spcAft>
              <a:defRPr/>
            </a:pPr>
            <a:r>
              <a:rPr lang="en-GB" sz="1200">
                <a:solidFill>
                  <a:srgbClr val="5C5B5A"/>
                </a:solidFill>
                <a:latin typeface="Arial"/>
                <a:cs typeface="Arial"/>
              </a:rPr>
              <a:t>Those who are not heterosexual (21%)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aged 45-54 (18%)</a:t>
            </a:r>
          </a:p>
          <a:p>
            <a:pPr marL="171450" indent="-171450">
              <a:spcAft>
                <a:spcPts val="400"/>
              </a:spcAft>
              <a:buFont typeface="Arial" panose="020B0604020202020204" pitchFamily="34" charset="0"/>
              <a:buChar char="•"/>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levels of happiness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Respondents who are financially vulnerable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physical or mental condition lasting longer than 12 months (24%), specifically those whose condition reduces their ability to do activities a lot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high anxiety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rent their home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in single person households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£15,599 (20%)</a:t>
            </a:r>
          </a:p>
          <a:p>
            <a:pPr>
              <a:spcAft>
                <a:spcPts val="400"/>
              </a:spcAft>
              <a:defRPr/>
            </a:pPr>
            <a:r>
              <a:rPr lang="en-GB" sz="1200">
                <a:solidFill>
                  <a:srgbClr val="5C5B5A"/>
                </a:solidFill>
                <a:latin typeface="Arial"/>
                <a:cs typeface="Arial"/>
              </a:rPr>
              <a:t>Those not in employment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(40%)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607827"/>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Those with a disability (56%) including those with mental ill health (71%), a learning disability (59%), a mobility disability (48%) or another disability (55%)</a:t>
            </a:r>
          </a:p>
          <a:p>
            <a:pPr>
              <a:spcAft>
                <a:spcPts val="400"/>
              </a:spcAft>
              <a:defRPr/>
            </a:pPr>
            <a:r>
              <a:rPr lang="en-GB" sz="1200">
                <a:solidFill>
                  <a:srgbClr val="5C5B5A"/>
                </a:solidFill>
                <a:latin typeface="Arial"/>
                <a:cs typeface="Arial"/>
              </a:rPr>
              <a:t>Those aged 16-24 (51%) or 25-44 (46%)</a:t>
            </a:r>
          </a:p>
          <a:p>
            <a:pPr>
              <a:spcAft>
                <a:spcPts val="400"/>
              </a:spcAft>
              <a:defRPr/>
            </a:pPr>
            <a:r>
              <a:rPr lang="en-GB" sz="1200">
                <a:solidFill>
                  <a:srgbClr val="5C5B5A"/>
                </a:solidFill>
                <a:latin typeface="Arial"/>
                <a:cs typeface="Arial"/>
              </a:rPr>
              <a:t>Those who are in a racially minoritised community (48%)</a:t>
            </a:r>
          </a:p>
          <a:p>
            <a:pPr>
              <a:spcAft>
                <a:spcPts val="400"/>
              </a:spcAft>
              <a:defRPr/>
            </a:pPr>
            <a:r>
              <a:rPr lang="en-GB" sz="1200">
                <a:solidFill>
                  <a:srgbClr val="5C5B5A"/>
                </a:solidFill>
                <a:latin typeface="Arial"/>
                <a:cs typeface="Arial"/>
              </a:rPr>
              <a:t>Those who are not heterosexual (48%)</a:t>
            </a:r>
          </a:p>
          <a:p>
            <a:pPr marL="0" indent="0">
              <a:spcAft>
                <a:spcPts val="400"/>
              </a:spcAft>
              <a:buNone/>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with a physical or mental condition lasting longer than 12 months (51%), specifically those whose condition reduces their ability to do activities a lot (60%)</a:t>
            </a:r>
          </a:p>
          <a:p>
            <a:pPr>
              <a:spcAft>
                <a:spcPts val="400"/>
              </a:spcAft>
              <a:defRPr/>
            </a:pPr>
            <a:r>
              <a:rPr lang="en-GB" sz="1200">
                <a:solidFill>
                  <a:srgbClr val="5C5B5A"/>
                </a:solidFill>
                <a:latin typeface="Arial"/>
                <a:cs typeface="Arial"/>
              </a:rPr>
              <a:t>Those not in work due to ill health or disability (66%)</a:t>
            </a:r>
          </a:p>
          <a:p>
            <a:pPr>
              <a:spcAft>
                <a:spcPts val="400"/>
              </a:spcAft>
              <a:defRPr/>
            </a:pPr>
            <a:r>
              <a:rPr lang="en-GB" sz="1200">
                <a:solidFill>
                  <a:srgbClr val="5C5B5A"/>
                </a:solidFill>
                <a:latin typeface="Arial"/>
                <a:cs typeface="Arial"/>
              </a:rPr>
              <a:t>Those who are financially vulnerable (52%)</a:t>
            </a:r>
          </a:p>
          <a:p>
            <a:pPr>
              <a:spcAft>
                <a:spcPts val="400"/>
              </a:spcAft>
              <a:defRPr/>
            </a:pPr>
            <a:r>
              <a:rPr lang="en-GB" sz="1200">
                <a:solidFill>
                  <a:srgbClr val="5C5B5A"/>
                </a:solidFill>
                <a:latin typeface="Arial"/>
                <a:cs typeface="Arial"/>
              </a:rPr>
              <a:t>Those studying at university (51%)</a:t>
            </a:r>
          </a:p>
          <a:p>
            <a:pPr>
              <a:spcAft>
                <a:spcPts val="400"/>
              </a:spcAft>
              <a:defRPr/>
            </a:pPr>
            <a:r>
              <a:rPr lang="en-GB" sz="1200">
                <a:solidFill>
                  <a:srgbClr val="5C5B5A"/>
                </a:solidFill>
                <a:latin typeface="Arial"/>
                <a:cs typeface="Arial"/>
              </a:rPr>
              <a:t>Those earning up to £15,599 (49%)</a:t>
            </a:r>
          </a:p>
          <a:p>
            <a:pPr>
              <a:spcAft>
                <a:spcPts val="400"/>
              </a:spcAft>
              <a:defRPr/>
            </a:pPr>
            <a:r>
              <a:rPr lang="en-GB" sz="1200">
                <a:solidFill>
                  <a:srgbClr val="5C5B5A"/>
                </a:solidFill>
                <a:latin typeface="Arial"/>
                <a:cs typeface="Arial"/>
              </a:rPr>
              <a:t>Those renting their home (49%)</a:t>
            </a:r>
          </a:p>
          <a:p>
            <a:pPr>
              <a:spcAft>
                <a:spcPts val="400"/>
              </a:spcAft>
              <a:defRPr/>
            </a:pPr>
            <a:r>
              <a:rPr lang="en-GB" sz="1200">
                <a:solidFill>
                  <a:srgbClr val="5C5B5A"/>
                </a:solidFill>
                <a:latin typeface="Arial"/>
                <a:cs typeface="Arial"/>
              </a:rPr>
              <a:t>Those who currently have caring responsibilities (45%)</a:t>
            </a:r>
          </a:p>
          <a:p>
            <a:pPr>
              <a:spcAft>
                <a:spcPts val="400"/>
              </a:spcAft>
              <a:defRPr/>
            </a:pPr>
            <a:r>
              <a:rPr lang="en-GB" sz="1200">
                <a:solidFill>
                  <a:srgbClr val="5C5B5A"/>
                </a:solidFill>
                <a:latin typeface="Arial"/>
                <a:cs typeface="Arial"/>
              </a:rPr>
              <a:t>Those with children in education (44%)</a:t>
            </a:r>
          </a:p>
          <a:p>
            <a:pPr>
              <a:spcAft>
                <a:spcPts val="400"/>
              </a:spcAft>
              <a:defRPr/>
            </a:pPr>
            <a:endParaRPr lang="en-GB" sz="1200">
              <a:solidFill>
                <a:srgbClr val="5C5B5A"/>
              </a:solidFill>
              <a:latin typeface="Arial"/>
              <a:cs typeface="Arial"/>
            </a:endParaRPr>
          </a:p>
          <a:p>
            <a:pPr>
              <a:spcAft>
                <a:spcPts val="400"/>
              </a:spcAft>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endParaRPr lang="en-GB" sz="1200" b="1">
              <a:solidFill>
                <a:srgbClr val="009690"/>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302988" y="5915277"/>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S9, 10 and 11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9-11, 4566</a:t>
            </a:r>
          </a:p>
        </p:txBody>
      </p:sp>
    </p:spTree>
    <p:custDataLst>
      <p:tags r:id="rId1"/>
    </p:custDataLst>
    <p:extLst>
      <p:ext uri="{BB962C8B-B14F-4D97-AF65-F5344CB8AC3E}">
        <p14:creationId xmlns:p14="http://schemas.microsoft.com/office/powerpoint/2010/main" val="256566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2 in 3 </a:t>
            </a:r>
            <a:r>
              <a:rPr lang="en-GB" sz="1800" b="1" dirty="0">
                <a:solidFill>
                  <a:schemeClr val="tx1">
                    <a:lumMod val="65000"/>
                    <a:lumOff val="35000"/>
                  </a:schemeClr>
                </a:solidFill>
                <a:latin typeface="Arial"/>
                <a:ea typeface="+mn-ea"/>
                <a:cs typeface="+mn-cs"/>
              </a:rPr>
              <a:t>respondents feel very highly or highly that the </a:t>
            </a:r>
            <a:r>
              <a:rPr lang="en-GB" sz="1800" b="1" dirty="0">
                <a:solidFill>
                  <a:srgbClr val="009690"/>
                </a:solidFill>
                <a:latin typeface="Arial"/>
                <a:ea typeface="+mn-ea"/>
                <a:cs typeface="+mn-cs"/>
              </a:rPr>
              <a:t>things they do in life are worthwhile. </a:t>
            </a:r>
            <a:r>
              <a:rPr lang="en-GB" sz="1800" b="1" dirty="0">
                <a:solidFill>
                  <a:schemeClr val="tx1">
                    <a:lumMod val="65000"/>
                    <a:lumOff val="35000"/>
                  </a:schemeClr>
                </a:solidFill>
                <a:latin typeface="Arial"/>
                <a:ea typeface="+mn-ea"/>
                <a:cs typeface="+mn-cs"/>
              </a:rPr>
              <a:t>But disabled respondents and those aged 16-24 are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605699" y="1727103"/>
            <a:ext cx="2397429" cy="340379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their life was not at all worthwhile c</a:t>
            </a:r>
            <a:r>
              <a:rPr kumimoji="0" lang="en-GB" sz="1200" b="1" i="0" u="none" strike="noStrike" kern="1200" cap="none" spc="0" normalizeH="0" baseline="0" noProof="0" err="1">
                <a:ln>
                  <a:noFill/>
                </a:ln>
                <a:solidFill>
                  <a:srgbClr val="5C5B5A"/>
                </a:solidFill>
                <a:effectLst/>
                <a:uLnTx/>
                <a:uFillTx/>
                <a:latin typeface="Arial"/>
                <a:cs typeface="Arial"/>
              </a:rPr>
              <a:t>ompared</a:t>
            </a:r>
            <a:r>
              <a:rPr kumimoji="0" lang="en-GB" sz="1200" b="1" i="0" u="none" strike="noStrike" kern="1200" cap="none" spc="0" normalizeH="0" baseline="0" noProof="0">
                <a:ln>
                  <a:noFill/>
                </a:ln>
                <a:solidFill>
                  <a:srgbClr val="5C5B5A"/>
                </a:solidFill>
                <a:effectLst/>
                <a:uLnTx/>
                <a:uFillTx/>
                <a:latin typeface="Arial"/>
                <a:cs typeface="Arial"/>
              </a:rPr>
              <a:t>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(26%), including mental ill health (43%), a mobility disability (21%)</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(19%)</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(19%)</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(19%)</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9511262" y="5179209"/>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1E6A0748-2E34-51EF-7AAB-1D5BC145C8F3}"/>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4DB08AA6-B518-3EA8-5720-D259B1A00884}"/>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0B72B72-EDAD-C9B0-1103-5EE87FFA35B9}"/>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22048E0A-01ED-446B-2920-C6EDB288AA5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descr="Line chart showing people's feelings that the things they do are worthwhile. 25% reported very high levels of satisfaction in Feb, up from 23% in Nov.  ">
            <a:extLst>
              <a:ext uri="{FF2B5EF4-FFF2-40B4-BE49-F238E27FC236}">
                <a16:creationId xmlns:a16="http://schemas.microsoft.com/office/drawing/2014/main" id="{B868FACE-641A-FBFD-AF3E-EC2126413CCB}"/>
              </a:ext>
            </a:extLst>
          </p:cNvPr>
          <p:cNvGrpSpPr/>
          <p:nvPr/>
        </p:nvGrpSpPr>
        <p:grpSpPr>
          <a:xfrm>
            <a:off x="655103" y="1645649"/>
            <a:ext cx="11536897" cy="4775703"/>
            <a:chOff x="655103" y="1645649"/>
            <a:chExt cx="11536897" cy="4775703"/>
          </a:xfrm>
        </p:grpSpPr>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597677726"/>
                </p:ext>
              </p:extLst>
            </p:nvPr>
          </p:nvGraphicFramePr>
          <p:xfrm>
            <a:off x="655103" y="4337176"/>
            <a:ext cx="11457201" cy="20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264120593"/>
                </p:ext>
              </p:extLst>
            </p:nvPr>
          </p:nvGraphicFramePr>
          <p:xfrm>
            <a:off x="655103" y="3451204"/>
            <a:ext cx="11457201" cy="15990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4183293727"/>
                </p:ext>
              </p:extLst>
            </p:nvPr>
          </p:nvGraphicFramePr>
          <p:xfrm>
            <a:off x="655103" y="2231762"/>
            <a:ext cx="11457201"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3889825602"/>
                </p:ext>
              </p:extLst>
            </p:nvPr>
          </p:nvGraphicFramePr>
          <p:xfrm>
            <a:off x="734799" y="1645649"/>
            <a:ext cx="11457201"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Greater Manchester Residents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577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combination, this is a significant rise since November.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10" name="Group 9" descr="Line chart showing people's feelings of happiness. 22% reported very high levels of satisfaction in Feb, up slightly from 20% in Nov.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4" name="Chart 3"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1345100011"/>
                </p:ext>
              </p:extLst>
            </p:nvPr>
          </p:nvGraphicFramePr>
          <p:xfrm>
            <a:off x="1584027" y="2619151"/>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59002923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2854180150"/>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522314603"/>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(30%), including those with mental ill health (45%), a mobility disability (27%) or a learning disability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(20%)</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(22%)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22744D37-7F08-B445-66C2-20238019837F}"/>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6C255C6D-2675-D25E-DF11-526031E1C7FF}"/>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3207648-AB43-6AB0-B0C6-1F547E88A16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8D35C3BB-61AD-5C60-8E15-3D7781B7919D}"/>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2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mj-cs"/>
              </a:rPr>
              <a:t>The majority of respondents continue to agree that they can </a:t>
            </a:r>
            <a:r>
              <a:rPr kumimoji="0" lang="en-GB" sz="1800" b="1" i="0" u="none" strike="noStrike" kern="1200" cap="none" spc="0" normalizeH="0" baseline="0" noProof="0">
                <a:ln>
                  <a:noFill/>
                </a:ln>
                <a:solidFill>
                  <a:srgbClr val="009690"/>
                </a:solidFill>
                <a:effectLst/>
                <a:uLnTx/>
                <a:uFillTx/>
                <a:latin typeface="Arial"/>
                <a:ea typeface="+mj-ea"/>
                <a:cs typeface="+mj-cs"/>
              </a:rPr>
              <a:t>manage their health</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While</a:t>
            </a:r>
            <a:r>
              <a:rPr kumimoji="0" lang="en-GB" sz="1800" b="1" i="0" u="none" strike="noStrike" kern="1200" cap="none" spc="0" normalizeH="0" baseline="0" noProof="0">
                <a:ln>
                  <a:noFill/>
                </a:ln>
                <a:solidFill>
                  <a:srgbClr val="009690"/>
                </a:solidFill>
                <a:effectLst/>
                <a:uLnTx/>
                <a:uFillTx/>
                <a:latin typeface="Arial"/>
                <a:ea typeface="+mj-ea"/>
                <a:cs typeface="+mj-cs"/>
              </a:rPr>
              <a:t> </a:t>
            </a:r>
            <a:r>
              <a:rPr kumimoji="0" lang="en-GB" sz="1800" b="1" i="0" u="none" strike="noStrike" kern="1200" cap="none" spc="0" normalizeH="0" baseline="0" noProof="0">
                <a:ln>
                  <a:noFill/>
                </a:ln>
                <a:solidFill>
                  <a:srgbClr val="5C5B5A"/>
                </a:solidFill>
                <a:effectLst/>
                <a:uLnTx/>
                <a:uFillTx/>
                <a:latin typeface="Arial"/>
                <a:ea typeface="+mj-ea"/>
                <a:cs typeface="+mj-cs"/>
              </a:rPr>
              <a:t>those who strongly agree that they can get the right help if they need it has significantly increased since November,</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the share of those agreeing more generally </a:t>
            </a:r>
            <a:r>
              <a:rPr kumimoji="0" lang="en-GB" sz="1800" b="1" i="0" u="none" strike="noStrike" kern="1200" cap="none" spc="0" normalizeH="0" baseline="0" noProof="0">
                <a:ln>
                  <a:noFill/>
                </a:ln>
                <a:solidFill>
                  <a:srgbClr val="5C5B5A"/>
                </a:solidFill>
                <a:effectLst/>
                <a:uLnTx/>
                <a:uFillTx/>
                <a:latin typeface="Arial"/>
                <a:ea typeface="+mj-ea"/>
                <a:cs typeface="+mj-cs"/>
              </a:rPr>
              <a:t>has not changed </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extLst>
              <p:ext uri="{D42A27DB-BD31-4B8C-83A1-F6EECF244321}">
                <p14:modId xmlns:p14="http://schemas.microsoft.com/office/powerpoint/2010/main" val="1407964803"/>
              </p:ext>
            </p:extLst>
          </p:nvPr>
        </p:nvGraphicFramePr>
        <p:xfrm>
          <a:off x="1181459" y="1937909"/>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0% agree. &#10;I can look after my health, 84% agree. &#10;I know enough about my health, 79% agree.&#10;I can get the right help if I need it, 73%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803035406"/>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48195" y="33664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6286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22435" y="2622743"/>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050334" y="50267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(+/-0</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802637" y="3688580"/>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90% </a:t>
            </a:r>
            <a:r>
              <a:rPr lang="en-GB" sz="1200">
                <a:solidFill>
                  <a:srgbClr val="5C5B5A"/>
                </a:solidFill>
                <a:latin typeface="Arial"/>
              </a:rPr>
              <a:t>(+1pp)</a:t>
            </a:r>
            <a:endParaRPr lang="en-GB" sz="120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38040" y="31361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20015" y="42641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2495" y="49975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513067" y="5153909"/>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440272" y="3566699"/>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0160" y="30331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14325" y="41502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00160" y="49252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065562" y="51283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46474" y="2635731"/>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835096"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79% </a:t>
            </a:r>
            <a:r>
              <a:rPr lang="en-GB" sz="1200">
                <a:solidFill>
                  <a:srgbClr val="5C5B5A"/>
                </a:solidFill>
                <a:latin typeface="Arial"/>
              </a:rPr>
              <a:t>(+2pp)</a:t>
            </a:r>
          </a:p>
        </p:txBody>
      </p:sp>
      <p:sp>
        <p:nvSpPr>
          <p:cNvPr id="37" name="Arrow: Down 36">
            <a:extLst>
              <a:ext uri="{FF2B5EF4-FFF2-40B4-BE49-F238E27FC236}">
                <a16:creationId xmlns:a16="http://schemas.microsoft.com/office/drawing/2014/main" id="{3B594C96-AD37-92F3-668A-78FD22BB6C01}"/>
              </a:ext>
              <a:ext uri="{C183D7F6-B498-43B3-948B-1728B52AA6E4}">
                <adec:decorative xmlns:adec="http://schemas.microsoft.com/office/drawing/2017/decorative" val="1"/>
              </a:ext>
            </a:extLst>
          </p:cNvPr>
          <p:cNvSpPr/>
          <p:nvPr/>
        </p:nvSpPr>
        <p:spPr>
          <a:xfrm rot="10800000">
            <a:off x="9908626" y="293055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20083" y="3066136"/>
            <a:ext cx="595035"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55349" y="40588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55348" y="48013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573231" y="49975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80483" y="2613003"/>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0"/>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73% </a:t>
            </a:r>
            <a:r>
              <a:rPr lang="en-GB" sz="1200">
                <a:solidFill>
                  <a:srgbClr val="5C5B5A"/>
                </a:solidFill>
                <a:latin typeface="Arial"/>
              </a:rPr>
              <a:t>(+2pp) </a:t>
            </a:r>
          </a:p>
        </p:txBody>
      </p:sp>
      <p:grpSp>
        <p:nvGrpSpPr>
          <p:cNvPr id="3" name="Group 2" descr="Up and Down arrows to signify when a statistic is significantly higher or lower than the Greater Manchester Residents.">
            <a:extLst>
              <a:ext uri="{FF2B5EF4-FFF2-40B4-BE49-F238E27FC236}">
                <a16:creationId xmlns:a16="http://schemas.microsoft.com/office/drawing/2014/main" id="{C4DE5779-18DF-3AB0-3A27-9F15B6BBF555}"/>
              </a:ext>
            </a:extLst>
          </p:cNvPr>
          <p:cNvGrpSpPr/>
          <p:nvPr/>
        </p:nvGrpSpPr>
        <p:grpSpPr>
          <a:xfrm>
            <a:off x="575408" y="5999738"/>
            <a:ext cx="5976353" cy="276999"/>
            <a:chOff x="575408" y="5999738"/>
            <a:chExt cx="5976353" cy="276999"/>
          </a:xfrm>
        </p:grpSpPr>
        <p:sp>
          <p:nvSpPr>
            <p:cNvPr id="34" name="Arrow: Down 33">
              <a:extLst>
                <a:ext uri="{FF2B5EF4-FFF2-40B4-BE49-F238E27FC236}">
                  <a16:creationId xmlns:a16="http://schemas.microsoft.com/office/drawing/2014/main" id="{C8F80B19-8342-3A4B-7036-6A90B4FE8F3C}"/>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A479865-9A06-970F-5327-5D144E710A5C}"/>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6" name="Arrow: Down 35">
              <a:extLst>
                <a:ext uri="{FF2B5EF4-FFF2-40B4-BE49-F238E27FC236}">
                  <a16:creationId xmlns:a16="http://schemas.microsoft.com/office/drawing/2014/main" id="{AFDBEC01-3AAC-AE2B-8986-E5D2921E807F}"/>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6584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a:solidFill>
                  <a:srgbClr val="009690"/>
                </a:solidFill>
                <a:latin typeface="Arial"/>
              </a:rPr>
              <a:t>Health confidence score</a:t>
            </a:r>
            <a:endParaRPr lang="en-GB" sz="2400">
              <a:solidFill>
                <a:srgbClr val="009690"/>
              </a:solidFill>
            </a:endParaRP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798371" y="855719"/>
            <a:ext cx="10595258" cy="892630"/>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dirty="0">
                <a:solidFill>
                  <a:srgbClr val="5C5B5A"/>
                </a:solidFill>
                <a:latin typeface="Arial"/>
                <a:cs typeface="Arial"/>
              </a:rPr>
              <a:t>Health management questions are analysed, drawing on a methodology used in academia, to calculate an overall Health Confidence Score. This score of 71.4 out of 100 means a ‘moderate’ level of health confidence, marginally but not significantly up on the November 2023 figure  </a:t>
            </a:r>
            <a:endParaRPr lang="en-GB" sz="1800" b="1" dirty="0">
              <a:solidFill>
                <a:srgbClr val="5C5B5A"/>
              </a:solidFill>
              <a:latin typeface="Arial" panose="020B0604020202020204" pitchFamily="34" charset="0"/>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676475" y="2301060"/>
            <a:ext cx="4066052"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2199123659"/>
              </p:ext>
            </p:extLst>
          </p:nvPr>
        </p:nvGraphicFramePr>
        <p:xfrm>
          <a:off x="739340" y="4468520"/>
          <a:ext cx="4045110" cy="120204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958548"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Nov)</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6668520"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algn="ctr">
              <a:defRPr/>
            </a:pPr>
            <a:r>
              <a:rPr lang="en-GB" sz="1200">
                <a:solidFill>
                  <a:srgbClr val="009690"/>
                </a:solidFill>
                <a:latin typeface="Arial"/>
              </a:rPr>
              <a:t>+1.7</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8289768"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algn="ctr">
              <a:defRPr/>
            </a:pPr>
            <a:r>
              <a:rPr lang="en-GB" sz="1200">
                <a:solidFill>
                  <a:srgbClr val="009690"/>
                </a:solidFill>
                <a:latin typeface="Arial"/>
              </a:rPr>
              <a:t>+0.2</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10157030"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algn="ctr">
              <a:defRPr/>
            </a:pPr>
            <a:r>
              <a:rPr lang="en-GB" sz="1200">
                <a:solidFill>
                  <a:srgbClr val="009690"/>
                </a:solidFill>
                <a:latin typeface="Arial"/>
              </a:rPr>
              <a:t>+1.5</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5704114"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4826372"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Nov 2023</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8230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November, all dimensions of the health confidence score have risen, though not significantly; this includes ‘shared decisions’ returning to a ‘high’ rating (80 or above), having fallen to ‘moderate’ in November.</a:t>
            </a:r>
          </a:p>
        </p:txBody>
      </p:sp>
      <p:sp>
        <p:nvSpPr>
          <p:cNvPr id="3" name="TextBox 2">
            <a:extLst>
              <a:ext uri="{FF2B5EF4-FFF2-40B4-BE49-F238E27FC236}">
                <a16:creationId xmlns:a16="http://schemas.microsoft.com/office/drawing/2014/main" id="{547211CD-25AF-E69A-027C-4FEEE2D6CAA7}"/>
              </a:ext>
            </a:extLst>
          </p:cNvPr>
          <p:cNvSpPr txBox="1"/>
          <p:nvPr/>
        </p:nvSpPr>
        <p:spPr>
          <a:xfrm>
            <a:off x="2693443" y="1041112"/>
            <a:ext cx="68051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69043606-5BA1-3F12-7089-093B15201558}"/>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685767007"/>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ADE6BD1-881E-B71A-0F88-0C82652127BF}"/>
              </a:ext>
            </a:extLst>
          </p:cNvPr>
          <p:cNvSpPr txBox="1"/>
          <p:nvPr/>
        </p:nvSpPr>
        <p:spPr>
          <a:xfrm>
            <a:off x="249866" y="5916325"/>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96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For </a:t>
            </a:r>
            <a:r>
              <a:rPr lang="en-GB" sz="1800" b="1">
                <a:solidFill>
                  <a:srgbClr val="009690"/>
                </a:solidFill>
                <a:latin typeface="Arial"/>
                <a:cs typeface="Arial"/>
              </a:rPr>
              <a:t>d</a:t>
            </a:r>
            <a:r>
              <a:rPr kumimoji="0" lang="en-GB" sz="1800" b="1" i="0" u="none" strike="noStrike" kern="1200" cap="none" spc="0" normalizeH="0" baseline="0" noProof="0" err="1">
                <a:ln>
                  <a:noFill/>
                </a:ln>
                <a:solidFill>
                  <a:srgbClr val="009690"/>
                </a:solidFill>
                <a:effectLst/>
                <a:uLnTx/>
                <a:uFillTx/>
                <a:latin typeface="Arial"/>
                <a:ea typeface="+mn-ea"/>
                <a:cs typeface="Arial"/>
              </a:rPr>
              <a:t>isabled</a:t>
            </a:r>
            <a:r>
              <a:rPr kumimoji="0" lang="en-GB" sz="1800" b="1" i="0" u="none" strike="noStrike" kern="1200" cap="none" spc="0" normalizeH="0" baseline="0" noProof="0">
                <a:ln>
                  <a:noFill/>
                </a:ln>
                <a:solidFill>
                  <a:srgbClr val="009690"/>
                </a:solidFill>
                <a:effectLst/>
                <a:uLnTx/>
                <a:uFillTx/>
                <a:latin typeface="Arial"/>
                <a:ea typeface="+mn-ea"/>
                <a:cs typeface="Arial"/>
              </a:rPr>
              <a:t> respondents</a:t>
            </a:r>
            <a:r>
              <a:rPr kumimoji="0" lang="en-GB" sz="1800" b="1" i="0" u="none" strike="noStrike" kern="1200" cap="none" spc="0" normalizeH="0" baseline="0" noProof="0">
                <a:ln>
                  <a:noFill/>
                </a:ln>
                <a:solidFill>
                  <a:srgbClr val="5C5B5A"/>
                </a:solidFill>
                <a:effectLst/>
                <a:uLnTx/>
                <a:uFillTx/>
                <a:latin typeface="Arial"/>
                <a:ea typeface="+mn-ea"/>
                <a:cs typeface="Arial"/>
              </a:rPr>
              <a:t>, the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overall </a:t>
            </a:r>
            <a:r>
              <a:rPr lang="en-GB" sz="1800" b="1">
                <a:solidFill>
                  <a:schemeClr val="tx1">
                    <a:lumMod val="65000"/>
                    <a:lumOff val="35000"/>
                  </a:schemeClr>
                </a:solidFill>
                <a:latin typeface="Arial"/>
                <a:cs typeface="Arial"/>
              </a:rPr>
              <a:t>health confidence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score</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and the scores for each factor contributing to it</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are lower than for the population as a whole; there is a particular difference in feelings of being able to </a:t>
            </a:r>
            <a:r>
              <a:rPr lang="en-GB" sz="1800" b="1">
                <a:solidFill>
                  <a:srgbClr val="5C5B5A"/>
                </a:solidFill>
                <a:latin typeface="Arial"/>
                <a:cs typeface="Arial"/>
              </a:rPr>
              <a:t>'look</a:t>
            </a:r>
            <a:r>
              <a:rPr kumimoji="0" lang="en-GB" sz="1800" b="1" i="0" u="none" strike="noStrike" kern="1200" cap="none" spc="0" normalizeH="0" baseline="0" noProof="0">
                <a:ln>
                  <a:noFill/>
                </a:ln>
                <a:solidFill>
                  <a:srgbClr val="5C5B5A"/>
                </a:solidFill>
                <a:effectLst/>
                <a:uLnTx/>
                <a:uFillTx/>
                <a:latin typeface="Arial"/>
                <a:ea typeface="+mn-ea"/>
                <a:cs typeface="Arial"/>
              </a:rPr>
              <a:t> after my health</a:t>
            </a:r>
            <a:r>
              <a:rPr lang="en-GB" sz="1800" b="1">
                <a:solidFill>
                  <a:srgbClr val="5C5B5A"/>
                </a:solidFill>
                <a:latin typeface="Arial"/>
                <a:cs typeface="Arial"/>
              </a:rPr>
              <a:t>’ – as has been the case for several waves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658997"/>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009690"/>
                </a:solidFill>
                <a:latin typeface="Arial"/>
              </a:rPr>
              <a:t>Across Greater Manchester</a:t>
            </a:r>
            <a:endParaRPr kumimoji="0" lang="en-GB" sz="1200" i="0" strike="noStrike" kern="1200" cap="none" spc="0" normalizeH="0" baseline="0" noProof="0">
              <a:ln>
                <a:noFill/>
              </a:ln>
              <a:solidFill>
                <a:srgbClr val="009690"/>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539686"/>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539686"/>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848126"/>
            <a:ext cx="934871" cy="276999"/>
          </a:xfrm>
          <a:prstGeom prst="rect">
            <a:avLst/>
          </a:prstGeom>
          <a:noFill/>
        </p:spPr>
        <p:txBody>
          <a:bodyPr wrap="none" rtlCol="0">
            <a:spAutoFit/>
          </a:bodyPr>
          <a:lstStyle/>
          <a:p>
            <a:r>
              <a:rPr lang="en-GB" sz="1200" b="1">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-10.7</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-5.7</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-14.2</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-5.3</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575589"/>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a:rPr>
              <a:t>GM disabled respondents</a:t>
            </a:r>
            <a:endParaRPr kumimoji="0" lang="en-GB" sz="1200" i="0" strike="noStrike" kern="1200" cap="none" spc="0" normalizeH="0" baseline="0" noProof="0">
              <a:ln>
                <a:noFill/>
              </a:ln>
              <a:solidFill>
                <a:schemeClr val="accent2"/>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173307"/>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54.6</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173307"/>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61.9</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173307"/>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57.1</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388751"/>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72.3</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3341144" y="5024757"/>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71.4 </a:t>
            </a:r>
            <a:r>
              <a:rPr lang="en-GB" sz="2800" b="1">
                <a:solidFill>
                  <a:srgbClr val="5C5B5A"/>
                </a:solidFill>
                <a:latin typeface="Arial"/>
              </a:rPr>
              <a:t>vs. </a:t>
            </a:r>
            <a:r>
              <a:rPr lang="en-GB" sz="4800" b="1">
                <a:solidFill>
                  <a:schemeClr val="accent2"/>
                </a:solidFill>
                <a:latin typeface="Arial"/>
              </a:rPr>
              <a:t>61.5</a:t>
            </a: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618205"/>
            <a:ext cx="4019651" cy="38242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rot="10800000" flipV="1">
            <a:off x="6743701" y="4618201"/>
            <a:ext cx="3829299" cy="38242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291265"/>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1EE34A-7FD6-ED8E-1EF5-4D317F8B9786}"/>
              </a:ext>
            </a:extLst>
          </p:cNvPr>
          <p:cNvSpPr txBox="1"/>
          <p:nvPr/>
        </p:nvSpPr>
        <p:spPr>
          <a:xfrm>
            <a:off x="3064179" y="5641872"/>
            <a:ext cx="2037212" cy="276999"/>
          </a:xfrm>
          <a:prstGeom prst="rect">
            <a:avLst/>
          </a:prstGeom>
          <a:noFill/>
        </p:spPr>
        <p:txBody>
          <a:bodyPr wrap="square" rtlCol="0">
            <a:spAutoFit/>
          </a:bodyPr>
          <a:lstStyle/>
          <a:p>
            <a:r>
              <a:rPr lang="en-GB" sz="1200">
                <a:solidFill>
                  <a:srgbClr val="009690"/>
                </a:solidFill>
              </a:rPr>
              <a:t>Greater Manchester overall</a:t>
            </a:r>
          </a:p>
        </p:txBody>
      </p:sp>
      <p:sp>
        <p:nvSpPr>
          <p:cNvPr id="5" name="TextBox 4">
            <a:extLst>
              <a:ext uri="{FF2B5EF4-FFF2-40B4-BE49-F238E27FC236}">
                <a16:creationId xmlns:a16="http://schemas.microsoft.com/office/drawing/2014/main" id="{BFEE9B8E-03F5-375F-DAEB-DFD6C1272B31}"/>
              </a:ext>
            </a:extLst>
          </p:cNvPr>
          <p:cNvSpPr txBox="1"/>
          <p:nvPr/>
        </p:nvSpPr>
        <p:spPr>
          <a:xfrm>
            <a:off x="8386010" y="5641872"/>
            <a:ext cx="2037212" cy="276999"/>
          </a:xfrm>
          <a:prstGeom prst="rect">
            <a:avLst/>
          </a:prstGeom>
          <a:noFill/>
        </p:spPr>
        <p:txBody>
          <a:bodyPr wrap="square" rtlCol="0">
            <a:spAutoFit/>
          </a:bodyPr>
          <a:lstStyle/>
          <a:p>
            <a:r>
              <a:rPr lang="en-GB" sz="1200">
                <a:solidFill>
                  <a:schemeClr val="accent2"/>
                </a:solidFill>
              </a:rPr>
              <a:t>Disabled respondents only</a:t>
            </a:r>
          </a:p>
        </p:txBody>
      </p:sp>
      <p:sp>
        <p:nvSpPr>
          <p:cNvPr id="6" name="TextBox 5">
            <a:extLst>
              <a:ext uri="{FF2B5EF4-FFF2-40B4-BE49-F238E27FC236}">
                <a16:creationId xmlns:a16="http://schemas.microsoft.com/office/drawing/2014/main" id="{D8A1C4D7-5180-1C81-F580-18F9325D109C}"/>
              </a:ext>
            </a:extLst>
          </p:cNvPr>
          <p:cNvSpPr txBox="1"/>
          <p:nvPr/>
        </p:nvSpPr>
        <p:spPr>
          <a:xfrm>
            <a:off x="6488340" y="5918871"/>
            <a:ext cx="492443" cy="307777"/>
          </a:xfrm>
          <a:prstGeom prst="rect">
            <a:avLst/>
          </a:prstGeom>
          <a:noFill/>
        </p:spPr>
        <p:txBody>
          <a:bodyPr wrap="none" rtlCol="0">
            <a:spAutoFit/>
          </a:bodyPr>
          <a:lstStyle/>
          <a:p>
            <a:r>
              <a:rPr lang="en-GB" sz="1400" b="1">
                <a:solidFill>
                  <a:srgbClr val="5C5B5A"/>
                </a:solidFill>
                <a:latin typeface="Arial"/>
              </a:rPr>
              <a:t>-9.9</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 1460 (All responses); 346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9612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D8F16-F7F9-0CA1-BAE0-15AAA4BA6EC9}"/>
            </a:ext>
          </a:extLst>
        </p:cNvPr>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94927417-131A-0B3E-1E6B-B53C316B6DE9}"/>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May 2023, all dimensions of the health confidence score have fluctuated for disabled respondents, though </a:t>
            </a:r>
            <a:r>
              <a:rPr lang="en-GB" sz="1800" b="1">
                <a:solidFill>
                  <a:srgbClr val="5C5B5A"/>
                </a:solidFill>
                <a:latin typeface="Arial"/>
                <a:cs typeface="Arial"/>
              </a:rPr>
              <a:t>'shared</a:t>
            </a:r>
            <a:r>
              <a:rPr kumimoji="0" lang="en-GB" sz="1800" b="1" i="0" u="none" strike="noStrike" kern="1200" cap="none" spc="0" normalizeH="0" baseline="0" noProof="0">
                <a:ln>
                  <a:noFill/>
                </a:ln>
                <a:solidFill>
                  <a:srgbClr val="5C5B5A"/>
                </a:solidFill>
                <a:effectLst/>
                <a:uLnTx/>
                <a:uFillTx/>
                <a:latin typeface="Arial"/>
                <a:ea typeface="+mn-ea"/>
                <a:cs typeface="Arial"/>
              </a:rPr>
              <a:t> decisions</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has always remained highest</a:t>
            </a:r>
          </a:p>
        </p:txBody>
      </p:sp>
      <p:sp>
        <p:nvSpPr>
          <p:cNvPr id="3" name="TextBox 2">
            <a:extLst>
              <a:ext uri="{FF2B5EF4-FFF2-40B4-BE49-F238E27FC236}">
                <a16:creationId xmlns:a16="http://schemas.microsoft.com/office/drawing/2014/main" id="{3A7A8237-296A-26CF-DD42-3559E4D21895}"/>
              </a:ext>
            </a:extLst>
          </p:cNvPr>
          <p:cNvSpPr txBox="1"/>
          <p:nvPr/>
        </p:nvSpPr>
        <p:spPr>
          <a:xfrm>
            <a:off x="1770441" y="1041112"/>
            <a:ext cx="8651118"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among </a:t>
            </a:r>
            <a:r>
              <a:rPr lang="en-GB" sz="1600" b="1">
                <a:solidFill>
                  <a:srgbClr val="5C5B5A"/>
                </a:solidFill>
                <a:latin typeface="Arial"/>
              </a:rPr>
              <a:t>disabled</a:t>
            </a:r>
            <a:r>
              <a:rPr kumimoji="0" lang="en-GB" sz="1600" b="1" i="0" strike="noStrike" kern="1200" cap="none" spc="0" normalizeH="0" baseline="0" noProof="0">
                <a:ln>
                  <a:noFill/>
                </a:ln>
                <a:solidFill>
                  <a:srgbClr val="5C5B5A"/>
                </a:solidFill>
                <a:effectLst/>
                <a:uLnTx/>
                <a:uFillTx/>
                <a:latin typeface="Arial"/>
                <a:ea typeface="+mn-ea"/>
                <a:cs typeface="+mn-cs"/>
              </a:rPr>
              <a:t> respondents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9146E32B-F8C7-6679-B97F-13911B61F79E}"/>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he chart shows a stacked line graph for the health confidence score for disabled respondents. The overall health confidence score for February is 61.5. ">
            <a:extLst>
              <a:ext uri="{FF2B5EF4-FFF2-40B4-BE49-F238E27FC236}">
                <a16:creationId xmlns:a16="http://schemas.microsoft.com/office/drawing/2014/main" id="{986E9BA1-65F2-7323-B788-991BE6F7306D}"/>
              </a:ext>
            </a:extLst>
          </p:cNvPr>
          <p:cNvGraphicFramePr/>
          <p:nvPr>
            <p:extLst>
              <p:ext uri="{D42A27DB-BD31-4B8C-83A1-F6EECF244321}">
                <p14:modId xmlns:p14="http://schemas.microsoft.com/office/powerpoint/2010/main" val="3845467791"/>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B16C0B4-958B-7398-8447-7F5A5A11F23D}"/>
              </a:ext>
            </a:extLst>
          </p:cNvPr>
          <p:cNvSpPr txBox="1"/>
          <p:nvPr/>
        </p:nvSpPr>
        <p:spPr>
          <a:xfrm>
            <a:off x="249866" y="5844438"/>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A1320C0F-9E12-3E3C-7B7E-FE1E077D4107}"/>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374 ; Survey 8, </a:t>
            </a:r>
            <a:r>
              <a:rPr lang="en-GB" sz="1000">
                <a:solidFill>
                  <a:srgbClr val="FFFFFF">
                    <a:lumMod val="50000"/>
                  </a:srgbClr>
                </a:solidFill>
                <a:latin typeface="Arial" panose="020B0604020202020204" pitchFamily="34" charset="0"/>
                <a:cs typeface="Arial" panose="020B0604020202020204" pitchFamily="34" charset="0"/>
              </a:rPr>
              <a:t>417</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9, 412; Survey 10, 385; Survey 11, 346</a:t>
            </a:r>
          </a:p>
        </p:txBody>
      </p:sp>
      <p:sp>
        <p:nvSpPr>
          <p:cNvPr id="40" name="Slide Number Placeholder 4">
            <a:extLst>
              <a:ext uri="{FF2B5EF4-FFF2-40B4-BE49-F238E27FC236}">
                <a16:creationId xmlns:a16="http://schemas.microsoft.com/office/drawing/2014/main" id="{E2258224-5A2E-42C8-B165-61D678660CB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5092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212166256"/>
              </p:ext>
            </p:extLst>
          </p:nvPr>
        </p:nvGraphicFramePr>
        <p:xfrm>
          <a:off x="586800" y="1279750"/>
          <a:ext cx="5728275" cy="471442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dirty="0">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Healthy homes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20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32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Transport and night-time economy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45</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259116"/>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53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11769"/>
                  </a:ext>
                </a:extLst>
              </a:tr>
              <a:tr h="471442">
                <a:tc>
                  <a:txBody>
                    <a:bodyPr/>
                    <a:lstStyle/>
                    <a:p>
                      <a:r>
                        <a:rPr lang="en-IN" sz="2000" b="1" dirty="0">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61</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80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92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424138"/>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103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a:bodyPr>
          <a:lstStyle/>
          <a:p>
            <a:r>
              <a:rPr lang="en-GB" sz="4900" b="1">
                <a:latin typeface="Arial" panose="020B0604020202020204" pitchFamily="34" charset="0"/>
                <a:cs typeface="Arial" panose="020B0604020202020204" pitchFamily="34" charset="0"/>
              </a:rPr>
              <a:t>Healthy homes</a:t>
            </a:r>
            <a:endParaRPr lang="en-GB" sz="220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978426382"/>
              </p:ext>
            </p:extLst>
          </p:nvPr>
        </p:nvGraphicFramePr>
        <p:xfrm>
          <a:off x="590400" y="3813580"/>
          <a:ext cx="5013010" cy="576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22-23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Healthy homes topline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24-33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91357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rmAutofit/>
          </a:bodyPr>
          <a:lstStyle/>
          <a:p>
            <a:r>
              <a:rPr lang="en-GB">
                <a:latin typeface="Arial" panose="020B0604020202020204" pitchFamily="34" charset="0"/>
                <a:cs typeface="Arial" panose="020B0604020202020204" pitchFamily="34" charset="0"/>
              </a:rPr>
              <a:t>Healthy homes – experience / reporting of problems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52425" y="854951"/>
            <a:ext cx="11496675" cy="51860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This is the second survey in which ‘Healthy homes’ has been explored, to better understand residents’ living environments and the extent to which any problems commonly associated with poor quality housing are experienced. As a relatively new topic, results should be used to feed into broader conversations in conjunction with other datasets and engagement activity that is underway elsewhere in Greater Manchester. </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Results in this section are using a merged base from Surveys 10 (November 2023) </a:t>
            </a:r>
            <a:r>
              <a:rPr lang="en-GB" sz="1400" dirty="0">
                <a:solidFill>
                  <a:prstClr val="white"/>
                </a:solidFill>
                <a:latin typeface="Arial"/>
                <a:cs typeface="Arial"/>
              </a:rPr>
              <a:t>and</a:t>
            </a:r>
            <a:r>
              <a:rPr kumimoji="0" lang="en-GB" sz="1400" b="0" i="0" u="none" strike="noStrike" kern="1200" cap="none" spc="0" normalizeH="0" baseline="0" noProof="0" dirty="0">
                <a:ln>
                  <a:noFill/>
                </a:ln>
                <a:solidFill>
                  <a:prstClr val="white"/>
                </a:solidFill>
                <a:effectLst/>
                <a:uLnTx/>
                <a:uFillTx/>
                <a:latin typeface="Arial"/>
                <a:ea typeface="+mn-ea"/>
                <a:cs typeface="Arial"/>
              </a:rPr>
              <a:t> 11 (February 2024).</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PROBLEMS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Almost two in three (62%) respondents have experienced a problem in their home in the last year – including over 1 in 3 (36%) who are currently experiencing </a:t>
            </a:r>
            <a:r>
              <a:rPr lang="en-GB" sz="1400" dirty="0">
                <a:solidFill>
                  <a:prstClr val="white"/>
                </a:solidFill>
                <a:latin typeface="Arial" panose="020B0604020202020204" pitchFamily="34" charset="0"/>
                <a:cs typeface="Arial" panose="020B0604020202020204" pitchFamily="34" charset="0"/>
              </a:rPr>
              <a:t>an</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issue</a:t>
            </a:r>
          </a:p>
          <a:p>
            <a:pPr marL="742950" lvl="1" indent="-285750">
              <a:spcAft>
                <a:spcPts val="600"/>
              </a:spcAft>
              <a:buFont typeface="Courier New" panose="02070309020205020404" pitchFamily="49" charset="0"/>
              <a:buChar char="o"/>
              <a:defRPr/>
            </a:pPr>
            <a:r>
              <a:rPr lang="en-GB" sz="1400" dirty="0">
                <a:solidFill>
                  <a:prstClr val="white"/>
                </a:solidFill>
                <a:latin typeface="Arial" panose="020B0604020202020204" pitchFamily="34" charset="0"/>
                <a:cs typeface="Arial" panose="020B0604020202020204" pitchFamily="34" charset="0"/>
              </a:rPr>
              <a:t>This is significantly higher among 16-24-year-olds (72%), minority ethnic groups (76%) and those with a disability (72%)</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lang="en-GB" sz="1400" dirty="0">
                <a:solidFill>
                  <a:prstClr val="white"/>
                </a:solidFill>
                <a:latin typeface="Arial" panose="020B0604020202020204" pitchFamily="34" charset="0"/>
                <a:cs typeface="Arial" panose="020B0604020202020204" pitchFamily="34" charset="0"/>
              </a:rPr>
              <a:t>most common issues are damp / mould (35%), broken boilers and heating (24%) and poor home insulation (19%)</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cs typeface="Arial"/>
              </a:rPr>
              <a:t>Renters are more likely than home owners to experience all issues asked about, except pest infestations</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prstClr val="white"/>
                </a:solidFill>
                <a:latin typeface="Arial"/>
                <a:cs typeface="Arial"/>
              </a:rPr>
              <a:t>Around 1 in 8 respondents say that they’ve been worried about losing their home at some point in the last 12 months – including 8% of owners and ~20% of renters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REPORTING OF PROBLEMS</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2 in 3 (67%) people experiencing issues with their housing have raised these; this is </a:t>
            </a:r>
            <a:r>
              <a:rPr lang="en-GB" sz="1400" dirty="0">
                <a:solidFill>
                  <a:prstClr val="white"/>
                </a:solidFill>
                <a:latin typeface="Arial"/>
                <a:cs typeface="Arial"/>
              </a:rPr>
              <a:t>higher</a:t>
            </a:r>
            <a:r>
              <a:rPr kumimoji="0" lang="en-GB" sz="1400" b="0" i="0" u="none" strike="noStrike" kern="1200" cap="none" spc="0" normalizeH="0" baseline="0" noProof="0" dirty="0">
                <a:ln>
                  <a:noFill/>
                </a:ln>
                <a:solidFill>
                  <a:prstClr val="white"/>
                </a:solidFill>
                <a:effectLst/>
                <a:uLnTx/>
                <a:uFillTx/>
                <a:latin typeface="Arial"/>
                <a:ea typeface="+mn-ea"/>
                <a:cs typeface="Arial"/>
              </a:rPr>
              <a:t> among renters (81%)</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Respondents are most likely to raise concerns around broken boilers and heating (68%), gas, electricity or water supply problems (61%) and broken electronics (59%). Poor or missing home insulation is least likely to be raised (42%)</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all problems, a fifth (19%) are satisfied with how their reported concerns have or are being resolved. Poor</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missing home insulation is the only concern for which more than half of those who raise the issue are satisfied with its resolution (51%)</a:t>
            </a:r>
            <a:endParaRPr kumimoji="0" lang="en-GB" sz="1400" b="0" i="1"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03177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Healthy Homes – health and wellbeing / renting</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5552"/>
            <a:ext cx="11157788" cy="59708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HEALTH &amp; WELLBEING IMPACTS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Approaching 2 in 5 (38%) of those experiencing issues say their physical or mental health or wellbeing has been largely impacted negatively as a result.  This equates to 1 in 4 (24%) of everyone included in the Residents Survey.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Such health / wellbeing problems are more than twice as likely to be experienced by renters than homeowners (37% vs 16%)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the whole population, damp / mould (9%) and fear of losing their home (7%) are the issues most commonly having large health impacts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Fear of losing the home (58%), home not meeting accessibility needs (39%) and poor home insulation, pest infestations and broken windows / doors (all 31%) most frequently have a large negative health / wellbeing impact on those experiencing them</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Fewer than a quarter of people experiencing these impacts have raised them with a GP (22</a:t>
            </a:r>
            <a:r>
              <a:rPr lang="en-GB" sz="1400" dirty="0">
                <a:solidFill>
                  <a:prstClr val="white"/>
                </a:solidFill>
                <a:latin typeface="Arial"/>
                <a:cs typeface="Arial"/>
              </a:rPr>
              <a:t>%). The likelihood of raising things with a GP increases in some situations – e.g. those with homes not meeting accessibility needs (and those worried about losing their home)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RENTERS </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are significantly more likely to have experienced an issue with their home in the past year compared to home owners (71% to 56%), and be currently experiencing an issue (</a:t>
            </a:r>
            <a:r>
              <a:rPr lang="en-GB" sz="1400" dirty="0">
                <a:solidFill>
                  <a:prstClr val="white"/>
                </a:solidFill>
                <a:latin typeface="Arial"/>
                <a:cs typeface="Arial"/>
              </a:rPr>
              <a:t>48</a:t>
            </a:r>
            <a:r>
              <a:rPr kumimoji="0" lang="en-GB" sz="1400" b="0" i="0" u="none" strike="noStrike" kern="1200" cap="none" spc="0" normalizeH="0" baseline="0" noProof="0" dirty="0">
                <a:ln>
                  <a:noFill/>
                </a:ln>
                <a:solidFill>
                  <a:prstClr val="white"/>
                </a:solidFill>
                <a:effectLst/>
                <a:uLnTx/>
                <a:uFillTx/>
                <a:latin typeface="Arial"/>
                <a:ea typeface="+mn-ea"/>
                <a:cs typeface="Arial"/>
              </a:rPr>
              <a:t>% to </a:t>
            </a:r>
            <a:r>
              <a:rPr lang="en-GB" sz="1400" dirty="0">
                <a:solidFill>
                  <a:prstClr val="white"/>
                </a:solidFill>
                <a:latin typeface="Arial"/>
                <a:cs typeface="Arial"/>
              </a:rPr>
              <a:t>30</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Issues are particularly experienced by those renting from housing associations/trusts (78%) or from local authorities/councils (74%), rather than from private landlords (68%) – though all are more likely to have experienced an issue than home owners</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Problems with housing have been raised by </a:t>
            </a:r>
            <a:r>
              <a:rPr lang="en-GB" sz="1400" dirty="0">
                <a:solidFill>
                  <a:prstClr val="white"/>
                </a:solidFill>
                <a:latin typeface="Arial"/>
                <a:cs typeface="Arial"/>
              </a:rPr>
              <a:t>81</a:t>
            </a:r>
            <a:r>
              <a:rPr kumimoji="0" lang="en-GB" sz="1400" b="0" i="0" u="none" strike="noStrike" kern="1200" cap="none" spc="0" normalizeH="0" baseline="0" noProof="0" dirty="0">
                <a:ln>
                  <a:noFill/>
                </a:ln>
                <a:solidFill>
                  <a:prstClr val="white"/>
                </a:solidFill>
                <a:effectLst/>
                <a:uLnTx/>
                <a:uFillTx/>
                <a:latin typeface="Arial"/>
                <a:ea typeface="+mn-ea"/>
                <a:cs typeface="Arial"/>
              </a:rPr>
              <a:t>% of renters who experienced them, compared to 58% of owners</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(23%) are more likely than owners (16%) to be satisfied with how their issues have or are being resolved</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(37%) are more likely than owners (16%) to say their physical or mental health has been largely impacted by housing problems</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62631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3BD6-4DDB-072B-7A80-0CA1178F2C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E108C2-74D2-5E9F-38AC-C8E6AA29069B}"/>
              </a:ext>
            </a:extLst>
          </p:cNvPr>
          <p:cNvSpPr>
            <a:spLocks noGrp="1"/>
          </p:cNvSpPr>
          <p:nvPr>
            <p:ph type="title"/>
          </p:nvPr>
        </p:nvSpPr>
        <p:spPr>
          <a:xfrm>
            <a:off x="421336" y="369172"/>
            <a:ext cx="10515600" cy="553998"/>
          </a:xfrm>
          <a:noFill/>
        </p:spPr>
        <p:txBody>
          <a:bodyPr wrap="square" lIns="0" tIns="0" rIns="0" bIns="0" rtlCol="0">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Three in five respondents are currently </a:t>
            </a:r>
            <a:r>
              <a:rPr lang="en-GB" sz="1800" b="1" dirty="0">
                <a:solidFill>
                  <a:srgbClr val="009690"/>
                </a:solidFill>
                <a:latin typeface="Arial"/>
                <a:ea typeface="+mn-ea"/>
                <a:cs typeface="+mn-cs"/>
              </a:rPr>
              <a:t>experiencing a problem in their home </a:t>
            </a:r>
            <a:r>
              <a:rPr lang="en-GB" sz="1800" b="1" dirty="0">
                <a:solidFill>
                  <a:schemeClr val="tx1">
                    <a:lumMod val="65000"/>
                    <a:lumOff val="35000"/>
                  </a:schemeClr>
                </a:solidFill>
                <a:latin typeface="Arial"/>
                <a:ea typeface="+mn-ea"/>
                <a:cs typeface="+mn-cs"/>
              </a:rPr>
              <a:t>or have done in the last year. Damp / mould, broken boilers and poor home insulation are the most common issues.</a:t>
            </a:r>
            <a:endParaRPr lang="en-GB" sz="1800" b="1" dirty="0">
              <a:latin typeface="Arial"/>
              <a:ea typeface="+mn-ea"/>
              <a:cs typeface="Arial"/>
            </a:endParaRPr>
          </a:p>
        </p:txBody>
      </p:sp>
      <p:sp>
        <p:nvSpPr>
          <p:cNvPr id="5" name="TextBox 4">
            <a:extLst>
              <a:ext uri="{FF2B5EF4-FFF2-40B4-BE49-F238E27FC236}">
                <a16:creationId xmlns:a16="http://schemas.microsoft.com/office/drawing/2014/main" id="{CFAE9F16-5686-D50D-377B-9C1DBA882D2F}"/>
              </a:ext>
            </a:extLst>
          </p:cNvPr>
          <p:cNvSpPr txBox="1"/>
          <p:nvPr/>
        </p:nvSpPr>
        <p:spPr>
          <a:xfrm>
            <a:off x="-49720" y="1088485"/>
            <a:ext cx="947341" cy="461665"/>
          </a:xfrm>
          <a:prstGeom prst="rect">
            <a:avLst/>
          </a:prstGeom>
          <a:noFill/>
        </p:spPr>
        <p:txBody>
          <a:bodyPr wrap="square" rtlCol="0">
            <a:spAutoFit/>
          </a:bodyPr>
          <a:lstStyle/>
          <a:p>
            <a:r>
              <a:rPr lang="en-GB" sz="1200" b="1"/>
              <a:t>Summary: Problem </a:t>
            </a:r>
          </a:p>
        </p:txBody>
      </p:sp>
      <p:sp>
        <p:nvSpPr>
          <p:cNvPr id="7" name="TextBox 6">
            <a:extLst>
              <a:ext uri="{FF2B5EF4-FFF2-40B4-BE49-F238E27FC236}">
                <a16:creationId xmlns:a16="http://schemas.microsoft.com/office/drawing/2014/main" id="{1DB90AC4-2949-D8D5-C95E-38F11B93F29E}"/>
              </a:ext>
            </a:extLst>
          </p:cNvPr>
          <p:cNvSpPr txBox="1"/>
          <p:nvPr/>
        </p:nvSpPr>
        <p:spPr>
          <a:xfrm>
            <a:off x="724676" y="1150698"/>
            <a:ext cx="601994" cy="338554"/>
          </a:xfrm>
          <a:prstGeom prst="rect">
            <a:avLst/>
          </a:prstGeom>
          <a:noFill/>
        </p:spPr>
        <p:txBody>
          <a:bodyPr wrap="square" rtlCol="0">
            <a:spAutoFit/>
          </a:bodyPr>
          <a:lstStyle/>
          <a:p>
            <a:pPr algn="ctr"/>
            <a:r>
              <a:rPr lang="en-GB" sz="1600" b="1">
                <a:solidFill>
                  <a:srgbClr val="C00000"/>
                </a:solidFill>
              </a:rPr>
              <a:t>62%</a:t>
            </a:r>
          </a:p>
        </p:txBody>
      </p:sp>
      <p:sp>
        <p:nvSpPr>
          <p:cNvPr id="8" name="TextBox 7">
            <a:extLst>
              <a:ext uri="{FF2B5EF4-FFF2-40B4-BE49-F238E27FC236}">
                <a16:creationId xmlns:a16="http://schemas.microsoft.com/office/drawing/2014/main" id="{FB5D3EE6-2467-18F5-21FE-EEC172933C98}"/>
              </a:ext>
            </a:extLst>
          </p:cNvPr>
          <p:cNvSpPr txBox="1"/>
          <p:nvPr/>
        </p:nvSpPr>
        <p:spPr>
          <a:xfrm>
            <a:off x="1897559" y="1150698"/>
            <a:ext cx="601994" cy="338554"/>
          </a:xfrm>
          <a:prstGeom prst="rect">
            <a:avLst/>
          </a:prstGeom>
          <a:noFill/>
        </p:spPr>
        <p:txBody>
          <a:bodyPr wrap="square" rtlCol="0">
            <a:spAutoFit/>
          </a:bodyPr>
          <a:lstStyle/>
          <a:p>
            <a:pPr algn="ctr"/>
            <a:r>
              <a:rPr lang="en-GB" sz="1600" b="1">
                <a:solidFill>
                  <a:srgbClr val="C00000"/>
                </a:solidFill>
              </a:rPr>
              <a:t>35%</a:t>
            </a:r>
          </a:p>
        </p:txBody>
      </p:sp>
      <p:sp>
        <p:nvSpPr>
          <p:cNvPr id="9" name="TextBox 8">
            <a:extLst>
              <a:ext uri="{FF2B5EF4-FFF2-40B4-BE49-F238E27FC236}">
                <a16:creationId xmlns:a16="http://schemas.microsoft.com/office/drawing/2014/main" id="{75C97F71-293C-E8ED-F634-0D88F5BBC778}"/>
              </a:ext>
            </a:extLst>
          </p:cNvPr>
          <p:cNvSpPr txBox="1"/>
          <p:nvPr/>
        </p:nvSpPr>
        <p:spPr>
          <a:xfrm>
            <a:off x="3070442" y="1150698"/>
            <a:ext cx="601994" cy="338554"/>
          </a:xfrm>
          <a:prstGeom prst="rect">
            <a:avLst/>
          </a:prstGeom>
          <a:noFill/>
        </p:spPr>
        <p:txBody>
          <a:bodyPr wrap="square" rtlCol="0">
            <a:spAutoFit/>
          </a:bodyPr>
          <a:lstStyle/>
          <a:p>
            <a:pPr algn="ctr"/>
            <a:r>
              <a:rPr lang="en-GB" sz="1600" b="1">
                <a:solidFill>
                  <a:srgbClr val="C00000"/>
                </a:solidFill>
              </a:rPr>
              <a:t>24%</a:t>
            </a:r>
          </a:p>
        </p:txBody>
      </p:sp>
      <p:sp>
        <p:nvSpPr>
          <p:cNvPr id="10" name="TextBox 9">
            <a:extLst>
              <a:ext uri="{FF2B5EF4-FFF2-40B4-BE49-F238E27FC236}">
                <a16:creationId xmlns:a16="http://schemas.microsoft.com/office/drawing/2014/main" id="{5EBE74CF-12FA-F5A4-A16E-BB2CC6EA4EEE}"/>
              </a:ext>
            </a:extLst>
          </p:cNvPr>
          <p:cNvSpPr txBox="1"/>
          <p:nvPr/>
        </p:nvSpPr>
        <p:spPr>
          <a:xfrm>
            <a:off x="4243325" y="1150698"/>
            <a:ext cx="601994" cy="338554"/>
          </a:xfrm>
          <a:prstGeom prst="rect">
            <a:avLst/>
          </a:prstGeom>
          <a:noFill/>
        </p:spPr>
        <p:txBody>
          <a:bodyPr wrap="square" rtlCol="0">
            <a:spAutoFit/>
          </a:bodyPr>
          <a:lstStyle/>
          <a:p>
            <a:pPr algn="ctr"/>
            <a:r>
              <a:rPr lang="en-GB" sz="1600" b="1">
                <a:solidFill>
                  <a:srgbClr val="C00000"/>
                </a:solidFill>
              </a:rPr>
              <a:t>19%</a:t>
            </a:r>
          </a:p>
        </p:txBody>
      </p:sp>
      <p:sp>
        <p:nvSpPr>
          <p:cNvPr id="11" name="TextBox 10">
            <a:extLst>
              <a:ext uri="{FF2B5EF4-FFF2-40B4-BE49-F238E27FC236}">
                <a16:creationId xmlns:a16="http://schemas.microsoft.com/office/drawing/2014/main" id="{AB6EE9C7-98F6-1893-0BC4-8ECB3AE5D8A6}"/>
              </a:ext>
            </a:extLst>
          </p:cNvPr>
          <p:cNvSpPr txBox="1"/>
          <p:nvPr/>
        </p:nvSpPr>
        <p:spPr>
          <a:xfrm>
            <a:off x="5416208" y="1150698"/>
            <a:ext cx="601994" cy="338554"/>
          </a:xfrm>
          <a:prstGeom prst="rect">
            <a:avLst/>
          </a:prstGeom>
          <a:noFill/>
        </p:spPr>
        <p:txBody>
          <a:bodyPr wrap="square" rtlCol="0">
            <a:spAutoFit/>
          </a:bodyPr>
          <a:lstStyle/>
          <a:p>
            <a:pPr algn="ctr"/>
            <a:r>
              <a:rPr lang="en-GB" sz="1600" b="1">
                <a:solidFill>
                  <a:srgbClr val="C00000"/>
                </a:solidFill>
              </a:rPr>
              <a:t>18%</a:t>
            </a:r>
          </a:p>
        </p:txBody>
      </p:sp>
      <p:sp>
        <p:nvSpPr>
          <p:cNvPr id="12" name="TextBox 11">
            <a:extLst>
              <a:ext uri="{FF2B5EF4-FFF2-40B4-BE49-F238E27FC236}">
                <a16:creationId xmlns:a16="http://schemas.microsoft.com/office/drawing/2014/main" id="{A931F211-BC08-3535-84D7-9C11B5515501}"/>
              </a:ext>
            </a:extLst>
          </p:cNvPr>
          <p:cNvSpPr txBox="1"/>
          <p:nvPr/>
        </p:nvSpPr>
        <p:spPr>
          <a:xfrm>
            <a:off x="6589091" y="1150698"/>
            <a:ext cx="601994" cy="338554"/>
          </a:xfrm>
          <a:prstGeom prst="rect">
            <a:avLst/>
          </a:prstGeom>
          <a:noFill/>
        </p:spPr>
        <p:txBody>
          <a:bodyPr wrap="square" rtlCol="0">
            <a:spAutoFit/>
          </a:bodyPr>
          <a:lstStyle/>
          <a:p>
            <a:pPr algn="ctr"/>
            <a:r>
              <a:rPr lang="en-GB" sz="1600" b="1">
                <a:solidFill>
                  <a:srgbClr val="C00000"/>
                </a:solidFill>
              </a:rPr>
              <a:t>16%</a:t>
            </a:r>
          </a:p>
        </p:txBody>
      </p:sp>
      <p:sp>
        <p:nvSpPr>
          <p:cNvPr id="13" name="TextBox 12">
            <a:extLst>
              <a:ext uri="{FF2B5EF4-FFF2-40B4-BE49-F238E27FC236}">
                <a16:creationId xmlns:a16="http://schemas.microsoft.com/office/drawing/2014/main" id="{A6E29909-A483-B1B1-CF34-136144467E7C}"/>
              </a:ext>
            </a:extLst>
          </p:cNvPr>
          <p:cNvSpPr txBox="1"/>
          <p:nvPr/>
        </p:nvSpPr>
        <p:spPr>
          <a:xfrm>
            <a:off x="7761974" y="1150698"/>
            <a:ext cx="601994" cy="338554"/>
          </a:xfrm>
          <a:prstGeom prst="rect">
            <a:avLst/>
          </a:prstGeom>
          <a:noFill/>
        </p:spPr>
        <p:txBody>
          <a:bodyPr wrap="square" rtlCol="0">
            <a:spAutoFit/>
          </a:bodyPr>
          <a:lstStyle/>
          <a:p>
            <a:pPr algn="ctr"/>
            <a:r>
              <a:rPr lang="en-GB" sz="1600" b="1">
                <a:solidFill>
                  <a:srgbClr val="C00000"/>
                </a:solidFill>
              </a:rPr>
              <a:t>13%</a:t>
            </a:r>
          </a:p>
        </p:txBody>
      </p:sp>
      <p:sp>
        <p:nvSpPr>
          <p:cNvPr id="14" name="TextBox 13">
            <a:extLst>
              <a:ext uri="{FF2B5EF4-FFF2-40B4-BE49-F238E27FC236}">
                <a16:creationId xmlns:a16="http://schemas.microsoft.com/office/drawing/2014/main" id="{601DD9CE-8F4E-E89A-1C60-933CD42662EE}"/>
              </a:ext>
            </a:extLst>
          </p:cNvPr>
          <p:cNvSpPr txBox="1"/>
          <p:nvPr/>
        </p:nvSpPr>
        <p:spPr>
          <a:xfrm>
            <a:off x="8934857" y="1150698"/>
            <a:ext cx="601994" cy="338554"/>
          </a:xfrm>
          <a:prstGeom prst="rect">
            <a:avLst/>
          </a:prstGeom>
          <a:noFill/>
        </p:spPr>
        <p:txBody>
          <a:bodyPr wrap="square" rtlCol="0">
            <a:spAutoFit/>
          </a:bodyPr>
          <a:lstStyle/>
          <a:p>
            <a:pPr algn="ctr"/>
            <a:r>
              <a:rPr lang="en-GB" sz="1600" b="1">
                <a:solidFill>
                  <a:srgbClr val="C00000"/>
                </a:solidFill>
              </a:rPr>
              <a:t>14%</a:t>
            </a:r>
          </a:p>
        </p:txBody>
      </p:sp>
      <p:sp>
        <p:nvSpPr>
          <p:cNvPr id="15" name="TextBox 14">
            <a:extLst>
              <a:ext uri="{FF2B5EF4-FFF2-40B4-BE49-F238E27FC236}">
                <a16:creationId xmlns:a16="http://schemas.microsoft.com/office/drawing/2014/main" id="{ECE72FF1-34A6-FB74-053F-06F7A6D3F679}"/>
              </a:ext>
            </a:extLst>
          </p:cNvPr>
          <p:cNvSpPr txBox="1"/>
          <p:nvPr/>
        </p:nvSpPr>
        <p:spPr>
          <a:xfrm>
            <a:off x="10107740" y="1150698"/>
            <a:ext cx="601994" cy="338554"/>
          </a:xfrm>
          <a:prstGeom prst="rect">
            <a:avLst/>
          </a:prstGeom>
          <a:noFill/>
        </p:spPr>
        <p:txBody>
          <a:bodyPr wrap="square" rtlCol="0">
            <a:spAutoFit/>
          </a:bodyPr>
          <a:lstStyle/>
          <a:p>
            <a:pPr algn="ctr"/>
            <a:r>
              <a:rPr lang="en-GB" sz="1600" b="1">
                <a:solidFill>
                  <a:srgbClr val="C00000"/>
                </a:solidFill>
              </a:rPr>
              <a:t>12%</a:t>
            </a:r>
          </a:p>
        </p:txBody>
      </p:sp>
      <p:sp>
        <p:nvSpPr>
          <p:cNvPr id="16" name="TextBox 15">
            <a:extLst>
              <a:ext uri="{FF2B5EF4-FFF2-40B4-BE49-F238E27FC236}">
                <a16:creationId xmlns:a16="http://schemas.microsoft.com/office/drawing/2014/main" id="{3A0E89AF-0EA4-12F7-14DD-408204F17506}"/>
              </a:ext>
            </a:extLst>
          </p:cNvPr>
          <p:cNvSpPr txBox="1"/>
          <p:nvPr/>
        </p:nvSpPr>
        <p:spPr>
          <a:xfrm>
            <a:off x="11280626" y="1150698"/>
            <a:ext cx="601994" cy="338554"/>
          </a:xfrm>
          <a:prstGeom prst="rect">
            <a:avLst/>
          </a:prstGeom>
          <a:noFill/>
        </p:spPr>
        <p:txBody>
          <a:bodyPr wrap="square" rtlCol="0">
            <a:spAutoFit/>
          </a:bodyPr>
          <a:lstStyle/>
          <a:p>
            <a:pPr algn="ctr"/>
            <a:r>
              <a:rPr lang="en-GB" sz="1600" b="1">
                <a:solidFill>
                  <a:srgbClr val="C00000"/>
                </a:solidFill>
              </a:rPr>
              <a:t>10%</a:t>
            </a:r>
          </a:p>
        </p:txBody>
      </p:sp>
      <p:graphicFrame>
        <p:nvGraphicFramePr>
          <p:cNvPr id="3" name="Chart 2" descr="Stacked bar charts showing the number of respondents who are experiencing issues in their homes. 62% have experienced any issue in the last year. The most common individual issue is damp/mould where 35% of respondents have experienced this in the last year.">
            <a:extLst>
              <a:ext uri="{FF2B5EF4-FFF2-40B4-BE49-F238E27FC236}">
                <a16:creationId xmlns:a16="http://schemas.microsoft.com/office/drawing/2014/main" id="{C962830E-2112-3DB3-1FBC-F5EC20A35870}"/>
              </a:ext>
            </a:extLst>
          </p:cNvPr>
          <p:cNvGraphicFramePr/>
          <p:nvPr>
            <p:extLst>
              <p:ext uri="{D42A27DB-BD31-4B8C-83A1-F6EECF244321}">
                <p14:modId xmlns:p14="http://schemas.microsoft.com/office/powerpoint/2010/main" val="1670774560"/>
              </p:ext>
            </p:extLst>
          </p:nvPr>
        </p:nvGraphicFramePr>
        <p:xfrm>
          <a:off x="358811" y="1555846"/>
          <a:ext cx="11805225" cy="473678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4">
            <a:extLst>
              <a:ext uri="{FF2B5EF4-FFF2-40B4-BE49-F238E27FC236}">
                <a16:creationId xmlns:a16="http://schemas.microsoft.com/office/drawing/2014/main" id="{E94FE618-CB02-DE7F-5A6F-1FD43EA83693}"/>
              </a:ext>
            </a:extLst>
          </p:cNvPr>
          <p:cNvSpPr txBox="1">
            <a:spLocks/>
          </p:cNvSpPr>
          <p:nvPr/>
        </p:nvSpPr>
        <p:spPr>
          <a:xfrm>
            <a:off x="391549" y="6353527"/>
            <a:ext cx="10889077" cy="3365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S10 and S11. </a:t>
            </a:r>
            <a:r>
              <a:rPr lang="en-GB" sz="1000">
                <a:solidFill>
                  <a:srgbClr val="FFFFFF">
                    <a:lumMod val="50000"/>
                  </a:srgbClr>
                </a:solidFill>
                <a:latin typeface="Arial"/>
                <a:cs typeface="Arial" panose="020B0604020202020204" pitchFamily="34" charset="0"/>
              </a:rPr>
              <a:t>Base: All respondents (3006); Disabled respondents (731).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227B42E1-0D07-ABB8-8031-E13AD203373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2426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6EC9-E75A-85C7-2270-23728DB09035}"/>
            </a:ext>
          </a:extLst>
        </p:cNvPr>
        <p:cNvGrpSpPr/>
        <p:nvPr/>
      </p:nvGrpSpPr>
      <p:grpSpPr>
        <a:xfrm>
          <a:off x="0" y="0"/>
          <a:ext cx="0" cy="0"/>
          <a:chOff x="0" y="0"/>
          <a:chExt cx="0" cy="0"/>
        </a:xfrm>
      </p:grpSpPr>
      <p:sp>
        <p:nvSpPr>
          <p:cNvPr id="37" name="Title 3">
            <a:extLst>
              <a:ext uri="{FF2B5EF4-FFF2-40B4-BE49-F238E27FC236}">
                <a16:creationId xmlns:a16="http://schemas.microsoft.com/office/drawing/2014/main" id="{91EC2BDF-1E28-EF95-AC9F-A7D91BBE4A98}"/>
              </a:ext>
            </a:extLst>
          </p:cNvPr>
          <p:cNvSpPr txBox="1">
            <a:spLocks noGrp="1"/>
          </p:cNvSpPr>
          <p:nvPr>
            <p:ph type="title" idx="4294967295"/>
          </p:nvPr>
        </p:nvSpPr>
        <p:spPr>
          <a:xfrm>
            <a:off x="385199" y="370800"/>
            <a:ext cx="11407683"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Renters, particularly those renting from local authorities and housing associations, are more likely than homeowners to have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experienced problems with their home in the last year</a:t>
            </a:r>
          </a:p>
        </p:txBody>
      </p:sp>
      <p:sp>
        <p:nvSpPr>
          <p:cNvPr id="2" name="TextBox 1">
            <a:extLst>
              <a:ext uri="{FF2B5EF4-FFF2-40B4-BE49-F238E27FC236}">
                <a16:creationId xmlns:a16="http://schemas.microsoft.com/office/drawing/2014/main" id="{2A0ED4DC-F5BB-E9B8-D1E1-B7A2FB2FF73B}"/>
              </a:ext>
              <a:ext uri="{C183D7F6-B498-43B3-948B-1728B52AA6E4}">
                <adec:decorative xmlns:adec="http://schemas.microsoft.com/office/drawing/2017/decorative" val="0"/>
              </a:ext>
            </a:extLst>
          </p:cNvPr>
          <p:cNvSpPr txBox="1"/>
          <p:nvPr/>
        </p:nvSpPr>
        <p:spPr>
          <a:xfrm>
            <a:off x="3061597" y="1257863"/>
            <a:ext cx="606880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Have experienced problems in their home in the last year (n=3,006)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A1DFD94B-CA83-3695-2D02-82EA2CCDE021}"/>
              </a:ext>
            </a:extLst>
          </p:cNvPr>
          <p:cNvGraphicFramePr>
            <a:graphicFrameLocks noGrp="1"/>
          </p:cNvGraphicFramePr>
          <p:nvPr/>
        </p:nvGraphicFramePr>
        <p:xfrm>
          <a:off x="392159" y="1575496"/>
          <a:ext cx="11407683" cy="4702380"/>
        </p:xfrm>
        <a:graphic>
          <a:graphicData uri="http://schemas.openxmlformats.org/drawingml/2006/table">
            <a:tbl>
              <a:tblPr firstRow="1" bandRow="1">
                <a:tableStyleId>{D7AC3CCA-C797-4891-BE02-D94E43425B78}</a:tableStyleId>
              </a:tblPr>
              <a:tblGrid>
                <a:gridCol w="3091683">
                  <a:extLst>
                    <a:ext uri="{9D8B030D-6E8A-4147-A177-3AD203B41FA5}">
                      <a16:colId xmlns:a16="http://schemas.microsoft.com/office/drawing/2014/main" val="965915567"/>
                    </a:ext>
                  </a:extLst>
                </a:gridCol>
                <a:gridCol w="1188000">
                  <a:extLst>
                    <a:ext uri="{9D8B030D-6E8A-4147-A177-3AD203B41FA5}">
                      <a16:colId xmlns:a16="http://schemas.microsoft.com/office/drawing/2014/main" val="3310763469"/>
                    </a:ext>
                  </a:extLst>
                </a:gridCol>
                <a:gridCol w="1188000">
                  <a:extLst>
                    <a:ext uri="{9D8B030D-6E8A-4147-A177-3AD203B41FA5}">
                      <a16:colId xmlns:a16="http://schemas.microsoft.com/office/drawing/2014/main" val="3581706395"/>
                    </a:ext>
                  </a:extLst>
                </a:gridCol>
                <a:gridCol w="1188000">
                  <a:extLst>
                    <a:ext uri="{9D8B030D-6E8A-4147-A177-3AD203B41FA5}">
                      <a16:colId xmlns:a16="http://schemas.microsoft.com/office/drawing/2014/main" val="3752985692"/>
                    </a:ext>
                  </a:extLst>
                </a:gridCol>
                <a:gridCol w="1584000">
                  <a:extLst>
                    <a:ext uri="{9D8B030D-6E8A-4147-A177-3AD203B41FA5}">
                      <a16:colId xmlns:a16="http://schemas.microsoft.com/office/drawing/2014/main" val="808247925"/>
                    </a:ext>
                  </a:extLst>
                </a:gridCol>
                <a:gridCol w="1584000">
                  <a:extLst>
                    <a:ext uri="{9D8B030D-6E8A-4147-A177-3AD203B41FA5}">
                      <a16:colId xmlns:a16="http://schemas.microsoft.com/office/drawing/2014/main" val="647259512"/>
                    </a:ext>
                  </a:extLst>
                </a:gridCol>
                <a:gridCol w="1584000">
                  <a:extLst>
                    <a:ext uri="{9D8B030D-6E8A-4147-A177-3AD203B41FA5}">
                      <a16:colId xmlns:a16="http://schemas.microsoft.com/office/drawing/2014/main" val="4038445526"/>
                    </a:ext>
                  </a:extLst>
                </a:gridCol>
              </a:tblGrid>
              <a:tr h="1124115">
                <a:tc>
                  <a:txBody>
                    <a:bodyPr/>
                    <a:lstStyle/>
                    <a:p>
                      <a:pPr algn="ctr"/>
                      <a:endParaRPr lang="en-GB" sz="1200"/>
                    </a:p>
                  </a:txBody>
                  <a:tcPr anchor="ctr"/>
                </a:tc>
                <a:tc>
                  <a:txBody>
                    <a:bodyPr/>
                    <a:lstStyle/>
                    <a:p>
                      <a:pPr algn="ctr"/>
                      <a:r>
                        <a:rPr lang="en-GB" sz="1600"/>
                        <a:t>Total</a:t>
                      </a:r>
                    </a:p>
                    <a:p>
                      <a:pPr lvl="0" algn="ctr">
                        <a:buNone/>
                      </a:pPr>
                      <a:r>
                        <a:rPr lang="en-GB" sz="1100"/>
                        <a:t>(n=3,006)</a:t>
                      </a:r>
                    </a:p>
                  </a:txBody>
                  <a:tcPr anchor="ctr"/>
                </a:tc>
                <a:tc>
                  <a:txBody>
                    <a:bodyPr/>
                    <a:lstStyle/>
                    <a:p>
                      <a:pPr algn="ctr"/>
                      <a:r>
                        <a:rPr lang="en-GB" sz="1600"/>
                        <a:t>Owners </a:t>
                      </a:r>
                      <a:r>
                        <a:rPr lang="en-GB" sz="1100"/>
                        <a:t>(n=2,015)</a:t>
                      </a:r>
                    </a:p>
                  </a:txBody>
                  <a:tcPr anchor="ctr"/>
                </a:tc>
                <a:tc>
                  <a:txBody>
                    <a:bodyPr/>
                    <a:lstStyle/>
                    <a:p>
                      <a:pPr algn="ctr"/>
                      <a:r>
                        <a:rPr lang="en-GB" sz="1600"/>
                        <a:t>Renters </a:t>
                      </a:r>
                    </a:p>
                    <a:p>
                      <a:pPr algn="ctr"/>
                      <a:r>
                        <a:rPr lang="en-GB" sz="1100"/>
                        <a:t>(n=844)</a:t>
                      </a:r>
                    </a:p>
                  </a:txBody>
                  <a:tcPr anchor="ctr"/>
                </a:tc>
                <a:tc>
                  <a:txBody>
                    <a:bodyPr/>
                    <a:lstStyle/>
                    <a:p>
                      <a:pPr algn="ctr"/>
                      <a:r>
                        <a:rPr lang="en-GB" sz="1600"/>
                        <a:t>Renting from Local authorities and Councils </a:t>
                      </a:r>
                      <a:endParaRPr lang="en-US" sz="2400"/>
                    </a:p>
                    <a:p>
                      <a:pPr lvl="0" algn="ctr">
                        <a:buNone/>
                      </a:pPr>
                      <a:r>
                        <a:rPr lang="en-GB" sz="1100"/>
                        <a:t>(203 of 844)</a:t>
                      </a:r>
                    </a:p>
                  </a:txBody>
                  <a:tcPr anchor="ctr"/>
                </a:tc>
                <a:tc>
                  <a:txBody>
                    <a:bodyPr/>
                    <a:lstStyle/>
                    <a:p>
                      <a:pPr algn="ctr"/>
                      <a:r>
                        <a:rPr lang="en-GB" sz="1600"/>
                        <a:t>Renting from a Housing Associations and Trusts</a:t>
                      </a:r>
                    </a:p>
                    <a:p>
                      <a:pPr lvl="0" algn="ctr">
                        <a:buNone/>
                      </a:pPr>
                      <a:r>
                        <a:rPr lang="en-GB" sz="1100"/>
                        <a:t>(213 of 844)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Privately renting</a:t>
                      </a:r>
                    </a:p>
                    <a:p>
                      <a:pPr marL="0" marR="0" lvl="0" indent="0" algn="ctr">
                        <a:lnSpc>
                          <a:spcPct val="100000"/>
                        </a:lnSpc>
                        <a:spcBef>
                          <a:spcPts val="0"/>
                        </a:spcBef>
                        <a:spcAft>
                          <a:spcPts val="0"/>
                        </a:spcAft>
                        <a:buClrTx/>
                        <a:buSzTx/>
                        <a:buFontTx/>
                        <a:buNone/>
                      </a:pPr>
                      <a:r>
                        <a:rPr lang="en-GB" sz="1100"/>
                        <a:t>(428 of 844)</a:t>
                      </a:r>
                    </a:p>
                  </a:txBody>
                  <a:tcPr anchor="ctr"/>
                </a:tc>
                <a:extLst>
                  <a:ext uri="{0D108BD9-81ED-4DB2-BD59-A6C34878D82A}">
                    <a16:rowId xmlns:a16="http://schemas.microsoft.com/office/drawing/2014/main" val="1582872079"/>
                  </a:ext>
                </a:extLst>
              </a:tr>
              <a:tr h="444095">
                <a:tc>
                  <a:txBody>
                    <a:bodyPr/>
                    <a:lstStyle/>
                    <a:p>
                      <a:pPr algn="r"/>
                      <a:r>
                        <a:rPr lang="en-GB" sz="1300" b="1"/>
                        <a:t>NET: </a:t>
                      </a:r>
                      <a:r>
                        <a:rPr lang="en-GB" sz="1300" b="1" kern="1200">
                          <a:solidFill>
                            <a:schemeClr val="dk1"/>
                          </a:solidFill>
                          <a:latin typeface="+mn-lt"/>
                          <a:ea typeface="+mn-ea"/>
                          <a:cs typeface="+mn-cs"/>
                        </a:rPr>
                        <a:t>Respondents who have reported a housing problem they have experienced </a:t>
                      </a:r>
                      <a:endParaRPr lang="en-GB" sz="1300" b="1"/>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62%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68%</a:t>
                      </a:r>
                    </a:p>
                  </a:txBody>
                  <a:tcPr marL="7620" marR="7620" marT="7620" marB="0" anchor="ctr">
                    <a:noFill/>
                  </a:tcPr>
                </a:tc>
                <a:extLst>
                  <a:ext uri="{0D108BD9-81ED-4DB2-BD59-A6C34878D82A}">
                    <a16:rowId xmlns:a16="http://schemas.microsoft.com/office/drawing/2014/main" val="16905671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Damp / mould</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35%</a:t>
                      </a:r>
                    </a:p>
                  </a:txBody>
                  <a:tcPr marL="7620" marR="7620" marT="7620" marB="0" anchor="ctr">
                    <a:noFill/>
                  </a:tcPr>
                </a:tc>
                <a:tc>
                  <a:txBody>
                    <a:bodyPr/>
                    <a:lstStyle/>
                    <a:p>
                      <a:pPr algn="ctr"/>
                      <a:r>
                        <a:rPr lang="en-GB" sz="1300" b="1">
                          <a:solidFill>
                            <a:schemeClr val="tx1"/>
                          </a:solidFill>
                        </a:rPr>
                        <a:t>29%</a:t>
                      </a:r>
                    </a:p>
                  </a:txBody>
                  <a:tcPr anchor="ctr">
                    <a:noFill/>
                  </a:tcPr>
                </a:tc>
                <a:tc>
                  <a:txBody>
                    <a:bodyPr/>
                    <a:lstStyle/>
                    <a:p>
                      <a:pPr algn="ctr"/>
                      <a:r>
                        <a:rPr lang="en-GB" sz="1300" b="1">
                          <a:solidFill>
                            <a:schemeClr val="tx1"/>
                          </a:solidFill>
                        </a:rPr>
                        <a:t>45%</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43%</a:t>
                      </a:r>
                    </a:p>
                  </a:txBody>
                  <a:tcPr anchor="ctr">
                    <a:noFill/>
                  </a:tcPr>
                </a:tc>
                <a:extLst>
                  <a:ext uri="{0D108BD9-81ED-4DB2-BD59-A6C34878D82A}">
                    <a16:rowId xmlns:a16="http://schemas.microsoft.com/office/drawing/2014/main" val="35837933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boiler / heating / hot water</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401446473"/>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Poor / missing home insulation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78140231"/>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Pest infestation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3921736877"/>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Gas, electricity or water supply problems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389945646"/>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electrics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783398598"/>
                  </a:ext>
                </a:extLst>
              </a:tr>
              <a:tr h="33114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300" b="1" kern="1200">
                          <a:solidFill>
                            <a:schemeClr val="dk1"/>
                          </a:solidFill>
                          <a:latin typeface="+mn-lt"/>
                          <a:ea typeface="+mn-ea"/>
                          <a:cs typeface="+mn-cs"/>
                        </a:rPr>
                        <a:t>Broken windows / doors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extLst>
                  <a:ext uri="{0D108BD9-81ED-4DB2-BD59-A6C34878D82A}">
                    <a16:rowId xmlns:a16="http://schemas.microsoft.com/office/drawing/2014/main" val="216150425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Fear of losing my home</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extLst>
                  <a:ext uri="{0D108BD9-81ED-4DB2-BD59-A6C34878D82A}">
                    <a16:rowId xmlns:a16="http://schemas.microsoft.com/office/drawing/2014/main" val="37897345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My home not meeting accessibility needs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32" name="Arrow: Down 31">
            <a:extLst>
              <a:ext uri="{FF2B5EF4-FFF2-40B4-BE49-F238E27FC236}">
                <a16:creationId xmlns:a16="http://schemas.microsoft.com/office/drawing/2014/main" id="{AB583A6B-F470-A7BC-4639-3FD5E2F9D12B}"/>
              </a:ext>
              <a:ext uri="{C183D7F6-B498-43B3-948B-1728B52AA6E4}">
                <adec:decorative xmlns:adec="http://schemas.microsoft.com/office/drawing/2017/decorative" val="1"/>
              </a:ext>
            </a:extLst>
          </p:cNvPr>
          <p:cNvSpPr/>
          <p:nvPr/>
        </p:nvSpPr>
        <p:spPr>
          <a:xfrm>
            <a:off x="5564503"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F3B5EA16-A5DD-C694-202B-DC26ACB27D7F}"/>
              </a:ext>
              <a:ext uri="{C183D7F6-B498-43B3-948B-1728B52AA6E4}">
                <adec:decorative xmlns:adec="http://schemas.microsoft.com/office/drawing/2017/decorative" val="1"/>
              </a:ext>
            </a:extLst>
          </p:cNvPr>
          <p:cNvSpPr/>
          <p:nvPr/>
        </p:nvSpPr>
        <p:spPr>
          <a:xfrm>
            <a:off x="55533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894A8999-9636-F74E-831A-7133DA531639}"/>
              </a:ext>
              <a:ext uri="{C183D7F6-B498-43B3-948B-1728B52AA6E4}">
                <adec:decorative xmlns:adec="http://schemas.microsoft.com/office/drawing/2017/decorative" val="1"/>
              </a:ext>
            </a:extLst>
          </p:cNvPr>
          <p:cNvSpPr/>
          <p:nvPr/>
        </p:nvSpPr>
        <p:spPr>
          <a:xfrm>
            <a:off x="5550522"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503C57E-0745-6300-A0E5-E1998EB15281}"/>
              </a:ext>
              <a:ext uri="{C183D7F6-B498-43B3-948B-1728B52AA6E4}">
                <adec:decorative xmlns:adec="http://schemas.microsoft.com/office/drawing/2017/decorative" val="1"/>
              </a:ext>
            </a:extLst>
          </p:cNvPr>
          <p:cNvSpPr/>
          <p:nvPr/>
        </p:nvSpPr>
        <p:spPr>
          <a:xfrm>
            <a:off x="5564503"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ABF812F0-D618-06AF-86F4-0C0100C61025}"/>
              </a:ext>
              <a:ext uri="{C183D7F6-B498-43B3-948B-1728B52AA6E4}">
                <adec:decorative xmlns:adec="http://schemas.microsoft.com/office/drawing/2017/decorative" val="1"/>
              </a:ext>
            </a:extLst>
          </p:cNvPr>
          <p:cNvSpPr/>
          <p:nvPr/>
        </p:nvSpPr>
        <p:spPr>
          <a:xfrm>
            <a:off x="5550521" y="43727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066F614-66A0-CF15-DF63-39868F4023C3}"/>
              </a:ext>
              <a:ext uri="{C183D7F6-B498-43B3-948B-1728B52AA6E4}">
                <adec:decorative xmlns:adec="http://schemas.microsoft.com/office/drawing/2017/decorative" val="1"/>
              </a:ext>
            </a:extLst>
          </p:cNvPr>
          <p:cNvSpPr/>
          <p:nvPr/>
        </p:nvSpPr>
        <p:spPr>
          <a:xfrm>
            <a:off x="5550521"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Arrow: Down 51">
            <a:extLst>
              <a:ext uri="{FF2B5EF4-FFF2-40B4-BE49-F238E27FC236}">
                <a16:creationId xmlns:a16="http://schemas.microsoft.com/office/drawing/2014/main" id="{978DF795-9463-C3F5-3BC1-258DC01EAFFA}"/>
              </a:ext>
              <a:ext uri="{C183D7F6-B498-43B3-948B-1728B52AA6E4}">
                <adec:decorative xmlns:adec="http://schemas.microsoft.com/office/drawing/2017/decorative" val="1"/>
              </a:ext>
            </a:extLst>
          </p:cNvPr>
          <p:cNvSpPr/>
          <p:nvPr/>
        </p:nvSpPr>
        <p:spPr>
          <a:xfrm>
            <a:off x="5550521"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Arrow: Down 55">
            <a:extLst>
              <a:ext uri="{FF2B5EF4-FFF2-40B4-BE49-F238E27FC236}">
                <a16:creationId xmlns:a16="http://schemas.microsoft.com/office/drawing/2014/main" id="{758793C4-6BA2-4D9D-16EB-981505E305DC}"/>
              </a:ext>
              <a:ext uri="{C183D7F6-B498-43B3-948B-1728B52AA6E4}">
                <adec:decorative xmlns:adec="http://schemas.microsoft.com/office/drawing/2017/decorative" val="1"/>
              </a:ext>
            </a:extLst>
          </p:cNvPr>
          <p:cNvSpPr/>
          <p:nvPr/>
        </p:nvSpPr>
        <p:spPr>
          <a:xfrm>
            <a:off x="5550521"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661B864-64AC-691E-ADA0-E50D0BBF34EC}"/>
              </a:ext>
              <a:ext uri="{C183D7F6-B498-43B3-948B-1728B52AA6E4}">
                <adec:decorative xmlns:adec="http://schemas.microsoft.com/office/drawing/2017/decorative" val="1"/>
              </a:ext>
            </a:extLst>
          </p:cNvPr>
          <p:cNvSpPr/>
          <p:nvPr/>
        </p:nvSpPr>
        <p:spPr>
          <a:xfrm>
            <a:off x="5553317"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DAB9D828-8CED-3DE0-5B45-B2614617EA04}"/>
              </a:ext>
              <a:ext uri="{C183D7F6-B498-43B3-948B-1728B52AA6E4}">
                <adec:decorative xmlns:adec="http://schemas.microsoft.com/office/drawing/2017/decorative" val="1"/>
              </a:ext>
            </a:extLst>
          </p:cNvPr>
          <p:cNvSpPr/>
          <p:nvPr/>
        </p:nvSpPr>
        <p:spPr>
          <a:xfrm>
            <a:off x="5550521"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Arrow: Down 59">
            <a:extLst>
              <a:ext uri="{FF2B5EF4-FFF2-40B4-BE49-F238E27FC236}">
                <a16:creationId xmlns:a16="http://schemas.microsoft.com/office/drawing/2014/main" id="{4229ECCE-84BE-BE45-6085-63169FD7C6F5}"/>
              </a:ext>
              <a:ext uri="{C183D7F6-B498-43B3-948B-1728B52AA6E4}">
                <adec:decorative xmlns:adec="http://schemas.microsoft.com/office/drawing/2017/decorative" val="1"/>
              </a:ext>
            </a:extLst>
          </p:cNvPr>
          <p:cNvSpPr/>
          <p:nvPr/>
        </p:nvSpPr>
        <p:spPr>
          <a:xfrm rot="10800000">
            <a:off x="6726339"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2DEF86FC-22E8-AFB6-0D33-6F748D8F7429}"/>
              </a:ext>
              <a:ext uri="{C183D7F6-B498-43B3-948B-1728B52AA6E4}">
                <adec:decorative xmlns:adec="http://schemas.microsoft.com/office/drawing/2017/decorative" val="1"/>
              </a:ext>
            </a:extLst>
          </p:cNvPr>
          <p:cNvSpPr/>
          <p:nvPr/>
        </p:nvSpPr>
        <p:spPr>
          <a:xfrm rot="10800000">
            <a:off x="671515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Arrow: Down 68">
            <a:extLst>
              <a:ext uri="{FF2B5EF4-FFF2-40B4-BE49-F238E27FC236}">
                <a16:creationId xmlns:a16="http://schemas.microsoft.com/office/drawing/2014/main" id="{19E3D636-FA0E-144D-F29C-6B7B78FC99C9}"/>
              </a:ext>
              <a:ext uri="{C183D7F6-B498-43B3-948B-1728B52AA6E4}">
                <adec:decorative xmlns:adec="http://schemas.microsoft.com/office/drawing/2017/decorative" val="1"/>
              </a:ext>
            </a:extLst>
          </p:cNvPr>
          <p:cNvSpPr/>
          <p:nvPr/>
        </p:nvSpPr>
        <p:spPr>
          <a:xfrm rot="10800000">
            <a:off x="6715153"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Arrow: Down 78">
            <a:extLst>
              <a:ext uri="{FF2B5EF4-FFF2-40B4-BE49-F238E27FC236}">
                <a16:creationId xmlns:a16="http://schemas.microsoft.com/office/drawing/2014/main" id="{20AAA549-FF35-723C-8C6E-BD16CA98251D}"/>
              </a:ext>
              <a:ext uri="{C183D7F6-B498-43B3-948B-1728B52AA6E4}">
                <adec:decorative xmlns:adec="http://schemas.microsoft.com/office/drawing/2017/decorative" val="1"/>
              </a:ext>
            </a:extLst>
          </p:cNvPr>
          <p:cNvSpPr/>
          <p:nvPr/>
        </p:nvSpPr>
        <p:spPr>
          <a:xfrm rot="10800000">
            <a:off x="6726339"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Arrow: Down 83">
            <a:extLst>
              <a:ext uri="{FF2B5EF4-FFF2-40B4-BE49-F238E27FC236}">
                <a16:creationId xmlns:a16="http://schemas.microsoft.com/office/drawing/2014/main" id="{7563B6F0-B5FE-BEBE-55C6-ABB949437CBB}"/>
              </a:ext>
              <a:ext uri="{C183D7F6-B498-43B3-948B-1728B52AA6E4}">
                <adec:decorative xmlns:adec="http://schemas.microsoft.com/office/drawing/2017/decorative" val="1"/>
              </a:ext>
            </a:extLst>
          </p:cNvPr>
          <p:cNvSpPr/>
          <p:nvPr/>
        </p:nvSpPr>
        <p:spPr>
          <a:xfrm rot="10800000">
            <a:off x="6715152"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Arrow: Down 86">
            <a:extLst>
              <a:ext uri="{FF2B5EF4-FFF2-40B4-BE49-F238E27FC236}">
                <a16:creationId xmlns:a16="http://schemas.microsoft.com/office/drawing/2014/main" id="{DF66F990-7474-76CF-098F-53576B4991B3}"/>
              </a:ext>
              <a:ext uri="{C183D7F6-B498-43B3-948B-1728B52AA6E4}">
                <adec:decorative xmlns:adec="http://schemas.microsoft.com/office/drawing/2017/decorative" val="1"/>
              </a:ext>
            </a:extLst>
          </p:cNvPr>
          <p:cNvSpPr/>
          <p:nvPr/>
        </p:nvSpPr>
        <p:spPr>
          <a:xfrm rot="10800000">
            <a:off x="6715152"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Arrow: Down 90">
            <a:extLst>
              <a:ext uri="{FF2B5EF4-FFF2-40B4-BE49-F238E27FC236}">
                <a16:creationId xmlns:a16="http://schemas.microsoft.com/office/drawing/2014/main" id="{A36FCBB7-F26E-3017-FB29-440C09D52A87}"/>
              </a:ext>
              <a:ext uri="{C183D7F6-B498-43B3-948B-1728B52AA6E4}">
                <adec:decorative xmlns:adec="http://schemas.microsoft.com/office/drawing/2017/decorative" val="1"/>
              </a:ext>
            </a:extLst>
          </p:cNvPr>
          <p:cNvSpPr/>
          <p:nvPr/>
        </p:nvSpPr>
        <p:spPr>
          <a:xfrm rot="10800000">
            <a:off x="6715152"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Arrow: Down 94">
            <a:extLst>
              <a:ext uri="{FF2B5EF4-FFF2-40B4-BE49-F238E27FC236}">
                <a16:creationId xmlns:a16="http://schemas.microsoft.com/office/drawing/2014/main" id="{42B9F995-76CD-800D-D2AD-6C2C8D4B8D06}"/>
              </a:ext>
              <a:ext uri="{C183D7F6-B498-43B3-948B-1728B52AA6E4}">
                <adec:decorative xmlns:adec="http://schemas.microsoft.com/office/drawing/2017/decorative" val="1"/>
              </a:ext>
            </a:extLst>
          </p:cNvPr>
          <p:cNvSpPr/>
          <p:nvPr/>
        </p:nvSpPr>
        <p:spPr>
          <a:xfrm rot="10800000">
            <a:off x="6715153"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Arrow: Down 93">
            <a:extLst>
              <a:ext uri="{FF2B5EF4-FFF2-40B4-BE49-F238E27FC236}">
                <a16:creationId xmlns:a16="http://schemas.microsoft.com/office/drawing/2014/main" id="{9EF392F7-AEE5-0675-3524-987908EF0E33}"/>
              </a:ext>
              <a:ext uri="{C183D7F6-B498-43B3-948B-1728B52AA6E4}">
                <adec:decorative xmlns:adec="http://schemas.microsoft.com/office/drawing/2017/decorative" val="1"/>
              </a:ext>
            </a:extLst>
          </p:cNvPr>
          <p:cNvSpPr/>
          <p:nvPr/>
        </p:nvSpPr>
        <p:spPr>
          <a:xfrm rot="10800000">
            <a:off x="6715152"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Arrow: Down 102">
            <a:extLst>
              <a:ext uri="{FF2B5EF4-FFF2-40B4-BE49-F238E27FC236}">
                <a16:creationId xmlns:a16="http://schemas.microsoft.com/office/drawing/2014/main" id="{4CCE0EB0-0AB0-9C85-0165-F2984259CEA6}"/>
              </a:ext>
              <a:ext uri="{C183D7F6-B498-43B3-948B-1728B52AA6E4}">
                <adec:decorative xmlns:adec="http://schemas.microsoft.com/office/drawing/2017/decorative" val="1"/>
              </a:ext>
            </a:extLst>
          </p:cNvPr>
          <p:cNvSpPr/>
          <p:nvPr/>
        </p:nvSpPr>
        <p:spPr>
          <a:xfrm rot="10800000">
            <a:off x="8190218"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Arrow: Down 103">
            <a:extLst>
              <a:ext uri="{FF2B5EF4-FFF2-40B4-BE49-F238E27FC236}">
                <a16:creationId xmlns:a16="http://schemas.microsoft.com/office/drawing/2014/main" id="{8DC0BA9C-4AD5-5DA2-CC5E-DA32B5F842D2}"/>
              </a:ext>
              <a:ext uri="{C183D7F6-B498-43B3-948B-1728B52AA6E4}">
                <adec:decorative xmlns:adec="http://schemas.microsoft.com/office/drawing/2017/decorative" val="1"/>
              </a:ext>
            </a:extLst>
          </p:cNvPr>
          <p:cNvSpPr/>
          <p:nvPr/>
        </p:nvSpPr>
        <p:spPr>
          <a:xfrm rot="10800000">
            <a:off x="81902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Arrow: Down 110">
            <a:extLst>
              <a:ext uri="{FF2B5EF4-FFF2-40B4-BE49-F238E27FC236}">
                <a16:creationId xmlns:a16="http://schemas.microsoft.com/office/drawing/2014/main" id="{90C0BED2-EB68-887C-4AEB-E9CD82F9E40B}"/>
              </a:ext>
              <a:ext uri="{C183D7F6-B498-43B3-948B-1728B52AA6E4}">
                <adec:decorative xmlns:adec="http://schemas.microsoft.com/office/drawing/2017/decorative" val="1"/>
              </a:ext>
            </a:extLst>
          </p:cNvPr>
          <p:cNvSpPr/>
          <p:nvPr/>
        </p:nvSpPr>
        <p:spPr>
          <a:xfrm rot="10800000">
            <a:off x="8190218"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Arrow: Down 118">
            <a:extLst>
              <a:ext uri="{FF2B5EF4-FFF2-40B4-BE49-F238E27FC236}">
                <a16:creationId xmlns:a16="http://schemas.microsoft.com/office/drawing/2014/main" id="{08FE6F0E-325F-61FF-FC71-5F0C61993CD5}"/>
              </a:ext>
              <a:ext uri="{C183D7F6-B498-43B3-948B-1728B52AA6E4}">
                <adec:decorative xmlns:adec="http://schemas.microsoft.com/office/drawing/2017/decorative" val="1"/>
              </a:ext>
            </a:extLst>
          </p:cNvPr>
          <p:cNvSpPr/>
          <p:nvPr/>
        </p:nvSpPr>
        <p:spPr>
          <a:xfrm rot="10800000">
            <a:off x="8190218"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Arrow: Down 122">
            <a:extLst>
              <a:ext uri="{FF2B5EF4-FFF2-40B4-BE49-F238E27FC236}">
                <a16:creationId xmlns:a16="http://schemas.microsoft.com/office/drawing/2014/main" id="{612FBD72-3152-1F93-D20B-13B6E599D832}"/>
              </a:ext>
              <a:ext uri="{C183D7F6-B498-43B3-948B-1728B52AA6E4}">
                <adec:decorative xmlns:adec="http://schemas.microsoft.com/office/drawing/2017/decorative" val="1"/>
              </a:ext>
            </a:extLst>
          </p:cNvPr>
          <p:cNvSpPr/>
          <p:nvPr/>
        </p:nvSpPr>
        <p:spPr>
          <a:xfrm rot="10800000">
            <a:off x="8190218"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Arrow: Down 125">
            <a:extLst>
              <a:ext uri="{FF2B5EF4-FFF2-40B4-BE49-F238E27FC236}">
                <a16:creationId xmlns:a16="http://schemas.microsoft.com/office/drawing/2014/main" id="{CF34FBC6-AB9F-71BD-54C0-FAABA8A337F1}"/>
              </a:ext>
              <a:ext uri="{C183D7F6-B498-43B3-948B-1728B52AA6E4}">
                <adec:decorative xmlns:adec="http://schemas.microsoft.com/office/drawing/2017/decorative" val="1"/>
              </a:ext>
            </a:extLst>
          </p:cNvPr>
          <p:cNvSpPr/>
          <p:nvPr/>
        </p:nvSpPr>
        <p:spPr>
          <a:xfrm rot="10800000">
            <a:off x="8190218"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Arrow: Down 129">
            <a:extLst>
              <a:ext uri="{FF2B5EF4-FFF2-40B4-BE49-F238E27FC236}">
                <a16:creationId xmlns:a16="http://schemas.microsoft.com/office/drawing/2014/main" id="{737E7325-DF97-55B2-B521-ED43DBA5F23B}"/>
              </a:ext>
              <a:ext uri="{C183D7F6-B498-43B3-948B-1728B52AA6E4}">
                <adec:decorative xmlns:adec="http://schemas.microsoft.com/office/drawing/2017/decorative" val="1"/>
              </a:ext>
            </a:extLst>
          </p:cNvPr>
          <p:cNvSpPr/>
          <p:nvPr/>
        </p:nvSpPr>
        <p:spPr>
          <a:xfrm rot="10800000">
            <a:off x="8190218"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Arrow: Down 130">
            <a:extLst>
              <a:ext uri="{FF2B5EF4-FFF2-40B4-BE49-F238E27FC236}">
                <a16:creationId xmlns:a16="http://schemas.microsoft.com/office/drawing/2014/main" id="{DBCDA98C-C23A-7B04-F863-8C4180BFC569}"/>
              </a:ext>
              <a:ext uri="{C183D7F6-B498-43B3-948B-1728B52AA6E4}">
                <adec:decorative xmlns:adec="http://schemas.microsoft.com/office/drawing/2017/decorative" val="1"/>
              </a:ext>
            </a:extLst>
          </p:cNvPr>
          <p:cNvSpPr/>
          <p:nvPr/>
        </p:nvSpPr>
        <p:spPr>
          <a:xfrm rot="10800000">
            <a:off x="8190218"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Arrow: Down 138">
            <a:extLst>
              <a:ext uri="{FF2B5EF4-FFF2-40B4-BE49-F238E27FC236}">
                <a16:creationId xmlns:a16="http://schemas.microsoft.com/office/drawing/2014/main" id="{1DA7BCB2-9A9F-8535-CD51-810882C7E590}"/>
              </a:ext>
              <a:ext uri="{C183D7F6-B498-43B3-948B-1728B52AA6E4}">
                <adec:decorative xmlns:adec="http://schemas.microsoft.com/office/drawing/2017/decorative" val="1"/>
              </a:ext>
            </a:extLst>
          </p:cNvPr>
          <p:cNvSpPr/>
          <p:nvPr/>
        </p:nvSpPr>
        <p:spPr>
          <a:xfrm rot="10800000">
            <a:off x="9793914"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Arrow: Down 139">
            <a:extLst>
              <a:ext uri="{FF2B5EF4-FFF2-40B4-BE49-F238E27FC236}">
                <a16:creationId xmlns:a16="http://schemas.microsoft.com/office/drawing/2014/main" id="{CA87AF6E-C8BA-5D6C-60FA-3696A709A45F}"/>
              </a:ext>
              <a:ext uri="{C183D7F6-B498-43B3-948B-1728B52AA6E4}">
                <adec:decorative xmlns:adec="http://schemas.microsoft.com/office/drawing/2017/decorative" val="1"/>
              </a:ext>
            </a:extLst>
          </p:cNvPr>
          <p:cNvSpPr/>
          <p:nvPr/>
        </p:nvSpPr>
        <p:spPr>
          <a:xfrm rot="10800000">
            <a:off x="979391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Arrow: Down 146">
            <a:extLst>
              <a:ext uri="{FF2B5EF4-FFF2-40B4-BE49-F238E27FC236}">
                <a16:creationId xmlns:a16="http://schemas.microsoft.com/office/drawing/2014/main" id="{100658C1-1F97-17A9-CADC-20DED03EC136}"/>
              </a:ext>
              <a:ext uri="{C183D7F6-B498-43B3-948B-1728B52AA6E4}">
                <adec:decorative xmlns:adec="http://schemas.microsoft.com/office/drawing/2017/decorative" val="1"/>
              </a:ext>
            </a:extLst>
          </p:cNvPr>
          <p:cNvSpPr/>
          <p:nvPr/>
        </p:nvSpPr>
        <p:spPr>
          <a:xfrm rot="10800000">
            <a:off x="9793914"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Arrow: Down 154">
            <a:extLst>
              <a:ext uri="{FF2B5EF4-FFF2-40B4-BE49-F238E27FC236}">
                <a16:creationId xmlns:a16="http://schemas.microsoft.com/office/drawing/2014/main" id="{24216E89-1EC9-6E3F-27FD-F5A643FB8756}"/>
              </a:ext>
              <a:ext uri="{C183D7F6-B498-43B3-948B-1728B52AA6E4}">
                <adec:decorative xmlns:adec="http://schemas.microsoft.com/office/drawing/2017/decorative" val="1"/>
              </a:ext>
            </a:extLst>
          </p:cNvPr>
          <p:cNvSpPr/>
          <p:nvPr/>
        </p:nvSpPr>
        <p:spPr>
          <a:xfrm rot="10800000">
            <a:off x="9793914"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Arrow: Down 157">
            <a:extLst>
              <a:ext uri="{FF2B5EF4-FFF2-40B4-BE49-F238E27FC236}">
                <a16:creationId xmlns:a16="http://schemas.microsoft.com/office/drawing/2014/main" id="{64555227-3431-D64B-BACD-2A811CFCB917}"/>
              </a:ext>
              <a:ext uri="{C183D7F6-B498-43B3-948B-1728B52AA6E4}">
                <adec:decorative xmlns:adec="http://schemas.microsoft.com/office/drawing/2017/decorative" val="1"/>
              </a:ext>
            </a:extLst>
          </p:cNvPr>
          <p:cNvSpPr/>
          <p:nvPr/>
        </p:nvSpPr>
        <p:spPr>
          <a:xfrm rot="10800000">
            <a:off x="9793914"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Arrow: Down 161">
            <a:extLst>
              <a:ext uri="{FF2B5EF4-FFF2-40B4-BE49-F238E27FC236}">
                <a16:creationId xmlns:a16="http://schemas.microsoft.com/office/drawing/2014/main" id="{5DE74913-41DD-AFE0-CB1F-5B8139B34B19}"/>
              </a:ext>
              <a:ext uri="{C183D7F6-B498-43B3-948B-1728B52AA6E4}">
                <adec:decorative xmlns:adec="http://schemas.microsoft.com/office/drawing/2017/decorative" val="1"/>
              </a:ext>
            </a:extLst>
          </p:cNvPr>
          <p:cNvSpPr/>
          <p:nvPr/>
        </p:nvSpPr>
        <p:spPr>
          <a:xfrm rot="10800000">
            <a:off x="9793914"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Arrow: Down 165">
            <a:extLst>
              <a:ext uri="{FF2B5EF4-FFF2-40B4-BE49-F238E27FC236}">
                <a16:creationId xmlns:a16="http://schemas.microsoft.com/office/drawing/2014/main" id="{F927C9B0-8EE9-E7D0-0C83-7B2E9CD6A5E4}"/>
              </a:ext>
              <a:ext uri="{C183D7F6-B498-43B3-948B-1728B52AA6E4}">
                <adec:decorative xmlns:adec="http://schemas.microsoft.com/office/drawing/2017/decorative" val="1"/>
              </a:ext>
            </a:extLst>
          </p:cNvPr>
          <p:cNvSpPr/>
          <p:nvPr/>
        </p:nvSpPr>
        <p:spPr>
          <a:xfrm rot="10800000">
            <a:off x="9793914"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Arrow: Down 166">
            <a:extLst>
              <a:ext uri="{FF2B5EF4-FFF2-40B4-BE49-F238E27FC236}">
                <a16:creationId xmlns:a16="http://schemas.microsoft.com/office/drawing/2014/main" id="{A13D0DF2-FE7E-7B55-1651-B94475ECFEDA}"/>
              </a:ext>
              <a:ext uri="{C183D7F6-B498-43B3-948B-1728B52AA6E4}">
                <adec:decorative xmlns:adec="http://schemas.microsoft.com/office/drawing/2017/decorative" val="1"/>
              </a:ext>
            </a:extLst>
          </p:cNvPr>
          <p:cNvSpPr/>
          <p:nvPr/>
        </p:nvSpPr>
        <p:spPr>
          <a:xfrm rot="10800000">
            <a:off x="9793914"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Arrow: Down 171">
            <a:extLst>
              <a:ext uri="{FF2B5EF4-FFF2-40B4-BE49-F238E27FC236}">
                <a16:creationId xmlns:a16="http://schemas.microsoft.com/office/drawing/2014/main" id="{4B2BD766-A8F8-64C5-D54F-C2BCD963E1AF}"/>
              </a:ext>
              <a:ext uri="{C183D7F6-B498-43B3-948B-1728B52AA6E4}">
                <adec:decorative xmlns:adec="http://schemas.microsoft.com/office/drawing/2017/decorative" val="1"/>
              </a:ext>
            </a:extLst>
          </p:cNvPr>
          <p:cNvSpPr/>
          <p:nvPr/>
        </p:nvSpPr>
        <p:spPr>
          <a:xfrm rot="10800000">
            <a:off x="11263386"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Arrow: Down 172">
            <a:extLst>
              <a:ext uri="{FF2B5EF4-FFF2-40B4-BE49-F238E27FC236}">
                <a16:creationId xmlns:a16="http://schemas.microsoft.com/office/drawing/2014/main" id="{4C94DF69-0AB1-E9E9-15BA-FB14591EBF7F}"/>
              </a:ext>
              <a:ext uri="{C183D7F6-B498-43B3-948B-1728B52AA6E4}">
                <adec:decorative xmlns:adec="http://schemas.microsoft.com/office/drawing/2017/decorative" val="1"/>
              </a:ext>
            </a:extLst>
          </p:cNvPr>
          <p:cNvSpPr/>
          <p:nvPr/>
        </p:nvSpPr>
        <p:spPr>
          <a:xfrm rot="10800000">
            <a:off x="11263386"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Arrow: Down 177">
            <a:extLst>
              <a:ext uri="{FF2B5EF4-FFF2-40B4-BE49-F238E27FC236}">
                <a16:creationId xmlns:a16="http://schemas.microsoft.com/office/drawing/2014/main" id="{3DAA6C04-1762-28B3-1DEE-4A4D90C8F222}"/>
              </a:ext>
              <a:ext uri="{C183D7F6-B498-43B3-948B-1728B52AA6E4}">
                <adec:decorative xmlns:adec="http://schemas.microsoft.com/office/drawing/2017/decorative" val="1"/>
              </a:ext>
            </a:extLst>
          </p:cNvPr>
          <p:cNvSpPr/>
          <p:nvPr/>
        </p:nvSpPr>
        <p:spPr>
          <a:xfrm rot="10800000">
            <a:off x="11263386"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Arrow: Down 179">
            <a:extLst>
              <a:ext uri="{FF2B5EF4-FFF2-40B4-BE49-F238E27FC236}">
                <a16:creationId xmlns:a16="http://schemas.microsoft.com/office/drawing/2014/main" id="{CE47798E-05C6-6575-C3C1-36BF3E5F17A3}"/>
              </a:ext>
              <a:ext uri="{C183D7F6-B498-43B3-948B-1728B52AA6E4}">
                <adec:decorative xmlns:adec="http://schemas.microsoft.com/office/drawing/2017/decorative" val="1"/>
              </a:ext>
            </a:extLst>
          </p:cNvPr>
          <p:cNvSpPr/>
          <p:nvPr/>
        </p:nvSpPr>
        <p:spPr>
          <a:xfrm rot="10800000">
            <a:off x="11263386"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Arrow: Down 181">
            <a:extLst>
              <a:ext uri="{FF2B5EF4-FFF2-40B4-BE49-F238E27FC236}">
                <a16:creationId xmlns:a16="http://schemas.microsoft.com/office/drawing/2014/main" id="{BB87FCD0-C44E-C631-E3CA-78963701BA68}"/>
              </a:ext>
              <a:ext uri="{C183D7F6-B498-43B3-948B-1728B52AA6E4}">
                <adec:decorative xmlns:adec="http://schemas.microsoft.com/office/drawing/2017/decorative" val="1"/>
              </a:ext>
            </a:extLst>
          </p:cNvPr>
          <p:cNvSpPr/>
          <p:nvPr/>
        </p:nvSpPr>
        <p:spPr>
          <a:xfrm rot="10800000">
            <a:off x="11263386"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C5409335-1E1E-C66E-FD2A-C197539AF9F1}"/>
              </a:ext>
              <a:ext uri="{C183D7F6-B498-43B3-948B-1728B52AA6E4}">
                <adec:decorative xmlns:adec="http://schemas.microsoft.com/office/drawing/2017/decorative" val="1"/>
              </a:ext>
            </a:extLst>
          </p:cNvPr>
          <p:cNvGrpSpPr/>
          <p:nvPr/>
        </p:nvGrpSpPr>
        <p:grpSpPr>
          <a:xfrm>
            <a:off x="8728200" y="645523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A2AAF868-C9D0-30E2-9EA1-D6107DF4C5D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8B25F465-10C3-B7DD-9C49-45C3DEB4B21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DCF6810-3119-2CAA-7F59-FA4EDDE879DB}"/>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30624A3A-5061-DDDF-456F-0CFEEDD83AC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AFBF1EA5-0D6A-4627-FD47-959EA604E6A1}"/>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a:t>
            </a:r>
            <a:r>
              <a:rPr lang="en-GB" sz="1000">
                <a:solidFill>
                  <a:srgbClr val="FFFFFF">
                    <a:lumMod val="50000"/>
                  </a:srgbClr>
                </a:solidFill>
                <a:latin typeface="Arial"/>
                <a:cs typeface="Arial" panose="020B0604020202020204" pitchFamily="34" charset="0"/>
              </a:rPr>
              <a:t>s in parentheses.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W10 and W11.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491C7A75-4E25-7205-6969-8B123A85BBA5}"/>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6230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solidFill>
                  <a:schemeClr val="tx1">
                    <a:lumMod val="65000"/>
                    <a:lumOff val="35000"/>
                  </a:schemeClr>
                </a:solidFill>
                <a:latin typeface="Arial"/>
                <a:ea typeface="+mn-ea"/>
                <a:cs typeface="+mn-cs"/>
              </a:rPr>
              <a:t>Across most issues, more than half of those experiencing problems </a:t>
            </a:r>
            <a:r>
              <a:rPr lang="en-GB" sz="1800" b="1">
                <a:solidFill>
                  <a:srgbClr val="009690"/>
                </a:solidFill>
                <a:latin typeface="Arial"/>
                <a:ea typeface="+mn-ea"/>
                <a:cs typeface="+mn-cs"/>
              </a:rPr>
              <a:t>have raised concerns</a:t>
            </a:r>
            <a:r>
              <a:rPr lang="en-GB" sz="1800" b="1">
                <a:solidFill>
                  <a:schemeClr val="tx1">
                    <a:lumMod val="65000"/>
                    <a:lumOff val="35000"/>
                  </a:schemeClr>
                </a:solidFill>
                <a:latin typeface="Arial"/>
                <a:ea typeface="+mn-ea"/>
                <a:cs typeface="+mn-cs"/>
              </a:rPr>
              <a:t>. However, ‘my home not meeting accessibility needs’, ‘fear of losing my home’ and ‘poor / missing home insulation’ are more likely than not to go unmentioned</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428631" y="1180715"/>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ever raised concerns around this problem?</a:t>
            </a:r>
          </a:p>
        </p:txBody>
      </p:sp>
      <p:graphicFrame>
        <p:nvGraphicFramePr>
          <p:cNvPr id="8" name="Chart 7" descr="A stacked bar chart showing the proportion of those who have raised concerns around the issues which they have experienced in the last year. Overall 67% of those who have had an issue have reported it.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1502299112"/>
              </p:ext>
            </p:extLst>
          </p:nvPr>
        </p:nvGraphicFramePr>
        <p:xfrm>
          <a:off x="0" y="1320743"/>
          <a:ext cx="12192000" cy="485756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481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505492" cy="923330"/>
          </a:xfrm>
        </p:spPr>
        <p:txBody>
          <a:bodyPr vert="horz" wrap="square" anchor="t">
            <a:spAutoFit/>
          </a:bodyPr>
          <a:lstStyle/>
          <a:p>
            <a:pPr>
              <a:lnSpc>
                <a:spcPct val="100000"/>
              </a:lnSpc>
            </a:pPr>
            <a:r>
              <a:rPr lang="en-GB" sz="1800" b="1">
                <a:solidFill>
                  <a:srgbClr val="009690"/>
                </a:solidFill>
                <a:latin typeface="Arial"/>
                <a:ea typeface="+mn-ea"/>
                <a:cs typeface="+mn-cs"/>
              </a:rPr>
              <a:t>Renters are more likely than homeowners to have raised concerns </a:t>
            </a:r>
            <a:r>
              <a:rPr lang="en-GB" sz="1800" b="1">
                <a:solidFill>
                  <a:schemeClr val="tx1">
                    <a:lumMod val="65000"/>
                    <a:lumOff val="35000"/>
                  </a:schemeClr>
                </a:solidFill>
                <a:latin typeface="Arial"/>
                <a:ea typeface="+mn-ea"/>
                <a:cs typeface="+mn-cs"/>
              </a:rPr>
              <a:t>over issues experienced in their home in the last year – particularly over broken boilers, broken windows and doors, damp and mould, pest infestation and poor home insulation</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Raised concerns over issue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154000" y="1614004"/>
          <a:ext cx="7884000" cy="4572000"/>
        </p:xfrm>
        <a:graphic>
          <a:graphicData uri="http://schemas.openxmlformats.org/drawingml/2006/table">
            <a:tbl>
              <a:tblPr firstRow="1" bandRow="1">
                <a:tableStyleId>{D7AC3CCA-C797-4891-BE02-D94E43425B78}</a:tableStyleId>
              </a:tblPr>
              <a:tblGrid>
                <a:gridCol w="3996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360000">
                <a:tc>
                  <a:txBody>
                    <a:bodyPr/>
                    <a:lstStyle/>
                    <a:p>
                      <a:pPr algn="ctr"/>
                      <a:endParaRPr lang="en-GB" sz="1200"/>
                    </a:p>
                  </a:txBody>
                  <a:tcPr anchor="ctr"/>
                </a:tc>
                <a:tc>
                  <a:txBody>
                    <a:bodyPr/>
                    <a:lstStyle/>
                    <a:p>
                      <a:pPr algn="ctr"/>
                      <a:r>
                        <a:rPr lang="en-GB" sz="1200"/>
                        <a:t>Total</a:t>
                      </a:r>
                    </a:p>
                  </a:txBody>
                  <a:tcPr anchor="ctr">
                    <a:solidFill>
                      <a:srgbClr val="E7E7E7"/>
                    </a:solidFill>
                  </a:tcP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421200">
                <a:tc>
                  <a:txBody>
                    <a:bodyPr/>
                    <a:lstStyle/>
                    <a:p>
                      <a:pPr algn="r"/>
                      <a:r>
                        <a:rPr lang="en-GB" sz="1200" b="1"/>
                        <a:t>NET: Experienced any problem in the last year</a:t>
                      </a:r>
                    </a:p>
                  </a:txBody>
                  <a:tcPr anchor="ctr">
                    <a:solidFill>
                      <a:srgbClr val="CBCBCB"/>
                    </a:solidFill>
                  </a:tcPr>
                </a:tc>
                <a:tc>
                  <a:txBody>
                    <a:bodyPr/>
                    <a:lstStyle/>
                    <a:p>
                      <a:pPr algn="ctr"/>
                      <a:r>
                        <a:rPr lang="en-GB" sz="1400" b="1">
                          <a:solidFill>
                            <a:schemeClr val="tx1"/>
                          </a:solidFill>
                        </a:rPr>
                        <a:t>67%</a:t>
                      </a:r>
                    </a:p>
                  </a:txBody>
                  <a:tcPr anchor="ctr">
                    <a:noFill/>
                  </a:tcPr>
                </a:tc>
                <a:tc>
                  <a:txBody>
                    <a:bodyPr/>
                    <a:lstStyle/>
                    <a:p>
                      <a:pPr algn="ctr"/>
                      <a:r>
                        <a:rPr lang="en-GB" sz="1400" b="1">
                          <a:solidFill>
                            <a:schemeClr val="tx1"/>
                          </a:solidFill>
                        </a:rPr>
                        <a:t>58%</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16905671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(n=721)</a:t>
                      </a:r>
                    </a:p>
                  </a:txBody>
                  <a:tcPr anchor="ctr"/>
                </a:tc>
                <a:tc>
                  <a:txBody>
                    <a:bodyPr/>
                    <a:lstStyle/>
                    <a:p>
                      <a:pPr algn="ctr" fontAlgn="b"/>
                      <a:r>
                        <a:rPr lang="en-GB" sz="1400" b="1" kern="1200">
                          <a:solidFill>
                            <a:schemeClr val="tx1"/>
                          </a:solidFill>
                          <a:latin typeface="+mn-lt"/>
                          <a:ea typeface="+mn-ea"/>
                          <a:cs typeface="+mn-cs"/>
                        </a:rPr>
                        <a:t>68%</a:t>
                      </a:r>
                    </a:p>
                  </a:txBody>
                  <a:tcPr marL="7620" marR="7620" marT="7620" marB="0" anchor="ctr">
                    <a:noFill/>
                  </a:tcPr>
                </a:tc>
                <a:tc>
                  <a:txBody>
                    <a:bodyPr/>
                    <a:lstStyle/>
                    <a:p>
                      <a:pPr algn="ctr"/>
                      <a:r>
                        <a:rPr lang="en-GB" sz="1400" b="1">
                          <a:solidFill>
                            <a:schemeClr val="tx1"/>
                          </a:solidFill>
                        </a:rPr>
                        <a:t>61%</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35837933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(n=490)</a:t>
                      </a:r>
                    </a:p>
                  </a:txBody>
                  <a:tcPr anchor="ctr"/>
                </a:tc>
                <a:tc>
                  <a:txBody>
                    <a:bodyPr/>
                    <a:lstStyle/>
                    <a:p>
                      <a:pPr algn="ctr" fontAlgn="b"/>
                      <a:r>
                        <a:rPr lang="en-GB" sz="1400" b="1" kern="1200">
                          <a:solidFill>
                            <a:schemeClr val="tx1"/>
                          </a:solidFill>
                          <a:latin typeface="+mn-lt"/>
                          <a:ea typeface="+mn-ea"/>
                          <a:cs typeface="+mn-cs"/>
                        </a:rPr>
                        <a:t>61%</a:t>
                      </a:r>
                    </a:p>
                  </a:txBody>
                  <a:tcPr marL="7620" marR="7620" marT="7620" marB="0" anchor="ctr">
                    <a:noFill/>
                  </a:tcPr>
                </a:tc>
                <a:tc>
                  <a:txBody>
                    <a:bodyPr/>
                    <a:lstStyle/>
                    <a:p>
                      <a:pPr algn="ctr"/>
                      <a:r>
                        <a:rPr lang="en-GB" sz="1400" b="1"/>
                        <a:t>60%</a:t>
                      </a:r>
                    </a:p>
                  </a:txBody>
                  <a:tcPr anchor="ctr">
                    <a:noFill/>
                  </a:tcPr>
                </a:tc>
                <a:tc>
                  <a:txBody>
                    <a:bodyPr/>
                    <a:lstStyle/>
                    <a:p>
                      <a:pPr algn="ctr"/>
                      <a:r>
                        <a:rPr lang="en-GB" sz="1400" b="1"/>
                        <a:t>64%</a:t>
                      </a:r>
                    </a:p>
                  </a:txBody>
                  <a:tcPr anchor="ctr">
                    <a:noFill/>
                  </a:tcPr>
                </a:tc>
                <a:extLst>
                  <a:ext uri="{0D108BD9-81ED-4DB2-BD59-A6C34878D82A}">
                    <a16:rowId xmlns:a16="http://schemas.microsoft.com/office/drawing/2014/main" val="2401446473"/>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(n=415)</a:t>
                      </a:r>
                    </a:p>
                  </a:txBody>
                  <a:tcPr anchor="ctr"/>
                </a:tc>
                <a:tc>
                  <a:txBody>
                    <a:bodyPr/>
                    <a:lstStyle/>
                    <a:p>
                      <a:pPr algn="ctr" fontAlgn="b"/>
                      <a:r>
                        <a:rPr lang="en-GB" sz="1400" b="1" kern="1200">
                          <a:solidFill>
                            <a:schemeClr val="tx1"/>
                          </a:solidFill>
                          <a:latin typeface="+mn-lt"/>
                          <a:ea typeface="+mn-ea"/>
                          <a:cs typeface="+mn-cs"/>
                        </a:rPr>
                        <a:t>59%</a:t>
                      </a:r>
                    </a:p>
                  </a:txBody>
                  <a:tcPr marL="7620" marR="7620" marT="7620" marB="0" anchor="ctr">
                    <a:noFill/>
                  </a:tcPr>
                </a:tc>
                <a:tc>
                  <a:txBody>
                    <a:bodyPr/>
                    <a:lstStyle/>
                    <a:p>
                      <a:pPr algn="ctr"/>
                      <a:r>
                        <a:rPr lang="en-GB" sz="1400" b="1"/>
                        <a:t>56%</a:t>
                      </a:r>
                    </a:p>
                  </a:txBody>
                  <a:tcPr anchor="ctr">
                    <a:noFill/>
                  </a:tcPr>
                </a:tc>
                <a:tc>
                  <a:txBody>
                    <a:bodyPr/>
                    <a:lstStyle/>
                    <a:p>
                      <a:pPr algn="ctr"/>
                      <a:r>
                        <a:rPr lang="en-GB" sz="1400" b="1"/>
                        <a:t>65%</a:t>
                      </a:r>
                    </a:p>
                  </a:txBody>
                  <a:tcPr anchor="ctr">
                    <a:noFill/>
                  </a:tcPr>
                </a:tc>
                <a:extLst>
                  <a:ext uri="{0D108BD9-81ED-4DB2-BD59-A6C34878D82A}">
                    <a16:rowId xmlns:a16="http://schemas.microsoft.com/office/drawing/2014/main" val="278140231"/>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 / doors (n=390)</a:t>
                      </a:r>
                    </a:p>
                  </a:txBody>
                  <a:tcPr anchor="ctr"/>
                </a:tc>
                <a:tc>
                  <a:txBody>
                    <a:bodyPr/>
                    <a:lstStyle/>
                    <a:p>
                      <a:pPr algn="ctr" fontAlgn="b"/>
                      <a:r>
                        <a:rPr lang="en-GB" sz="1400" b="1" kern="1200">
                          <a:solidFill>
                            <a:schemeClr val="tx1"/>
                          </a:solidFill>
                          <a:latin typeface="+mn-lt"/>
                          <a:ea typeface="+mn-ea"/>
                          <a:cs typeface="+mn-cs"/>
                        </a:rPr>
                        <a:t>57%</a:t>
                      </a:r>
                    </a:p>
                  </a:txBody>
                  <a:tcPr marL="7620" marR="7620" marT="7620" marB="0" anchor="ctr">
                    <a:noFill/>
                  </a:tcPr>
                </a:tc>
                <a:tc>
                  <a:txBody>
                    <a:bodyPr/>
                    <a:lstStyle/>
                    <a:p>
                      <a:pPr algn="ctr"/>
                      <a:r>
                        <a:rPr lang="en-GB" sz="1400" b="1"/>
                        <a:t>44%</a:t>
                      </a:r>
                    </a:p>
                  </a:txBody>
                  <a:tcPr anchor="ctr">
                    <a:noFill/>
                  </a:tcPr>
                </a:tc>
                <a:tc>
                  <a:txBody>
                    <a:bodyPr/>
                    <a:lstStyle/>
                    <a:p>
                      <a:pPr algn="ctr"/>
                      <a:r>
                        <a:rPr lang="en-GB" sz="1400" b="1"/>
                        <a:t>73%</a:t>
                      </a:r>
                    </a:p>
                  </a:txBody>
                  <a:tcPr anchor="ctr">
                    <a:noFill/>
                  </a:tcPr>
                </a:tc>
                <a:extLst>
                  <a:ext uri="{0D108BD9-81ED-4DB2-BD59-A6C34878D82A}">
                    <a16:rowId xmlns:a16="http://schemas.microsoft.com/office/drawing/2014/main" val="3921736877"/>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(n=1051)</a:t>
                      </a:r>
                    </a:p>
                  </a:txBody>
                  <a:tcPr anchor="ctr"/>
                </a:tc>
                <a:tc>
                  <a:txBody>
                    <a:bodyPr/>
                    <a:lstStyle/>
                    <a:p>
                      <a:pPr algn="ctr" fontAlgn="b"/>
                      <a:r>
                        <a:rPr lang="en-GB" sz="1400" b="1" kern="1200">
                          <a:solidFill>
                            <a:schemeClr val="tx1"/>
                          </a:solidFill>
                          <a:latin typeface="+mn-lt"/>
                          <a:ea typeface="+mn-ea"/>
                          <a:cs typeface="+mn-cs"/>
                        </a:rPr>
                        <a:t>55%</a:t>
                      </a:r>
                    </a:p>
                  </a:txBody>
                  <a:tcPr marL="7620" marR="7620" marT="7620" marB="0" anchor="ctr">
                    <a:noFill/>
                  </a:tcPr>
                </a:tc>
                <a:tc>
                  <a:txBody>
                    <a:bodyPr/>
                    <a:lstStyle/>
                    <a:p>
                      <a:pPr algn="ctr"/>
                      <a:r>
                        <a:rPr lang="en-GB" sz="1400" b="1">
                          <a:solidFill>
                            <a:schemeClr val="tx1"/>
                          </a:solidFill>
                        </a:rPr>
                        <a:t>40%</a:t>
                      </a:r>
                    </a:p>
                  </a:txBody>
                  <a:tcPr anchor="ctr">
                    <a:noFill/>
                  </a:tcPr>
                </a:tc>
                <a:tc>
                  <a:txBody>
                    <a:bodyPr/>
                    <a:lstStyle/>
                    <a:p>
                      <a:pPr algn="ctr"/>
                      <a:r>
                        <a:rPr lang="en-GB" sz="1400" b="1">
                          <a:solidFill>
                            <a:schemeClr val="tx1"/>
                          </a:solidFill>
                        </a:rPr>
                        <a:t>75%</a:t>
                      </a:r>
                    </a:p>
                  </a:txBody>
                  <a:tcPr anchor="ctr">
                    <a:noFill/>
                  </a:tcPr>
                </a:tc>
                <a:extLst>
                  <a:ext uri="{0D108BD9-81ED-4DB2-BD59-A6C34878D82A}">
                    <a16:rowId xmlns:a16="http://schemas.microsoft.com/office/drawing/2014/main" val="1389945646"/>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(n=529)</a:t>
                      </a:r>
                    </a:p>
                  </a:txBody>
                  <a:tcPr anchor="ctr"/>
                </a:tc>
                <a:tc>
                  <a:txBody>
                    <a:bodyPr/>
                    <a:lstStyle/>
                    <a:p>
                      <a:pPr algn="ctr" fontAlgn="b"/>
                      <a:r>
                        <a:rPr lang="en-GB" sz="1400" b="1" kern="1200">
                          <a:solidFill>
                            <a:schemeClr val="tx1"/>
                          </a:solidFill>
                          <a:latin typeface="+mn-lt"/>
                          <a:ea typeface="+mn-ea"/>
                          <a:cs typeface="+mn-cs"/>
                        </a:rPr>
                        <a:t>54%</a:t>
                      </a:r>
                    </a:p>
                  </a:txBody>
                  <a:tcPr marL="7620" marR="7620" marT="7620" marB="0" anchor="ctr">
                    <a:noFill/>
                  </a:tcPr>
                </a:tc>
                <a:tc>
                  <a:txBody>
                    <a:bodyPr/>
                    <a:lstStyle/>
                    <a:p>
                      <a:pPr algn="ctr"/>
                      <a:r>
                        <a:rPr lang="en-GB" sz="1400" b="1"/>
                        <a:t>48%</a:t>
                      </a:r>
                    </a:p>
                  </a:txBody>
                  <a:tcPr anchor="ctr">
                    <a:noFill/>
                  </a:tcPr>
                </a:tc>
                <a:tc>
                  <a:txBody>
                    <a:bodyPr/>
                    <a:lstStyle/>
                    <a:p>
                      <a:pPr algn="ctr"/>
                      <a:r>
                        <a:rPr lang="en-GB" sz="1400" b="1"/>
                        <a:t>67%</a:t>
                      </a:r>
                    </a:p>
                  </a:txBody>
                  <a:tcPr anchor="ctr">
                    <a:noFill/>
                  </a:tcPr>
                </a:tc>
                <a:extLst>
                  <a:ext uri="{0D108BD9-81ED-4DB2-BD59-A6C34878D82A}">
                    <a16:rowId xmlns:a16="http://schemas.microsoft.com/office/drawing/2014/main" val="178339859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(n=293) </a:t>
                      </a:r>
                    </a:p>
                  </a:txBody>
                  <a:tcPr anchor="ctr"/>
                </a:tc>
                <a:tc>
                  <a:txBody>
                    <a:bodyPr/>
                    <a:lstStyle/>
                    <a:p>
                      <a:pPr algn="ctr" fontAlgn="b"/>
                      <a:r>
                        <a:rPr lang="en-GB" sz="1400" b="1" kern="1200">
                          <a:solidFill>
                            <a:schemeClr val="tx1"/>
                          </a:solidFill>
                          <a:latin typeface="+mn-lt"/>
                          <a:ea typeface="+mn-ea"/>
                          <a:cs typeface="+mn-cs"/>
                        </a:rPr>
                        <a:t>44%</a:t>
                      </a:r>
                    </a:p>
                  </a:txBody>
                  <a:tcPr marL="7620" marR="7620" marT="7620" marB="0" anchor="ctr">
                    <a:noFill/>
                  </a:tcPr>
                </a:tc>
                <a:tc>
                  <a:txBody>
                    <a:bodyPr/>
                    <a:lstStyle/>
                    <a:p>
                      <a:pPr algn="ctr"/>
                      <a:r>
                        <a:rPr lang="en-GB" sz="1400" b="1"/>
                        <a:t>39%</a:t>
                      </a:r>
                    </a:p>
                  </a:txBody>
                  <a:tcPr anchor="ctr">
                    <a:noFill/>
                  </a:tcPr>
                </a:tc>
                <a:tc>
                  <a:txBody>
                    <a:bodyPr/>
                    <a:lstStyle/>
                    <a:p>
                      <a:pPr algn="ctr"/>
                      <a:r>
                        <a:rPr lang="en-GB" sz="1400" b="1"/>
                        <a:t>48%</a:t>
                      </a:r>
                    </a:p>
                  </a:txBody>
                  <a:tcPr anchor="ctr">
                    <a:noFill/>
                  </a:tcPr>
                </a:tc>
                <a:extLst>
                  <a:ext uri="{0D108BD9-81ED-4DB2-BD59-A6C34878D82A}">
                    <a16:rowId xmlns:a16="http://schemas.microsoft.com/office/drawing/2014/main" val="216150425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(n=362)</a:t>
                      </a:r>
                    </a:p>
                  </a:txBody>
                  <a:tcPr anchor="ctr"/>
                </a:tc>
                <a:tc>
                  <a:txBody>
                    <a:bodyPr/>
                    <a:lstStyle/>
                    <a:p>
                      <a:pPr algn="ctr" fontAlgn="b"/>
                      <a:r>
                        <a:rPr lang="en-GB" sz="1400" b="1" kern="1200">
                          <a:solidFill>
                            <a:schemeClr val="tx1"/>
                          </a:solidFill>
                          <a:latin typeface="+mn-lt"/>
                          <a:ea typeface="+mn-ea"/>
                          <a:cs typeface="+mn-cs"/>
                        </a:rPr>
                        <a:t>43%</a:t>
                      </a:r>
                    </a:p>
                  </a:txBody>
                  <a:tcPr marL="7620" marR="7620" marT="7620" marB="0" anchor="ctr">
                    <a:noFill/>
                  </a:tcPr>
                </a:tc>
                <a:tc>
                  <a:txBody>
                    <a:bodyPr/>
                    <a:lstStyle/>
                    <a:p>
                      <a:pPr algn="ctr"/>
                      <a:r>
                        <a:rPr lang="en-GB" sz="1400" b="1"/>
                        <a:t>41%</a:t>
                      </a:r>
                    </a:p>
                  </a:txBody>
                  <a:tcPr anchor="ctr">
                    <a:noFill/>
                  </a:tcPr>
                </a:tc>
                <a:tc>
                  <a:txBody>
                    <a:bodyPr/>
                    <a:lstStyle/>
                    <a:p>
                      <a:pPr algn="ctr"/>
                      <a:r>
                        <a:rPr lang="en-GB" sz="1400" b="1"/>
                        <a:t>46%</a:t>
                      </a:r>
                    </a:p>
                  </a:txBody>
                  <a:tcPr anchor="ctr">
                    <a:noFill/>
                  </a:tcPr>
                </a:tc>
                <a:extLst>
                  <a:ext uri="{0D108BD9-81ED-4DB2-BD59-A6C34878D82A}">
                    <a16:rowId xmlns:a16="http://schemas.microsoft.com/office/drawing/2014/main" val="37897345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(n=559)</a:t>
                      </a:r>
                    </a:p>
                  </a:txBody>
                  <a:tcPr anchor="ctr"/>
                </a:tc>
                <a:tc>
                  <a:txBody>
                    <a:bodyPr/>
                    <a:lstStyle/>
                    <a:p>
                      <a:pPr algn="ctr" fontAlgn="b"/>
                      <a:r>
                        <a:rPr lang="en-GB" sz="1400" b="1" kern="1200">
                          <a:solidFill>
                            <a:schemeClr val="tx1"/>
                          </a:solidFill>
                          <a:latin typeface="+mn-lt"/>
                          <a:ea typeface="+mn-ea"/>
                          <a:cs typeface="+mn-cs"/>
                        </a:rPr>
                        <a:t>42%</a:t>
                      </a:r>
                    </a:p>
                  </a:txBody>
                  <a:tcPr marL="7620" marR="7620" marT="7620" marB="0" anchor="ctr">
                    <a:noFill/>
                  </a:tcPr>
                </a:tc>
                <a:tc>
                  <a:txBody>
                    <a:bodyPr/>
                    <a:lstStyle/>
                    <a:p>
                      <a:pPr algn="ctr"/>
                      <a:r>
                        <a:rPr lang="en-GB" sz="1400" b="1"/>
                        <a:t>33%</a:t>
                      </a:r>
                    </a:p>
                  </a:txBody>
                  <a:tcPr anchor="ctr">
                    <a:noFill/>
                  </a:tcPr>
                </a:tc>
                <a:tc>
                  <a:txBody>
                    <a:bodyPr/>
                    <a:lstStyle/>
                    <a:p>
                      <a:pPr algn="ctr"/>
                      <a:r>
                        <a:rPr lang="en-GB" sz="1400" b="1"/>
                        <a:t>54%</a:t>
                      </a:r>
                    </a:p>
                  </a:txBody>
                  <a:tcPr anchor="ctr">
                    <a:noFill/>
                  </a:tcPr>
                </a:tc>
                <a:extLst>
                  <a:ext uri="{0D108BD9-81ED-4DB2-BD59-A6C34878D82A}">
                    <a16:rowId xmlns:a16="http://schemas.microsoft.com/office/drawing/2014/main" val="3767568844"/>
                  </a:ext>
                </a:extLst>
              </a:tr>
            </a:tbl>
          </a:graphicData>
        </a:graphic>
      </p:graphicFrame>
      <p:sp>
        <p:nvSpPr>
          <p:cNvPr id="21" name="Arrow: Down 20">
            <a:extLst>
              <a:ext uri="{FF2B5EF4-FFF2-40B4-BE49-F238E27FC236}">
                <a16:creationId xmlns:a16="http://schemas.microsoft.com/office/drawing/2014/main" id="{8583C6C0-9B49-BF14-D333-826495311E59}"/>
              </a:ext>
              <a:ext uri="{C183D7F6-B498-43B3-948B-1728B52AA6E4}">
                <adec:decorative xmlns:adec="http://schemas.microsoft.com/office/drawing/2017/decorative" val="1"/>
              </a:ext>
            </a:extLst>
          </p:cNvPr>
          <p:cNvSpPr/>
          <p:nvPr/>
        </p:nvSpPr>
        <p:spPr>
          <a:xfrm>
            <a:off x="8381865" y="20987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BB05A85-BE26-C610-F052-02014DD5F921}"/>
              </a:ext>
              <a:ext uri="{C183D7F6-B498-43B3-948B-1728B52AA6E4}">
                <adec:decorative xmlns:adec="http://schemas.microsoft.com/office/drawing/2017/decorative" val="1"/>
              </a:ext>
            </a:extLst>
          </p:cNvPr>
          <p:cNvSpPr/>
          <p:nvPr/>
        </p:nvSpPr>
        <p:spPr>
          <a:xfrm>
            <a:off x="8381865" y="25126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ED02314E-F2C6-2476-3B63-5BA3ED3D12B6}"/>
              </a:ext>
              <a:ext uri="{C183D7F6-B498-43B3-948B-1728B52AA6E4}">
                <adec:decorative xmlns:adec="http://schemas.microsoft.com/office/drawing/2017/decorative" val="1"/>
              </a:ext>
            </a:extLst>
          </p:cNvPr>
          <p:cNvSpPr/>
          <p:nvPr/>
        </p:nvSpPr>
        <p:spPr>
          <a:xfrm>
            <a:off x="8381865"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0016BFC6-06E5-1123-0FFE-6A4A3CB6ADA5}"/>
              </a:ext>
              <a:ext uri="{C183D7F6-B498-43B3-948B-1728B52AA6E4}">
                <adec:decorative xmlns:adec="http://schemas.microsoft.com/office/drawing/2017/decorative" val="1"/>
              </a:ext>
            </a:extLst>
          </p:cNvPr>
          <p:cNvSpPr/>
          <p:nvPr/>
        </p:nvSpPr>
        <p:spPr>
          <a:xfrm>
            <a:off x="8381865" y="42097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DDA039E9-DB4B-34E9-C0E1-6FE8169056B2}"/>
              </a:ext>
              <a:ext uri="{C183D7F6-B498-43B3-948B-1728B52AA6E4}">
                <adec:decorative xmlns:adec="http://schemas.microsoft.com/office/drawing/2017/decorative" val="1"/>
              </a:ext>
            </a:extLst>
          </p:cNvPr>
          <p:cNvSpPr/>
          <p:nvPr/>
        </p:nvSpPr>
        <p:spPr>
          <a:xfrm>
            <a:off x="8381865" y="46245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8B184FB0-79AE-8604-D091-4751D50A94D6}"/>
              </a:ext>
              <a:ext uri="{C183D7F6-B498-43B3-948B-1728B52AA6E4}">
                <adec:decorative xmlns:adec="http://schemas.microsoft.com/office/drawing/2017/decorative" val="1"/>
              </a:ext>
            </a:extLst>
          </p:cNvPr>
          <p:cNvSpPr/>
          <p:nvPr/>
        </p:nvSpPr>
        <p:spPr>
          <a:xfrm>
            <a:off x="8381865" y="588553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E2B9795B-B3B1-914F-D073-D2F275A128FD}"/>
              </a:ext>
              <a:ext uri="{C183D7F6-B498-43B3-948B-1728B52AA6E4}">
                <adec:decorative xmlns:adec="http://schemas.microsoft.com/office/drawing/2017/decorative" val="1"/>
              </a:ext>
            </a:extLst>
          </p:cNvPr>
          <p:cNvSpPr/>
          <p:nvPr/>
        </p:nvSpPr>
        <p:spPr>
          <a:xfrm rot="10800000">
            <a:off x="9677163" y="209519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7A877D1E-ED9E-3075-F32A-5B2C2215A780}"/>
              </a:ext>
              <a:ext uri="{C183D7F6-B498-43B3-948B-1728B52AA6E4}">
                <adec:decorative xmlns:adec="http://schemas.microsoft.com/office/drawing/2017/decorative" val="1"/>
              </a:ext>
            </a:extLst>
          </p:cNvPr>
          <p:cNvSpPr/>
          <p:nvPr/>
        </p:nvSpPr>
        <p:spPr>
          <a:xfrm rot="10800000">
            <a:off x="9677163" y="25091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D82AE6DE-5A1C-985D-D6C2-2585C161EF5D}"/>
              </a:ext>
              <a:ext uri="{C183D7F6-B498-43B3-948B-1728B52AA6E4}">
                <adec:decorative xmlns:adec="http://schemas.microsoft.com/office/drawing/2017/decorative" val="1"/>
              </a:ext>
            </a:extLst>
          </p:cNvPr>
          <p:cNvSpPr/>
          <p:nvPr/>
        </p:nvSpPr>
        <p:spPr>
          <a:xfrm rot="10800000">
            <a:off x="9677163"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Arrow: Down 53">
            <a:extLst>
              <a:ext uri="{FF2B5EF4-FFF2-40B4-BE49-F238E27FC236}">
                <a16:creationId xmlns:a16="http://schemas.microsoft.com/office/drawing/2014/main" id="{239886DC-0EF7-153D-161F-BAB97DBA6A97}"/>
              </a:ext>
              <a:ext uri="{C183D7F6-B498-43B3-948B-1728B52AA6E4}">
                <adec:decorative xmlns:adec="http://schemas.microsoft.com/office/drawing/2017/decorative" val="1"/>
              </a:ext>
            </a:extLst>
          </p:cNvPr>
          <p:cNvSpPr/>
          <p:nvPr/>
        </p:nvSpPr>
        <p:spPr>
          <a:xfrm rot="10800000">
            <a:off x="9677163" y="42062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8133AD41-40CC-39CE-9E31-99F75BAC94E3}"/>
              </a:ext>
              <a:ext uri="{C183D7F6-B498-43B3-948B-1728B52AA6E4}">
                <adec:decorative xmlns:adec="http://schemas.microsoft.com/office/drawing/2017/decorative" val="1"/>
              </a:ext>
            </a:extLst>
          </p:cNvPr>
          <p:cNvSpPr/>
          <p:nvPr/>
        </p:nvSpPr>
        <p:spPr>
          <a:xfrm rot="10800000">
            <a:off x="9677163" y="46210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A8A4436F-2685-2496-03C6-026A35B3D46D}"/>
              </a:ext>
              <a:ext uri="{C183D7F6-B498-43B3-948B-1728B52AA6E4}">
                <adec:decorative xmlns:adec="http://schemas.microsoft.com/office/drawing/2017/decorative" val="1"/>
              </a:ext>
            </a:extLst>
          </p:cNvPr>
          <p:cNvSpPr/>
          <p:nvPr/>
        </p:nvSpPr>
        <p:spPr>
          <a:xfrm rot="10800000">
            <a:off x="9677163" y="5882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784615" y="6471047"/>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2647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101A-000E-07A8-4B31-1DCA29B43F8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4C9E738-4F4E-E272-189D-CF445037823F}"/>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Overall, almost 2 in 3 of those who have raised issues about problems in their home are </a:t>
            </a:r>
            <a:r>
              <a:rPr lang="en-GB" sz="1800" b="1" dirty="0">
                <a:solidFill>
                  <a:srgbClr val="009690"/>
                </a:solidFill>
                <a:latin typeface="Arial"/>
                <a:ea typeface="+mn-ea"/>
                <a:cs typeface="+mn-cs"/>
              </a:rPr>
              <a:t>dissatisfied with the outcome</a:t>
            </a:r>
            <a:r>
              <a:rPr lang="en-GB" sz="1800" b="1" dirty="0">
                <a:solidFill>
                  <a:schemeClr val="tx1">
                    <a:lumMod val="65000"/>
                    <a:lumOff val="35000"/>
                  </a:schemeClr>
                </a:solidFill>
                <a:latin typeface="Arial"/>
                <a:ea typeface="+mn-ea"/>
                <a:cs typeface="+mn-cs"/>
              </a:rPr>
              <a:t>. Over half were dissatisfied with the outcome when it related to broken boilers / heating, broken electrics,  gas, electricity or water supply problems and pest infestations</a:t>
            </a:r>
          </a:p>
        </p:txBody>
      </p:sp>
      <p:sp>
        <p:nvSpPr>
          <p:cNvPr id="2" name="TextBox 1">
            <a:extLst>
              <a:ext uri="{FF2B5EF4-FFF2-40B4-BE49-F238E27FC236}">
                <a16:creationId xmlns:a16="http://schemas.microsoft.com/office/drawing/2014/main" id="{FD1991CE-5871-67A5-D78F-26C13B13EE99}"/>
              </a:ext>
              <a:ext uri="{C183D7F6-B498-43B3-948B-1728B52AA6E4}">
                <adec:decorative xmlns:adec="http://schemas.microsoft.com/office/drawing/2017/decorative" val="0"/>
              </a:ext>
            </a:extLst>
          </p:cNvPr>
          <p:cNvSpPr txBox="1"/>
          <p:nvPr/>
        </p:nvSpPr>
        <p:spPr>
          <a:xfrm>
            <a:off x="1536086" y="1397193"/>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satisfied or dissatisfied are you with how these issues have been or are being resolved</a:t>
            </a:r>
            <a:r>
              <a:rPr lang="en-GB" sz="1400" b="1">
                <a:solidFill>
                  <a:srgbClr val="5C5B5A"/>
                </a:solidFill>
                <a:latin typeface="Arial"/>
              </a:rPr>
              <a: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stacked horizontal bar chart showing the satisfaction levels of how issues in homes have been resolved. 68% are dissatisfied with how their broken boiler / healing has been resolved.">
            <a:extLst>
              <a:ext uri="{FF2B5EF4-FFF2-40B4-BE49-F238E27FC236}">
                <a16:creationId xmlns:a16="http://schemas.microsoft.com/office/drawing/2014/main" id="{F6E90106-D506-D1BD-6EE5-09BB8E37D4F7}"/>
              </a:ext>
            </a:extLst>
          </p:cNvPr>
          <p:cNvGraphicFramePr/>
          <p:nvPr/>
        </p:nvGraphicFramePr>
        <p:xfrm>
          <a:off x="143159" y="1655233"/>
          <a:ext cx="11919866" cy="443072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4AE60FE-B669-66B1-FC6B-CAEB7D4F54BA}"/>
              </a:ext>
              <a:ext uri="{C183D7F6-B498-43B3-948B-1728B52AA6E4}">
                <adec:decorative xmlns:adec="http://schemas.microsoft.com/office/drawing/2017/decorative" val="0"/>
              </a:ext>
            </a:extLst>
          </p:cNvPr>
          <p:cNvSpPr txBox="1"/>
          <p:nvPr/>
        </p:nvSpPr>
        <p:spPr>
          <a:xfrm>
            <a:off x="11128807" y="1232976"/>
            <a:ext cx="10635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Very / fairly dissatisfied</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584E25EE-4422-8F91-366E-FE18C1BE6220}"/>
              </a:ext>
            </a:extLst>
          </p:cNvPr>
          <p:cNvGraphicFramePr>
            <a:graphicFrameLocks noGrp="1"/>
          </p:cNvGraphicFramePr>
          <p:nvPr/>
        </p:nvGraphicFramePr>
        <p:xfrm>
          <a:off x="11239131" y="1728633"/>
          <a:ext cx="823894" cy="3888342"/>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3860028"/>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900511"/>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60%</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32038">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33%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bl>
          </a:graphicData>
        </a:graphic>
      </p:graphicFrame>
      <p:sp>
        <p:nvSpPr>
          <p:cNvPr id="4" name="Footer Placeholder 4">
            <a:extLst>
              <a:ext uri="{FF2B5EF4-FFF2-40B4-BE49-F238E27FC236}">
                <a16:creationId xmlns:a16="http://schemas.microsoft.com/office/drawing/2014/main" id="{2750887A-539F-811D-0112-1663E4AAA1FF}"/>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HEH2. Overall, how satisfied or dissatisfied are you with how these issues have been or are being resolved? Base: Those who have raised concerns about problems in their home (128-577)</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195425B0-2AC3-D476-51F1-FCFBFE85E00B}"/>
              </a:ext>
              <a:ext uri="{C183D7F6-B498-43B3-948B-1728B52AA6E4}">
                <adec:decorative xmlns:adec="http://schemas.microsoft.com/office/drawing/2017/decorative" val="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5537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646331"/>
          </a:xfrm>
        </p:spPr>
        <p:txBody>
          <a:bodyPr vert="horz" wrap="square" anchor="t">
            <a:spAutoFit/>
          </a:bodyPr>
          <a:lstStyle/>
          <a:p>
            <a:pPr>
              <a:lnSpc>
                <a:spcPct val="100000"/>
              </a:lnSpc>
            </a:pPr>
            <a:r>
              <a:rPr lang="en-GB" sz="1800" b="1" dirty="0">
                <a:solidFill>
                  <a:srgbClr val="009690"/>
                </a:solidFill>
                <a:latin typeface="Arial"/>
                <a:ea typeface="+mn-ea"/>
                <a:cs typeface="+mn-cs"/>
              </a:rPr>
              <a:t>Renters are significantly more likely than homeowners to be satisfied with how a reported issue has been resolved</a:t>
            </a:r>
            <a:r>
              <a:rPr lang="en-GB" sz="1800" b="1" dirty="0">
                <a:solidFill>
                  <a:schemeClr val="tx1">
                    <a:lumMod val="65000"/>
                    <a:lumOff val="35000"/>
                  </a:schemeClr>
                </a:solidFill>
                <a:latin typeface="Arial"/>
                <a:ea typeface="+mn-ea"/>
                <a:cs typeface="+mn-cs"/>
              </a:rPr>
              <a:t> for most issues</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Satisfaction with </a:t>
            </a:r>
            <a:r>
              <a:rPr kumimoji="0" lang="en-GB" sz="1400" b="1" i="0" u="none" strike="noStrike" kern="1200" cap="none" spc="0" normalizeH="0" baseline="0" noProof="0">
                <a:ln>
                  <a:noFill/>
                </a:ln>
                <a:solidFill>
                  <a:srgbClr val="5C5B5A"/>
                </a:solidFill>
                <a:effectLst/>
                <a:uLnTx/>
                <a:uFillTx/>
                <a:latin typeface="Arial"/>
                <a:ea typeface="+mn-ea"/>
                <a:cs typeface="+mn-cs"/>
              </a:rPr>
              <a:t>how issues have been or are being resolved*</a:t>
            </a: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010000" y="1684350"/>
          <a:ext cx="8172000" cy="4526589"/>
        </p:xfrm>
        <a:graphic>
          <a:graphicData uri="http://schemas.openxmlformats.org/drawingml/2006/table">
            <a:tbl>
              <a:tblPr firstRow="1" bandRow="1">
                <a:tableStyleId>{D7AC3CCA-C797-4891-BE02-D94E43425B78}</a:tableStyleId>
              </a:tblPr>
              <a:tblGrid>
                <a:gridCol w="4068000">
                  <a:extLst>
                    <a:ext uri="{9D8B030D-6E8A-4147-A177-3AD203B41FA5}">
                      <a16:colId xmlns:a16="http://schemas.microsoft.com/office/drawing/2014/main" val="965915567"/>
                    </a:ext>
                  </a:extLst>
                </a:gridCol>
                <a:gridCol w="1512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926589">
                <a:tc>
                  <a:txBody>
                    <a:bodyPr/>
                    <a:lstStyle/>
                    <a:p>
                      <a:pPr algn="ctr"/>
                      <a:endParaRPr lang="en-GB" sz="1200"/>
                    </a:p>
                  </a:txBody>
                  <a:tcPr anchor="ctr">
                    <a:solidFill>
                      <a:srgbClr val="E7E7E7"/>
                    </a:solidFill>
                  </a:tcPr>
                </a:tc>
                <a:tc>
                  <a:txBody>
                    <a:bodyPr/>
                    <a:lstStyle/>
                    <a:p>
                      <a:pPr algn="ctr"/>
                      <a:r>
                        <a:rPr lang="en-GB" sz="1200"/>
                        <a:t>Total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(Very / somewhat satisfied)</a:t>
                      </a:r>
                    </a:p>
                  </a:txBody>
                  <a:tcPr anchor="ct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Net: Any problem (n=1243)</a:t>
                      </a:r>
                    </a:p>
                  </a:txBody>
                  <a:tcPr anchor="ctr"/>
                </a:tc>
                <a:tc>
                  <a:txBody>
                    <a:bodyPr/>
                    <a:lstStyle/>
                    <a:p>
                      <a:pPr algn="ctr"/>
                      <a:r>
                        <a:rPr lang="en-GB" sz="1400" b="1">
                          <a:solidFill>
                            <a:schemeClr val="tx1"/>
                          </a:solidFill>
                        </a:rPr>
                        <a:t>19%</a:t>
                      </a:r>
                    </a:p>
                  </a:txBody>
                  <a:tcPr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extLst>
                  <a:ext uri="{0D108BD9-81ED-4DB2-BD59-A6C34878D82A}">
                    <a16:rowId xmlns:a16="http://schemas.microsoft.com/office/drawing/2014/main" val="188015608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(n=236)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51%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58%</a:t>
                      </a:r>
                    </a:p>
                  </a:txBody>
                  <a:tcPr marL="7620" marR="7620" marT="7620" marB="0" anchor="ctr">
                    <a:noFill/>
                  </a:tcPr>
                </a:tc>
                <a:extLst>
                  <a:ext uri="{0D108BD9-81ED-4DB2-BD59-A6C34878D82A}">
                    <a16:rowId xmlns:a16="http://schemas.microsoft.com/office/drawing/2014/main" val="35837933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(n=128)</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54%</a:t>
                      </a:r>
                    </a:p>
                  </a:txBody>
                  <a:tcPr marL="7620" marR="7620" marT="7620" marB="0" anchor="ctr">
                    <a:noFill/>
                  </a:tcPr>
                </a:tc>
                <a:extLst>
                  <a:ext uri="{0D108BD9-81ED-4DB2-BD59-A6C34878D82A}">
                    <a16:rowId xmlns:a16="http://schemas.microsoft.com/office/drawing/2014/main" val="2401446473"/>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(n=577)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47%</a:t>
                      </a:r>
                    </a:p>
                  </a:txBody>
                  <a:tcPr marL="7620" marR="7620" marT="7620" marB="0" anchor="ctr">
                    <a:noFill/>
                  </a:tcPr>
                </a:tc>
                <a:extLst>
                  <a:ext uri="{0D108BD9-81ED-4DB2-BD59-A6C34878D82A}">
                    <a16:rowId xmlns:a16="http://schemas.microsoft.com/office/drawing/2014/main" val="278140231"/>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(n=287)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37%</a:t>
                      </a:r>
                    </a:p>
                  </a:txBody>
                  <a:tcPr marL="7620" marR="7620" marT="7620" marB="0" anchor="ctr">
                    <a:noFill/>
                  </a:tcPr>
                </a:tc>
                <a:extLst>
                  <a:ext uri="{0D108BD9-81ED-4DB2-BD59-A6C34878D82A}">
                    <a16:rowId xmlns:a16="http://schemas.microsoft.com/office/drawing/2014/main" val="3921736877"/>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windows/doors (n=221)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extLst>
                  <a:ext uri="{0D108BD9-81ED-4DB2-BD59-A6C34878D82A}">
                    <a16:rowId xmlns:a16="http://schemas.microsoft.com/office/drawing/2014/main" val="1389945646"/>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(n=155)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45%</a:t>
                      </a:r>
                    </a:p>
                  </a:txBody>
                  <a:tcPr marL="7620" marR="7620" marT="7620" marB="0" anchor="ctr">
                    <a:noFill/>
                  </a:tcPr>
                </a:tc>
                <a:extLst>
                  <a:ext uri="{0D108BD9-81ED-4DB2-BD59-A6C34878D82A}">
                    <a16:rowId xmlns:a16="http://schemas.microsoft.com/office/drawing/2014/main" val="178339859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(n=299)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31%</a:t>
                      </a:r>
                    </a:p>
                  </a:txBody>
                  <a:tcPr marL="7620" marR="7620" marT="7620" marB="0" anchor="ctr">
                    <a:noFill/>
                  </a:tcPr>
                </a:tc>
                <a:extLst>
                  <a:ext uri="{0D108BD9-81ED-4DB2-BD59-A6C34878D82A}">
                    <a16:rowId xmlns:a16="http://schemas.microsoft.com/office/drawing/2014/main" val="216150425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(n=244)</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extLst>
                  <a:ext uri="{0D108BD9-81ED-4DB2-BD59-A6C34878D82A}">
                    <a16:rowId xmlns:a16="http://schemas.microsoft.com/office/drawing/2014/main" val="378973450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(n=491)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26" name="Arrow: Down 25">
            <a:extLst>
              <a:ext uri="{FF2B5EF4-FFF2-40B4-BE49-F238E27FC236}">
                <a16:creationId xmlns:a16="http://schemas.microsoft.com/office/drawing/2014/main" id="{2788A477-A516-3465-5D0A-EB92742B055A}"/>
              </a:ext>
              <a:ext uri="{C183D7F6-B498-43B3-948B-1728B52AA6E4}">
                <adec:decorative xmlns:adec="http://schemas.microsoft.com/office/drawing/2017/decorative" val="1"/>
              </a:ext>
            </a:extLst>
          </p:cNvPr>
          <p:cNvSpPr/>
          <p:nvPr/>
        </p:nvSpPr>
        <p:spPr>
          <a:xfrm>
            <a:off x="8482533" y="27074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FD4558E-2D8E-009E-B18D-4B9E3556E722}"/>
              </a:ext>
              <a:ext uri="{C183D7F6-B498-43B3-948B-1728B52AA6E4}">
                <adec:decorative xmlns:adec="http://schemas.microsoft.com/office/drawing/2017/decorative" val="1"/>
              </a:ext>
            </a:extLst>
          </p:cNvPr>
          <p:cNvSpPr/>
          <p:nvPr/>
        </p:nvSpPr>
        <p:spPr>
          <a:xfrm>
            <a:off x="8482533"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55621738-4ED7-CB3A-3B68-1E61801044C0}"/>
              </a:ext>
              <a:ext uri="{C183D7F6-B498-43B3-948B-1728B52AA6E4}">
                <adec:decorative xmlns:adec="http://schemas.microsoft.com/office/drawing/2017/decorative" val="1"/>
              </a:ext>
            </a:extLst>
          </p:cNvPr>
          <p:cNvSpPr/>
          <p:nvPr/>
        </p:nvSpPr>
        <p:spPr>
          <a:xfrm>
            <a:off x="8482533" y="4526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58BB097C-190C-ECF8-B2D3-6BD1E397838A}"/>
              </a:ext>
              <a:ext uri="{C183D7F6-B498-43B3-948B-1728B52AA6E4}">
                <adec:decorative xmlns:adec="http://schemas.microsoft.com/office/drawing/2017/decorative" val="1"/>
              </a:ext>
            </a:extLst>
          </p:cNvPr>
          <p:cNvSpPr/>
          <p:nvPr/>
        </p:nvSpPr>
        <p:spPr>
          <a:xfrm>
            <a:off x="8482533" y="48641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0BC6F1A7-28F4-A213-E32A-3085B84B384D}"/>
              </a:ext>
              <a:ext uri="{C183D7F6-B498-43B3-948B-1728B52AA6E4}">
                <adec:decorative xmlns:adec="http://schemas.microsoft.com/office/drawing/2017/decorative" val="1"/>
              </a:ext>
            </a:extLst>
          </p:cNvPr>
          <p:cNvSpPr/>
          <p:nvPr/>
        </p:nvSpPr>
        <p:spPr>
          <a:xfrm>
            <a:off x="8482533" y="52231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B9346536-7AA0-1612-E4A3-0A1DBCF33DD7}"/>
              </a:ext>
              <a:ext uri="{C183D7F6-B498-43B3-948B-1728B52AA6E4}">
                <adec:decorative xmlns:adec="http://schemas.microsoft.com/office/drawing/2017/decorative" val="1"/>
              </a:ext>
            </a:extLst>
          </p:cNvPr>
          <p:cNvSpPr/>
          <p:nvPr/>
        </p:nvSpPr>
        <p:spPr>
          <a:xfrm>
            <a:off x="8482533" y="5930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216C6F6A-2A0B-BEDA-7D2E-3FF3173F18BF}"/>
              </a:ext>
              <a:ext uri="{C183D7F6-B498-43B3-948B-1728B52AA6E4}">
                <adec:decorative xmlns:adec="http://schemas.microsoft.com/office/drawing/2017/decorative" val="1"/>
              </a:ext>
            </a:extLst>
          </p:cNvPr>
          <p:cNvSpPr/>
          <p:nvPr/>
        </p:nvSpPr>
        <p:spPr>
          <a:xfrm rot="10800000">
            <a:off x="9777831" y="27039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ED62CE10-D828-9AC7-6646-7572138F59F6}"/>
              </a:ext>
              <a:ext uri="{C183D7F6-B498-43B3-948B-1728B52AA6E4}">
                <adec:decorative xmlns:adec="http://schemas.microsoft.com/office/drawing/2017/decorative" val="1"/>
              </a:ext>
            </a:extLst>
          </p:cNvPr>
          <p:cNvSpPr/>
          <p:nvPr/>
        </p:nvSpPr>
        <p:spPr>
          <a:xfrm rot="10800000">
            <a:off x="9777831" y="34150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90CDC307-3D47-97DF-680E-DEB6C368B58F}"/>
              </a:ext>
              <a:ext uri="{C183D7F6-B498-43B3-948B-1728B52AA6E4}">
                <adec:decorative xmlns:adec="http://schemas.microsoft.com/office/drawing/2017/decorative" val="1"/>
              </a:ext>
            </a:extLst>
          </p:cNvPr>
          <p:cNvSpPr/>
          <p:nvPr/>
        </p:nvSpPr>
        <p:spPr>
          <a:xfrm rot="10800000">
            <a:off x="9777831"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23D76620-7B6D-268E-A6AB-74F4AA270955}"/>
              </a:ext>
              <a:ext uri="{C183D7F6-B498-43B3-948B-1728B52AA6E4}">
                <adec:decorative xmlns:adec="http://schemas.microsoft.com/office/drawing/2017/decorative" val="1"/>
              </a:ext>
            </a:extLst>
          </p:cNvPr>
          <p:cNvSpPr/>
          <p:nvPr/>
        </p:nvSpPr>
        <p:spPr>
          <a:xfrm rot="10800000">
            <a:off x="9777831" y="45226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D97BAEFA-0EFA-1A5B-8EB2-59C4F57D40C3}"/>
              </a:ext>
              <a:ext uri="{C183D7F6-B498-43B3-948B-1728B52AA6E4}">
                <adec:decorative xmlns:adec="http://schemas.microsoft.com/office/drawing/2017/decorative" val="1"/>
              </a:ext>
            </a:extLst>
          </p:cNvPr>
          <p:cNvSpPr/>
          <p:nvPr/>
        </p:nvSpPr>
        <p:spPr>
          <a:xfrm rot="10800000">
            <a:off x="9777831" y="48605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Arrow: Down 65">
            <a:extLst>
              <a:ext uri="{FF2B5EF4-FFF2-40B4-BE49-F238E27FC236}">
                <a16:creationId xmlns:a16="http://schemas.microsoft.com/office/drawing/2014/main" id="{46941F31-55A0-E326-3FDC-85D08C7DDE65}"/>
              </a:ext>
              <a:ext uri="{C183D7F6-B498-43B3-948B-1728B52AA6E4}">
                <adec:decorative xmlns:adec="http://schemas.microsoft.com/office/drawing/2017/decorative" val="1"/>
              </a:ext>
            </a:extLst>
          </p:cNvPr>
          <p:cNvSpPr/>
          <p:nvPr/>
        </p:nvSpPr>
        <p:spPr>
          <a:xfrm rot="10800000">
            <a:off x="9777831" y="52196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Arrow: Down 66">
            <a:extLst>
              <a:ext uri="{FF2B5EF4-FFF2-40B4-BE49-F238E27FC236}">
                <a16:creationId xmlns:a16="http://schemas.microsoft.com/office/drawing/2014/main" id="{85D3D02A-397E-7C57-84E9-F3F35DE9589B}"/>
              </a:ext>
              <a:ext uri="{C183D7F6-B498-43B3-948B-1728B52AA6E4}">
                <adec:decorative xmlns:adec="http://schemas.microsoft.com/office/drawing/2017/decorative" val="1"/>
              </a:ext>
            </a:extLst>
          </p:cNvPr>
          <p:cNvSpPr/>
          <p:nvPr/>
        </p:nvSpPr>
        <p:spPr>
          <a:xfrm rot="10800000">
            <a:off x="9777831" y="5927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613873" y="6420816"/>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80361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HEH2. Overall, how satisfied or dissatisfied are with you with how these issues have been or are being resolved? </a:t>
            </a:r>
            <a:r>
              <a:rPr lang="en-GB" sz="1000">
                <a:solidFill>
                  <a:srgbClr val="FFFFFF">
                    <a:lumMod val="50000"/>
                  </a:srgbClr>
                </a:solidFill>
                <a:latin typeface="Arial"/>
                <a:cs typeface="Arial" panose="020B0604020202020204" pitchFamily="34" charset="0"/>
              </a:rPr>
              <a:t>Base: Those who have raised concerns about problems in their home</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7892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rgbClr val="009690"/>
                </a:solidFill>
                <a:latin typeface="Arial"/>
                <a:ea typeface="+mn-ea"/>
                <a:cs typeface="+mn-cs"/>
              </a:rPr>
              <a:t>2 in 5 (38%) say an issue has had a large impact on their physical or mental health or wellbeing </a:t>
            </a:r>
            <a:r>
              <a:rPr lang="en-GB" sz="1800" b="1" dirty="0">
                <a:solidFill>
                  <a:schemeClr val="tx1">
                    <a:lumMod val="65000"/>
                    <a:lumOff val="35000"/>
                  </a:schemeClr>
                </a:solidFill>
                <a:latin typeface="Arial"/>
                <a:ea typeface="+mn-ea"/>
                <a:cs typeface="+mn-cs"/>
              </a:rPr>
              <a:t>– mainly driven by the large impacts associated with ‘fear of losing my home’ (58%), ‘my home not meeting accessibility needs’ (39%) and 'broken windows / doors' (31%)</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To what extent have these problems negatively impacted your physical or mental health or wellbeing?</a:t>
            </a:r>
          </a:p>
        </p:txBody>
      </p:sp>
      <p:graphicFrame>
        <p:nvGraphicFramePr>
          <p:cNvPr id="8" name="Chart 7" descr="A stacked horizontal bar chart showing the negative impact which issues have had on respondents' physical and mental health. 73% of respondents have had some impact on their health due to issues in their home.">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990466030"/>
              </p:ext>
            </p:extLst>
          </p:nvPr>
        </p:nvGraphicFramePr>
        <p:xfrm>
          <a:off x="161838" y="1589103"/>
          <a:ext cx="11059537" cy="468735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019405" y="1284947"/>
            <a:ext cx="113905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Large / small impact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6" name="Table 25">
            <a:extLst>
              <a:ext uri="{FF2B5EF4-FFF2-40B4-BE49-F238E27FC236}">
                <a16:creationId xmlns:a16="http://schemas.microsoft.com/office/drawing/2014/main" id="{90432D95-07E4-B7DD-2F9E-7AB17BCE5071}"/>
              </a:ext>
            </a:extLst>
          </p:cNvPr>
          <p:cNvGraphicFramePr>
            <a:graphicFrameLocks noGrp="1"/>
          </p:cNvGraphicFramePr>
          <p:nvPr/>
        </p:nvGraphicFramePr>
        <p:xfrm>
          <a:off x="11221375" y="1654338"/>
          <a:ext cx="823894" cy="411781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855526"/>
                  </a:ext>
                </a:extLst>
              </a:tr>
              <a:tr h="411781">
                <a:tc>
                  <a:txBody>
                    <a:bodyPr/>
                    <a:lstStyle/>
                    <a:p>
                      <a:pPr algn="ctr" fontAlgn="b"/>
                      <a:r>
                        <a:rPr lang="en-GB" sz="1400" b="1" kern="1200">
                          <a:solidFill>
                            <a:srgbClr val="5C5B5A"/>
                          </a:solidFill>
                          <a:latin typeface="Arial"/>
                          <a:ea typeface="+mn-ea"/>
                          <a:cs typeface="+mn-cs"/>
                        </a:rPr>
                        <a:t>85%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11781">
                <a:tc>
                  <a:txBody>
                    <a:bodyPr/>
                    <a:lstStyle/>
                    <a:p>
                      <a:pPr algn="ctr" fontAlgn="b"/>
                      <a:r>
                        <a:rPr lang="en-GB" sz="1400" b="1" kern="1200">
                          <a:solidFill>
                            <a:srgbClr val="5C5B5A"/>
                          </a:solidFill>
                          <a:latin typeface="Arial"/>
                          <a:ea typeface="+mn-ea"/>
                          <a:cs typeface="+mn-cs"/>
                        </a:rPr>
                        <a:t>79%</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11781">
                <a:tc>
                  <a:txBody>
                    <a:bodyPr/>
                    <a:lstStyle/>
                    <a:p>
                      <a:pPr algn="ctr" fontAlgn="b"/>
                      <a:r>
                        <a:rPr lang="en-GB" sz="1400" b="1" kern="1200">
                          <a:solidFill>
                            <a:srgbClr val="5C5B5A"/>
                          </a:solidFill>
                          <a:latin typeface="Arial"/>
                          <a:ea typeface="+mn-ea"/>
                          <a:cs typeface="+mn-cs"/>
                        </a:rPr>
                        <a:t>72%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11781">
                <a:tc>
                  <a:txBody>
                    <a:bodyPr/>
                    <a:lstStyle/>
                    <a:p>
                      <a:pPr algn="ctr" fontAlgn="b"/>
                      <a:r>
                        <a:rPr lang="en-GB" sz="1400" b="1" kern="1200">
                          <a:solidFill>
                            <a:srgbClr val="5C5B5A"/>
                          </a:solidFill>
                          <a:latin typeface="Arial"/>
                          <a:ea typeface="+mn-ea"/>
                          <a:cs typeface="+mn-cs"/>
                        </a:rPr>
                        <a:t>67%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11781">
                <a:tc>
                  <a:txBody>
                    <a:bodyPr/>
                    <a:lstStyle/>
                    <a:p>
                      <a:pPr algn="ctr" fontAlgn="b"/>
                      <a:r>
                        <a:rPr lang="en-GB" sz="1400" b="1" kern="1200">
                          <a:solidFill>
                            <a:srgbClr val="5C5B5A"/>
                          </a:solidFill>
                          <a:latin typeface="Arial"/>
                          <a:ea typeface="+mn-ea"/>
                          <a:cs typeface="+mn-cs"/>
                        </a:rPr>
                        <a:t>66%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827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dirty="0"/>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67239157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AAD6-FE3B-A9BA-B229-0F442F20AF6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182EAA3-F5D5-8A16-13DE-91393C2E9568}"/>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At least 2 in 5 (38%) of those experiencing issues say their physical or mental health or wellbeing has been largely impacted negatively as a result.  This equates to 1 in 4 (24%) of the total survey sample. These </a:t>
            </a:r>
            <a:r>
              <a:rPr lang="en-GB" sz="1800" b="1" dirty="0">
                <a:solidFill>
                  <a:srgbClr val="009690"/>
                </a:solidFill>
                <a:latin typeface="Arial"/>
                <a:ea typeface="+mn-ea"/>
                <a:cs typeface="+mn-cs"/>
              </a:rPr>
              <a:t>impacts are over twice as likely to be experienced by renters than homeowners. </a:t>
            </a:r>
          </a:p>
        </p:txBody>
      </p:sp>
      <p:sp>
        <p:nvSpPr>
          <p:cNvPr id="2" name="TextBox 1">
            <a:extLst>
              <a:ext uri="{FF2B5EF4-FFF2-40B4-BE49-F238E27FC236}">
                <a16:creationId xmlns:a16="http://schemas.microsoft.com/office/drawing/2014/main" id="{652CDA74-BB9E-F30D-6F15-6E7388AD9128}"/>
              </a:ext>
              <a:ext uri="{C183D7F6-B498-43B3-948B-1728B52AA6E4}">
                <adec:decorative xmlns:adec="http://schemas.microsoft.com/office/drawing/2017/decorative" val="0"/>
              </a:ext>
            </a:extLst>
          </p:cNvPr>
          <p:cNvSpPr txBox="1"/>
          <p:nvPr/>
        </p:nvSpPr>
        <p:spPr>
          <a:xfrm>
            <a:off x="1536087" y="1136092"/>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Problems have a large negative impact on your physical or mental health or wellbeing</a:t>
            </a:r>
          </a:p>
        </p:txBody>
      </p:sp>
      <p:sp>
        <p:nvSpPr>
          <p:cNvPr id="3" name="TextBox 2">
            <a:extLst>
              <a:ext uri="{FF2B5EF4-FFF2-40B4-BE49-F238E27FC236}">
                <a16:creationId xmlns:a16="http://schemas.microsoft.com/office/drawing/2014/main" id="{C1D5B527-B198-5ED6-D527-1D1C045DC74E}"/>
              </a:ext>
            </a:extLst>
          </p:cNvPr>
          <p:cNvSpPr txBox="1"/>
          <p:nvPr/>
        </p:nvSpPr>
        <p:spPr>
          <a:xfrm>
            <a:off x="226088" y="1898852"/>
            <a:ext cx="2450437" cy="1723549"/>
          </a:xfrm>
          <a:prstGeom prst="rect">
            <a:avLst/>
          </a:prstGeom>
          <a:noFill/>
        </p:spPr>
        <p:txBody>
          <a:bodyPr wrap="square" rtlCol="0">
            <a:spAutoFit/>
          </a:bodyPr>
          <a:lstStyle/>
          <a:p>
            <a:pPr algn="ctr"/>
            <a:r>
              <a:rPr lang="en-GB" sz="3600" b="1">
                <a:solidFill>
                  <a:srgbClr val="FF0000"/>
                </a:solidFill>
                <a:latin typeface="Arial"/>
              </a:rPr>
              <a:t>24% </a:t>
            </a:r>
          </a:p>
          <a:p>
            <a:pPr algn="ctr"/>
            <a:r>
              <a:rPr lang="en-GB" sz="1400" b="1">
                <a:solidFill>
                  <a:srgbClr val="5C5B5A"/>
                </a:solidFill>
                <a:latin typeface="Arial"/>
              </a:rPr>
              <a:t>of the total survey sample say an issue in their home has had a large impact on their physical or mental health or wellbeing</a:t>
            </a:r>
          </a:p>
        </p:txBody>
      </p:sp>
      <p:sp>
        <p:nvSpPr>
          <p:cNvPr id="7" name="TextBox 6">
            <a:extLst>
              <a:ext uri="{FF2B5EF4-FFF2-40B4-BE49-F238E27FC236}">
                <a16:creationId xmlns:a16="http://schemas.microsoft.com/office/drawing/2014/main" id="{B8BFABFA-A353-47E5-9DB4-46CAA50ADFA7}"/>
              </a:ext>
            </a:extLst>
          </p:cNvPr>
          <p:cNvSpPr txBox="1"/>
          <p:nvPr/>
        </p:nvSpPr>
        <p:spPr>
          <a:xfrm>
            <a:off x="226088" y="4086658"/>
            <a:ext cx="2450437" cy="1046440"/>
          </a:xfrm>
          <a:prstGeom prst="rect">
            <a:avLst/>
          </a:prstGeom>
          <a:noFill/>
        </p:spPr>
        <p:txBody>
          <a:bodyPr wrap="square" rtlCol="0">
            <a:spAutoFit/>
          </a:bodyPr>
          <a:lstStyle/>
          <a:p>
            <a:pPr algn="ctr"/>
            <a:r>
              <a:rPr lang="en-GB" sz="1400" b="1">
                <a:solidFill>
                  <a:srgbClr val="5C5B5A"/>
                </a:solidFill>
                <a:latin typeface="Arial"/>
              </a:rPr>
              <a:t>This equates to</a:t>
            </a:r>
          </a:p>
          <a:p>
            <a:pPr algn="ctr"/>
            <a:r>
              <a:rPr lang="en-GB" sz="2400" b="1">
                <a:solidFill>
                  <a:srgbClr val="FF0000"/>
                </a:solidFill>
                <a:latin typeface="Arial"/>
              </a:rPr>
              <a:t>37%</a:t>
            </a:r>
            <a:r>
              <a:rPr lang="en-GB" sz="1400" b="1">
                <a:solidFill>
                  <a:srgbClr val="FF0000"/>
                </a:solidFill>
                <a:latin typeface="Arial"/>
              </a:rPr>
              <a:t> </a:t>
            </a:r>
            <a:r>
              <a:rPr lang="en-GB" sz="1400" b="1">
                <a:solidFill>
                  <a:srgbClr val="5C5B5A"/>
                </a:solidFill>
                <a:latin typeface="Arial"/>
              </a:rPr>
              <a:t>of renters and </a:t>
            </a:r>
          </a:p>
          <a:p>
            <a:pPr algn="ctr"/>
            <a:r>
              <a:rPr lang="en-GB" sz="2400" b="1">
                <a:solidFill>
                  <a:srgbClr val="FF0000"/>
                </a:solidFill>
                <a:latin typeface="Arial"/>
              </a:rPr>
              <a:t>16%</a:t>
            </a:r>
            <a:r>
              <a:rPr lang="en-GB" sz="1400" b="1">
                <a:solidFill>
                  <a:srgbClr val="FF0000"/>
                </a:solidFill>
                <a:latin typeface="Arial"/>
              </a:rPr>
              <a:t> </a:t>
            </a:r>
            <a:r>
              <a:rPr lang="en-GB" sz="1400" b="1">
                <a:solidFill>
                  <a:srgbClr val="5C5B5A"/>
                </a:solidFill>
                <a:latin typeface="Arial"/>
              </a:rPr>
              <a:t>of owners</a:t>
            </a:r>
          </a:p>
        </p:txBody>
      </p:sp>
      <p:sp>
        <p:nvSpPr>
          <p:cNvPr id="10" name="TextBox 9">
            <a:extLst>
              <a:ext uri="{FF2B5EF4-FFF2-40B4-BE49-F238E27FC236}">
                <a16:creationId xmlns:a16="http://schemas.microsoft.com/office/drawing/2014/main" id="{DA4DCADF-FC78-0271-F6FB-6476B0701B6A}"/>
              </a:ext>
              <a:ext uri="{C183D7F6-B498-43B3-948B-1728B52AA6E4}">
                <adec:decorative xmlns:adec="http://schemas.microsoft.com/office/drawing/2017/decorative" val="0"/>
              </a:ext>
            </a:extLst>
          </p:cNvPr>
          <p:cNvSpPr txBox="1"/>
          <p:nvPr/>
        </p:nvSpPr>
        <p:spPr>
          <a:xfrm>
            <a:off x="5931476" y="1521134"/>
            <a:ext cx="245043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total survey sample</a:t>
            </a:r>
            <a:r>
              <a:rPr lang="en-GB" sz="1400" b="1">
                <a:solidFill>
                  <a:srgbClr val="5C5B5A"/>
                </a:solidFill>
                <a:latin typeface="Arial"/>
              </a:rPr>
              <a:t> with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5" name="Chart 14" descr="A horizontal bar chart showing how much each of the home problems have had a large impact on the total population. Across all problems, 24% of the total population has had an issue largely impact their physical or mental health or wellbeing.">
            <a:extLst>
              <a:ext uri="{FF2B5EF4-FFF2-40B4-BE49-F238E27FC236}">
                <a16:creationId xmlns:a16="http://schemas.microsoft.com/office/drawing/2014/main" id="{980D4F8F-3F12-2421-A936-3A1DF3C6C800}"/>
              </a:ext>
            </a:extLst>
          </p:cNvPr>
          <p:cNvGraphicFramePr/>
          <p:nvPr/>
        </p:nvGraphicFramePr>
        <p:xfrm>
          <a:off x="3009900" y="1898852"/>
          <a:ext cx="7092077" cy="404668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C1BB129F-2EC4-AB2F-1211-0E16CA0B46B8}"/>
              </a:ext>
              <a:ext uri="{C183D7F6-B498-43B3-948B-1728B52AA6E4}">
                <adec:decorative xmlns:adec="http://schemas.microsoft.com/office/drawing/2017/decorative" val="0"/>
              </a:ext>
            </a:extLst>
          </p:cNvPr>
          <p:cNvSpPr txBox="1"/>
          <p:nvPr/>
        </p:nvSpPr>
        <p:spPr>
          <a:xfrm>
            <a:off x="8589677" y="1521134"/>
            <a:ext cx="290411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those experiencing the issue </a:t>
            </a:r>
            <a:r>
              <a:rPr lang="en-GB" sz="1400" b="1">
                <a:solidFill>
                  <a:srgbClr val="5C5B5A"/>
                </a:solidFill>
                <a:latin typeface="Arial"/>
              </a:rPr>
              <a:t>who have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Table 20">
            <a:extLst>
              <a:ext uri="{FF2B5EF4-FFF2-40B4-BE49-F238E27FC236}">
                <a16:creationId xmlns:a16="http://schemas.microsoft.com/office/drawing/2014/main" id="{5A76E054-57D9-95B4-7A83-82CC205C7E15}"/>
              </a:ext>
            </a:extLst>
          </p:cNvPr>
          <p:cNvGraphicFramePr>
            <a:graphicFrameLocks noGrp="1"/>
          </p:cNvGraphicFramePr>
          <p:nvPr/>
        </p:nvGraphicFramePr>
        <p:xfrm>
          <a:off x="9640224" y="1932206"/>
          <a:ext cx="823894" cy="404669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9774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4E47BA4E-B297-3CF5-EA77-73C86EBBAB17}"/>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a:t>
            </a:r>
          </a:p>
        </p:txBody>
      </p:sp>
      <p:sp>
        <p:nvSpPr>
          <p:cNvPr id="16" name="Slide Number Placeholder 4">
            <a:extLst>
              <a:ext uri="{FF2B5EF4-FFF2-40B4-BE49-F238E27FC236}">
                <a16:creationId xmlns:a16="http://schemas.microsoft.com/office/drawing/2014/main" id="{CE222B41-E517-3522-47EA-06672FCE20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8464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A fifth of those whose health has been negatively impacted by problems in their home </a:t>
            </a:r>
            <a:r>
              <a:rPr lang="en-GB" sz="1800" b="1">
                <a:solidFill>
                  <a:srgbClr val="009690"/>
                </a:solidFill>
                <a:latin typeface="Arial"/>
                <a:ea typeface="+mn-ea"/>
                <a:cs typeface="+mn-cs"/>
              </a:rPr>
              <a:t>have raised this with a GP</a:t>
            </a:r>
            <a:r>
              <a:rPr lang="en-GB" sz="1800" b="1">
                <a:solidFill>
                  <a:schemeClr val="tx1">
                    <a:lumMod val="65000"/>
                    <a:lumOff val="35000"/>
                  </a:schemeClr>
                </a:solidFill>
                <a:latin typeface="Arial"/>
                <a:ea typeface="+mn-ea"/>
                <a:cs typeface="+mn-cs"/>
              </a:rPr>
              <a:t>.</a:t>
            </a:r>
            <a:r>
              <a:rPr lang="en-GB" sz="1800" b="1">
                <a:solidFill>
                  <a:srgbClr val="009690"/>
                </a:solidFill>
                <a:latin typeface="Arial"/>
                <a:ea typeface="+mn-ea"/>
                <a:cs typeface="+mn-cs"/>
              </a:rPr>
              <a:t> </a:t>
            </a:r>
            <a:r>
              <a:rPr lang="en-GB" sz="1800" b="1">
                <a:solidFill>
                  <a:schemeClr val="tx1">
                    <a:lumMod val="65000"/>
                    <a:lumOff val="35000"/>
                  </a:schemeClr>
                </a:solidFill>
                <a:latin typeface="Arial"/>
                <a:ea typeface="+mn-ea"/>
                <a:cs typeface="+mn-cs"/>
              </a:rPr>
              <a:t>The likelihood of raising things with a GP increases in some situations – e.g. those with homes not meeting accessibility needs (and those worried about losing their home)</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686100" y="1229420"/>
            <a:ext cx="367510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raised issues with a GP?</a:t>
            </a:r>
          </a:p>
        </p:txBody>
      </p:sp>
      <p:graphicFrame>
        <p:nvGraphicFramePr>
          <p:cNvPr id="3" name="Chart 2" descr="A pie chart showing who has raised issues with a GP if they have had their health impacted by issues in their home. 22% have raised issues with a GP. ">
            <a:extLst>
              <a:ext uri="{FF2B5EF4-FFF2-40B4-BE49-F238E27FC236}">
                <a16:creationId xmlns:a16="http://schemas.microsoft.com/office/drawing/2014/main" id="{90F2734B-3956-D5DE-C876-005D53CAF9E3}"/>
              </a:ext>
            </a:extLst>
          </p:cNvPr>
          <p:cNvGraphicFramePr/>
          <p:nvPr>
            <p:extLst>
              <p:ext uri="{D42A27DB-BD31-4B8C-83A1-F6EECF244321}">
                <p14:modId xmlns:p14="http://schemas.microsoft.com/office/powerpoint/2010/main" val="375525887"/>
              </p:ext>
            </p:extLst>
          </p:nvPr>
        </p:nvGraphicFramePr>
        <p:xfrm>
          <a:off x="1063756" y="1499707"/>
          <a:ext cx="4919794" cy="27481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7">
            <a:extLst>
              <a:ext uri="{FF2B5EF4-FFF2-40B4-BE49-F238E27FC236}">
                <a16:creationId xmlns:a16="http://schemas.microsoft.com/office/drawing/2014/main" id="{4E658B65-F9A7-B138-3C8D-21CE4C75C28F}"/>
              </a:ext>
            </a:extLst>
          </p:cNvPr>
          <p:cNvSpPr txBox="1">
            <a:spLocks/>
          </p:cNvSpPr>
          <p:nvPr/>
        </p:nvSpPr>
        <p:spPr>
          <a:xfrm>
            <a:off x="1191236" y="4274784"/>
            <a:ext cx="4715999" cy="560101"/>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Those significantly </a:t>
            </a:r>
            <a:r>
              <a:rPr lang="en-GB" sz="1200">
                <a:solidFill>
                  <a:prstClr val="white"/>
                </a:solidFill>
                <a:latin typeface="Arial" panose="020B0604020202020204"/>
              </a:rPr>
              <a:t>more</a:t>
            </a: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 likely to not have raised a housing issue negatively impacting their health with a GP, compared to the GM average (74%):</a:t>
            </a:r>
            <a:endParaRPr kumimoji="0" lang="en-GB"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5184428F-1EF3-8C1E-F1B4-31A2CCE77CFE}"/>
              </a:ext>
            </a:extLst>
          </p:cNvPr>
          <p:cNvSpPr txBox="1">
            <a:spLocks/>
          </p:cNvSpPr>
          <p:nvPr/>
        </p:nvSpPr>
        <p:spPr>
          <a:xfrm>
            <a:off x="1191236" y="4834885"/>
            <a:ext cx="4715999" cy="1334306"/>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aged 65 and over (90%)</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a:ln>
                <a:noFill/>
              </a:ln>
              <a:solidFill>
                <a:srgbClr val="009690"/>
              </a:solidFill>
              <a:effectLst/>
              <a:uLnTx/>
              <a:uFillTx/>
              <a:latin typeface="Arial"/>
              <a:cs typeface="Arial"/>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retired (88%)</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over £52,000 (84%)</a:t>
            </a:r>
          </a:p>
          <a:p>
            <a:pPr>
              <a:spcAft>
                <a:spcPts val="200"/>
              </a:spcAft>
              <a:defRPr/>
            </a:pPr>
            <a:r>
              <a:rPr lang="en-GB" sz="1200">
                <a:solidFill>
                  <a:srgbClr val="5C5B5A"/>
                </a:solidFill>
                <a:latin typeface="Arial" panose="020B0604020202020204" pitchFamily="34" charset="0"/>
                <a:cs typeface="Arial" panose="020B0604020202020204" pitchFamily="34" charset="0"/>
              </a:rPr>
              <a:t>Home owners (79%)</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1E406EA-86B9-3027-D4E6-1396D6EC9EF0}"/>
              </a:ext>
            </a:extLst>
          </p:cNvPr>
          <p:cNvGraphicFramePr>
            <a:graphicFrameLocks noGrp="1"/>
          </p:cNvGraphicFramePr>
          <p:nvPr>
            <p:extLst>
              <p:ext uri="{D42A27DB-BD31-4B8C-83A1-F6EECF244321}">
                <p14:modId xmlns:p14="http://schemas.microsoft.com/office/powerpoint/2010/main" val="4282697309"/>
              </p:ext>
            </p:extLst>
          </p:nvPr>
        </p:nvGraphicFramePr>
        <p:xfrm>
          <a:off x="6864072" y="1275855"/>
          <a:ext cx="4716000" cy="498137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254550036"/>
                    </a:ext>
                  </a:extLst>
                </a:gridCol>
                <a:gridCol w="1224000">
                  <a:extLst>
                    <a:ext uri="{9D8B030D-6E8A-4147-A177-3AD203B41FA5}">
                      <a16:colId xmlns:a16="http://schemas.microsoft.com/office/drawing/2014/main" val="1092298969"/>
                    </a:ext>
                  </a:extLst>
                </a:gridCol>
                <a:gridCol w="1224000">
                  <a:extLst>
                    <a:ext uri="{9D8B030D-6E8A-4147-A177-3AD203B41FA5}">
                      <a16:colId xmlns:a16="http://schemas.microsoft.com/office/drawing/2014/main" val="3637402078"/>
                    </a:ext>
                  </a:extLst>
                </a:gridCol>
              </a:tblGrid>
              <a:tr h="697660">
                <a:tc>
                  <a:txBody>
                    <a:bodyPr/>
                    <a:lstStyle/>
                    <a:p>
                      <a:pPr algn="ctr"/>
                      <a:endParaRPr kumimoji="0" lang="en-GB" sz="1200" b="1" i="0" u="none" strike="noStrike" kern="1200" cap="none" spc="0" normalizeH="0" baseline="0">
                        <a:ln>
                          <a:noFill/>
                        </a:ln>
                        <a:solidFill>
                          <a:srgbClr val="5C5B5A"/>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Impacted negatively (small/large impact)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Proportion impacted who raised issue with a 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482566000"/>
                  </a:ext>
                </a:extLst>
              </a:tr>
              <a:tr h="424223">
                <a:tc>
                  <a:txBody>
                    <a:bodyPr/>
                    <a:lstStyle/>
                    <a:p>
                      <a:pPr algn="ctr" rtl="0" fontAlgn="ctr"/>
                      <a:r>
                        <a:rPr lang="en-GB" sz="1200" b="1" i="0" u="none" strike="noStrike">
                          <a:solidFill>
                            <a:schemeClr val="tx1"/>
                          </a:solidFill>
                          <a:effectLst/>
                          <a:latin typeface="Arial" panose="020B0604020202020204" pitchFamily="34" charset="0"/>
                        </a:rPr>
                        <a:t>Net: Any problem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7127"/>
                  </a:ext>
                </a:extLst>
              </a:tr>
              <a:tr h="424223">
                <a:tc>
                  <a:txBody>
                    <a:bodyPr/>
                    <a:lstStyle/>
                    <a:p>
                      <a:pPr algn="ctr" rtl="0" fontAlgn="ctr"/>
                      <a:r>
                        <a:rPr lang="en-GB" sz="1200" b="1" i="0" u="none" strike="noStrike">
                          <a:solidFill>
                            <a:schemeClr val="tx1"/>
                          </a:solidFill>
                          <a:effectLst/>
                          <a:latin typeface="Arial" panose="020B0604020202020204" pitchFamily="34" charset="0"/>
                        </a:rPr>
                        <a:t>My home not meeting accessibility needs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320035"/>
                  </a:ext>
                </a:extLst>
              </a:tr>
              <a:tr h="424223">
                <a:tc>
                  <a:txBody>
                    <a:bodyPr/>
                    <a:lstStyle/>
                    <a:p>
                      <a:pPr algn="ctr" rtl="0" fontAlgn="ctr"/>
                      <a:r>
                        <a:rPr lang="en-GB" sz="1200" b="1" i="0" u="none" strike="noStrike">
                          <a:solidFill>
                            <a:schemeClr val="tx1"/>
                          </a:solidFill>
                          <a:effectLst/>
                          <a:latin typeface="Arial" panose="020B0604020202020204" pitchFamily="34" charset="0"/>
                        </a:rPr>
                        <a:t>Fear of losing my home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682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electrics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357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windows / doors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48978"/>
                  </a:ext>
                </a:extLst>
              </a:tr>
              <a:tr h="424223">
                <a:tc>
                  <a:txBody>
                    <a:bodyPr/>
                    <a:lstStyle/>
                    <a:p>
                      <a:pPr algn="ctr" rtl="0" fontAlgn="ctr"/>
                      <a:r>
                        <a:rPr lang="en-GB" sz="1200" b="1" i="0" u="none" strike="noStrike">
                          <a:solidFill>
                            <a:schemeClr val="tx1"/>
                          </a:solidFill>
                          <a:effectLst/>
                          <a:latin typeface="Arial" panose="020B0604020202020204" pitchFamily="34" charset="0"/>
                        </a:rPr>
                        <a:t>Gas, electricity or water supply problems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879694"/>
                  </a:ext>
                </a:extLst>
              </a:tr>
              <a:tr h="424223">
                <a:tc>
                  <a:txBody>
                    <a:bodyPr/>
                    <a:lstStyle/>
                    <a:p>
                      <a:pPr algn="ctr" rtl="0" fontAlgn="ctr"/>
                      <a:r>
                        <a:rPr lang="en-GB" sz="1200" b="1" i="0" u="none" strike="noStrike">
                          <a:solidFill>
                            <a:schemeClr val="tx1"/>
                          </a:solidFill>
                          <a:effectLst/>
                          <a:latin typeface="Arial" panose="020B0604020202020204" pitchFamily="34" charset="0"/>
                        </a:rPr>
                        <a:t>Pest infestation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79834"/>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boiler / heating / hot water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952"/>
                  </a:ext>
                </a:extLst>
              </a:tr>
              <a:tr h="424223">
                <a:tc>
                  <a:txBody>
                    <a:bodyPr/>
                    <a:lstStyle/>
                    <a:p>
                      <a:pPr algn="ctr" rtl="0" fontAlgn="ctr"/>
                      <a:r>
                        <a:rPr lang="en-GB" sz="1200" b="1" i="0" u="none" strike="noStrike">
                          <a:solidFill>
                            <a:schemeClr val="tx1"/>
                          </a:solidFill>
                          <a:effectLst/>
                          <a:latin typeface="Arial" panose="020B0604020202020204" pitchFamily="34" charset="0"/>
                        </a:rPr>
                        <a:t>Poor / missing home insulation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356446"/>
                  </a:ext>
                </a:extLst>
              </a:tr>
              <a:tr h="424223">
                <a:tc>
                  <a:txBody>
                    <a:bodyPr/>
                    <a:lstStyle/>
                    <a:p>
                      <a:pPr algn="ctr" rtl="0" fontAlgn="ctr"/>
                      <a:r>
                        <a:rPr lang="en-GB" sz="1200" b="1" i="0" u="none" strike="noStrike">
                          <a:solidFill>
                            <a:schemeClr val="tx1"/>
                          </a:solidFill>
                          <a:effectLst/>
                          <a:latin typeface="Arial" panose="020B0604020202020204" pitchFamily="34" charset="0"/>
                        </a:rPr>
                        <a:t>Damp / mould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79668"/>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HEH3A. You’ve told us the problems in your home have negatively impacted your physical or mental health or wellbeing. Have you raised concerns with a GP? Base: Those whose health is being negatively impacted by problems in the home (1242)</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3422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4272453453"/>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35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36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37-46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207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47903"/>
          </a:xfrm>
          <a:prstGeom prst="rect">
            <a:avLst/>
          </a:prstGeom>
          <a:noFill/>
        </p:spPr>
        <p:txBody>
          <a:bodyPr wrap="square" lIns="91440" tIns="45720" rIns="91440" bIns="45720" rtlCol="0" anchor="t">
            <a:spAutoFit/>
          </a:bodyPr>
          <a:lstStyle/>
          <a:p>
            <a:pPr>
              <a:lnSpc>
                <a:spcPct val="113999"/>
              </a:lnSpc>
              <a:spcAft>
                <a:spcPts val="1400"/>
              </a:spcAft>
            </a:pPr>
            <a:r>
              <a:rPr lang="en-GB" sz="1400" dirty="0">
                <a:solidFill>
                  <a:schemeClr val="bg1"/>
                </a:solidFill>
                <a:latin typeface="Arial"/>
                <a:cs typeface="Arial"/>
              </a:rPr>
              <a:t>The February 2024 Residents' Survey includes, for the sixth time, a number of questions to explore residents' experiences of their local area, along with their sense of community, local pride and belonging. In this wave, the survey continues to consolidate our understanding. The questions have been included to explore how this kind of data may be able to inform local monitoring and evaluation of pride in place and life chances interventions (including through the UK Shared Prosperity Fund to invest in, and empower local communities), as one part of a wider approach.</a:t>
            </a:r>
            <a:endParaRPr lang="en-GB" dirty="0">
              <a:solidFill>
                <a:schemeClr val="bg1"/>
              </a:solidFill>
            </a:endParaRPr>
          </a:p>
          <a:p>
            <a:pPr>
              <a:lnSpc>
                <a:spcPct val="114000"/>
              </a:lnSpc>
              <a:spcAft>
                <a:spcPts val="1400"/>
              </a:spcAft>
            </a:pPr>
            <a:r>
              <a:rPr lang="en-GB" sz="14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dirty="0">
                <a:latin typeface="Arial"/>
                <a:cs typeface="Arial"/>
              </a:rPr>
              <a:t>*</a:t>
            </a:r>
            <a:r>
              <a:rPr lang="en-GB" sz="1400" dirty="0">
                <a:ea typeface="+mn-lt"/>
                <a:cs typeface="+mn-lt"/>
              </a:rPr>
              <a:t> Comparisons are from the October 2021-September 2022 England figures from the DCMS Community Life Survey 2021/22, full results online</a:t>
            </a:r>
            <a:r>
              <a:rPr lang="en-GB" sz="1400" b="1" dirty="0">
                <a:ea typeface="+mn-lt"/>
                <a:cs typeface="+mn-lt"/>
              </a:rPr>
              <a:t> </a:t>
            </a:r>
            <a:r>
              <a:rPr lang="en-GB" sz="1400" b="1" dirty="0">
                <a:ea typeface="+mn-lt"/>
                <a:cs typeface="+mn-lt"/>
                <a:hlinkClick r:id="rId4">
                  <a:extLst>
                    <a:ext uri="{A12FA001-AC4F-418D-AE19-62706E023703}">
                      <ahyp:hlinkClr xmlns:ahyp="http://schemas.microsoft.com/office/drawing/2018/hyperlinkcolor" val="tx"/>
                    </a:ext>
                  </a:extLst>
                </a:hlinkClick>
              </a:rPr>
              <a:t>here</a:t>
            </a:r>
            <a:r>
              <a:rPr lang="en-GB" sz="1400" b="1" dirty="0">
                <a:ea typeface="+mn-lt"/>
                <a:cs typeface="+mn-lt"/>
              </a:rPr>
              <a:t>.</a:t>
            </a:r>
            <a:r>
              <a:rPr lang="en-GB" sz="1400" dirty="0">
                <a:ea typeface="+mn-lt"/>
                <a:cs typeface="+mn-lt"/>
              </a:rPr>
              <a:t> Wider details on the DCMS survey methodology are available</a:t>
            </a:r>
            <a:r>
              <a:rPr lang="en-GB" sz="1400" b="1" dirty="0">
                <a:ea typeface="+mn-lt"/>
                <a:cs typeface="+mn-lt"/>
              </a:rPr>
              <a:t> </a:t>
            </a:r>
            <a:r>
              <a:rPr lang="en-GB" sz="1400" b="1" dirty="0">
                <a:ea typeface="+mn-lt"/>
                <a:cs typeface="+mn-lt"/>
                <a:hlinkClick r:id="rId5">
                  <a:extLst>
                    <a:ext uri="{A12FA001-AC4F-418D-AE19-62706E023703}">
                      <ahyp:hlinkClr xmlns:ahyp="http://schemas.microsoft.com/office/drawing/2018/hyperlinkcolor" val="tx"/>
                    </a:ext>
                  </a:extLst>
                </a:hlinkClick>
              </a:rPr>
              <a:t>here</a:t>
            </a:r>
            <a:r>
              <a:rPr lang="en-GB" sz="1400" b="1" dirty="0">
                <a:ea typeface="+mn-lt"/>
                <a:cs typeface="+mn-lt"/>
              </a:rPr>
              <a:t>. </a:t>
            </a:r>
            <a:endParaRPr lang="en-GB" sz="1000" b="1" dirty="0">
              <a:latin typeface="Segoe UI"/>
              <a:cs typeface="Segoe UI"/>
            </a:endParaRPr>
          </a:p>
        </p:txBody>
      </p:sp>
    </p:spTree>
    <p:custDataLst>
      <p:tags r:id="rId1"/>
    </p:custDataLst>
    <p:extLst>
      <p:ext uri="{BB962C8B-B14F-4D97-AF65-F5344CB8AC3E}">
        <p14:creationId xmlns:p14="http://schemas.microsoft.com/office/powerpoint/2010/main" val="181375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3628"/>
            <a:ext cx="11017826" cy="5463034"/>
          </a:xfrm>
          <a:prstGeom prst="rect">
            <a:avLst/>
          </a:prstGeom>
          <a:noFill/>
        </p:spPr>
        <p:txBody>
          <a:bodyPr wrap="square" lIns="91440" tIns="45720" rIns="91440" bIns="45720" rtlCol="0" anchor="t">
            <a:spAutoFit/>
          </a:bodyPr>
          <a:lstStyle/>
          <a:p>
            <a:pPr>
              <a:spcAft>
                <a:spcPts val="500"/>
              </a:spcAft>
            </a:pPr>
            <a:r>
              <a:rPr lang="en-GB" sz="1600" b="1">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(72%) respondents are satisfied with their local area as a place to live, including a quarter (25%) very satisfied</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Those very satisfied have increased significantly since November (was 21%)</a:t>
            </a:r>
            <a:endParaRPr lang="en-GB">
              <a:solidFill>
                <a:schemeClr val="bg1"/>
              </a:solidFill>
              <a:ea typeface="+mn-lt"/>
              <a:cs typeface="+mn-lt"/>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National figures in the Community Life Survey report similar overall satisfaction (76%) but higher ‘very satisfied’ (30%) </a:t>
            </a:r>
          </a:p>
          <a:p>
            <a:pPr marL="285750" indent="-285750">
              <a:spcAft>
                <a:spcPts val="800"/>
              </a:spcAft>
              <a:buFont typeface="Arial" panose="020B0604020202020204" pitchFamily="34" charset="0"/>
              <a:buChar char="•"/>
            </a:pPr>
            <a:r>
              <a:rPr lang="en-GB" sz="1400">
                <a:solidFill>
                  <a:schemeClr val="bg1"/>
                </a:solidFill>
                <a:latin typeface="Arial"/>
                <a:cs typeface="Arial"/>
              </a:rPr>
              <a:t>Three quarters (76%) of respondents would recommend their local area as a place to live, with those who would definitely do so growing significantly since November (30%, was 25%)</a:t>
            </a:r>
            <a:endParaRPr lang="en-GB" sz="800">
              <a:solidFill>
                <a:schemeClr val="bg1"/>
              </a:solidFill>
              <a:latin typeface="Arial"/>
              <a:cs typeface="Arial"/>
            </a:endParaRPr>
          </a:p>
          <a:p>
            <a:pPr>
              <a:spcAft>
                <a:spcPts val="500"/>
              </a:spcAft>
            </a:pPr>
            <a:r>
              <a:rPr lang="en-GB" sz="1600" b="1">
                <a:solidFill>
                  <a:schemeClr val="bg1"/>
                </a:solidFill>
                <a:latin typeface="Arial"/>
                <a:cs typeface="Arial"/>
              </a:rPr>
              <a:t>SATISFACTION WITH SERVICES</a:t>
            </a:r>
          </a:p>
          <a:p>
            <a:pPr marL="285750" indent="-285750">
              <a:spcAft>
                <a:spcPts val="600"/>
              </a:spcAft>
              <a:buFont typeface="Arial" panose="020B0604020202020204" pitchFamily="34" charset="0"/>
              <a:buChar char="•"/>
            </a:pPr>
            <a:r>
              <a:rPr lang="en-GB" sz="1400">
                <a:solidFill>
                  <a:schemeClr val="bg1"/>
                </a:solidFill>
                <a:latin typeface="Arial"/>
                <a:cs typeface="Arial"/>
              </a:rPr>
              <a:t>The proportion of respondents very satisfied with cultural facilities has increased significantly since November (15% cf. 12%)</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(63%) are satisfied with public transport overall, with highest levels for bus services (55%) and pedestrian areas (46%)</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(61%) are satisfied with health and care services, a significant rise from November where 56% were satisfied</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Parents’ satisfaction with local schools and colleges has also increased, though not significantly (was 72% in November, now 76%). </a:t>
            </a:r>
            <a:endParaRPr lang="en-GB" sz="1400">
              <a:solidFill>
                <a:schemeClr val="bg1"/>
              </a:solidFill>
              <a:latin typeface="Arial" panose="020B0604020202020204" pitchFamily="34" charset="0"/>
              <a:cs typeface="Arial" panose="020B0604020202020204" pitchFamily="34" charset="0"/>
            </a:endParaRPr>
          </a:p>
          <a:p>
            <a:pPr>
              <a:spcAft>
                <a:spcPts val="500"/>
              </a:spcAft>
            </a:pPr>
            <a:r>
              <a:rPr lang="en-GB" sz="1600" b="1">
                <a:solidFill>
                  <a:schemeClr val="bg1"/>
                </a:solidFill>
                <a:latin typeface="Arial"/>
                <a:cs typeface="Arial"/>
              </a:rPr>
              <a:t>NEIGHBOURHOOD AND COMMUNITY </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respondents are proud of their local area (69%) and agree it is a place where people look out for each other (69%), with those strongly agreeing the latter having significantly increased since November (18% cf. 14%). </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While the proportion who feel people from different backgrounds get on well together in their area has slightly increased since November (78%, was 72%) this remains lower than the most recently-available figure for the country as a whole (84%)</a:t>
            </a:r>
          </a:p>
          <a:p>
            <a:pPr>
              <a:spcAft>
                <a:spcPts val="500"/>
              </a:spcAft>
            </a:pPr>
            <a:r>
              <a:rPr lang="en-GB" sz="1600" b="1">
                <a:solidFill>
                  <a:schemeClr val="bg1"/>
                </a:solidFill>
                <a:latin typeface="Arial"/>
                <a:cs typeface="Arial"/>
              </a:rPr>
              <a:t>VOLUNTEERING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A third (34%) of respondents have volunteered in the last year, with 16% doing so at least once a week</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Volunteering is more frequent among those with learning disabilities, aged 16-24 and in racially </a:t>
            </a:r>
            <a:r>
              <a:rPr lang="en-GB" sz="1400" err="1">
                <a:solidFill>
                  <a:schemeClr val="bg1"/>
                </a:solidFill>
                <a:latin typeface="Arial"/>
                <a:cs typeface="Arial"/>
              </a:rPr>
              <a:t>minoritised</a:t>
            </a:r>
            <a:r>
              <a:rPr lang="en-GB" sz="1400">
                <a:solidFill>
                  <a:schemeClr val="bg1"/>
                </a:solidFill>
                <a:latin typeface="Arial"/>
                <a:cs typeface="Arial"/>
              </a:rPr>
              <a:t> groups.</a:t>
            </a: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366344"/>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custDataLst>
      <p:tags r:id="rId1"/>
    </p:custDataLst>
    <p:extLst>
      <p:ext uri="{BB962C8B-B14F-4D97-AF65-F5344CB8AC3E}">
        <p14:creationId xmlns:p14="http://schemas.microsoft.com/office/powerpoint/2010/main" val="64765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panose="020B0604020202020204" pitchFamily="34" charset="0"/>
                <a:cs typeface="Arial" panose="020B0604020202020204" pitchFamily="34" charset="0"/>
              </a:rPr>
              <a:t>7 in 10 respondents are </a:t>
            </a:r>
            <a:r>
              <a:rPr lang="en-GB" sz="1800" b="1" dirty="0">
                <a:solidFill>
                  <a:srgbClr val="388A8C"/>
                </a:solidFill>
                <a:latin typeface="Arial" panose="020B0604020202020204" pitchFamily="34" charset="0"/>
                <a:cs typeface="Arial" panose="020B0604020202020204" pitchFamily="34" charset="0"/>
              </a:rPr>
              <a:t>satisfied with their local area </a:t>
            </a:r>
            <a:r>
              <a:rPr lang="en-GB" sz="1800" b="1" dirty="0">
                <a:solidFill>
                  <a:schemeClr val="tx1">
                    <a:lumMod val="65000"/>
                    <a:lumOff val="35000"/>
                  </a:schemeClr>
                </a:solidFill>
                <a:latin typeface="Arial" panose="020B0604020202020204" pitchFamily="34" charset="0"/>
                <a:cs typeface="Arial" panose="020B0604020202020204" pitchFamily="34" charset="0"/>
              </a:rPr>
              <a:t>as a place to live. This continues to be similar to the England average. While those in GM who are very satisfied has increased since November, it remains lower than the national figure.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2% are satisfied in Feb, compared to 76% in England. ">
            <a:extLst>
              <a:ext uri="{FF2B5EF4-FFF2-40B4-BE49-F238E27FC236}">
                <a16:creationId xmlns:a16="http://schemas.microsoft.com/office/drawing/2014/main" id="{6A443101-05F2-9974-A06B-B131E764D163}"/>
              </a:ext>
            </a:extLst>
          </p:cNvPr>
          <p:cNvGraphicFramePr/>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0" name="Right Brace 29">
            <a:extLst>
              <a:ext uri="{FF2B5EF4-FFF2-40B4-BE49-F238E27FC236}">
                <a16:creationId xmlns:a16="http://schemas.microsoft.com/office/drawing/2014/main" id="{4B700BBB-D848-C582-46FF-8C3132E38093}"/>
              </a:ext>
              <a:ext uri="{C183D7F6-B498-43B3-948B-1728B52AA6E4}">
                <adec:decorative xmlns:adec="http://schemas.microsoft.com/office/drawing/2017/decorative" val="1"/>
              </a:ext>
            </a:extLst>
          </p:cNvPr>
          <p:cNvSpPr/>
          <p:nvPr/>
        </p:nvSpPr>
        <p:spPr>
          <a:xfrm>
            <a:off x="785702" y="1404955"/>
            <a:ext cx="177778"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A96309CC-63DA-8413-4B85-B94672AE9C5D}"/>
              </a:ext>
              <a:ext uri="{C183D7F6-B498-43B3-948B-1728B52AA6E4}">
                <adec:decorative xmlns:adec="http://schemas.microsoft.com/office/drawing/2017/decorative" val="1"/>
              </a:ext>
            </a:extLst>
          </p:cNvPr>
          <p:cNvSpPr txBox="1"/>
          <p:nvPr/>
        </p:nvSpPr>
        <p:spPr>
          <a:xfrm>
            <a:off x="743656" y="2640662"/>
            <a:ext cx="734984" cy="276999"/>
          </a:xfrm>
          <a:prstGeom prst="rect">
            <a:avLst/>
          </a:prstGeom>
          <a:noFill/>
        </p:spPr>
        <p:txBody>
          <a:bodyPr wrap="square" rtlCol="0">
            <a:spAutoFit/>
          </a:bodyPr>
          <a:lstStyle/>
          <a:p>
            <a:pPr algn="ctr"/>
            <a:r>
              <a:rPr lang="en-GB" sz="1200">
                <a:solidFill>
                  <a:srgbClr val="5C5B5A"/>
                </a:solidFill>
                <a:latin typeface="Arial"/>
              </a:rPr>
              <a:t>72%</a:t>
            </a:r>
          </a:p>
        </p:txBody>
      </p:sp>
      <p:sp>
        <p:nvSpPr>
          <p:cNvPr id="48" name="Right Brace 47">
            <a:extLst>
              <a:ext uri="{FF2B5EF4-FFF2-40B4-BE49-F238E27FC236}">
                <a16:creationId xmlns:a16="http://schemas.microsoft.com/office/drawing/2014/main" id="{35DCACE5-47FD-E42F-C6EF-025CBE66E715}"/>
              </a:ext>
              <a:ext uri="{C183D7F6-B498-43B3-948B-1728B52AA6E4}">
                <adec:decorative xmlns:adec="http://schemas.microsoft.com/office/drawing/2017/decorative" val="1"/>
              </a:ext>
            </a:extLst>
          </p:cNvPr>
          <p:cNvSpPr/>
          <p:nvPr/>
        </p:nvSpPr>
        <p:spPr>
          <a:xfrm>
            <a:off x="1766205" y="1429259"/>
            <a:ext cx="229685"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7D9E1E36-7A5F-67E9-36C1-8B8FA108C274}"/>
              </a:ext>
              <a:ext uri="{C183D7F6-B498-43B3-948B-1728B52AA6E4}">
                <adec:decorative xmlns:adec="http://schemas.microsoft.com/office/drawing/2017/decorative" val="1"/>
              </a:ext>
            </a:extLst>
          </p:cNvPr>
          <p:cNvSpPr txBox="1"/>
          <p:nvPr/>
        </p:nvSpPr>
        <p:spPr>
          <a:xfrm>
            <a:off x="1766205" y="2739068"/>
            <a:ext cx="734984" cy="276999"/>
          </a:xfrm>
          <a:prstGeom prst="rect">
            <a:avLst/>
          </a:prstGeom>
          <a:noFill/>
        </p:spPr>
        <p:txBody>
          <a:bodyPr wrap="square" rtlCol="0">
            <a:spAutoFit/>
          </a:bodyPr>
          <a:lstStyle/>
          <a:p>
            <a:pPr algn="ctr"/>
            <a:r>
              <a:rPr lang="en-GB" sz="1200">
                <a:solidFill>
                  <a:srgbClr val="5C5B5A"/>
                </a:solidFill>
                <a:latin typeface="Arial"/>
              </a:rPr>
              <a:t>76%</a:t>
            </a:r>
          </a:p>
        </p:txBody>
      </p:sp>
      <p:sp>
        <p:nvSpPr>
          <p:cNvPr id="62" name="Right Brace 61">
            <a:extLst>
              <a:ext uri="{FF2B5EF4-FFF2-40B4-BE49-F238E27FC236}">
                <a16:creationId xmlns:a16="http://schemas.microsoft.com/office/drawing/2014/main" id="{02F4DF3B-C713-408C-8E9E-7B6909887CD4}"/>
              </a:ext>
              <a:ext uri="{C183D7F6-B498-43B3-948B-1728B52AA6E4}">
                <adec:decorative xmlns:adec="http://schemas.microsoft.com/office/drawing/2017/decorative" val="1"/>
              </a:ext>
            </a:extLst>
          </p:cNvPr>
          <p:cNvSpPr/>
          <p:nvPr/>
        </p:nvSpPr>
        <p:spPr>
          <a:xfrm>
            <a:off x="2769438" y="1407975"/>
            <a:ext cx="171558"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a:extLst>
              <a:ext uri="{FF2B5EF4-FFF2-40B4-BE49-F238E27FC236}">
                <a16:creationId xmlns:a16="http://schemas.microsoft.com/office/drawing/2014/main" id="{A20B4485-C34F-21BF-6563-82D0B06E9D66}"/>
              </a:ext>
              <a:ext uri="{C183D7F6-B498-43B3-948B-1728B52AA6E4}">
                <adec:decorative xmlns:adec="http://schemas.microsoft.com/office/drawing/2017/decorative" val="1"/>
              </a:ext>
            </a:extLst>
          </p:cNvPr>
          <p:cNvSpPr txBox="1"/>
          <p:nvPr/>
        </p:nvSpPr>
        <p:spPr>
          <a:xfrm>
            <a:off x="2723091" y="2692469"/>
            <a:ext cx="734984" cy="276999"/>
          </a:xfrm>
          <a:prstGeom prst="rect">
            <a:avLst/>
          </a:prstGeom>
          <a:noFill/>
        </p:spPr>
        <p:txBody>
          <a:bodyPr wrap="square" rtlCol="0">
            <a:spAutoFit/>
          </a:bodyPr>
          <a:lstStyle/>
          <a:p>
            <a:pPr algn="ctr"/>
            <a:r>
              <a:rPr lang="en-GB" sz="1200">
                <a:solidFill>
                  <a:srgbClr val="5C5B5A"/>
                </a:solidFill>
                <a:latin typeface="Arial"/>
              </a:rPr>
              <a:t>75%</a:t>
            </a:r>
          </a:p>
        </p:txBody>
      </p:sp>
      <p:sp>
        <p:nvSpPr>
          <p:cNvPr id="75" name="Right Brace 74">
            <a:extLst>
              <a:ext uri="{FF2B5EF4-FFF2-40B4-BE49-F238E27FC236}">
                <a16:creationId xmlns:a16="http://schemas.microsoft.com/office/drawing/2014/main" id="{212085C0-3A0A-334C-BA57-E5F76472FFED}"/>
              </a:ext>
              <a:ext uri="{C183D7F6-B498-43B3-948B-1728B52AA6E4}">
                <adec:decorative xmlns:adec="http://schemas.microsoft.com/office/drawing/2017/decorative" val="1"/>
              </a:ext>
            </a:extLst>
          </p:cNvPr>
          <p:cNvSpPr/>
          <p:nvPr/>
        </p:nvSpPr>
        <p:spPr>
          <a:xfrm>
            <a:off x="3753822" y="1397043"/>
            <a:ext cx="171559" cy="27185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B2C9D51F-5EB6-7C70-5D2C-D71DE68AC6CE}"/>
              </a:ext>
              <a:ext uri="{C183D7F6-B498-43B3-948B-1728B52AA6E4}">
                <adec:decorative xmlns:adec="http://schemas.microsoft.com/office/drawing/2017/decorative" val="1"/>
              </a:ext>
            </a:extLst>
          </p:cNvPr>
          <p:cNvSpPr txBox="1"/>
          <p:nvPr/>
        </p:nvSpPr>
        <p:spPr>
          <a:xfrm>
            <a:off x="3726324" y="2640662"/>
            <a:ext cx="734984" cy="276999"/>
          </a:xfrm>
          <a:prstGeom prst="rect">
            <a:avLst/>
          </a:prstGeom>
          <a:noFill/>
        </p:spPr>
        <p:txBody>
          <a:bodyPr wrap="square" rtlCol="0">
            <a:spAutoFit/>
          </a:bodyPr>
          <a:lstStyle/>
          <a:p>
            <a:pPr algn="ctr"/>
            <a:r>
              <a:rPr lang="en-GB" sz="1200">
                <a:solidFill>
                  <a:srgbClr val="5C5B5A"/>
                </a:solidFill>
                <a:latin typeface="Arial"/>
              </a:rPr>
              <a:t>73%</a:t>
            </a:r>
          </a:p>
        </p:txBody>
      </p:sp>
      <p:sp>
        <p:nvSpPr>
          <p:cNvPr id="86" name="Right Brace 85">
            <a:extLst>
              <a:ext uri="{FF2B5EF4-FFF2-40B4-BE49-F238E27FC236}">
                <a16:creationId xmlns:a16="http://schemas.microsoft.com/office/drawing/2014/main" id="{250BAFEF-FF18-91E6-BC31-92256962E06E}"/>
              </a:ext>
              <a:ext uri="{C183D7F6-B498-43B3-948B-1728B52AA6E4}">
                <adec:decorative xmlns:adec="http://schemas.microsoft.com/office/drawing/2017/decorative" val="1"/>
              </a:ext>
            </a:extLst>
          </p:cNvPr>
          <p:cNvSpPr/>
          <p:nvPr/>
        </p:nvSpPr>
        <p:spPr>
          <a:xfrm>
            <a:off x="4760864" y="1404955"/>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a:extLst>
              <a:ext uri="{FF2B5EF4-FFF2-40B4-BE49-F238E27FC236}">
                <a16:creationId xmlns:a16="http://schemas.microsoft.com/office/drawing/2014/main" id="{25A16811-EE2C-705D-0917-0C098FE383D3}"/>
              </a:ext>
              <a:ext uri="{C183D7F6-B498-43B3-948B-1728B52AA6E4}">
                <adec:decorative xmlns:adec="http://schemas.microsoft.com/office/drawing/2017/decorative" val="1"/>
              </a:ext>
            </a:extLst>
          </p:cNvPr>
          <p:cNvSpPr txBox="1"/>
          <p:nvPr/>
        </p:nvSpPr>
        <p:spPr>
          <a:xfrm>
            <a:off x="4705003" y="2640662"/>
            <a:ext cx="734984" cy="276999"/>
          </a:xfrm>
          <a:prstGeom prst="rect">
            <a:avLst/>
          </a:prstGeom>
          <a:noFill/>
        </p:spPr>
        <p:txBody>
          <a:bodyPr wrap="square" rtlCol="0">
            <a:spAutoFit/>
          </a:bodyPr>
          <a:lstStyle/>
          <a:p>
            <a:pPr algn="ctr"/>
            <a:r>
              <a:rPr lang="en-GB" sz="1200">
                <a:solidFill>
                  <a:srgbClr val="5C5B5A"/>
                </a:solidFill>
                <a:latin typeface="Arial"/>
              </a:rPr>
              <a:t>71%</a:t>
            </a:r>
          </a:p>
        </p:txBody>
      </p:sp>
      <p:sp>
        <p:nvSpPr>
          <p:cNvPr id="95" name="Arrow: Down 94">
            <a:extLst>
              <a:ext uri="{FF2B5EF4-FFF2-40B4-BE49-F238E27FC236}">
                <a16:creationId xmlns:a16="http://schemas.microsoft.com/office/drawing/2014/main" id="{3E2C38A4-CE11-557E-126A-D5B43F8F09E2}"/>
              </a:ext>
              <a:ext uri="{C183D7F6-B498-43B3-948B-1728B52AA6E4}">
                <adec:decorative xmlns:adec="http://schemas.microsoft.com/office/drawing/2017/decorative" val="1"/>
              </a:ext>
            </a:extLst>
          </p:cNvPr>
          <p:cNvSpPr/>
          <p:nvPr/>
        </p:nvSpPr>
        <p:spPr>
          <a:xfrm rot="10800000">
            <a:off x="5398786" y="19815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Arrow: Down 95">
            <a:extLst>
              <a:ext uri="{FF2B5EF4-FFF2-40B4-BE49-F238E27FC236}">
                <a16:creationId xmlns:a16="http://schemas.microsoft.com/office/drawing/2014/main" id="{E9B898D0-D6AD-85B9-0B32-52D619C2271C}"/>
              </a:ext>
              <a:ext uri="{C183D7F6-B498-43B3-948B-1728B52AA6E4}">
                <adec:decorative xmlns:adec="http://schemas.microsoft.com/office/drawing/2017/decorative" val="1"/>
              </a:ext>
            </a:extLst>
          </p:cNvPr>
          <p:cNvSpPr/>
          <p:nvPr/>
        </p:nvSpPr>
        <p:spPr>
          <a:xfrm>
            <a:off x="5388159" y="342767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ight Brace 96">
            <a:extLst>
              <a:ext uri="{FF2B5EF4-FFF2-40B4-BE49-F238E27FC236}">
                <a16:creationId xmlns:a16="http://schemas.microsoft.com/office/drawing/2014/main" id="{3A7CEDB2-4FF3-B221-789B-8E6356C3EB3A}"/>
              </a:ext>
              <a:ext uri="{C183D7F6-B498-43B3-948B-1728B52AA6E4}">
                <adec:decorative xmlns:adec="http://schemas.microsoft.com/office/drawing/2017/decorative" val="1"/>
              </a:ext>
            </a:extLst>
          </p:cNvPr>
          <p:cNvSpPr/>
          <p:nvPr/>
        </p:nvSpPr>
        <p:spPr>
          <a:xfrm>
            <a:off x="5725062" y="1423843"/>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a:extLst>
              <a:ext uri="{FF2B5EF4-FFF2-40B4-BE49-F238E27FC236}">
                <a16:creationId xmlns:a16="http://schemas.microsoft.com/office/drawing/2014/main" id="{6C3A7AED-5183-5BD0-531E-95324B7F1B60}"/>
              </a:ext>
              <a:ext uri="{C183D7F6-B498-43B3-948B-1728B52AA6E4}">
                <adec:decorative xmlns:adec="http://schemas.microsoft.com/office/drawing/2017/decorative" val="1"/>
              </a:ext>
            </a:extLst>
          </p:cNvPr>
          <p:cNvSpPr txBox="1"/>
          <p:nvPr/>
        </p:nvSpPr>
        <p:spPr>
          <a:xfrm>
            <a:off x="5698901" y="2640662"/>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98" name="Right Brace 97">
            <a:extLst>
              <a:ext uri="{FF2B5EF4-FFF2-40B4-BE49-F238E27FC236}">
                <a16:creationId xmlns:a16="http://schemas.microsoft.com/office/drawing/2014/main" id="{8CB1EBD0-F2A0-E81C-C640-289B93CFF3D5}"/>
              </a:ext>
              <a:ext uri="{C183D7F6-B498-43B3-948B-1728B52AA6E4}">
                <adec:decorative xmlns:adec="http://schemas.microsoft.com/office/drawing/2017/decorative" val="1"/>
              </a:ext>
            </a:extLst>
          </p:cNvPr>
          <p:cNvSpPr/>
          <p:nvPr/>
        </p:nvSpPr>
        <p:spPr>
          <a:xfrm>
            <a:off x="6709447" y="1397044"/>
            <a:ext cx="171558" cy="298208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a:extLst>
              <a:ext uri="{FF2B5EF4-FFF2-40B4-BE49-F238E27FC236}">
                <a16:creationId xmlns:a16="http://schemas.microsoft.com/office/drawing/2014/main" id="{6DBEC4C5-F00D-C1AA-5544-E4A51D954B4E}"/>
              </a:ext>
              <a:ext uri="{C183D7F6-B498-43B3-948B-1728B52AA6E4}">
                <adec:decorative xmlns:adec="http://schemas.microsoft.com/office/drawing/2017/decorative" val="1"/>
              </a:ext>
            </a:extLst>
          </p:cNvPr>
          <p:cNvSpPr txBox="1"/>
          <p:nvPr/>
        </p:nvSpPr>
        <p:spPr>
          <a:xfrm>
            <a:off x="6729326" y="2760273"/>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S9-11 GM average (</a:t>
            </a:r>
            <a:r>
              <a:rPr lang="en-GB" sz="1200" b="1">
                <a:solidFill>
                  <a:srgbClr val="5C5B5A"/>
                </a:solidFill>
                <a:latin typeface="Arial" panose="020B0604020202020204" pitchFamily="34" charset="0"/>
                <a:cs typeface="Arial" panose="020B0604020202020204" pitchFamily="34" charset="0"/>
              </a:rPr>
              <a:t>16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(24%) including those who have mental ill health (28%), a mobility disability (20%) or another disability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55-64 (19%)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would not recommend their local area (64%)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people look out for each other in their local area (35%)</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their life is worthwhile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feel they are unable to look after their own health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there are cultural opportunities in their local area (29%)</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unable to save any money in the next 12 months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(20%), specifically those renting from a Housing Association (24%) or a Local Authority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BBAD4FD-15F5-5F7C-CAC1-E09E55E067E9}"/>
              </a:ext>
              <a:ext uri="{C183D7F6-B498-43B3-948B-1728B52AA6E4}">
                <adec:decorative xmlns:adec="http://schemas.microsoft.com/office/drawing/2017/decorative" val="1"/>
              </a:ext>
            </a:extLst>
          </p:cNvPr>
          <p:cNvGrpSpPr/>
          <p:nvPr/>
        </p:nvGrpSpPr>
        <p:grpSpPr>
          <a:xfrm>
            <a:off x="4406783" y="5967283"/>
            <a:ext cx="2808115" cy="269304"/>
            <a:chOff x="229117" y="5927615"/>
            <a:chExt cx="2808115" cy="269304"/>
          </a:xfrm>
        </p:grpSpPr>
        <p:grpSp>
          <p:nvGrpSpPr>
            <p:cNvPr id="22" name="Group 21" descr="Green and Red arrows to signify when a statistic is significantly higher or lower than the previous survey.">
              <a:extLst>
                <a:ext uri="{FF2B5EF4-FFF2-40B4-BE49-F238E27FC236}">
                  <a16:creationId xmlns:a16="http://schemas.microsoft.com/office/drawing/2014/main" id="{8E3BD472-569F-6C6F-34EB-2BB19F7C9310}"/>
                </a:ext>
              </a:extLst>
            </p:cNvPr>
            <p:cNvGrpSpPr/>
            <p:nvPr/>
          </p:nvGrpSpPr>
          <p:grpSpPr>
            <a:xfrm>
              <a:off x="229117" y="5927615"/>
              <a:ext cx="2808115" cy="269304"/>
              <a:chOff x="520117" y="5772736"/>
              <a:chExt cx="2808115" cy="269304"/>
            </a:xfrm>
          </p:grpSpPr>
          <p:sp>
            <p:nvSpPr>
              <p:cNvPr id="25" name="Arrow: Down 24">
                <a:extLst>
                  <a:ext uri="{FF2B5EF4-FFF2-40B4-BE49-F238E27FC236}">
                    <a16:creationId xmlns:a16="http://schemas.microsoft.com/office/drawing/2014/main" id="{353072B4-EF27-02DA-5572-4517E8B3E00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D68BA16F-B34B-3783-09B4-B8AC112C09D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17280C4A-D875-441D-A279-10BF3E73F5C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 Survey 11: 1460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8514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323F292-C9D1-B105-ADE1-37D8E1936D33}"/>
              </a:ext>
              <a:ext uri="{C183D7F6-B498-43B3-948B-1728B52AA6E4}">
                <adec:decorative xmlns:adec="http://schemas.microsoft.com/office/drawing/2017/decorative" val="1"/>
              </a:ext>
            </a:extLst>
          </p:cNvPr>
          <p:cNvSpPr txBox="1"/>
          <p:nvPr/>
        </p:nvSpPr>
        <p:spPr>
          <a:xfrm>
            <a:off x="3212645" y="23319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 uri="{C183D7F6-B498-43B3-948B-1728B52AA6E4}">
                <adec:decorative xmlns:adec="http://schemas.microsoft.com/office/drawing/2017/decorative" val="1"/>
              </a:ext>
            </a:extLst>
          </p:cNvPr>
          <p:cNvSpPr txBox="1"/>
          <p:nvPr/>
        </p:nvSpPr>
        <p:spPr>
          <a:xfrm>
            <a:off x="3243972" y="36956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Three quarters of respondents would </a:t>
            </a:r>
            <a:r>
              <a:rPr kumimoji="0" lang="en-GB" sz="1800" b="1" i="0" u="none" strike="noStrike" kern="1200" cap="none" spc="0" normalizeH="0" baseline="0" noProof="0">
                <a:ln>
                  <a:noFill/>
                </a:ln>
                <a:solidFill>
                  <a:srgbClr val="009690"/>
                </a:solidFill>
                <a:effectLst/>
                <a:uLnTx/>
                <a:uFillTx/>
                <a:latin typeface="Arial"/>
                <a:ea typeface="+mj-ea"/>
                <a:cs typeface="Calibri"/>
              </a:rPr>
              <a:t>recommend their local area </a:t>
            </a:r>
            <a:r>
              <a:rPr kumimoji="0" lang="en-GB" sz="1800" b="1" i="0" u="none" strike="noStrike" kern="1200" cap="none" spc="0" normalizeH="0" baseline="0" noProof="0">
                <a:ln>
                  <a:noFill/>
                </a:ln>
                <a:solidFill>
                  <a:srgbClr val="5C5B5A"/>
                </a:solidFill>
                <a:effectLst/>
                <a:uLnTx/>
                <a:uFillTx/>
                <a:latin typeface="Arial"/>
                <a:ea typeface="+mj-ea"/>
                <a:cs typeface="Calibri"/>
              </a:rPr>
              <a:t>as a place to live, with a significant increase in those saying definitely so since November. Those who identify low levels of social cohesion in their local area, or a lack of cultural opportunities are more likely not to recommend it</a:t>
            </a:r>
          </a:p>
        </p:txBody>
      </p:sp>
      <p:sp>
        <p:nvSpPr>
          <p:cNvPr id="41" name="TextBox 40">
            <a:extLst>
              <a:ext uri="{FF2B5EF4-FFF2-40B4-BE49-F238E27FC236}">
                <a16:creationId xmlns:a16="http://schemas.microsoft.com/office/drawing/2014/main" id="{1528D6A0-4205-FE04-E0BD-64A6C3E8A818}"/>
              </a:ext>
            </a:extLst>
          </p:cNvPr>
          <p:cNvSpPr txBox="1"/>
          <p:nvPr/>
        </p:nvSpPr>
        <p:spPr>
          <a:xfrm>
            <a:off x="819353" y="1100334"/>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 I would recommend my local area as a place to live</a:t>
            </a:r>
          </a:p>
        </p:txBody>
      </p:sp>
      <p:graphicFrame>
        <p:nvGraphicFramePr>
          <p:cNvPr id="15" name="Chart 14" descr="A stacked vertical bar chart showing how far people would agree that their would recommend their local area as a place to live. 76% agree that they would recommend it. ">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1441429168"/>
              </p:ext>
            </p:extLst>
          </p:nvPr>
        </p:nvGraphicFramePr>
        <p:xfrm>
          <a:off x="389375" y="1545946"/>
          <a:ext cx="5454869"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descr="Sum of &quot;Definitely Agree&quot; and &quot;Trend to Agree&quot;">
            <a:extLst>
              <a:ext uri="{FF2B5EF4-FFF2-40B4-BE49-F238E27FC236}">
                <a16:creationId xmlns:a16="http://schemas.microsoft.com/office/drawing/2014/main" id="{269E3FF2-C608-49B3-0E25-2E92F1EAE47B}"/>
              </a:ext>
            </a:extLst>
          </p:cNvPr>
          <p:cNvSpPr/>
          <p:nvPr/>
        </p:nvSpPr>
        <p:spPr>
          <a:xfrm>
            <a:off x="1857276" y="2257065"/>
            <a:ext cx="226377" cy="206680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1CBF8E0-EFB2-4215-A862-BABB7011286D}"/>
              </a:ext>
            </a:extLst>
          </p:cNvPr>
          <p:cNvSpPr txBox="1"/>
          <p:nvPr/>
        </p:nvSpPr>
        <p:spPr>
          <a:xfrm>
            <a:off x="1947799" y="3153445"/>
            <a:ext cx="700350" cy="307777"/>
          </a:xfrm>
          <a:prstGeom prst="rect">
            <a:avLst/>
          </a:prstGeom>
          <a:noFill/>
        </p:spPr>
        <p:txBody>
          <a:bodyPr wrap="square" rtlCol="0">
            <a:spAutoFit/>
          </a:bodyPr>
          <a:lstStyle/>
          <a:p>
            <a:pPr algn="ctr"/>
            <a:r>
              <a:rPr lang="en-GB" sz="1400">
                <a:solidFill>
                  <a:srgbClr val="5C5B5A"/>
                </a:solidFill>
                <a:latin typeface="Arial"/>
              </a:rPr>
              <a:t>76%</a:t>
            </a:r>
          </a:p>
        </p:txBody>
      </p:sp>
      <p:sp>
        <p:nvSpPr>
          <p:cNvPr id="37" name="Right Brace 36" descr="Sum of &quot;Definitely Agree&quot; and &quot;Trend to Agree&quot;">
            <a:extLst>
              <a:ext uri="{FF2B5EF4-FFF2-40B4-BE49-F238E27FC236}">
                <a16:creationId xmlns:a16="http://schemas.microsoft.com/office/drawing/2014/main" id="{58D7720E-2E32-BB0F-591C-0CDD351C62F6}"/>
              </a:ext>
            </a:extLst>
          </p:cNvPr>
          <p:cNvSpPr/>
          <p:nvPr/>
        </p:nvSpPr>
        <p:spPr>
          <a:xfrm>
            <a:off x="3562166" y="2267195"/>
            <a:ext cx="246301" cy="201017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03940077-C72A-8C4B-148C-994C115F2742}"/>
              </a:ext>
            </a:extLst>
          </p:cNvPr>
          <p:cNvSpPr txBox="1"/>
          <p:nvPr/>
        </p:nvSpPr>
        <p:spPr>
          <a:xfrm>
            <a:off x="3669761" y="3112936"/>
            <a:ext cx="700350" cy="307777"/>
          </a:xfrm>
          <a:prstGeom prst="rect">
            <a:avLst/>
          </a:prstGeom>
          <a:noFill/>
        </p:spPr>
        <p:txBody>
          <a:bodyPr wrap="square" rtlCol="0">
            <a:spAutoFit/>
          </a:bodyPr>
          <a:lstStyle/>
          <a:p>
            <a:pPr algn="ctr"/>
            <a:r>
              <a:rPr lang="en-GB" sz="1400">
                <a:solidFill>
                  <a:srgbClr val="5C5B5A"/>
                </a:solidFill>
                <a:latin typeface="Arial"/>
              </a:rPr>
              <a:t>74%</a:t>
            </a:r>
          </a:p>
        </p:txBody>
      </p:sp>
      <p:sp>
        <p:nvSpPr>
          <p:cNvPr id="11" name="Arrow: Down 10" descr="Up Arrow">
            <a:extLst>
              <a:ext uri="{FF2B5EF4-FFF2-40B4-BE49-F238E27FC236}">
                <a16:creationId xmlns:a16="http://schemas.microsoft.com/office/drawing/2014/main" id="{DBE0A3B8-46BB-3F0F-7C4B-73D6374F7186}"/>
              </a:ext>
            </a:extLst>
          </p:cNvPr>
          <p:cNvSpPr/>
          <p:nvPr/>
        </p:nvSpPr>
        <p:spPr>
          <a:xfrm rot="10800000">
            <a:off x="5032195" y="25318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ight Brace 38" descr="Sum of &quot;Definitely Agree&quot; and &quot;Trend to Agree&quot;">
            <a:extLst>
              <a:ext uri="{FF2B5EF4-FFF2-40B4-BE49-F238E27FC236}">
                <a16:creationId xmlns:a16="http://schemas.microsoft.com/office/drawing/2014/main" id="{7FFFDE64-B280-E4C0-67F1-11CBFB6B8259}"/>
              </a:ext>
            </a:extLst>
          </p:cNvPr>
          <p:cNvSpPr/>
          <p:nvPr/>
        </p:nvSpPr>
        <p:spPr>
          <a:xfrm>
            <a:off x="5301162" y="2254131"/>
            <a:ext cx="223178" cy="20668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9F2D0665-0B67-C967-4729-D692CA744F54}"/>
              </a:ext>
            </a:extLst>
          </p:cNvPr>
          <p:cNvSpPr txBox="1"/>
          <p:nvPr/>
        </p:nvSpPr>
        <p:spPr>
          <a:xfrm>
            <a:off x="5405974" y="3146347"/>
            <a:ext cx="700350"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1" name="TextBox 30">
            <a:extLst>
              <a:ext uri="{FF2B5EF4-FFF2-40B4-BE49-F238E27FC236}">
                <a16:creationId xmlns:a16="http://schemas.microsoft.com/office/drawing/2014/main" id="{BAC5AADC-79BB-12BD-CAA9-55E4B102F28A}"/>
              </a:ext>
              <a:ext uri="{C183D7F6-B498-43B3-948B-1728B52AA6E4}">
                <adec:decorative xmlns:adec="http://schemas.microsoft.com/office/drawing/2017/decorative" val="1"/>
              </a:ext>
            </a:extLst>
          </p:cNvPr>
          <p:cNvSpPr txBox="1"/>
          <p:nvPr/>
        </p:nvSpPr>
        <p:spPr>
          <a:xfrm>
            <a:off x="3668349" y="45178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 uri="{C183D7F6-B498-43B3-948B-1728B52AA6E4}">
                <adec:decorative xmlns:adec="http://schemas.microsoft.com/office/drawing/2017/decorative" val="1"/>
              </a:ext>
            </a:extLst>
          </p:cNvPr>
          <p:cNvSpPr txBox="1"/>
          <p:nvPr/>
        </p:nvSpPr>
        <p:spPr>
          <a:xfrm>
            <a:off x="3649302" y="48930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 uri="{C183D7F6-B498-43B3-948B-1728B52AA6E4}">
                <adec:decorative xmlns:adec="http://schemas.microsoft.com/office/drawing/2017/decorative" val="1"/>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6455391" y="129850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S9-11 GM average (22%)*:</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6455391" y="1773601"/>
            <a:ext cx="4903059" cy="41495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(31%) including those who have mental ill health (37%) or another disability (33%)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local people from different backgrounds get on well together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local people look out for each other (48%)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cannot look after their own health (43%)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(42%)</a:t>
            </a:r>
          </a:p>
          <a:p>
            <a:pPr marL="171450" indent="-171450">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(42%)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there are cultural opportunities in their local area (41%%)</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struggling to afford their rent (33%)</a:t>
            </a:r>
          </a:p>
        </p:txBody>
      </p:sp>
      <p:sp>
        <p:nvSpPr>
          <p:cNvPr id="30" name="TextBox 29">
            <a:extLst>
              <a:ext uri="{FF2B5EF4-FFF2-40B4-BE49-F238E27FC236}">
                <a16:creationId xmlns:a16="http://schemas.microsoft.com/office/drawing/2014/main" id="{E95DFEF4-222E-4D9D-95EA-464AB6C6136F}"/>
              </a:ext>
            </a:extLst>
          </p:cNvPr>
          <p:cNvSpPr txBox="1"/>
          <p:nvPr/>
        </p:nvSpPr>
        <p:spPr>
          <a:xfrm>
            <a:off x="7958599" y="5998982"/>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0" name="TextBox 9">
            <a:extLst>
              <a:ext uri="{FF2B5EF4-FFF2-40B4-BE49-F238E27FC236}">
                <a16:creationId xmlns:a16="http://schemas.microsoft.com/office/drawing/2014/main" id="{58AEA1D5-562A-80BA-6CB8-B2DCB21899F8}"/>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690440" y="5968080"/>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808115" cy="269304"/>
              <a:chOff x="520117" y="5772736"/>
              <a:chExt cx="2808115"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9740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Over half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and just under half are satisfied with cultural facilities such as museums, theatres and events</a:t>
            </a: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4% agree. ">
            <a:extLst>
              <a:ext uri="{FF2B5EF4-FFF2-40B4-BE49-F238E27FC236}">
                <a16:creationId xmlns:a16="http://schemas.microsoft.com/office/drawing/2014/main" id="{526E849C-3414-1601-20E1-5DE6711C4551}"/>
              </a:ext>
            </a:extLst>
          </p:cNvPr>
          <p:cNvGraphicFramePr/>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AEB261A-540C-6866-150C-2168D2CA92CB}"/>
              </a:ext>
              <a:ext uri="{C183D7F6-B498-43B3-948B-1728B52AA6E4}">
                <adec:decorative xmlns:adec="http://schemas.microsoft.com/office/drawing/2017/decorative" val="1"/>
              </a:ext>
            </a:extLst>
          </p:cNvPr>
          <p:cNvSpPr txBox="1"/>
          <p:nvPr/>
        </p:nvSpPr>
        <p:spPr>
          <a:xfrm>
            <a:off x="2967258" y="21150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49BF1A9D-2AA7-EB21-DC21-6F8C769E4512}"/>
              </a:ext>
              <a:ext uri="{C183D7F6-B498-43B3-948B-1728B52AA6E4}">
                <adec:decorative xmlns:adec="http://schemas.microsoft.com/office/drawing/2017/decorative" val="1"/>
              </a:ext>
            </a:extLst>
          </p:cNvPr>
          <p:cNvSpPr txBox="1"/>
          <p:nvPr/>
        </p:nvSpPr>
        <p:spPr>
          <a:xfrm>
            <a:off x="2945725" y="312135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A9D616BD-E496-F385-8879-9126682DF684}"/>
              </a:ext>
              <a:ext uri="{C183D7F6-B498-43B3-948B-1728B52AA6E4}">
                <adec:decorative xmlns:adec="http://schemas.microsoft.com/office/drawing/2017/decorative" val="1"/>
              </a:ext>
            </a:extLst>
          </p:cNvPr>
          <p:cNvSpPr txBox="1"/>
          <p:nvPr/>
        </p:nvSpPr>
        <p:spPr>
          <a:xfrm>
            <a:off x="2919705" y="412768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5" name="TextBox 24">
            <a:extLst>
              <a:ext uri="{FF2B5EF4-FFF2-40B4-BE49-F238E27FC236}">
                <a16:creationId xmlns:a16="http://schemas.microsoft.com/office/drawing/2014/main" id="{CE9634A5-EFEB-03E8-2C36-6131AFBC69FF}"/>
              </a:ext>
              <a:ext uri="{C183D7F6-B498-43B3-948B-1728B52AA6E4}">
                <adec:decorative xmlns:adec="http://schemas.microsoft.com/office/drawing/2017/decorative" val="1"/>
              </a:ext>
            </a:extLst>
          </p:cNvPr>
          <p:cNvSpPr txBox="1"/>
          <p:nvPr/>
        </p:nvSpPr>
        <p:spPr>
          <a:xfrm>
            <a:off x="3319814" y="451008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34116DEE-538E-6641-4CAD-B878512933F7}"/>
              </a:ext>
              <a:ext uri="{C183D7F6-B498-43B3-948B-1728B52AA6E4}">
                <adec:decorative xmlns:adec="http://schemas.microsoft.com/office/drawing/2017/decorative" val="1"/>
              </a:ext>
            </a:extLst>
          </p:cNvPr>
          <p:cNvSpPr txBox="1"/>
          <p:nvPr/>
        </p:nvSpPr>
        <p:spPr>
          <a:xfrm>
            <a:off x="2983171" y="50765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73062" y="1895241"/>
            <a:ext cx="267969" cy="1802820"/>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634748"/>
            <a:ext cx="920681"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(+1pp)</a:t>
            </a:r>
          </a:p>
        </p:txBody>
      </p:sp>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agreement that there are opportunities to take part in cultural events and activities. 45% agree. ">
            <a:extLst>
              <a:ext uri="{FF2B5EF4-FFF2-40B4-BE49-F238E27FC236}">
                <a16:creationId xmlns:a16="http://schemas.microsoft.com/office/drawing/2014/main" id="{2580ED44-5542-57A9-EAD3-0B06C763F4E7}"/>
              </a:ext>
            </a:extLst>
          </p:cNvPr>
          <p:cNvGraphicFramePr/>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3" name="Arrow: Down 62">
            <a:extLst>
              <a:ext uri="{FF2B5EF4-FFF2-40B4-BE49-F238E27FC236}">
                <a16:creationId xmlns:a16="http://schemas.microsoft.com/office/drawing/2014/main" id="{53FBA2AF-8CF2-52F0-874D-82470FBDBD22}"/>
              </a:ext>
              <a:ext uri="{C183D7F6-B498-43B3-948B-1728B52AA6E4}">
                <adec:decorative xmlns:adec="http://schemas.microsoft.com/office/drawing/2017/decorative" val="1"/>
              </a:ext>
            </a:extLst>
          </p:cNvPr>
          <p:cNvSpPr/>
          <p:nvPr/>
        </p:nvSpPr>
        <p:spPr>
          <a:xfrm rot="10800000">
            <a:off x="9299651" y="2069141"/>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378D35BC-E10A-E404-A0FC-0931CCF72898}"/>
              </a:ext>
              <a:ext uri="{C183D7F6-B498-43B3-948B-1728B52AA6E4}">
                <adec:decorative xmlns:adec="http://schemas.microsoft.com/office/drawing/2017/decorative" val="1"/>
              </a:ext>
            </a:extLst>
          </p:cNvPr>
          <p:cNvSpPr/>
          <p:nvPr/>
        </p:nvSpPr>
        <p:spPr>
          <a:xfrm>
            <a:off x="9277319" y="492668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61837" y="1916600"/>
            <a:ext cx="267969" cy="1495261"/>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57327"/>
            <a:ext cx="92068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(+3pp)</a:t>
            </a:r>
          </a:p>
        </p:txBody>
      </p:sp>
      <p:sp>
        <p:nvSpPr>
          <p:cNvPr id="59" name="TextBox 58">
            <a:extLst>
              <a:ext uri="{FF2B5EF4-FFF2-40B4-BE49-F238E27FC236}">
                <a16:creationId xmlns:a16="http://schemas.microsoft.com/office/drawing/2014/main" id="{BC218814-62F9-39BA-8ADA-E4B552FCCC62}"/>
              </a:ext>
              <a:ext uri="{C183D7F6-B498-43B3-948B-1728B52AA6E4}">
                <adec:decorative xmlns:adec="http://schemas.microsoft.com/office/drawing/2017/decorative" val="0"/>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65" name="Group 64">
            <a:extLst>
              <a:ext uri="{FF2B5EF4-FFF2-40B4-BE49-F238E27FC236}">
                <a16:creationId xmlns:a16="http://schemas.microsoft.com/office/drawing/2014/main" id="{AF14AA5A-8F90-7F50-768B-953B132998F9}"/>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66" name="Group 65" descr="Green and Red arrows to signify when a statistic is significantly higher or lower than the previous survey.">
              <a:extLst>
                <a:ext uri="{FF2B5EF4-FFF2-40B4-BE49-F238E27FC236}">
                  <a16:creationId xmlns:a16="http://schemas.microsoft.com/office/drawing/2014/main" id="{D0C3B1BC-FE66-6216-776E-FF2CE26397FD}"/>
                </a:ext>
              </a:extLst>
            </p:cNvPr>
            <p:cNvGrpSpPr/>
            <p:nvPr/>
          </p:nvGrpSpPr>
          <p:grpSpPr>
            <a:xfrm>
              <a:off x="229117" y="5927615"/>
              <a:ext cx="2808115" cy="269304"/>
              <a:chOff x="520117" y="5772736"/>
              <a:chExt cx="2808115" cy="269304"/>
            </a:xfrm>
          </p:grpSpPr>
          <p:sp>
            <p:nvSpPr>
              <p:cNvPr id="68" name="Arrow: Down 67">
                <a:extLst>
                  <a:ext uri="{FF2B5EF4-FFF2-40B4-BE49-F238E27FC236}">
                    <a16:creationId xmlns:a16="http://schemas.microsoft.com/office/drawing/2014/main" id="{3DB281E9-EFA0-05CB-0676-BEFDA97C85C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33BD021A-AC3D-7B4B-0030-C42E16B4D2B5}"/>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7" name="Arrow: Down 66">
              <a:extLst>
                <a:ext uri="{FF2B5EF4-FFF2-40B4-BE49-F238E27FC236}">
                  <a16:creationId xmlns:a16="http://schemas.microsoft.com/office/drawing/2014/main" id="{BDE97343-CC74-332D-4497-CA5B0BB711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0785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A24BF-D3F1-3739-AF7C-E183F3FAB699}"/>
              </a:ext>
            </a:extLst>
          </p:cNvPr>
          <p:cNvSpPr txBox="1">
            <a:spLocks noGrp="1"/>
          </p:cNvSpPr>
          <p:nvPr>
            <p:ph type="title" idx="4294967295"/>
          </p:nvPr>
        </p:nvSpPr>
        <p:spPr>
          <a:xfrm>
            <a:off x="254151" y="154795"/>
            <a:ext cx="11484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There have been increases since November in </a:t>
            </a:r>
            <a:r>
              <a:rPr kumimoji="0" lang="en-GB" sz="1800" b="1" i="0" u="none" strike="noStrike" kern="1200" cap="none" spc="0" normalizeH="0" baseline="0" noProof="0" dirty="0">
                <a:ln>
                  <a:noFill/>
                </a:ln>
                <a:solidFill>
                  <a:srgbClr val="009690"/>
                </a:solidFill>
                <a:effectLst/>
                <a:uLnTx/>
                <a:uFillTx/>
                <a:latin typeface="Arial"/>
                <a:ea typeface="+mn-ea"/>
                <a:cs typeface="+mn-cs"/>
              </a:rPr>
              <a:t>proportions who definitely</a:t>
            </a:r>
            <a:r>
              <a:rPr lang="en-GB" sz="1800" b="1" dirty="0">
                <a:solidFill>
                  <a:srgbClr val="009690"/>
                </a:solidFill>
                <a:latin typeface="Arial"/>
                <a:ea typeface="+mn-ea"/>
                <a:cs typeface="+mn-cs"/>
              </a:rPr>
              <a:t> agree </a:t>
            </a:r>
            <a:r>
              <a:rPr lang="en-GB" sz="1800" b="1" dirty="0">
                <a:solidFill>
                  <a:srgbClr val="5C5B5A"/>
                </a:solidFill>
                <a:latin typeface="Arial"/>
                <a:ea typeface="+mn-ea"/>
                <a:cs typeface="+mn-cs"/>
              </a:rPr>
              <a:t>that the local area is a place where people from different backgrounds get on well together, that they are proud of their local area and that my local area is a place where people look out for each other – with the latter increasing significantly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639724E0-7762-BF4E-BCBB-BDFABDCB9D5A}"/>
              </a:ext>
            </a:extLst>
          </p:cNvPr>
          <p:cNvSpPr txBox="1"/>
          <p:nvPr/>
        </p:nvSpPr>
        <p:spPr>
          <a:xfrm>
            <a:off x="4866647" y="1568782"/>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33" name="TextBox 32">
            <a:extLst>
              <a:ext uri="{FF2B5EF4-FFF2-40B4-BE49-F238E27FC236}">
                <a16:creationId xmlns:a16="http://schemas.microsoft.com/office/drawing/2014/main" id="{8D293104-79EA-9FC9-32E6-666E3454F699}"/>
              </a:ext>
            </a:extLst>
          </p:cNvPr>
          <p:cNvSpPr txBox="1"/>
          <p:nvPr/>
        </p:nvSpPr>
        <p:spPr>
          <a:xfrm>
            <a:off x="370568" y="1971432"/>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graphicFrame>
        <p:nvGraphicFramePr>
          <p:cNvPr id="10" name="Chart 9" descr="Stacked vertical bar charts showing the extent of agreement for four statements: My local area is a place where people from different backgrounds get on (78%), My local area is a place where people look out for each other (69%), I am proud of my local area (69%) and My local area is well maintained (55%).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436352814"/>
              </p:ext>
            </p:extLst>
          </p:nvPr>
        </p:nvGraphicFramePr>
        <p:xfrm>
          <a:off x="2250641" y="1892160"/>
          <a:ext cx="8882739" cy="4172531"/>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744AE48D-9B1C-AD92-EC5C-E5BA00A9571C}"/>
              </a:ext>
              <a:ext uri="{C183D7F6-B498-43B3-948B-1728B52AA6E4}">
                <adec:decorative xmlns:adec="http://schemas.microsoft.com/office/drawing/2017/decorative" val="1"/>
              </a:ext>
            </a:extLst>
          </p:cNvPr>
          <p:cNvSpPr txBox="1"/>
          <p:nvPr/>
        </p:nvSpPr>
        <p:spPr>
          <a:xfrm>
            <a:off x="3040653"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040654" y="32779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290886" y="40613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130292" y="43229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3" name="Arrow: Down 42">
            <a:extLst>
              <a:ext uri="{FF2B5EF4-FFF2-40B4-BE49-F238E27FC236}">
                <a16:creationId xmlns:a16="http://schemas.microsoft.com/office/drawing/2014/main" id="{9B72C46A-7672-582B-76B6-B487A5B496C2}"/>
              </a:ext>
              <a:ext uri="{C183D7F6-B498-43B3-948B-1728B52AA6E4}">
                <adec:decorative xmlns:adec="http://schemas.microsoft.com/office/drawing/2017/decorative" val="1"/>
              </a:ext>
            </a:extLst>
          </p:cNvPr>
          <p:cNvSpPr/>
          <p:nvPr/>
        </p:nvSpPr>
        <p:spPr>
          <a:xfrm>
            <a:off x="3628600" y="43087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ight Brace 4" descr="Sum of &quot;Definitely Agree&quot; and &quot;Trend to Agree&quot;">
            <a:extLst>
              <a:ext uri="{FF2B5EF4-FFF2-40B4-BE49-F238E27FC236}">
                <a16:creationId xmlns:a16="http://schemas.microsoft.com/office/drawing/2014/main" id="{5556DC6B-910D-2D2B-266D-CB140E0C854E}"/>
              </a:ext>
            </a:extLst>
          </p:cNvPr>
          <p:cNvSpPr/>
          <p:nvPr/>
        </p:nvSpPr>
        <p:spPr>
          <a:xfrm>
            <a:off x="3790272" y="1942860"/>
            <a:ext cx="151001" cy="190056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905378" y="2595259"/>
            <a:ext cx="978802" cy="646331"/>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 </a:t>
            </a:r>
          </a:p>
          <a:p>
            <a:pPr algn="ctr"/>
            <a:r>
              <a:rPr lang="en-GB" sz="1200">
                <a:solidFill>
                  <a:srgbClr val="5C5B5A"/>
                </a:solidFill>
                <a:latin typeface="Arial"/>
              </a:rPr>
              <a:t>(+3pp since Nov)</a:t>
            </a:r>
            <a:endParaRPr lang="en-GB" sz="1200">
              <a:solidFill>
                <a:srgbClr val="5C5B5A"/>
              </a:solidFill>
              <a:latin typeface="Arial"/>
              <a:cs typeface="Arial"/>
            </a:endParaRPr>
          </a:p>
        </p:txBody>
      </p:sp>
      <p:sp>
        <p:nvSpPr>
          <p:cNvPr id="12" name="TextBox 11">
            <a:extLst>
              <a:ext uri="{FF2B5EF4-FFF2-40B4-BE49-F238E27FC236}">
                <a16:creationId xmlns:a16="http://schemas.microsoft.com/office/drawing/2014/main" id="{EBBA37D3-3CE6-5223-6981-18B86032B97E}"/>
              </a:ext>
            </a:extLst>
          </p:cNvPr>
          <p:cNvSpPr txBox="1"/>
          <p:nvPr/>
        </p:nvSpPr>
        <p:spPr>
          <a:xfrm>
            <a:off x="3911039" y="3386450"/>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84% in national Community Life Survey</a:t>
            </a:r>
          </a:p>
        </p:txBody>
      </p:sp>
      <p:sp>
        <p:nvSpPr>
          <p:cNvPr id="60" name="Arrow: Down 59">
            <a:extLst>
              <a:ext uri="{FF2B5EF4-FFF2-40B4-BE49-F238E27FC236}">
                <a16:creationId xmlns:a16="http://schemas.microsoft.com/office/drawing/2014/main" id="{5D1DB511-BFB5-16DB-8747-55AE22B8BF30}"/>
              </a:ext>
              <a:ext uri="{C183D7F6-B498-43B3-948B-1728B52AA6E4}">
                <adec:decorative xmlns:adec="http://schemas.microsoft.com/office/drawing/2017/decorative" val="1"/>
              </a:ext>
            </a:extLst>
          </p:cNvPr>
          <p:cNvSpPr/>
          <p:nvPr/>
        </p:nvSpPr>
        <p:spPr>
          <a:xfrm rot="10800000">
            <a:off x="5774312" y="20619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B8B9FC20-043A-A7B6-1FD2-C7AA27DBE185}"/>
              </a:ext>
              <a:ext uri="{C183D7F6-B498-43B3-948B-1728B52AA6E4}">
                <adec:decorative xmlns:adec="http://schemas.microsoft.com/office/drawing/2017/decorative" val="1"/>
              </a:ext>
            </a:extLst>
          </p:cNvPr>
          <p:cNvSpPr/>
          <p:nvPr/>
        </p:nvSpPr>
        <p:spPr>
          <a:xfrm>
            <a:off x="5774312" y="385801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4AF62499-3C1F-3F3A-4D21-336807109E97}"/>
              </a:ext>
              <a:ext uri="{C183D7F6-B498-43B3-948B-1728B52AA6E4}">
                <adec:decorative xmlns:adec="http://schemas.microsoft.com/office/drawing/2017/decorative" val="1"/>
              </a:ext>
            </a:extLst>
          </p:cNvPr>
          <p:cNvSpPr txBox="1"/>
          <p:nvPr/>
        </p:nvSpPr>
        <p:spPr>
          <a:xfrm>
            <a:off x="5423507" y="4247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Right Brace 1" descr="Sum of &quot;Definitely Agree&quot; and &quot;Trend to Agree&quot;">
            <a:extLst>
              <a:ext uri="{FF2B5EF4-FFF2-40B4-BE49-F238E27FC236}">
                <a16:creationId xmlns:a16="http://schemas.microsoft.com/office/drawing/2014/main" id="{5768178A-B672-19FA-269F-5370D3AC35D5}"/>
              </a:ext>
            </a:extLst>
          </p:cNvPr>
          <p:cNvSpPr/>
          <p:nvPr/>
        </p:nvSpPr>
        <p:spPr>
          <a:xfrm>
            <a:off x="5996516" y="1971432"/>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1D6BDC2F-2426-68C1-48A8-A6242504E229}"/>
              </a:ext>
              <a:ext uri="{C183D7F6-B498-43B3-948B-1728B52AA6E4}">
                <adec:decorative xmlns:adec="http://schemas.microsoft.com/office/drawing/2017/decorative" val="1"/>
              </a:ext>
            </a:extLst>
          </p:cNvPr>
          <p:cNvSpPr txBox="1"/>
          <p:nvPr/>
        </p:nvSpPr>
        <p:spPr>
          <a:xfrm>
            <a:off x="6047825" y="2669293"/>
            <a:ext cx="112443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(+3pp)</a:t>
            </a:r>
          </a:p>
        </p:txBody>
      </p:sp>
      <p:sp>
        <p:nvSpPr>
          <p:cNvPr id="57" name="TextBox 56">
            <a:extLst>
              <a:ext uri="{FF2B5EF4-FFF2-40B4-BE49-F238E27FC236}">
                <a16:creationId xmlns:a16="http://schemas.microsoft.com/office/drawing/2014/main" id="{9469F7E1-C9B7-92D1-98E8-8CB90B838551}"/>
              </a:ext>
            </a:extLst>
          </p:cNvPr>
          <p:cNvSpPr txBox="1"/>
          <p:nvPr/>
        </p:nvSpPr>
        <p:spPr>
          <a:xfrm>
            <a:off x="6150748"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66" name="TextBox 65">
            <a:extLst>
              <a:ext uri="{FF2B5EF4-FFF2-40B4-BE49-F238E27FC236}">
                <a16:creationId xmlns:a16="http://schemas.microsoft.com/office/drawing/2014/main" id="{64CE506D-3C37-27DF-39C7-0225184A4AF2}"/>
              </a:ext>
              <a:ext uri="{C183D7F6-B498-43B3-948B-1728B52AA6E4}">
                <adec:decorative xmlns:adec="http://schemas.microsoft.com/office/drawing/2017/decorative" val="1"/>
              </a:ext>
            </a:extLst>
          </p:cNvPr>
          <p:cNvSpPr txBox="1"/>
          <p:nvPr/>
        </p:nvSpPr>
        <p:spPr>
          <a:xfrm>
            <a:off x="7463208"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7" name="TextBox 66">
            <a:extLst>
              <a:ext uri="{FF2B5EF4-FFF2-40B4-BE49-F238E27FC236}">
                <a16:creationId xmlns:a16="http://schemas.microsoft.com/office/drawing/2014/main" id="{40CF69FC-BBDB-B1DC-5E49-3DE02B229CED}"/>
              </a:ext>
              <a:ext uri="{C183D7F6-B498-43B3-948B-1728B52AA6E4}">
                <adec:decorative xmlns:adec="http://schemas.microsoft.com/office/drawing/2017/decorative" val="1"/>
              </a:ext>
            </a:extLst>
          </p:cNvPr>
          <p:cNvSpPr txBox="1"/>
          <p:nvPr/>
        </p:nvSpPr>
        <p:spPr>
          <a:xfrm>
            <a:off x="7466900" y="311514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8" name="TextBox 67">
            <a:extLst>
              <a:ext uri="{FF2B5EF4-FFF2-40B4-BE49-F238E27FC236}">
                <a16:creationId xmlns:a16="http://schemas.microsoft.com/office/drawing/2014/main" id="{DC31D742-A441-A67A-32D6-2B88FFB0FABE}"/>
              </a:ext>
              <a:ext uri="{C183D7F6-B498-43B3-948B-1728B52AA6E4}">
                <adec:decorative xmlns:adec="http://schemas.microsoft.com/office/drawing/2017/decorative" val="1"/>
              </a:ext>
            </a:extLst>
          </p:cNvPr>
          <p:cNvSpPr txBox="1"/>
          <p:nvPr/>
        </p:nvSpPr>
        <p:spPr>
          <a:xfrm>
            <a:off x="7471800" y="398436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9" name="TextBox 68">
            <a:extLst>
              <a:ext uri="{FF2B5EF4-FFF2-40B4-BE49-F238E27FC236}">
                <a16:creationId xmlns:a16="http://schemas.microsoft.com/office/drawing/2014/main" id="{0B0BF4DD-8385-9280-4D3D-900CDF664836}"/>
              </a:ext>
              <a:ext uri="{C183D7F6-B498-43B3-948B-1728B52AA6E4}">
                <adec:decorative xmlns:adec="http://schemas.microsoft.com/office/drawing/2017/decorative" val="1"/>
              </a:ext>
            </a:extLst>
          </p:cNvPr>
          <p:cNvSpPr txBox="1"/>
          <p:nvPr/>
        </p:nvSpPr>
        <p:spPr>
          <a:xfrm>
            <a:off x="7612209" y="42369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2" name="Right Brace 61" descr="Sum of &quot;Definitely Agree&quot; and &quot;Trend to Agree&quot;">
            <a:extLst>
              <a:ext uri="{FF2B5EF4-FFF2-40B4-BE49-F238E27FC236}">
                <a16:creationId xmlns:a16="http://schemas.microsoft.com/office/drawing/2014/main" id="{63C065FA-A47F-15FA-B87B-C2444EB4989F}"/>
              </a:ext>
            </a:extLst>
          </p:cNvPr>
          <p:cNvSpPr/>
          <p:nvPr/>
        </p:nvSpPr>
        <p:spPr>
          <a:xfrm>
            <a:off x="8211637" y="1963492"/>
            <a:ext cx="16898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3177AF6E-E0E2-0033-42C3-06C0225914BC}"/>
              </a:ext>
            </a:extLst>
          </p:cNvPr>
          <p:cNvSpPr txBox="1"/>
          <p:nvPr/>
        </p:nvSpPr>
        <p:spPr>
          <a:xfrm>
            <a:off x="8368586" y="2671770"/>
            <a:ext cx="105141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(+1pp)</a:t>
            </a:r>
          </a:p>
        </p:txBody>
      </p:sp>
      <p:sp>
        <p:nvSpPr>
          <p:cNvPr id="74" name="TextBox 73">
            <a:extLst>
              <a:ext uri="{FF2B5EF4-FFF2-40B4-BE49-F238E27FC236}">
                <a16:creationId xmlns:a16="http://schemas.microsoft.com/office/drawing/2014/main" id="{C90066DB-DBE9-2438-A338-8FEF9DACDF5B}"/>
              </a:ext>
            </a:extLst>
          </p:cNvPr>
          <p:cNvSpPr txBox="1"/>
          <p:nvPr/>
        </p:nvSpPr>
        <p:spPr>
          <a:xfrm>
            <a:off x="8367036"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78" name="TextBox 77">
            <a:extLst>
              <a:ext uri="{FF2B5EF4-FFF2-40B4-BE49-F238E27FC236}">
                <a16:creationId xmlns:a16="http://schemas.microsoft.com/office/drawing/2014/main" id="{C7A4ACFD-2894-F4CE-97AC-083B902CD0AE}"/>
              </a:ext>
              <a:ext uri="{C183D7F6-B498-43B3-948B-1728B52AA6E4}">
                <adec:decorative xmlns:adec="http://schemas.microsoft.com/office/drawing/2017/decorative" val="1"/>
              </a:ext>
            </a:extLst>
          </p:cNvPr>
          <p:cNvSpPr txBox="1"/>
          <p:nvPr/>
        </p:nvSpPr>
        <p:spPr>
          <a:xfrm>
            <a:off x="9662260" y="20924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79" name="TextBox 78">
            <a:extLst>
              <a:ext uri="{FF2B5EF4-FFF2-40B4-BE49-F238E27FC236}">
                <a16:creationId xmlns:a16="http://schemas.microsoft.com/office/drawing/2014/main" id="{B19FEC88-0447-E37A-E5CC-60AA5FF6B6E5}"/>
              </a:ext>
              <a:ext uri="{C183D7F6-B498-43B3-948B-1728B52AA6E4}">
                <adec:decorative xmlns:adec="http://schemas.microsoft.com/office/drawing/2017/decorative" val="1"/>
              </a:ext>
            </a:extLst>
          </p:cNvPr>
          <p:cNvSpPr txBox="1"/>
          <p:nvPr/>
        </p:nvSpPr>
        <p:spPr>
          <a:xfrm>
            <a:off x="9674901" y="28179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0" name="TextBox 79">
            <a:extLst>
              <a:ext uri="{FF2B5EF4-FFF2-40B4-BE49-F238E27FC236}">
                <a16:creationId xmlns:a16="http://schemas.microsoft.com/office/drawing/2014/main" id="{64EB1331-D656-9149-60F9-D2DF94919D67}"/>
              </a:ext>
              <a:ext uri="{C183D7F6-B498-43B3-948B-1728B52AA6E4}">
                <adec:decorative xmlns:adec="http://schemas.microsoft.com/office/drawing/2017/decorative" val="1"/>
              </a:ext>
            </a:extLst>
          </p:cNvPr>
          <p:cNvSpPr txBox="1"/>
          <p:nvPr/>
        </p:nvSpPr>
        <p:spPr>
          <a:xfrm>
            <a:off x="9692534" y="38014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1" name="TextBox 80">
            <a:extLst>
              <a:ext uri="{FF2B5EF4-FFF2-40B4-BE49-F238E27FC236}">
                <a16:creationId xmlns:a16="http://schemas.microsoft.com/office/drawing/2014/main" id="{830E8AC8-D717-4C42-293B-7EBDE5FEB345}"/>
              </a:ext>
              <a:ext uri="{C183D7F6-B498-43B3-948B-1728B52AA6E4}">
                <adec:decorative xmlns:adec="http://schemas.microsoft.com/office/drawing/2017/decorative" val="1"/>
              </a:ext>
            </a:extLst>
          </p:cNvPr>
          <p:cNvSpPr txBox="1"/>
          <p:nvPr/>
        </p:nvSpPr>
        <p:spPr>
          <a:xfrm>
            <a:off x="9710167" y="42583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76" name="Right Brace 75" descr="Sum of &quot;Definitely Agree&quot; and &quot;Trend to Agree&quot;">
            <a:extLst>
              <a:ext uri="{FF2B5EF4-FFF2-40B4-BE49-F238E27FC236}">
                <a16:creationId xmlns:a16="http://schemas.microsoft.com/office/drawing/2014/main" id="{87347E90-F326-66C5-206A-B9BDD1933400}"/>
              </a:ext>
              <a:ext uri="{C183D7F6-B498-43B3-948B-1728B52AA6E4}">
                <adec:decorative xmlns:adec="http://schemas.microsoft.com/office/drawing/2017/decorative" val="0"/>
              </a:ext>
            </a:extLst>
          </p:cNvPr>
          <p:cNvSpPr/>
          <p:nvPr/>
        </p:nvSpPr>
        <p:spPr>
          <a:xfrm>
            <a:off x="10413836" y="1966698"/>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3FA5BE2A-FE31-FFC3-1BEF-704E0398A146}"/>
              </a:ext>
              <a:ext uri="{C183D7F6-B498-43B3-948B-1728B52AA6E4}">
                <adec:decorative xmlns:adec="http://schemas.microsoft.com/office/drawing/2017/decorative" val="0"/>
              </a:ext>
            </a:extLst>
          </p:cNvPr>
          <p:cNvSpPr txBox="1"/>
          <p:nvPr/>
        </p:nvSpPr>
        <p:spPr>
          <a:xfrm>
            <a:off x="10534312" y="2489602"/>
            <a:ext cx="1023881"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55% </a:t>
            </a:r>
            <a:r>
              <a:rPr lang="en-GB" sz="1200">
                <a:solidFill>
                  <a:srgbClr val="5C5B5A"/>
                </a:solidFill>
                <a:latin typeface="Arial"/>
              </a:rPr>
              <a:t>(+1pp)</a:t>
            </a:r>
          </a:p>
        </p:txBody>
      </p:sp>
      <p:sp>
        <p:nvSpPr>
          <p:cNvPr id="82" name="TextBox 81">
            <a:extLst>
              <a:ext uri="{FF2B5EF4-FFF2-40B4-BE49-F238E27FC236}">
                <a16:creationId xmlns:a16="http://schemas.microsoft.com/office/drawing/2014/main" id="{87640DC9-EAB4-4A69-2D82-ADA434DEBF4E}"/>
              </a:ext>
              <a:ext uri="{C183D7F6-B498-43B3-948B-1728B52AA6E4}">
                <adec:decorative xmlns:adec="http://schemas.microsoft.com/office/drawing/2017/decorative" val="0"/>
              </a:ext>
            </a:extLst>
          </p:cNvPr>
          <p:cNvSpPr txBox="1"/>
          <p:nvPr/>
        </p:nvSpPr>
        <p:spPr>
          <a:xfrm>
            <a:off x="10607087"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5383337" y="6113088"/>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FF086A0B-D7DF-5053-53F5-C89914FAE78F}"/>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34" name="Group 33" descr="Green and Red arrows to signify when a statistic is significantly higher or lower than the previous survey.">
              <a:extLst>
                <a:ext uri="{FF2B5EF4-FFF2-40B4-BE49-F238E27FC236}">
                  <a16:creationId xmlns:a16="http://schemas.microsoft.com/office/drawing/2014/main" id="{19691909-2B09-EE67-A4DA-59624E65BFB5}"/>
                </a:ext>
              </a:extLst>
            </p:cNvPr>
            <p:cNvGrpSpPr/>
            <p:nvPr/>
          </p:nvGrpSpPr>
          <p:grpSpPr>
            <a:xfrm>
              <a:off x="229117" y="5927615"/>
              <a:ext cx="2808115" cy="269304"/>
              <a:chOff x="520117" y="5772736"/>
              <a:chExt cx="2808115" cy="269304"/>
            </a:xfrm>
          </p:grpSpPr>
          <p:sp>
            <p:nvSpPr>
              <p:cNvPr id="36" name="Arrow: Down 35">
                <a:extLst>
                  <a:ext uri="{FF2B5EF4-FFF2-40B4-BE49-F238E27FC236}">
                    <a16:creationId xmlns:a16="http://schemas.microsoft.com/office/drawing/2014/main" id="{E97D166F-F9CF-A9E7-B3ED-D79E25B01446}"/>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217DB751-E64E-EAC0-9946-3A3FDB31152A}"/>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5" name="Arrow: Down 34">
              <a:extLst>
                <a:ext uri="{FF2B5EF4-FFF2-40B4-BE49-F238E27FC236}">
                  <a16:creationId xmlns:a16="http://schemas.microsoft.com/office/drawing/2014/main" id="{1C529B3D-47D2-8520-D448-BF490FFDE4D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416949" y="6401664"/>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11, 1,460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620883" y="640166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2172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Over three quarters of respondents say that there are </a:t>
            </a:r>
            <a:r>
              <a:rPr lang="en-GB" sz="1800" b="1" dirty="0">
                <a:solidFill>
                  <a:srgbClr val="009690"/>
                </a:solidFill>
                <a:latin typeface="Arial"/>
                <a:cs typeface="Calibri"/>
              </a:rPr>
              <a:t>other people </a:t>
            </a:r>
            <a:r>
              <a:rPr lang="en-GB" sz="1800" b="1" dirty="0">
                <a:solidFill>
                  <a:schemeClr val="tx1">
                    <a:lumMod val="65000"/>
                    <a:lumOff val="35000"/>
                  </a:schemeClr>
                </a:solidFill>
                <a:latin typeface="Arial"/>
                <a:cs typeface="Calibri"/>
              </a:rPr>
              <a:t>who would be there for them if they needed help, and that if they wanted company or to socialise there are people they can call on. Both remain in line with responses from November, but well below the latest figures from national surveys</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7%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3754620226"/>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293988" y="2376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02377" y="37832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310766" y="48036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302377" y="5143423"/>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E634110C-894E-7C8A-E823-4A01B06FE858}"/>
              </a:ext>
            </a:extLst>
          </p:cNvPr>
          <p:cNvSpPr txBox="1"/>
          <p:nvPr/>
        </p:nvSpPr>
        <p:spPr>
          <a:xfrm>
            <a:off x="562682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17178" y="2299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40798" y="37191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a:solidFill>
                  <a:srgbClr val="5C5B5A"/>
                </a:solidFill>
                <a:latin typeface="Arial"/>
              </a:rPr>
              <a:t>80%</a:t>
            </a:r>
          </a:p>
          <a:p>
            <a:pPr algn="ctr"/>
            <a:r>
              <a:rPr lang="en-GB" sz="1400" b="1">
                <a:solidFill>
                  <a:srgbClr val="5C5B5A"/>
                </a:solidFill>
                <a:latin typeface="Arial"/>
              </a:rPr>
              <a:t>(+/-0pp)</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364803" y="48084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340798" y="513747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77%</a:t>
            </a:r>
          </a:p>
          <a:p>
            <a:pPr algn="ctr"/>
            <a:r>
              <a:rPr lang="en-GB" sz="1400" b="1">
                <a:solidFill>
                  <a:srgbClr val="5C5B5A"/>
                </a:solidFill>
                <a:latin typeface="Arial"/>
              </a:rPr>
              <a:t>(-1pp)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30" name="TextBox 29">
            <a:extLst>
              <a:ext uri="{FF2B5EF4-FFF2-40B4-BE49-F238E27FC236}">
                <a16:creationId xmlns:a16="http://schemas.microsoft.com/office/drawing/2014/main" id="{560B9843-5A7A-AA48-FBA7-BC38DCE182F6}"/>
              </a:ext>
              <a:ext uri="{C183D7F6-B498-43B3-948B-1728B52AA6E4}">
                <adec:decorative xmlns:adec="http://schemas.microsoft.com/office/drawing/2017/decorative" val="1"/>
              </a:ext>
            </a:extLst>
          </p:cNvPr>
          <p:cNvSpPr txBox="1"/>
          <p:nvPr/>
        </p:nvSpPr>
        <p:spPr>
          <a:xfrm>
            <a:off x="4528103" y="6030976"/>
            <a:ext cx="3214341" cy="261610"/>
          </a:xfrm>
          <a:prstGeom prst="rect">
            <a:avLst/>
          </a:prstGeom>
          <a:noFill/>
        </p:spPr>
        <p:txBody>
          <a:bodyPr wrap="none" rtlCol="0">
            <a:spAutoFit/>
          </a:bodyPr>
          <a:lstStyle/>
          <a:p>
            <a:r>
              <a:rPr lang="en-GB" sz="1100"/>
              <a:t>Bracketed figures show changes from S10 (Nov)</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10, 1546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6228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639192"/>
            <a:ext cx="11017825" cy="5681596"/>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survey carried out </a:t>
            </a:r>
            <a:r>
              <a:rPr lang="en-GB" sz="1400" dirty="0">
                <a:latin typeface="Arial" panose="020B0604020202020204"/>
              </a:rPr>
              <a:t>between 29 January and 13 February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with a representative sample of </a:t>
            </a:r>
            <a:r>
              <a:rPr lang="en-GB" sz="1400" dirty="0">
                <a:latin typeface="Arial" panose="020B0604020202020204"/>
              </a:rPr>
              <a:t>1,460</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residents from across all ten Greater Manchester local authority areas.</a:t>
            </a:r>
            <a:r>
              <a:rPr lang="en-GB" sz="1400" dirty="0">
                <a:latin typeface="Arial" panose="020B0604020202020204"/>
              </a:rPr>
              <a:t> </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a:t>
            </a:r>
            <a:r>
              <a:rPr lang="en-GB" sz="1400" dirty="0">
                <a:latin typeface="Arial" panose="020B0604020202020204"/>
              </a:rPr>
              <a:t>February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2024 (survey 11) is presented alongside that from similar Greater Manchester resident surveys undertaken in September 2023 (survey 9) and November 2023 (survey 10).</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400" dirty="0">
                <a:latin typeface="Arial" panose="020B0604020202020204"/>
              </a:rPr>
              <a:t>national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surveys</a:t>
            </a:r>
            <a:r>
              <a:rPr lang="en-GB" sz="1400" dirty="0">
                <a:latin typeface="Arial" panose="020B0604020202020204"/>
              </a:rPr>
              <a:t> – for example, published figures from the Office for National Statistics (ONS)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presenting Greater Manchester data, results from surveys 9, 10 and </a:t>
            </a:r>
            <a:r>
              <a:rPr lang="en-GB" sz="1400" dirty="0">
                <a:latin typeface="Arial" panose="020B0604020202020204"/>
              </a:rPr>
              <a:t>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have been merged where </a:t>
            </a:r>
            <a:r>
              <a:rPr lang="en-GB" sz="1400" dirty="0">
                <a:latin typeface="Arial" panose="020B0604020202020204"/>
              </a:rPr>
              <a:t>appropriate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400" dirty="0">
                <a:latin typeface="Arial" panose="020B0604020202020204"/>
              </a:rPr>
              <a:t>longer</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healthy homes </a:t>
            </a:r>
            <a:r>
              <a:rPr lang="en-GB" sz="1400" dirty="0">
                <a:latin typeface="Arial" panose="020B0604020202020204"/>
              </a:rPr>
              <a:t>– merged data from surveys 10 and 11 is shown (questions were first included in survey 10)</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cs typeface="Arial"/>
              </a:rPr>
              <a:t>transport and the night time economy – new section, so data from survey 11 only is shown</a:t>
            </a:r>
          </a:p>
          <a:p>
            <a:pPr lvl="1">
              <a:lnSpc>
                <a:spcPct val="100000"/>
              </a:lnSpc>
              <a:spcBef>
                <a:spcPts val="0"/>
              </a:spcBef>
              <a:spcAft>
                <a:spcPts val="600"/>
              </a:spcAft>
              <a:defRPr/>
            </a:pPr>
            <a:r>
              <a:rPr lang="en-GB" sz="1400" dirty="0">
                <a:latin typeface="Arial" panose="020B0604020202020204"/>
                <a:cs typeface="Arial"/>
              </a:rPr>
              <a:t>good work – data from individual surveys is shown separately</a:t>
            </a:r>
            <a:r>
              <a:rPr lang="en-GB" sz="1400" dirty="0">
                <a:latin typeface="Arial" panose="020B0604020202020204"/>
              </a:rPr>
              <a:t>,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9+10+11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is used, drawing on telephone responses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Respondents are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most likely to be satisfied </a:t>
            </a:r>
            <a:r>
              <a:rPr kumimoji="0" lang="en-GB" sz="1800" b="1" i="0" u="none" strike="noStrike" kern="1200" cap="none" spc="0" normalizeH="0" baseline="0" noProof="0" dirty="0">
                <a:ln>
                  <a:noFill/>
                </a:ln>
                <a:solidFill>
                  <a:srgbClr val="5C5B5A"/>
                </a:solidFill>
                <a:effectLst/>
                <a:uLnTx/>
                <a:uFillTx/>
                <a:latin typeface="Arial"/>
                <a:ea typeface="+mn-ea"/>
                <a:cs typeface="+mn-cs"/>
              </a:rPr>
              <a:t>with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parks and other green spaces and local services and amenities, and a little less likely to express satisfaction with their nearest town centre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a:t>
            </a:r>
            <a:r>
              <a:rPr lang="en-GB" sz="1800" b="1" dirty="0">
                <a:solidFill>
                  <a:schemeClr val="tx1">
                    <a:lumMod val="65000"/>
                    <a:lumOff val="35000"/>
                  </a:schemeClr>
                </a:solidFill>
                <a:latin typeface="Arial"/>
                <a:ea typeface="+mn-ea"/>
                <a:cs typeface="+mn-cs"/>
              </a:rPr>
              <a:t>While more than half are still satisfied with their nearest town centre, over a quarter say they are not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descr="Stacked vertical bar charts showing the extent of satisfaction with certain aspects of local areas, including parks and other green spaces (69%), local services and amenities (62%), your nearest town centre (57%)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20985632"/>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2991475" y="25590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19757" y="365605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019757" y="44028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197665" y="46627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197665" y="488982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Right Brace 13" descr="Sum of Very Satisfied and Fairly Satisfied">
            <a:extLst>
              <a:ext uri="{FF2B5EF4-FFF2-40B4-BE49-F238E27FC236}">
                <a16:creationId xmlns:a16="http://schemas.microsoft.com/office/drawing/2014/main" id="{8C100656-6B83-4BD3-91E2-6779E622AEC0}"/>
              </a:ext>
            </a:extLst>
          </p:cNvPr>
          <p:cNvSpPr/>
          <p:nvPr/>
        </p:nvSpPr>
        <p:spPr>
          <a:xfrm>
            <a:off x="4030937"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4193413" y="2857520"/>
            <a:ext cx="712563" cy="95410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69%</a:t>
            </a:r>
          </a:p>
          <a:p>
            <a:pPr algn="ctr"/>
            <a:r>
              <a:rPr lang="en-GB" sz="1400">
                <a:solidFill>
                  <a:srgbClr val="5C5B5A"/>
                </a:solidFill>
                <a:latin typeface="Arial"/>
              </a:rPr>
              <a:t>(-2pp since Nov)</a:t>
            </a:r>
            <a:endParaRPr lang="en-GB" sz="1400">
              <a:solidFill>
                <a:srgbClr val="5C5B5A"/>
              </a:solidFill>
              <a:latin typeface="Arial"/>
              <a:cs typeface="Arial"/>
            </a:endParaRPr>
          </a:p>
        </p:txBody>
      </p:sp>
      <p:sp>
        <p:nvSpPr>
          <p:cNvPr id="36" name="TextBox 35">
            <a:extLst>
              <a:ext uri="{FF2B5EF4-FFF2-40B4-BE49-F238E27FC236}">
                <a16:creationId xmlns:a16="http://schemas.microsoft.com/office/drawing/2014/main" id="{B51BA3C1-839D-AC20-8743-DE3362192F40}"/>
              </a:ext>
              <a:ext uri="{C183D7F6-B498-43B3-948B-1728B52AA6E4}">
                <adec:decorative xmlns:adec="http://schemas.microsoft.com/office/drawing/2017/decorative" val="1"/>
              </a:ext>
            </a:extLst>
          </p:cNvPr>
          <p:cNvSpPr txBox="1"/>
          <p:nvPr/>
        </p:nvSpPr>
        <p:spPr>
          <a:xfrm>
            <a:off x="6393344" y="242823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D530ABC0-D059-30CB-0C28-F826DD3B4DEB}"/>
              </a:ext>
              <a:ext uri="{C183D7F6-B498-43B3-948B-1728B52AA6E4}">
                <adec:decorative xmlns:adec="http://schemas.microsoft.com/office/drawing/2017/decorative" val="1"/>
              </a:ext>
            </a:extLst>
          </p:cNvPr>
          <p:cNvSpPr txBox="1"/>
          <p:nvPr/>
        </p:nvSpPr>
        <p:spPr>
          <a:xfrm>
            <a:off x="6475109" y="33944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40D30BC8-8EE5-44B7-B6E3-AEE2E3D4DD0A}"/>
              </a:ext>
              <a:ext uri="{C183D7F6-B498-43B3-948B-1728B52AA6E4}">
                <adec:decorative xmlns:adec="http://schemas.microsoft.com/office/drawing/2017/decorative" val="1"/>
              </a:ext>
            </a:extLst>
          </p:cNvPr>
          <p:cNvSpPr txBox="1"/>
          <p:nvPr/>
        </p:nvSpPr>
        <p:spPr>
          <a:xfrm>
            <a:off x="6375711" y="42869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3" name="TextBox 42">
            <a:extLst>
              <a:ext uri="{FF2B5EF4-FFF2-40B4-BE49-F238E27FC236}">
                <a16:creationId xmlns:a16="http://schemas.microsoft.com/office/drawing/2014/main" id="{52F9D52D-9B5B-B5D1-B17F-8E67736C1311}"/>
              </a:ext>
              <a:ext uri="{C183D7F6-B498-43B3-948B-1728B52AA6E4}">
                <adec:decorative xmlns:adec="http://schemas.microsoft.com/office/drawing/2017/decorative" val="1"/>
              </a:ext>
            </a:extLst>
          </p:cNvPr>
          <p:cNvSpPr txBox="1"/>
          <p:nvPr/>
        </p:nvSpPr>
        <p:spPr>
          <a:xfrm>
            <a:off x="6411616" y="46957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4" name="TextBox 43">
            <a:extLst>
              <a:ext uri="{FF2B5EF4-FFF2-40B4-BE49-F238E27FC236}">
                <a16:creationId xmlns:a16="http://schemas.microsoft.com/office/drawing/2014/main" id="{02810EED-E86A-3A24-DC8A-414F37D78FAF}"/>
              </a:ext>
              <a:ext uri="{C183D7F6-B498-43B3-948B-1728B52AA6E4}">
                <adec:decorative xmlns:adec="http://schemas.microsoft.com/office/drawing/2017/decorative" val="1"/>
              </a:ext>
            </a:extLst>
          </p:cNvPr>
          <p:cNvSpPr txBox="1"/>
          <p:nvPr/>
        </p:nvSpPr>
        <p:spPr>
          <a:xfrm>
            <a:off x="658774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Right Brace 23" descr="Sum of Very Satisfied and Fairly Satisfied">
            <a:extLst>
              <a:ext uri="{FF2B5EF4-FFF2-40B4-BE49-F238E27FC236}">
                <a16:creationId xmlns:a16="http://schemas.microsoft.com/office/drawing/2014/main" id="{D2947E37-02AB-D26A-A176-34D7CD09537C}"/>
              </a:ext>
            </a:extLst>
          </p:cNvPr>
          <p:cNvSpPr/>
          <p:nvPr/>
        </p:nvSpPr>
        <p:spPr>
          <a:xfrm>
            <a:off x="7403556"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Lst>
          </p:cNvPr>
          <p:cNvSpPr txBox="1"/>
          <p:nvPr/>
        </p:nvSpPr>
        <p:spPr>
          <a:xfrm>
            <a:off x="7486931" y="2825133"/>
            <a:ext cx="891816" cy="523220"/>
          </a:xfrm>
          <a:prstGeom prst="rect">
            <a:avLst/>
          </a:prstGeom>
          <a:noFill/>
        </p:spPr>
        <p:txBody>
          <a:bodyPr wrap="square" rtlCol="0">
            <a:spAutoFit/>
          </a:bodyPr>
          <a:lstStyle/>
          <a:p>
            <a:pPr algn="ctr"/>
            <a:r>
              <a:rPr lang="en-GB" sz="1400" b="1">
                <a:solidFill>
                  <a:srgbClr val="5C5B5A"/>
                </a:solidFill>
                <a:latin typeface="Arial"/>
              </a:rPr>
              <a:t>62%</a:t>
            </a:r>
          </a:p>
          <a:p>
            <a:pPr algn="ctr"/>
            <a:r>
              <a:rPr lang="en-GB" sz="1400">
                <a:solidFill>
                  <a:srgbClr val="5C5B5A"/>
                </a:solidFill>
                <a:latin typeface="Arial"/>
              </a:rPr>
              <a:t>(-1pp)</a:t>
            </a:r>
          </a:p>
        </p:txBody>
      </p:sp>
      <p:sp>
        <p:nvSpPr>
          <p:cNvPr id="54" name="TextBox 53">
            <a:extLst>
              <a:ext uri="{FF2B5EF4-FFF2-40B4-BE49-F238E27FC236}">
                <a16:creationId xmlns:a16="http://schemas.microsoft.com/office/drawing/2014/main" id="{6C8D4508-7B5D-AB11-6BE5-DF13BF32381F}"/>
              </a:ext>
              <a:ext uri="{C183D7F6-B498-43B3-948B-1728B52AA6E4}">
                <adec:decorative xmlns:adec="http://schemas.microsoft.com/office/drawing/2017/decorative" val="1"/>
              </a:ext>
            </a:extLst>
          </p:cNvPr>
          <p:cNvSpPr txBox="1"/>
          <p:nvPr/>
        </p:nvSpPr>
        <p:spPr>
          <a:xfrm>
            <a:off x="9844643" y="24586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5" name="TextBox 54">
            <a:extLst>
              <a:ext uri="{FF2B5EF4-FFF2-40B4-BE49-F238E27FC236}">
                <a16:creationId xmlns:a16="http://schemas.microsoft.com/office/drawing/2014/main" id="{EB228417-1C57-3EA3-07B0-61A8B293EF69}"/>
              </a:ext>
              <a:ext uri="{C183D7F6-B498-43B3-948B-1728B52AA6E4}">
                <adec:decorative xmlns:adec="http://schemas.microsoft.com/office/drawing/2017/decorative" val="1"/>
              </a:ext>
            </a:extLst>
          </p:cNvPr>
          <p:cNvSpPr txBox="1"/>
          <p:nvPr/>
        </p:nvSpPr>
        <p:spPr>
          <a:xfrm>
            <a:off x="9836858" y="33033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9F75DFE3-E19E-8469-3F5A-5E6C92448F26}"/>
              </a:ext>
              <a:ext uri="{C183D7F6-B498-43B3-948B-1728B52AA6E4}">
                <adec:decorative xmlns:adec="http://schemas.microsoft.com/office/drawing/2017/decorative" val="1"/>
              </a:ext>
            </a:extLst>
          </p:cNvPr>
          <p:cNvSpPr txBox="1"/>
          <p:nvPr/>
        </p:nvSpPr>
        <p:spPr>
          <a:xfrm>
            <a:off x="9829471" y="40137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7" name="TextBox 56">
            <a:extLst>
              <a:ext uri="{FF2B5EF4-FFF2-40B4-BE49-F238E27FC236}">
                <a16:creationId xmlns:a16="http://schemas.microsoft.com/office/drawing/2014/main" id="{3D9CB9D4-4310-D48E-34BC-A1EF98BFD4E0}"/>
              </a:ext>
              <a:ext uri="{C183D7F6-B498-43B3-948B-1728B52AA6E4}">
                <adec:decorative xmlns:adec="http://schemas.microsoft.com/office/drawing/2017/decorative" val="1"/>
              </a:ext>
            </a:extLst>
          </p:cNvPr>
          <p:cNvSpPr txBox="1"/>
          <p:nvPr/>
        </p:nvSpPr>
        <p:spPr>
          <a:xfrm>
            <a:off x="9836858" y="45062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4F8EDA1A-3397-D733-A348-585D04AB5B6E}"/>
              </a:ext>
              <a:ext uri="{C183D7F6-B498-43B3-948B-1728B52AA6E4}">
                <adec:decorative xmlns:adec="http://schemas.microsoft.com/office/drawing/2017/decorative" val="1"/>
              </a:ext>
            </a:extLst>
          </p:cNvPr>
          <p:cNvSpPr txBox="1"/>
          <p:nvPr/>
        </p:nvSpPr>
        <p:spPr>
          <a:xfrm>
            <a:off x="984710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2" name="Right Brace 51" descr="Sum of Very Satisfied and Fairly Satisfied">
            <a:extLst>
              <a:ext uri="{FF2B5EF4-FFF2-40B4-BE49-F238E27FC236}">
                <a16:creationId xmlns:a16="http://schemas.microsoft.com/office/drawing/2014/main" id="{02A20E00-B511-4B8C-9BEF-91FB989B3E6B}"/>
              </a:ext>
            </a:extLst>
          </p:cNvPr>
          <p:cNvSpPr/>
          <p:nvPr/>
        </p:nvSpPr>
        <p:spPr>
          <a:xfrm>
            <a:off x="10833055"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Lst>
          </p:cNvPr>
          <p:cNvSpPr txBox="1"/>
          <p:nvPr/>
        </p:nvSpPr>
        <p:spPr>
          <a:xfrm>
            <a:off x="10944328" y="2728814"/>
            <a:ext cx="768178"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57% </a:t>
            </a:r>
          </a:p>
          <a:p>
            <a:pPr algn="ctr"/>
            <a:r>
              <a:rPr lang="en-GB" sz="1400">
                <a:solidFill>
                  <a:srgbClr val="5C5B5A"/>
                </a:solidFill>
                <a:latin typeface="Arial"/>
              </a:rPr>
              <a:t>(+2pp)</a:t>
            </a:r>
          </a:p>
        </p:txBody>
      </p:sp>
      <p:grpSp>
        <p:nvGrpSpPr>
          <p:cNvPr id="60" name="Group 59">
            <a:extLst>
              <a:ext uri="{FF2B5EF4-FFF2-40B4-BE49-F238E27FC236}">
                <a16:creationId xmlns:a16="http://schemas.microsoft.com/office/drawing/2014/main" id="{ECA63625-2105-BA83-25BC-EB708BA42E87}"/>
              </a:ext>
              <a:ext uri="{C183D7F6-B498-43B3-948B-1728B52AA6E4}">
                <adec:decorative xmlns:adec="http://schemas.microsoft.com/office/drawing/2017/decorative" val="1"/>
              </a:ext>
            </a:extLst>
          </p:cNvPr>
          <p:cNvGrpSpPr/>
          <p:nvPr/>
        </p:nvGrpSpPr>
        <p:grpSpPr>
          <a:xfrm>
            <a:off x="569613" y="6005422"/>
            <a:ext cx="2808115" cy="269304"/>
            <a:chOff x="229117" y="5927615"/>
            <a:chExt cx="2808115" cy="269304"/>
          </a:xfrm>
        </p:grpSpPr>
        <p:grpSp>
          <p:nvGrpSpPr>
            <p:cNvPr id="61" name="Group 60" descr="Green and Red arrows to signify when a statistic is significantly higher or lower than the previous survey.">
              <a:extLst>
                <a:ext uri="{FF2B5EF4-FFF2-40B4-BE49-F238E27FC236}">
                  <a16:creationId xmlns:a16="http://schemas.microsoft.com/office/drawing/2014/main" id="{0BC8CAAF-9B62-45BE-9CC0-401549085D2A}"/>
                </a:ext>
              </a:extLst>
            </p:cNvPr>
            <p:cNvGrpSpPr/>
            <p:nvPr/>
          </p:nvGrpSpPr>
          <p:grpSpPr>
            <a:xfrm>
              <a:off x="229117" y="5927615"/>
              <a:ext cx="2808115" cy="269304"/>
              <a:chOff x="520117" y="5772736"/>
              <a:chExt cx="2808115" cy="269304"/>
            </a:xfrm>
          </p:grpSpPr>
          <p:sp>
            <p:nvSpPr>
              <p:cNvPr id="63" name="Arrow: Down 62">
                <a:extLst>
                  <a:ext uri="{FF2B5EF4-FFF2-40B4-BE49-F238E27FC236}">
                    <a16:creationId xmlns:a16="http://schemas.microsoft.com/office/drawing/2014/main" id="{13ACC2F4-304E-95F3-7478-8E120374D9B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E57280BF-C0EA-3F5B-B895-C1E8169670A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2" name="Arrow: Down 61">
              <a:extLst>
                <a:ext uri="{FF2B5EF4-FFF2-40B4-BE49-F238E27FC236}">
                  <a16:creationId xmlns:a16="http://schemas.microsoft.com/office/drawing/2014/main" id="{10C8685B-5DE3-2D50-1F1C-1DF681DDBDA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5" name="TextBox 64">
            <a:extLst>
              <a:ext uri="{FF2B5EF4-FFF2-40B4-BE49-F238E27FC236}">
                <a16:creationId xmlns:a16="http://schemas.microsoft.com/office/drawing/2014/main" id="{3985ABEF-121E-1B50-081A-80F4E6029EC2}"/>
              </a:ext>
              <a:ext uri="{C183D7F6-B498-43B3-948B-1728B52AA6E4}">
                <adec:decorative xmlns:adec="http://schemas.microsoft.com/office/drawing/2017/decorative" val="1"/>
              </a:ext>
            </a:extLst>
          </p:cNvPr>
          <p:cNvSpPr txBox="1"/>
          <p:nvPr/>
        </p:nvSpPr>
        <p:spPr>
          <a:xfrm>
            <a:off x="8277250" y="6030663"/>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11, 1460 (All responses)</a:t>
            </a:r>
          </a:p>
        </p:txBody>
      </p:sp>
    </p:spTree>
    <p:custDataLst>
      <p:tags r:id="rId1"/>
    </p:custDataLst>
    <p:extLst>
      <p:ext uri="{BB962C8B-B14F-4D97-AF65-F5344CB8AC3E}">
        <p14:creationId xmlns:p14="http://schemas.microsoft.com/office/powerpoint/2010/main" val="2711252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There has been a significant increase since November in the proportion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health and care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Three quarters of parents with children in education are 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schools or colleges</a:t>
            </a:r>
            <a:endPar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1% are satisfied with the health and care services in their local area. 76%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0405774"/>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8832" y="2019303"/>
            <a:ext cx="934574" cy="2928643"/>
            <a:chOff x="2138832" y="2019303"/>
            <a:chExt cx="934574" cy="2928643"/>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20193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0409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74098" y="39684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56464" y="44399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13637" y="46863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grpSp>
      <p:sp>
        <p:nvSpPr>
          <p:cNvPr id="24" name="Arrow: Down 23">
            <a:extLst>
              <a:ext uri="{FF2B5EF4-FFF2-40B4-BE49-F238E27FC236}">
                <a16:creationId xmlns:a16="http://schemas.microsoft.com/office/drawing/2014/main" id="{D7054315-475D-5834-FE28-3874A3ACA7C6}"/>
              </a:ext>
              <a:ext uri="{C183D7F6-B498-43B3-948B-1728B52AA6E4}">
                <adec:decorative xmlns:adec="http://schemas.microsoft.com/office/drawing/2017/decorative" val="1"/>
              </a:ext>
            </a:extLst>
          </p:cNvPr>
          <p:cNvSpPr/>
          <p:nvPr/>
        </p:nvSpPr>
        <p:spPr>
          <a:xfrm>
            <a:off x="2690543" y="38816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Brace 10" descr="Sum of &quot;Very satisfied&quot; and &quot;Fairly satisfied">
            <a:extLst>
              <a:ext uri="{FF2B5EF4-FFF2-40B4-BE49-F238E27FC236}">
                <a16:creationId xmlns:a16="http://schemas.microsoft.com/office/drawing/2014/main" id="{CA14E5CB-EB3C-2770-3559-2E237AAF17A3}"/>
              </a:ext>
              <a:ext uri="{C183D7F6-B498-43B3-948B-1728B52AA6E4}">
                <adec:decorative xmlns:adec="http://schemas.microsoft.com/office/drawing/2017/decorative" val="0"/>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523220"/>
          </a:xfrm>
          <a:prstGeom prst="rect">
            <a:avLst/>
          </a:prstGeom>
          <a:noFill/>
        </p:spPr>
        <p:txBody>
          <a:bodyPr wrap="square" rtlCol="0">
            <a:spAutoFit/>
          </a:bodyPr>
          <a:lstStyle/>
          <a:p>
            <a:pPr algn="ctr"/>
            <a:r>
              <a:rPr lang="en-GB" sz="1400" b="1">
                <a:solidFill>
                  <a:srgbClr val="5C5B5A"/>
                </a:solidFill>
                <a:latin typeface="Arial"/>
              </a:rPr>
              <a:t>61% </a:t>
            </a:r>
          </a:p>
          <a:p>
            <a:pPr algn="ctr"/>
            <a:r>
              <a:rPr lang="en-GB" sz="1400" b="1">
                <a:solidFill>
                  <a:srgbClr val="5C5B5A"/>
                </a:solidFill>
                <a:latin typeface="Arial"/>
              </a:rPr>
              <a:t>(+5pp)</a:t>
            </a:r>
          </a:p>
        </p:txBody>
      </p:sp>
      <p:sp>
        <p:nvSpPr>
          <p:cNvPr id="25" name="Arrow: Down 24">
            <a:extLst>
              <a:ext uri="{FF2B5EF4-FFF2-40B4-BE49-F238E27FC236}">
                <a16:creationId xmlns:a16="http://schemas.microsoft.com/office/drawing/2014/main" id="{1D679F7A-8CCA-C4B5-F736-A4A5C546FEED}"/>
              </a:ext>
              <a:ext uri="{C183D7F6-B498-43B3-948B-1728B52AA6E4}">
                <adec:decorative xmlns:adec="http://schemas.microsoft.com/office/drawing/2017/decorative" val="1"/>
              </a:ext>
            </a:extLst>
          </p:cNvPr>
          <p:cNvSpPr/>
          <p:nvPr/>
        </p:nvSpPr>
        <p:spPr>
          <a:xfrm rot="10800000">
            <a:off x="4090176" y="262195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17445" y="2165400"/>
            <a:ext cx="960856" cy="2903140"/>
            <a:chOff x="5911880" y="2225107"/>
            <a:chExt cx="960856" cy="2903140"/>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11880" y="34988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11880" y="4478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312967" y="46648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70487" y="48666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descr="Sum of &quot;Very satisfied&quot; and &quot;Fairly satisfied">
            <a:extLst>
              <a:ext uri="{FF2B5EF4-FFF2-40B4-BE49-F238E27FC236}">
                <a16:creationId xmlns:a16="http://schemas.microsoft.com/office/drawing/2014/main" id="{8A87EE20-E5AE-1D4E-D45C-04A47D8CF1F7}"/>
              </a:ext>
              <a:ext uri="{C183D7F6-B498-43B3-948B-1728B52AA6E4}">
                <adec:decorative xmlns:adec="http://schemas.microsoft.com/office/drawing/2017/decorative" val="0"/>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76% </a:t>
            </a:r>
            <a:r>
              <a:rPr lang="en-GB" sz="1200">
                <a:solidFill>
                  <a:srgbClr val="5C5B5A"/>
                </a:solidFill>
                <a:latin typeface="Arial"/>
              </a:rPr>
              <a:t>(+4pp)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a:solidFill>
                  <a:srgbClr val="5C5B5A"/>
                </a:solidFill>
              </a:rPr>
              <a:t>70% </a:t>
            </a:r>
          </a:p>
          <a:p>
            <a:pPr algn="ctr"/>
            <a:r>
              <a:rPr lang="en-GB" sz="1200">
                <a:solidFill>
                  <a:srgbClr val="5C5B5A"/>
                </a:solidFill>
              </a:rPr>
              <a:t>(-6pp)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82%</a:t>
            </a:r>
          </a:p>
          <a:p>
            <a:pPr algn="ctr"/>
            <a:r>
              <a:rPr lang="en-GB" sz="1200">
                <a:solidFill>
                  <a:srgbClr val="5C5B5A"/>
                </a:solidFill>
              </a:rPr>
              <a:t>(+8pp)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73%</a:t>
            </a:r>
          </a:p>
          <a:p>
            <a:pPr algn="ctr"/>
            <a:r>
              <a:rPr lang="en-GB" sz="1200">
                <a:solidFill>
                  <a:srgbClr val="5C5B5A"/>
                </a:solidFill>
              </a:rPr>
              <a:t>(+1pp)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77%</a:t>
            </a:r>
          </a:p>
          <a:p>
            <a:pPr algn="ctr"/>
            <a:r>
              <a:rPr lang="en-GB" sz="1200">
                <a:solidFill>
                  <a:srgbClr val="5C5B5A"/>
                </a:solidFill>
              </a:rPr>
              <a:t>(+7pp)</a:t>
            </a:r>
          </a:p>
          <a:p>
            <a:pPr algn="ctr"/>
            <a:r>
              <a:rPr lang="en-GB" sz="1400" b="1">
                <a:solidFill>
                  <a:srgbClr val="5C5B5A"/>
                </a:solidFill>
              </a:rPr>
              <a:t>among parents of children in </a:t>
            </a:r>
            <a:r>
              <a:rPr lang="en-GB" sz="1400" b="1">
                <a:solidFill>
                  <a:srgbClr val="009690"/>
                </a:solidFill>
              </a:rPr>
              <a:t>College</a:t>
            </a:r>
          </a:p>
        </p:txBody>
      </p:sp>
      <p:sp>
        <p:nvSpPr>
          <p:cNvPr id="19" name="Arrow: Down 18">
            <a:extLst>
              <a:ext uri="{FF2B5EF4-FFF2-40B4-BE49-F238E27FC236}">
                <a16:creationId xmlns:a16="http://schemas.microsoft.com/office/drawing/2014/main" id="{45E30600-FF39-863C-0743-CD5A9EFB0855}"/>
              </a:ext>
              <a:ext uri="{C183D7F6-B498-43B3-948B-1728B52AA6E4}">
                <adec:decorative xmlns:adec="http://schemas.microsoft.com/office/drawing/2017/decorative" val="1"/>
              </a:ext>
            </a:extLst>
          </p:cNvPr>
          <p:cNvSpPr/>
          <p:nvPr/>
        </p:nvSpPr>
        <p:spPr>
          <a:xfrm rot="10800000">
            <a:off x="265291" y="60985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p:cNvPr>
          <p:cNvSpPr/>
          <p:nvPr/>
        </p:nvSpPr>
        <p:spPr>
          <a:xfrm>
            <a:off x="480060" y="6112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0FD434F-3494-F4DF-ED36-C0902987B4DE}"/>
              </a:ext>
            </a:extLst>
          </p:cNvPr>
          <p:cNvSpPr txBox="1"/>
          <p:nvPr/>
        </p:nvSpPr>
        <p:spPr>
          <a:xfrm>
            <a:off x="630108" y="6032680"/>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6D60B99E-4F84-FA2A-C119-BF2E9827D1A3}"/>
              </a:ext>
            </a:extLst>
          </p:cNvPr>
          <p:cNvSpPr txBox="1"/>
          <p:nvPr/>
        </p:nvSpPr>
        <p:spPr>
          <a:xfrm>
            <a:off x="8712234" y="5969640"/>
            <a:ext cx="3214341" cy="261610"/>
          </a:xfrm>
          <a:prstGeom prst="rect">
            <a:avLst/>
          </a:prstGeom>
          <a:noFill/>
        </p:spPr>
        <p:txBody>
          <a:bodyPr wrap="none" rtlCol="0">
            <a:spAutoFit/>
          </a:bodyPr>
          <a:lstStyle/>
          <a:p>
            <a:r>
              <a:rPr lang="en-GB" sz="1100"/>
              <a:t>Bracketed figures show changes from S10 (Nov)</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11, 1460 (All respondents); Summary: Parents of children in education, 420; Parents with children at…Early years: 93, primary school: 177, children at secondary school: 180, at college: 80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257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Almost two thirds</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are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their local area, with over half being satisfied with </a:t>
            </a:r>
            <a:r>
              <a:rPr lang="en-GB" sz="1800" b="1" dirty="0">
                <a:solidFill>
                  <a:srgbClr val="5C5B5A"/>
                </a:solidFill>
                <a:latin typeface="Arial"/>
                <a:ea typeface="+mn-ea"/>
                <a:cs typeface="+mn-cs"/>
              </a:rPr>
              <a:t>local</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kumimoji="0" lang="en-GB" sz="1800" b="1" i="0" u="none" strike="noStrike" kern="1200" cap="none" spc="0" normalizeH="0" baseline="0" noProof="0" dirty="0">
                <a:ln>
                  <a:noFill/>
                </a:ln>
                <a:solidFill>
                  <a:srgbClr val="009690"/>
                </a:solidFill>
                <a:effectLst/>
                <a:uLnTx/>
                <a:uFillTx/>
                <a:latin typeface="Arial"/>
                <a:ea typeface="+mn-ea"/>
                <a:cs typeface="+mn-cs"/>
              </a:rPr>
              <a:t>bus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Under half are satisfied with tram and train services, but a significant minority say they do not use these</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3% are satisfied with the availability of public transport. 55%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7497071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1443141" y="24872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1460773" y="35398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1443140" y="43279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1425506" y="46924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602401" y="48598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639760" y="50273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28476" y="2064091"/>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 uri="{C183D7F6-B498-43B3-948B-1728B52AA6E4}">
                <adec:decorative xmlns:adec="http://schemas.microsoft.com/office/drawing/2017/decorative" val="0"/>
              </a:ext>
            </a:extLst>
          </p:cNvPr>
          <p:cNvSpPr txBox="1"/>
          <p:nvPr/>
        </p:nvSpPr>
        <p:spPr>
          <a:xfrm>
            <a:off x="2503568" y="2854964"/>
            <a:ext cx="931743" cy="523220"/>
          </a:xfrm>
          <a:prstGeom prst="rect">
            <a:avLst/>
          </a:prstGeom>
          <a:noFill/>
        </p:spPr>
        <p:txBody>
          <a:bodyPr wrap="square" rtlCol="0">
            <a:spAutoFit/>
          </a:bodyPr>
          <a:lstStyle/>
          <a:p>
            <a:pPr algn="ctr"/>
            <a:r>
              <a:rPr lang="en-GB" sz="1400" b="1">
                <a:solidFill>
                  <a:srgbClr val="5C5B5A"/>
                </a:solidFill>
                <a:latin typeface="Arial"/>
              </a:rPr>
              <a:t>63%</a:t>
            </a:r>
          </a:p>
          <a:p>
            <a:pPr algn="ctr"/>
            <a:r>
              <a:rPr lang="en-GB" sz="1400" b="1">
                <a:solidFill>
                  <a:srgbClr val="5C5B5A"/>
                </a:solidFill>
                <a:latin typeface="Arial"/>
              </a:rPr>
              <a:t>(+1pp)</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5" y="4483060"/>
            <a:ext cx="187067" cy="6509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13510" y="4558601"/>
            <a:ext cx="931743" cy="523220"/>
          </a:xfrm>
          <a:prstGeom prst="rect">
            <a:avLst/>
          </a:prstGeom>
          <a:noFill/>
        </p:spPr>
        <p:txBody>
          <a:bodyPr wrap="square" rtlCol="0">
            <a:spAutoFit/>
          </a:bodyPr>
          <a:lstStyle/>
          <a:p>
            <a:pPr algn="ctr"/>
            <a:r>
              <a:rPr lang="en-GB" sz="1400" b="1">
                <a:solidFill>
                  <a:srgbClr val="5C5B5A"/>
                </a:solidFill>
                <a:latin typeface="Arial"/>
              </a:rPr>
              <a:t>18%</a:t>
            </a:r>
          </a:p>
          <a:p>
            <a:pPr algn="ctr"/>
            <a:r>
              <a:rPr lang="en-GB" sz="1400" b="1">
                <a:solidFill>
                  <a:srgbClr val="5C5B5A"/>
                </a:solidFill>
                <a:latin typeface="Arial"/>
              </a:rPr>
              <a:t>(-1pp)</a:t>
            </a:r>
          </a:p>
        </p:txBody>
      </p:sp>
      <p:sp>
        <p:nvSpPr>
          <p:cNvPr id="2" name="TextBox 1">
            <a:extLst>
              <a:ext uri="{FF2B5EF4-FFF2-40B4-BE49-F238E27FC236}">
                <a16:creationId xmlns:a16="http://schemas.microsoft.com/office/drawing/2014/main" id="{6C4035EC-BF62-B766-DAB6-D00CFBC080F0}"/>
              </a:ext>
              <a:ext uri="{C183D7F6-B498-43B3-948B-1728B52AA6E4}">
                <adec:decorative xmlns:adec="http://schemas.microsoft.com/office/drawing/2017/decorative" val="1"/>
              </a:ext>
            </a:extLst>
          </p:cNvPr>
          <p:cNvSpPr txBox="1"/>
          <p:nvPr/>
        </p:nvSpPr>
        <p:spPr>
          <a:xfrm>
            <a:off x="4352196" y="24234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D1EEBFF-30F5-D37D-8AA3-D2457ED54E36}"/>
              </a:ext>
              <a:ext uri="{C183D7F6-B498-43B3-948B-1728B52AA6E4}">
                <adec:decorative xmlns:adec="http://schemas.microsoft.com/office/drawing/2017/decorative" val="1"/>
              </a:ext>
            </a:extLst>
          </p:cNvPr>
          <p:cNvSpPr txBox="1"/>
          <p:nvPr/>
        </p:nvSpPr>
        <p:spPr>
          <a:xfrm>
            <a:off x="4357893" y="32940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07B3C56-EB29-7746-D3A5-F603E9BEB91A}"/>
              </a:ext>
              <a:ext uri="{C183D7F6-B498-43B3-948B-1728B52AA6E4}">
                <adec:decorative xmlns:adec="http://schemas.microsoft.com/office/drawing/2017/decorative" val="1"/>
              </a:ext>
            </a:extLst>
          </p:cNvPr>
          <p:cNvSpPr txBox="1"/>
          <p:nvPr/>
        </p:nvSpPr>
        <p:spPr>
          <a:xfrm>
            <a:off x="4367254" y="406216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E486C2AA-0CCF-4F1E-8D8F-24ACAB982E5D}"/>
              </a:ext>
              <a:ext uri="{C183D7F6-B498-43B3-948B-1728B52AA6E4}">
                <adec:decorative xmlns:adec="http://schemas.microsoft.com/office/drawing/2017/decorative" val="1"/>
              </a:ext>
            </a:extLst>
          </p:cNvPr>
          <p:cNvSpPr txBox="1"/>
          <p:nvPr/>
        </p:nvSpPr>
        <p:spPr>
          <a:xfrm>
            <a:off x="4340000" y="44319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53CDB7B8-A750-C438-0009-D98D19707A81}"/>
              </a:ext>
              <a:ext uri="{C183D7F6-B498-43B3-948B-1728B52AA6E4}">
                <adec:decorative xmlns:adec="http://schemas.microsoft.com/office/drawing/2017/decorative" val="1"/>
              </a:ext>
            </a:extLst>
          </p:cNvPr>
          <p:cNvSpPr txBox="1"/>
          <p:nvPr/>
        </p:nvSpPr>
        <p:spPr>
          <a:xfrm>
            <a:off x="4502429" y="464003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 name="TextBox 9">
            <a:extLst>
              <a:ext uri="{FF2B5EF4-FFF2-40B4-BE49-F238E27FC236}">
                <a16:creationId xmlns:a16="http://schemas.microsoft.com/office/drawing/2014/main" id="{7D76BEFF-2BEB-7181-63AE-583058F975F1}"/>
              </a:ext>
              <a:ext uri="{C183D7F6-B498-43B3-948B-1728B52AA6E4}">
                <adec:decorative xmlns:adec="http://schemas.microsoft.com/office/drawing/2017/decorative" val="1"/>
              </a:ext>
            </a:extLst>
          </p:cNvPr>
          <p:cNvSpPr txBox="1"/>
          <p:nvPr/>
        </p:nvSpPr>
        <p:spPr>
          <a:xfrm>
            <a:off x="4502429" y="492762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2" y="4301843"/>
            <a:ext cx="177967" cy="60202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05840" y="4407201"/>
            <a:ext cx="931743" cy="523220"/>
          </a:xfrm>
          <a:prstGeom prst="rect">
            <a:avLst/>
          </a:prstGeom>
          <a:noFill/>
        </p:spPr>
        <p:txBody>
          <a:bodyPr wrap="square" rtlCol="0">
            <a:spAutoFit/>
          </a:bodyPr>
          <a:lstStyle/>
          <a:p>
            <a:pPr algn="ctr"/>
            <a:r>
              <a:rPr lang="en-GB" sz="1400" b="1">
                <a:solidFill>
                  <a:srgbClr val="5C5B5A"/>
                </a:solidFill>
                <a:latin typeface="Arial"/>
              </a:rPr>
              <a:t>19%</a:t>
            </a:r>
          </a:p>
          <a:p>
            <a:pPr algn="ctr"/>
            <a:r>
              <a:rPr lang="en-GB" sz="1400" b="1">
                <a:solidFill>
                  <a:srgbClr val="5C5B5A"/>
                </a:solidFill>
                <a:latin typeface="Arial"/>
              </a:rPr>
              <a:t>(+/-0pp)</a:t>
            </a:r>
          </a:p>
        </p:txBody>
      </p:sp>
      <p:sp>
        <p:nvSpPr>
          <p:cNvPr id="95" name="TextBox 94">
            <a:extLst>
              <a:ext uri="{FF2B5EF4-FFF2-40B4-BE49-F238E27FC236}">
                <a16:creationId xmlns:a16="http://schemas.microsoft.com/office/drawing/2014/main" id="{47F78CF9-2532-86D5-EF26-90C08DF77322}"/>
              </a:ext>
              <a:ext uri="{C183D7F6-B498-43B3-948B-1728B52AA6E4}">
                <adec:decorative xmlns:adec="http://schemas.microsoft.com/office/drawing/2017/decorative" val="1"/>
              </a:ext>
            </a:extLst>
          </p:cNvPr>
          <p:cNvSpPr txBox="1"/>
          <p:nvPr/>
        </p:nvSpPr>
        <p:spPr>
          <a:xfrm>
            <a:off x="7262801" y="240440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438546" y="2722953"/>
            <a:ext cx="862017" cy="523220"/>
          </a:xfrm>
          <a:prstGeom prst="rect">
            <a:avLst/>
          </a:prstGeom>
          <a:noFill/>
        </p:spPr>
        <p:txBody>
          <a:bodyPr wrap="square" rtlCol="0">
            <a:spAutoFit/>
          </a:bodyPr>
          <a:lstStyle/>
          <a:p>
            <a:pPr algn="ctr"/>
            <a:r>
              <a:rPr lang="en-GB" sz="1400" b="1">
                <a:solidFill>
                  <a:srgbClr val="5C5B5A"/>
                </a:solidFill>
                <a:latin typeface="Arial"/>
              </a:rPr>
              <a:t>55%</a:t>
            </a:r>
          </a:p>
          <a:p>
            <a:pPr algn="ctr"/>
            <a:r>
              <a:rPr lang="en-GB" sz="1400" b="1">
                <a:solidFill>
                  <a:srgbClr val="5C5B5A"/>
                </a:solidFill>
                <a:latin typeface="Arial"/>
              </a:rPr>
              <a:t>(+/-0pp)</a:t>
            </a:r>
          </a:p>
        </p:txBody>
      </p:sp>
      <p:sp>
        <p:nvSpPr>
          <p:cNvPr id="96" name="TextBox 95">
            <a:extLst>
              <a:ext uri="{FF2B5EF4-FFF2-40B4-BE49-F238E27FC236}">
                <a16:creationId xmlns:a16="http://schemas.microsoft.com/office/drawing/2014/main" id="{84722E8B-CEB7-DCAD-3E15-D3DCFE531E63}"/>
              </a:ext>
              <a:ext uri="{C183D7F6-B498-43B3-948B-1728B52AA6E4}">
                <adec:decorative xmlns:adec="http://schemas.microsoft.com/office/drawing/2017/decorative" val="1"/>
              </a:ext>
            </a:extLst>
          </p:cNvPr>
          <p:cNvSpPr txBox="1"/>
          <p:nvPr/>
        </p:nvSpPr>
        <p:spPr>
          <a:xfrm>
            <a:off x="7197170" y="31473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99" name="TextBox 98">
            <a:extLst>
              <a:ext uri="{FF2B5EF4-FFF2-40B4-BE49-F238E27FC236}">
                <a16:creationId xmlns:a16="http://schemas.microsoft.com/office/drawing/2014/main" id="{A6F7D2D6-678F-B383-10FD-370DD2C0BB9A}"/>
              </a:ext>
              <a:ext uri="{C183D7F6-B498-43B3-948B-1728B52AA6E4}">
                <adec:decorative xmlns:adec="http://schemas.microsoft.com/office/drawing/2017/decorative" val="1"/>
              </a:ext>
            </a:extLst>
          </p:cNvPr>
          <p:cNvSpPr txBox="1"/>
          <p:nvPr/>
        </p:nvSpPr>
        <p:spPr>
          <a:xfrm>
            <a:off x="7237886" y="361901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7" name="TextBox 96">
            <a:extLst>
              <a:ext uri="{FF2B5EF4-FFF2-40B4-BE49-F238E27FC236}">
                <a16:creationId xmlns:a16="http://schemas.microsoft.com/office/drawing/2014/main" id="{FD680A04-7BF3-09AB-522A-FB7102B0E27A}"/>
              </a:ext>
              <a:ext uri="{C183D7F6-B498-43B3-948B-1728B52AA6E4}">
                <adec:decorative xmlns:adec="http://schemas.microsoft.com/office/drawing/2017/decorative" val="1"/>
              </a:ext>
            </a:extLst>
          </p:cNvPr>
          <p:cNvSpPr txBox="1"/>
          <p:nvPr/>
        </p:nvSpPr>
        <p:spPr>
          <a:xfrm>
            <a:off x="7404231" y="379677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8" name="TextBox 97">
            <a:extLst>
              <a:ext uri="{FF2B5EF4-FFF2-40B4-BE49-F238E27FC236}">
                <a16:creationId xmlns:a16="http://schemas.microsoft.com/office/drawing/2014/main" id="{920989BF-B43E-17B3-8E17-2FEC5D806BAC}"/>
              </a:ext>
              <a:ext uri="{C183D7F6-B498-43B3-948B-1728B52AA6E4}">
                <adec:decorative xmlns:adec="http://schemas.microsoft.com/office/drawing/2017/decorative" val="1"/>
              </a:ext>
            </a:extLst>
          </p:cNvPr>
          <p:cNvSpPr txBox="1"/>
          <p:nvPr/>
        </p:nvSpPr>
        <p:spPr>
          <a:xfrm>
            <a:off x="7386901" y="39724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0" name="TextBox 99">
            <a:extLst>
              <a:ext uri="{FF2B5EF4-FFF2-40B4-BE49-F238E27FC236}">
                <a16:creationId xmlns:a16="http://schemas.microsoft.com/office/drawing/2014/main" id="{2BEA893F-0605-9F7C-D77C-16B677AD9BD4}"/>
              </a:ext>
              <a:ext uri="{C183D7F6-B498-43B3-948B-1728B52AA6E4}">
                <adec:decorative xmlns:adec="http://schemas.microsoft.com/office/drawing/2017/decorative" val="1"/>
              </a:ext>
            </a:extLst>
          </p:cNvPr>
          <p:cNvSpPr txBox="1"/>
          <p:nvPr/>
        </p:nvSpPr>
        <p:spPr>
          <a:xfrm>
            <a:off x="7272854" y="427002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B6BFE5E3-1325-FAD4-C56B-75234E4D57FC}"/>
              </a:ext>
              <a:ext uri="{C183D7F6-B498-43B3-948B-1728B52AA6E4}">
                <adec:decorative xmlns:adec="http://schemas.microsoft.com/office/drawing/2017/decorative" val="1"/>
              </a:ext>
            </a:extLst>
          </p:cNvPr>
          <p:cNvSpPr txBox="1"/>
          <p:nvPr/>
        </p:nvSpPr>
        <p:spPr>
          <a:xfrm>
            <a:off x="7227596" y="484943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6219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1"/>
              </a:ext>
            </a:extLst>
          </p:cNvPr>
          <p:cNvSpPr txBox="1"/>
          <p:nvPr/>
        </p:nvSpPr>
        <p:spPr>
          <a:xfrm>
            <a:off x="8362349" y="2530801"/>
            <a:ext cx="88666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(+1pp)</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51639" y="3829382"/>
            <a:ext cx="176911" cy="36225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373191" y="3763291"/>
            <a:ext cx="931743" cy="523220"/>
          </a:xfrm>
          <a:prstGeom prst="rect">
            <a:avLst/>
          </a:prstGeom>
          <a:noFill/>
        </p:spPr>
        <p:txBody>
          <a:bodyPr wrap="square" rtlCol="0">
            <a:spAutoFit/>
          </a:bodyPr>
          <a:lstStyle/>
          <a:p>
            <a:pPr algn="ctr"/>
            <a:r>
              <a:rPr lang="en-GB" sz="1400" b="1">
                <a:solidFill>
                  <a:srgbClr val="5C5B5A"/>
                </a:solidFill>
                <a:latin typeface="Arial"/>
              </a:rPr>
              <a:t>11%</a:t>
            </a:r>
          </a:p>
          <a:p>
            <a:pPr algn="ctr"/>
            <a:r>
              <a:rPr lang="en-GB" sz="1400" b="1">
                <a:solidFill>
                  <a:srgbClr val="5C5B5A"/>
                </a:solidFill>
                <a:latin typeface="Arial"/>
              </a:rPr>
              <a:t>(+1pp)</a:t>
            </a:r>
          </a:p>
        </p:txBody>
      </p:sp>
      <p:sp>
        <p:nvSpPr>
          <p:cNvPr id="105" name="TextBox 104">
            <a:extLst>
              <a:ext uri="{FF2B5EF4-FFF2-40B4-BE49-F238E27FC236}">
                <a16:creationId xmlns:a16="http://schemas.microsoft.com/office/drawing/2014/main" id="{FBAC7DF0-EE5D-8A02-0BAC-341400C08FF2}"/>
              </a:ext>
              <a:ext uri="{C183D7F6-B498-43B3-948B-1728B52AA6E4}">
                <adec:decorative xmlns:adec="http://schemas.microsoft.com/office/drawing/2017/decorative" val="1"/>
              </a:ext>
            </a:extLst>
          </p:cNvPr>
          <p:cNvSpPr txBox="1"/>
          <p:nvPr/>
        </p:nvSpPr>
        <p:spPr>
          <a:xfrm>
            <a:off x="10154939" y="22824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6" name="TextBox 105">
            <a:extLst>
              <a:ext uri="{FF2B5EF4-FFF2-40B4-BE49-F238E27FC236}">
                <a16:creationId xmlns:a16="http://schemas.microsoft.com/office/drawing/2014/main" id="{F8FDEE49-0CD2-FACF-1ED9-35A5E92A3438}"/>
              </a:ext>
              <a:ext uri="{C183D7F6-B498-43B3-948B-1728B52AA6E4}">
                <adec:decorative xmlns:adec="http://schemas.microsoft.com/office/drawing/2017/decorative" val="1"/>
              </a:ext>
            </a:extLst>
          </p:cNvPr>
          <p:cNvSpPr txBox="1"/>
          <p:nvPr/>
        </p:nvSpPr>
        <p:spPr>
          <a:xfrm>
            <a:off x="10160163"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07" name="TextBox 106">
            <a:extLst>
              <a:ext uri="{FF2B5EF4-FFF2-40B4-BE49-F238E27FC236}">
                <a16:creationId xmlns:a16="http://schemas.microsoft.com/office/drawing/2014/main" id="{18E09BE2-BE54-5FA3-D9E9-CEE272770C24}"/>
              </a:ext>
              <a:ext uri="{C183D7F6-B498-43B3-948B-1728B52AA6E4}">
                <adec:decorative xmlns:adec="http://schemas.microsoft.com/office/drawing/2017/decorative" val="1"/>
              </a:ext>
            </a:extLst>
          </p:cNvPr>
          <p:cNvSpPr txBox="1"/>
          <p:nvPr/>
        </p:nvSpPr>
        <p:spPr>
          <a:xfrm>
            <a:off x="10103772" y="3736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8" name="TextBox 107">
            <a:extLst>
              <a:ext uri="{FF2B5EF4-FFF2-40B4-BE49-F238E27FC236}">
                <a16:creationId xmlns:a16="http://schemas.microsoft.com/office/drawing/2014/main" id="{941FE088-CB2A-D27A-3E58-0483D7C4F17A}"/>
              </a:ext>
              <a:ext uri="{C183D7F6-B498-43B3-948B-1728B52AA6E4}">
                <adec:decorative xmlns:adec="http://schemas.microsoft.com/office/drawing/2017/decorative" val="1"/>
              </a:ext>
            </a:extLst>
          </p:cNvPr>
          <p:cNvSpPr txBox="1"/>
          <p:nvPr/>
        </p:nvSpPr>
        <p:spPr>
          <a:xfrm>
            <a:off x="10129811" y="40565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9" name="TextBox 108">
            <a:extLst>
              <a:ext uri="{FF2B5EF4-FFF2-40B4-BE49-F238E27FC236}">
                <a16:creationId xmlns:a16="http://schemas.microsoft.com/office/drawing/2014/main" id="{F679D71E-A27F-0DC7-E225-A2FB1EDC6EE9}"/>
              </a:ext>
              <a:ext uri="{C183D7F6-B498-43B3-948B-1728B52AA6E4}">
                <adec:decorative xmlns:adec="http://schemas.microsoft.com/office/drawing/2017/decorative" val="1"/>
              </a:ext>
            </a:extLst>
          </p:cNvPr>
          <p:cNvSpPr txBox="1"/>
          <p:nvPr/>
        </p:nvSpPr>
        <p:spPr>
          <a:xfrm>
            <a:off x="10108028" y="43959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0" name="TextBox 109">
            <a:extLst>
              <a:ext uri="{FF2B5EF4-FFF2-40B4-BE49-F238E27FC236}">
                <a16:creationId xmlns:a16="http://schemas.microsoft.com/office/drawing/2014/main" id="{58359121-4F00-D625-A41B-39770E583941}"/>
              </a:ext>
              <a:ext uri="{C183D7F6-B498-43B3-948B-1728B52AA6E4}">
                <adec:decorative xmlns:adec="http://schemas.microsoft.com/office/drawing/2017/decorative" val="1"/>
              </a:ext>
            </a:extLst>
          </p:cNvPr>
          <p:cNvSpPr txBox="1"/>
          <p:nvPr/>
        </p:nvSpPr>
        <p:spPr>
          <a:xfrm>
            <a:off x="10251680" y="46165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1" name="TextBox 110">
            <a:extLst>
              <a:ext uri="{FF2B5EF4-FFF2-40B4-BE49-F238E27FC236}">
                <a16:creationId xmlns:a16="http://schemas.microsoft.com/office/drawing/2014/main" id="{5BE6D7B6-6AF9-3484-6CFA-FD335A384CA4}"/>
              </a:ext>
              <a:ext uri="{C183D7F6-B498-43B3-948B-1728B52AA6E4}">
                <adec:decorative xmlns:adec="http://schemas.microsoft.com/office/drawing/2017/decorative" val="1"/>
              </a:ext>
            </a:extLst>
          </p:cNvPr>
          <p:cNvSpPr txBox="1"/>
          <p:nvPr/>
        </p:nvSpPr>
        <p:spPr>
          <a:xfrm>
            <a:off x="10262002" y="48826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1"/>
              </a:ext>
            </a:extLst>
          </p:cNvPr>
          <p:cNvSpPr txBox="1"/>
          <p:nvPr/>
        </p:nvSpPr>
        <p:spPr>
          <a:xfrm>
            <a:off x="11310337" y="2541598"/>
            <a:ext cx="734813" cy="523220"/>
          </a:xfrm>
          <a:prstGeom prst="rect">
            <a:avLst/>
          </a:prstGeom>
          <a:noFill/>
        </p:spPr>
        <p:txBody>
          <a:bodyPr wrap="square" rtlCol="0">
            <a:spAutoFit/>
          </a:bodyPr>
          <a:lstStyle/>
          <a:p>
            <a:pPr algn="ctr"/>
            <a:r>
              <a:rPr lang="en-GB" sz="1400" b="1">
                <a:solidFill>
                  <a:srgbClr val="5C5B5A"/>
                </a:solidFill>
                <a:latin typeface="Arial"/>
              </a:rPr>
              <a:t>43%</a:t>
            </a:r>
          </a:p>
          <a:p>
            <a:pPr algn="ctr"/>
            <a:r>
              <a:rPr lang="en-GB" sz="1400" b="1">
                <a:solidFill>
                  <a:srgbClr val="5C5B5A"/>
                </a:solidFill>
                <a:latin typeface="Arial"/>
              </a:rPr>
              <a:t>(-1pp)</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023" y="4007077"/>
            <a:ext cx="183495" cy="65053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1"/>
              </a:ext>
            </a:extLst>
          </p:cNvPr>
          <p:cNvSpPr txBox="1"/>
          <p:nvPr/>
        </p:nvSpPr>
        <p:spPr>
          <a:xfrm>
            <a:off x="11217967" y="4109863"/>
            <a:ext cx="931743" cy="523220"/>
          </a:xfrm>
          <a:prstGeom prst="rect">
            <a:avLst/>
          </a:prstGeom>
          <a:noFill/>
        </p:spPr>
        <p:txBody>
          <a:bodyPr wrap="square" rtlCol="0">
            <a:spAutoFit/>
          </a:bodyPr>
          <a:lstStyle/>
          <a:p>
            <a:pPr algn="ctr"/>
            <a:r>
              <a:rPr lang="en-GB" sz="1400" b="1">
                <a:solidFill>
                  <a:srgbClr val="5C5B5A"/>
                </a:solidFill>
                <a:latin typeface="Arial"/>
              </a:rPr>
              <a:t>20%</a:t>
            </a:r>
          </a:p>
          <a:p>
            <a:pPr algn="ctr"/>
            <a:r>
              <a:rPr lang="en-GB" sz="1400" b="1">
                <a:solidFill>
                  <a:srgbClr val="5C5B5A"/>
                </a:solidFill>
                <a:latin typeface="Arial"/>
              </a:rPr>
              <a:t>(+/-0pp)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71701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5465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A third of respondents are satisfied with the</a:t>
            </a:r>
            <a:r>
              <a:rPr kumimoji="0" lang="en-GB" sz="1800" b="1" i="0" u="none" strike="noStrike" kern="1200" cap="none" spc="0" normalizeH="0" baseline="0" noProof="0" dirty="0">
                <a:ln>
                  <a:noFill/>
                </a:ln>
                <a:solidFill>
                  <a:srgbClr val="009690"/>
                </a:solidFill>
                <a:effectLst/>
                <a:uLnTx/>
                <a:uFillTx/>
                <a:latin typeface="Arial"/>
                <a:ea typeface="+mn-ea"/>
                <a:cs typeface="+mn-cs"/>
              </a:rPr>
              <a:t> conditions of the roads</a:t>
            </a:r>
            <a:r>
              <a:rPr kumimoji="0" lang="en-GB" sz="1800" b="1" i="0" u="none" strike="noStrike" kern="1200" cap="none" spc="0" normalizeH="0" baseline="0" noProof="0" dirty="0">
                <a:ln>
                  <a:noFill/>
                </a:ln>
                <a:solidFill>
                  <a:srgbClr val="5C5B5A"/>
                </a:solidFill>
                <a:effectLst/>
                <a:uLnTx/>
                <a:uFillTx/>
                <a:latin typeface="Arial"/>
                <a:ea typeface="+mn-ea"/>
                <a:cs typeface="+mn-cs"/>
              </a:rPr>
              <a:t> but over half are dissatisfied. </a:t>
            </a:r>
            <a:r>
              <a:rPr lang="en-GB" sz="1800" b="1" dirty="0">
                <a:solidFill>
                  <a:srgbClr val="5C5B5A"/>
                </a:solidFill>
                <a:latin typeface="Arial"/>
                <a:ea typeface="+mn-ea"/>
                <a:cs typeface="+mn-cs"/>
              </a:rPr>
              <a:t>Almost half are satisfied with </a:t>
            </a:r>
            <a:r>
              <a:rPr lang="en-GB" sz="1800" b="1" dirty="0">
                <a:solidFill>
                  <a:srgbClr val="009690"/>
                </a:solidFill>
                <a:latin typeface="Arial"/>
                <a:ea typeface="+mn-ea"/>
                <a:cs typeface="+mn-cs"/>
              </a:rPr>
              <a:t>paved / pedestrian areas </a:t>
            </a:r>
            <a:r>
              <a:rPr lang="en-GB" sz="1800" b="1" dirty="0">
                <a:solidFill>
                  <a:srgbClr val="5C5B5A"/>
                </a:solidFill>
                <a:latin typeface="Arial"/>
                <a:ea typeface="+mn-ea"/>
                <a:cs typeface="+mn-cs"/>
              </a:rPr>
              <a:t>but two fifths are not</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6% are satisfied with the condition of paved areas. 33%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161854478"/>
              </p:ext>
            </p:extLst>
          </p:nvPr>
        </p:nvGraphicFramePr>
        <p:xfrm>
          <a:off x="133765"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1926402" y="22240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1944449"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1905304" y="378396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 uri="{C183D7F6-B498-43B3-948B-1728B52AA6E4}">
                <adec:decorative xmlns:adec="http://schemas.microsoft.com/office/drawing/2017/decorative" val="1"/>
              </a:ext>
            </a:extLst>
          </p:cNvPr>
          <p:cNvSpPr txBox="1"/>
          <p:nvPr/>
        </p:nvSpPr>
        <p:spPr>
          <a:xfrm>
            <a:off x="1921090" y="44166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1878610" y="50019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312093"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550129"/>
            <a:ext cx="79743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(-1pp)</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312093" y="4043615"/>
            <a:ext cx="193081" cy="117468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368049"/>
            <a:ext cx="931743" cy="523220"/>
          </a:xfrm>
          <a:prstGeom prst="rect">
            <a:avLst/>
          </a:prstGeom>
          <a:noFill/>
        </p:spPr>
        <p:txBody>
          <a:bodyPr wrap="square" rtlCol="0">
            <a:spAutoFit/>
          </a:bodyPr>
          <a:lstStyle/>
          <a:p>
            <a:pPr algn="ctr"/>
            <a:r>
              <a:rPr lang="en-GB" sz="1400" b="1">
                <a:solidFill>
                  <a:srgbClr val="5C5B5A"/>
                </a:solidFill>
                <a:latin typeface="Arial"/>
              </a:rPr>
              <a:t>37%</a:t>
            </a:r>
          </a:p>
          <a:p>
            <a:pPr algn="ctr"/>
            <a:r>
              <a:rPr lang="en-GB" sz="1400" b="1">
                <a:solidFill>
                  <a:srgbClr val="5C5B5A"/>
                </a:solidFill>
                <a:latin typeface="Arial"/>
              </a:rPr>
              <a:t>(+1pp)</a:t>
            </a:r>
          </a:p>
        </p:txBody>
      </p:sp>
      <p:sp>
        <p:nvSpPr>
          <p:cNvPr id="73" name="TextBox 72">
            <a:extLst>
              <a:ext uri="{FF2B5EF4-FFF2-40B4-BE49-F238E27FC236}">
                <a16:creationId xmlns:a16="http://schemas.microsoft.com/office/drawing/2014/main" id="{221B35F6-3F96-CE42-CB88-2F3D86B71187}"/>
              </a:ext>
              <a:ext uri="{C183D7F6-B498-43B3-948B-1728B52AA6E4}">
                <adec:decorative xmlns:adec="http://schemas.microsoft.com/office/drawing/2017/decorative" val="1"/>
              </a:ext>
            </a:extLst>
          </p:cNvPr>
          <p:cNvSpPr txBox="1"/>
          <p:nvPr/>
        </p:nvSpPr>
        <p:spPr>
          <a:xfrm>
            <a:off x="5764469" y="22025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4" name="TextBox 73">
            <a:extLst>
              <a:ext uri="{FF2B5EF4-FFF2-40B4-BE49-F238E27FC236}">
                <a16:creationId xmlns:a16="http://schemas.microsoft.com/office/drawing/2014/main" id="{8BB498F9-DE6C-2655-005F-F3F21271FF6A}"/>
              </a:ext>
              <a:ext uri="{C183D7F6-B498-43B3-948B-1728B52AA6E4}">
                <adec:decorative xmlns:adec="http://schemas.microsoft.com/office/drawing/2017/decorative" val="1"/>
              </a:ext>
            </a:extLst>
          </p:cNvPr>
          <p:cNvSpPr txBox="1"/>
          <p:nvPr/>
        </p:nvSpPr>
        <p:spPr>
          <a:xfrm>
            <a:off x="5806950" y="27997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FC1694EB-03E9-124F-80D6-391267E33985}"/>
              </a:ext>
              <a:ext uri="{C183D7F6-B498-43B3-948B-1728B52AA6E4}">
                <adec:decorative xmlns:adec="http://schemas.microsoft.com/office/drawing/2017/decorative" val="1"/>
              </a:ext>
            </a:extLst>
          </p:cNvPr>
          <p:cNvSpPr txBox="1"/>
          <p:nvPr/>
        </p:nvSpPr>
        <p:spPr>
          <a:xfrm>
            <a:off x="5806950" y="34490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4" name="TextBox 83">
            <a:extLst>
              <a:ext uri="{FF2B5EF4-FFF2-40B4-BE49-F238E27FC236}">
                <a16:creationId xmlns:a16="http://schemas.microsoft.com/office/drawing/2014/main" id="{B81E44EF-A5BD-7515-D2BD-79673C9AAD2E}"/>
              </a:ext>
              <a:ext uri="{C183D7F6-B498-43B3-948B-1728B52AA6E4}">
                <adec:decorative xmlns:adec="http://schemas.microsoft.com/office/drawing/2017/decorative" val="1"/>
              </a:ext>
            </a:extLst>
          </p:cNvPr>
          <p:cNvSpPr txBox="1"/>
          <p:nvPr/>
        </p:nvSpPr>
        <p:spPr>
          <a:xfrm>
            <a:off x="5782102" y="39082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0" name="TextBox 89">
            <a:extLst>
              <a:ext uri="{FF2B5EF4-FFF2-40B4-BE49-F238E27FC236}">
                <a16:creationId xmlns:a16="http://schemas.microsoft.com/office/drawing/2014/main" id="{E126C483-C099-A6F9-0DAE-D824CB65315B}"/>
              </a:ext>
              <a:ext uri="{C183D7F6-B498-43B3-948B-1728B52AA6E4}">
                <adec:decorative xmlns:adec="http://schemas.microsoft.com/office/drawing/2017/decorative" val="1"/>
              </a:ext>
            </a:extLst>
          </p:cNvPr>
          <p:cNvSpPr txBox="1"/>
          <p:nvPr/>
        </p:nvSpPr>
        <p:spPr>
          <a:xfrm>
            <a:off x="5824582" y="4278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5" name="TextBox 84">
            <a:extLst>
              <a:ext uri="{FF2B5EF4-FFF2-40B4-BE49-F238E27FC236}">
                <a16:creationId xmlns:a16="http://schemas.microsoft.com/office/drawing/2014/main" id="{A1FC9AC4-6E61-A182-5063-2176405BC11B}"/>
              </a:ext>
              <a:ext uri="{C183D7F6-B498-43B3-948B-1728B52AA6E4}">
                <adec:decorative xmlns:adec="http://schemas.microsoft.com/office/drawing/2017/decorative" val="1"/>
              </a:ext>
            </a:extLst>
          </p:cNvPr>
          <p:cNvSpPr txBox="1"/>
          <p:nvPr/>
        </p:nvSpPr>
        <p:spPr>
          <a:xfrm>
            <a:off x="5824582" y="47482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6" name="TextBox 85">
            <a:extLst>
              <a:ext uri="{FF2B5EF4-FFF2-40B4-BE49-F238E27FC236}">
                <a16:creationId xmlns:a16="http://schemas.microsoft.com/office/drawing/2014/main" id="{2B38924D-5026-1DE0-6860-62D3C9D051FE}"/>
              </a:ext>
              <a:ext uri="{C183D7F6-B498-43B3-948B-1728B52AA6E4}">
                <adec:decorative xmlns:adec="http://schemas.microsoft.com/office/drawing/2017/decorative" val="1"/>
              </a:ext>
            </a:extLst>
          </p:cNvPr>
          <p:cNvSpPr txBox="1"/>
          <p:nvPr/>
        </p:nvSpPr>
        <p:spPr>
          <a:xfrm>
            <a:off x="5930105" y="49258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7" name="TextBox 86">
            <a:extLst>
              <a:ext uri="{FF2B5EF4-FFF2-40B4-BE49-F238E27FC236}">
                <a16:creationId xmlns:a16="http://schemas.microsoft.com/office/drawing/2014/main" id="{A4F33B25-9493-A8CA-6F4C-2FF7CA01B46E}"/>
              </a:ext>
              <a:ext uri="{C183D7F6-B498-43B3-948B-1728B52AA6E4}">
                <adec:decorative xmlns:adec="http://schemas.microsoft.com/office/drawing/2017/decorative" val="1"/>
              </a:ext>
            </a:extLst>
          </p:cNvPr>
          <p:cNvSpPr txBox="1"/>
          <p:nvPr/>
        </p:nvSpPr>
        <p:spPr>
          <a:xfrm>
            <a:off x="5930105" y="5088772"/>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2070444"/>
            <a:ext cx="243636" cy="98581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411340"/>
            <a:ext cx="734813"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34%</a:t>
            </a:r>
          </a:p>
          <a:p>
            <a:pPr algn="ctr"/>
            <a:r>
              <a:rPr lang="en-GB" sz="1400" b="1">
                <a:solidFill>
                  <a:srgbClr val="5C5B5A"/>
                </a:solidFill>
                <a:latin typeface="Arial"/>
              </a:rPr>
              <a:t>(+4pp)</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740019"/>
            <a:ext cx="243636" cy="65710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887613"/>
            <a:ext cx="804331" cy="738664"/>
          </a:xfrm>
          <a:prstGeom prst="rect">
            <a:avLst/>
          </a:prstGeom>
          <a:noFill/>
        </p:spPr>
        <p:txBody>
          <a:bodyPr wrap="square" rtlCol="0">
            <a:spAutoFit/>
          </a:bodyPr>
          <a:lstStyle/>
          <a:p>
            <a:pPr algn="ctr"/>
            <a:r>
              <a:rPr lang="en-GB" sz="1400" b="1">
                <a:solidFill>
                  <a:srgbClr val="5C5B5A"/>
                </a:solidFill>
                <a:latin typeface="Arial"/>
              </a:rPr>
              <a:t>21%</a:t>
            </a:r>
          </a:p>
          <a:p>
            <a:pPr algn="ctr"/>
            <a:r>
              <a:rPr lang="en-GB" sz="1400" b="1">
                <a:solidFill>
                  <a:srgbClr val="5C5B5A"/>
                </a:solidFill>
                <a:latin typeface="Arial"/>
              </a:rPr>
              <a:t>(+/-0pp)</a:t>
            </a:r>
          </a:p>
        </p:txBody>
      </p:sp>
      <p:sp>
        <p:nvSpPr>
          <p:cNvPr id="2" name="TextBox 1">
            <a:extLst>
              <a:ext uri="{FF2B5EF4-FFF2-40B4-BE49-F238E27FC236}">
                <a16:creationId xmlns:a16="http://schemas.microsoft.com/office/drawing/2014/main" id="{6B0168AC-31E1-648C-1D00-503F15FEAF0B}"/>
              </a:ext>
              <a:ext uri="{C183D7F6-B498-43B3-948B-1728B52AA6E4}">
                <adec:decorative xmlns:adec="http://schemas.microsoft.com/office/drawing/2017/decorative" val="1"/>
              </a:ext>
            </a:extLst>
          </p:cNvPr>
          <p:cNvSpPr txBox="1"/>
          <p:nvPr/>
        </p:nvSpPr>
        <p:spPr>
          <a:xfrm>
            <a:off x="9666553" y="21931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03CA1904-97AF-54E3-1535-6C6251776630}"/>
              </a:ext>
              <a:ext uri="{C183D7F6-B498-43B3-948B-1728B52AA6E4}">
                <adec:decorative xmlns:adec="http://schemas.microsoft.com/office/drawing/2017/decorative" val="1"/>
              </a:ext>
            </a:extLst>
          </p:cNvPr>
          <p:cNvSpPr txBox="1"/>
          <p:nvPr/>
        </p:nvSpPr>
        <p:spPr>
          <a:xfrm>
            <a:off x="9666552" y="28123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CA6652EF-E2B0-551C-1818-C75C006D7E5E}"/>
              </a:ext>
              <a:ext uri="{C183D7F6-B498-43B3-948B-1728B52AA6E4}">
                <adec:decorative xmlns:adec="http://schemas.microsoft.com/office/drawing/2017/decorative" val="1"/>
              </a:ext>
            </a:extLst>
          </p:cNvPr>
          <p:cNvSpPr txBox="1"/>
          <p:nvPr/>
        </p:nvSpPr>
        <p:spPr>
          <a:xfrm>
            <a:off x="9684185" y="33174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D38235B0-37B4-2806-E17D-98B3DE763FED}"/>
              </a:ext>
              <a:ext uri="{C183D7F6-B498-43B3-948B-1728B52AA6E4}">
                <adec:decorative xmlns:adec="http://schemas.microsoft.com/office/drawing/2017/decorative" val="1"/>
              </a:ext>
            </a:extLst>
          </p:cNvPr>
          <p:cNvSpPr txBox="1"/>
          <p:nvPr/>
        </p:nvSpPr>
        <p:spPr>
          <a:xfrm>
            <a:off x="9658556" y="39538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6C0D35DC-74F4-A96F-4FF9-14930A65FF2D}"/>
              </a:ext>
              <a:ext uri="{C183D7F6-B498-43B3-948B-1728B52AA6E4}">
                <adec:decorative xmlns:adec="http://schemas.microsoft.com/office/drawing/2017/decorative" val="1"/>
              </a:ext>
            </a:extLst>
          </p:cNvPr>
          <p:cNvSpPr txBox="1"/>
          <p:nvPr/>
        </p:nvSpPr>
        <p:spPr>
          <a:xfrm>
            <a:off x="9647285" y="48843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1057332" y="2086807"/>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083638" y="2390889"/>
            <a:ext cx="819983" cy="523220"/>
          </a:xfrm>
          <a:prstGeom prst="rect">
            <a:avLst/>
          </a:prstGeom>
          <a:noFill/>
        </p:spPr>
        <p:txBody>
          <a:bodyPr wrap="square" rtlCol="0">
            <a:spAutoFit/>
          </a:bodyPr>
          <a:lstStyle/>
          <a:p>
            <a:pPr algn="ctr"/>
            <a:r>
              <a:rPr lang="en-GB" sz="1400" b="1">
                <a:solidFill>
                  <a:srgbClr val="5C5B5A"/>
                </a:solidFill>
                <a:latin typeface="Arial"/>
              </a:rPr>
              <a:t>33%</a:t>
            </a:r>
          </a:p>
          <a:p>
            <a:pPr algn="ctr"/>
            <a:r>
              <a:rPr lang="en-GB" sz="1400" b="1">
                <a:solidFill>
                  <a:srgbClr val="5C5B5A"/>
                </a:solidFill>
                <a:latin typeface="Arial"/>
              </a:rPr>
              <a:t>(-2pp)</a:t>
            </a: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1076522" y="3483282"/>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13887" y="4116174"/>
            <a:ext cx="931743"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(+3pp)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50135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46371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1 in 3 respondents have </a:t>
            </a:r>
            <a:r>
              <a:rPr lang="en-GB" sz="1800" b="1" dirty="0">
                <a:solidFill>
                  <a:srgbClr val="009690"/>
                </a:solidFill>
                <a:latin typeface="Arial"/>
              </a:rPr>
              <a:t>volunteered in the past year, </a:t>
            </a:r>
            <a:r>
              <a:rPr lang="en-GB" sz="1800" b="1" dirty="0">
                <a:solidFill>
                  <a:schemeClr val="tx1">
                    <a:lumMod val="65000"/>
                    <a:lumOff val="35000"/>
                  </a:schemeClr>
                </a:solidFill>
                <a:latin typeface="Arial"/>
              </a:rPr>
              <a:t>the same as seen in November. Those from racially </a:t>
            </a:r>
            <a:r>
              <a:rPr lang="en-GB" sz="1800" b="1" dirty="0" err="1">
                <a:solidFill>
                  <a:schemeClr val="tx1">
                    <a:lumMod val="65000"/>
                    <a:lumOff val="35000"/>
                  </a:schemeClr>
                </a:solidFill>
                <a:latin typeface="Arial"/>
              </a:rPr>
              <a:t>minoritised</a:t>
            </a:r>
            <a:r>
              <a:rPr lang="en-GB" sz="1800" b="1" dirty="0">
                <a:solidFill>
                  <a:schemeClr val="tx1">
                    <a:lumMod val="65000"/>
                    <a:lumOff val="35000"/>
                  </a:schemeClr>
                </a:solidFill>
                <a:latin typeface="Arial"/>
              </a:rPr>
              <a:t> groups, with a learning disability, and aged 16-24 years old are more likely to have volunteered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4%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1868548147"/>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809753" y="37962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34</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75150" y="282280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694256" y="343565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8967095-39D7-971F-437C-D9B9D24BE4A8}"/>
              </a:ext>
            </a:extLst>
          </p:cNvPr>
          <p:cNvSpPr txBox="1"/>
          <p:nvPr/>
        </p:nvSpPr>
        <p:spPr>
          <a:xfrm>
            <a:off x="1413087" y="5988123"/>
            <a:ext cx="3613490" cy="261610"/>
          </a:xfrm>
          <a:prstGeom prst="rect">
            <a:avLst/>
          </a:prstGeom>
          <a:noFill/>
        </p:spPr>
        <p:txBody>
          <a:bodyPr wrap="none" rtlCol="0">
            <a:spAutoFit/>
          </a:bodyPr>
          <a:lstStyle/>
          <a:p>
            <a:r>
              <a:rPr lang="en-GB" sz="1100"/>
              <a:t>Bracketed figures show changes from S10 (November)</a:t>
            </a: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569660"/>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compared to the Greater Manchester average (33%)*: </a:t>
            </a:r>
          </a:p>
          <a:p>
            <a:pPr algn="ctr"/>
            <a:r>
              <a:rPr lang="en-GB" sz="1200" b="1">
                <a:solidFill>
                  <a:srgbClr val="5C5B5A"/>
                </a:solidFill>
                <a:latin typeface="Arial"/>
              </a:rPr>
              <a:t>50% </a:t>
            </a:r>
            <a:r>
              <a:rPr lang="en-GB" sz="1200">
                <a:solidFill>
                  <a:srgbClr val="5C5B5A"/>
                </a:solidFill>
                <a:latin typeface="Arial"/>
              </a:rPr>
              <a:t>Those with a learning disability </a:t>
            </a:r>
          </a:p>
          <a:p>
            <a:pPr algn="ctr"/>
            <a:r>
              <a:rPr lang="en-GB" sz="1200" b="1">
                <a:solidFill>
                  <a:srgbClr val="5C5B5A"/>
                </a:solidFill>
                <a:latin typeface="Arial"/>
              </a:rPr>
              <a:t>43% </a:t>
            </a:r>
            <a:r>
              <a:rPr lang="en-GB" sz="1200">
                <a:solidFill>
                  <a:srgbClr val="5C5B5A"/>
                </a:solidFill>
                <a:latin typeface="Arial"/>
              </a:rPr>
              <a:t>Those aged 16-24</a:t>
            </a:r>
          </a:p>
          <a:p>
            <a:pPr algn="ctr"/>
            <a:r>
              <a:rPr lang="en-GB" sz="1200" b="1">
                <a:solidFill>
                  <a:srgbClr val="5C5B5A"/>
                </a:solidFill>
                <a:latin typeface="Arial"/>
              </a:rPr>
              <a:t>42% </a:t>
            </a:r>
            <a:r>
              <a:rPr lang="en-GB" sz="1200">
                <a:solidFill>
                  <a:srgbClr val="5C5B5A"/>
                </a:solidFill>
                <a:latin typeface="Arial"/>
              </a:rPr>
              <a:t>Those in racially </a:t>
            </a:r>
            <a:r>
              <a:rPr lang="en-GB" sz="1200" err="1">
                <a:solidFill>
                  <a:srgbClr val="5C5B5A"/>
                </a:solidFill>
                <a:latin typeface="Arial"/>
              </a:rPr>
              <a:t>minoritised</a:t>
            </a:r>
            <a:r>
              <a:rPr lang="en-GB" sz="1200">
                <a:solidFill>
                  <a:srgbClr val="5C5B5A"/>
                </a:solidFill>
                <a:latin typeface="Arial"/>
              </a:rPr>
              <a:t> communities</a:t>
            </a:r>
          </a:p>
          <a:p>
            <a:pPr algn="ctr"/>
            <a:r>
              <a:rPr lang="en-GB" sz="1200" b="1">
                <a:solidFill>
                  <a:srgbClr val="5C5B5A"/>
                </a:solidFill>
                <a:latin typeface="Arial"/>
              </a:rPr>
              <a:t>41% </a:t>
            </a:r>
            <a:r>
              <a:rPr lang="en-GB" sz="1200">
                <a:solidFill>
                  <a:srgbClr val="5C5B5A"/>
                </a:solidFill>
                <a:latin typeface="Arial"/>
              </a:rPr>
              <a:t>Those in 4+ person households</a:t>
            </a:r>
            <a:endParaRPr lang="en-GB" sz="1200" b="1">
              <a:solidFill>
                <a:srgbClr val="5C5B5A"/>
              </a:solidFill>
              <a:latin typeface="Arial"/>
            </a:endParaRPr>
          </a:p>
          <a:p>
            <a:pPr algn="ctr"/>
            <a:r>
              <a:rPr lang="en-GB" sz="1200" b="1">
                <a:solidFill>
                  <a:srgbClr val="5C5B5A"/>
                </a:solidFill>
                <a:latin typeface="Arial"/>
              </a:rPr>
              <a:t>40% </a:t>
            </a:r>
            <a:r>
              <a:rPr lang="en-GB" sz="1200">
                <a:solidFill>
                  <a:srgbClr val="5C5B5A"/>
                </a:solidFill>
                <a:latin typeface="Arial"/>
              </a:rPr>
              <a:t>Those with very high levels of life satisfaction</a:t>
            </a:r>
            <a:endParaRPr lang="en-GB" sz="1200" b="1">
              <a:solidFill>
                <a:srgbClr val="5C5B5A"/>
              </a:solidFill>
              <a:latin typeface="Arial"/>
            </a:endParaRPr>
          </a:p>
          <a:p>
            <a:pPr algn="ctr"/>
            <a:r>
              <a:rPr lang="en-GB" sz="1200" b="1">
                <a:solidFill>
                  <a:srgbClr val="5C5B5A"/>
                </a:solidFill>
                <a:latin typeface="Arial"/>
              </a:rPr>
              <a:t>38% </a:t>
            </a:r>
            <a:r>
              <a:rPr lang="en-GB" sz="1200">
                <a:solidFill>
                  <a:srgbClr val="5C5B5A"/>
                </a:solidFill>
                <a:latin typeface="Arial"/>
              </a:rPr>
              <a:t>Parents</a:t>
            </a:r>
          </a:p>
        </p:txBody>
      </p:sp>
      <p:sp>
        <p:nvSpPr>
          <p:cNvPr id="20" name="TextBox 19">
            <a:extLst>
              <a:ext uri="{FF2B5EF4-FFF2-40B4-BE49-F238E27FC236}">
                <a16:creationId xmlns:a16="http://schemas.microsoft.com/office/drawing/2014/main" id="{DDFB5F3B-9D38-4A12-82AF-B66F40171CB3}"/>
              </a:ext>
            </a:extLst>
          </p:cNvPr>
          <p:cNvSpPr txBox="1"/>
          <p:nvPr/>
        </p:nvSpPr>
        <p:spPr>
          <a:xfrm>
            <a:off x="7231330" y="3145273"/>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algn="ctr"/>
            <a:r>
              <a:rPr lang="en-GB" sz="1200">
                <a:solidFill>
                  <a:srgbClr val="5C5B5A"/>
                </a:solidFill>
                <a:latin typeface="Arial"/>
              </a:rPr>
              <a:t>The following groups are less likely to volunteer, compared to the Greater Manchester average (where 67% have not volunteered)*: </a:t>
            </a:r>
          </a:p>
          <a:p>
            <a:pPr algn="ctr"/>
            <a:r>
              <a:rPr lang="en-GB" sz="1200" b="1">
                <a:solidFill>
                  <a:srgbClr val="5C5B5A"/>
                </a:solidFill>
                <a:latin typeface="Arial"/>
              </a:rPr>
              <a:t>75% </a:t>
            </a:r>
            <a:r>
              <a:rPr lang="en-GB" sz="1200">
                <a:solidFill>
                  <a:srgbClr val="5C5B5A"/>
                </a:solidFill>
                <a:latin typeface="Arial"/>
              </a:rPr>
              <a:t>Those not in work due to ill health or disability </a:t>
            </a:r>
            <a:endParaRPr lang="en-GB" sz="1200">
              <a:solidFill>
                <a:srgbClr val="5C5B5A"/>
              </a:solidFill>
              <a:latin typeface="Arial"/>
              <a:cs typeface="Arial"/>
            </a:endParaRPr>
          </a:p>
          <a:p>
            <a:pPr algn="ctr"/>
            <a:r>
              <a:rPr lang="en-GB" sz="1200" b="1">
                <a:solidFill>
                  <a:srgbClr val="5C5B5A"/>
                </a:solidFill>
                <a:latin typeface="Arial"/>
              </a:rPr>
              <a:t>76% </a:t>
            </a:r>
            <a:r>
              <a:rPr lang="en-GB" sz="1200">
                <a:solidFill>
                  <a:srgbClr val="5C5B5A"/>
                </a:solidFill>
                <a:latin typeface="Arial"/>
              </a:rPr>
              <a:t>Those aged between 55-64</a:t>
            </a:r>
          </a:p>
          <a:p>
            <a:pPr algn="ctr"/>
            <a:r>
              <a:rPr lang="en-GB" sz="1200" b="1">
                <a:solidFill>
                  <a:srgbClr val="5C5B5A"/>
                </a:solidFill>
                <a:latin typeface="Arial"/>
              </a:rPr>
              <a:t>73% </a:t>
            </a:r>
            <a:r>
              <a:rPr lang="en-GB" sz="1200">
                <a:solidFill>
                  <a:srgbClr val="5C5B5A"/>
                </a:solidFill>
                <a:latin typeface="Arial"/>
              </a:rPr>
              <a:t>Those aged 65+ living in a single person households</a:t>
            </a:r>
          </a:p>
          <a:p>
            <a:pPr algn="ctr"/>
            <a:r>
              <a:rPr lang="en-GB" sz="1200" b="1">
                <a:solidFill>
                  <a:srgbClr val="5C5B5A"/>
                </a:solidFill>
                <a:latin typeface="Arial"/>
              </a:rPr>
              <a:t>71% </a:t>
            </a:r>
            <a:r>
              <a:rPr lang="en-GB" sz="1200">
                <a:solidFill>
                  <a:srgbClr val="5C5B5A"/>
                </a:solidFill>
                <a:latin typeface="Arial"/>
              </a:rPr>
              <a:t>Those living in single person households</a:t>
            </a:r>
            <a:endParaRPr lang="en-GB" sz="1200" b="1">
              <a:solidFill>
                <a:srgbClr val="5C5B5A"/>
              </a:solidFill>
              <a:latin typeface="Arial"/>
            </a:endParaRPr>
          </a:p>
          <a:p>
            <a:pPr algn="ctr"/>
            <a:r>
              <a:rPr lang="en-GB" sz="1200" b="1">
                <a:solidFill>
                  <a:srgbClr val="5C5B5A"/>
                </a:solidFill>
                <a:latin typeface="Arial"/>
              </a:rPr>
              <a:t>72% </a:t>
            </a:r>
            <a:r>
              <a:rPr lang="en-GB" sz="1200">
                <a:solidFill>
                  <a:srgbClr val="5C5B5A"/>
                </a:solidFill>
                <a:latin typeface="Arial"/>
              </a:rPr>
              <a:t>Those dissatisfied with their local area </a:t>
            </a:r>
          </a:p>
          <a:p>
            <a:pPr algn="ctr"/>
            <a:r>
              <a:rPr lang="en-GB" sz="1200" b="1">
                <a:solidFill>
                  <a:srgbClr val="5C5B5A"/>
                </a:solidFill>
                <a:latin typeface="Arial"/>
              </a:rPr>
              <a:t>70% </a:t>
            </a:r>
            <a:r>
              <a:rPr lang="en-GB" sz="1200">
                <a:solidFill>
                  <a:srgbClr val="5C5B5A"/>
                </a:solidFill>
                <a:latin typeface="Arial"/>
              </a:rPr>
              <a:t>Those with very low anxiety</a:t>
            </a:r>
            <a:endParaRPr lang="en-GB" sz="1200" b="1">
              <a:solidFill>
                <a:srgbClr val="5C5B5A"/>
              </a:solidFill>
              <a:latin typeface="Arial"/>
            </a:endParaRPr>
          </a:p>
        </p:txBody>
      </p:sp>
      <p:sp>
        <p:nvSpPr>
          <p:cNvPr id="21" name="TextBox 20">
            <a:extLst>
              <a:ext uri="{FF2B5EF4-FFF2-40B4-BE49-F238E27FC236}">
                <a16:creationId xmlns:a16="http://schemas.microsoft.com/office/drawing/2014/main" id="{5F36FB54-2A90-4712-8CBC-BE85220E4861}"/>
              </a:ext>
            </a:extLst>
          </p:cNvPr>
          <p:cNvSpPr txBox="1"/>
          <p:nvPr/>
        </p:nvSpPr>
        <p:spPr>
          <a:xfrm>
            <a:off x="7231330" y="5307335"/>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1460 (All respondents)</a:t>
            </a:r>
          </a:p>
          <a:p>
            <a:pPr>
              <a:defRPr/>
            </a:pPr>
            <a:r>
              <a:rPr lang="en-GB" sz="1000">
                <a:solidFill>
                  <a:srgbClr val="FFFFFF">
                    <a:lumMod val="50000"/>
                  </a:srgbClr>
                </a:solidFill>
                <a:latin typeface="Arial"/>
                <a:cs typeface="Arial" panose="020B0604020202020204" pitchFamily="34" charset="0"/>
              </a:rPr>
              <a:t>*subgroup analysis using data from S9+10+11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181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B531-12D1-F666-0B24-C8FF04CF8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9419BE-AB09-3071-A806-F327E7353CE7}"/>
              </a:ext>
            </a:extLst>
          </p:cNvPr>
          <p:cNvSpPr>
            <a:spLocks noGrp="1"/>
          </p:cNvSpPr>
          <p:nvPr>
            <p:ph type="title"/>
          </p:nvPr>
        </p:nvSpPr>
        <p:spPr>
          <a:xfrm>
            <a:off x="356673" y="1283600"/>
            <a:ext cx="5495023" cy="1116000"/>
          </a:xfrm>
        </p:spPr>
        <p:txBody>
          <a:bodyPr/>
          <a:lstStyle/>
          <a:p>
            <a:r>
              <a:rPr lang="en-GB" b="1">
                <a:latin typeface="Arial" panose="020B0604020202020204" pitchFamily="34" charset="0"/>
                <a:cs typeface="Arial" panose="020B0604020202020204" pitchFamily="34" charset="0"/>
              </a:rPr>
              <a:t>Transport and the </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night time economy</a:t>
            </a:r>
          </a:p>
        </p:txBody>
      </p:sp>
      <p:sp>
        <p:nvSpPr>
          <p:cNvPr id="2" name="TextBox 1">
            <a:extLst>
              <a:ext uri="{FF2B5EF4-FFF2-40B4-BE49-F238E27FC236}">
                <a16:creationId xmlns:a16="http://schemas.microsoft.com/office/drawing/2014/main" id="{1D9CD576-FD10-0F24-6CA6-DFC8246511D0}"/>
              </a:ext>
            </a:extLst>
          </p:cNvPr>
          <p:cNvSpPr txBox="1"/>
          <p:nvPr/>
        </p:nvSpPr>
        <p:spPr>
          <a:xfrm>
            <a:off x="352965" y="2399600"/>
            <a:ext cx="5397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a:solidFill>
                  <a:schemeClr val="bg1"/>
                </a:solidFill>
                <a:latin typeface="Arial" panose="020B0604020202020204" pitchFamily="34" charset="0"/>
                <a:cs typeface="Arial" panose="020B0604020202020204" pitchFamily="34" charset="0"/>
              </a:rPr>
              <a:t>February (S11) is the first time these questions have been included. As emerging results based on a single sample, results should not be interpreted as definitive.</a:t>
            </a:r>
            <a:endParaRPr lang="en-GB">
              <a:solidFill>
                <a:schemeClr val="bg1"/>
              </a:solidFill>
              <a:cs typeface="Calibri"/>
            </a:endParaRPr>
          </a:p>
        </p:txBody>
      </p:sp>
      <p:graphicFrame>
        <p:nvGraphicFramePr>
          <p:cNvPr id="3" name="Table 5">
            <a:extLst>
              <a:ext uri="{FF2B5EF4-FFF2-40B4-BE49-F238E27FC236}">
                <a16:creationId xmlns:a16="http://schemas.microsoft.com/office/drawing/2014/main" id="{97CD1DE5-F1E5-384A-E375-E013D1B16D79}"/>
              </a:ext>
            </a:extLst>
          </p:cNvPr>
          <p:cNvGraphicFramePr>
            <a:graphicFrameLocks noGrp="1"/>
          </p:cNvGraphicFramePr>
          <p:nvPr>
            <p:extLst>
              <p:ext uri="{D42A27DB-BD31-4B8C-83A1-F6EECF244321}">
                <p14:modId xmlns:p14="http://schemas.microsoft.com/office/powerpoint/2010/main" val="3530865677"/>
              </p:ext>
            </p:extLst>
          </p:nvPr>
        </p:nvGraphicFramePr>
        <p:xfrm>
          <a:off x="590399" y="3718800"/>
          <a:ext cx="7271731" cy="573360"/>
        </p:xfrm>
        <a:graphic>
          <a:graphicData uri="http://schemas.openxmlformats.org/drawingml/2006/table">
            <a:tbl>
              <a:tblPr firstRow="1" bandRow="1">
                <a:tableStyleId>{5C22544A-7EE6-4342-B048-85BDC9FD1C3A}</a:tableStyleId>
              </a:tblPr>
              <a:tblGrid>
                <a:gridCol w="4767814">
                  <a:extLst>
                    <a:ext uri="{9D8B030D-6E8A-4147-A177-3AD203B41FA5}">
                      <a16:colId xmlns:a16="http://schemas.microsoft.com/office/drawing/2014/main" val="4846203"/>
                    </a:ext>
                  </a:extLst>
                </a:gridCol>
                <a:gridCol w="250391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Transport and the night time economy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48-49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Transport and the night time economy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50-54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3243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(1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4618" y="942848"/>
            <a:ext cx="11017827" cy="4995342"/>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USE OF PUBLIC TRANSPORT</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three quarters (77%) of respondents say they have used public transport in the past 12 months. This includes:</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42% who have used it at any point of the day </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35% who have used it only during the daytime (before 6pm)..</a:t>
            </a:r>
          </a:p>
          <a:p>
            <a:pPr>
              <a:lnSpc>
                <a:spcPct val="114000"/>
              </a:lnSpc>
              <a:spcAft>
                <a:spcPts val="600"/>
              </a:spcAft>
            </a:pPr>
            <a:r>
              <a:rPr lang="en-GB" sz="1600" b="1">
                <a:solidFill>
                  <a:schemeClr val="bg1"/>
                </a:solidFill>
                <a:latin typeface="Arial"/>
                <a:cs typeface="Arial"/>
              </a:rPr>
              <a:t>USE OF PUBLIC TRANSPORT AFTER 6PM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Three quarters (74%) of those who have used public transport after 6pm in the last 12 months have done so between 6pm and 8pm, with 3 in 5 (59%) having it used it between 8pm and 10pm.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2 in 3 (66%) of those who use public transport after 6pm do so for leisure purposes, with 1 in 3 (34%) using it to get home from work </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4 in 10 (40%) of those who have used public transport after 6pm in the past 12 months have used it more than once a week, with those aged 16-24 being significantly more likely to use it every day </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Just 8% of Greater Manchester respondents have used public transport after midnight in the last 12 months</a:t>
            </a:r>
          </a:p>
          <a:p>
            <a:pPr>
              <a:lnSpc>
                <a:spcPct val="114000"/>
              </a:lnSpc>
              <a:spcAft>
                <a:spcPts val="600"/>
              </a:spcAft>
            </a:pPr>
            <a:r>
              <a:rPr lang="en-GB" sz="1600" b="1">
                <a:solidFill>
                  <a:schemeClr val="bg1"/>
                </a:solidFill>
                <a:latin typeface="Arial"/>
                <a:cs typeface="Arial"/>
              </a:rPr>
              <a:t>REASONS FOR NOT USING PUBLIC TRANSPORT AFTER 6PM</a:t>
            </a:r>
            <a:endParaRPr lang="en-GB" sz="160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4 in 10 (43%) public transport users who don’t use public transport after 6pm say they have a need to.</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They are most commonly put off doing so by safety concerns (54% of those needing to use public transport after 6pm but not doing so), reliability (35%) and availability (31%).</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Cost is far less of a factor (cited by 13% of those needing to use public transport after 6pm but not doing so) </a:t>
            </a:r>
          </a:p>
        </p:txBody>
      </p:sp>
    </p:spTree>
    <p:custDataLst>
      <p:tags r:id="rId1"/>
    </p:custDataLst>
    <p:extLst>
      <p:ext uri="{BB962C8B-B14F-4D97-AF65-F5344CB8AC3E}">
        <p14:creationId xmlns:p14="http://schemas.microsoft.com/office/powerpoint/2010/main" val="115568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5870-CEDE-8E8D-2A64-CBBE9B0100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599E1C-3D82-8C20-FA85-3AAF9F2C7E18}"/>
              </a:ext>
            </a:extLst>
          </p:cNvPr>
          <p:cNvSpPr>
            <a:spLocks noGrp="1"/>
          </p:cNvSpPr>
          <p:nvPr>
            <p:ph type="title"/>
          </p:nvPr>
        </p:nvSpPr>
        <p:spPr>
          <a:xfrm>
            <a:off x="586799" y="249698"/>
            <a:ext cx="11459792"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(2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1C6321-711F-EC0B-0AA8-50A09A22D07F}"/>
              </a:ext>
            </a:extLst>
          </p:cNvPr>
          <p:cNvSpPr txBox="1"/>
          <p:nvPr/>
        </p:nvSpPr>
        <p:spPr>
          <a:xfrm>
            <a:off x="414618" y="942848"/>
            <a:ext cx="11017827" cy="3862596"/>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panose="020B0604020202020204" pitchFamily="34" charset="0"/>
                <a:cs typeface="Arial" panose="020B0604020202020204" pitchFamily="34" charset="0"/>
              </a:rPr>
              <a:t>SAFETY ON PUBLIC TRANSPORT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3 in 10 (28%) respondents who use public transport after 6pm feel unsafe at some point after this time</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most likely to feel unsafe include female respondents and those who are unable to save any money in the next 12 months </a:t>
            </a:r>
          </a:p>
          <a:p>
            <a:pPr marL="285750" indent="-285750">
              <a:spcAft>
                <a:spcPts val="12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Those using public transport after 6pm in the last 12 months are most likely to feel unsafe after 10pm, with two in five (38%) saying they have felt either ‘not too safe’ or ‘not safe at all’ at these times. </a:t>
            </a:r>
          </a:p>
          <a:p>
            <a:pPr>
              <a:spcAft>
                <a:spcPts val="600"/>
              </a:spcAft>
            </a:pPr>
            <a:r>
              <a:rPr lang="en-GB" sz="1600" b="1" dirty="0">
                <a:solidFill>
                  <a:schemeClr val="bg1"/>
                </a:solidFill>
                <a:latin typeface="Arial" panose="020B0604020202020204" pitchFamily="34" charset="0"/>
                <a:cs typeface="Arial" panose="020B0604020202020204" pitchFamily="34" charset="0"/>
              </a:rPr>
              <a:t>ACCESSING OPPORTUNITIES AT NIGHT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a quarter (27%) of survey respondents (public transport users and non-users) say a lack of public transport at night has prevented them accessing opportunities (such as work, evening education or seeing friends) or services (such as accessing late night healthcare). </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The proportions prevented from accessing opportunities or services is higher among public transport users (31%) and higher still among those who specifically use public transport after 6pm (42%)</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aged 16-24 and in racially </a:t>
            </a:r>
            <a:r>
              <a:rPr lang="en-GB" sz="1400" dirty="0" err="1">
                <a:solidFill>
                  <a:schemeClr val="bg1"/>
                </a:solidFill>
                <a:latin typeface="Arial" panose="020B0604020202020204" pitchFamily="34" charset="0"/>
                <a:cs typeface="Arial" panose="020B0604020202020204" pitchFamily="34" charset="0"/>
              </a:rPr>
              <a:t>minoritised</a:t>
            </a:r>
            <a:r>
              <a:rPr lang="en-GB" sz="1400" dirty="0">
                <a:solidFill>
                  <a:schemeClr val="bg1"/>
                </a:solidFill>
                <a:latin typeface="Arial" panose="020B0604020202020204" pitchFamily="34" charset="0"/>
                <a:cs typeface="Arial" panose="020B0604020202020204" pitchFamily="34" charset="0"/>
              </a:rPr>
              <a:t> groups are also more likely to have been prevented from accessing opportunities or services due to a lack of public transport at night </a:t>
            </a:r>
          </a:p>
          <a:p>
            <a:pPr marL="742950" lvl="1" indent="-285750">
              <a:spcAft>
                <a:spcPts val="600"/>
              </a:spcAft>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5748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756C-5684-8BD9-FDB9-095258FE4DAC}"/>
              </a:ext>
            </a:extLst>
          </p:cNvPr>
          <p:cNvSpPr>
            <a:spLocks noGrp="1"/>
          </p:cNvSpPr>
          <p:nvPr>
            <p:ph type="title"/>
          </p:nvPr>
        </p:nvSpPr>
        <p:spPr>
          <a:xfrm>
            <a:off x="236017" y="122118"/>
            <a:ext cx="11703881"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three quarters of respondents have </a:t>
            </a:r>
            <a:r>
              <a:rPr lang="en-GB" sz="1800" b="1" dirty="0">
                <a:solidFill>
                  <a:srgbClr val="009690"/>
                </a:solidFill>
                <a:latin typeface="Arial"/>
                <a:ea typeface="+mn-ea"/>
                <a:cs typeface="+mn-cs"/>
              </a:rPr>
              <a:t>used public transport</a:t>
            </a:r>
            <a:r>
              <a:rPr lang="en-GB" sz="1800" b="1" dirty="0">
                <a:solidFill>
                  <a:srgbClr val="5C5B5A"/>
                </a:solidFill>
                <a:latin typeface="Arial"/>
                <a:ea typeface="+mn-ea"/>
                <a:cs typeface="+mn-cs"/>
              </a:rPr>
              <a:t> in the past 12 months. This includes around 1 in 3 who have used it during the daytime (before 6pm) only, and over 2 in 5 doing so after 6pm</a:t>
            </a:r>
          </a:p>
        </p:txBody>
      </p:sp>
      <p:sp>
        <p:nvSpPr>
          <p:cNvPr id="21" name="TextBox 20">
            <a:extLst>
              <a:ext uri="{FF2B5EF4-FFF2-40B4-BE49-F238E27FC236}">
                <a16:creationId xmlns:a16="http://schemas.microsoft.com/office/drawing/2014/main" id="{4F99C456-2487-B051-97E2-CB9515983BEE}"/>
              </a:ext>
              <a:ext uri="{C183D7F6-B498-43B3-948B-1728B52AA6E4}">
                <adec:decorative xmlns:adec="http://schemas.microsoft.com/office/drawing/2017/decorative" val="0"/>
              </a:ext>
            </a:extLst>
          </p:cNvPr>
          <p:cNvSpPr txBox="1"/>
          <p:nvPr/>
        </p:nvSpPr>
        <p:spPr>
          <a:xfrm>
            <a:off x="236017" y="847052"/>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Thinking about the past 12 months, do you use public transport later in the day (after 6pm)?</a:t>
            </a:r>
          </a:p>
        </p:txBody>
      </p:sp>
      <p:graphicFrame>
        <p:nvGraphicFramePr>
          <p:cNvPr id="10" name="Chart 9" descr="Pie chart showing that 77% of respondents use public transport ">
            <a:extLst>
              <a:ext uri="{FF2B5EF4-FFF2-40B4-BE49-F238E27FC236}">
                <a16:creationId xmlns:a16="http://schemas.microsoft.com/office/drawing/2014/main" id="{0B7A2617-5441-D531-A721-7940B57888B4}"/>
              </a:ext>
            </a:extLst>
          </p:cNvPr>
          <p:cNvGraphicFramePr>
            <a:graphicFrameLocks/>
          </p:cNvGraphicFramePr>
          <p:nvPr>
            <p:extLst>
              <p:ext uri="{D42A27DB-BD31-4B8C-83A1-F6EECF244321}">
                <p14:modId xmlns:p14="http://schemas.microsoft.com/office/powerpoint/2010/main" val="2835138667"/>
              </p:ext>
            </p:extLst>
          </p:nvPr>
        </p:nvGraphicFramePr>
        <p:xfrm>
          <a:off x="-277554" y="1354139"/>
          <a:ext cx="5002484" cy="38977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414CF50-9B6A-8391-2DCA-D96DEB90685B}"/>
              </a:ext>
            </a:extLst>
          </p:cNvPr>
          <p:cNvSpPr txBox="1"/>
          <p:nvPr/>
        </p:nvSpPr>
        <p:spPr>
          <a:xfrm>
            <a:off x="1619367" y="2413337"/>
            <a:ext cx="1483956" cy="1015663"/>
          </a:xfrm>
          <a:prstGeom prst="rect">
            <a:avLst/>
          </a:prstGeom>
          <a:noFill/>
        </p:spPr>
        <p:txBody>
          <a:bodyPr wrap="square" rtlCol="0">
            <a:spAutoFit/>
          </a:bodyPr>
          <a:lstStyle/>
          <a:p>
            <a:pPr algn="ctr"/>
            <a:r>
              <a:rPr lang="en-GB" sz="3200" b="1">
                <a:solidFill>
                  <a:srgbClr val="5C5B5A"/>
                </a:solidFill>
                <a:latin typeface="Arial"/>
              </a:rPr>
              <a:t>77%</a:t>
            </a:r>
          </a:p>
          <a:p>
            <a:pPr algn="ctr"/>
            <a:r>
              <a:rPr lang="en-GB" sz="1400" b="1">
                <a:solidFill>
                  <a:srgbClr val="5C5B5A"/>
                </a:solidFill>
                <a:latin typeface="Arial"/>
              </a:rPr>
              <a:t>use public transport</a:t>
            </a:r>
          </a:p>
        </p:txBody>
      </p:sp>
      <p:cxnSp>
        <p:nvCxnSpPr>
          <p:cNvPr id="8" name="Connector: Elbow 7">
            <a:extLst>
              <a:ext uri="{FF2B5EF4-FFF2-40B4-BE49-F238E27FC236}">
                <a16:creationId xmlns:a16="http://schemas.microsoft.com/office/drawing/2014/main" id="{39D44B1C-2D4E-4CCD-D479-27A9B096A9BF}"/>
              </a:ext>
              <a:ext uri="{C183D7F6-B498-43B3-948B-1728B52AA6E4}">
                <adec:decorative xmlns:adec="http://schemas.microsoft.com/office/drawing/2017/decorative" val="1"/>
              </a:ext>
            </a:extLst>
          </p:cNvPr>
          <p:cNvCxnSpPr>
            <a:cxnSpLocks/>
          </p:cNvCxnSpPr>
          <p:nvPr/>
        </p:nvCxnSpPr>
        <p:spPr>
          <a:xfrm flipV="1">
            <a:off x="3708400" y="1506539"/>
            <a:ext cx="2610331" cy="1056550"/>
          </a:xfrm>
          <a:prstGeom prst="bentConnector3">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509FA5F4-D9E7-F429-1E23-EBC25177AD6E}"/>
              </a:ext>
              <a:ext uri="{C183D7F6-B498-43B3-948B-1728B52AA6E4}">
                <adec:decorative xmlns:adec="http://schemas.microsoft.com/office/drawing/2017/decorative" val="1"/>
              </a:ext>
            </a:extLst>
          </p:cNvPr>
          <p:cNvCxnSpPr>
            <a:cxnSpLocks/>
          </p:cNvCxnSpPr>
          <p:nvPr/>
        </p:nvCxnSpPr>
        <p:spPr>
          <a:xfrm>
            <a:off x="2972328" y="4322723"/>
            <a:ext cx="3266102" cy="445830"/>
          </a:xfrm>
          <a:prstGeom prst="bentConnector3">
            <a:avLst/>
          </a:prstGeom>
          <a:ln w="38100">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30">
            <a:extLst>
              <a:ext uri="{FF2B5EF4-FFF2-40B4-BE49-F238E27FC236}">
                <a16:creationId xmlns:a16="http://schemas.microsoft.com/office/drawing/2014/main" id="{7EC623B1-CE3A-CBAD-D95C-B6EDC994CCF8}"/>
              </a:ext>
            </a:extLst>
          </p:cNvPr>
          <p:cNvSpPr txBox="1">
            <a:spLocks/>
          </p:cNvSpPr>
          <p:nvPr/>
        </p:nvSpPr>
        <p:spPr>
          <a:xfrm>
            <a:off x="6318731" y="1118520"/>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more likely to use public transport after 6pm compared to the GM average (42%) </a:t>
            </a:r>
          </a:p>
        </p:txBody>
      </p:sp>
      <p:sp>
        <p:nvSpPr>
          <p:cNvPr id="7" name="Content Placeholder 32">
            <a:extLst>
              <a:ext uri="{FF2B5EF4-FFF2-40B4-BE49-F238E27FC236}">
                <a16:creationId xmlns:a16="http://schemas.microsoft.com/office/drawing/2014/main" id="{0D0B044C-12A6-73D7-D288-6D2DD92C5C5D}"/>
              </a:ext>
            </a:extLst>
          </p:cNvPr>
          <p:cNvSpPr txBox="1">
            <a:spLocks/>
          </p:cNvSpPr>
          <p:nvPr/>
        </p:nvSpPr>
        <p:spPr>
          <a:xfrm>
            <a:off x="6318731" y="1589758"/>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(63%) and those aged 25-44 (51%)</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racially minoritised communities (58%)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in a full time paid job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(52%), specifically private renters (62%)</a:t>
            </a:r>
          </a:p>
        </p:txBody>
      </p:sp>
      <p:sp>
        <p:nvSpPr>
          <p:cNvPr id="13" name="Text Placeholder 30">
            <a:extLst>
              <a:ext uri="{FF2B5EF4-FFF2-40B4-BE49-F238E27FC236}">
                <a16:creationId xmlns:a16="http://schemas.microsoft.com/office/drawing/2014/main" id="{89C1DE74-9EB0-6B48-3F64-8A7188E06A62}"/>
              </a:ext>
            </a:extLst>
          </p:cNvPr>
          <p:cNvSpPr txBox="1">
            <a:spLocks/>
          </p:cNvSpPr>
          <p:nvPr/>
        </p:nvSpPr>
        <p:spPr>
          <a:xfrm>
            <a:off x="6318731" y="3620616"/>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but not after 6pm compared to the GM average (35%) </a:t>
            </a:r>
          </a:p>
        </p:txBody>
      </p:sp>
      <p:sp>
        <p:nvSpPr>
          <p:cNvPr id="12" name="Content Placeholder 32">
            <a:extLst>
              <a:ext uri="{FF2B5EF4-FFF2-40B4-BE49-F238E27FC236}">
                <a16:creationId xmlns:a16="http://schemas.microsoft.com/office/drawing/2014/main" id="{BD525E72-A7FD-FFA2-F195-53A8C7FCC387}"/>
              </a:ext>
            </a:extLst>
          </p:cNvPr>
          <p:cNvSpPr txBox="1">
            <a:spLocks/>
          </p:cNvSpPr>
          <p:nvPr/>
        </p:nvSpPr>
        <p:spPr>
          <a:xfrm>
            <a:off x="6318731" y="4091854"/>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Retired respondents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aged 65+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British respondents (38%)</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200">
                <a:solidFill>
                  <a:srgbClr val="5C5B5A"/>
                </a:solidFill>
                <a:latin typeface="Arial" panose="020B0604020202020204" pitchFamily="34" charset="0"/>
                <a:cs typeface="Arial" panose="020B0604020202020204" pitchFamily="34" charset="0"/>
              </a:rPr>
              <a:t>own their house outright (46%)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experienced very low levels of anxiety (41%)</a:t>
            </a:r>
          </a:p>
        </p:txBody>
      </p:sp>
      <p:sp>
        <p:nvSpPr>
          <p:cNvPr id="15" name="Footer Placeholder 4">
            <a:extLst>
              <a:ext uri="{FF2B5EF4-FFF2-40B4-BE49-F238E27FC236}">
                <a16:creationId xmlns:a16="http://schemas.microsoft.com/office/drawing/2014/main" id="{A028C006-19BF-B21D-B6E0-DF9117F75B05}"/>
              </a:ext>
            </a:extLst>
          </p:cNvPr>
          <p:cNvSpPr txBox="1">
            <a:spLocks/>
          </p:cNvSpPr>
          <p:nvPr/>
        </p:nvSpPr>
        <p:spPr>
          <a:xfrm>
            <a:off x="268777"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NE1. Thinking about the past 12 months, do you use public transport later in the day (after 6pm)? Base: S11, 1201 (all online respondents). NE2. Do you use public transport at all? Base: S11, 738 (Those who do not use public transport after 6pm)</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3005116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43B8-ED4C-15BB-953E-1A9735BE566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D6B4E69-B458-E3BE-2477-8152EAFA98C5}"/>
              </a:ext>
            </a:extLst>
          </p:cNvPr>
          <p:cNvSpPr>
            <a:spLocks noGrp="1"/>
          </p:cNvSpPr>
          <p:nvPr>
            <p:ph type="title"/>
          </p:nvPr>
        </p:nvSpPr>
        <p:spPr>
          <a:xfrm>
            <a:off x="222780" y="176992"/>
            <a:ext cx="11746439"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Of those who have used public transport after 6pm in the past 12 months, 74% have </a:t>
            </a:r>
            <a:r>
              <a:rPr lang="en-GB" sz="1800" b="1" dirty="0">
                <a:solidFill>
                  <a:srgbClr val="009690"/>
                </a:solidFill>
                <a:latin typeface="Arial"/>
                <a:ea typeface="+mn-ea"/>
                <a:cs typeface="+mn-cs"/>
              </a:rPr>
              <a:t>used it between 6-8pm</a:t>
            </a:r>
            <a:r>
              <a:rPr lang="en-GB" sz="1800" b="1" dirty="0">
                <a:solidFill>
                  <a:srgbClr val="5C5B5A"/>
                </a:solidFill>
                <a:latin typeface="Arial"/>
                <a:ea typeface="+mn-ea"/>
                <a:cs typeface="+mn-cs"/>
              </a:rPr>
              <a:t>. 2 in 5 (40%) of those who have used public transport after 6pm </a:t>
            </a:r>
            <a:r>
              <a:rPr lang="en-GB" sz="1800" b="1" dirty="0">
                <a:solidFill>
                  <a:srgbClr val="009690"/>
                </a:solidFill>
                <a:latin typeface="Arial"/>
                <a:ea typeface="+mn-ea"/>
                <a:cs typeface="+mn-cs"/>
              </a:rPr>
              <a:t>use it more than once a week</a:t>
            </a:r>
            <a:endParaRPr lang="en-GB" sz="1800" b="1" dirty="0">
              <a:solidFill>
                <a:srgbClr val="5C5B5A"/>
              </a:solidFill>
              <a:latin typeface="Arial"/>
              <a:ea typeface="+mn-ea"/>
              <a:cs typeface="+mn-cs"/>
            </a:endParaRPr>
          </a:p>
        </p:txBody>
      </p:sp>
      <p:sp>
        <p:nvSpPr>
          <p:cNvPr id="4" name="TextBox 3">
            <a:extLst>
              <a:ext uri="{FF2B5EF4-FFF2-40B4-BE49-F238E27FC236}">
                <a16:creationId xmlns:a16="http://schemas.microsoft.com/office/drawing/2014/main" id="{E9D167B7-A4D2-38F2-C4E7-A7A466E8421D}"/>
              </a:ext>
              <a:ext uri="{C183D7F6-B498-43B3-948B-1728B52AA6E4}">
                <adec:decorative xmlns:adec="http://schemas.microsoft.com/office/drawing/2017/decorative" val="0"/>
              </a:ext>
            </a:extLst>
          </p:cNvPr>
          <p:cNvSpPr txBox="1"/>
          <p:nvPr/>
        </p:nvSpPr>
        <p:spPr>
          <a:xfrm>
            <a:off x="465232" y="1139760"/>
            <a:ext cx="553989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What do you use public transport after 6pm for?</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Chart 2" descr="Bar chart showing those who use public transport after 6pm do so for leisrue (66%) and to get home from work (34%).">
            <a:extLst>
              <a:ext uri="{FF2B5EF4-FFF2-40B4-BE49-F238E27FC236}">
                <a16:creationId xmlns:a16="http://schemas.microsoft.com/office/drawing/2014/main" id="{15597DD9-93C0-E91C-8213-8F9817621A36}"/>
              </a:ext>
            </a:extLst>
          </p:cNvPr>
          <p:cNvGraphicFramePr/>
          <p:nvPr>
            <p:extLst>
              <p:ext uri="{D42A27DB-BD31-4B8C-83A1-F6EECF244321}">
                <p14:modId xmlns:p14="http://schemas.microsoft.com/office/powerpoint/2010/main" val="3365539872"/>
              </p:ext>
            </p:extLst>
          </p:nvPr>
        </p:nvGraphicFramePr>
        <p:xfrm>
          <a:off x="657242" y="1444532"/>
          <a:ext cx="5296765" cy="209964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C0F0FCF-B960-F970-B3B4-96F2995EE549}"/>
              </a:ext>
              <a:ext uri="{C183D7F6-B498-43B3-948B-1728B52AA6E4}">
                <adec:decorative xmlns:adec="http://schemas.microsoft.com/office/drawing/2017/decorative" val="0"/>
              </a:ext>
            </a:extLst>
          </p:cNvPr>
          <p:cNvSpPr txBox="1"/>
          <p:nvPr/>
        </p:nvSpPr>
        <p:spPr>
          <a:xfrm>
            <a:off x="556103" y="3697586"/>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Thinking about the past 12 months, at what times have you used public transport after 6pm</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2" name="Chart 1" descr="Bar chart showing 74% use public transport between 6-8pm. 59% use between 8-10pm. ">
            <a:extLst>
              <a:ext uri="{FF2B5EF4-FFF2-40B4-BE49-F238E27FC236}">
                <a16:creationId xmlns:a16="http://schemas.microsoft.com/office/drawing/2014/main" id="{2E3EE902-80AA-5056-989A-849C21C8FA85}"/>
              </a:ext>
            </a:extLst>
          </p:cNvPr>
          <p:cNvGraphicFramePr/>
          <p:nvPr>
            <p:extLst>
              <p:ext uri="{D42A27DB-BD31-4B8C-83A1-F6EECF244321}">
                <p14:modId xmlns:p14="http://schemas.microsoft.com/office/powerpoint/2010/main" val="332167831"/>
              </p:ext>
            </p:extLst>
          </p:nvPr>
        </p:nvGraphicFramePr>
        <p:xfrm>
          <a:off x="316876" y="4253023"/>
          <a:ext cx="5296765" cy="184065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773B790-F3FB-A94A-D5B2-418223C0E340}"/>
              </a:ext>
              <a:ext uri="{C183D7F6-B498-43B3-948B-1728B52AA6E4}">
                <adec:decorative xmlns:adec="http://schemas.microsoft.com/office/drawing/2017/decorative" val="0"/>
              </a:ext>
            </a:extLst>
          </p:cNvPr>
          <p:cNvSpPr txBox="1"/>
          <p:nvPr/>
        </p:nvSpPr>
        <p:spPr>
          <a:xfrm>
            <a:off x="6315969" y="1013645"/>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In the past 12 months, how often have you used public transport after 6pm?</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pSp>
        <p:nvGrpSpPr>
          <p:cNvPr id="8" name="Group 7" descr="Stacked bar chart showing 40% use public transport after 6pm more than once a week. ">
            <a:extLst>
              <a:ext uri="{FF2B5EF4-FFF2-40B4-BE49-F238E27FC236}">
                <a16:creationId xmlns:a16="http://schemas.microsoft.com/office/drawing/2014/main" id="{D55AC44E-0695-D99C-E7F1-E14E7C83189B}"/>
              </a:ext>
            </a:extLst>
          </p:cNvPr>
          <p:cNvGrpSpPr/>
          <p:nvPr/>
        </p:nvGrpSpPr>
        <p:grpSpPr>
          <a:xfrm>
            <a:off x="5909813" y="853371"/>
            <a:ext cx="5624945" cy="4609329"/>
            <a:chOff x="5909813" y="1001976"/>
            <a:chExt cx="5624945" cy="4609329"/>
          </a:xfrm>
        </p:grpSpPr>
        <p:graphicFrame>
          <p:nvGraphicFramePr>
            <p:cNvPr id="10" name="Chart 9">
              <a:extLst>
                <a:ext uri="{FF2B5EF4-FFF2-40B4-BE49-F238E27FC236}">
                  <a16:creationId xmlns:a16="http://schemas.microsoft.com/office/drawing/2014/main" id="{7307F486-B4D2-F417-F08D-5CFF1976E9BF}"/>
                </a:ext>
              </a:extLst>
            </p:cNvPr>
            <p:cNvGraphicFramePr/>
            <p:nvPr/>
          </p:nvGraphicFramePr>
          <p:xfrm>
            <a:off x="5909813" y="1001976"/>
            <a:ext cx="5624945" cy="4609329"/>
          </p:xfrm>
          <a:graphic>
            <a:graphicData uri="http://schemas.openxmlformats.org/drawingml/2006/chart">
              <c:chart xmlns:c="http://schemas.openxmlformats.org/drawingml/2006/chart" xmlns:r="http://schemas.openxmlformats.org/officeDocument/2006/relationships" r:id="rId6"/>
            </a:graphicData>
          </a:graphic>
        </p:graphicFrame>
        <p:sp>
          <p:nvSpPr>
            <p:cNvPr id="5" name="Right Brace 4">
              <a:extLst>
                <a:ext uri="{FF2B5EF4-FFF2-40B4-BE49-F238E27FC236}">
                  <a16:creationId xmlns:a16="http://schemas.microsoft.com/office/drawing/2014/main" id="{E7A75DAB-3EAA-F827-4DEC-AF768E7EF7D2}"/>
                </a:ext>
              </a:extLst>
            </p:cNvPr>
            <p:cNvSpPr/>
            <p:nvPr/>
          </p:nvSpPr>
          <p:spPr>
            <a:xfrm>
              <a:off x="9770001" y="1692524"/>
              <a:ext cx="237745" cy="131673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8320992B-79EB-9C3C-596D-A00EEF9A2CB1}"/>
                </a:ext>
                <a:ext uri="{C183D7F6-B498-43B3-948B-1728B52AA6E4}">
                  <adec:decorative xmlns:adec="http://schemas.microsoft.com/office/drawing/2017/decorative" val="1"/>
                </a:ext>
              </a:extLst>
            </p:cNvPr>
            <p:cNvSpPr txBox="1"/>
            <p:nvPr/>
          </p:nvSpPr>
          <p:spPr>
            <a:xfrm>
              <a:off x="9888873" y="2254671"/>
              <a:ext cx="952397" cy="76944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Use more than once a week</a:t>
              </a:r>
            </a:p>
          </p:txBody>
        </p:sp>
      </p:grpSp>
      <p:sp>
        <p:nvSpPr>
          <p:cNvPr id="11" name="Text Placeholder 30">
            <a:extLst>
              <a:ext uri="{FF2B5EF4-FFF2-40B4-BE49-F238E27FC236}">
                <a16:creationId xmlns:a16="http://schemas.microsoft.com/office/drawing/2014/main" id="{354742EB-2226-66A6-E46A-3CF999A5123D}"/>
              </a:ext>
            </a:extLst>
          </p:cNvPr>
          <p:cNvSpPr txBox="1">
            <a:spLocks/>
          </p:cNvSpPr>
          <p:nvPr/>
        </p:nvSpPr>
        <p:spPr>
          <a:xfrm>
            <a:off x="6502157" y="4991462"/>
            <a:ext cx="4903058" cy="430887"/>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more than once a week after 6pm vs. GM average (40%, n=198)</a:t>
            </a:r>
          </a:p>
        </p:txBody>
      </p:sp>
      <p:sp>
        <p:nvSpPr>
          <p:cNvPr id="9" name="Content Placeholder 32">
            <a:extLst>
              <a:ext uri="{FF2B5EF4-FFF2-40B4-BE49-F238E27FC236}">
                <a16:creationId xmlns:a16="http://schemas.microsoft.com/office/drawing/2014/main" id="{D089CBAE-C6D0-CA87-4B34-BDDCD8A1F717}"/>
              </a:ext>
            </a:extLst>
          </p:cNvPr>
          <p:cNvSpPr txBox="1">
            <a:spLocks/>
          </p:cNvSpPr>
          <p:nvPr/>
        </p:nvSpPr>
        <p:spPr>
          <a:xfrm>
            <a:off x="6502157" y="5424828"/>
            <a:ext cx="4903059" cy="80223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16-24 (63%)</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from within racially minoritised communities (52%) </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Male respondents (47%)</a:t>
            </a:r>
          </a:p>
        </p:txBody>
      </p:sp>
      <p:sp>
        <p:nvSpPr>
          <p:cNvPr id="14" name="Footer Placeholder 4">
            <a:extLst>
              <a:ext uri="{FF2B5EF4-FFF2-40B4-BE49-F238E27FC236}">
                <a16:creationId xmlns:a16="http://schemas.microsoft.com/office/drawing/2014/main" id="{298A2030-B847-621C-E60D-062D79EB0D10}"/>
              </a:ext>
            </a:extLst>
          </p:cNvPr>
          <p:cNvSpPr txBox="1">
            <a:spLocks/>
          </p:cNvSpPr>
          <p:nvPr/>
        </p:nvSpPr>
        <p:spPr>
          <a:xfrm>
            <a:off x="137135" y="63427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NE6. What do you use public transport after 6pm for? Thinking about the past 12 months, at what times have you used public transport after 6pm? Base: S11, 448 (Those who use public transport after 6pm). NE5. In the past 12 months, how often have you used public transport after 6pm? </a:t>
            </a:r>
            <a:r>
              <a:rPr lang="en-GB" sz="1000">
                <a:solidFill>
                  <a:srgbClr val="FFFFFF">
                    <a:lumMod val="50000"/>
                  </a:srgbClr>
                </a:solidFill>
                <a:latin typeface="Arial"/>
                <a:cs typeface="Arial" panose="020B0604020202020204" pitchFamily="34" charset="0"/>
              </a:rPr>
              <a:t>Base: S11, 448 (Those who use public transport after 6pm)</a:t>
            </a:r>
          </a:p>
        </p:txBody>
      </p:sp>
    </p:spTree>
    <p:custDataLst>
      <p:tags r:id="rId1"/>
    </p:custDataLst>
    <p:extLst>
      <p:ext uri="{BB962C8B-B14F-4D97-AF65-F5344CB8AC3E}">
        <p14:creationId xmlns:p14="http://schemas.microsoft.com/office/powerpoint/2010/main" val="414566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2024</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eleven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 Each sample has included around:</a:t>
            </a:r>
          </a:p>
          <a:p>
            <a:pPr lvl="1">
              <a:lnSpc>
                <a:spcPct val="100000"/>
              </a:lnSpc>
              <a:spcBef>
                <a:spcPts val="0"/>
              </a:spcBef>
              <a:spcAft>
                <a:spcPts val="600"/>
              </a:spcAft>
              <a:defRPr/>
            </a:pPr>
            <a:r>
              <a:rPr lang="en-GB" sz="1400" dirty="0">
                <a:latin typeface="Arial" panose="020B0604020202020204"/>
              </a:rPr>
              <a:t>750 online panel respondents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250 telephone respondents, and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500 online ‘river sampled’ respondents (those who responded to adverts, offers and invitations to take part in the surveys) </a:t>
            </a:r>
            <a:endParaRPr lang="en-GB" sz="1400" dirty="0">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majority online sampling with a smaller telephone element was selected so that a representative and robust sample of Greater Manchester residents could be regularly sourced within available time and budget.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some topics covered, interviews by telephone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033DB-37A6-D0AF-25C5-7A431167F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200A1-B3A0-319F-AD20-A5F81DE617D6}"/>
              </a:ext>
            </a:extLst>
          </p:cNvPr>
          <p:cNvSpPr>
            <a:spLocks noGrp="1"/>
          </p:cNvSpPr>
          <p:nvPr>
            <p:ph type="title"/>
          </p:nvPr>
        </p:nvSpPr>
        <p:spPr>
          <a:xfrm>
            <a:off x="391548" y="126962"/>
            <a:ext cx="11420238"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Excluding those who do not need to use public transport, the </a:t>
            </a:r>
            <a:r>
              <a:rPr lang="en-GB" sz="1800" b="1" dirty="0">
                <a:solidFill>
                  <a:srgbClr val="009690"/>
                </a:solidFill>
                <a:latin typeface="Arial"/>
                <a:ea typeface="+mn-ea"/>
                <a:cs typeface="+mn-cs"/>
              </a:rPr>
              <a:t>main reason for not using public transport later in the day are concerns for safety</a:t>
            </a:r>
            <a:endParaRPr lang="en-GB" sz="1800" b="1" dirty="0">
              <a:solidFill>
                <a:srgbClr val="5C5B5A"/>
              </a:solidFill>
              <a:latin typeface="Arial"/>
              <a:ea typeface="+mn-ea"/>
              <a:cs typeface="+mn-cs"/>
            </a:endParaRPr>
          </a:p>
        </p:txBody>
      </p:sp>
      <p:sp>
        <p:nvSpPr>
          <p:cNvPr id="7" name="TextBox 6">
            <a:extLst>
              <a:ext uri="{FF2B5EF4-FFF2-40B4-BE49-F238E27FC236}">
                <a16:creationId xmlns:a16="http://schemas.microsoft.com/office/drawing/2014/main" id="{591CF3F2-CF49-7E14-4F2F-0E069A5ADA35}"/>
              </a:ext>
              <a:ext uri="{C183D7F6-B498-43B3-948B-1728B52AA6E4}">
                <adec:decorative xmlns:adec="http://schemas.microsoft.com/office/drawing/2017/decorative" val="0"/>
              </a:ext>
            </a:extLst>
          </p:cNvPr>
          <p:cNvSpPr txBox="1"/>
          <p:nvPr/>
        </p:nvSpPr>
        <p:spPr>
          <a:xfrm>
            <a:off x="418844" y="918085"/>
            <a:ext cx="4513260" cy="738664"/>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Over half (57%) of respondents who only use public transport before 6pm do not need to use it later in the day... </a:t>
            </a:r>
            <a:endParaRPr lang="en-GB" sz="1600" b="1" i="0" u="none" strike="noStrike" kern="1200" cap="none" spc="0" normalizeH="0" baseline="0" noProof="0" dirty="0">
              <a:ln>
                <a:noFill/>
              </a:ln>
              <a:solidFill>
                <a:srgbClr val="5C5B5A"/>
              </a:solidFill>
              <a:effectLst/>
              <a:uLnTx/>
              <a:uFillTx/>
              <a:latin typeface="Arial"/>
              <a:cs typeface="Arial"/>
            </a:endParaRPr>
          </a:p>
        </p:txBody>
      </p:sp>
      <p:graphicFrame>
        <p:nvGraphicFramePr>
          <p:cNvPr id="12" name="Chart Placeholder 10" descr="Pie chart showing that 57% of respondents do not need to use public transport after 6pm">
            <a:extLst>
              <a:ext uri="{FF2B5EF4-FFF2-40B4-BE49-F238E27FC236}">
                <a16:creationId xmlns:a16="http://schemas.microsoft.com/office/drawing/2014/main" id="{7126644E-E9B4-4D79-06DB-B63C09EFFB60}"/>
              </a:ext>
            </a:extLst>
          </p:cNvPr>
          <p:cNvGraphicFramePr>
            <a:graphicFrameLocks/>
          </p:cNvGraphicFramePr>
          <p:nvPr>
            <p:extLst>
              <p:ext uri="{D42A27DB-BD31-4B8C-83A1-F6EECF244321}">
                <p14:modId xmlns:p14="http://schemas.microsoft.com/office/powerpoint/2010/main" val="322826556"/>
              </p:ext>
            </p:extLst>
          </p:nvPr>
        </p:nvGraphicFramePr>
        <p:xfrm>
          <a:off x="381932" y="2232428"/>
          <a:ext cx="4513260" cy="2804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DBD8C8E-B1B9-1693-2DEA-AE22A11E7E22}"/>
              </a:ext>
              <a:ext uri="{C183D7F6-B498-43B3-948B-1728B52AA6E4}">
                <adec:decorative xmlns:adec="http://schemas.microsoft.com/office/drawing/2017/decorative" val="0"/>
              </a:ext>
            </a:extLst>
          </p:cNvPr>
          <p:cNvSpPr txBox="1"/>
          <p:nvPr/>
        </p:nvSpPr>
        <p:spPr>
          <a:xfrm>
            <a:off x="5718146" y="902371"/>
            <a:ext cx="6232966"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Why don’t you use public transport later in the day (after 6pm)?</a:t>
            </a:r>
          </a:p>
        </p:txBody>
      </p:sp>
      <p:sp>
        <p:nvSpPr>
          <p:cNvPr id="16" name="TextBox 15">
            <a:extLst>
              <a:ext uri="{FF2B5EF4-FFF2-40B4-BE49-F238E27FC236}">
                <a16:creationId xmlns:a16="http://schemas.microsoft.com/office/drawing/2014/main" id="{1788C588-2614-D359-BF24-A7D90082C65D}"/>
              </a:ext>
            </a:extLst>
          </p:cNvPr>
          <p:cNvSpPr txBox="1"/>
          <p:nvPr/>
        </p:nvSpPr>
        <p:spPr>
          <a:xfrm>
            <a:off x="6988815" y="1287417"/>
            <a:ext cx="2546362" cy="461665"/>
          </a:xfrm>
          <a:prstGeom prst="rect">
            <a:avLst/>
          </a:prstGeom>
          <a:noFill/>
        </p:spPr>
        <p:txBody>
          <a:bodyPr wrap="square" rtlCol="0">
            <a:spAutoFit/>
          </a:bodyPr>
          <a:lstStyle/>
          <a:p>
            <a:pPr algn="ctr"/>
            <a:r>
              <a:rPr lang="en-GB" sz="1200" b="1">
                <a:solidFill>
                  <a:srgbClr val="5C5B5A"/>
                </a:solidFill>
                <a:latin typeface="Arial"/>
              </a:rPr>
              <a:t>Excluding those who don’t need to use public transport:</a:t>
            </a:r>
          </a:p>
        </p:txBody>
      </p:sp>
      <p:graphicFrame>
        <p:nvGraphicFramePr>
          <p:cNvPr id="8" name="Chart 7" descr=" Of those who do but don't use it, 54% who don't use public transport after 6pm, don't do so for concerns for their safety. 35% don't use it because of the reliability of public transport.">
            <a:extLst>
              <a:ext uri="{FF2B5EF4-FFF2-40B4-BE49-F238E27FC236}">
                <a16:creationId xmlns:a16="http://schemas.microsoft.com/office/drawing/2014/main" id="{6B4D3A8B-61ED-3693-0B2B-0675A5950056}"/>
              </a:ext>
            </a:extLst>
          </p:cNvPr>
          <p:cNvGraphicFramePr/>
          <p:nvPr>
            <p:extLst>
              <p:ext uri="{D42A27DB-BD31-4B8C-83A1-F6EECF244321}">
                <p14:modId xmlns:p14="http://schemas.microsoft.com/office/powerpoint/2010/main" val="97740034"/>
              </p:ext>
            </p:extLst>
          </p:nvPr>
        </p:nvGraphicFramePr>
        <p:xfrm>
          <a:off x="5718146" y="1655400"/>
          <a:ext cx="5348957" cy="448887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B03D6A66-AC6F-55DF-8CA3-4D7A1E35C321}"/>
              </a:ext>
              <a:ext uri="{C183D7F6-B498-43B3-948B-1728B52AA6E4}">
                <adec:decorative xmlns:adec="http://schemas.microsoft.com/office/drawing/2017/decorative" val="0"/>
              </a:ext>
            </a:extLst>
          </p:cNvPr>
          <p:cNvSpPr txBox="1"/>
          <p:nvPr/>
        </p:nvSpPr>
        <p:spPr>
          <a:xfrm>
            <a:off x="9979462" y="1287417"/>
            <a:ext cx="2145223" cy="55399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Expressed as % of all respondents who only use public transport pre- 6pm: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8" name="TextBox 17">
            <a:extLst>
              <a:ext uri="{FF2B5EF4-FFF2-40B4-BE49-F238E27FC236}">
                <a16:creationId xmlns:a16="http://schemas.microsoft.com/office/drawing/2014/main" id="{BDD0CBF4-93EA-619B-9F9C-9B0A2A1BDDC6}"/>
              </a:ext>
              <a:ext uri="{C183D7F6-B498-43B3-948B-1728B52AA6E4}">
                <adec:decorative xmlns:adec="http://schemas.microsoft.com/office/drawing/2017/decorative" val="0"/>
              </a:ext>
            </a:extLst>
          </p:cNvPr>
          <p:cNvSpPr txBox="1"/>
          <p:nvPr/>
        </p:nvSpPr>
        <p:spPr>
          <a:xfrm>
            <a:off x="10700544" y="197652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1" name="TextBox 20">
            <a:extLst>
              <a:ext uri="{FF2B5EF4-FFF2-40B4-BE49-F238E27FC236}">
                <a16:creationId xmlns:a16="http://schemas.microsoft.com/office/drawing/2014/main" id="{732D1FB7-54A2-90C9-0239-6F5F6E971C7F}"/>
              </a:ext>
              <a:ext uri="{C183D7F6-B498-43B3-948B-1728B52AA6E4}">
                <adec:decorative xmlns:adec="http://schemas.microsoft.com/office/drawing/2017/decorative" val="0"/>
              </a:ext>
            </a:extLst>
          </p:cNvPr>
          <p:cNvSpPr txBox="1"/>
          <p:nvPr/>
        </p:nvSpPr>
        <p:spPr>
          <a:xfrm>
            <a:off x="10700544" y="287555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70B9F4C5-DFFC-854D-5F0D-51AE36AC11F3}"/>
              </a:ext>
              <a:ext uri="{C183D7F6-B498-43B3-948B-1728B52AA6E4}">
                <adec:decorative xmlns:adec="http://schemas.microsoft.com/office/drawing/2017/decorative" val="0"/>
              </a:ext>
            </a:extLst>
          </p:cNvPr>
          <p:cNvSpPr txBox="1"/>
          <p:nvPr/>
        </p:nvSpPr>
        <p:spPr>
          <a:xfrm>
            <a:off x="10700544" y="381014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AF3188BA-FCCD-AC36-F92D-0A43EBF37AAE}"/>
              </a:ext>
              <a:ext uri="{C183D7F6-B498-43B3-948B-1728B52AA6E4}">
                <adec:decorative xmlns:adec="http://schemas.microsoft.com/office/drawing/2017/decorative" val="0"/>
              </a:ext>
            </a:extLst>
          </p:cNvPr>
          <p:cNvSpPr txBox="1"/>
          <p:nvPr/>
        </p:nvSpPr>
        <p:spPr>
          <a:xfrm>
            <a:off x="10751725" y="4707782"/>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FBA983-15DA-74A4-4848-C46FCB831926}"/>
              </a:ext>
              <a:ext uri="{C183D7F6-B498-43B3-948B-1728B52AA6E4}">
                <adec:decorative xmlns:adec="http://schemas.microsoft.com/office/drawing/2017/decorative" val="0"/>
              </a:ext>
            </a:extLst>
          </p:cNvPr>
          <p:cNvSpPr txBox="1"/>
          <p:nvPr/>
        </p:nvSpPr>
        <p:spPr>
          <a:xfrm>
            <a:off x="10751725" y="558049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9" name="Footer Placeholder 4">
            <a:extLst>
              <a:ext uri="{FF2B5EF4-FFF2-40B4-BE49-F238E27FC236}">
                <a16:creationId xmlns:a16="http://schemas.microsoft.com/office/drawing/2014/main" id="{7A929B23-8ADB-5E62-B5E5-B8591CEDA6CD}"/>
              </a:ext>
            </a:extLst>
          </p:cNvPr>
          <p:cNvSpPr txBox="1">
            <a:spLocks/>
          </p:cNvSpPr>
          <p:nvPr/>
        </p:nvSpPr>
        <p:spPr>
          <a:xfrm>
            <a:off x="391548" y="6332872"/>
            <a:ext cx="11552801"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5C5B5A"/>
                </a:solidFill>
                <a:effectLst/>
                <a:uLnTx/>
                <a:uFillTx/>
                <a:latin typeface="Arial"/>
                <a:ea typeface="+mn-ea"/>
                <a:cs typeface="Arial"/>
              </a:rPr>
              <a:t>NE3. You said that you use public transport, but not after 6 pm. Why don’t you use public transport later in the day (after 6pm)? </a:t>
            </a:r>
            <a:r>
              <a:rPr lang="en-GB" sz="1000">
                <a:solidFill>
                  <a:srgbClr val="5C5B5A"/>
                </a:solidFill>
                <a:latin typeface="Arial"/>
                <a:cs typeface="Arial"/>
              </a:rPr>
              <a:t>Base: All online respondents who use public transport but not after 6pm (458), Those who do need to use public transport but do not after 6pm (177).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FFFFFF">
                  <a:lumMod val="50000"/>
                </a:srgbClr>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5C59256E-C224-0EAE-3105-1CEA0659C6FD}"/>
              </a:ext>
            </a:extLst>
          </p:cNvPr>
          <p:cNvSpPr txBox="1"/>
          <p:nvPr/>
        </p:nvSpPr>
        <p:spPr>
          <a:xfrm>
            <a:off x="6102445" y="6021162"/>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sizes</a:t>
            </a:r>
            <a:endParaRPr lang="en-GB" sz="1000" dirty="0"/>
          </a:p>
        </p:txBody>
      </p:sp>
    </p:spTree>
    <p:custDataLst>
      <p:tags r:id="rId1"/>
    </p:custDataLst>
    <p:extLst>
      <p:ext uri="{BB962C8B-B14F-4D97-AF65-F5344CB8AC3E}">
        <p14:creationId xmlns:p14="http://schemas.microsoft.com/office/powerpoint/2010/main" val="723906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AF224A-5D3F-A8E5-C43D-5208BF261CD1}"/>
              </a:ext>
            </a:extLst>
          </p:cNvPr>
          <p:cNvSpPr>
            <a:spLocks noGrp="1"/>
          </p:cNvSpPr>
          <p:nvPr>
            <p:ph type="title"/>
          </p:nvPr>
        </p:nvSpPr>
        <p:spPr>
          <a:xfrm>
            <a:off x="214450" y="134039"/>
            <a:ext cx="11644174"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Over a quarter (28%) of those who use public transport after 6pm </a:t>
            </a:r>
            <a:r>
              <a:rPr lang="en-GB" sz="1800" b="1" dirty="0">
                <a:solidFill>
                  <a:srgbClr val="009690"/>
                </a:solidFill>
                <a:latin typeface="Arial"/>
                <a:ea typeface="+mn-ea"/>
                <a:cs typeface="+mn-cs"/>
              </a:rPr>
              <a:t>feel unsafe</a:t>
            </a:r>
            <a:r>
              <a:rPr lang="en-GB" sz="1800" b="1" dirty="0">
                <a:solidFill>
                  <a:schemeClr val="tx1">
                    <a:lumMod val="65000"/>
                    <a:lumOff val="35000"/>
                  </a:schemeClr>
                </a:solidFill>
                <a:latin typeface="Arial"/>
                <a:ea typeface="+mn-ea"/>
                <a:cs typeface="+mn-cs"/>
              </a:rPr>
              <a:t> doing so. Among under 25s and female respondents the proportions are even higher</a:t>
            </a:r>
          </a:p>
        </p:txBody>
      </p:sp>
      <p:sp>
        <p:nvSpPr>
          <p:cNvPr id="7" name="TextBox 6">
            <a:extLst>
              <a:ext uri="{FF2B5EF4-FFF2-40B4-BE49-F238E27FC236}">
                <a16:creationId xmlns:a16="http://schemas.microsoft.com/office/drawing/2014/main" id="{59A60914-49AB-BB22-279F-5180FCBF9FE2}"/>
              </a:ext>
              <a:ext uri="{C183D7F6-B498-43B3-948B-1728B52AA6E4}">
                <adec:decorative xmlns:adec="http://schemas.microsoft.com/office/drawing/2017/decorative" val="0"/>
              </a:ext>
            </a:extLst>
          </p:cNvPr>
          <p:cNvSpPr txBox="1"/>
          <p:nvPr/>
        </p:nvSpPr>
        <p:spPr>
          <a:xfrm>
            <a:off x="1247775" y="889096"/>
            <a:ext cx="963929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safe do you feel on public transport after 6pm?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(asked of all that use public transport, thinking about selected times in the evening after this time)</a:t>
            </a:r>
          </a:p>
        </p:txBody>
      </p:sp>
      <p:sp>
        <p:nvSpPr>
          <p:cNvPr id="3" name="TextBox 2">
            <a:extLst>
              <a:ext uri="{FF2B5EF4-FFF2-40B4-BE49-F238E27FC236}">
                <a16:creationId xmlns:a16="http://schemas.microsoft.com/office/drawing/2014/main" id="{6D5D9F26-7A86-C8FC-6D02-5AAC9B8776B4}"/>
              </a:ext>
              <a:ext uri="{C183D7F6-B498-43B3-948B-1728B52AA6E4}">
                <adec:decorative xmlns:adec="http://schemas.microsoft.com/office/drawing/2017/decorative" val="0"/>
              </a:ext>
            </a:extLst>
          </p:cNvPr>
          <p:cNvSpPr txBox="1"/>
          <p:nvPr/>
        </p:nvSpPr>
        <p:spPr>
          <a:xfrm>
            <a:off x="-73737" y="1227440"/>
            <a:ext cx="2036719" cy="369332"/>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How many using public transport at these times?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grpSp>
        <p:nvGrpSpPr>
          <p:cNvPr id="24" name="Group 23" descr="Stacked bar chart showing 13% of those who use public transport between 6-8pm find it unsafe. 38% of those who use it between 10pm-12am find it unsafe. ">
            <a:extLst>
              <a:ext uri="{FF2B5EF4-FFF2-40B4-BE49-F238E27FC236}">
                <a16:creationId xmlns:a16="http://schemas.microsoft.com/office/drawing/2014/main" id="{A74BB9D7-FF26-3C8F-C125-579E097E9A39}"/>
              </a:ext>
            </a:extLst>
          </p:cNvPr>
          <p:cNvGrpSpPr/>
          <p:nvPr/>
        </p:nvGrpSpPr>
        <p:grpSpPr>
          <a:xfrm>
            <a:off x="0" y="1531193"/>
            <a:ext cx="11932360" cy="4007034"/>
            <a:chOff x="0" y="2273461"/>
            <a:chExt cx="11932360" cy="4276570"/>
          </a:xfrm>
        </p:grpSpPr>
        <p:graphicFrame>
          <p:nvGraphicFramePr>
            <p:cNvPr id="2" name="Chart 1">
              <a:extLst>
                <a:ext uri="{FF2B5EF4-FFF2-40B4-BE49-F238E27FC236}">
                  <a16:creationId xmlns:a16="http://schemas.microsoft.com/office/drawing/2014/main" id="{8FE4E719-17F5-B47A-DCA1-E16D925669DA}"/>
                </a:ext>
              </a:extLst>
            </p:cNvPr>
            <p:cNvGraphicFramePr/>
            <p:nvPr/>
          </p:nvGraphicFramePr>
          <p:xfrm>
            <a:off x="0" y="2273461"/>
            <a:ext cx="11858624" cy="4276570"/>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a:extLst>
                <a:ext uri="{FF2B5EF4-FFF2-40B4-BE49-F238E27FC236}">
                  <a16:creationId xmlns:a16="http://schemas.microsoft.com/office/drawing/2014/main" id="{7DC1D20A-03D2-7DC0-24DA-56238F1E013B}"/>
                </a:ext>
              </a:extLst>
            </p:cNvPr>
            <p:cNvSpPr/>
            <p:nvPr/>
          </p:nvSpPr>
          <p:spPr>
            <a:xfrm>
              <a:off x="11078626" y="4358941"/>
              <a:ext cx="211179" cy="1088136"/>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99B3D2D-27DA-A275-3D33-3D7C56787118}"/>
                </a:ext>
              </a:extLst>
            </p:cNvPr>
            <p:cNvSpPr txBox="1"/>
            <p:nvPr/>
          </p:nvSpPr>
          <p:spPr>
            <a:xfrm>
              <a:off x="11078626"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36%</a:t>
              </a:r>
            </a:p>
          </p:txBody>
        </p:sp>
        <p:sp>
          <p:nvSpPr>
            <p:cNvPr id="14" name="Right Brace 13">
              <a:extLst>
                <a:ext uri="{FF2B5EF4-FFF2-40B4-BE49-F238E27FC236}">
                  <a16:creationId xmlns:a16="http://schemas.microsoft.com/office/drawing/2014/main" id="{D765ACF2-E57E-85EB-6420-E013380DA527}"/>
                </a:ext>
              </a:extLst>
            </p:cNvPr>
            <p:cNvSpPr/>
            <p:nvPr/>
          </p:nvSpPr>
          <p:spPr>
            <a:xfrm>
              <a:off x="9056227" y="4344645"/>
              <a:ext cx="211179" cy="1159364"/>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ED644F6-DAC2-54A2-5D66-0CD225E08F25}"/>
                </a:ext>
              </a:extLst>
            </p:cNvPr>
            <p:cNvSpPr txBox="1"/>
            <p:nvPr/>
          </p:nvSpPr>
          <p:spPr>
            <a:xfrm>
              <a:off x="9063898"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38%</a:t>
              </a:r>
            </a:p>
          </p:txBody>
        </p:sp>
        <p:sp>
          <p:nvSpPr>
            <p:cNvPr id="16" name="Right Brace 15">
              <a:extLst>
                <a:ext uri="{FF2B5EF4-FFF2-40B4-BE49-F238E27FC236}">
                  <a16:creationId xmlns:a16="http://schemas.microsoft.com/office/drawing/2014/main" id="{1D3FEB05-4BDE-58DD-5FDA-E38525064034}"/>
                </a:ext>
              </a:extLst>
            </p:cNvPr>
            <p:cNvSpPr/>
            <p:nvPr/>
          </p:nvSpPr>
          <p:spPr>
            <a:xfrm>
              <a:off x="7026523" y="4806053"/>
              <a:ext cx="211179" cy="69795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AF74C79-C34D-3DFA-D0E8-ED57F18BD19A}"/>
                </a:ext>
              </a:extLst>
            </p:cNvPr>
            <p:cNvSpPr txBox="1"/>
            <p:nvPr/>
          </p:nvSpPr>
          <p:spPr>
            <a:xfrm>
              <a:off x="7026523" y="5001142"/>
              <a:ext cx="853734" cy="32848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24%</a:t>
              </a:r>
            </a:p>
          </p:txBody>
        </p:sp>
        <p:sp>
          <p:nvSpPr>
            <p:cNvPr id="18" name="Right Brace 17">
              <a:extLst>
                <a:ext uri="{FF2B5EF4-FFF2-40B4-BE49-F238E27FC236}">
                  <a16:creationId xmlns:a16="http://schemas.microsoft.com/office/drawing/2014/main" id="{2CB74B1E-D5E8-318D-B883-CFE6E9D02124}"/>
                </a:ext>
              </a:extLst>
            </p:cNvPr>
            <p:cNvSpPr/>
            <p:nvPr/>
          </p:nvSpPr>
          <p:spPr>
            <a:xfrm>
              <a:off x="4970293" y="5128311"/>
              <a:ext cx="195185" cy="364369"/>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7E2FA7EC-815C-A39E-D4A5-F73A1B35CFBD}"/>
                </a:ext>
              </a:extLst>
            </p:cNvPr>
            <p:cNvSpPr txBox="1"/>
            <p:nvPr/>
          </p:nvSpPr>
          <p:spPr>
            <a:xfrm>
              <a:off x="4989148" y="513930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13%</a:t>
              </a:r>
            </a:p>
          </p:txBody>
        </p:sp>
        <p:sp>
          <p:nvSpPr>
            <p:cNvPr id="20" name="Right Brace 19">
              <a:extLst>
                <a:ext uri="{FF2B5EF4-FFF2-40B4-BE49-F238E27FC236}">
                  <a16:creationId xmlns:a16="http://schemas.microsoft.com/office/drawing/2014/main" id="{62F47465-D3A8-0A9A-4B5A-67FA58BA469D}"/>
                </a:ext>
              </a:extLst>
            </p:cNvPr>
            <p:cNvSpPr/>
            <p:nvPr/>
          </p:nvSpPr>
          <p:spPr>
            <a:xfrm>
              <a:off x="2939086" y="4636773"/>
              <a:ext cx="223866" cy="86723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D97EB52C-531A-5494-3C22-F762742BD024}"/>
                </a:ext>
              </a:extLst>
            </p:cNvPr>
            <p:cNvSpPr txBox="1"/>
            <p:nvPr/>
          </p:nvSpPr>
          <p:spPr>
            <a:xfrm>
              <a:off x="3063224" y="4903008"/>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28%</a:t>
              </a:r>
            </a:p>
          </p:txBody>
        </p:sp>
      </p:grpSp>
      <p:sp>
        <p:nvSpPr>
          <p:cNvPr id="22" name="TextBox 21">
            <a:extLst>
              <a:ext uri="{FF2B5EF4-FFF2-40B4-BE49-F238E27FC236}">
                <a16:creationId xmlns:a16="http://schemas.microsoft.com/office/drawing/2014/main" id="{D2DDE878-C902-CF33-3447-C186B1E63CBA}"/>
              </a:ext>
              <a:ext uri="{C183D7F6-B498-43B3-948B-1728B52AA6E4}">
                <adec:decorative xmlns:adec="http://schemas.microsoft.com/office/drawing/2017/decorative" val="1"/>
              </a:ext>
            </a:extLst>
          </p:cNvPr>
          <p:cNvSpPr txBox="1"/>
          <p:nvPr/>
        </p:nvSpPr>
        <p:spPr>
          <a:xfrm>
            <a:off x="2118424"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100%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B3791B2-55CD-9D96-D9AA-20FDF3A0D735}"/>
              </a:ext>
              <a:ext uri="{C183D7F6-B498-43B3-948B-1728B52AA6E4}">
                <adec:decorative xmlns:adec="http://schemas.microsoft.com/office/drawing/2017/decorative" val="1"/>
              </a:ext>
            </a:extLst>
          </p:cNvPr>
          <p:cNvSpPr txBox="1"/>
          <p:nvPr/>
        </p:nvSpPr>
        <p:spPr>
          <a:xfrm>
            <a:off x="4172535"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74%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0011D65B-9E09-1227-03EB-A2BE4F5B5EA3}"/>
              </a:ext>
              <a:ext uri="{C183D7F6-B498-43B3-948B-1728B52AA6E4}">
                <adec:decorative xmlns:adec="http://schemas.microsoft.com/office/drawing/2017/decorative" val="1"/>
              </a:ext>
            </a:extLst>
          </p:cNvPr>
          <p:cNvSpPr txBox="1"/>
          <p:nvPr/>
        </p:nvSpPr>
        <p:spPr>
          <a:xfrm>
            <a:off x="6250899"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59%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31074B16-053F-6CFB-F9C8-D478A5118B4A}"/>
              </a:ext>
              <a:ext uri="{C183D7F6-B498-43B3-948B-1728B52AA6E4}">
                <adec:decorative xmlns:adec="http://schemas.microsoft.com/office/drawing/2017/decorative" val="1"/>
              </a:ext>
            </a:extLst>
          </p:cNvPr>
          <p:cNvSpPr txBox="1"/>
          <p:nvPr/>
        </p:nvSpPr>
        <p:spPr>
          <a:xfrm>
            <a:off x="8256107"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37%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CF7CCC66-BEF7-165D-C6AC-8E18B6839D9F}"/>
              </a:ext>
              <a:ext uri="{C183D7F6-B498-43B3-948B-1728B52AA6E4}">
                <adec:decorative xmlns:adec="http://schemas.microsoft.com/office/drawing/2017/decorative" val="1"/>
              </a:ext>
            </a:extLst>
          </p:cNvPr>
          <p:cNvSpPr txBox="1"/>
          <p:nvPr/>
        </p:nvSpPr>
        <p:spPr>
          <a:xfrm>
            <a:off x="10288866"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8%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43" name="Text Placeholder 30">
            <a:extLst>
              <a:ext uri="{FF2B5EF4-FFF2-40B4-BE49-F238E27FC236}">
                <a16:creationId xmlns:a16="http://schemas.microsoft.com/office/drawing/2014/main" id="{622A6D1E-A0B2-436D-C290-C219286228F7}"/>
              </a:ext>
            </a:extLst>
          </p:cNvPr>
          <p:cNvSpPr txBox="1">
            <a:spLocks/>
          </p:cNvSpPr>
          <p:nvPr/>
        </p:nvSpPr>
        <p:spPr>
          <a:xfrm>
            <a:off x="2106041" y="5186364"/>
            <a:ext cx="7979920" cy="341404"/>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feel unsafe on public transport after 6pm vs. GM average (28%)</a:t>
            </a:r>
          </a:p>
        </p:txBody>
      </p:sp>
      <p:sp>
        <p:nvSpPr>
          <p:cNvPr id="42" name="Content Placeholder 32">
            <a:extLst>
              <a:ext uri="{FF2B5EF4-FFF2-40B4-BE49-F238E27FC236}">
                <a16:creationId xmlns:a16="http://schemas.microsoft.com/office/drawing/2014/main" id="{CF7E460E-7D66-1D03-8FC3-A79E61F04CCA}"/>
              </a:ext>
            </a:extLst>
          </p:cNvPr>
          <p:cNvSpPr txBox="1">
            <a:spLocks/>
          </p:cNvSpPr>
          <p:nvPr/>
        </p:nvSpPr>
        <p:spPr>
          <a:xfrm>
            <a:off x="2106040" y="5538383"/>
            <a:ext cx="7979921" cy="717294"/>
          </a:xfrm>
          <a:prstGeom prst="rect">
            <a:avLst/>
          </a:prstGeom>
          <a:solidFill>
            <a:schemeClr val="bg1"/>
          </a:solidFill>
          <a:ln>
            <a:solidFill>
              <a:srgbClr val="5C5B5A"/>
            </a:solidFill>
          </a:ln>
        </p:spPr>
        <p:txBody>
          <a:bodyPr wrap="square" lIns="90000" tIns="90000" rIns="90000" bIns="90000" numCol="2"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16-24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Female respondents (35%)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money in the next 12 months (36%)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use more credit in the last month (36%)</a:t>
            </a:r>
          </a:p>
        </p:txBody>
      </p:sp>
      <p:sp>
        <p:nvSpPr>
          <p:cNvPr id="46" name="Footer Placeholder 4">
            <a:extLst>
              <a:ext uri="{FF2B5EF4-FFF2-40B4-BE49-F238E27FC236}">
                <a16:creationId xmlns:a16="http://schemas.microsoft.com/office/drawing/2014/main" id="{F99ACC8E-7FF1-8D93-6EB5-97D8C752C20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NE4. Thinking about the past 12 months, at what times have you used public transport after 6pm? </a:t>
            </a:r>
            <a:r>
              <a:rPr lang="en-GB" sz="1000" dirty="0">
                <a:solidFill>
                  <a:srgbClr val="FFFFFF">
                    <a:lumMod val="50000"/>
                  </a:srgbClr>
                </a:solidFill>
                <a:latin typeface="Arial"/>
                <a:cs typeface="Arial" panose="020B0604020202020204" pitchFamily="34" charset="0"/>
              </a:rPr>
              <a:t>Base, all online respondents who use public transport after 6pm (448).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NE7. How safe do you feel on public transport after 6pm? Base: 486 (All online respondents who use public transport after 6pm, at specific times)		</a:t>
            </a:r>
            <a:endParaRPr lang="en-GB" sz="1000" dirty="0">
              <a:solidFill>
                <a:srgbClr val="FFFFFF">
                  <a:lumMod val="50000"/>
                </a:srgbClr>
              </a:solidFill>
              <a:latin typeface="Arial"/>
              <a:cs typeface="Arial" panose="020B0604020202020204" pitchFamily="34" charset="0"/>
            </a:endParaRPr>
          </a:p>
        </p:txBody>
      </p:sp>
      <p:sp>
        <p:nvSpPr>
          <p:cNvPr id="6" name="TextBox 5">
            <a:extLst>
              <a:ext uri="{FF2B5EF4-FFF2-40B4-BE49-F238E27FC236}">
                <a16:creationId xmlns:a16="http://schemas.microsoft.com/office/drawing/2014/main" id="{853A0E46-7402-AF9D-EDCD-C9F6A3183FA7}"/>
              </a:ext>
            </a:extLst>
          </p:cNvPr>
          <p:cNvSpPr txBox="1"/>
          <p:nvPr/>
        </p:nvSpPr>
        <p:spPr>
          <a:xfrm>
            <a:off x="10268465" y="5122807"/>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a:t>
            </a:r>
            <a:endParaRPr lang="en-GB" sz="1000" dirty="0"/>
          </a:p>
        </p:txBody>
      </p:sp>
    </p:spTree>
    <p:custDataLst>
      <p:tags r:id="rId1"/>
    </p:custDataLst>
    <p:extLst>
      <p:ext uri="{BB962C8B-B14F-4D97-AF65-F5344CB8AC3E}">
        <p14:creationId xmlns:p14="http://schemas.microsoft.com/office/powerpoint/2010/main" val="1205499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2CC4B9-2AD3-5D99-A6BA-D8155EC62B03}"/>
              </a:ext>
            </a:extLst>
          </p:cNvPr>
          <p:cNvSpPr>
            <a:spLocks noGrp="1"/>
          </p:cNvSpPr>
          <p:nvPr>
            <p:ph type="title"/>
          </p:nvPr>
        </p:nvSpPr>
        <p:spPr>
          <a:xfrm>
            <a:off x="209916" y="265408"/>
            <a:ext cx="11982083"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a quarter of GM respondents have been </a:t>
            </a:r>
            <a:r>
              <a:rPr lang="en-GB" sz="1800" b="1" dirty="0">
                <a:solidFill>
                  <a:srgbClr val="009690"/>
                </a:solidFill>
                <a:latin typeface="Arial"/>
                <a:ea typeface="+mn-ea"/>
                <a:cs typeface="+mn-cs"/>
              </a:rPr>
              <a:t>unable to access opportunities or services at night due to lack of public transport</a:t>
            </a:r>
            <a:r>
              <a:rPr lang="en-GB" sz="1800" b="1" dirty="0">
                <a:solidFill>
                  <a:srgbClr val="5C5B5A"/>
                </a:solidFill>
                <a:latin typeface="Arial"/>
                <a:ea typeface="+mn-ea"/>
                <a:cs typeface="+mn-cs"/>
              </a:rPr>
              <a:t>. Those most likely to be unable to access these opportunities are those aged 16-24</a:t>
            </a:r>
          </a:p>
        </p:txBody>
      </p:sp>
      <p:sp>
        <p:nvSpPr>
          <p:cNvPr id="7" name="TextBox 6">
            <a:extLst>
              <a:ext uri="{FF2B5EF4-FFF2-40B4-BE49-F238E27FC236}">
                <a16:creationId xmlns:a16="http://schemas.microsoft.com/office/drawing/2014/main" id="{052B9954-CE5A-07FD-A373-EAC6754950E1}"/>
              </a:ext>
              <a:ext uri="{C183D7F6-B498-43B3-948B-1728B52AA6E4}">
                <adec:decorative xmlns:adec="http://schemas.microsoft.com/office/drawing/2017/decorative" val="0"/>
              </a:ext>
            </a:extLst>
          </p:cNvPr>
          <p:cNvSpPr txBox="1"/>
          <p:nvPr/>
        </p:nvSpPr>
        <p:spPr>
          <a:xfrm>
            <a:off x="465233" y="1099827"/>
            <a:ext cx="5539896"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Has a lack of public transport at night prevented you from accessing opportunities</a:t>
            </a:r>
            <a:r>
              <a:rPr lang="en-GB" sz="1400" b="1">
                <a:solidFill>
                  <a:srgbClr val="5C5B5A"/>
                </a:solidFill>
                <a:latin typeface="Arial"/>
              </a:rPr>
              <a:t> (e.g. work, evening education or seeing friends) or services (e.g. late nigh healthcare)?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Placeholder 10" descr="Pie chart showing that 27% of respondents say a lack of public transport at night has prevented them from accessing opportunities.">
            <a:extLst>
              <a:ext uri="{FF2B5EF4-FFF2-40B4-BE49-F238E27FC236}">
                <a16:creationId xmlns:a16="http://schemas.microsoft.com/office/drawing/2014/main" id="{61158F05-5159-EFFD-EB34-8A12182C64FB}"/>
              </a:ext>
            </a:extLst>
          </p:cNvPr>
          <p:cNvGraphicFramePr>
            <a:graphicFrameLocks/>
          </p:cNvGraphicFramePr>
          <p:nvPr>
            <p:extLst>
              <p:ext uri="{D42A27DB-BD31-4B8C-83A1-F6EECF244321}">
                <p14:modId xmlns:p14="http://schemas.microsoft.com/office/powerpoint/2010/main" val="468666038"/>
              </p:ext>
            </p:extLst>
          </p:nvPr>
        </p:nvGraphicFramePr>
        <p:xfrm>
          <a:off x="459054" y="2273939"/>
          <a:ext cx="5002484" cy="389774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47CFF23-EE4D-7B1B-4C19-BCEB591BE55D}"/>
              </a:ext>
            </a:extLst>
          </p:cNvPr>
          <p:cNvSpPr txBox="1"/>
          <p:nvPr/>
        </p:nvSpPr>
        <p:spPr>
          <a:xfrm>
            <a:off x="2389466" y="3045671"/>
            <a:ext cx="1534033" cy="1415772"/>
          </a:xfrm>
          <a:prstGeom prst="rect">
            <a:avLst/>
          </a:prstGeom>
          <a:noFill/>
        </p:spPr>
        <p:txBody>
          <a:bodyPr wrap="square" rtlCol="0">
            <a:spAutoFit/>
          </a:bodyPr>
          <a:lstStyle/>
          <a:p>
            <a:pPr algn="ctr"/>
            <a:r>
              <a:rPr lang="en-GB" sz="3200" b="1" dirty="0">
                <a:solidFill>
                  <a:srgbClr val="5C5B5A"/>
                </a:solidFill>
                <a:latin typeface="Arial"/>
              </a:rPr>
              <a:t>27%</a:t>
            </a:r>
          </a:p>
          <a:p>
            <a:pPr algn="ctr"/>
            <a:r>
              <a:rPr lang="en-GB" sz="1350" dirty="0">
                <a:solidFill>
                  <a:srgbClr val="5C5B5A"/>
                </a:solidFill>
                <a:latin typeface="Arial"/>
              </a:rPr>
              <a:t>of all respondents are </a:t>
            </a:r>
          </a:p>
          <a:p>
            <a:pPr algn="ctr"/>
            <a:r>
              <a:rPr lang="en-GB" sz="1350" dirty="0">
                <a:solidFill>
                  <a:srgbClr val="5C5B5A"/>
                </a:solidFill>
                <a:latin typeface="Arial"/>
              </a:rPr>
              <a:t>unable to access opportunities</a:t>
            </a:r>
          </a:p>
        </p:txBody>
      </p:sp>
      <p:cxnSp>
        <p:nvCxnSpPr>
          <p:cNvPr id="11" name="Connector: Elbow 10">
            <a:extLst>
              <a:ext uri="{FF2B5EF4-FFF2-40B4-BE49-F238E27FC236}">
                <a16:creationId xmlns:a16="http://schemas.microsoft.com/office/drawing/2014/main" id="{677195F1-3B50-79CD-A0E8-87C52AE97619}"/>
              </a:ext>
              <a:ext uri="{C183D7F6-B498-43B3-948B-1728B52AA6E4}">
                <adec:decorative xmlns:adec="http://schemas.microsoft.com/office/drawing/2017/decorative" val="1"/>
              </a:ext>
            </a:extLst>
          </p:cNvPr>
          <p:cNvCxnSpPr/>
          <p:nvPr/>
        </p:nvCxnSpPr>
        <p:spPr>
          <a:xfrm flipV="1">
            <a:off x="4619452" y="2047847"/>
            <a:ext cx="2418459" cy="11311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30">
            <a:extLst>
              <a:ext uri="{FF2B5EF4-FFF2-40B4-BE49-F238E27FC236}">
                <a16:creationId xmlns:a16="http://schemas.microsoft.com/office/drawing/2014/main" id="{6B41963B-A703-1C00-5364-7EFAA039E37D}"/>
              </a:ext>
            </a:extLst>
          </p:cNvPr>
          <p:cNvSpPr txBox="1">
            <a:spLocks/>
          </p:cNvSpPr>
          <p:nvPr/>
        </p:nvSpPr>
        <p:spPr>
          <a:xfrm>
            <a:off x="7104944" y="1187972"/>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dirty="0">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more likely to say they are unable to access opportunities, compared to 27% GM whole sample:  </a:t>
            </a:r>
          </a:p>
        </p:txBody>
      </p:sp>
      <p:sp>
        <p:nvSpPr>
          <p:cNvPr id="12" name="Content Placeholder 32">
            <a:extLst>
              <a:ext uri="{FF2B5EF4-FFF2-40B4-BE49-F238E27FC236}">
                <a16:creationId xmlns:a16="http://schemas.microsoft.com/office/drawing/2014/main" id="{9E3D553F-0C61-DDCA-8739-6F4E2B30C17E}"/>
              </a:ext>
            </a:extLst>
          </p:cNvPr>
          <p:cNvSpPr txBox="1">
            <a:spLocks/>
          </p:cNvSpPr>
          <p:nvPr/>
        </p:nvSpPr>
        <p:spPr>
          <a:xfrm>
            <a:off x="7104944" y="1659209"/>
            <a:ext cx="4903059" cy="418869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By public transport usage:</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31% </a:t>
            </a:r>
            <a:r>
              <a:rPr kumimoji="0" lang="en-GB" sz="1200" i="0" u="none" strike="noStrike" kern="1200" cap="none" spc="0" normalizeH="0" baseline="0" noProof="0">
                <a:ln>
                  <a:noFill/>
                </a:ln>
                <a:solidFill>
                  <a:srgbClr val="5C5B5A"/>
                </a:solidFill>
                <a:effectLst/>
                <a:uLnTx/>
                <a:uFillTx/>
                <a:latin typeface="Arial"/>
                <a:ea typeface="+mn-ea"/>
                <a:cs typeface="+mn-cs"/>
              </a:rPr>
              <a:t>of all public tr</a:t>
            </a:r>
            <a:r>
              <a:rPr lang="en-GB" sz="1200" err="1">
                <a:solidFill>
                  <a:srgbClr val="5C5B5A"/>
                </a:solidFill>
                <a:latin typeface="Arial"/>
              </a:rPr>
              <a:t>ansport</a:t>
            </a:r>
            <a:r>
              <a:rPr lang="en-GB" sz="1200">
                <a:solidFill>
                  <a:srgbClr val="5C5B5A"/>
                </a:solidFill>
                <a:latin typeface="Arial"/>
              </a:rPr>
              <a:t> users</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42% </a:t>
            </a:r>
            <a:r>
              <a:rPr kumimoji="0" lang="en-GB" sz="1200" i="0" u="none" strike="noStrike" kern="1200" cap="none" spc="0" normalizeH="0" baseline="0" noProof="0">
                <a:ln>
                  <a:noFill/>
                </a:ln>
                <a:solidFill>
                  <a:srgbClr val="5C5B5A"/>
                </a:solidFill>
                <a:effectLst/>
                <a:uLnTx/>
                <a:uFillTx/>
                <a:latin typeface="Arial"/>
                <a:ea typeface="+mn-ea"/>
                <a:cs typeface="+mn-cs"/>
              </a:rPr>
              <a:t>of those who</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 use public transport after 6pm</a:t>
            </a:r>
            <a:r>
              <a:rPr lang="en-GB" sz="1200" noProof="0">
                <a:solidFill>
                  <a:schemeClr val="tx1">
                    <a:lumMod val="65000"/>
                    <a:lumOff val="35000"/>
                  </a:schemeClr>
                </a:solidFill>
                <a:latin typeface="Arial"/>
              </a:rPr>
              <a:t> </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(compared to 18% of </a:t>
            </a:r>
            <a:r>
              <a:rPr kumimoji="0" lang="en-GB" sz="1200" i="0" u="none" strike="noStrike" kern="1200" cap="none" spc="0" normalizeH="0" baseline="0" noProof="0">
                <a:ln>
                  <a:noFill/>
                </a:ln>
                <a:solidFill>
                  <a:srgbClr val="5C5B5A"/>
                </a:solidFill>
                <a:effectLst/>
                <a:uLnTx/>
                <a:uFillTx/>
                <a:latin typeface="Arial"/>
                <a:ea typeface="+mn-ea"/>
                <a:cs typeface="+mn-cs"/>
              </a:rPr>
              <a:t>t</a:t>
            </a:r>
            <a:r>
              <a:rPr lang="en-GB" sz="1200">
                <a:solidFill>
                  <a:srgbClr val="5C5B5A"/>
                </a:solidFill>
                <a:latin typeface="Arial"/>
              </a:rPr>
              <a:t>hose who use public transport but not after 6pm)</a:t>
            </a:r>
            <a:endParaRPr kumimoji="0" lang="en-GB" sz="1200"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(50%) and 25-44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within racially </a:t>
            </a:r>
            <a:r>
              <a:rPr lang="en-GB" sz="1200" err="1">
                <a:solidFill>
                  <a:srgbClr val="5C5B5A"/>
                </a:solidFill>
                <a:latin typeface="Arial" panose="020B0604020202020204" pitchFamily="34" charset="0"/>
                <a:cs typeface="Arial" panose="020B0604020202020204" pitchFamily="34" charset="0"/>
              </a:rPr>
              <a:t>minoritised</a:t>
            </a:r>
            <a:r>
              <a:rPr lang="en-GB" sz="1200">
                <a:solidFill>
                  <a:srgbClr val="5C5B5A"/>
                </a:solidFill>
                <a:latin typeface="Arial" panose="020B0604020202020204" pitchFamily="34" charset="0"/>
                <a:cs typeface="Arial" panose="020B0604020202020204" pitchFamily="34" charset="0"/>
              </a:rPr>
              <a:t> communities (41%)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likely to lose their job in the next 12 months (52%)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finding it difficult to afford their rent (47%)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Renters (37%), specifically private renters (40%)</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last month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high levels of anxiety (37%)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a full time paid job (34%)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working in the public sector (33%)</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4" name="Footer Placeholder 4">
            <a:extLst>
              <a:ext uri="{FF2B5EF4-FFF2-40B4-BE49-F238E27FC236}">
                <a16:creationId xmlns:a16="http://schemas.microsoft.com/office/drawing/2014/main" id="{0FA6CD75-20A1-89BC-0768-4C034423776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NE8. Has a lack of public transport at night prevented you from accessing opportunities (Such as work, evening education or seeing friends) or services (such as accessing late night healthcare)? Base: S11, 1201 (All online respondents)</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015986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921559476"/>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58-62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93626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211409"/>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February 2024 Residents' Survey has reintroduced, for the first time since July 2023, a number of questions designed to explore residents' experiences of their job and working environment, including job prospects and the degree of influence they feel they have over their work. </a:t>
            </a:r>
          </a:p>
          <a:p>
            <a:pPr>
              <a:lnSpc>
                <a:spcPct val="114000"/>
              </a:lnSpc>
              <a:spcAft>
                <a:spcPts val="1400"/>
              </a:spcAft>
            </a:pPr>
            <a:r>
              <a:rPr lang="en-GB" sz="1400">
                <a:solidFill>
                  <a:schemeClr val="bg1"/>
                </a:solidFill>
                <a:latin typeface="Arial"/>
                <a:cs typeface="Arial"/>
              </a:rPr>
              <a:t>The questions have been included to explore any differences in these experiences since the last time these questions were asked in the winter. This section shows data from this Survey 11 (February 2024), Survey 8 (July 2023), and Survey 5 (December 2022).</a:t>
            </a:r>
          </a:p>
          <a:p>
            <a:pPr>
              <a:lnSpc>
                <a:spcPct val="114000"/>
              </a:lnSpc>
              <a:spcAft>
                <a:spcPts val="1400"/>
              </a:spcAft>
            </a:pPr>
            <a:r>
              <a:rPr lang="en-GB" sz="1400">
                <a:solidFill>
                  <a:schemeClr val="bg1"/>
                </a:solidFill>
                <a:latin typeface="Arial"/>
                <a:cs typeface="Arial"/>
              </a:rPr>
              <a:t>The results will highlight potential trends and indicators which individual localities can explore in greater detail. </a:t>
            </a:r>
          </a:p>
          <a:p>
            <a:pPr>
              <a:lnSpc>
                <a:spcPct val="114000"/>
              </a:lnSpc>
              <a:spcAft>
                <a:spcPts val="1400"/>
              </a:spcAft>
            </a:pPr>
            <a:r>
              <a:rPr lang="en-GB" sz="1400">
                <a:solidFill>
                  <a:schemeClr val="bg1"/>
                </a:solidFill>
                <a:latin typeface="Arial"/>
                <a:cs typeface="Arial"/>
              </a:rPr>
              <a:t>One specific question (GW8) asking about satisfaction on pay, job, working hours and flexibility, was initially omitted from the survey. To rectify this, we have collected 1,004 responses on this question through rapid response online methodology. Though this differs from the methodology that is used for the main Residents' Survey, analysis of rapid response approaches conducted previously concludes that the responses are broadly in line with river methodology - something which is also seen in the case of these insights. We have used quotas and weighted this data using the same targets as the main sample, as such, we are confident that we are able to accurately compare and track this data.</a:t>
            </a:r>
          </a:p>
          <a:p>
            <a:pPr marL="742950" lvl="1" indent="-285750">
              <a:buFont typeface="Arial" panose="020B0604020202020204" pitchFamily="34" charset="0"/>
              <a:buChar char="•"/>
            </a:pPr>
            <a:endParaRPr lang="en-GB" sz="1400">
              <a:solidFill>
                <a:schemeClr val="bg1"/>
              </a:solidFill>
              <a:latin typeface="Arial"/>
              <a:cs typeface="Aria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3412375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a:latin typeface="Arial" panose="020B0604020202020204" pitchFamily="34" charset="0"/>
                <a:cs typeface="Arial" panose="020B0604020202020204" pitchFamily="34" charset="0"/>
              </a:rPr>
              <a:t>Good work – key findings</a:t>
            </a:r>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45868" y="870607"/>
            <a:ext cx="12100264" cy="4885953"/>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SATISFACTION</a:t>
            </a:r>
            <a:endParaRPr lang="en-GB" sz="155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Job s</a:t>
            </a:r>
            <a:r>
              <a:rPr kumimoji="0" lang="en-GB" sz="1500" b="0" i="0" u="none" strike="noStrike" kern="1200" cap="none" spc="0" normalizeH="0" baseline="0" noProof="0" err="1">
                <a:ln>
                  <a:noFill/>
                </a:ln>
                <a:solidFill>
                  <a:schemeClr val="bg1"/>
                </a:solidFill>
                <a:effectLst/>
                <a:uLnTx/>
                <a:uFillTx/>
                <a:latin typeface="Arial"/>
                <a:cs typeface="Arial"/>
              </a:rPr>
              <a:t>atisfaction</a:t>
            </a:r>
            <a:r>
              <a:rPr kumimoji="0" lang="en-GB" sz="1500" b="0" i="0" u="none" strike="noStrike" kern="1200" cap="none" spc="0" normalizeH="0" baseline="0" noProof="0">
                <a:ln>
                  <a:noFill/>
                </a:ln>
                <a:solidFill>
                  <a:schemeClr val="bg1"/>
                </a:solidFill>
                <a:effectLst/>
                <a:uLnTx/>
                <a:uFillTx/>
                <a:latin typeface="Arial"/>
                <a:cs typeface="Arial"/>
              </a:rPr>
              <a:t> has increased significantly since July 2023 (when </a:t>
            </a:r>
            <a:r>
              <a:rPr lang="en-GB" sz="1500">
                <a:solidFill>
                  <a:schemeClr val="bg1"/>
                </a:solidFill>
                <a:latin typeface="Arial"/>
                <a:cs typeface="Arial"/>
              </a:rPr>
              <a:t>related questions </a:t>
            </a:r>
            <a:r>
              <a:rPr kumimoji="0" lang="en-GB" sz="1500" b="0" i="0" u="none" strike="noStrike" kern="1200" cap="none" spc="0" normalizeH="0" baseline="0" noProof="0">
                <a:ln>
                  <a:noFill/>
                </a:ln>
                <a:solidFill>
                  <a:schemeClr val="bg1"/>
                </a:solidFill>
                <a:effectLst/>
                <a:uLnTx/>
                <a:uFillTx/>
                <a:latin typeface="Arial"/>
                <a:cs typeface="Arial"/>
              </a:rPr>
              <a:t>were last asked) – with those saying they are satisfied </a:t>
            </a:r>
            <a:r>
              <a:rPr lang="en-GB" sz="1500">
                <a:solidFill>
                  <a:schemeClr val="bg1"/>
                </a:solidFill>
                <a:latin typeface="Arial"/>
                <a:cs typeface="Arial"/>
              </a:rPr>
              <a:t>increasing to</a:t>
            </a:r>
            <a:r>
              <a:rPr kumimoji="0" lang="en-GB" sz="1500" b="0" i="0" u="none" strike="noStrike" kern="1200" cap="none" spc="0" normalizeH="0" baseline="0" noProof="0">
                <a:ln>
                  <a:noFill/>
                </a:ln>
                <a:solidFill>
                  <a:schemeClr val="bg1"/>
                </a:solidFill>
                <a:effectLst/>
                <a:uLnTx/>
                <a:uFillTx/>
                <a:latin typeface="Arial"/>
                <a:cs typeface="Arial"/>
              </a:rPr>
              <a:t> 68% (</a:t>
            </a:r>
            <a:r>
              <a:rPr lang="en-GB" sz="1500">
                <a:solidFill>
                  <a:schemeClr val="bg1"/>
                </a:solidFill>
                <a:latin typeface="Arial"/>
                <a:cs typeface="Arial"/>
              </a:rPr>
              <a:t>from</a:t>
            </a:r>
            <a:r>
              <a:rPr kumimoji="0" lang="en-GB" sz="1500" b="0" i="0" u="none" strike="noStrike" kern="1200" cap="none" spc="0" normalizeH="0" baseline="0" noProof="0">
                <a:ln>
                  <a:noFill/>
                </a:ln>
                <a:solidFill>
                  <a:schemeClr val="bg1"/>
                </a:solidFill>
                <a:effectLst/>
                <a:uLnTx/>
                <a:uFillTx/>
                <a:latin typeface="Arial"/>
                <a:cs typeface="Arial"/>
              </a:rPr>
              <a:t> </a:t>
            </a:r>
            <a:r>
              <a:rPr lang="en-GB" sz="1500">
                <a:solidFill>
                  <a:schemeClr val="bg1"/>
                </a:solidFill>
                <a:latin typeface="Arial"/>
                <a:cs typeface="Arial"/>
              </a:rPr>
              <a:t>64</a:t>
            </a:r>
            <a:r>
              <a:rPr kumimoji="0" lang="en-GB" sz="1500" b="0" i="0" u="none" strike="noStrike" kern="1200" cap="none" spc="0" normalizeH="0" baseline="0" noProof="0">
                <a:ln>
                  <a:noFill/>
                </a:ln>
                <a:solidFill>
                  <a:schemeClr val="bg1"/>
                </a:solidFill>
                <a:effectLst/>
                <a:uLnTx/>
                <a:uFillTx/>
                <a:latin typeface="Arial"/>
                <a:cs typeface="Arial"/>
              </a:rPr>
              <a:t>%). These results are moving towards being more in line with December 2022 (Survey 5).</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But satisfaction with pay has significantly decreased (to 46%, was 51% in July 2023)</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Satisfaction with working hours has increased slightly since July 2023 to 69% (from 66%), however this change is not significant</a:t>
            </a:r>
            <a:endParaRPr lang="en-GB" sz="1500" b="0" i="0" u="none" strike="noStrike" kern="1200" cap="none" spc="0" normalizeH="0" baseline="0" noProof="0">
              <a:ln>
                <a:noFill/>
              </a:ln>
              <a:solidFill>
                <a:schemeClr val="bg1"/>
              </a:solidFill>
              <a:effectLst/>
              <a:uLnTx/>
              <a:uFillTx/>
              <a:latin typeface="Arial"/>
              <a:cs typeface="Arial"/>
            </a:endParaRPr>
          </a:p>
          <a:p>
            <a:pPr>
              <a:spcAft>
                <a:spcPts val="600"/>
              </a:spcAft>
              <a:defRPr/>
            </a:pPr>
            <a:r>
              <a:rPr lang="en-GB" sz="1500" b="1" i="0" u="none" strike="noStrike" kern="1200" cap="none" spc="0" normalizeH="0" baseline="0" noProof="0">
                <a:ln>
                  <a:noFill/>
                </a:ln>
                <a:solidFill>
                  <a:schemeClr val="bg1"/>
                </a:solidFill>
                <a:effectLst/>
                <a:uLnTx/>
                <a:uFillTx/>
                <a:latin typeface="Arial"/>
                <a:cs typeface="Arial"/>
              </a:rPr>
              <a:t>FLEXIBILITY</a:t>
            </a:r>
          </a:p>
          <a:p>
            <a:pPr marL="285750" indent="-285750">
              <a:spcAft>
                <a:spcPts val="600"/>
              </a:spcAft>
              <a:buFont typeface="Arial" panose="020B0604020202020204" pitchFamily="34" charset="0"/>
              <a:buChar char="•"/>
              <a:defRPr/>
            </a:pPr>
            <a:r>
              <a:rPr lang="en-GB" sz="1500">
                <a:solidFill>
                  <a:schemeClr val="bg1"/>
                </a:solidFill>
                <a:latin typeface="Arial"/>
                <a:cs typeface="Arial"/>
              </a:rPr>
              <a:t>2 in 5 (40%) say it is difficult to arrange an hour or two off during work hours for personal or family matters – in line with July 2023 (41%)</a:t>
            </a:r>
          </a:p>
          <a:p>
            <a:pPr marL="285750" indent="-285750">
              <a:spcAft>
                <a:spcPts val="600"/>
              </a:spcAft>
              <a:buFont typeface="Arial" panose="020B0604020202020204" pitchFamily="34" charset="0"/>
              <a:buChar char="•"/>
              <a:defRPr/>
            </a:pPr>
            <a:r>
              <a:rPr lang="en-GB" sz="1500" i="0" u="none" strike="noStrike" kern="1200" cap="none" spc="0" normalizeH="0" baseline="0" noProof="0">
                <a:ln>
                  <a:noFill/>
                </a:ln>
                <a:solidFill>
                  <a:schemeClr val="bg1"/>
                </a:solidFill>
                <a:effectLst/>
                <a:uLnTx/>
                <a:uFillTx/>
                <a:latin typeface="Arial"/>
                <a:cs typeface="Arial"/>
              </a:rPr>
              <a:t>A slightly </a:t>
            </a:r>
            <a:r>
              <a:rPr lang="en-GB" sz="1500">
                <a:solidFill>
                  <a:schemeClr val="bg1"/>
                </a:solidFill>
                <a:latin typeface="Arial"/>
                <a:cs typeface="Arial"/>
              </a:rPr>
              <a:t>higher proportion (49%) say that it is difficult to ask to vary their working hours, again in line with July 2023 (48%)</a:t>
            </a:r>
            <a:endParaRPr lang="en-GB" sz="1500" i="0" u="none" strike="noStrike" kern="1200" cap="none" spc="0" normalizeH="0" baseline="0" noProof="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SECURITY</a:t>
            </a:r>
            <a:endParaRPr lang="en-GB" sz="1550" b="1"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Concerns around job security remain high, with around 1 in 6 respondents (16%) saying they feel there is some likelihood they will lose their job over the next year (unchanged since December 2022)</a:t>
            </a:r>
            <a:endParaRPr lang="en-GB" sz="1500" b="0" i="0" u="none" strike="noStrike" kern="1200" cap="none" spc="0" normalizeH="0" baseline="0" noProof="0">
              <a:ln>
                <a:noFill/>
              </a:ln>
              <a:solidFill>
                <a:schemeClr val="bg1"/>
              </a:solidFill>
              <a:effectLst/>
              <a:uLnTx/>
              <a:uFillTx/>
              <a:latin typeface="Arial"/>
              <a:cs typeface="Arial"/>
            </a:endParaRPr>
          </a:p>
          <a:p>
            <a:pPr marL="742950" lvl="1" indent="-285750">
              <a:spcAft>
                <a:spcPts val="600"/>
              </a:spcAft>
              <a:buFont typeface="Courier New" panose="02070309020205020404" pitchFamily="49" charset="0"/>
              <a:buChar char="o"/>
              <a:defRPr/>
            </a:pPr>
            <a:r>
              <a:rPr lang="en-GB" sz="1500">
                <a:solidFill>
                  <a:schemeClr val="bg1"/>
                </a:solidFill>
                <a:latin typeface="Arial"/>
                <a:cs typeface="Arial"/>
              </a:rPr>
              <a:t>These figures are significantly higher for those with caring responsibilities (29%), Black or Black British respondents (27%) and those aged 16-24 (27%)</a:t>
            </a:r>
            <a:endParaRPr lang="en-GB" sz="1400">
              <a:solidFill>
                <a:schemeClr val="bg1"/>
              </a:solidFill>
              <a:latin typeface="Arial"/>
              <a:cs typeface="Arial"/>
            </a:endParaRPr>
          </a:p>
          <a:p>
            <a:pPr>
              <a:spcAft>
                <a:spcPts val="600"/>
              </a:spcAft>
              <a:defRPr/>
            </a:pPr>
            <a:r>
              <a:rPr lang="en-GB" sz="1550" b="1">
                <a:solidFill>
                  <a:schemeClr val="bg1"/>
                </a:solidFill>
                <a:latin typeface="Arial"/>
                <a:cs typeface="Arial"/>
              </a:rPr>
              <a:t>INFLUENCE</a:t>
            </a:r>
          </a:p>
          <a:p>
            <a:pPr marL="285750" indent="-285750">
              <a:buFont typeface="Arial" panose="020B0604020202020204" pitchFamily="34" charset="0"/>
              <a:buChar char="•"/>
              <a:defRPr/>
            </a:pPr>
            <a:r>
              <a:rPr lang="en-GB" sz="1500">
                <a:solidFill>
                  <a:schemeClr val="bg1"/>
                </a:solidFill>
                <a:latin typeface="Arial"/>
                <a:cs typeface="Arial"/>
              </a:rPr>
              <a:t>People's ability to influence their work has shown signs of positive movement since last July - with a significant decrease in those saying they don't have influence in the pace of their work (18%, was 22%) and slight decrease in those saying they don't have any influence on what to do next (14%, was 16%)</a:t>
            </a:r>
            <a:endParaRPr lang="en-GB" sz="1500" i="0" u="none" strike="noStrike" kern="1200" cap="none" spc="0" normalizeH="0" baseline="0" noProof="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250881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2 in 5 people find it </a:t>
            </a:r>
            <a:r>
              <a:rPr lang="en-GB" sz="1800" b="1" dirty="0">
                <a:solidFill>
                  <a:srgbClr val="009690"/>
                </a:solidFill>
                <a:latin typeface="Arial"/>
                <a:ea typeface="+mj-lt"/>
                <a:cs typeface="+mj-lt"/>
              </a:rPr>
              <a:t>difficult to be flexible in their work</a:t>
            </a:r>
            <a:r>
              <a:rPr lang="en-GB" sz="1800" b="1" dirty="0">
                <a:solidFill>
                  <a:schemeClr val="tx1">
                    <a:lumMod val="65000"/>
                    <a:lumOff val="35000"/>
                  </a:schemeClr>
                </a:solidFill>
                <a:latin typeface="Arial"/>
                <a:ea typeface="+mj-lt"/>
                <a:cs typeface="+mj-lt"/>
              </a:rPr>
              <a:t>, in terms of deciding their start and finish times, asking to vary their working hours or arranging time off for personal or family matters</a:t>
            </a:r>
            <a:endParaRPr lang="en-GB" sz="1800" b="1" dirty="0">
              <a:solidFill>
                <a:schemeClr val="tx1">
                  <a:lumMod val="65000"/>
                  <a:lumOff val="35000"/>
                </a:schemeClr>
              </a:solidFill>
              <a:latin typeface="Arial"/>
              <a:ea typeface="+mj-lt"/>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441771" y="134607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4640074" y="1675266"/>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the proportion of respondents who say it's easy or difficult to ask to vary their hours. 49% say they it is difficult to ask to vary their work hours and 40%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45104343"/>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11605" y="2501043"/>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2" y="1925273"/>
            <a:ext cx="188607" cy="141613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4" y="2681014"/>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49</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9"/>
            <a:ext cx="188607" cy="174733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9809A9D-5FC4-C88D-93D6-BF99CD13AC89}"/>
              </a:ext>
              <a:ext uri="{C183D7F6-B498-43B3-948B-1728B52AA6E4}">
                <adec:decorative xmlns:adec="http://schemas.microsoft.com/office/drawing/2017/decorative" val="1"/>
              </a:ext>
            </a:extLst>
          </p:cNvPr>
          <p:cNvSpPr txBox="1"/>
          <p:nvPr/>
        </p:nvSpPr>
        <p:spPr>
          <a:xfrm>
            <a:off x="2189745" y="2209086"/>
            <a:ext cx="767122" cy="261610"/>
          </a:xfrm>
          <a:prstGeom prst="rect">
            <a:avLst/>
          </a:prstGeom>
          <a:noFill/>
        </p:spPr>
        <p:txBody>
          <a:bodyPr wrap="square" rtlCol="0">
            <a:spAutoFit/>
          </a:bodyPr>
          <a:lstStyle/>
          <a:p>
            <a:pPr algn="ctr"/>
            <a:r>
              <a:rPr lang="en-GB" sz="1100">
                <a:solidFill>
                  <a:schemeClr val="bg1"/>
                </a:solidFill>
              </a:rPr>
              <a:t>(-4pp)</a:t>
            </a:r>
          </a:p>
        </p:txBody>
      </p:sp>
      <p:graphicFrame>
        <p:nvGraphicFramePr>
          <p:cNvPr id="9" name="Chart 8" descr="Stacked bar chart showing agreement that respondents can decide the time they start and finish work. 38% agree they are able to do so. ">
            <a:extLst>
              <a:ext uri="{FF2B5EF4-FFF2-40B4-BE49-F238E27FC236}">
                <a16:creationId xmlns:a16="http://schemas.microsoft.com/office/drawing/2014/main" id="{89999213-300E-7C36-797B-D5F61AD47FA1}"/>
              </a:ext>
            </a:extLst>
          </p:cNvPr>
          <p:cNvGraphicFramePr/>
          <p:nvPr>
            <p:extLst>
              <p:ext uri="{D42A27DB-BD31-4B8C-83A1-F6EECF244321}">
                <p14:modId xmlns:p14="http://schemas.microsoft.com/office/powerpoint/2010/main" val="2104115458"/>
              </p:ext>
            </p:extLst>
          </p:nvPr>
        </p:nvGraphicFramePr>
        <p:xfrm>
          <a:off x="7567265" y="956496"/>
          <a:ext cx="4469038" cy="50156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C713B89-7056-BAC4-D646-0B3EF9E8B48F}"/>
              </a:ext>
              <a:ext uri="{C183D7F6-B498-43B3-948B-1728B52AA6E4}">
                <adec:decorative xmlns:adec="http://schemas.microsoft.com/office/drawing/2017/decorative" val="1"/>
              </a:ext>
            </a:extLst>
          </p:cNvPr>
          <p:cNvSpPr txBox="1"/>
          <p:nvPr/>
        </p:nvSpPr>
        <p:spPr>
          <a:xfrm>
            <a:off x="9007490" y="5095822"/>
            <a:ext cx="763197" cy="261610"/>
          </a:xfrm>
          <a:prstGeom prst="rect">
            <a:avLst/>
          </a:prstGeom>
          <a:noFill/>
        </p:spPr>
        <p:txBody>
          <a:bodyPr wrap="square" rtlCol="0">
            <a:spAutoFit/>
          </a:bodyPr>
          <a:lstStyle/>
          <a:p>
            <a:pPr algn="ctr"/>
            <a:r>
              <a:rPr lang="en-GB" sz="1100">
                <a:solidFill>
                  <a:schemeClr val="bg1"/>
                </a:solidFill>
              </a:rPr>
              <a:t>(-3pp)</a:t>
            </a:r>
          </a:p>
        </p:txBody>
      </p:sp>
      <p:sp>
        <p:nvSpPr>
          <p:cNvPr id="15" name="TextBox 1">
            <a:extLst>
              <a:ext uri="{FF2B5EF4-FFF2-40B4-BE49-F238E27FC236}">
                <a16:creationId xmlns:a16="http://schemas.microsoft.com/office/drawing/2014/main" id="{A2E9C13F-BFC9-CADE-26C9-EBDB70304F20}"/>
              </a:ext>
              <a:ext uri="{C183D7F6-B498-43B3-948B-1728B52AA6E4}">
                <adec:decorative xmlns:adec="http://schemas.microsoft.com/office/drawing/2017/decorative" val="1"/>
              </a:ext>
            </a:extLst>
          </p:cNvPr>
          <p:cNvSpPr txBox="1"/>
          <p:nvPr/>
        </p:nvSpPr>
        <p:spPr>
          <a:xfrm>
            <a:off x="9104013" y="221234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17" name="TextBox 1">
            <a:extLst>
              <a:ext uri="{FF2B5EF4-FFF2-40B4-BE49-F238E27FC236}">
                <a16:creationId xmlns:a16="http://schemas.microsoft.com/office/drawing/2014/main" id="{891C3EF4-743B-B969-7944-F1A078A5D589}"/>
              </a:ext>
              <a:ext uri="{C183D7F6-B498-43B3-948B-1728B52AA6E4}">
                <adec:decorative xmlns:adec="http://schemas.microsoft.com/office/drawing/2017/decorative" val="1"/>
              </a:ext>
            </a:extLst>
          </p:cNvPr>
          <p:cNvSpPr txBox="1"/>
          <p:nvPr/>
        </p:nvSpPr>
        <p:spPr>
          <a:xfrm>
            <a:off x="9083399" y="287874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
        <p:nvSpPr>
          <p:cNvPr id="18" name="TextBox 1">
            <a:extLst>
              <a:ext uri="{FF2B5EF4-FFF2-40B4-BE49-F238E27FC236}">
                <a16:creationId xmlns:a16="http://schemas.microsoft.com/office/drawing/2014/main" id="{4EB74B14-A7C0-6918-1739-4EAB8498E923}"/>
              </a:ext>
              <a:ext uri="{C183D7F6-B498-43B3-948B-1728B52AA6E4}">
                <adec:decorative xmlns:adec="http://schemas.microsoft.com/office/drawing/2017/decorative" val="1"/>
              </a:ext>
            </a:extLst>
          </p:cNvPr>
          <p:cNvSpPr txBox="1"/>
          <p:nvPr/>
        </p:nvSpPr>
        <p:spPr>
          <a:xfrm>
            <a:off x="9104013" y="356905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9127951F-39F0-550B-87F5-C53E552FA7E2}"/>
              </a:ext>
              <a:ext uri="{C183D7F6-B498-43B3-948B-1728B52AA6E4}">
                <adec:decorative xmlns:adec="http://schemas.microsoft.com/office/drawing/2017/decorative" val="1"/>
              </a:ext>
            </a:extLst>
          </p:cNvPr>
          <p:cNvSpPr txBox="1"/>
          <p:nvPr/>
        </p:nvSpPr>
        <p:spPr>
          <a:xfrm>
            <a:off x="9031094" y="4298622"/>
            <a:ext cx="7572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674 (All online respondents who are working)</a:t>
            </a:r>
            <a:r>
              <a:rPr lang="en-GB" sz="1000">
                <a:solidFill>
                  <a:srgbClr val="0039A6"/>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Base: 1004 (Rapid response </a:t>
            </a:r>
            <a:r>
              <a:rPr lang="en-GB" sz="1000">
                <a:solidFill>
                  <a:srgbClr val="FFFFFF">
                    <a:lumMod val="50000"/>
                  </a:srgbClr>
                </a:solidFill>
                <a:latin typeface="Arial"/>
                <a:cs typeface="Arial" panose="020B0604020202020204" pitchFamily="34" charset="0"/>
              </a:rPr>
              <a:t>p</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anel</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respondents who are working)</a:t>
            </a: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Right Brace 7">
            <a:extLst>
              <a:ext uri="{FF2B5EF4-FFF2-40B4-BE49-F238E27FC236}">
                <a16:creationId xmlns:a16="http://schemas.microsoft.com/office/drawing/2014/main" id="{9C5C7E32-5C45-E44A-A94A-9E96A8F6E5C8}"/>
              </a:ext>
              <a:ext uri="{C183D7F6-B498-43B3-948B-1728B52AA6E4}">
                <adec:decorative xmlns:adec="http://schemas.microsoft.com/office/drawing/2017/decorative" val="1"/>
              </a:ext>
            </a:extLst>
          </p:cNvPr>
          <p:cNvSpPr/>
          <p:nvPr/>
        </p:nvSpPr>
        <p:spPr>
          <a:xfrm rot="10800000">
            <a:off x="8443693" y="4022699"/>
            <a:ext cx="238955" cy="12667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a:extLst>
              <a:ext uri="{FF2B5EF4-FFF2-40B4-BE49-F238E27FC236}">
                <a16:creationId xmlns:a16="http://schemas.microsoft.com/office/drawing/2014/main" id="{A59A9128-A546-220C-4F8C-E6B446EA5A10}"/>
              </a:ext>
              <a:ext uri="{C183D7F6-B498-43B3-948B-1728B52AA6E4}">
                <adec:decorative xmlns:adec="http://schemas.microsoft.com/office/drawing/2017/decorative" val="1"/>
              </a:ext>
            </a:extLst>
          </p:cNvPr>
          <p:cNvSpPr txBox="1"/>
          <p:nvPr/>
        </p:nvSpPr>
        <p:spPr>
          <a:xfrm>
            <a:off x="7750560" y="4426016"/>
            <a:ext cx="831448" cy="523220"/>
          </a:xfrm>
          <a:prstGeom prst="rect">
            <a:avLst/>
          </a:prstGeom>
          <a:noFill/>
        </p:spPr>
        <p:txBody>
          <a:bodyPr wrap="square" lIns="91440" tIns="45720" rIns="91440" bIns="45720" rtlCol="0" anchor="t">
            <a:spAutoFit/>
          </a:bodyPr>
          <a:lstStyle/>
          <a:p>
            <a:pPr algn="ctr"/>
            <a:r>
              <a:rPr lang="en-GB" sz="1400" b="1">
                <a:solidFill>
                  <a:srgbClr val="5C5B5A"/>
                </a:solidFill>
              </a:rPr>
              <a:t>45%</a:t>
            </a:r>
          </a:p>
          <a:p>
            <a:pPr algn="ctr"/>
            <a:r>
              <a:rPr lang="en-GB" sz="1400">
                <a:solidFill>
                  <a:srgbClr val="5C5B5A"/>
                </a:solidFill>
              </a:rPr>
              <a:t>(-4pp)</a:t>
            </a:r>
          </a:p>
        </p:txBody>
      </p:sp>
    </p:spTree>
    <p:custDataLst>
      <p:tags r:id="rId1"/>
    </p:custDataLst>
    <p:extLst>
      <p:ext uri="{BB962C8B-B14F-4D97-AF65-F5344CB8AC3E}">
        <p14:creationId xmlns:p14="http://schemas.microsoft.com/office/powerpoint/2010/main" val="1680400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Those reporting difficulty with job flexibility at a significantly higher rate include </a:t>
            </a:r>
            <a:r>
              <a:rPr lang="en-GB" sz="1800" b="1" dirty="0">
                <a:solidFill>
                  <a:srgbClr val="009690"/>
                </a:solidFill>
                <a:latin typeface="Arial"/>
                <a:ea typeface="+mj-lt"/>
                <a:cs typeface="+mj-lt"/>
              </a:rPr>
              <a:t>people in racially </a:t>
            </a:r>
            <a:r>
              <a:rPr lang="en-GB" sz="1800" b="1" dirty="0" err="1">
                <a:solidFill>
                  <a:srgbClr val="009690"/>
                </a:solidFill>
                <a:latin typeface="Arial"/>
                <a:ea typeface="+mj-lt"/>
                <a:cs typeface="+mj-lt"/>
              </a:rPr>
              <a:t>minoritised</a:t>
            </a:r>
            <a:r>
              <a:rPr lang="en-GB" sz="1800" b="1" dirty="0">
                <a:solidFill>
                  <a:srgbClr val="009690"/>
                </a:solidFill>
                <a:latin typeface="Arial"/>
                <a:ea typeface="+mj-lt"/>
                <a:cs typeface="+mj-lt"/>
              </a:rPr>
              <a:t> groups and those with long term health conditions</a:t>
            </a: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498797" y="918756"/>
            <a:ext cx="5597202"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take an hour or two off during work hours compared to the merged S5-11 GM average (</a:t>
            </a:r>
            <a:r>
              <a:rPr lang="en-GB" sz="1200" b="1">
                <a:solidFill>
                  <a:srgbClr val="5C5B5A"/>
                </a:solidFill>
                <a:latin typeface="Arial" panose="020B0604020202020204" pitchFamily="34" charset="0"/>
                <a:cs typeface="Arial" panose="020B0604020202020204" pitchFamily="34" charset="0"/>
              </a:rPr>
              <a:t>40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498799" y="1403822"/>
            <a:ext cx="5597201"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endParaRPr lang="en-GB" sz="105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Black or Black British (58%)</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disability (46%) </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long term health condition (50%), specifically those whose condition impacts their ability to do things by a lot (61%)</a:t>
            </a:r>
          </a:p>
          <a:p>
            <a:pPr>
              <a:lnSpc>
                <a:spcPct val="100000"/>
              </a:lnSpc>
              <a:spcBef>
                <a:spcPts val="0"/>
              </a:spcBef>
              <a:spcAft>
                <a:spcPts val="400"/>
              </a:spcAft>
              <a:defRPr/>
            </a:pPr>
            <a:endParaRPr lang="en-GB" sz="105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their life is worthwhile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finding it difficult to afford their rent (49%) or mortgage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dissatisfied with their local area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finding it difficult to afford their energy costs (46%)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primary school (44%)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(42%)</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096000" y="918143"/>
            <a:ext cx="5699126"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ask to vary their working hours compared to the merged S5-11 GM average (47%):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096000" y="1399431"/>
            <a:ext cx="5699124"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Muslim (58%)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long term health condition lasting longer than 12 months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from within racially minoritised communities(53%)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25-44 (50%)</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happiness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feel they are unable to look after their own health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that their life is worthwhile (61%)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Early Years or are aged 0-4 years and attend nursery, pre-school or have a child minder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(52%)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children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(49%)</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20EB8A-B013-1075-C179-5D3C4836E680}"/>
              </a:ext>
            </a:extLst>
          </p:cNvPr>
          <p:cNvSpPr txBox="1"/>
          <p:nvPr/>
        </p:nvSpPr>
        <p:spPr>
          <a:xfrm>
            <a:off x="4433856" y="6072800"/>
            <a:ext cx="3547916"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Subgroup analysis uses merged data from S5, 8 and 11</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2185, S5, 704, S8, 807, S11, 674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65334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chemeClr val="tx1">
                    <a:lumMod val="65000"/>
                    <a:lumOff val="35000"/>
                  </a:schemeClr>
                </a:solidFill>
                <a:latin typeface="Arial"/>
                <a:ea typeface="+mj-lt"/>
                <a:cs typeface="+mj-lt"/>
              </a:rPr>
              <a:t>Compared to July 2023, respondents are significantly less likely to say that they cannot </a:t>
            </a:r>
            <a:r>
              <a:rPr lang="en-GB" sz="1800" b="1" dirty="0">
                <a:solidFill>
                  <a:srgbClr val="009690"/>
                </a:solidFill>
                <a:latin typeface="Arial"/>
                <a:ea typeface="+mj-lt"/>
                <a:cs typeface="+mj-lt"/>
              </a:rPr>
              <a:t>influence </a:t>
            </a:r>
            <a:r>
              <a:rPr lang="en-GB" sz="1800" b="1" dirty="0">
                <a:solidFill>
                  <a:schemeClr val="tx1">
                    <a:lumMod val="65000"/>
                    <a:lumOff val="35000"/>
                  </a:schemeClr>
                </a:solidFill>
                <a:latin typeface="Arial"/>
                <a:ea typeface="+mj-lt"/>
                <a:cs typeface="+mj-lt"/>
              </a:rPr>
              <a:t>the pace of their work. Similar proportions say they cannot influence what task they do next or how they should do it</a:t>
            </a:r>
            <a:endParaRPr lang="en-GB" sz="1800" b="1" dirty="0">
              <a:solidFill>
                <a:schemeClr val="tx1">
                  <a:lumMod val="65000"/>
                  <a:lumOff val="35000"/>
                </a:schemeClr>
              </a:solidFill>
              <a:latin typeface="Arial"/>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3433818"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How much influence do you have on…?</a:t>
            </a:r>
            <a:endPar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endParaRP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4640073" y="1588587"/>
            <a:ext cx="326344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’23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how much influence they have at work. 14% say they have little influence on deciding what task to do next, 13% have little influence on how to do the task and 18%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28052913"/>
              </p:ext>
            </p:extLst>
          </p:nvPr>
        </p:nvGraphicFramePr>
        <p:xfrm>
          <a:off x="1349407" y="1815003"/>
          <a:ext cx="8606926" cy="4627029"/>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218309" y="5027081"/>
            <a:ext cx="68520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(+/-0pp)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176970" y="4954742"/>
            <a:ext cx="132875" cy="4558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4606266" y="5010528"/>
            <a:ext cx="408766"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latin typeface="Arial"/>
              </a:rPr>
              <a:t>(-2pp)</a:t>
            </a:r>
            <a:endParaRPr kumimoji="0" lang="en-GB" sz="12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4392634" y="4931610"/>
            <a:ext cx="175703" cy="500977"/>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10085814" y="4959395"/>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rPr>
              <a:t>(-4pp)</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915427" y="4829207"/>
            <a:ext cx="175772" cy="6287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3388553" y="280171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3388553" y="427981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3399620" y="503753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3467347" y="5200822"/>
            <a:ext cx="74721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157729" y="283166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157729" y="432149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133118" y="5085312"/>
            <a:ext cx="73362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117718" y="5204814"/>
            <a:ext cx="78951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907784" y="2756656"/>
            <a:ext cx="74560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945031" y="410618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925973" y="5062354"/>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980329" y="522772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grpSp>
        <p:nvGrpSpPr>
          <p:cNvPr id="2" name="Group 1">
            <a:extLst>
              <a:ext uri="{FF2B5EF4-FFF2-40B4-BE49-F238E27FC236}">
                <a16:creationId xmlns:a16="http://schemas.microsoft.com/office/drawing/2014/main" id="{65332756-CCC4-9504-DBF6-FB655385B963}"/>
              </a:ext>
              <a:ext uri="{C183D7F6-B498-43B3-948B-1728B52AA6E4}">
                <adec:decorative xmlns:adec="http://schemas.microsoft.com/office/drawing/2017/decorative" val="1"/>
              </a:ext>
            </a:extLst>
          </p:cNvPr>
          <p:cNvGrpSpPr/>
          <p:nvPr/>
        </p:nvGrpSpPr>
        <p:grpSpPr>
          <a:xfrm>
            <a:off x="8497525" y="5914629"/>
            <a:ext cx="3497406" cy="269304"/>
            <a:chOff x="229117" y="5927615"/>
            <a:chExt cx="3497406"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594006CB-F67B-B3D3-9CC8-7A63BD569F22}"/>
                </a:ext>
              </a:extLst>
            </p:cNvPr>
            <p:cNvGrpSpPr/>
            <p:nvPr/>
          </p:nvGrpSpPr>
          <p:grpSpPr>
            <a:xfrm>
              <a:off x="229117" y="5927615"/>
              <a:ext cx="3497406" cy="269304"/>
              <a:chOff x="520117" y="5772736"/>
              <a:chExt cx="3497406" cy="269304"/>
            </a:xfrm>
          </p:grpSpPr>
          <p:sp>
            <p:nvSpPr>
              <p:cNvPr id="9" name="Arrow: Down 8">
                <a:extLst>
                  <a:ext uri="{FF2B5EF4-FFF2-40B4-BE49-F238E27FC236}">
                    <a16:creationId xmlns:a16="http://schemas.microsoft.com/office/drawing/2014/main" id="{BAEE05A8-931D-C43B-B624-74CECCE17D5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0B77358-095E-0F9F-8601-144F3E41C425}"/>
                  </a:ext>
                </a:extLst>
              </p:cNvPr>
              <p:cNvSpPr txBox="1"/>
              <p:nvPr/>
            </p:nvSpPr>
            <p:spPr>
              <a:xfrm>
                <a:off x="884934" y="5772736"/>
                <a:ext cx="3132589"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 (July 2023)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8" name="Arrow: Down 7">
              <a:extLst>
                <a:ext uri="{FF2B5EF4-FFF2-40B4-BE49-F238E27FC236}">
                  <a16:creationId xmlns:a16="http://schemas.microsoft.com/office/drawing/2014/main" id="{D7682B0B-D3BF-77EF-04D2-DB3CB7B31182}"/>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0A3749BC-7DE5-BEB6-D81A-AD60CEEBA254}"/>
              </a:ext>
              <a:ext uri="{C183D7F6-B498-43B3-948B-1728B52AA6E4}">
                <adec:decorative xmlns:adec="http://schemas.microsoft.com/office/drawing/2017/decorative" val="1"/>
              </a:ext>
            </a:extLst>
          </p:cNvPr>
          <p:cNvSpPr/>
          <p:nvPr/>
        </p:nvSpPr>
        <p:spPr>
          <a:xfrm>
            <a:off x="9591707" y="522197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C4F2ACD9-DCE3-E7C6-1F5C-DA5BD97754D2}"/>
              </a:ext>
              <a:ext uri="{C183D7F6-B498-43B3-948B-1728B52AA6E4}">
                <adec:decorative xmlns:adec="http://schemas.microsoft.com/office/drawing/2017/decorative" val="1"/>
              </a:ext>
            </a:extLst>
          </p:cNvPr>
          <p:cNvSpPr/>
          <p:nvPr/>
        </p:nvSpPr>
        <p:spPr>
          <a:xfrm>
            <a:off x="10482211" y="50105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S11, 674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0485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908265-2940-3AED-E8E4-7F7B9C28EE24}"/>
              </a:ext>
            </a:extLst>
          </p:cNvPr>
          <p:cNvSpPr>
            <a:spLocks noGrp="1"/>
          </p:cNvSpPr>
          <p:nvPr>
            <p:ph type="title"/>
          </p:nvPr>
        </p:nvSpPr>
        <p:spPr>
          <a:xfrm>
            <a:off x="245039" y="202370"/>
            <a:ext cx="11373128" cy="586800"/>
          </a:xfrm>
        </p:spPr>
        <p:txBody>
          <a:bodyPr anchor="t">
            <a:noAutofit/>
          </a:bodyPr>
          <a:lstStyle/>
          <a:p>
            <a:r>
              <a:rPr lang="en-GB" sz="1800" b="1" dirty="0">
                <a:solidFill>
                  <a:schemeClr val="tx1">
                    <a:lumMod val="65000"/>
                    <a:lumOff val="35000"/>
                  </a:schemeClr>
                </a:solidFill>
                <a:latin typeface="Arial"/>
                <a:cs typeface="Arial"/>
              </a:rPr>
              <a:t>Overall job </a:t>
            </a:r>
            <a:r>
              <a:rPr lang="en-GB" sz="1800" b="1" dirty="0">
                <a:solidFill>
                  <a:srgbClr val="009690"/>
                </a:solidFill>
                <a:latin typeface="Arial"/>
                <a:cs typeface="Arial"/>
              </a:rPr>
              <a:t>satisfaction</a:t>
            </a:r>
            <a:r>
              <a:rPr lang="en-GB" sz="1800" b="1" dirty="0">
                <a:solidFill>
                  <a:schemeClr val="tx1">
                    <a:lumMod val="65000"/>
                    <a:lumOff val="35000"/>
                  </a:schemeClr>
                </a:solidFill>
                <a:latin typeface="Arial"/>
                <a:cs typeface="Arial"/>
              </a:rPr>
              <a:t> has significantly increased since July 2023, with around 7 in 10 respondents saying they are satisfied with their job or with their work hours. But pay satisfaction has decreased significantly since July – with currently fewer than half of respondents now saying they are satisfied</a:t>
            </a:r>
          </a:p>
        </p:txBody>
      </p:sp>
      <p:graphicFrame>
        <p:nvGraphicFramePr>
          <p:cNvPr id="18" name="Chart 17"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147502723"/>
              </p:ext>
            </p:extLst>
          </p:nvPr>
        </p:nvGraphicFramePr>
        <p:xfrm>
          <a:off x="-505898" y="1531357"/>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60" name="Right Brace 59">
            <a:extLst>
              <a:ext uri="{FF2B5EF4-FFF2-40B4-BE49-F238E27FC236}">
                <a16:creationId xmlns:a16="http://schemas.microsoft.com/office/drawing/2014/main" id="{C562AF57-4454-CCE0-2CDB-72B0CA536C90}"/>
              </a:ext>
              <a:ext uri="{C183D7F6-B498-43B3-948B-1728B52AA6E4}">
                <adec:decorative xmlns:adec="http://schemas.microsoft.com/office/drawing/2017/decorative" val="1"/>
              </a:ext>
            </a:extLst>
          </p:cNvPr>
          <p:cNvSpPr/>
          <p:nvPr/>
        </p:nvSpPr>
        <p:spPr>
          <a:xfrm>
            <a:off x="2198975" y="1567298"/>
            <a:ext cx="177837"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1" name="TextBox 60">
            <a:extLst>
              <a:ext uri="{FF2B5EF4-FFF2-40B4-BE49-F238E27FC236}">
                <a16:creationId xmlns:a16="http://schemas.microsoft.com/office/drawing/2014/main" id="{D92CB2B1-E7E4-BD98-13DD-733B2400E04A}"/>
              </a:ext>
              <a:ext uri="{C183D7F6-B498-43B3-948B-1728B52AA6E4}">
                <adec:decorative xmlns:adec="http://schemas.microsoft.com/office/drawing/2017/decorative" val="1"/>
              </a:ext>
            </a:extLst>
          </p:cNvPr>
          <p:cNvSpPr txBox="1"/>
          <p:nvPr/>
        </p:nvSpPr>
        <p:spPr>
          <a:xfrm>
            <a:off x="2171827" y="2540197"/>
            <a:ext cx="778974" cy="307777"/>
          </a:xfrm>
          <a:prstGeom prst="rect">
            <a:avLst/>
          </a:prstGeom>
          <a:noFill/>
        </p:spPr>
        <p:txBody>
          <a:bodyPr wrap="square" rtlCol="0">
            <a:spAutoFit/>
          </a:bodyPr>
          <a:lstStyle/>
          <a:p>
            <a:pPr algn="ctr"/>
            <a:r>
              <a:rPr lang="en-GB" sz="1400" b="1">
                <a:solidFill>
                  <a:srgbClr val="5C5B5A"/>
                </a:solidFill>
              </a:rPr>
              <a:t>71%</a:t>
            </a:r>
          </a:p>
        </p:txBody>
      </p:sp>
      <p:sp>
        <p:nvSpPr>
          <p:cNvPr id="47" name="Right Brace 46">
            <a:extLst>
              <a:ext uri="{FF2B5EF4-FFF2-40B4-BE49-F238E27FC236}">
                <a16:creationId xmlns:a16="http://schemas.microsoft.com/office/drawing/2014/main" id="{80412645-7D77-8889-98F4-8C8E72EB3459}"/>
              </a:ext>
              <a:ext uri="{C183D7F6-B498-43B3-948B-1728B52AA6E4}">
                <adec:decorative xmlns:adec="http://schemas.microsoft.com/office/drawing/2017/decorative" val="1"/>
              </a:ext>
            </a:extLst>
          </p:cNvPr>
          <p:cNvSpPr/>
          <p:nvPr/>
        </p:nvSpPr>
        <p:spPr>
          <a:xfrm>
            <a:off x="3204579" y="1545235"/>
            <a:ext cx="240545" cy="214870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8" name="TextBox 47">
            <a:extLst>
              <a:ext uri="{FF2B5EF4-FFF2-40B4-BE49-F238E27FC236}">
                <a16:creationId xmlns:a16="http://schemas.microsoft.com/office/drawing/2014/main" id="{129C2A36-D9C5-64FC-103A-1700DFE30012}"/>
              </a:ext>
              <a:ext uri="{C183D7F6-B498-43B3-948B-1728B52AA6E4}">
                <adec:decorative xmlns:adec="http://schemas.microsoft.com/office/drawing/2017/decorative" val="1"/>
              </a:ext>
            </a:extLst>
          </p:cNvPr>
          <p:cNvSpPr txBox="1"/>
          <p:nvPr/>
        </p:nvSpPr>
        <p:spPr>
          <a:xfrm>
            <a:off x="3275830" y="2493924"/>
            <a:ext cx="778974" cy="307777"/>
          </a:xfrm>
          <a:prstGeom prst="rect">
            <a:avLst/>
          </a:prstGeom>
          <a:noFill/>
        </p:spPr>
        <p:txBody>
          <a:bodyPr wrap="square" rtlCol="0">
            <a:spAutoFit/>
          </a:bodyPr>
          <a:lstStyle/>
          <a:p>
            <a:pPr algn="ctr"/>
            <a:r>
              <a:rPr lang="en-GB" sz="1400" b="1">
                <a:solidFill>
                  <a:srgbClr val="5C5B5A"/>
                </a:solidFill>
              </a:rPr>
              <a:t>64%</a:t>
            </a:r>
          </a:p>
        </p:txBody>
      </p:sp>
      <p:sp>
        <p:nvSpPr>
          <p:cNvPr id="45" name="Right Brace 44">
            <a:extLst>
              <a:ext uri="{FF2B5EF4-FFF2-40B4-BE49-F238E27FC236}">
                <a16:creationId xmlns:a16="http://schemas.microsoft.com/office/drawing/2014/main" id="{2FA80418-2AC4-F7FB-96F4-05575013E23A}"/>
              </a:ext>
              <a:ext uri="{C183D7F6-B498-43B3-948B-1728B52AA6E4}">
                <adec:decorative xmlns:adec="http://schemas.microsoft.com/office/drawing/2017/decorative" val="1"/>
              </a:ext>
            </a:extLst>
          </p:cNvPr>
          <p:cNvSpPr/>
          <p:nvPr/>
        </p:nvSpPr>
        <p:spPr>
          <a:xfrm>
            <a:off x="4189374" y="1545236"/>
            <a:ext cx="221767" cy="2272266"/>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6" name="TextBox 45">
            <a:extLst>
              <a:ext uri="{FF2B5EF4-FFF2-40B4-BE49-F238E27FC236}">
                <a16:creationId xmlns:a16="http://schemas.microsoft.com/office/drawing/2014/main" id="{5040C97D-0147-4AAB-29F9-963402B918EE}"/>
              </a:ext>
              <a:ext uri="{C183D7F6-B498-43B3-948B-1728B52AA6E4}">
                <adec:decorative xmlns:adec="http://schemas.microsoft.com/office/drawing/2017/decorative" val="1"/>
              </a:ext>
            </a:extLst>
          </p:cNvPr>
          <p:cNvSpPr txBox="1"/>
          <p:nvPr/>
        </p:nvSpPr>
        <p:spPr>
          <a:xfrm>
            <a:off x="4245296" y="2525003"/>
            <a:ext cx="778974" cy="307777"/>
          </a:xfrm>
          <a:prstGeom prst="rect">
            <a:avLst/>
          </a:prstGeom>
          <a:noFill/>
        </p:spPr>
        <p:txBody>
          <a:bodyPr wrap="square" rtlCol="0">
            <a:spAutoFit/>
          </a:bodyPr>
          <a:lstStyle/>
          <a:p>
            <a:pPr algn="ctr"/>
            <a:r>
              <a:rPr lang="en-GB" sz="1400" b="1">
                <a:solidFill>
                  <a:srgbClr val="5C5B5A"/>
                </a:solidFill>
              </a:rPr>
              <a:t>68%</a:t>
            </a:r>
          </a:p>
        </p:txBody>
      </p:sp>
      <p:sp>
        <p:nvSpPr>
          <p:cNvPr id="57" name="Arrow: Down 56">
            <a:extLst>
              <a:ext uri="{FF2B5EF4-FFF2-40B4-BE49-F238E27FC236}">
                <a16:creationId xmlns:a16="http://schemas.microsoft.com/office/drawing/2014/main" id="{FB7E0066-652B-6760-F7F0-7943E42F04C2}"/>
              </a:ext>
              <a:ext uri="{C183D7F6-B498-43B3-948B-1728B52AA6E4}">
                <adec:decorative xmlns:adec="http://schemas.microsoft.com/office/drawing/2017/decorative" val="1"/>
              </a:ext>
            </a:extLst>
          </p:cNvPr>
          <p:cNvSpPr/>
          <p:nvPr/>
        </p:nvSpPr>
        <p:spPr>
          <a:xfrm rot="10800000">
            <a:off x="4797860" y="25641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1073415" y="1319836"/>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job</a:t>
            </a:r>
          </a:p>
        </p:txBody>
      </p:sp>
      <p:grpSp>
        <p:nvGrpSpPr>
          <p:cNvPr id="8" name="Group 7" descr="Stacked bar chart showing proportion of respondents on satisfaction with aspects of their job. 46% of Greater Manchester residents are satisfied with their pay, down from 51% in July 2023 ">
            <a:extLst>
              <a:ext uri="{FF2B5EF4-FFF2-40B4-BE49-F238E27FC236}">
                <a16:creationId xmlns:a16="http://schemas.microsoft.com/office/drawing/2014/main" id="{F0C64ADC-D4F7-1899-1BD2-4E7D4E0C1A19}"/>
              </a:ext>
            </a:extLst>
          </p:cNvPr>
          <p:cNvGrpSpPr/>
          <p:nvPr/>
        </p:nvGrpSpPr>
        <p:grpSpPr>
          <a:xfrm>
            <a:off x="3187971" y="1543451"/>
            <a:ext cx="5816057" cy="4519059"/>
            <a:chOff x="110229" y="741259"/>
            <a:chExt cx="5816057" cy="4519059"/>
          </a:xfrm>
        </p:grpSpPr>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7B19C89D-0B7D-08AD-4CFB-792EDC573B47}"/>
                </a:ext>
              </a:extLst>
            </p:cNvPr>
            <p:cNvGraphicFramePr/>
            <p:nvPr/>
          </p:nvGraphicFramePr>
          <p:xfrm>
            <a:off x="110229" y="741259"/>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19" name="Right Brace 18">
              <a:extLst>
                <a:ext uri="{FF2B5EF4-FFF2-40B4-BE49-F238E27FC236}">
                  <a16:creationId xmlns:a16="http://schemas.microsoft.com/office/drawing/2014/main" id="{0D408DB8-D3A2-33D2-C698-B436FA077299}"/>
                </a:ext>
                <a:ext uri="{C183D7F6-B498-43B3-948B-1728B52AA6E4}">
                  <adec:decorative xmlns:adec="http://schemas.microsoft.com/office/drawing/2017/decorative" val="1"/>
                </a:ext>
              </a:extLst>
            </p:cNvPr>
            <p:cNvSpPr/>
            <p:nvPr/>
          </p:nvSpPr>
          <p:spPr>
            <a:xfrm>
              <a:off x="4813395" y="778532"/>
              <a:ext cx="243830" cy="154129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385DC43C-0D2C-2F16-5632-DCD13E8C7BC7}"/>
                </a:ext>
                <a:ext uri="{C183D7F6-B498-43B3-948B-1728B52AA6E4}">
                  <adec:decorative xmlns:adec="http://schemas.microsoft.com/office/drawing/2017/decorative" val="1"/>
                </a:ext>
              </a:extLst>
            </p:cNvPr>
            <p:cNvSpPr txBox="1"/>
            <p:nvPr/>
          </p:nvSpPr>
          <p:spPr>
            <a:xfrm>
              <a:off x="4890809" y="1376185"/>
              <a:ext cx="778974" cy="307777"/>
            </a:xfrm>
            <a:prstGeom prst="rect">
              <a:avLst/>
            </a:prstGeom>
            <a:noFill/>
          </p:spPr>
          <p:txBody>
            <a:bodyPr wrap="square" rtlCol="0">
              <a:spAutoFit/>
            </a:bodyPr>
            <a:lstStyle/>
            <a:p>
              <a:pPr algn="ctr"/>
              <a:r>
                <a:rPr lang="en-GB" sz="1400" b="1">
                  <a:solidFill>
                    <a:srgbClr val="5C5B5A"/>
                  </a:solidFill>
                </a:rPr>
                <a:t>46%</a:t>
              </a:r>
            </a:p>
          </p:txBody>
        </p:sp>
        <p:sp>
          <p:nvSpPr>
            <p:cNvPr id="20" name="Right Brace 19">
              <a:extLst>
                <a:ext uri="{FF2B5EF4-FFF2-40B4-BE49-F238E27FC236}">
                  <a16:creationId xmlns:a16="http://schemas.microsoft.com/office/drawing/2014/main" id="{A12EBC44-6947-8847-977F-42812284D8DA}"/>
                </a:ext>
                <a:ext uri="{C183D7F6-B498-43B3-948B-1728B52AA6E4}">
                  <adec:decorative xmlns:adec="http://schemas.microsoft.com/office/drawing/2017/decorative" val="1"/>
                </a:ext>
              </a:extLst>
            </p:cNvPr>
            <p:cNvSpPr/>
            <p:nvPr/>
          </p:nvSpPr>
          <p:spPr>
            <a:xfrm>
              <a:off x="3797335" y="770681"/>
              <a:ext cx="225305"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3" name="TextBox 22">
              <a:extLst>
                <a:ext uri="{FF2B5EF4-FFF2-40B4-BE49-F238E27FC236}">
                  <a16:creationId xmlns:a16="http://schemas.microsoft.com/office/drawing/2014/main" id="{70803250-9013-97E9-60F1-B661304248B2}"/>
                </a:ext>
                <a:ext uri="{C183D7F6-B498-43B3-948B-1728B52AA6E4}">
                  <adec:decorative xmlns:adec="http://schemas.microsoft.com/office/drawing/2017/decorative" val="1"/>
                </a:ext>
              </a:extLst>
            </p:cNvPr>
            <p:cNvSpPr txBox="1"/>
            <p:nvPr/>
          </p:nvSpPr>
          <p:spPr>
            <a:xfrm>
              <a:off x="3840992" y="1430252"/>
              <a:ext cx="778974" cy="307777"/>
            </a:xfrm>
            <a:prstGeom prst="rect">
              <a:avLst/>
            </a:prstGeom>
            <a:noFill/>
          </p:spPr>
          <p:txBody>
            <a:bodyPr wrap="square" rtlCol="0">
              <a:spAutoFit/>
            </a:bodyPr>
            <a:lstStyle/>
            <a:p>
              <a:pPr algn="ctr"/>
              <a:r>
                <a:rPr lang="en-GB" sz="1400" b="1">
                  <a:solidFill>
                    <a:srgbClr val="5C5B5A"/>
                  </a:solidFill>
                </a:rPr>
                <a:t>51%</a:t>
              </a:r>
            </a:p>
          </p:txBody>
        </p:sp>
        <p:sp>
          <p:nvSpPr>
            <p:cNvPr id="56" name="Arrow: Down 55">
              <a:extLst>
                <a:ext uri="{FF2B5EF4-FFF2-40B4-BE49-F238E27FC236}">
                  <a16:creationId xmlns:a16="http://schemas.microsoft.com/office/drawing/2014/main" id="{5797F596-FABF-3FCB-4C29-C53BB2063C7F}"/>
                </a:ext>
              </a:extLst>
            </p:cNvPr>
            <p:cNvSpPr/>
            <p:nvPr/>
          </p:nvSpPr>
          <p:spPr>
            <a:xfrm>
              <a:off x="5470491" y="14395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9C1BDB6E-5F95-5AFD-9553-799632B8AB9C}"/>
                </a:ext>
                <a:ext uri="{C183D7F6-B498-43B3-948B-1728B52AA6E4}">
                  <adec:decorative xmlns:adec="http://schemas.microsoft.com/office/drawing/2017/decorative" val="1"/>
                </a:ext>
              </a:extLst>
            </p:cNvPr>
            <p:cNvSpPr/>
            <p:nvPr/>
          </p:nvSpPr>
          <p:spPr>
            <a:xfrm>
              <a:off x="2790731" y="770681"/>
              <a:ext cx="234128"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9" name="TextBox 58">
              <a:extLst>
                <a:ext uri="{FF2B5EF4-FFF2-40B4-BE49-F238E27FC236}">
                  <a16:creationId xmlns:a16="http://schemas.microsoft.com/office/drawing/2014/main" id="{ACF4F166-22C3-C9C0-9DDC-A761962969F2}"/>
                </a:ext>
                <a:ext uri="{C183D7F6-B498-43B3-948B-1728B52AA6E4}">
                  <adec:decorative xmlns:adec="http://schemas.microsoft.com/office/drawing/2017/decorative" val="1"/>
                </a:ext>
              </a:extLst>
            </p:cNvPr>
            <p:cNvSpPr txBox="1"/>
            <p:nvPr/>
          </p:nvSpPr>
          <p:spPr>
            <a:xfrm>
              <a:off x="2826109" y="1430252"/>
              <a:ext cx="778974" cy="307777"/>
            </a:xfrm>
            <a:prstGeom prst="rect">
              <a:avLst/>
            </a:prstGeom>
            <a:noFill/>
          </p:spPr>
          <p:txBody>
            <a:bodyPr wrap="square" rtlCol="0">
              <a:spAutoFit/>
            </a:bodyPr>
            <a:lstStyle/>
            <a:p>
              <a:pPr algn="ctr"/>
              <a:r>
                <a:rPr lang="en-GB" sz="1400" b="1">
                  <a:solidFill>
                    <a:srgbClr val="5C5B5A"/>
                  </a:solidFill>
                </a:rPr>
                <a:t>50%</a:t>
              </a:r>
            </a:p>
          </p:txBody>
        </p:sp>
      </p:grpSp>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4634783" y="1322039"/>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pay</a:t>
            </a:r>
          </a:p>
        </p:txBody>
      </p:sp>
      <p:grpSp>
        <p:nvGrpSpPr>
          <p:cNvPr id="10" name="Group 9"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87BD14C4-C3DD-D194-470B-989E5771BB5B}"/>
              </a:ext>
            </a:extLst>
          </p:cNvPr>
          <p:cNvGrpSpPr/>
          <p:nvPr/>
        </p:nvGrpSpPr>
        <p:grpSpPr>
          <a:xfrm>
            <a:off x="6773426" y="1330155"/>
            <a:ext cx="5816057" cy="4740624"/>
            <a:chOff x="6924656" y="1246292"/>
            <a:chExt cx="5816057" cy="4740624"/>
          </a:xfrm>
        </p:grpSpPr>
        <p:graphicFrame>
          <p:nvGraphicFramePr>
            <p:cNvPr id="49" name="Chart 48"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1229929372"/>
                </p:ext>
              </p:extLst>
            </p:nvPr>
          </p:nvGraphicFramePr>
          <p:xfrm>
            <a:off x="6924656" y="1467857"/>
            <a:ext cx="5816057" cy="4519059"/>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464771" y="4625333"/>
              <a:ext cx="763197" cy="261610"/>
            </a:xfrm>
            <a:prstGeom prst="rect">
              <a:avLst/>
            </a:prstGeom>
            <a:noFill/>
          </p:spPr>
          <p:txBody>
            <a:bodyPr wrap="square" rtlCol="0">
              <a:spAutoFit/>
            </a:bodyPr>
            <a:lstStyle/>
            <a:p>
              <a:r>
                <a:rPr lang="en-GB" sz="1100">
                  <a:solidFill>
                    <a:schemeClr val="bg1"/>
                  </a:solidFill>
                </a:rPr>
                <a:t>(+/-0pp)</a:t>
              </a:r>
            </a:p>
          </p:txBody>
        </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397414" y="1246292"/>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hours</a:t>
              </a:r>
            </a:p>
          </p:txBody>
        </p:sp>
        <p:sp>
          <p:nvSpPr>
            <p:cNvPr id="52" name="Right Brace 51">
              <a:extLst>
                <a:ext uri="{FF2B5EF4-FFF2-40B4-BE49-F238E27FC236}">
                  <a16:creationId xmlns:a16="http://schemas.microsoft.com/office/drawing/2014/main" id="{4366AC9D-B7E3-D122-7AB4-D8D2BF343AF0}"/>
                </a:ext>
                <a:ext uri="{C183D7F6-B498-43B3-948B-1728B52AA6E4}">
                  <adec:decorative xmlns:adec="http://schemas.microsoft.com/office/drawing/2017/decorative" val="1"/>
                </a:ext>
              </a:extLst>
            </p:cNvPr>
            <p:cNvSpPr/>
            <p:nvPr/>
          </p:nvSpPr>
          <p:spPr>
            <a:xfrm>
              <a:off x="11629030" y="1503798"/>
              <a:ext cx="243830"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3" name="Right Brace 52">
              <a:extLst>
                <a:ext uri="{FF2B5EF4-FFF2-40B4-BE49-F238E27FC236}">
                  <a16:creationId xmlns:a16="http://schemas.microsoft.com/office/drawing/2014/main" id="{23286DFA-740D-29AC-EB50-2B22FB4B5509}"/>
                </a:ext>
                <a:ext uri="{C183D7F6-B498-43B3-948B-1728B52AA6E4}">
                  <adec:decorative xmlns:adec="http://schemas.microsoft.com/office/drawing/2017/decorative" val="1"/>
                </a:ext>
              </a:extLst>
            </p:cNvPr>
            <p:cNvSpPr/>
            <p:nvPr/>
          </p:nvSpPr>
          <p:spPr>
            <a:xfrm>
              <a:off x="10633932" y="1503798"/>
              <a:ext cx="236252" cy="214395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10691428" y="2403531"/>
              <a:ext cx="778974" cy="307777"/>
            </a:xfrm>
            <a:prstGeom prst="rect">
              <a:avLst/>
            </a:prstGeom>
            <a:noFill/>
          </p:spPr>
          <p:txBody>
            <a:bodyPr wrap="square" rtlCol="0">
              <a:spAutoFit/>
            </a:bodyPr>
            <a:lstStyle/>
            <a:p>
              <a:pPr algn="ctr"/>
              <a:r>
                <a:rPr lang="en-GB" sz="1400" b="1">
                  <a:solidFill>
                    <a:srgbClr val="5C5B5A"/>
                  </a:solidFill>
                </a:rPr>
                <a:t>66%</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1664548" y="2476636"/>
              <a:ext cx="778974" cy="307777"/>
            </a:xfrm>
            <a:prstGeom prst="rect">
              <a:avLst/>
            </a:prstGeom>
            <a:noFill/>
          </p:spPr>
          <p:txBody>
            <a:bodyPr wrap="square" rtlCol="0">
              <a:spAutoFit/>
            </a:bodyPr>
            <a:lstStyle/>
            <a:p>
              <a:pPr algn="ctr"/>
              <a:r>
                <a:rPr lang="en-GB" sz="1400" b="1">
                  <a:solidFill>
                    <a:srgbClr val="5C5B5A"/>
                  </a:solidFill>
                </a:rPr>
                <a:t>69%</a:t>
              </a:r>
            </a:p>
          </p:txBody>
        </p:sp>
        <p:sp>
          <p:nvSpPr>
            <p:cNvPr id="62" name="Right Brace 61">
              <a:extLst>
                <a:ext uri="{FF2B5EF4-FFF2-40B4-BE49-F238E27FC236}">
                  <a16:creationId xmlns:a16="http://schemas.microsoft.com/office/drawing/2014/main" id="{B263348B-E374-F8FD-8B4C-DE5D4CABDB72}"/>
                </a:ext>
                <a:ext uri="{C183D7F6-B498-43B3-948B-1728B52AA6E4}">
                  <adec:decorative xmlns:adec="http://schemas.microsoft.com/office/drawing/2017/decorative" val="1"/>
                </a:ext>
              </a:extLst>
            </p:cNvPr>
            <p:cNvSpPr/>
            <p:nvPr/>
          </p:nvSpPr>
          <p:spPr>
            <a:xfrm>
              <a:off x="9635346" y="1503798"/>
              <a:ext cx="236252" cy="247178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9644227" y="2557419"/>
              <a:ext cx="778974" cy="307777"/>
            </a:xfrm>
            <a:prstGeom prst="rect">
              <a:avLst/>
            </a:prstGeom>
            <a:noFill/>
          </p:spPr>
          <p:txBody>
            <a:bodyPr wrap="square" rtlCol="0">
              <a:spAutoFit/>
            </a:bodyPr>
            <a:lstStyle/>
            <a:p>
              <a:pPr algn="ctr"/>
              <a:r>
                <a:rPr lang="en-GB" sz="1400" b="1">
                  <a:solidFill>
                    <a:srgbClr val="5C5B5A"/>
                  </a:solidFill>
                </a:rPr>
                <a:t>76%</a:t>
              </a:r>
            </a:p>
          </p:txBody>
        </p:sp>
      </p:grpSp>
      <p:grpSp>
        <p:nvGrpSpPr>
          <p:cNvPr id="3" name="Group 2" descr="Up and Down arrows to signify when a statistic is significantly higher or lower than the previous survey.">
            <a:extLst>
              <a:ext uri="{FF2B5EF4-FFF2-40B4-BE49-F238E27FC236}">
                <a16:creationId xmlns:a16="http://schemas.microsoft.com/office/drawing/2014/main" id="{AC45ED0A-6441-D842-0F3B-77B7731C2BBE}"/>
              </a:ext>
            </a:extLst>
          </p:cNvPr>
          <p:cNvGrpSpPr/>
          <p:nvPr/>
        </p:nvGrpSpPr>
        <p:grpSpPr>
          <a:xfrm>
            <a:off x="4797860" y="5787011"/>
            <a:ext cx="3560926" cy="269304"/>
            <a:chOff x="9288100" y="5961862"/>
            <a:chExt cx="3560926" cy="269304"/>
          </a:xfrm>
        </p:grpSpPr>
        <p:sp>
          <p:nvSpPr>
            <p:cNvPr id="5" name="Arrow: Down 4">
              <a:extLst>
                <a:ext uri="{FF2B5EF4-FFF2-40B4-BE49-F238E27FC236}">
                  <a16:creationId xmlns:a16="http://schemas.microsoft.com/office/drawing/2014/main" id="{35D14333-C663-593E-3907-724326329C62}"/>
                </a:ext>
              </a:extLst>
            </p:cNvPr>
            <p:cNvSpPr/>
            <p:nvPr/>
          </p:nvSpPr>
          <p:spPr>
            <a:xfrm rot="10800000">
              <a:off x="9288100" y="59907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6EE83CE-D1CC-2192-A4D1-DA7E55DBA15F}"/>
                </a:ext>
              </a:extLst>
            </p:cNvPr>
            <p:cNvSpPr/>
            <p:nvPr/>
          </p:nvSpPr>
          <p:spPr>
            <a:xfrm>
              <a:off x="9502869" y="60048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2AC2939-937C-C42A-D136-AE1A72C1C6D8}"/>
                </a:ext>
              </a:extLst>
            </p:cNvPr>
            <p:cNvSpPr txBox="1"/>
            <p:nvPr/>
          </p:nvSpPr>
          <p:spPr>
            <a:xfrm>
              <a:off x="9674759" y="5961862"/>
              <a:ext cx="317426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S8 (July 2023) </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910 (S5), 859 (S8), </a:t>
            </a:r>
            <a:r>
              <a:rPr lang="en-GB" sz="100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(S11, </a:t>
            </a:r>
            <a:r>
              <a:rPr lang="en-GB" sz="1000">
                <a:solidFill>
                  <a:srgbClr val="FFFFFF">
                    <a:lumMod val="50000"/>
                  </a:srgbClr>
                </a:solidFill>
                <a:latin typeface="Arial"/>
                <a:cs typeface="Arial" panose="020B0604020202020204" pitchFamily="34" charset="0"/>
              </a:rPr>
              <a:t>R</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apid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response panel employed residents)</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6717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survey 11 report presents a range of tables and charts with accompanying narrative to highlight the key findings from each section of the survey among the sample (1,460 respondents). These are presented alongside findings for surveys 9 (1,560 respondents)</a:t>
            </a:r>
            <a:r>
              <a:rPr lang="en-GB" sz="1400" dirty="0">
                <a:latin typeface="Arial" panose="020B0604020202020204"/>
              </a:rPr>
              <a:t> and 10 (1,546)</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rPr>
              <a:t>See the Appendix for full details on the sample achieved in each round of fieldwork.</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report is divided into themed sections, providing an overview into respondents’ feelings and behaviours around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4" action="ppaction://hlinksldjump"/>
              </a:rPr>
              <a:t>personal health and wellbeing,</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5" action="ppaction://hlinksldjump"/>
              </a:rPr>
              <a:t>healthy homes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6" action="ppaction://hlinksldjump"/>
              </a:rPr>
              <a:t>satisfaction with their local area</a:t>
            </a:r>
            <a:r>
              <a:rPr lang="en-GB" sz="1400" dirty="0">
                <a:latin typeface="Arial" panose="020B0604020202020204"/>
              </a:rPr>
              <a:t>, </a:t>
            </a:r>
            <a:r>
              <a:rPr lang="en-GB" sz="1400" dirty="0">
                <a:latin typeface="Arial" panose="020B0604020202020204"/>
                <a:hlinkClick r:id="rId7" action="ppaction://hlinksldjump"/>
              </a:rPr>
              <a:t>transport and the night-time economy</a:t>
            </a:r>
            <a:r>
              <a:rPr lang="en-GB" sz="1400" dirty="0">
                <a:latin typeface="Arial" panose="020B0604020202020204"/>
              </a:rPr>
              <a:t>, </a:t>
            </a:r>
            <a:r>
              <a:rPr lang="en-GB" sz="1400" dirty="0">
                <a:latin typeface="Arial" panose="020B0604020202020204"/>
                <a:hlinkClick r:id="rId8" action="ppaction://hlinksldjump"/>
              </a:rPr>
              <a:t>good work</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9" action="ppaction://hlinksldjump"/>
              </a:rPr>
              <a:t>costs of living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10" action="ppaction://hlinksldjump"/>
              </a:rPr>
              <a:t>digital access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Appendix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1,460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220393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320064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662500" cy="923330"/>
          </a:xfrm>
        </p:spPr>
        <p:txBody>
          <a:bodyPr vert="horz" wrap="square" anchor="t">
            <a:spAutoFit/>
          </a:bodyPr>
          <a:lstStyle/>
          <a:p>
            <a:pPr>
              <a:lnSpc>
                <a:spcPct val="100000"/>
              </a:lnSpc>
            </a:pPr>
            <a:r>
              <a:rPr lang="en-GB" sz="1800" b="1" dirty="0">
                <a:solidFill>
                  <a:srgbClr val="5C5B5A"/>
                </a:solidFill>
                <a:latin typeface="Arial"/>
                <a:cs typeface="Arial"/>
              </a:rPr>
              <a:t>Around 1 in 5 respondents think that they may be at least somewhat likely to </a:t>
            </a:r>
            <a:r>
              <a:rPr lang="en-GB" sz="1800" b="1" dirty="0">
                <a:solidFill>
                  <a:srgbClr val="009690"/>
                </a:solidFill>
                <a:latin typeface="Arial"/>
                <a:cs typeface="Arial"/>
              </a:rPr>
              <a:t>lose their job in the next 12 months</a:t>
            </a:r>
            <a:r>
              <a:rPr lang="en-GB" sz="1800" b="1" dirty="0">
                <a:solidFill>
                  <a:schemeClr val="tx1">
                    <a:lumMod val="65000"/>
                    <a:lumOff val="35000"/>
                  </a:schemeClr>
                </a:solidFill>
                <a:latin typeface="Arial"/>
                <a:cs typeface="Arial"/>
              </a:rPr>
              <a:t>, </a:t>
            </a:r>
            <a:r>
              <a:rPr lang="en-GB" sz="1800" b="1" dirty="0">
                <a:solidFill>
                  <a:srgbClr val="5C5B5A"/>
                </a:solidFill>
                <a:latin typeface="Arial"/>
                <a:cs typeface="Arial"/>
              </a:rPr>
              <a:t>which is a slight but not significant increase since July.  This is higher amongst those experiencing some aspect of food insecurity, those with caring responsibilities and disabled respondents</a:t>
            </a:r>
          </a:p>
        </p:txBody>
      </p:sp>
      <p:graphicFrame>
        <p:nvGraphicFramePr>
          <p:cNvPr id="5" name="Chart 4" descr="Stacked bar chart showing that 19% of respondents think it is likely they will lose their job over the next 12 months. This is up from July 2023.">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591355022"/>
              </p:ext>
            </p:extLst>
          </p:nvPr>
        </p:nvGraphicFramePr>
        <p:xfrm>
          <a:off x="-1176051" y="1056456"/>
          <a:ext cx="8726447" cy="4811790"/>
        </p:xfrm>
        <a:graphic>
          <a:graphicData uri="http://schemas.openxmlformats.org/drawingml/2006/chart">
            <c:chart xmlns:c="http://schemas.openxmlformats.org/drawingml/2006/chart" xmlns:r="http://schemas.openxmlformats.org/officeDocument/2006/relationships" r:id="rId4"/>
          </a:graphicData>
        </a:graphic>
      </p:graphicFrame>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2994799" y="4696288"/>
            <a:ext cx="21082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3205628" y="4824720"/>
            <a:ext cx="3574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rPr>
              <a:t>19%</a:t>
            </a: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5077929" y="4730806"/>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5224444" y="4855497"/>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16%</a:t>
            </a:r>
          </a:p>
        </p:txBody>
      </p:sp>
      <p:sp>
        <p:nvSpPr>
          <p:cNvPr id="20" name="Arrow: Down 19">
            <a:extLst>
              <a:ext uri="{FF2B5EF4-FFF2-40B4-BE49-F238E27FC236}">
                <a16:creationId xmlns:a16="http://schemas.microsoft.com/office/drawing/2014/main" id="{CEABEAE9-32DB-956D-A301-C9586A01A734}"/>
              </a:ext>
              <a:ext uri="{C183D7F6-B498-43B3-948B-1728B52AA6E4}">
                <adec:decorative xmlns:adec="http://schemas.microsoft.com/office/drawing/2017/decorative" val="1"/>
              </a:ext>
            </a:extLst>
          </p:cNvPr>
          <p:cNvSpPr/>
          <p:nvPr/>
        </p:nvSpPr>
        <p:spPr>
          <a:xfrm rot="10800000">
            <a:off x="6706566" y="46827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ight Brace 7" descr="Arrow showing in total, 30% are worried about coronavirus.">
            <a:extLst>
              <a:ext uri="{FF2B5EF4-FFF2-40B4-BE49-F238E27FC236}">
                <a16:creationId xmlns:a16="http://schemas.microsoft.com/office/drawing/2014/main" id="{697D77B7-A618-605A-18C0-BC3E38E42622}"/>
              </a:ext>
              <a:ext uri="{C183D7F6-B498-43B3-948B-1728B52AA6E4}">
                <adec:decorative xmlns:adec="http://schemas.microsoft.com/office/drawing/2017/decorative" val="1"/>
              </a:ext>
            </a:extLst>
          </p:cNvPr>
          <p:cNvSpPr/>
          <p:nvPr/>
        </p:nvSpPr>
        <p:spPr>
          <a:xfrm>
            <a:off x="7130241" y="4588566"/>
            <a:ext cx="150817" cy="63150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C5353CC4-F044-0A66-F82B-D4B6A29C915C}"/>
              </a:ext>
              <a:ext uri="{C183D7F6-B498-43B3-948B-1728B52AA6E4}">
                <adec:decorative xmlns:adec="http://schemas.microsoft.com/office/drawing/2017/decorative" val="1"/>
              </a:ext>
            </a:extLst>
          </p:cNvPr>
          <p:cNvSpPr txBox="1"/>
          <p:nvPr/>
        </p:nvSpPr>
        <p:spPr>
          <a:xfrm>
            <a:off x="7367557" y="4773252"/>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19%</a:t>
            </a:r>
          </a:p>
        </p:txBody>
      </p:sp>
      <p:grpSp>
        <p:nvGrpSpPr>
          <p:cNvPr id="12" name="Group 11" descr="Box">
            <a:extLst>
              <a:ext uri="{FF2B5EF4-FFF2-40B4-BE49-F238E27FC236}">
                <a16:creationId xmlns:a16="http://schemas.microsoft.com/office/drawing/2014/main" id="{8E9E13CA-D31E-4BF6-AD2D-9527F69C42CF}"/>
              </a:ext>
            </a:extLst>
          </p:cNvPr>
          <p:cNvGrpSpPr/>
          <p:nvPr/>
        </p:nvGrpSpPr>
        <p:grpSpPr>
          <a:xfrm>
            <a:off x="7817200" y="1429882"/>
            <a:ext cx="4219103" cy="3884933"/>
            <a:chOff x="6895709" y="343639"/>
            <a:chExt cx="5204392" cy="9673841"/>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sample likely to lose their</a:t>
              </a:r>
              <a:r>
                <a:rPr lang="en-GB" sz="1200" b="1">
                  <a:solidFill>
                    <a:srgbClr val="5C5B5A"/>
                  </a:solidFill>
                  <a:latin typeface="Arial"/>
                </a:rPr>
                <a:t> job in the next 12 months in comparison to the S5-11 GM average (17%):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829433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years old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disability (25%)</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(29%)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high levels of anxiety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happiness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life satisfaction (26%)</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children under 5 years old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past month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dissatisfied with their local area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unable to save any money in the next 12 months (20%)</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37BED260-9418-2F38-042C-BA7E971E5FB0}"/>
              </a:ext>
              <a:ext uri="{C183D7F6-B498-43B3-948B-1728B52AA6E4}">
                <adec:decorative xmlns:adec="http://schemas.microsoft.com/office/drawing/2017/decorative" val="1"/>
              </a:ext>
            </a:extLst>
          </p:cNvPr>
          <p:cNvGrpSpPr/>
          <p:nvPr/>
        </p:nvGrpSpPr>
        <p:grpSpPr>
          <a:xfrm>
            <a:off x="2857156" y="5792976"/>
            <a:ext cx="2726361" cy="269304"/>
            <a:chOff x="229117" y="5927615"/>
            <a:chExt cx="2726361" cy="269304"/>
          </a:xfrm>
        </p:grpSpPr>
        <p:grpSp>
          <p:nvGrpSpPr>
            <p:cNvPr id="10" name="Group 9" descr="Green and Red arrows to signify when a statistic is significantly higher or lower than the previous survey.">
              <a:extLst>
                <a:ext uri="{FF2B5EF4-FFF2-40B4-BE49-F238E27FC236}">
                  <a16:creationId xmlns:a16="http://schemas.microsoft.com/office/drawing/2014/main" id="{D8791613-06BA-8442-FD71-664EE1384D70}"/>
                </a:ext>
              </a:extLst>
            </p:cNvPr>
            <p:cNvGrpSpPr/>
            <p:nvPr/>
          </p:nvGrpSpPr>
          <p:grpSpPr>
            <a:xfrm>
              <a:off x="229117" y="5927615"/>
              <a:ext cx="2726361" cy="269304"/>
              <a:chOff x="520117" y="5772736"/>
              <a:chExt cx="2726361" cy="269304"/>
            </a:xfrm>
          </p:grpSpPr>
          <p:sp>
            <p:nvSpPr>
              <p:cNvPr id="16" name="Arrow: Down 15">
                <a:extLst>
                  <a:ext uri="{FF2B5EF4-FFF2-40B4-BE49-F238E27FC236}">
                    <a16:creationId xmlns:a16="http://schemas.microsoft.com/office/drawing/2014/main" id="{4EF2BF3C-43F0-1BA3-7E1C-9814574CC9F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FB835266-E1FE-9016-F19C-331229B51EA4}"/>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95F2C8B6-D5EB-78B2-5AC0-7CBAEA53CE7F}"/>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a:t>
            </a:r>
            <a:r>
              <a:rPr lang="en-GB" sz="1000">
                <a:solidFill>
                  <a:srgbClr val="FFFFFF">
                    <a:lumMod val="50000"/>
                  </a:srgbClr>
                </a:solidFill>
                <a:latin typeface="Arial" panose="020B0604020202020204" pitchFamily="34" charset="0"/>
                <a:cs typeface="Arial" panose="020B0604020202020204" pitchFamily="34" charset="0"/>
              </a:rPr>
              <a:t>S11, 638</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74939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a:t>Cost of living</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006067563"/>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64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rPr>
                        <a:t>65-66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67-82</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42786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dirty="0">
                <a:latin typeface="Arial" panose="020B0604020202020204" pitchFamily="34" charset="0"/>
                <a:cs typeface="Arial" panose="020B0604020202020204" pitchFamily="34" charset="0"/>
              </a:rPr>
              <a:t>Cost of living and food security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4530086"/>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Cost of living has been a central theme in the Greater Manchester Residents' Surveys since September 2022 (and has now been covered across nine waves). 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dirty="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 February 2024) have been compared to the most closely matched ONS fieldwork period, between 31</a:t>
            </a:r>
            <a:r>
              <a:rPr lang="en-GB" sz="1400" baseline="30000" dirty="0">
                <a:solidFill>
                  <a:schemeClr val="bg1"/>
                </a:solidFill>
                <a:latin typeface="Arial"/>
                <a:cs typeface="Arial"/>
              </a:rPr>
              <a:t>st</a:t>
            </a:r>
            <a:r>
              <a:rPr lang="en-GB" sz="1400" dirty="0">
                <a:solidFill>
                  <a:schemeClr val="bg1"/>
                </a:solidFill>
                <a:latin typeface="Arial"/>
                <a:cs typeface="Arial"/>
              </a:rPr>
              <a:t> January – 11</a:t>
            </a:r>
            <a:r>
              <a:rPr lang="en-GB" sz="1400" baseline="30000" dirty="0">
                <a:solidFill>
                  <a:schemeClr val="bg1"/>
                </a:solidFill>
                <a:latin typeface="Arial"/>
                <a:cs typeface="Arial"/>
              </a:rPr>
              <a:t>th</a:t>
            </a:r>
            <a:r>
              <a:rPr lang="en-GB" sz="1400" dirty="0">
                <a:solidFill>
                  <a:schemeClr val="bg1"/>
                </a:solidFill>
                <a:latin typeface="Arial"/>
                <a:cs typeface="Arial"/>
              </a:rPr>
              <a:t> February 2024.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897114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(1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112981"/>
            <a:ext cx="11570644" cy="383181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OVERALL</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encouraging that a smaller proportion of respondents overall have reported mounting challenges with debt:</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29% of respondents report borrowing more than last year (was 33% in November)</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also a positive sign that approaching half of respondents feel they may now be able to save money over the coming 12 months: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2 in 5 (46%) say they will be able to save money over the next 12 months; this figure has risen by 13 percentage points since the first time this question was asked first in September 2022 (33%), and is the highest it has been so far </a:t>
            </a:r>
          </a:p>
          <a:p>
            <a:pPr marL="285750" indent="-285750">
              <a:spcAft>
                <a:spcPts val="600"/>
              </a:spcAft>
              <a:buFont typeface="Arial" panose="020B0604020202020204" pitchFamily="34" charset="0"/>
              <a:buChar char="•"/>
            </a:pPr>
            <a:r>
              <a:rPr lang="en-GB" sz="1400" dirty="0">
                <a:solidFill>
                  <a:schemeClr val="bg1"/>
                </a:solidFill>
                <a:latin typeface="Arial"/>
                <a:cs typeface="Arial"/>
              </a:rPr>
              <a:t>However, 3 in 5 (59%) respondents feel their cost of living has continued to increase in the last month:</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This compares to 46% across Great Britain as a whole – continuing the difference between Greater Manchester and Great Britain figures seen in every wave in which this question has been asked</a:t>
            </a:r>
          </a:p>
          <a:p>
            <a:pPr marL="285750" lvl="1" indent="-285750">
              <a:spcAft>
                <a:spcPts val="600"/>
              </a:spcAft>
              <a:buFont typeface="Arial" panose="020B0604020202020204" pitchFamily="34" charset="0"/>
              <a:buChar char="•"/>
            </a:pPr>
            <a:r>
              <a:rPr lang="en-GB" sz="1400" dirty="0">
                <a:solidFill>
                  <a:schemeClr val="bg1"/>
                </a:solidFill>
                <a:latin typeface="Arial"/>
                <a:cs typeface="Arial"/>
              </a:rPr>
              <a:t>And GM respondents continue to show less financial resilience than respondents to similar national surveys, as has been the case across the past 8 surveys, since September 2022:</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half (52%) of GM respondents say that they would be able to afford an unexpected but necessary expense of £850, compared to almost 6 in 10 (59%) for GB as a whole</a:t>
            </a:r>
          </a:p>
          <a:p>
            <a:pPr lvl="1">
              <a:spcAft>
                <a:spcPts val="6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644509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(2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928869"/>
            <a:ext cx="11570644" cy="5201424"/>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DAILY EXPERIENCE</a:t>
            </a:r>
          </a:p>
          <a:p>
            <a:pPr marL="285750" indent="-285750">
              <a:spcAft>
                <a:spcPts val="600"/>
              </a:spcAft>
              <a:buFont typeface="Arial" panose="020B0604020202020204" pitchFamily="34" charset="0"/>
              <a:buChar char="•"/>
            </a:pPr>
            <a:r>
              <a:rPr lang="en-GB" sz="1400" dirty="0">
                <a:solidFill>
                  <a:schemeClr val="bg1"/>
                </a:solidFill>
                <a:latin typeface="Arial"/>
                <a:cs typeface="Arial"/>
              </a:rPr>
              <a:t>Food (cited by 84% of people whose costs have increased, was 87% in November) and energy (77%, was 70%) costs remain the most common reasons for cost of living increases – these have been the main drivers for increased costs since this question was first asked</a:t>
            </a:r>
          </a:p>
          <a:p>
            <a:pPr marL="285750" indent="-285750">
              <a:spcAft>
                <a:spcPts val="600"/>
              </a:spcAft>
              <a:buFont typeface="Arial" panose="020B0604020202020204" pitchFamily="34" charset="0"/>
              <a:buChar char="•"/>
            </a:pPr>
            <a:r>
              <a:rPr lang="en-GB" sz="1400" dirty="0">
                <a:solidFill>
                  <a:schemeClr val="bg1"/>
                </a:solidFill>
                <a:latin typeface="Arial"/>
                <a:cs typeface="Arial"/>
              </a:rPr>
              <a:t>9 in 10 (91%) respondents are taking actions because of rising costs of living, with 60% of respondents spending less on non-essentials. Whilst this has fallen from earlier surveys (96% said so in September 2022, and 93% in May 2023), this still represents most residents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Respondents in GM are more likely than the GB average to be cutting back on non-essential journeys in their own vehicle (36% vs 30%), making energy efficiency improvements to their home (27% vs 22%) and using their savings (30% vs 26%)</a:t>
            </a:r>
          </a:p>
          <a:p>
            <a:pPr marL="742950" lvl="1" indent="-285750">
              <a:spcAft>
                <a:spcPts val="600"/>
              </a:spcAft>
              <a:buFont typeface="Arial" panose="020B0604020202020204" pitchFamily="34" charset="0"/>
              <a:buChar char="•"/>
            </a:pPr>
            <a:endParaRPr lang="en-GB" sz="1400" dirty="0">
              <a:solidFill>
                <a:schemeClr val="bg1"/>
              </a:solidFill>
              <a:latin typeface="Arial"/>
              <a:cs typeface="Arial"/>
            </a:endParaRPr>
          </a:p>
          <a:p>
            <a:pPr marL="0" lvl="1">
              <a:spcAft>
                <a:spcPts val="600"/>
              </a:spcAft>
            </a:pPr>
            <a:r>
              <a:rPr lang="en-GB" sz="1600" b="1" dirty="0">
                <a:solidFill>
                  <a:schemeClr val="bg1"/>
                </a:solidFill>
                <a:latin typeface="Arial"/>
                <a:cs typeface="Arial"/>
              </a:rPr>
              <a:t>ENERGY COSTS</a:t>
            </a:r>
          </a:p>
          <a:p>
            <a:pPr marL="285750" indent="-285750">
              <a:spcAft>
                <a:spcPts val="600"/>
              </a:spcAft>
              <a:buFont typeface="Arial" panose="020B0604020202020204" pitchFamily="34" charset="0"/>
              <a:buChar char="•"/>
            </a:pPr>
            <a:r>
              <a:rPr lang="en-GB" sz="1400" dirty="0">
                <a:solidFill>
                  <a:schemeClr val="bg1"/>
                </a:solidFill>
                <a:latin typeface="Arial"/>
                <a:cs typeface="Arial"/>
              </a:rPr>
              <a:t>Approaching half (47%) of respondents say they have difficulty affording energy costs. This continues to be significantly higher than the GB average (43%), with most of this difference driven by the proportion who say they find these costs very difficult (12% in GM vs 9% GB average). GM has been higher than the GB average since benchmarking began</a:t>
            </a:r>
          </a:p>
          <a:p>
            <a:pPr>
              <a:spcAft>
                <a:spcPts val="600"/>
              </a:spcAft>
            </a:pPr>
            <a:endParaRPr lang="en-GB" sz="1400" dirty="0">
              <a:solidFill>
                <a:schemeClr val="bg1"/>
              </a:solidFill>
              <a:latin typeface="Arial"/>
              <a:cs typeface="Arial"/>
            </a:endParaRPr>
          </a:p>
          <a:p>
            <a:pPr>
              <a:spcAft>
                <a:spcPts val="600"/>
              </a:spcAft>
            </a:pPr>
            <a:r>
              <a:rPr lang="en-GB" sz="1600" b="1" dirty="0">
                <a:solidFill>
                  <a:schemeClr val="bg1"/>
                </a:solidFill>
                <a:latin typeface="Arial"/>
                <a:cs typeface="Arial"/>
              </a:rPr>
              <a:t>FOOD SECURITY</a:t>
            </a:r>
          </a:p>
          <a:p>
            <a:pPr marL="285750" indent="-285750">
              <a:spcAft>
                <a:spcPts val="600"/>
              </a:spcAft>
              <a:buFont typeface="Arial" panose="020B0604020202020204" pitchFamily="34" charset="0"/>
              <a:buChar char="•"/>
            </a:pPr>
            <a:r>
              <a:rPr lang="en-GB" sz="1400" dirty="0">
                <a:solidFill>
                  <a:schemeClr val="bg1"/>
                </a:solidFill>
                <a:latin typeface="Arial"/>
              </a:rPr>
              <a:t>There has been a positive continuing trend in respondents saying they have not, at any point in the last 12 months, experienced any food security issues (though see November’s survey results which confirm acute challenges are continuing for a significant minority):</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65% have never found that the food they bought didn’t last and didn’t have the money to buy more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64% have never worried whether their food is going to run out before being able to buy more</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61% say that they have never been unable to afford to eat balanced meals</a:t>
            </a:r>
          </a:p>
        </p:txBody>
      </p:sp>
    </p:spTree>
    <p:custDataLst>
      <p:tags r:id="rId1"/>
    </p:custDataLst>
    <p:extLst>
      <p:ext uri="{BB962C8B-B14F-4D97-AF65-F5344CB8AC3E}">
        <p14:creationId xmlns:p14="http://schemas.microsoft.com/office/powerpoint/2010/main" val="2498628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normAutofit/>
          </a:bodyPr>
          <a:lstStyle/>
          <a:p>
            <a:r>
              <a:rPr lang="en-GB" dirty="0">
                <a:latin typeface="Arial" panose="020B0604020202020204" pitchFamily="34" charset="0"/>
                <a:cs typeface="Arial" panose="020B0604020202020204" pitchFamily="34" charset="0"/>
              </a:rPr>
              <a:t>Cost of living – key findings (3 of 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882A4F2-9D2E-F7AA-24D3-C0C64EB8EC63}"/>
              </a:ext>
            </a:extLst>
          </p:cNvPr>
          <p:cNvSpPr txBox="1"/>
          <p:nvPr/>
        </p:nvSpPr>
        <p:spPr>
          <a:xfrm>
            <a:off x="586799" y="942816"/>
            <a:ext cx="11018402" cy="2585323"/>
          </a:xfrm>
          <a:prstGeom prst="rect">
            <a:avLst/>
          </a:prstGeom>
          <a:noFill/>
        </p:spPr>
        <p:txBody>
          <a:bodyPr wrap="square">
            <a:spAutoFit/>
          </a:bodyPr>
          <a:lstStyle/>
          <a:p>
            <a:pPr>
              <a:spcAft>
                <a:spcPts val="600"/>
              </a:spcAft>
            </a:pPr>
            <a:r>
              <a:rPr lang="en-GB" sz="1600" b="1" dirty="0">
                <a:solidFill>
                  <a:schemeClr val="bg1"/>
                </a:solidFill>
                <a:latin typeface="Arial"/>
                <a:cs typeface="Arial"/>
              </a:rPr>
              <a:t>HOUSING</a:t>
            </a:r>
            <a:endParaRPr lang="en-GB" sz="1600" dirty="0">
              <a:solidFill>
                <a:schemeClr val="bg1"/>
              </a:solidFill>
              <a:latin typeface="Arial"/>
              <a:cs typeface="Arial"/>
            </a:endParaRPr>
          </a:p>
          <a:p>
            <a:pPr marL="285750" indent="-285750">
              <a:spcAft>
                <a:spcPts val="600"/>
              </a:spcAft>
              <a:buFont typeface="Arial"/>
              <a:buChar char="•"/>
            </a:pPr>
            <a:r>
              <a:rPr lang="en-GB" sz="1400" dirty="0">
                <a:solidFill>
                  <a:schemeClr val="bg1"/>
                </a:solidFill>
                <a:latin typeface="Arial" panose="020B0604020202020204" pitchFamily="34" charset="0"/>
                <a:cs typeface="Arial" panose="020B0604020202020204" pitchFamily="34" charset="0"/>
              </a:rPr>
              <a:t>Over a quarter (28%) of renters and mortgage holders have seen their payments increase over the last month.</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Since November, mortgage holders (35%) and renters (47%) finding it difficult to afford these payments have remained broadly in line. Compared to March 2023, those mortgage holders having difficulties is unchanged (at 35%), while among renters has fallen (was 53%)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The proportion of mortgage holders behind on their payments has fallen (6%, was 7% in November), though this has broadly remained stable over time (53% in March 2023).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Renters who say they are behind has increased (13%, was 10% in November). This has fluctuated more over time but is broadly in the same range (was 16% in March 2023) The increase in those behind on their rent is driven by tenants of Housing Associations </a:t>
            </a:r>
            <a:r>
              <a:rPr lang="en-GB" sz="1400">
                <a:solidFill>
                  <a:schemeClr val="bg1"/>
                </a:solidFill>
                <a:latin typeface="Arial" panose="020B0604020202020204" pitchFamily="34" charset="0"/>
                <a:cs typeface="Arial" panose="020B0604020202020204" pitchFamily="34" charset="0"/>
              </a:rPr>
              <a:t>(16%, </a:t>
            </a:r>
            <a:r>
              <a:rPr lang="en-GB" sz="1400" dirty="0">
                <a:solidFill>
                  <a:schemeClr val="bg1"/>
                </a:solidFill>
                <a:latin typeface="Arial" panose="020B0604020202020204" pitchFamily="34" charset="0"/>
                <a:cs typeface="Arial" panose="020B0604020202020204" pitchFamily="34" charset="0"/>
              </a:rPr>
              <a:t>was 8%) and Local Authorities (20%, was 16%)</a:t>
            </a:r>
          </a:p>
        </p:txBody>
      </p:sp>
    </p:spTree>
    <p:custDataLst>
      <p:tags r:id="rId1"/>
    </p:custDataLst>
    <p:extLst>
      <p:ext uri="{BB962C8B-B14F-4D97-AF65-F5344CB8AC3E}">
        <p14:creationId xmlns:p14="http://schemas.microsoft.com/office/powerpoint/2010/main" val="1316412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dirty="0">
                <a:solidFill>
                  <a:srgbClr val="5C5B5A"/>
                </a:solidFill>
                <a:latin typeface="Arial"/>
                <a:ea typeface="+mn-ea"/>
                <a:cs typeface="+mn-cs"/>
              </a:rPr>
              <a:t>The proportion of GM respondents more likely to have </a:t>
            </a:r>
            <a:r>
              <a:rPr lang="en-GB" sz="1800" b="1" dirty="0">
                <a:solidFill>
                  <a:srgbClr val="009690"/>
                </a:solidFill>
                <a:latin typeface="Arial"/>
                <a:ea typeface="+mn-ea"/>
                <a:cs typeface="+mn-cs"/>
              </a:rPr>
              <a:t>borrowed more money or used more credit in the past month</a:t>
            </a:r>
            <a:r>
              <a:rPr lang="en-GB" sz="1800" b="1" dirty="0">
                <a:solidFill>
                  <a:srgbClr val="5C5B5A"/>
                </a:solidFill>
                <a:latin typeface="Arial"/>
                <a:ea typeface="+mn-ea"/>
                <a:cs typeface="+mn-cs"/>
              </a:rPr>
              <a:t> compared to the same time last year has fallen to below 3 in 10. This is significantly lower than November and the lowest result since the question was introduced in Sep 2022</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7% of Greater Manchester residents say they have in Feb 24, compared to 63% in Nov.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484354488"/>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4ACBB23B-F522-1FCD-407B-A286196E9C2A}"/>
              </a:ext>
              <a:ext uri="{C183D7F6-B498-43B3-948B-1728B52AA6E4}">
                <adec:decorative xmlns:adec="http://schemas.microsoft.com/office/drawing/2017/decorative" val="1"/>
              </a:ext>
            </a:extLst>
          </p:cNvPr>
          <p:cNvSpPr/>
          <p:nvPr/>
        </p:nvSpPr>
        <p:spPr>
          <a:xfrm rot="10800000">
            <a:off x="6094366" y="2311670"/>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C943C87B-5D35-40CF-B664-8CCAF4B5122B}"/>
              </a:ext>
              <a:ext uri="{C183D7F6-B498-43B3-948B-1728B52AA6E4}">
                <adec:decorative xmlns:adec="http://schemas.microsoft.com/office/drawing/2017/decorative" val="1"/>
              </a:ext>
            </a:extLst>
          </p:cNvPr>
          <p:cNvSpPr/>
          <p:nvPr/>
        </p:nvSpPr>
        <p:spPr>
          <a:xfrm>
            <a:off x="6104587" y="3716519"/>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273135" y="1435017"/>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September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and February (surveys 9</a:t>
            </a:r>
            <a:r>
              <a:rPr lang="en-GB" sz="1100" dirty="0">
                <a:solidFill>
                  <a:prstClr val="white"/>
                </a:solidFill>
                <a:latin typeface="Arial" panose="020B0604020202020204"/>
              </a:rPr>
              <a:t>-11</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a:t>
            </a:r>
            <a:r>
              <a:rPr lang="en-GB" sz="1100" dirty="0">
                <a:solidFill>
                  <a:prstClr val="white"/>
                </a:solidFill>
                <a:latin typeface="Arial" panose="020B0604020202020204"/>
              </a:rPr>
              <a:t>32</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273135" y="1970360"/>
            <a:ext cx="5763168" cy="38131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25-34 (43%) and those aged 18-24 (41%)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from Minority Ethnic Groups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disability (41%) including those with a learning disability (47%) and  those with mental ill health (56%)</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financially vulnerable (74%)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their home (44%), specifically those renting from a Local Authority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low levels of life satisfaction (52%), those who do not feel their life is worthwhile (50%) and those with low levels of happiness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do not feel they are able to look after their own health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children under 5 years old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any money in the next 12 months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finding it difficult to afford their energy costs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in education (44%)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0" y="5830395"/>
            <a:ext cx="5811596" cy="276999"/>
            <a:chOff x="520117" y="5800810"/>
            <a:chExt cx="5850623"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66284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solidFill>
                  <a:srgbClr val="5C5B5A"/>
                </a:solidFill>
                <a:latin typeface="Arial"/>
                <a:ea typeface="+mn-ea"/>
                <a:cs typeface="+mn-cs"/>
              </a:rPr>
              <a:t>Almost half of respondents think they will be </a:t>
            </a:r>
            <a:r>
              <a:rPr lang="en-GB" sz="1800" b="1" dirty="0">
                <a:solidFill>
                  <a:srgbClr val="009690"/>
                </a:solidFill>
                <a:latin typeface="Arial"/>
                <a:ea typeface="+mn-ea"/>
                <a:cs typeface="+mn-cs"/>
              </a:rPr>
              <a:t>able to save money </a:t>
            </a:r>
            <a:r>
              <a:rPr lang="en-GB" sz="1800" b="1" dirty="0">
                <a:solidFill>
                  <a:srgbClr val="5C5B5A"/>
                </a:solidFill>
                <a:latin typeface="Arial"/>
                <a:ea typeface="+mn-ea"/>
                <a:cs typeface="+mn-cs"/>
              </a:rPr>
              <a:t>over the next 12 months. Since the first time this question was asked in September 2022, the outlook of GM respondents has become progressively more positive</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6% of Greater Manchester residents say they would be able to in Feb, the highest since tracking started in September 2022.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516243221"/>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26040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224248"/>
            <a:ext cx="11894122" cy="1013086"/>
          </a:xfrm>
        </p:spPr>
        <p:txBody>
          <a:bodyPr>
            <a:noAutofit/>
          </a:bodyPr>
          <a:lstStyle/>
          <a:p>
            <a:pPr>
              <a:lnSpc>
                <a:spcPct val="100000"/>
              </a:lnSpc>
            </a:pPr>
            <a:r>
              <a:rPr lang="en-GB" sz="1800" b="1" dirty="0">
                <a:solidFill>
                  <a:srgbClr val="009690"/>
                </a:solidFill>
                <a:latin typeface="Arial"/>
                <a:cs typeface="Arial"/>
              </a:rPr>
              <a:t>3 in 5 respondents say their cost of living has increased in the last month – 3 percentage points (pp) lower than in November 2023 but still significantly higher than the GB average</a:t>
            </a:r>
            <a:r>
              <a:rPr lang="en-GB" sz="1800" b="1" dirty="0">
                <a:solidFill>
                  <a:srgbClr val="5C5B5A"/>
                </a:solidFill>
                <a:latin typeface="Arial"/>
                <a:cs typeface="Arial"/>
              </a:rPr>
              <a:t>. GM respondents are more likely than those in ONS surveys to report recent increases in rent / mortgage costs and childcare costs</a:t>
            </a:r>
            <a:br>
              <a:rPr lang="en-GB" sz="1800" b="1" dirty="0">
                <a:solidFill>
                  <a:srgbClr val="5C5B5A"/>
                </a:solidFill>
                <a:latin typeface="Arial"/>
                <a:cs typeface="Arial"/>
              </a:rPr>
            </a:br>
            <a:endParaRPr lang="en-GB" sz="1800" b="1" dirty="0">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9% say their cost of living has increased, compared to 46% of the national average. 39% say their cost of living has stayed the same, compared to 53%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1473753143"/>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sp>
        <p:nvSpPr>
          <p:cNvPr id="29" name="Arrow: Down 28">
            <a:extLst>
              <a:ext uri="{FF2B5EF4-FFF2-40B4-BE49-F238E27FC236}">
                <a16:creationId xmlns:a16="http://schemas.microsoft.com/office/drawing/2014/main" id="{6F8AFE5D-F833-7A55-635E-DCBD74B0F274}"/>
              </a:ext>
              <a:ext uri="{C183D7F6-B498-43B3-948B-1728B52AA6E4}">
                <adec:decorative xmlns:adec="http://schemas.microsoft.com/office/drawing/2017/decorative" val="1"/>
              </a:ext>
            </a:extLst>
          </p:cNvPr>
          <p:cNvSpPr/>
          <p:nvPr/>
        </p:nvSpPr>
        <p:spPr>
          <a:xfrm rot="10800000">
            <a:off x="3903271" y="3994804"/>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5B9D2255-5AA6-19FF-542A-DD4450F12B6D}"/>
              </a:ext>
              <a:ext uri="{C183D7F6-B498-43B3-948B-1728B52AA6E4}">
                <adec:decorative xmlns:adec="http://schemas.microsoft.com/office/drawing/2017/decorative" val="1"/>
              </a:ext>
            </a:extLst>
          </p:cNvPr>
          <p:cNvSpPr/>
          <p:nvPr/>
        </p:nvSpPr>
        <p:spPr>
          <a:xfrm>
            <a:off x="5440190" y="4018670"/>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dirty="0">
                <a:ln>
                  <a:noFill/>
                </a:ln>
                <a:solidFill>
                  <a:srgbClr val="5C5B5A"/>
                </a:solidFill>
                <a:effectLst/>
                <a:uLnTx/>
                <a:uFillTx/>
                <a:latin typeface="Arial"/>
                <a:ea typeface="+mn-ea"/>
                <a:cs typeface="+mn-cs"/>
              </a:rPr>
              <a:t>=</a:t>
            </a:r>
            <a:r>
              <a:rPr lang="en-GB" sz="1400" b="1" dirty="0">
                <a:solidFill>
                  <a:srgbClr val="5C5B5A"/>
                </a:solidFill>
                <a:latin typeface="Arial"/>
              </a:rPr>
              <a:t>860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4% of GM respondents say the price of their food shop has increased, compared to 92% of GB average. 77% say the price of their energy has increased, compared to 78%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516837045"/>
              </p:ext>
            </p:extLst>
          </p:nvPr>
        </p:nvGraphicFramePr>
        <p:xfrm>
          <a:off x="6223456" y="1516199"/>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15" name="Arrow: Down 14">
            <a:extLst>
              <a:ext uri="{FF2B5EF4-FFF2-40B4-BE49-F238E27FC236}">
                <a16:creationId xmlns:a16="http://schemas.microsoft.com/office/drawing/2014/main" id="{CD1CA15E-D52B-13C6-E3DB-D0F42062E7D4}"/>
              </a:ext>
              <a:ext uri="{C183D7F6-B498-43B3-948B-1728B52AA6E4}">
                <adec:decorative xmlns:adec="http://schemas.microsoft.com/office/drawing/2017/decorative" val="1"/>
              </a:ext>
            </a:extLst>
          </p:cNvPr>
          <p:cNvSpPr/>
          <p:nvPr/>
        </p:nvSpPr>
        <p:spPr>
          <a:xfrm>
            <a:off x="11381276" y="1982952"/>
            <a:ext cx="86551" cy="136119"/>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rot="10800000">
            <a:off x="9894419" y="4167410"/>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rot="10800000">
            <a:off x="9402090" y="5283696"/>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796736" y="4532445"/>
            <a:ext cx="1667885" cy="1327442"/>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This figure relates to all respondents whose cost of living has increased. Amongst parents, this figure is </a:t>
            </a:r>
            <a:r>
              <a:rPr lang="en-GB" sz="1200" b="1" dirty="0">
                <a:solidFill>
                  <a:schemeClr val="tx1"/>
                </a:solidFill>
              </a:rPr>
              <a:t>22% </a:t>
            </a:r>
            <a:r>
              <a:rPr lang="en-GB" sz="1100" dirty="0">
                <a:solidFill>
                  <a:schemeClr val="tx1"/>
                </a:solidFill>
              </a:rPr>
              <a:t>(+11pp)</a:t>
            </a:r>
            <a:endParaRPr lang="en-GB" sz="1200" dirty="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dirty="0">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dirty="0">
                <a:solidFill>
                  <a:schemeClr val="tx1">
                    <a:lumMod val="65000"/>
                    <a:lumOff val="35000"/>
                  </a:schemeClr>
                </a:solidFill>
              </a:rPr>
              <a:t>92%</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55714" y="2267842"/>
            <a:ext cx="685816" cy="307777"/>
          </a:xfrm>
          <a:prstGeom prst="rect">
            <a:avLst/>
          </a:prstGeom>
          <a:noFill/>
        </p:spPr>
        <p:txBody>
          <a:bodyPr wrap="square" rtlCol="0">
            <a:spAutoFit/>
          </a:bodyPr>
          <a:lstStyle/>
          <a:p>
            <a:r>
              <a:rPr lang="en-GB" sz="1400" b="1" dirty="0">
                <a:solidFill>
                  <a:schemeClr val="tx1">
                    <a:lumMod val="65000"/>
                    <a:lumOff val="35000"/>
                  </a:schemeClr>
                </a:solidFill>
              </a:rPr>
              <a:t>78%</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877909"/>
            <a:ext cx="685816" cy="307777"/>
          </a:xfrm>
          <a:prstGeom prst="rect">
            <a:avLst/>
          </a:prstGeom>
          <a:noFill/>
        </p:spPr>
        <p:txBody>
          <a:bodyPr wrap="square" rtlCol="0">
            <a:spAutoFit/>
          </a:bodyPr>
          <a:lstStyle/>
          <a:p>
            <a:r>
              <a:rPr lang="en-GB" sz="1400" b="1" dirty="0">
                <a:solidFill>
                  <a:schemeClr val="tx1">
                    <a:lumMod val="65000"/>
                    <a:lumOff val="35000"/>
                  </a:schemeClr>
                </a:solidFill>
              </a:rPr>
              <a:t>47%</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dirty="0">
                <a:solidFill>
                  <a:schemeClr val="tx1">
                    <a:lumMod val="65000"/>
                    <a:lumOff val="35000"/>
                  </a:schemeClr>
                </a:solidFill>
              </a:rPr>
              <a:t>19%</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539404"/>
            <a:ext cx="685816" cy="307777"/>
          </a:xfrm>
          <a:prstGeom prst="rect">
            <a:avLst/>
          </a:prstGeom>
          <a:noFill/>
        </p:spPr>
        <p:txBody>
          <a:bodyPr wrap="square" rtlCol="0">
            <a:spAutoFit/>
          </a:bodyPr>
          <a:lstStyle/>
          <a:p>
            <a:r>
              <a:rPr lang="en-GB" sz="1400" b="1" dirty="0">
                <a:solidFill>
                  <a:schemeClr val="tx1">
                    <a:lumMod val="65000"/>
                    <a:lumOff val="35000"/>
                  </a:schemeClr>
                </a:solidFill>
              </a:rPr>
              <a:t>14%</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S9, 1560, S10, 1546, S11, 1460 (All respondents); S9, 945; S10, 964, S11; 860 (All whose cost of living has increased).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dirty="0">
                <a:solidFill>
                  <a:srgbClr val="FFFFFF">
                    <a:lumMod val="50000"/>
                  </a:srgbClr>
                </a:solidFill>
                <a:latin typeface="Arial"/>
                <a:cs typeface="Arial" panose="020B0604020202020204" pitchFamily="34" charset="0"/>
              </a:rPr>
              <a:t>31</a:t>
            </a:r>
            <a:r>
              <a:rPr lang="en-GB" sz="1000" baseline="30000" dirty="0">
                <a:solidFill>
                  <a:srgbClr val="FFFFFF">
                    <a:lumMod val="50000"/>
                  </a:srgbClr>
                </a:solidFill>
                <a:latin typeface="Arial"/>
                <a:cs typeface="Arial" panose="020B0604020202020204" pitchFamily="34" charset="0"/>
              </a:rPr>
              <a:t>st</a:t>
            </a:r>
            <a:r>
              <a:rPr lang="en-GB" sz="1000" dirty="0">
                <a:solidFill>
                  <a:srgbClr val="FFFFFF">
                    <a:lumMod val="50000"/>
                  </a:srgbClr>
                </a:solidFill>
                <a:latin typeface="Arial"/>
                <a:cs typeface="Arial" panose="020B0604020202020204" pitchFamily="34" charset="0"/>
              </a:rPr>
              <a:t> January – 11</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February 2024</a:t>
            </a:r>
            <a:r>
              <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42664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287548" y="142126"/>
            <a:ext cx="11369736" cy="747897"/>
          </a:xfrm>
          <a:noFill/>
        </p:spPr>
        <p:txBody>
          <a:bodyPr vert="horz" wrap="square" lIns="0" tIns="0" rIns="0" bIns="0" rtlCol="0" anchor="ctr">
            <a:spAutoFit/>
          </a:bodyPr>
          <a:lstStyle/>
          <a:p>
            <a:pPr>
              <a:defRPr/>
            </a:pPr>
            <a:r>
              <a:rPr lang="en-GB" sz="1800" b="1" dirty="0">
                <a:solidFill>
                  <a:srgbClr val="5C5B5A"/>
                </a:solidFill>
                <a:latin typeface="Arial"/>
              </a:rPr>
              <a:t>The </a:t>
            </a:r>
            <a:r>
              <a:rPr lang="en-GB" sz="1800" b="1" dirty="0">
                <a:solidFill>
                  <a:srgbClr val="009690"/>
                </a:solidFill>
                <a:latin typeface="Arial"/>
              </a:rPr>
              <a:t>proportion of respondents saying their cost of living has increased </a:t>
            </a:r>
            <a:r>
              <a:rPr lang="en-GB" sz="1800" b="1" dirty="0">
                <a:solidFill>
                  <a:srgbClr val="5C5B5A"/>
                </a:solidFill>
                <a:latin typeface="Arial"/>
              </a:rPr>
              <a:t>has fallen since September 2022. But Greater Manchester respondents are still more likely than the Great Britain average to feel their cost of living continues to rise</a:t>
            </a:r>
            <a:endParaRPr lang="en-US" sz="1800" b="1" dirty="0">
              <a:solidFill>
                <a:srgbClr val="5C5B5A"/>
              </a:solidFill>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Over the last month, has your cost of living increased?</a:t>
            </a:r>
          </a:p>
        </p:txBody>
      </p:sp>
      <p:graphicFrame>
        <p:nvGraphicFramePr>
          <p:cNvPr id="23" name="Chart 22" descr="Line chart showing that 59% say their cost of living has increased in GM, compared to 46%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4063001366"/>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1460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9604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2735113488"/>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10-</a:t>
                      </a:r>
                      <a:r>
                        <a:rPr lang="en-GB" sz="1400" b="1" u="sng">
                          <a:solidFill>
                            <a:schemeClr val="bg1"/>
                          </a:solidFill>
                          <a:latin typeface="Arial"/>
                          <a:cs typeface="Arial"/>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587974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dirty="0">
                <a:solidFill>
                  <a:srgbClr val="5C5B5A"/>
                </a:solidFill>
                <a:latin typeface="Arial"/>
                <a:ea typeface="+mn-ea"/>
                <a:cs typeface="+mn-cs"/>
              </a:rPr>
              <a:t>Greater Manchester respondents continue to be considerably less likely than the GB average to be able to </a:t>
            </a:r>
            <a:r>
              <a:rPr lang="en-GB" sz="1800" b="1" dirty="0">
                <a:solidFill>
                  <a:srgbClr val="009690"/>
                </a:solidFill>
                <a:latin typeface="Arial"/>
                <a:ea typeface="+mn-ea"/>
                <a:cs typeface="+mn-cs"/>
              </a:rPr>
              <a:t>afford an unexpected expense of £850</a:t>
            </a:r>
            <a:r>
              <a:rPr lang="en-GB" sz="1800" b="1" dirty="0">
                <a:solidFill>
                  <a:srgbClr val="5C5B5A"/>
                </a:solidFill>
                <a:latin typeface="Arial"/>
                <a:ea typeface="+mn-ea"/>
                <a:cs typeface="+mn-cs"/>
              </a:rPr>
              <a:t>. This ability has remained largely stable since July 2023, at around half of local respondents</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52% of Greater Manchester residents say they would be able to afford this in Feb 24,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2967893944"/>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578894" y="30137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578894" y="44808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161074"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431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7094" y="204403"/>
            <a:ext cx="11443020" cy="73866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9 in 10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taking action to save money </a:t>
            </a:r>
            <a:r>
              <a:rPr kumimoji="0" lang="en-GB" sz="1800" b="1" i="0" u="none" strike="noStrike" kern="1200" cap="none" spc="0" normalizeH="0" baseline="0" noProof="0" dirty="0">
                <a:ln>
                  <a:noFill/>
                </a:ln>
                <a:solidFill>
                  <a:srgbClr val="5C5B5A"/>
                </a:solidFill>
                <a:effectLst/>
                <a:uLnTx/>
                <a:uFillTx/>
                <a:latin typeface="Arial"/>
                <a:ea typeface="+mn-ea"/>
                <a:cs typeface="+mn-cs"/>
              </a:rPr>
              <a:t>as a result of cost of living increases. This has remained stable across waves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50000"/>
                  </a:schemeClr>
                </a:solidFill>
              </a:rPr>
              <a:t>Cutting back on non-essential journeys in my vehicle* </a:t>
            </a:r>
            <a:endParaRPr lang="en-US" sz="1400" b="1"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75000"/>
                  </a:schemeClr>
                </a:solidFill>
              </a:rPr>
              <a:t>Walking more to save money </a:t>
            </a:r>
            <a:endParaRPr lang="en-US" sz="1400" b="1" dirty="0">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lumMod val="75000"/>
                  </a:schemeClr>
                </a:solidFill>
              </a:rPr>
              <a:t>Cutting back on non-essential journeys on public transport </a:t>
            </a:r>
            <a:endParaRPr lang="en-US" sz="1400" b="1" dirty="0">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solidFill>
              </a:rPr>
              <a:t>Cycling more to save money</a:t>
            </a:r>
            <a:endParaRPr lang="en-US" sz="1400" b="1" dirty="0">
              <a:solidFill>
                <a:schemeClr val="accent5"/>
              </a:solidFill>
            </a:endParaRPr>
          </a:p>
        </p:txBody>
      </p:sp>
      <p:graphicFrame>
        <p:nvGraphicFramePr>
          <p:cNvPr id="3" name="Chart 2" descr="Line chart showing different actions taken due to the cost of living with respect to travel. 36% are cutting back on non-essential journeys in their vehicle, compared to 30% GB average. 30% are walking more to save money.">
            <a:extLst>
              <a:ext uri="{FF2B5EF4-FFF2-40B4-BE49-F238E27FC236}">
                <a16:creationId xmlns:a16="http://schemas.microsoft.com/office/drawing/2014/main" id="{459342E0-238E-F359-4E96-4A9FEBFFF7E3}"/>
              </a:ext>
            </a:extLst>
          </p:cNvPr>
          <p:cNvGraphicFramePr/>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41804" y="946180"/>
            <a:ext cx="1071214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When it comes to </a:t>
            </a:r>
            <a:r>
              <a:rPr kumimoji="0" lang="en-GB" sz="1400" b="1" i="0" u="none" strike="noStrike" kern="1200" cap="none" spc="0" normalizeH="0" baseline="0" noProof="0" dirty="0">
                <a:ln>
                  <a:noFill/>
                </a:ln>
                <a:solidFill>
                  <a:srgbClr val="009690"/>
                </a:solidFill>
                <a:effectLst/>
                <a:uLnTx/>
                <a:uFillTx/>
                <a:latin typeface="Arial"/>
                <a:ea typeface="+mn-ea"/>
                <a:cs typeface="+mn-cs"/>
              </a:rPr>
              <a:t>travel</a:t>
            </a:r>
            <a:r>
              <a:rPr kumimoji="0" lang="en-GB" sz="1400" b="1" i="0" u="none" strike="noStrike" kern="1200" cap="none" spc="0" normalizeH="0" baseline="0" noProof="0" dirty="0">
                <a:ln>
                  <a:noFill/>
                </a:ln>
                <a:solidFill>
                  <a:srgbClr val="5C5B5A"/>
                </a:solidFill>
                <a:effectLst/>
                <a:uLnTx/>
                <a:uFillTx/>
                <a:latin typeface="Arial"/>
                <a:ea typeface="+mn-ea"/>
                <a:cs typeface="+mn-cs"/>
              </a:rPr>
              <a:t>, 1 in 3 are cutting back on non-essential journeys in their vehicle, significantly higher than the GB equivalent. 3 in 10 are walking more to save money but only 6% are cycling more to save money</a:t>
            </a:r>
          </a:p>
        </p:txBody>
      </p:sp>
      <p:cxnSp>
        <p:nvCxnSpPr>
          <p:cNvPr id="10" name="Straight Arrow Connector 9">
            <a:extLst>
              <a:ext uri="{FF2B5EF4-FFF2-40B4-BE49-F238E27FC236}">
                <a16:creationId xmlns:a16="http://schemas.microsoft.com/office/drawing/2014/main" id="{12588B63-CC7D-9D7A-4711-FB0DD2F195DF}"/>
              </a:ext>
              <a:ext uri="{C183D7F6-B498-43B3-948B-1728B52AA6E4}">
                <adec:decorative xmlns:adec="http://schemas.microsoft.com/office/drawing/2017/decorative" val="1"/>
              </a:ext>
            </a:extLst>
          </p:cNvPr>
          <p:cNvCxnSpPr/>
          <p:nvPr/>
        </p:nvCxnSpPr>
        <p:spPr>
          <a:xfrm flipV="1">
            <a:off x="11145279" y="2054350"/>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90444" y="1780162"/>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334635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57094" y="235079"/>
            <a:ext cx="11379186"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6 in 10 Greater Manchester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spending less </a:t>
            </a:r>
            <a:r>
              <a:rPr kumimoji="0" lang="en-GB" sz="1800" b="1" i="0" u="none" strike="noStrike" kern="1200" cap="none" spc="0" normalizeH="0" baseline="0" noProof="0" dirty="0">
                <a:ln>
                  <a:noFill/>
                </a:ln>
                <a:solidFill>
                  <a:srgbClr val="5C5B5A"/>
                </a:solidFill>
                <a:effectLst/>
                <a:uLnTx/>
                <a:uFillTx/>
                <a:latin typeface="Arial"/>
                <a:ea typeface="+mn-ea"/>
                <a:cs typeface="+mn-cs"/>
              </a:rPr>
              <a:t>on non-essentials due to the increase in the cost of living – the same as the GB average. But more GM residents are making energy efficiency improvements to their home than the GB average – which has been the case since September 2022</a:t>
            </a: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50000"/>
                  </a:schemeClr>
                </a:solidFill>
                <a:effectLst/>
              </a:rPr>
              <a:t>Spending less on non-essentials</a:t>
            </a:r>
            <a:r>
              <a:rPr lang="en-GB" sz="1400" b="1" dirty="0">
                <a:solidFill>
                  <a:schemeClr val="accent6">
                    <a:lumMod val="50000"/>
                  </a:schemeClr>
                </a:solidFill>
              </a:rPr>
              <a:t> </a:t>
            </a:r>
            <a:endParaRPr lang="en-US" sz="1400" b="1" dirty="0">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44363" y="2557210"/>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rgbClr val="00B050"/>
                </a:solidFill>
                <a:effectLst/>
                <a:latin typeface="+mn-lt"/>
                <a:ea typeface="+mn-ea"/>
                <a:cs typeface="+mn-cs"/>
              </a:rPr>
              <a:t>Shopping around more</a:t>
            </a:r>
            <a:r>
              <a:rPr lang="en-GB" sz="1400" b="1" dirty="0">
                <a:solidFill>
                  <a:srgbClr val="00B050"/>
                </a:solidFill>
              </a:rPr>
              <a:t> </a:t>
            </a:r>
            <a:endParaRPr lang="en-US" sz="1400" b="1" dirty="0">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93360" y="1647375"/>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75000"/>
                  </a:schemeClr>
                </a:solidFill>
                <a:effectLst/>
                <a:latin typeface="+mn-lt"/>
                <a:ea typeface="+mn-ea"/>
                <a:cs typeface="+mn-cs"/>
              </a:rPr>
              <a:t>Using less fuel such as gas or electricity in my home</a:t>
            </a:r>
            <a:r>
              <a:rPr lang="en-GB" sz="1400" b="1" dirty="0">
                <a:solidFill>
                  <a:schemeClr val="accent6">
                    <a:lumMod val="75000"/>
                  </a:schemeClr>
                </a:solidFill>
              </a:rPr>
              <a:t> </a:t>
            </a:r>
            <a:endParaRPr lang="en-US" sz="1400" b="1" dirty="0">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51261" y="2081762"/>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solidFill>
                <a:effectLst/>
              </a:rPr>
              <a:t>Spending less on food shopping and essentials</a:t>
            </a:r>
            <a:r>
              <a:rPr lang="en-GB" sz="1400" b="1" dirty="0">
                <a:solidFill>
                  <a:schemeClr val="accent6"/>
                </a:solidFill>
              </a:rPr>
              <a:t> </a:t>
            </a:r>
            <a:endParaRPr lang="en-US" sz="1400" b="1" dirty="0">
              <a:solidFill>
                <a:schemeClr val="accent6"/>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92D050"/>
                </a:solidFill>
              </a:rPr>
              <a:t>Making energy efficiency improvements to my home*</a:t>
            </a:r>
            <a:endParaRPr lang="en-US" sz="1400" b="1" dirty="0">
              <a:solidFill>
                <a:srgbClr val="92D050"/>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60000"/>
                    <a:lumOff val="40000"/>
                  </a:schemeClr>
                </a:solidFill>
                <a:effectLst/>
                <a:latin typeface="+mn-lt"/>
                <a:ea typeface="+mn-ea"/>
                <a:cs typeface="+mn-cs"/>
              </a:rPr>
              <a:t>Cutting back on home broadband or mobile data plans</a:t>
            </a:r>
            <a:endParaRPr lang="en-US" sz="1400" b="1" dirty="0">
              <a:solidFill>
                <a:schemeClr val="accent6">
                  <a:lumMod val="60000"/>
                  <a:lumOff val="40000"/>
                </a:schemeClr>
              </a:solidFill>
            </a:endParaRPr>
          </a:p>
        </p:txBody>
      </p:sp>
      <p:graphicFrame>
        <p:nvGraphicFramePr>
          <p:cNvPr id="13" name="Chart 12" descr="Line chart showing different actions taken due to the cost of living with respect to shopping and spending. 60% are spending less on non-essentials, compared to 60% GB average. 51% are shopping around more, compared to 49%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252426577"/>
              </p:ext>
            </p:extLst>
          </p:nvPr>
        </p:nvGraphicFramePr>
        <p:xfrm>
          <a:off x="2379262" y="1413946"/>
          <a:ext cx="9357018"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 </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A763F6B6-5562-B88B-3EA0-6CE3789B1E71}"/>
              </a:ext>
              <a:ext uri="{C183D7F6-B498-43B3-948B-1728B52AA6E4}">
                <adec:decorative xmlns:adec="http://schemas.microsoft.com/office/drawing/2017/decorative" val="1"/>
              </a:ext>
            </a:extLst>
          </p:cNvPr>
          <p:cNvCxnSpPr/>
          <p:nvPr/>
        </p:nvCxnSpPr>
        <p:spPr>
          <a:xfrm flipV="1">
            <a:off x="11270785" y="1363095"/>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1ECD0CDF-EBCC-2264-091A-AE056DF66DD9}"/>
              </a:ext>
            </a:extLst>
          </p:cNvPr>
          <p:cNvSpPr txBox="1">
            <a:spLocks/>
          </p:cNvSpPr>
          <p:nvPr/>
        </p:nvSpPr>
        <p:spPr>
          <a:xfrm>
            <a:off x="10615950" y="1088907"/>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909641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357093" y="333051"/>
            <a:ext cx="11421249"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3 in 10 Greater Manchester respondents are using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savings</a:t>
            </a:r>
            <a:r>
              <a:rPr kumimoji="0" lang="en-GB" sz="1800" b="1" i="0" u="none" strike="noStrike" kern="1200" cap="none" spc="0" normalizeH="0" baseline="0" noProof="0" dirty="0">
                <a:ln>
                  <a:noFill/>
                </a:ln>
                <a:solidFill>
                  <a:srgbClr val="5C5B5A"/>
                </a:solidFill>
                <a:effectLst/>
                <a:uLnTx/>
                <a:uFillTx/>
                <a:latin typeface="Arial"/>
                <a:ea typeface="+mn-ea"/>
                <a:cs typeface="+mn-cs"/>
              </a:rPr>
              <a:t> due to the increases in the cost of living. This has been consistently higher than the GB average since September 2022. A fifth of residents are checking that they’re benefiting from all financial support available to them</a:t>
            </a:r>
          </a:p>
        </p:txBody>
      </p:sp>
      <p:graphicFrame>
        <p:nvGraphicFramePr>
          <p:cNvPr id="8" name="Chart 7" descr="Line chart showing different actions taken due to the cost of living with respect to credit and support. 18%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789868181"/>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2">
                    <a:lumMod val="75000"/>
                  </a:schemeClr>
                </a:solidFill>
              </a:rPr>
              <a:t>Checking that I am benefiting from all the financial support available to me</a:t>
            </a:r>
            <a:endParaRPr lang="en-US" sz="1400" b="1" dirty="0">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FFC000"/>
                </a:solidFill>
              </a:rPr>
              <a:t>Looking for safe, warm and free places*</a:t>
            </a:r>
            <a:endParaRPr lang="en-US" sz="1400" b="1" dirty="0">
              <a:solidFill>
                <a:srgbClr val="FFC000"/>
              </a:solidFill>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7922CAB0-911A-7B37-3F68-553F30BDA660}"/>
              </a:ext>
              <a:ext uri="{C183D7F6-B498-43B3-948B-1728B52AA6E4}">
                <adec:decorative xmlns:adec="http://schemas.microsoft.com/office/drawing/2017/decorative" val="1"/>
              </a:ext>
            </a:extLst>
          </p:cNvPr>
          <p:cNvCxnSpPr/>
          <p:nvPr/>
        </p:nvCxnSpPr>
        <p:spPr>
          <a:xfrm flipV="1">
            <a:off x="11381467" y="2395009"/>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D4B343C3-3E82-106E-B160-EE3432E823EF}"/>
              </a:ext>
            </a:extLst>
          </p:cNvPr>
          <p:cNvSpPr txBox="1">
            <a:spLocks/>
          </p:cNvSpPr>
          <p:nvPr/>
        </p:nvSpPr>
        <p:spPr>
          <a:xfrm>
            <a:off x="10726632" y="2120821"/>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044437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1" y="289985"/>
            <a:ext cx="11683777"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r>
              <a:rPr lang="en-GB" sz="1800" dirty="0">
                <a:solidFill>
                  <a:srgbClr val="5C5B5A"/>
                </a:solidFill>
                <a:latin typeface="Arial"/>
              </a:rPr>
              <a:t>There has been a positive continuing trend in respondents saying they have not, at any point in the last 12 months, experienced any </a:t>
            </a:r>
            <a:r>
              <a:rPr lang="en-GB" sz="1800" dirty="0">
                <a:solidFill>
                  <a:srgbClr val="009690"/>
                </a:solidFill>
                <a:latin typeface="Arial"/>
              </a:rPr>
              <a:t>food security issues. </a:t>
            </a:r>
            <a:r>
              <a:rPr lang="en-GB" sz="1800" dirty="0"/>
              <a:t>Our more detailed food security questions (asked in survey 10) show the continuation of acute challenges for a significant minority, so the picture remains mixed</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154131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a:t>
            </a:r>
            <a:r>
              <a:rPr lang="en-GB" sz="1400" b="1" dirty="0">
                <a:solidFill>
                  <a:srgbClr val="5C5B5A"/>
                </a:solidFill>
                <a:latin typeface="Arial"/>
              </a:rPr>
              <a:t> have you</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183903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3" name="Chart 12" descr="Line chart showing that 11% are often worried whether their food would run before you got money to buy more, was 10% in Nov. 22% say this is sometimes true, was 24% in Nov.">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1796719757"/>
              </p:ext>
            </p:extLst>
          </p:nvPr>
        </p:nvGraphicFramePr>
        <p:xfrm>
          <a:off x="229116" y="2123080"/>
          <a:ext cx="3822213" cy="3946078"/>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84513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…found the food you bought didn’t last and you didn’t have money to get more</a:t>
            </a:r>
          </a:p>
        </p:txBody>
      </p:sp>
      <p:graphicFrame>
        <p:nvGraphicFramePr>
          <p:cNvPr id="17" name="Chart 16" descr="Line chart showing that 8% have often found the food they bought didn't last and you didn't have the money to get more, was 10% in Nov. 22% say this is sometimes true, was 21% in Nov.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2165912456"/>
              </p:ext>
            </p:extLst>
          </p:nvPr>
        </p:nvGraphicFramePr>
        <p:xfrm>
          <a:off x="4293068" y="2131521"/>
          <a:ext cx="3822213" cy="4266559"/>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84513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D41DC3-025C-83DD-3E77-EA5A4EF5A360}"/>
              </a:ext>
              <a:ext uri="{C183D7F6-B498-43B3-948B-1728B52AA6E4}">
                <adec:decorative xmlns:adec="http://schemas.microsoft.com/office/drawing/2017/decorative" val="1"/>
              </a:ext>
            </a:extLst>
          </p:cNvPr>
          <p:cNvGrpSpPr/>
          <p:nvPr/>
        </p:nvGrpSpPr>
        <p:grpSpPr>
          <a:xfrm>
            <a:off x="8214090" y="1456201"/>
            <a:ext cx="3826021" cy="269304"/>
            <a:chOff x="229117" y="5927615"/>
            <a:chExt cx="3826021" cy="269304"/>
          </a:xfrm>
        </p:grpSpPr>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the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…been unable to afford to eat balanced meals </a:t>
            </a:r>
          </a:p>
        </p:txBody>
      </p:sp>
      <p:graphicFrame>
        <p:nvGraphicFramePr>
          <p:cNvPr id="20" name="Chart 19" descr="Line chart showing that 12% have often been unable to afford to eat balanced meals, was 12% in Nov. 23% say this is sometimes true, was 25% in Nov.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1991984156"/>
              </p:ext>
            </p:extLst>
          </p:nvPr>
        </p:nvGraphicFramePr>
        <p:xfrm>
          <a:off x="8214090" y="2133953"/>
          <a:ext cx="3822213" cy="3946078"/>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dirty="0">
                <a:solidFill>
                  <a:srgbClr val="FFFFFF">
                    <a:lumMod val="50000"/>
                  </a:srgbClr>
                </a:solidFill>
                <a:latin typeface="Arial"/>
                <a:cs typeface="Arial" panose="020B0604020202020204" pitchFamily="34" charset="0"/>
              </a:rPr>
              <a:t>Unweighted base: 1,442 (S3); 1,366 (S4); 1,220 (S5); 1,517 (S6); 1,235 (S7); 1,362 (S8), 1,312 (S9), 1296 (S10), 1201 (S11).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440886" y="6320787"/>
            <a:ext cx="595417" cy="417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94562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dirty="0">
                <a:solidFill>
                  <a:srgbClr val="5C5B5A"/>
                </a:solidFill>
                <a:latin typeface="Arial"/>
                <a:ea typeface="+mn-ea"/>
                <a:cs typeface="+mn-cs"/>
              </a:rPr>
              <a:t>Almost half of respondents say they have </a:t>
            </a:r>
            <a:r>
              <a:rPr lang="en-GB" sz="1800" b="1" dirty="0">
                <a:solidFill>
                  <a:srgbClr val="009690"/>
                </a:solidFill>
                <a:latin typeface="Arial"/>
                <a:ea typeface="+mn-ea"/>
                <a:cs typeface="+mn-cs"/>
              </a:rPr>
              <a:t>difficulty affording energy costs</a:t>
            </a:r>
            <a:r>
              <a:rPr lang="en-GB" sz="1800" b="1" dirty="0">
                <a:solidFill>
                  <a:srgbClr val="5C5B5A"/>
                </a:solidFill>
                <a:latin typeface="Arial"/>
                <a:ea typeface="+mn-ea"/>
                <a:cs typeface="+mn-cs"/>
              </a:rPr>
              <a:t>, the same as November. This is significantly higher than the GB average – driven in particular by those who say they find these costs very difficult</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7% say they find it difficult to afford their energy costs, compared to the GB average of 43%.">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4280777121"/>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1509701" y="3005328"/>
            <a:ext cx="186561" cy="157961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1729818" y="368741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3051759" y="3177184"/>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3291384" y="379513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1" name="Arrow: Down 20">
            <a:extLst>
              <a:ext uri="{FF2B5EF4-FFF2-40B4-BE49-F238E27FC236}">
                <a16:creationId xmlns:a16="http://schemas.microsoft.com/office/drawing/2014/main" id="{33385DC7-2D38-AACE-9796-3B468EFE919D}"/>
              </a:ext>
              <a:ext uri="{C183D7F6-B498-43B3-948B-1728B52AA6E4}">
                <adec:decorative xmlns:adec="http://schemas.microsoft.com/office/drawing/2017/decorative" val="1"/>
              </a:ext>
            </a:extLst>
          </p:cNvPr>
          <p:cNvSpPr/>
          <p:nvPr/>
        </p:nvSpPr>
        <p:spPr>
          <a:xfrm rot="10800000">
            <a:off x="4422546" y="16511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CA8786E6-2276-C671-3BFC-EC9E02A83BC9}"/>
              </a:ext>
              <a:ext uri="{C183D7F6-B498-43B3-948B-1728B52AA6E4}">
                <adec:decorative xmlns:adec="http://schemas.microsoft.com/office/drawing/2017/decorative" val="1"/>
              </a:ext>
            </a:extLst>
          </p:cNvPr>
          <p:cNvSpPr/>
          <p:nvPr/>
        </p:nvSpPr>
        <p:spPr>
          <a:xfrm rot="10800000">
            <a:off x="4404726" y="43597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22B8CFCF-265F-9B45-2567-E6BDA5396D9C}"/>
              </a:ext>
              <a:ext uri="{C183D7F6-B498-43B3-948B-1728B52AA6E4}">
                <adec:decorative xmlns:adec="http://schemas.microsoft.com/office/drawing/2017/decorative" val="1"/>
              </a:ext>
            </a:extLst>
          </p:cNvPr>
          <p:cNvSpPr/>
          <p:nvPr/>
        </p:nvSpPr>
        <p:spPr>
          <a:xfrm>
            <a:off x="4406111" y="45998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4623931" y="3153789"/>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4847870" y="374393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7" name="Arrow: Down 26">
            <a:extLst>
              <a:ext uri="{FF2B5EF4-FFF2-40B4-BE49-F238E27FC236}">
                <a16:creationId xmlns:a16="http://schemas.microsoft.com/office/drawing/2014/main" id="{FD554E42-6385-EA16-1261-26BC252BBBB7}"/>
              </a:ext>
              <a:ext uri="{C183D7F6-B498-43B3-948B-1728B52AA6E4}">
                <adec:decorative xmlns:adec="http://schemas.microsoft.com/office/drawing/2017/decorative" val="1"/>
              </a:ext>
            </a:extLst>
          </p:cNvPr>
          <p:cNvSpPr/>
          <p:nvPr/>
        </p:nvSpPr>
        <p:spPr>
          <a:xfrm rot="10800000">
            <a:off x="4926258" y="39691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4358" y="3259248"/>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307382" y="377805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43%</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48</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02213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dirty="0">
                <a:solidFill>
                  <a:srgbClr val="5C5B5A"/>
                </a:solidFill>
                <a:latin typeface="Arial"/>
                <a:cs typeface="Arial"/>
              </a:rPr>
              <a:t>Those with a disability (61%) including those with mental ill health (69%), a mobility disability (65%) or another disability (66%)</a:t>
            </a:r>
          </a:p>
          <a:p>
            <a:pPr>
              <a:lnSpc>
                <a:spcPct val="100000"/>
              </a:lnSpc>
              <a:spcBef>
                <a:spcPts val="0"/>
              </a:spcBef>
              <a:spcAft>
                <a:spcPts val="400"/>
              </a:spcAft>
              <a:defRPr/>
            </a:pPr>
            <a:r>
              <a:rPr lang="en-GB" sz="1200" dirty="0">
                <a:solidFill>
                  <a:srgbClr val="5C5B5A"/>
                </a:solidFill>
                <a:latin typeface="Arial"/>
                <a:cs typeface="Arial"/>
              </a:rPr>
              <a:t>Those whose first language is not English (56%)</a:t>
            </a:r>
          </a:p>
          <a:p>
            <a:pPr>
              <a:lnSpc>
                <a:spcPct val="100000"/>
              </a:lnSpc>
              <a:spcBef>
                <a:spcPts val="0"/>
              </a:spcBef>
              <a:spcAft>
                <a:spcPts val="400"/>
              </a:spcAft>
              <a:defRPr/>
            </a:pPr>
            <a:r>
              <a:rPr lang="en-GB" sz="1200" dirty="0">
                <a:solidFill>
                  <a:srgbClr val="5C5B5A"/>
                </a:solidFill>
                <a:latin typeface="Arial"/>
                <a:cs typeface="Arial"/>
              </a:rPr>
              <a:t>Those who are female (53%)</a:t>
            </a:r>
          </a:p>
          <a:p>
            <a:pPr marL="0" indent="0">
              <a:lnSpc>
                <a:spcPct val="100000"/>
              </a:lnSpc>
              <a:spcBef>
                <a:spcPts val="0"/>
              </a:spcBef>
              <a:spcAft>
                <a:spcPts val="400"/>
              </a:spcAft>
              <a:buNone/>
              <a:defRPr/>
            </a:pPr>
            <a:endParaRPr kumimoji="0" lang="en-GB" sz="120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finding it difficult to afford their rent or mortgage payments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not in work due to ill health or disability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unable to save any money in the next 12 months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low levels of life satisfaction (71%)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their home (59%), specifically those renting from Local Authorities or Councils (65%) or Housing Associations/ Trusts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4+ people in the household (57%)</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earning below the Real Living Wage (55%)</a:t>
            </a:r>
          </a:p>
          <a:p>
            <a:pPr marL="171450" indent="-171450">
              <a:lnSpc>
                <a:spcPct val="100000"/>
              </a:lnSpc>
              <a:spcBef>
                <a:spcPts val="0"/>
              </a:spcBef>
              <a:spcAft>
                <a:spcPts val="400"/>
              </a:spcAft>
              <a:defRPr/>
            </a:pPr>
            <a:r>
              <a:rPr lang="en-GB" sz="1200" dirty="0">
                <a:solidFill>
                  <a:srgbClr val="5C5B5A"/>
                </a:solidFill>
                <a:latin typeface="Arial"/>
                <a:cs typeface="Arial"/>
              </a:rPr>
              <a:t>Those with children (54%)</a:t>
            </a:r>
            <a:endParaRPr lang="en-GB" sz="1200" b="0"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not </a:t>
            </a:r>
            <a:r>
              <a:rPr lang="en-GB" sz="1200" dirty="0" err="1">
                <a:solidFill>
                  <a:srgbClr val="5C5B5A"/>
                </a:solidFill>
                <a:latin typeface="Arial"/>
                <a:cs typeface="Arial"/>
              </a:rPr>
              <a:t>i</a:t>
            </a:r>
            <a:r>
              <a:rPr lang="en-GB" sz="1200" b="0" i="0" u="none" strike="noStrike" kern="1200" cap="none" spc="0" normalizeH="0" baseline="0" noProof="0" dirty="0">
                <a:ln>
                  <a:noFill/>
                </a:ln>
                <a:solidFill>
                  <a:srgbClr val="5C5B5A"/>
                </a:solidFill>
                <a:effectLst/>
                <a:uLnTx/>
                <a:uFillTx/>
                <a:latin typeface="Arial"/>
                <a:cs typeface="Arial"/>
              </a:rPr>
              <a:t>n employment (50%)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832195" y="5614110"/>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S9-11</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a:solidFill>
                  <a:srgbClr val="FFFFFF">
                    <a:lumMod val="50000"/>
                  </a:srgbClr>
                </a:solidFill>
                <a:latin typeface="Arial"/>
                <a:cs typeface="Arial" panose="020B0604020202020204" pitchFamily="34" charset="0"/>
              </a:rPr>
              <a:t>; Survey 10, 1488; Survey 11, 1403</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03296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1997" y="148436"/>
            <a:ext cx="11373128" cy="793632"/>
          </a:xfrm>
        </p:spPr>
        <p:txBody>
          <a:bodyPr anchor="t">
            <a:noAutofit/>
          </a:bodyPr>
          <a:lstStyle/>
          <a:p>
            <a:r>
              <a:rPr lang="en-GB" sz="1800" b="1" dirty="0">
                <a:solidFill>
                  <a:srgbClr val="5C5B5A"/>
                </a:solidFill>
                <a:latin typeface="Arial"/>
                <a:ea typeface="+mn-ea"/>
                <a:cs typeface="+mn-cs"/>
              </a:rPr>
              <a:t>The proportion of respondents finding it </a:t>
            </a:r>
            <a:r>
              <a:rPr lang="en-GB" sz="1800" b="1" dirty="0">
                <a:solidFill>
                  <a:srgbClr val="009690"/>
                </a:solidFill>
                <a:latin typeface="Arial"/>
                <a:ea typeface="+mn-ea"/>
                <a:cs typeface="+mn-cs"/>
              </a:rPr>
              <a:t>difficult to afford either their mortgage or rental payments </a:t>
            </a:r>
            <a:r>
              <a:rPr lang="en-GB" sz="1800" b="1" dirty="0">
                <a:solidFill>
                  <a:srgbClr val="5C5B5A"/>
                </a:solidFill>
                <a:latin typeface="Arial"/>
                <a:ea typeface="+mn-ea"/>
                <a:cs typeface="+mn-cs"/>
              </a:rPr>
              <a:t>has remained in line with November. Groups more likely to find it difficult to afford these payments include those who are financially vulnerable and those with low levels of life satisfaction</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35% of Greater Manchester mortgage holders say it is difficult to afford their payments. 47%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1297849759"/>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75654" y="41838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48154" y="3735808"/>
            <a:ext cx="196097" cy="123585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700077" y="18858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634946" y="30119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57598" y="431686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42572" y="4717749"/>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38631" y="49239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17805" y="3933896"/>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70336" y="3263780"/>
            <a:ext cx="226191" cy="163331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78924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6810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260519" y="392221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07009" y="4683895"/>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72654" y="4897096"/>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(-1pp</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58008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November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3"/>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financially vulnerable (67%)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their life is worthwhile (55%)</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Minority Ethnic Groups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not in employment (52%)</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a disability (44%)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are financially vulnerable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unable to save any money in the next 12 months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they know enough about their health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low levels of life satisfaction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have a long term health condition which reduces their ability to do things by a lot (58%)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children (53%)</a:t>
            </a:r>
          </a:p>
        </p:txBody>
      </p:sp>
      <p:sp>
        <p:nvSpPr>
          <p:cNvPr id="5" name="TextBox 4">
            <a:extLst>
              <a:ext uri="{FF2B5EF4-FFF2-40B4-BE49-F238E27FC236}">
                <a16:creationId xmlns:a16="http://schemas.microsoft.com/office/drawing/2014/main" id="{58CCF456-890F-0A8C-596D-4B31370FC374}"/>
              </a:ext>
            </a:extLst>
          </p:cNvPr>
          <p:cNvSpPr txBox="1"/>
          <p:nvPr/>
        </p:nvSpPr>
        <p:spPr>
          <a:xfrm>
            <a:off x="8579277" y="5499567"/>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S9-11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350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pay a mortgage payment and do not own their home outright); 369</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who pay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99542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dirty="0">
                <a:solidFill>
                  <a:srgbClr val="5C5B5A"/>
                </a:solidFill>
                <a:latin typeface="Arial"/>
                <a:ea typeface="+mn-ea"/>
                <a:cs typeface="+mn-cs"/>
              </a:rPr>
              <a:t>Using merged data across the past three surveys, almost half of renters have said they find it </a:t>
            </a:r>
            <a:r>
              <a:rPr lang="en-GB" sz="1800" b="1" dirty="0">
                <a:solidFill>
                  <a:srgbClr val="009690"/>
                </a:solidFill>
                <a:latin typeface="Arial"/>
                <a:ea typeface="+mn-ea"/>
                <a:cs typeface="+mn-cs"/>
              </a:rPr>
              <a:t>difficult to afford rental costs</a:t>
            </a:r>
            <a:r>
              <a:rPr lang="en-GB" sz="1800" b="1" dirty="0">
                <a:solidFill>
                  <a:srgbClr val="5C5B5A"/>
                </a:solidFill>
                <a:latin typeface="Arial"/>
                <a:ea typeface="+mn-ea"/>
                <a:cs typeface="+mn-cs"/>
              </a:rPr>
              <a:t>. Those renting from Housing Associations or Trusts are most likely to report experience of these difficulties</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3591297" y="1220177"/>
            <a:ext cx="5253249"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 (September – February)</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3222547757"/>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513035"/>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4212" y="3183017"/>
            <a:ext cx="190812"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9271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a:t>
            </a:r>
            <a:r>
              <a:rPr lang="en-GB" sz="1400" b="1">
                <a:solidFill>
                  <a:srgbClr val="5C5B5A"/>
                </a:solidFill>
                <a:latin typeface="Arial"/>
              </a:rPr>
              <a:t>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6" y="3361993"/>
            <a:ext cx="190813" cy="1698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Surveys 9+10+11= 1158 (Respondents who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29712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39200"/>
          </a:xfrm>
        </p:spPr>
        <p:txBody>
          <a:bodyPr vert="horz" anchor="t">
            <a:noAutofit/>
          </a:bodyPr>
          <a:lstStyle/>
          <a:p>
            <a:r>
              <a:rPr lang="en-GB" sz="1800" b="1">
                <a:solidFill>
                  <a:srgbClr val="5C5B5A"/>
                </a:solidFill>
                <a:latin typeface="Arial"/>
                <a:ea typeface="+mn-ea"/>
                <a:cs typeface="+mn-cs"/>
              </a:rPr>
              <a:t>But in February's results alone, it is anecdotally interesting that there has been an increase in council tenants reporting difficulties - this should be monitored in surveys later in the spring</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47% of renters, find it difficult to afford their rent. 50% of those renting from local authority or council in Greater Manchester say it is difficult to afford their rent. 49% of those renting from a housing association or a trust in Greater Manchester say it is difficult to afford their rent. 46%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1224562053"/>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3F7E9599-8E32-2BC5-BB7C-FBF0370ED4B6}"/>
              </a:ext>
              <a:ext uri="{C183D7F6-B498-43B3-948B-1728B52AA6E4}">
                <adec:decorative xmlns:adec="http://schemas.microsoft.com/office/drawing/2017/decorative" val="1"/>
              </a:ext>
            </a:extLst>
          </p:cNvPr>
          <p:cNvSpPr txBox="1"/>
          <p:nvPr/>
        </p:nvSpPr>
        <p:spPr>
          <a:xfrm>
            <a:off x="1723145" y="1904376"/>
            <a:ext cx="631904" cy="276999"/>
          </a:xfrm>
          <a:prstGeom prst="rect">
            <a:avLst/>
          </a:prstGeom>
          <a:noFill/>
        </p:spPr>
        <p:txBody>
          <a:bodyPr wrap="none" rtlCol="0">
            <a:spAutoFit/>
          </a:bodyPr>
          <a:lstStyle/>
          <a:p>
            <a:r>
              <a:rPr lang="en-GB" sz="1200">
                <a:solidFill>
                  <a:schemeClr val="bg1"/>
                </a:solidFill>
              </a:rPr>
              <a:t>(+3pp)</a:t>
            </a:r>
          </a:p>
        </p:txBody>
      </p:sp>
      <p:sp>
        <p:nvSpPr>
          <p:cNvPr id="3" name="TextBox 2">
            <a:extLst>
              <a:ext uri="{FF2B5EF4-FFF2-40B4-BE49-F238E27FC236}">
                <a16:creationId xmlns:a16="http://schemas.microsoft.com/office/drawing/2014/main" id="{79A8790E-C0A8-5E6E-B011-A4863DBF56C2}"/>
              </a:ext>
              <a:ext uri="{C183D7F6-B498-43B3-948B-1728B52AA6E4}">
                <adec:decorative xmlns:adec="http://schemas.microsoft.com/office/drawing/2017/decorative" val="1"/>
              </a:ext>
            </a:extLst>
          </p:cNvPr>
          <p:cNvSpPr txBox="1"/>
          <p:nvPr/>
        </p:nvSpPr>
        <p:spPr>
          <a:xfrm>
            <a:off x="1742381" y="2791867"/>
            <a:ext cx="593432" cy="276999"/>
          </a:xfrm>
          <a:prstGeom prst="rect">
            <a:avLst/>
          </a:prstGeom>
          <a:noFill/>
        </p:spPr>
        <p:txBody>
          <a:bodyPr wrap="none" rtlCol="0">
            <a:spAutoFit/>
          </a:bodyPr>
          <a:lstStyle/>
          <a:p>
            <a:r>
              <a:rPr lang="en-GB" sz="1200">
                <a:solidFill>
                  <a:srgbClr val="5C5B5A"/>
                </a:solidFill>
              </a:rPr>
              <a:t>(-3pp)</a:t>
            </a:r>
          </a:p>
        </p:txBody>
      </p:sp>
      <p:sp>
        <p:nvSpPr>
          <p:cNvPr id="6" name="TextBox 5">
            <a:extLst>
              <a:ext uri="{FF2B5EF4-FFF2-40B4-BE49-F238E27FC236}">
                <a16:creationId xmlns:a16="http://schemas.microsoft.com/office/drawing/2014/main" id="{5983BAC8-6A67-EAAC-D530-272564D711AC}"/>
              </a:ext>
              <a:ext uri="{C183D7F6-B498-43B3-948B-1728B52AA6E4}">
                <adec:decorative xmlns:adec="http://schemas.microsoft.com/office/drawing/2017/decorative" val="1"/>
              </a:ext>
            </a:extLst>
          </p:cNvPr>
          <p:cNvSpPr txBox="1"/>
          <p:nvPr/>
        </p:nvSpPr>
        <p:spPr>
          <a:xfrm>
            <a:off x="1675857" y="4087587"/>
            <a:ext cx="726481" cy="276999"/>
          </a:xfrm>
          <a:prstGeom prst="rect">
            <a:avLst/>
          </a:prstGeom>
          <a:noFill/>
        </p:spPr>
        <p:txBody>
          <a:bodyPr wrap="none" rtlCol="0">
            <a:spAutoFit/>
          </a:bodyPr>
          <a:lstStyle/>
          <a:p>
            <a:r>
              <a:rPr lang="en-GB" sz="1200">
                <a:solidFill>
                  <a:schemeClr val="bg1"/>
                </a:solidFill>
              </a:rPr>
              <a:t>(+/-0pp)</a:t>
            </a:r>
          </a:p>
        </p:txBody>
      </p:sp>
      <p:sp>
        <p:nvSpPr>
          <p:cNvPr id="7" name="TextBox 6">
            <a:extLst>
              <a:ext uri="{FF2B5EF4-FFF2-40B4-BE49-F238E27FC236}">
                <a16:creationId xmlns:a16="http://schemas.microsoft.com/office/drawing/2014/main" id="{4D050BF4-3FF6-A39F-FDB3-D04027152A8C}"/>
              </a:ext>
              <a:ext uri="{C183D7F6-B498-43B3-948B-1728B52AA6E4}">
                <adec:decorative xmlns:adec="http://schemas.microsoft.com/office/drawing/2017/decorative" val="1"/>
              </a:ext>
            </a:extLst>
          </p:cNvPr>
          <p:cNvSpPr txBox="1"/>
          <p:nvPr/>
        </p:nvSpPr>
        <p:spPr>
          <a:xfrm>
            <a:off x="1723145" y="4809456"/>
            <a:ext cx="631904" cy="276999"/>
          </a:xfrm>
          <a:prstGeom prst="rect">
            <a:avLst/>
          </a:prstGeom>
          <a:noFill/>
        </p:spPr>
        <p:txBody>
          <a:bodyPr wrap="none" rtlCol="0">
            <a:spAutoFit/>
          </a:bodyPr>
          <a:lstStyle/>
          <a:p>
            <a:r>
              <a:rPr lang="en-GB" sz="1200">
                <a:solidFill>
                  <a:schemeClr val="bg1"/>
                </a:solidFill>
              </a:rPr>
              <a:t>(+2pp)</a:t>
            </a:r>
          </a:p>
        </p:txBody>
      </p:sp>
      <p:sp>
        <p:nvSpPr>
          <p:cNvPr id="8" name="TextBox 7">
            <a:extLst>
              <a:ext uri="{FF2B5EF4-FFF2-40B4-BE49-F238E27FC236}">
                <a16:creationId xmlns:a16="http://schemas.microsoft.com/office/drawing/2014/main" id="{05063469-E186-96F7-A7C6-4C7FE0C1196C}"/>
              </a:ext>
              <a:ext uri="{C183D7F6-B498-43B3-948B-1728B52AA6E4}">
                <adec:decorative xmlns:adec="http://schemas.microsoft.com/office/drawing/2017/decorative" val="1"/>
              </a:ext>
            </a:extLst>
          </p:cNvPr>
          <p:cNvSpPr txBox="1"/>
          <p:nvPr/>
        </p:nvSpPr>
        <p:spPr>
          <a:xfrm>
            <a:off x="2166580" y="5001027"/>
            <a:ext cx="593432" cy="276999"/>
          </a:xfrm>
          <a:prstGeom prst="rect">
            <a:avLst/>
          </a:prstGeom>
          <a:noFill/>
        </p:spPr>
        <p:txBody>
          <a:bodyPr wrap="none" rtlCol="0">
            <a:spAutoFit/>
          </a:bodyPr>
          <a:lstStyle/>
          <a:p>
            <a:r>
              <a:rPr lang="en-GB" sz="1200">
                <a:solidFill>
                  <a:srgbClr val="5C5B5A"/>
                </a:solidFill>
              </a:rPr>
              <a:t>(-1pp)</a:t>
            </a:r>
          </a:p>
        </p:txBody>
      </p:sp>
      <p:sp>
        <p:nvSpPr>
          <p:cNvPr id="9" name="TextBox 8">
            <a:extLst>
              <a:ext uri="{FF2B5EF4-FFF2-40B4-BE49-F238E27FC236}">
                <a16:creationId xmlns:a16="http://schemas.microsoft.com/office/drawing/2014/main" id="{8978F0E9-0012-B10F-778A-EE039C80CDFB}"/>
              </a:ext>
              <a:ext uri="{C183D7F6-B498-43B3-948B-1728B52AA6E4}">
                <adec:decorative xmlns:adec="http://schemas.microsoft.com/office/drawing/2017/decorative" val="1"/>
              </a:ext>
            </a:extLst>
          </p:cNvPr>
          <p:cNvSpPr txBox="1"/>
          <p:nvPr/>
        </p:nvSpPr>
        <p:spPr>
          <a:xfrm>
            <a:off x="4412228" y="1949559"/>
            <a:ext cx="631904" cy="276999"/>
          </a:xfrm>
          <a:prstGeom prst="rect">
            <a:avLst/>
          </a:prstGeom>
          <a:noFill/>
        </p:spPr>
        <p:txBody>
          <a:bodyPr wrap="none" lIns="91440" tIns="45720" rIns="91440" bIns="45720" rtlCol="0" anchor="t">
            <a:spAutoFit/>
          </a:bodyPr>
          <a:lstStyle/>
          <a:p>
            <a:r>
              <a:rPr lang="en-GB" sz="1200">
                <a:solidFill>
                  <a:schemeClr val="bg1"/>
                </a:solidFill>
              </a:rPr>
              <a:t>(+2pp)</a:t>
            </a:r>
          </a:p>
        </p:txBody>
      </p:sp>
      <p:sp>
        <p:nvSpPr>
          <p:cNvPr id="10" name="TextBox 9">
            <a:extLst>
              <a:ext uri="{FF2B5EF4-FFF2-40B4-BE49-F238E27FC236}">
                <a16:creationId xmlns:a16="http://schemas.microsoft.com/office/drawing/2014/main" id="{92522FB3-B858-7CBC-5999-F59E226D4898}"/>
              </a:ext>
              <a:ext uri="{C183D7F6-B498-43B3-948B-1728B52AA6E4}">
                <adec:decorative xmlns:adec="http://schemas.microsoft.com/office/drawing/2017/decorative" val="1"/>
              </a:ext>
            </a:extLst>
          </p:cNvPr>
          <p:cNvSpPr txBox="1"/>
          <p:nvPr/>
        </p:nvSpPr>
        <p:spPr>
          <a:xfrm>
            <a:off x="4398526" y="2763860"/>
            <a:ext cx="593432" cy="276999"/>
          </a:xfrm>
          <a:prstGeom prst="rect">
            <a:avLst/>
          </a:prstGeom>
          <a:noFill/>
        </p:spPr>
        <p:txBody>
          <a:bodyPr wrap="none" rtlCol="0">
            <a:spAutoFit/>
          </a:bodyPr>
          <a:lstStyle/>
          <a:p>
            <a:r>
              <a:rPr lang="en-GB" sz="1200">
                <a:solidFill>
                  <a:srgbClr val="5C5B5A"/>
                </a:solidFill>
              </a:rPr>
              <a:t>(-5pp)</a:t>
            </a:r>
          </a:p>
        </p:txBody>
      </p:sp>
      <p:sp>
        <p:nvSpPr>
          <p:cNvPr id="12" name="TextBox 11">
            <a:extLst>
              <a:ext uri="{FF2B5EF4-FFF2-40B4-BE49-F238E27FC236}">
                <a16:creationId xmlns:a16="http://schemas.microsoft.com/office/drawing/2014/main" id="{6EA81347-2930-1F7F-EF75-2B53C432C406}"/>
              </a:ext>
              <a:ext uri="{C183D7F6-B498-43B3-948B-1728B52AA6E4}">
                <adec:decorative xmlns:adec="http://schemas.microsoft.com/office/drawing/2017/decorative" val="1"/>
              </a:ext>
            </a:extLst>
          </p:cNvPr>
          <p:cNvSpPr txBox="1"/>
          <p:nvPr/>
        </p:nvSpPr>
        <p:spPr>
          <a:xfrm>
            <a:off x="4387550" y="4048228"/>
            <a:ext cx="631904" cy="276999"/>
          </a:xfrm>
          <a:prstGeom prst="rect">
            <a:avLst/>
          </a:prstGeom>
          <a:noFill/>
        </p:spPr>
        <p:txBody>
          <a:bodyPr wrap="none" rtlCol="0">
            <a:spAutoFit/>
          </a:bodyPr>
          <a:lstStyle/>
          <a:p>
            <a:r>
              <a:rPr lang="en-GB" sz="1200">
                <a:solidFill>
                  <a:schemeClr val="bg1"/>
                </a:solidFill>
              </a:rPr>
              <a:t>(+5pp)</a:t>
            </a:r>
          </a:p>
        </p:txBody>
      </p:sp>
      <p:sp>
        <p:nvSpPr>
          <p:cNvPr id="13" name="TextBox 12">
            <a:extLst>
              <a:ext uri="{FF2B5EF4-FFF2-40B4-BE49-F238E27FC236}">
                <a16:creationId xmlns:a16="http://schemas.microsoft.com/office/drawing/2014/main" id="{13FA704A-5937-BF55-3B43-A3779D71EADD}"/>
              </a:ext>
              <a:ext uri="{C183D7F6-B498-43B3-948B-1728B52AA6E4}">
                <adec:decorative xmlns:adec="http://schemas.microsoft.com/office/drawing/2017/decorative" val="1"/>
              </a:ext>
            </a:extLst>
          </p:cNvPr>
          <p:cNvSpPr txBox="1"/>
          <p:nvPr/>
        </p:nvSpPr>
        <p:spPr>
          <a:xfrm>
            <a:off x="4357621" y="4842909"/>
            <a:ext cx="726481" cy="276999"/>
          </a:xfrm>
          <a:prstGeom prst="rect">
            <a:avLst/>
          </a:prstGeom>
          <a:noFill/>
        </p:spPr>
        <p:txBody>
          <a:bodyPr wrap="none" rtlCol="0">
            <a:spAutoFit/>
          </a:bodyPr>
          <a:lstStyle/>
          <a:p>
            <a:r>
              <a:rPr lang="en-GB" sz="1200">
                <a:solidFill>
                  <a:schemeClr val="bg1"/>
                </a:solidFill>
              </a:rPr>
              <a:t>(+/-0pp)</a:t>
            </a:r>
          </a:p>
        </p:txBody>
      </p:sp>
      <p:sp>
        <p:nvSpPr>
          <p:cNvPr id="14" name="TextBox 13">
            <a:extLst>
              <a:ext uri="{FF2B5EF4-FFF2-40B4-BE49-F238E27FC236}">
                <a16:creationId xmlns:a16="http://schemas.microsoft.com/office/drawing/2014/main" id="{C9BD0676-F840-F136-01A5-B3A1ABDCBC33}"/>
              </a:ext>
              <a:ext uri="{C183D7F6-B498-43B3-948B-1728B52AA6E4}">
                <adec:decorative xmlns:adec="http://schemas.microsoft.com/office/drawing/2017/decorative" val="1"/>
              </a:ext>
            </a:extLst>
          </p:cNvPr>
          <p:cNvSpPr txBox="1"/>
          <p:nvPr/>
        </p:nvSpPr>
        <p:spPr>
          <a:xfrm>
            <a:off x="4851165" y="5018937"/>
            <a:ext cx="593432" cy="276999"/>
          </a:xfrm>
          <a:prstGeom prst="rect">
            <a:avLst/>
          </a:prstGeom>
          <a:noFill/>
        </p:spPr>
        <p:txBody>
          <a:bodyPr wrap="none" rtlCol="0">
            <a:spAutoFit/>
          </a:bodyPr>
          <a:lstStyle/>
          <a:p>
            <a:r>
              <a:rPr lang="en-GB" sz="1200">
                <a:solidFill>
                  <a:srgbClr val="5C5B5A"/>
                </a:solidFill>
              </a:rPr>
              <a:t>(-3pp)</a:t>
            </a:r>
          </a:p>
        </p:txBody>
      </p:sp>
      <p:sp>
        <p:nvSpPr>
          <p:cNvPr id="15" name="TextBox 14">
            <a:extLst>
              <a:ext uri="{FF2B5EF4-FFF2-40B4-BE49-F238E27FC236}">
                <a16:creationId xmlns:a16="http://schemas.microsoft.com/office/drawing/2014/main" id="{EB9A5034-C1C8-39FD-772A-307561370324}"/>
              </a:ext>
              <a:ext uri="{C183D7F6-B498-43B3-948B-1728B52AA6E4}">
                <adec:decorative xmlns:adec="http://schemas.microsoft.com/office/drawing/2017/decorative" val="1"/>
              </a:ext>
            </a:extLst>
          </p:cNvPr>
          <p:cNvSpPr txBox="1"/>
          <p:nvPr/>
        </p:nvSpPr>
        <p:spPr>
          <a:xfrm>
            <a:off x="7096578" y="1760027"/>
            <a:ext cx="593432" cy="276999"/>
          </a:xfrm>
          <a:prstGeom prst="rect">
            <a:avLst/>
          </a:prstGeom>
          <a:noFill/>
        </p:spPr>
        <p:txBody>
          <a:bodyPr wrap="none" rtlCol="0">
            <a:spAutoFit/>
          </a:bodyPr>
          <a:lstStyle/>
          <a:p>
            <a:r>
              <a:rPr lang="en-GB" sz="1200">
                <a:solidFill>
                  <a:schemeClr val="bg1"/>
                </a:solidFill>
              </a:rPr>
              <a:t>(-4pp)</a:t>
            </a:r>
          </a:p>
        </p:txBody>
      </p:sp>
      <p:sp>
        <p:nvSpPr>
          <p:cNvPr id="17" name="TextBox 16">
            <a:extLst>
              <a:ext uri="{FF2B5EF4-FFF2-40B4-BE49-F238E27FC236}">
                <a16:creationId xmlns:a16="http://schemas.microsoft.com/office/drawing/2014/main" id="{EA187E6C-ACBA-BBBB-4FC4-537F57A28086}"/>
              </a:ext>
              <a:ext uri="{C183D7F6-B498-43B3-948B-1728B52AA6E4}">
                <adec:decorative xmlns:adec="http://schemas.microsoft.com/office/drawing/2017/decorative" val="1"/>
              </a:ext>
            </a:extLst>
          </p:cNvPr>
          <p:cNvSpPr txBox="1"/>
          <p:nvPr/>
        </p:nvSpPr>
        <p:spPr>
          <a:xfrm>
            <a:off x="7077342" y="2788336"/>
            <a:ext cx="631904" cy="276999"/>
          </a:xfrm>
          <a:prstGeom prst="rect">
            <a:avLst/>
          </a:prstGeom>
          <a:noFill/>
        </p:spPr>
        <p:txBody>
          <a:bodyPr wrap="none" rtlCol="0">
            <a:spAutoFit/>
          </a:bodyPr>
          <a:lstStyle/>
          <a:p>
            <a:r>
              <a:rPr lang="en-GB" sz="1200">
                <a:solidFill>
                  <a:srgbClr val="5C5B5A"/>
                </a:solidFill>
              </a:rPr>
              <a:t>(+4pp)</a:t>
            </a:r>
          </a:p>
        </p:txBody>
      </p:sp>
      <p:sp>
        <p:nvSpPr>
          <p:cNvPr id="18" name="TextBox 17">
            <a:extLst>
              <a:ext uri="{FF2B5EF4-FFF2-40B4-BE49-F238E27FC236}">
                <a16:creationId xmlns:a16="http://schemas.microsoft.com/office/drawing/2014/main" id="{13EA7DB8-7043-5547-E6BA-F8185288D358}"/>
              </a:ext>
              <a:ext uri="{C183D7F6-B498-43B3-948B-1728B52AA6E4}">
                <adec:decorative xmlns:adec="http://schemas.microsoft.com/office/drawing/2017/decorative" val="1"/>
              </a:ext>
            </a:extLst>
          </p:cNvPr>
          <p:cNvSpPr txBox="1"/>
          <p:nvPr/>
        </p:nvSpPr>
        <p:spPr>
          <a:xfrm>
            <a:off x="7077342" y="4010644"/>
            <a:ext cx="593432" cy="276999"/>
          </a:xfrm>
          <a:prstGeom prst="rect">
            <a:avLst/>
          </a:prstGeom>
          <a:noFill/>
        </p:spPr>
        <p:txBody>
          <a:bodyPr wrap="none" rtlCol="0">
            <a:spAutoFit/>
          </a:bodyPr>
          <a:lstStyle/>
          <a:p>
            <a:r>
              <a:rPr lang="en-GB" sz="1200">
                <a:solidFill>
                  <a:schemeClr val="bg1"/>
                </a:solidFill>
              </a:rPr>
              <a:t>(-3pp)</a:t>
            </a:r>
          </a:p>
        </p:txBody>
      </p:sp>
      <p:sp>
        <p:nvSpPr>
          <p:cNvPr id="19" name="TextBox 18">
            <a:extLst>
              <a:ext uri="{FF2B5EF4-FFF2-40B4-BE49-F238E27FC236}">
                <a16:creationId xmlns:a16="http://schemas.microsoft.com/office/drawing/2014/main" id="{AEA4AD87-A02A-DA3B-AAE7-996199587158}"/>
              </a:ext>
              <a:ext uri="{C183D7F6-B498-43B3-948B-1728B52AA6E4}">
                <adec:decorative xmlns:adec="http://schemas.microsoft.com/office/drawing/2017/decorative" val="1"/>
              </a:ext>
            </a:extLst>
          </p:cNvPr>
          <p:cNvSpPr txBox="1"/>
          <p:nvPr/>
        </p:nvSpPr>
        <p:spPr>
          <a:xfrm>
            <a:off x="7090758" y="4809455"/>
            <a:ext cx="631904" cy="276999"/>
          </a:xfrm>
          <a:prstGeom prst="rect">
            <a:avLst/>
          </a:prstGeom>
          <a:noFill/>
        </p:spPr>
        <p:txBody>
          <a:bodyPr wrap="none" rtlCol="0">
            <a:spAutoFit/>
          </a:bodyPr>
          <a:lstStyle/>
          <a:p>
            <a:r>
              <a:rPr lang="en-GB" sz="1200">
                <a:solidFill>
                  <a:schemeClr val="bg1"/>
                </a:solidFill>
              </a:rPr>
              <a:t>(+4pp)</a:t>
            </a:r>
          </a:p>
        </p:txBody>
      </p:sp>
      <p:sp>
        <p:nvSpPr>
          <p:cNvPr id="20" name="TextBox 19">
            <a:extLst>
              <a:ext uri="{FF2B5EF4-FFF2-40B4-BE49-F238E27FC236}">
                <a16:creationId xmlns:a16="http://schemas.microsoft.com/office/drawing/2014/main" id="{87C0AC81-8A73-ED25-0D17-C5D7F5F26CA0}"/>
              </a:ext>
              <a:ext uri="{C183D7F6-B498-43B3-948B-1728B52AA6E4}">
                <adec:decorative xmlns:adec="http://schemas.microsoft.com/office/drawing/2017/decorative" val="1"/>
              </a:ext>
            </a:extLst>
          </p:cNvPr>
          <p:cNvSpPr txBox="1"/>
          <p:nvPr/>
        </p:nvSpPr>
        <p:spPr>
          <a:xfrm>
            <a:off x="7528355" y="5013278"/>
            <a:ext cx="593432" cy="276999"/>
          </a:xfrm>
          <a:prstGeom prst="rect">
            <a:avLst/>
          </a:prstGeom>
          <a:noFill/>
        </p:spPr>
        <p:txBody>
          <a:bodyPr wrap="none" rtlCol="0">
            <a:spAutoFit/>
          </a:bodyPr>
          <a:lstStyle/>
          <a:p>
            <a:r>
              <a:rPr lang="en-GB" sz="1200">
                <a:solidFill>
                  <a:srgbClr val="5C5B5A"/>
                </a:solidFill>
              </a:rPr>
              <a:t>(-1pp)</a:t>
            </a:r>
          </a:p>
        </p:txBody>
      </p:sp>
      <p:sp>
        <p:nvSpPr>
          <p:cNvPr id="21" name="TextBox 20">
            <a:extLst>
              <a:ext uri="{FF2B5EF4-FFF2-40B4-BE49-F238E27FC236}">
                <a16:creationId xmlns:a16="http://schemas.microsoft.com/office/drawing/2014/main" id="{AD06ADD2-55E0-26BA-1DE0-AFF10636E8CC}"/>
              </a:ext>
              <a:ext uri="{C183D7F6-B498-43B3-948B-1728B52AA6E4}">
                <adec:decorative xmlns:adec="http://schemas.microsoft.com/office/drawing/2017/decorative" val="1"/>
              </a:ext>
            </a:extLst>
          </p:cNvPr>
          <p:cNvSpPr txBox="1"/>
          <p:nvPr/>
        </p:nvSpPr>
        <p:spPr>
          <a:xfrm>
            <a:off x="9798599" y="1912269"/>
            <a:ext cx="631904" cy="276999"/>
          </a:xfrm>
          <a:prstGeom prst="rect">
            <a:avLst/>
          </a:prstGeom>
          <a:noFill/>
        </p:spPr>
        <p:txBody>
          <a:bodyPr wrap="none" rtlCol="0">
            <a:spAutoFit/>
          </a:bodyPr>
          <a:lstStyle/>
          <a:p>
            <a:r>
              <a:rPr lang="en-GB" sz="1200">
                <a:solidFill>
                  <a:schemeClr val="bg1"/>
                </a:solidFill>
              </a:rPr>
              <a:t>(+6pp)</a:t>
            </a:r>
          </a:p>
        </p:txBody>
      </p:sp>
      <p:sp>
        <p:nvSpPr>
          <p:cNvPr id="23" name="TextBox 22">
            <a:extLst>
              <a:ext uri="{FF2B5EF4-FFF2-40B4-BE49-F238E27FC236}">
                <a16:creationId xmlns:a16="http://schemas.microsoft.com/office/drawing/2014/main" id="{EEA2AD91-5545-1C08-EDCB-ED15922154A6}"/>
              </a:ext>
              <a:ext uri="{C183D7F6-B498-43B3-948B-1728B52AA6E4}">
                <adec:decorative xmlns:adec="http://schemas.microsoft.com/office/drawing/2017/decorative" val="1"/>
              </a:ext>
            </a:extLst>
          </p:cNvPr>
          <p:cNvSpPr txBox="1"/>
          <p:nvPr/>
        </p:nvSpPr>
        <p:spPr>
          <a:xfrm>
            <a:off x="9794630" y="2885513"/>
            <a:ext cx="593432" cy="276999"/>
          </a:xfrm>
          <a:prstGeom prst="rect">
            <a:avLst/>
          </a:prstGeom>
          <a:noFill/>
        </p:spPr>
        <p:txBody>
          <a:bodyPr wrap="none" rtlCol="0">
            <a:spAutoFit/>
          </a:bodyPr>
          <a:lstStyle/>
          <a:p>
            <a:r>
              <a:rPr lang="en-GB" sz="1200">
                <a:solidFill>
                  <a:srgbClr val="5C5B5A"/>
                </a:solidFill>
              </a:rPr>
              <a:t>(-6pp)</a:t>
            </a:r>
          </a:p>
        </p:txBody>
      </p:sp>
      <p:sp>
        <p:nvSpPr>
          <p:cNvPr id="26" name="TextBox 25">
            <a:extLst>
              <a:ext uri="{FF2B5EF4-FFF2-40B4-BE49-F238E27FC236}">
                <a16:creationId xmlns:a16="http://schemas.microsoft.com/office/drawing/2014/main" id="{3872C42E-8BC5-80E0-A4C8-E851D57051A2}"/>
              </a:ext>
              <a:ext uri="{C183D7F6-B498-43B3-948B-1728B52AA6E4}">
                <adec:decorative xmlns:adec="http://schemas.microsoft.com/office/drawing/2017/decorative" val="1"/>
              </a:ext>
            </a:extLst>
          </p:cNvPr>
          <p:cNvSpPr txBox="1"/>
          <p:nvPr/>
        </p:nvSpPr>
        <p:spPr>
          <a:xfrm>
            <a:off x="9759317" y="4113945"/>
            <a:ext cx="593432" cy="276999"/>
          </a:xfrm>
          <a:prstGeom prst="rect">
            <a:avLst/>
          </a:prstGeom>
          <a:noFill/>
        </p:spPr>
        <p:txBody>
          <a:bodyPr wrap="none" rtlCol="0">
            <a:spAutoFit/>
          </a:bodyPr>
          <a:lstStyle/>
          <a:p>
            <a:r>
              <a:rPr lang="en-GB" sz="1200">
                <a:solidFill>
                  <a:schemeClr val="bg1"/>
                </a:solidFill>
              </a:rPr>
              <a:t>(-1pp)</a:t>
            </a:r>
          </a:p>
        </p:txBody>
      </p:sp>
      <p:sp>
        <p:nvSpPr>
          <p:cNvPr id="27" name="TextBox 26">
            <a:extLst>
              <a:ext uri="{FF2B5EF4-FFF2-40B4-BE49-F238E27FC236}">
                <a16:creationId xmlns:a16="http://schemas.microsoft.com/office/drawing/2014/main" id="{9E2ABC45-97A8-5368-272C-DF6A186ACC62}"/>
              </a:ext>
              <a:ext uri="{C183D7F6-B498-43B3-948B-1728B52AA6E4}">
                <adec:decorative xmlns:adec="http://schemas.microsoft.com/office/drawing/2017/decorative" val="1"/>
              </a:ext>
            </a:extLst>
          </p:cNvPr>
          <p:cNvSpPr txBox="1"/>
          <p:nvPr/>
        </p:nvSpPr>
        <p:spPr>
          <a:xfrm>
            <a:off x="9794630" y="4861737"/>
            <a:ext cx="726481" cy="276999"/>
          </a:xfrm>
          <a:prstGeom prst="rect">
            <a:avLst/>
          </a:prstGeom>
          <a:noFill/>
        </p:spPr>
        <p:txBody>
          <a:bodyPr wrap="none" rtlCol="0">
            <a:spAutoFit/>
          </a:bodyPr>
          <a:lstStyle/>
          <a:p>
            <a:r>
              <a:rPr lang="en-GB" sz="1200">
                <a:solidFill>
                  <a:schemeClr val="bg1"/>
                </a:solidFill>
              </a:rPr>
              <a:t>(+/-0pp)</a:t>
            </a:r>
          </a:p>
        </p:txBody>
      </p:sp>
      <p:sp>
        <p:nvSpPr>
          <p:cNvPr id="28" name="TextBox 27">
            <a:extLst>
              <a:ext uri="{FF2B5EF4-FFF2-40B4-BE49-F238E27FC236}">
                <a16:creationId xmlns:a16="http://schemas.microsoft.com/office/drawing/2014/main" id="{1FDF37BA-1D5B-28FF-1AA8-34E0593444FA}"/>
              </a:ext>
              <a:ext uri="{C183D7F6-B498-43B3-948B-1728B52AA6E4}">
                <adec:decorative xmlns:adec="http://schemas.microsoft.com/office/drawing/2017/decorative" val="1"/>
              </a:ext>
            </a:extLst>
          </p:cNvPr>
          <p:cNvSpPr txBox="1"/>
          <p:nvPr/>
        </p:nvSpPr>
        <p:spPr>
          <a:xfrm>
            <a:off x="10205545" y="5038977"/>
            <a:ext cx="593432" cy="276999"/>
          </a:xfrm>
          <a:prstGeom prst="rect">
            <a:avLst/>
          </a:prstGeom>
          <a:noFill/>
        </p:spPr>
        <p:txBody>
          <a:bodyPr wrap="none" rtlCol="0">
            <a:spAutoFit/>
          </a:bodyPr>
          <a:lstStyle/>
          <a:p>
            <a:r>
              <a:rPr lang="en-GB" sz="1200">
                <a:solidFill>
                  <a:srgbClr val="5C5B5A"/>
                </a:solidFill>
              </a:rPr>
              <a:t>(-1pp)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28856" y="6072684"/>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389209"/>
            <a:ext cx="219264" cy="162454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3966983"/>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5" y="3311650"/>
            <a:ext cx="233740" cy="17242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59397"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5248" y="3328972"/>
            <a:ext cx="208436" cy="17069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378172" y="3990275"/>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60901" y="3466769"/>
            <a:ext cx="208437"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35155"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(+/-0pp)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Base:369 (All renters); </a:t>
            </a:r>
            <a:r>
              <a:rPr lang="en-GB" sz="1000">
                <a:solidFill>
                  <a:srgbClr val="FFFFFF">
                    <a:lumMod val="50000"/>
                  </a:srgbClr>
                </a:solidFill>
                <a:latin typeface="Arial"/>
                <a:cs typeface="Arial" panose="020B0604020202020204" pitchFamily="34" charset="0"/>
              </a:rPr>
              <a:t>80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97 (Rented (Housing Association/Trust)); 192 (Rented (Private))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*Lower base sizes to be approached with caution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418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dirty="0">
                <a:solidFill>
                  <a:srgbClr val="5C5B5A"/>
                </a:solidFill>
                <a:latin typeface="Arial"/>
                <a:ea typeface="+mn-ea"/>
                <a:cs typeface="+mn-cs"/>
              </a:rPr>
              <a:t>Across the past three surveys, a higher proportion of respondents renting from the local authority have indicated they are </a:t>
            </a:r>
            <a:r>
              <a:rPr lang="en-GB" sz="1800" b="1" dirty="0">
                <a:solidFill>
                  <a:srgbClr val="009690"/>
                </a:solidFill>
                <a:latin typeface="Arial"/>
                <a:ea typeface="+mn-ea"/>
                <a:cs typeface="+mn-cs"/>
              </a:rPr>
              <a:t>behind on their payments </a:t>
            </a:r>
            <a:r>
              <a:rPr lang="en-GB" sz="1800" b="1" dirty="0">
                <a:solidFill>
                  <a:srgbClr val="5C5B5A"/>
                </a:solidFill>
                <a:latin typeface="Arial"/>
                <a:ea typeface="+mn-ea"/>
                <a:cs typeface="+mn-cs"/>
              </a:rPr>
              <a:t>(20%), when compared to respondents in Housing Association properties (16%) or those in the private rented sector (8%)</a:t>
            </a: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(Sept - Feb) </a:t>
            </a:r>
          </a:p>
        </p:txBody>
      </p:sp>
      <p:graphicFrame>
        <p:nvGraphicFramePr>
          <p:cNvPr id="9" name="Chart Placeholder 10" descr="tacked column chart showing the proportion of GM residents who are behind on their rent and their mortgage payments. 13% are behind on their rent. 5%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814761298"/>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10" descr="Stacked column chart showing the proportion of GM residents who are behind on their rent and their mortgage payments. 5% of mortgage holders are behind on their mortgage payments. 20% of those renting from a local authority or council are behind on their rent. 16% of those renting from a housing association or trust are behind on their rent. 8%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767529937"/>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Surveys 9+10+11; 1194 (Mortgage holders – all ‘Being bought on a mortgage’ and ‘Shared ownership scheme’); 1251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1164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(Being bought on a mortgage); </a:t>
            </a:r>
            <a:r>
              <a:rPr lang="en-GB" sz="1000">
                <a:solidFill>
                  <a:srgbClr val="FFFFFF">
                    <a:lumMod val="50000"/>
                  </a:srgbClr>
                </a:solidFill>
                <a:latin typeface="Arial"/>
                <a:cs typeface="Arial" panose="020B0604020202020204" pitchFamily="34" charset="0"/>
              </a:rPr>
              <a:t>308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a:t>
            </a:r>
            <a:r>
              <a:rPr lang="en-GB" sz="1000">
                <a:solidFill>
                  <a:srgbClr val="FFFFFF">
                    <a:lumMod val="50000"/>
                  </a:srgbClr>
                </a:solidFill>
                <a:latin typeface="Arial"/>
                <a:cs typeface="Arial" panose="020B0604020202020204" pitchFamily="34" charset="0"/>
              </a:rPr>
              <a:t>334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(Housing Association/Trust)); </a:t>
            </a:r>
            <a:r>
              <a:rPr lang="en-GB" sz="1000">
                <a:solidFill>
                  <a:srgbClr val="FFFFFF">
                    <a:lumMod val="50000"/>
                  </a:srgbClr>
                </a:solidFill>
                <a:latin typeface="Arial"/>
                <a:cs typeface="Arial" panose="020B0604020202020204" pitchFamily="34" charset="0"/>
              </a:rPr>
              <a:t>609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09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641108"/>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Greater Manchester Residents' Survey investigates the four measures of personal wellbeing commonly asked in national surveys – life satisfaction, anxiety, happiness and feelings that things done in life are worthwhile. Up until April 2023 (survey 6), due to survey time constraints, questions were asked only on the first two of these measures; changes across the survey have more recently allowed us to make capacity for exploring wellbeing in broader terms. As this is now the fifth time that we have asked all four questions, findings in relation to wellbeing are becoming more robust at different spatial levels and for different sub-groups.</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are replicated from the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t>
            </a: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p>
        </p:txBody>
      </p:sp>
    </p:spTree>
    <p:custDataLst>
      <p:tags r:id="rId1"/>
    </p:custDataLst>
    <p:extLst>
      <p:ext uri="{BB962C8B-B14F-4D97-AF65-F5344CB8AC3E}">
        <p14:creationId xmlns:p14="http://schemas.microsoft.com/office/powerpoint/2010/main" val="62787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first half of 2023 and second half of 2023 merged into groups of three waves,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757</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S9+S10+S11)</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4067025863"/>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84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85-86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87-94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351445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11 (February 2024) with those from survey 10 (November 2023) and survey 9 (September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Headlines reported are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3613528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extent of exclusion</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ONE IN THREE HOUSEHOLDS EXPERIENCE DIGITAL EXCLUSION</a:t>
            </a:r>
            <a:r>
              <a:rPr lang="en-GB" sz="1400">
                <a:solidFill>
                  <a:schemeClr val="bg1"/>
                </a:solidFill>
                <a:latin typeface="Arial"/>
                <a:cs typeface="Arial"/>
              </a:rPr>
              <a:t> (September, November and February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 third (33%) of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(17%) Greater Manchester households experience a single aspect of digital exclusion and 1 in 50 (2%) are likely to experience all five aspects of digital exclusion. </a:t>
            </a:r>
          </a:p>
          <a:p>
            <a:pPr>
              <a:spcAft>
                <a:spcPts val="600"/>
              </a:spcAft>
            </a:pPr>
            <a:r>
              <a:rPr lang="en-GB" sz="1600" b="1">
                <a:solidFill>
                  <a:schemeClr val="bg1"/>
                </a:solidFill>
                <a:latin typeface="Arial"/>
                <a:cs typeface="Arial"/>
              </a:rPr>
              <a:t>PRIORITY GROUPS </a:t>
            </a:r>
            <a:r>
              <a:rPr lang="en-GB" sz="1400">
                <a:solidFill>
                  <a:schemeClr val="bg1"/>
                </a:solidFill>
                <a:latin typeface="Arial"/>
                <a:cs typeface="Arial"/>
              </a:rPr>
              <a:t>(September, November and February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33%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3 in 5 (60%) of those aged 75+ experience at least one aspect of digital exclusion</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2 in 5 (45%)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1 in 4 (23%)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(September, November and February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(9%) or someone in their household (10%)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(42%) and disabled respondents (26%)</a:t>
            </a:r>
          </a:p>
        </p:txBody>
      </p:sp>
    </p:spTree>
    <p:custDataLst>
      <p:tags r:id="rId1"/>
    </p:custDataLst>
    <p:extLst>
      <p:ext uri="{BB962C8B-B14F-4D97-AF65-F5344CB8AC3E}">
        <p14:creationId xmlns:p14="http://schemas.microsoft.com/office/powerpoint/2010/main" val="373140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trends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4472699"/>
          </a:xfrm>
          <a:prstGeom prst="rect">
            <a:avLst/>
          </a:prstGeom>
          <a:noFill/>
        </p:spPr>
        <p:txBody>
          <a:bodyPr wrap="square" lIns="91440" tIns="45720" rIns="91440" bIns="45720" rtlCol="0" anchor="t">
            <a:spAutoFit/>
          </a:bodyPr>
          <a:lstStyle/>
          <a:p>
            <a:pPr>
              <a:spcAft>
                <a:spcPts val="600"/>
              </a:spcAft>
            </a:pPr>
            <a:r>
              <a:rPr lang="en-GB" sz="1800" b="1">
                <a:solidFill>
                  <a:schemeClr val="bg1"/>
                </a:solidFill>
                <a:latin typeface="Arial"/>
                <a:cs typeface="Arial"/>
              </a:rPr>
              <a:t>MONTH-BY-MONTH TRENDS</a:t>
            </a:r>
            <a:endParaRPr lang="en-GB" sz="18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November’s apparent increase in digital exclusion appears to have been partially reversed – with 2 in 3 respondents (66%) now saying they experience no aspects of digital exclusion (compared to 64% in November and 71% in September)</a:t>
            </a:r>
          </a:p>
          <a:p>
            <a:pPr>
              <a:lnSpc>
                <a:spcPct val="114000"/>
              </a:lnSpc>
              <a:spcAft>
                <a:spcPts val="600"/>
              </a:spcAft>
            </a:pPr>
            <a:r>
              <a:rPr lang="en-GB" b="1">
                <a:solidFill>
                  <a:schemeClr val="bg1"/>
                </a:solidFill>
                <a:latin typeface="Arial"/>
                <a:cs typeface="Arial"/>
              </a:rPr>
              <a:t>LONGER</a:t>
            </a:r>
            <a:r>
              <a:rPr lang="en-GB" sz="1800" b="1">
                <a:solidFill>
                  <a:schemeClr val="bg1"/>
                </a:solidFill>
                <a:latin typeface="Arial"/>
                <a:cs typeface="Arial"/>
              </a:rPr>
              <a:t> TERM TRENDS (data merged from surveys 9, 10 and 11)</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(33%) have dropped slightly from surveys 6-8 (35%), though this is in line with September-February data</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There have been significant declines in the proportions of 16-24 year olds and those aged 75+ who have experienced digital exclusion:</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23% of 16-24 year olds now say they have experienced one or more aspect of digital exclusion, compared to 23% in surveys 6-8.</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60% of those aged 75+ now say they </a:t>
            </a:r>
            <a:r>
              <a:rPr lang="en-GB" sz="1400" err="1">
                <a:solidFill>
                  <a:schemeClr val="bg1"/>
                </a:solidFill>
                <a:latin typeface="Arial"/>
                <a:cs typeface="Arial"/>
              </a:rPr>
              <a:t>they</a:t>
            </a:r>
            <a:r>
              <a:rPr lang="en-GB" sz="1400">
                <a:solidFill>
                  <a:schemeClr val="bg1"/>
                </a:solidFill>
                <a:latin typeface="Arial"/>
                <a:cs typeface="Arial"/>
              </a:rPr>
              <a:t> have experienced one or more aspect of digital exclusion, compared to 67% in surveys 6-8.</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However, the proportions of disabled respondents who have experienced 1 or more aspects of digital exclusion have remained in line with surveys 6-8, showing very minimal movement (was 46%, now 45%)</a:t>
            </a:r>
          </a:p>
          <a:p>
            <a:pPr marL="285750" indent="-285750">
              <a:lnSpc>
                <a:spcPct val="114000"/>
              </a:lnSpc>
              <a:spcAft>
                <a:spcPts val="600"/>
              </a:spcAft>
              <a:buFont typeface="Arial" panose="020B0604020202020204" pitchFamily="34" charset="0"/>
              <a:buChar char="•"/>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2670741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t>A third of respondents report experience of </a:t>
            </a:r>
            <a:r>
              <a:rPr lang="en-GB" sz="1800" b="1">
                <a:solidFill>
                  <a:srgbClr val="009690"/>
                </a:solidFill>
              </a:rPr>
              <a:t>at least one aspect of digital exclusion in their household</a:t>
            </a:r>
            <a:r>
              <a:rPr lang="en-GB" sz="1800" b="1"/>
              <a:t>. This rises to 45% of disabled respondents and 3 in 5 of those aged over 75</a:t>
            </a:r>
          </a:p>
        </p:txBody>
      </p:sp>
      <p:graphicFrame>
        <p:nvGraphicFramePr>
          <p:cNvPr id="37" name="Table Placeholder 6" descr="Column chart showing the proportion of respondents who are experiencing some form of digital exclusion. 67% are not experiencing any form of digital exclusion, 17 are experiencing one aspect, 8% two aspects, 4% 3 aspects, 2% 4 aspects and 2%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72199659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 ...</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57337175"/>
              </p:ext>
            </p:extLst>
          </p:nvPr>
        </p:nvGraphicFramePr>
        <p:xfrm>
          <a:off x="4918685" y="2093995"/>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757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98532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Where respondents are experiencing digital exclusion, they continue to say most frequently that this is due to a </a:t>
            </a:r>
            <a:r>
              <a:rPr lang="en-GB" sz="1800" b="1">
                <a:solidFill>
                  <a:srgbClr val="009690"/>
                </a:solidFill>
              </a:rPr>
              <a:t>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149933402"/>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graphicFrame>
        <p:nvGraphicFramePr>
          <p:cNvPr id="28"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extLst>
              <p:ext uri="{D42A27DB-BD31-4B8C-83A1-F6EECF244321}">
                <p14:modId xmlns:p14="http://schemas.microsoft.com/office/powerpoint/2010/main" val="1674459685"/>
              </p:ext>
            </p:extLst>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12%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rPr>
              <a:t>18%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a:t>
            </a:r>
            <a:r>
              <a:rPr lang="en-GB" sz="1000">
                <a:solidFill>
                  <a:srgbClr val="FFFFFF">
                    <a:lumMod val="50000"/>
                  </a:srgbClr>
                </a:solidFill>
                <a:latin typeface="Arial" panose="020B0604020202020204" pitchFamily="34" charset="0"/>
                <a:cs typeface="Arial" panose="020B0604020202020204" pitchFamily="34" charset="0"/>
              </a:rPr>
              <a:t> Survey 9, 248, Survey 10, 250, Survey 11, 259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6084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Those </a:t>
            </a:r>
            <a:r>
              <a:rPr lang="en-GB" sz="1800" b="1">
                <a:solidFill>
                  <a:srgbClr val="009690"/>
                </a:solidFill>
              </a:rPr>
              <a:t>aged 75+ </a:t>
            </a:r>
            <a:r>
              <a:rPr lang="en-GB" sz="1800" b="1"/>
              <a:t>are consistently far </a:t>
            </a:r>
            <a:r>
              <a:rPr lang="en-GB" sz="1800" b="1">
                <a:solidFill>
                  <a:schemeClr val="tx1">
                    <a:lumMod val="65000"/>
                    <a:lumOff val="35000"/>
                  </a:schemeClr>
                </a:solidFill>
              </a:rPr>
              <a:t>more likely not to have access to enable them to get online all or most of the time, or the skills and support to do so, as seen in previous waves. </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September – February 2024</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596665003"/>
              </p:ext>
            </p:extLst>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(n=92)</a:t>
                      </a:r>
                    </a:p>
                  </a:txBody>
                  <a:tcPr anchor="b"/>
                </a:tc>
                <a:tc>
                  <a:txBody>
                    <a:bodyPr/>
                    <a:lstStyle/>
                    <a:p>
                      <a:pPr algn="ctr"/>
                      <a:r>
                        <a:rPr lang="en-GB" sz="1200"/>
                        <a:t>Aged 75+ (n=74)</a:t>
                      </a:r>
                    </a:p>
                  </a:txBody>
                  <a:tcPr anchor="b"/>
                </a:tc>
                <a:tc>
                  <a:txBody>
                    <a:bodyPr/>
                    <a:lstStyle/>
                    <a:p>
                      <a:pPr algn="ctr"/>
                      <a:r>
                        <a:rPr lang="en-GB" sz="1200"/>
                        <a:t>Disabled respondents (n=155)</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24%</a:t>
                      </a:r>
                    </a:p>
                  </a:txBody>
                  <a:tcPr anchor="ctr">
                    <a:noFill/>
                  </a:tcPr>
                </a:tc>
                <a:tc>
                  <a:txBody>
                    <a:bodyPr/>
                    <a:lstStyle/>
                    <a:p>
                      <a:pPr algn="ctr"/>
                      <a:r>
                        <a:rPr lang="en-GB" sz="1400" b="1">
                          <a:solidFill>
                            <a:schemeClr val="tx1"/>
                          </a:solidFill>
                        </a:rPr>
                        <a:t>18%</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31%</a:t>
                      </a:r>
                    </a:p>
                  </a:txBody>
                  <a:tcPr anchor="ctr">
                    <a:noFill/>
                  </a:tcPr>
                </a:tc>
                <a:tc>
                  <a:txBody>
                    <a:bodyPr/>
                    <a:lstStyle/>
                    <a:p>
                      <a:pPr algn="ctr"/>
                      <a:r>
                        <a:rPr lang="en-GB" sz="1400" b="1">
                          <a:solidFill>
                            <a:schemeClr val="tx1"/>
                          </a:solidFill>
                        </a:rPr>
                        <a:t>15%</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t>8%</a:t>
                      </a:r>
                    </a:p>
                  </a:txBody>
                  <a:tcPr anchor="ctr">
                    <a:noFill/>
                  </a:tcPr>
                </a:tc>
                <a:tc>
                  <a:txBody>
                    <a:bodyPr/>
                    <a:lstStyle/>
                    <a:p>
                      <a:pPr algn="ctr"/>
                      <a:r>
                        <a:rPr lang="en-GB" sz="1400" b="1"/>
                        <a:t>21%</a:t>
                      </a:r>
                    </a:p>
                  </a:txBody>
                  <a:tcPr anchor="ctr">
                    <a:noFill/>
                  </a:tcPr>
                </a:tc>
                <a:tc>
                  <a:txBody>
                    <a:bodyPr/>
                    <a:lstStyle/>
                    <a:p>
                      <a:pPr algn="ctr"/>
                      <a:r>
                        <a:rPr lang="en-GB" sz="1400" b="1"/>
                        <a:t>17%</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18%</a:t>
                      </a:r>
                    </a:p>
                  </a:txBody>
                  <a:tcPr anchor="ctr">
                    <a:noFill/>
                  </a:tcPr>
                </a:tc>
                <a:tc>
                  <a:txBody>
                    <a:bodyPr/>
                    <a:lstStyle/>
                    <a:p>
                      <a:pPr algn="ctr"/>
                      <a:r>
                        <a:rPr lang="en-GB" sz="1400" b="1"/>
                        <a:t>10%</a:t>
                      </a:r>
                    </a:p>
                  </a:txBody>
                  <a:tcPr anchor="ctr">
                    <a:noFill/>
                  </a:tcPr>
                </a:tc>
                <a:tc>
                  <a:txBody>
                    <a:bodyPr/>
                    <a:lstStyle/>
                    <a:p>
                      <a:pPr algn="ctr"/>
                      <a:r>
                        <a:rPr lang="en-GB" sz="1400" b="1"/>
                        <a:t>44%</a:t>
                      </a:r>
                    </a:p>
                  </a:txBody>
                  <a:tcPr anchor="ctr">
                    <a:noFill/>
                  </a:tcPr>
                </a:tc>
                <a:tc>
                  <a:txBody>
                    <a:bodyPr/>
                    <a:lstStyle/>
                    <a:p>
                      <a:pPr algn="ctr"/>
                      <a:r>
                        <a:rPr lang="en-GB" sz="1400" b="1"/>
                        <a:t>28%</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19%</a:t>
                      </a:r>
                    </a:p>
                  </a:txBody>
                  <a:tcPr anchor="ctr">
                    <a:noFill/>
                  </a:tcPr>
                </a:tc>
                <a:tc>
                  <a:txBody>
                    <a:bodyPr/>
                    <a:lstStyle/>
                    <a:p>
                      <a:pPr algn="ctr"/>
                      <a:r>
                        <a:rPr lang="en-GB" sz="1400" b="1"/>
                        <a:t>8%</a:t>
                      </a:r>
                    </a:p>
                  </a:txBody>
                  <a:tcPr anchor="ctr">
                    <a:noFill/>
                  </a:tcPr>
                </a:tc>
                <a:tc>
                  <a:txBody>
                    <a:bodyPr/>
                    <a:lstStyle/>
                    <a:p>
                      <a:pPr algn="ctr"/>
                      <a:r>
                        <a:rPr lang="en-GB" sz="1400" b="1"/>
                        <a:t>33%</a:t>
                      </a:r>
                    </a:p>
                  </a:txBody>
                  <a:tcPr anchor="ctr">
                    <a:noFill/>
                  </a:tcPr>
                </a:tc>
                <a:tc>
                  <a:txBody>
                    <a:bodyPr/>
                    <a:lstStyle/>
                    <a:p>
                      <a:pPr algn="ctr"/>
                      <a:r>
                        <a:rPr lang="en-GB" sz="1400" b="1"/>
                        <a:t>23%</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6500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2313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577770" y="483621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84009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BEC93-0FC5-903B-B874-E5D3E3D3177B}"/>
              </a:ext>
            </a:extLst>
          </p:cNvPr>
          <p:cNvSpPr txBox="1">
            <a:spLocks noGrp="1"/>
          </p:cNvSpPr>
          <p:nvPr>
            <p:ph type="title" idx="4294967295"/>
          </p:nvPr>
        </p:nvSpPr>
        <p:spPr>
          <a:xfrm>
            <a:off x="213566" y="153561"/>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mj-lt"/>
                <a:ea typeface="+mj-ea"/>
                <a:cs typeface="+mj-cs"/>
              </a:rPr>
              <a:t>Month-on-month trends: </a:t>
            </a:r>
            <a:r>
              <a:rPr kumimoji="0" lang="en-GB" sz="1800" b="1" i="0" u="none" strike="noStrike" kern="1200" cap="none" spc="0" normalizeH="0" baseline="0" noProof="0">
                <a:ln>
                  <a:noFill/>
                </a:ln>
                <a:solidFill>
                  <a:srgbClr val="5C5B5A"/>
                </a:solidFill>
                <a:effectLst/>
                <a:uLnTx/>
                <a:uFillTx/>
                <a:latin typeface="+mj-lt"/>
                <a:ea typeface="+mj-ea"/>
                <a:cs typeface="+mj-cs"/>
              </a:rPr>
              <a:t>February shows that slightly more respondents say that they have not experienced any digital inclusion than in November. There has been a slight, non-significant increase of 1pp in those who have experienced 4 aspects of digital inclusion or are completely digitally excluded</a:t>
            </a:r>
            <a:endParaRPr kumimoji="0" lang="en-US" sz="1800" b="1" i="0" u="none" strike="noStrike" kern="1200" cap="none" spc="0" normalizeH="0" baseline="0" noProof="0">
              <a:ln>
                <a:noFill/>
              </a:ln>
              <a:solidFill>
                <a:srgbClr val="5C5B5A"/>
              </a:solidFill>
              <a:effectLst/>
              <a:uLnTx/>
              <a:uFillTx/>
              <a:latin typeface="+mj-lt"/>
              <a:ea typeface="+mj-ea"/>
              <a:cs typeface="+mj-cs"/>
            </a:endParaRPr>
          </a:p>
        </p:txBody>
      </p:sp>
      <p:graphicFrame>
        <p:nvGraphicFramePr>
          <p:cNvPr id="3" name="Table Placeholder 6" descr="Column chart showing the proportion of respondents who answer 0 to 3 to statements at the previous question. 68% answer 0 to 3 to none of the statements, 66% in Feb.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3662934043"/>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7FF7991-DC92-F094-2B4C-ED5DA40B55DA}"/>
              </a:ext>
              <a:ext uri="{C183D7F6-B498-43B3-948B-1728B52AA6E4}">
                <adec:decorative xmlns:adec="http://schemas.microsoft.com/office/drawing/2017/decorative" val="1"/>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S9+10+11 total; 757; Survey 9, 248, Survey 10, 250, Survey 11, 259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2295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830997"/>
          </a:xfrm>
        </p:spPr>
        <p:txBody>
          <a:bodyPr vert="horz" wrap="square" anchor="t">
            <a:spAutoFit/>
          </a:bodyPr>
          <a:lstStyle/>
          <a:p>
            <a:pPr>
              <a:lnSpc>
                <a:spcPct val="100000"/>
              </a:lnSpc>
            </a:pPr>
            <a:r>
              <a:rPr lang="en-GB" sz="1800" b="1">
                <a:solidFill>
                  <a:srgbClr val="009690"/>
                </a:solidFill>
              </a:rPr>
              <a:t>Longer term trends: </a:t>
            </a:r>
            <a:r>
              <a:rPr lang="en-GB" sz="1800" b="1"/>
              <a:t>It appears </a:t>
            </a:r>
            <a:r>
              <a:rPr lang="en-GB" sz="1800" b="1">
                <a:solidFill>
                  <a:schemeClr val="tx1">
                    <a:lumMod val="65000"/>
                    <a:lumOff val="35000"/>
                  </a:schemeClr>
                </a:solidFill>
              </a:rPr>
              <a:t>that the proportion of respondents experiencing multiple aspects of digital exclusion in their household has generally </a:t>
            </a:r>
            <a:r>
              <a:rPr lang="en-GB" sz="1800" b="1"/>
              <a:t>decreased. This is true across all priority audiences - younger respondents, disabled respondents and, in particular, older respondents.</a:t>
            </a:r>
          </a:p>
        </p:txBody>
      </p:sp>
      <p:graphicFrame>
        <p:nvGraphicFramePr>
          <p:cNvPr id="37" name="Table Placeholder 6" descr="Column chart showing the proportion of respondents who are experiencing some form of digital exclusion. 67% are not experiencing any form of digital exclusion in Spring 2023, the same as Spring 202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32404804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388537" y="2033338"/>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173130531"/>
              </p:ext>
            </p:extLst>
          </p:nvPr>
        </p:nvGraphicFramePr>
        <p:xfrm>
          <a:off x="3388537" y="2312260"/>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S6 – 8</a:t>
                      </a:r>
                    </a:p>
                  </a:txBody>
                  <a:tcPr>
                    <a:solidFill>
                      <a:srgbClr val="5C5B5A">
                        <a:alpha val="21000"/>
                      </a:srgbClr>
                    </a:solidFill>
                  </a:tcPr>
                </a:tc>
                <a:tc>
                  <a:txBody>
                    <a:bodyPr/>
                    <a:lstStyle/>
                    <a:p>
                      <a:pPr algn="ctr"/>
                      <a:r>
                        <a:rPr lang="en-GB" sz="1400" b="1">
                          <a:solidFill>
                            <a:srgbClr val="5C5B5A"/>
                          </a:solidFill>
                          <a:latin typeface="Arial"/>
                          <a:cs typeface="Arial"/>
                        </a:rPr>
                        <a:t>35%</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a:solidFill>
                            <a:srgbClr val="5C5B5A"/>
                          </a:solidFill>
                          <a:latin typeface="Arial"/>
                          <a:cs typeface="Arial"/>
                        </a:rPr>
                        <a:t>46%</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S9 – 11</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0"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751</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900">
                <a:solidFill>
                  <a:srgbClr val="FFFFFF">
                    <a:lumMod val="50000"/>
                  </a:srgbClr>
                </a:solidFill>
                <a:latin typeface="Arial"/>
                <a:cs typeface="Arial" panose="020B0604020202020204" pitchFamily="34" charset="0"/>
              </a:rPr>
              <a:t>S9-11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76598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While there have been decreases in a number of areas affecting </a:t>
            </a:r>
            <a:r>
              <a:rPr lang="en-GB" sz="1800" b="1">
                <a:solidFill>
                  <a:srgbClr val="009690"/>
                </a:solidFill>
              </a:rPr>
              <a:t>respondents' abilities to get online, </a:t>
            </a:r>
            <a:r>
              <a:rPr lang="en-GB" sz="1800" b="1"/>
              <a:t>none of these changes are significant.</a:t>
            </a:r>
          </a:p>
        </p:txBody>
      </p:sp>
      <p:graphicFrame>
        <p:nvGraphicFramePr>
          <p:cNvPr id="12" name="Table Placeholder 6" descr="Column chart showing the proportion of respondents without the access or skills to get online. 19% do not have the support they need to get online in Winter 2023-24, compared to 21% in Spring 2023. 9% do not have devices in Winter 2023-24, compared to 10% in Spring 2023.">
            <a:extLst>
              <a:ext uri="{FF2B5EF4-FFF2-40B4-BE49-F238E27FC236}">
                <a16:creationId xmlns:a16="http://schemas.microsoft.com/office/drawing/2014/main" id="{EA9D64CE-7D06-474D-B616-E55E85D647F6}"/>
              </a:ext>
            </a:extLst>
          </p:cNvPr>
          <p:cNvGraphicFramePr>
            <a:graphicFrameLocks/>
          </p:cNvGraphicFramePr>
          <p:nvPr>
            <p:extLst>
              <p:ext uri="{D42A27DB-BD31-4B8C-83A1-F6EECF244321}">
                <p14:modId xmlns:p14="http://schemas.microsoft.com/office/powerpoint/2010/main" val="427410846"/>
              </p:ext>
            </p:extLst>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1000">
                <a:solidFill>
                  <a:srgbClr val="FFFFFF">
                    <a:lumMod val="50000"/>
                  </a:srgbClr>
                </a:solidFill>
                <a:latin typeface="Arial"/>
                <a:cs typeface="Arial" panose="020B0604020202020204" pitchFamily="34" charset="0"/>
              </a:rPr>
              <a:t>S9-11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3723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panose="020B0604020202020204" pitchFamily="34" charset="0"/>
                <a:cs typeface="Arial" panose="020B0604020202020204" pitchFamily="34" charset="0"/>
              </a:rPr>
              <a:t>Health and wellbeing–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589927"/>
            <a:ext cx="10968841" cy="5632311"/>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WELLBEING</a:t>
            </a:r>
          </a:p>
          <a:p>
            <a:pPr marL="0" lvl="1">
              <a:spcAft>
                <a:spcPts val="600"/>
              </a:spcAft>
            </a:pPr>
            <a:r>
              <a:rPr lang="en-GB" sz="1400" dirty="0">
                <a:solidFill>
                  <a:schemeClr val="bg1"/>
                </a:solidFill>
                <a:latin typeface="Arial"/>
                <a:cs typeface="Arial"/>
              </a:rPr>
              <a:t>There has been positive movement across most wellbeing metrics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since November in respondents reporting either 'very high' or 'high' levels of happiness (60%, was 56%). This is supported by a slight reduction in those unhappy (16%, was 18%)</a:t>
            </a:r>
            <a:endParaRPr lang="en-GB" sz="1400" dirty="0">
              <a:solidFill>
                <a:schemeClr val="bg1"/>
              </a:solidFill>
              <a:latin typeface="Arial" panose="020B0604020202020204" pitchFamily="34" charset="0"/>
              <a:cs typeface="Arial" panose="020B0604020202020204" pitchFamily="34" charset="0"/>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Two thirds (66%) of respondents say that the things they do in life are worthwhile – an increase of 3pp since November </a:t>
            </a:r>
            <a:endParaRPr lang="en-GB" sz="16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Nearly two thirds (64%) of Greater Manchester respondents say they have ‘very high’ or ‘high’ life satisfaction, with a slight increase in those who have ‘high’ satisfaction (46%, was 43% in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Around 4 in 10 (38%) respondents said they were highly anxious yesterday – a small decline since November (was 42%). Around a quarter (24%) said they were experiencing very low anxiety</a:t>
            </a:r>
          </a:p>
          <a:p>
            <a:pPr>
              <a:spcAft>
                <a:spcPts val="600"/>
              </a:spcAft>
            </a:pPr>
            <a:r>
              <a:rPr lang="en-GB" sz="1600" b="1" dirty="0">
                <a:solidFill>
                  <a:schemeClr val="bg1"/>
                </a:solidFill>
                <a:latin typeface="Arial"/>
                <a:cs typeface="Arial"/>
              </a:rPr>
              <a:t>MANAGING YOUR OWN HEALTH </a:t>
            </a:r>
            <a:endParaRPr lang="en-GB" sz="14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in those who strongly agree that they can get the right help if they need it (30%, was 26% in November). Overall, almost three quarters (73%) of respondents agree (agree or strongly agree) that this is the case</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9 in 10 (90%) respondents say that they are involved in decisions about their health, while 84% agree that they can look after their health. 4 in 5 (79%) agree that they know enough about their health. All measures have either stayed in line with or shown some positive movement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These results combine to give an overall Health Confidence score for Greater Manchester of 71.4 – representing a ‘moderate’ level of health confidence. This has risen, though not significantly, since November, where the score was 70.0</a:t>
            </a:r>
          </a:p>
          <a:p>
            <a:pPr>
              <a:spcAft>
                <a:spcPts val="600"/>
              </a:spcAft>
            </a:pPr>
            <a:r>
              <a:rPr lang="en-GB" sz="1600" b="1" dirty="0">
                <a:solidFill>
                  <a:schemeClr val="bg1"/>
                </a:solidFill>
                <a:latin typeface="Arial"/>
                <a:cs typeface="Arial"/>
              </a:rPr>
              <a:t>DISABLED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Disabled respondents are significantly more likely to respond negatively when asked about their health and wellbeing – reporting a lower health confidence score (61.5, compared to 71.4 for all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Generally, they feel more unhappy and anxious, and less able to manage their own health</a:t>
            </a:r>
            <a:endParaRPr lang="en-GB" sz="1550" dirty="0">
              <a:solidFill>
                <a:schemeClr val="bg1"/>
              </a:solidFill>
            </a:endParaRPr>
          </a:p>
        </p:txBody>
      </p:sp>
    </p:spTree>
    <p:custDataLst>
      <p:tags r:id="rId1"/>
    </p:custDataLst>
    <p:extLst>
      <p:ext uri="{BB962C8B-B14F-4D97-AF65-F5344CB8AC3E}">
        <p14:creationId xmlns:p14="http://schemas.microsoft.com/office/powerpoint/2010/main" val="1580761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1107996"/>
          </a:xfrm>
        </p:spPr>
        <p:txBody>
          <a:bodyPr vert="horz" wrap="square" anchor="t">
            <a:spAutoFit/>
          </a:bodyPr>
          <a:lstStyle/>
          <a:p>
            <a:pPr>
              <a:lnSpc>
                <a:spcPct val="100000"/>
              </a:lnSpc>
            </a:pPr>
            <a:r>
              <a:rPr lang="en-GB" sz="1800" b="1"/>
              <a:t>Around 1 in 10 respondents say they themselves or others in their household are </a:t>
            </a:r>
            <a:r>
              <a:rPr lang="en-GB" sz="1800" b="1">
                <a:solidFill>
                  <a:srgbClr val="009690"/>
                </a:solidFill>
              </a:rPr>
              <a:t>not confident using digital services online</a:t>
            </a:r>
            <a:r>
              <a:rPr lang="en-GB" sz="1800" b="1"/>
              <a:t>. These levels are the same as when last reported on in November. Those aged over 75, in single person households, or who are disabled are more likely to say they are not confident in using digital services online.</a:t>
            </a:r>
          </a:p>
        </p:txBody>
      </p:sp>
      <p:graphicFrame>
        <p:nvGraphicFramePr>
          <p:cNvPr id="5" name="Chart 4" descr="Stacked bar chart showing that 9% of respondents do not feel confident in using digital services online. 10%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613764833"/>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2536515"/>
            <a:chOff x="6895709" y="343639"/>
            <a:chExt cx="5204392" cy="945186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16%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575509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(44%)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(26%), including those with a mobility disability (3</a:t>
              </a:r>
              <a:r>
                <a:rPr lang="en-GB" sz="1200">
                  <a:solidFill>
                    <a:srgbClr val="5C5B5A"/>
                  </a:solidFill>
                  <a:latin typeface="Arial" panose="020B0604020202020204" pitchFamily="34" charset="0"/>
                  <a:cs typeface="Arial" panose="020B0604020202020204" pitchFamily="34" charset="0"/>
                </a:rPr>
                <a:t>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59" y="4805525"/>
            <a:ext cx="94029" cy="29372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34499" y="4844663"/>
            <a:ext cx="25968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9%</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799040"/>
            <a:ext cx="94029" cy="300205"/>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843391" y="484466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10%</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a:t>
            </a:r>
            <a:r>
              <a:rPr lang="en-GB" sz="1400" b="1">
                <a:solidFill>
                  <a:prstClr val="black">
                    <a:lumMod val="75000"/>
                    <a:lumOff val="25000"/>
                  </a:prstClr>
                </a:solidFill>
                <a:latin typeface="Arial"/>
              </a:rPr>
              <a:t>6</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3937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Around 1 in 6 (16%) households </a:t>
            </a:r>
            <a:r>
              <a:rPr lang="en-GB" sz="1800" b="1">
                <a:solidFill>
                  <a:srgbClr val="009690"/>
                </a:solidFill>
              </a:rPr>
              <a:t>use digital services</a:t>
            </a:r>
            <a:r>
              <a:rPr lang="en-GB" sz="1800" b="1">
                <a:solidFill>
                  <a:schemeClr val="tx1">
                    <a:lumMod val="65000"/>
                    <a:lumOff val="35000"/>
                  </a:schemeClr>
                </a:solidFill>
              </a:rPr>
              <a:t>, but want to use them more. Just 1% of people who do not use digital services online want to be able to do so, in line with previous waves.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r>
              <a:rPr lang="en-GB">
                <a:solidFill>
                  <a:srgbClr val="5C5B5A"/>
                </a:solidFill>
                <a:latin typeface="Arial"/>
              </a:rPr>
              <a:t>  </a:t>
            </a:r>
            <a:r>
              <a:rPr kumimoji="0" lang="en-GB" sz="1600" b="1" i="0" u="none" strike="noStrike" kern="1200" cap="none" spc="0" normalizeH="0" baseline="0" noProof="0">
                <a:ln>
                  <a:noFill/>
                </a:ln>
                <a:solidFill>
                  <a:srgbClr val="5C5B5A"/>
                </a:solidFill>
                <a:effectLst/>
                <a:uLnTx/>
                <a:uFillTx/>
                <a:latin typeface="Arial"/>
                <a:ea typeface="+mn-ea"/>
                <a:cs typeface="+mn-cs"/>
              </a:rPr>
              <a:t> </a:t>
            </a:r>
            <a:r>
              <a:rPr lang="en-GB">
                <a:solidFill>
                  <a:srgbClr val="5C5B5A"/>
                </a:solidFill>
                <a:latin typeface="Arial"/>
              </a:rPr>
              <a:t>(September – February 2024)</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9% use digital services online and want to use them less. 6% of others in their household use digital services online and want to use them less. 12% use digital services online and want to use them more. 16%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1753215389"/>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757</a:t>
            </a:r>
            <a:r>
              <a:rPr lang="en-GB" sz="1000">
                <a:solidFill>
                  <a:srgbClr val="FFFFFF">
                    <a:lumMod val="50000"/>
                  </a:srgbClr>
                </a:solidFill>
                <a:latin typeface="Arial"/>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9, 249,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19932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Local Authority summaries</a:t>
            </a:r>
            <a:br>
              <a:rPr lang="en-GB" b="1">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extLst>
              <p:ext uri="{D42A27DB-BD31-4B8C-83A1-F6EECF244321}">
                <p14:modId xmlns:p14="http://schemas.microsoft.com/office/powerpoint/2010/main" val="3087674429"/>
              </p:ext>
            </p:extLst>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97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100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extLst>
              <p:ext uri="{D42A27DB-BD31-4B8C-83A1-F6EECF244321}">
                <p14:modId xmlns:p14="http://schemas.microsoft.com/office/powerpoint/2010/main" val="1551218272"/>
              </p:ext>
            </p:extLst>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102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103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104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105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1860185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42117" y="179387"/>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766187"/>
            <a:ext cx="11017826"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Bolton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31% of Bolton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52% of Bolton respondents say that it is difficult to afford their energy costs, compared to the GM average (48%), and 44%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Bolton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26% of Bolton respondents say that they or someone in their household has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respondents in Bolton feel that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Bolton respondents are dissatisfied with their life, compared to the GM average (14%), 40% of Bolton respondents say that they felt highly anxious, the same as the GM average (40%). 13% of Bolton respondents do not feel that things in their life are worthwhile, the same as the GM average (13%) and 15% of Bolton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do not agree that they are able to look after their own health, the same as the GM average (4%) while 11% do not agree that they know enough about their own health, significantly higher than the GM average (7%). 72% agree they can get the right help if they need it, in line with the GM average (73%) and 91% say that they are involved in decisions about their own health – in line with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30% of respondents in Bolton have, or live with someone who has experienced some form of digital inclusion, compared to the GM average (33%)</a:t>
            </a: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Bolton respondents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55C0AE2-0AE1-D5A2-F97F-8C40CE3C9695}"/>
              </a:ext>
            </a:extLst>
          </p:cNvPr>
          <p:cNvSpPr txBox="1"/>
          <p:nvPr/>
        </p:nvSpPr>
        <p:spPr>
          <a:xfrm>
            <a:off x="536121" y="6428510"/>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785817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1142" y="18848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75280"/>
            <a:ext cx="11017826" cy="6690101"/>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Bury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Bury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Bury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45% of Bury respondents think that they will be able to save money in the next 12 months, the same as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Bury respondents say that they or someone in their household has lost weight in the last 12 months because there wasn’t enough money for food, compared to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respondents in Bury feel that they are likely to lose their job in the net 12 months, compared to the GM average (17%)*</a:t>
            </a:r>
          </a:p>
          <a:p>
            <a:pPr marL="0" indent="0" algn="just">
              <a:lnSpc>
                <a:spcPct val="100000"/>
              </a:lnSpc>
              <a:spcBef>
                <a:spcPts val="0"/>
              </a:spcBef>
              <a:spcAft>
                <a:spcPts val="200"/>
              </a:spcAft>
              <a:buNone/>
            </a:pP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Bury respondents are dissatisfied with their life nowadays, in line with the GM average (14%). 37% of Bury respondents say that they felt anxious, compared to the GM average (40%). 11% of Bury respondents do not feel that things in their life are worthwhile, compared to the GM average (13%). 13% of Bury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Bury respondents do not agree that they can look after their own health, compared to the GM average (4%), while 8% do not think that they know enough about their own health – in line with the GM average (7%). 73% of Bury respondents think they can get the right help if they need it, the same as the GM average (73%) and 93% say that they are involved in decisions about their own health,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Around 1 in 5 (22%) of Bury respondents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 of respondents in Bury are not confident, or live with someone who is not confident in using digital services online, compared to the GM average (9%)</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strike="sngStrike"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9B622B3-5E87-071E-E3B5-680F23DAC1BB}"/>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8759036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0433" y="22249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09291"/>
            <a:ext cx="11017826" cy="51307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58% of Manchester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35% of Manchester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49% of Manchester respondents say that it is difficult to afford their energy costs, compared to the GM average (48%), and 45%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Manchester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Manchester respondents say that they or someone in their household has lost weigh in the last 12 months t because there wasn’t enough money for , significantly higher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19% of Manchester respondents feel it is likely that they will lose their job in the next 12 months, compared to the GM average (17%)</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Manchester respondents are dissatisfied with their life nowadays, the same as the GM average (14%). 2 in 5 (41%) say that they felt anxious, compared to the GM average (40%). 12% of Manchester respondents do not feel that things in their life are worthwhile, compared to the GM average (14%). 16% of Manchester respondents report feeling ‘not at all happy’, the same as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in Manchester do not think that they can look after their own health, the same as the GM average (4%), while 4% of Manchester respondents say that they do not know enough about their own health, significantly lower than the GM average (7%). 73% of Manchester respondents think that they can get the right help if they need it, the same as the GM average (73%), with 88% of respondents saying that they are involved in decisions about themselves,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households in Manchester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11% of respondents in Manchester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7B1C148-8228-B2A6-5184-5D9FFE1464F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619360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57702" y="21790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04701"/>
            <a:ext cx="11017826" cy="532562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65% of Oldham respondents have had their cost of living increase over the last month, significantly higher than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Oldham respondents have had to borrow more money or use more credit in the last month, again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55% of Oldham respondents say that it is difficult to afford their energy costs, significantly higher than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Oldham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21% of Oldham respondents say that they or someone in their household has lost weight in the last 12 months because there wasn’t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Oldham respondents feel it is likely that they will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Oldham respondents are dissatisfied with their life nowadays, the same as the GM average (14%). 39% say that they felt highly anxious, compared to the GM average (40%). 13% of Oldham respondents do not feel that things in their life are worthwhile, the same as the GM average (13%). 17% of Oldham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Oldham respondents say that they cannot look after their own health, compared to the GM average (4%), while 6% of Oldham respondents say that they do not know enough about their own health, compared to the GM average (6%). 73% of Oldham respondents say they can get the right help if they need it, the same as the GM average (73%), with 91% of Oldham respondents saying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40% of Oldham respondents have, or live with someone who has experienced some form of digital inclusion in their household,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Oldham are not confident, or have somebody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E4D4C1A5-C761-0B4C-8EA9-1B43D7E4BFAD}"/>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359247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7446" y="264692"/>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51492"/>
            <a:ext cx="11017826" cy="540256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63% of Rochdale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Rochdale respondents have had to borrow more money or use more credit in the last month,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50% of Rochdale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Rochdale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Rochdale respondents say that they or someone in their household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22% of Rochdale respondents feel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Rochdale respondents are dissatisfied with their life nowadays, compared to the GM average (14%). 42% of Rochdale respondents say that they felt highly anxious, compared to the GM average (40%). 13% of Rochdale respondents do not feel that things in their life are worthwhile, the same as the GM average (13%). 13% of Rochdale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Rochdale respondents say that they cannot look after their own health, the same as the GM average (4%), while 6% say that they do not know enough about their own health, com[pared to the GM average (7%). 75% of Rochdale respondents say that they can get the right help if they need it, compared to the GM average of 73%, and 89% of Rochdale respondents say that they are involved in decisions about themselves, compared to the GM average (91%)</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Rochdale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Rochdale respondents say that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2661E7C-A9FD-C880-8ECB-A24E7C546BEF}"/>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632869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73289" y="29232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79120"/>
            <a:ext cx="11017826" cy="4545924"/>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62% of Salford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34% of Salford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Salford respondents say that it is difficult to afford their energy costs, the same as the GM average (48%), and 42%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Salford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Salford respondents say that they or someone in their household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Salford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20% of respondents are dissatisfied with their life, significantly higher than the GM average (14%). 41% of Salford respondents say that they felt highly anxious, compared to the GM average (40%). 18% of Salford respondents do not feel that things in their life are worthwhile, significantly higher than the GM average (13%) and 23% of Salford respondents report feeling ‘not at all happy’, significantly higher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Salford respondents say that they cannot look after their own health, the same as the GM average (4%), whilst 7% of Salford respondents say that they do not know enough about their own health, the same as the GM average (7%). 72% of Salford respondents agree they can get the right help if they need it, in line with the GM average (72%), and 90% of Salford respondents say that they are involved in decisions about themselves, the same as the GM average (91%)</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33% of respondents in Salford have, or live with someone who has experienced some form of digital exclusion, the same as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Salford are not confident, or live with someone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47EEBA6-FE3B-9421-0E5B-6B59A479A299}"/>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771505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5269" y="308188"/>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65695" y="800984"/>
            <a:ext cx="11017826" cy="493577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Stockport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27% of Stockport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42% of Stockport respondents say that it is difficult to afford their energy costs, significantly lower than the GM average (48%), and 436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Stockport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13% of Stockport respondents say that they or someone else in their household has lost weight in the last 12 months because there was not enough money for food, significantly lower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feel it is likely that they will lose their job in the next 12 months, significantly lower than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Stockport respondents are dissatisfied with their life nowadays, compared to the GM average (14%). 36% of Stockport respondents say that they felt anxious, compared to the GM average (40%). 11% of Stockport respondents do not feel that things in their life are worthwhile, versus the GM average (13%). 14% of Stockport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 of respondents in Stockport say that they cannot look after their own health, in line with the GM average (4%), with 8% of respondents saying that they do not know about their health, compared to the GM average (7%). 71% of respondents in Stockport say that they can get the right help if they need it, compared to the GM average (73%), whilst 92% say that they are involved in decisions about themselves, compared to the GM average of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23% of respondents in Stockport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are not confident, or have someone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7A3AAFD-ACD1-B2D3-3A20-EEBCCF6FEC05}"/>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842958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8" ma:contentTypeDescription="Create a new document." ma:contentTypeScope="" ma:versionID="c89bb8c13c7172f55caaaaf32aeecb73">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717aecb07612ae3805a019624646a07c"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3B584-1C39-4698-9541-386B06E75BC0}">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2444 GMCA W10 V3</Template>
  <TotalTime>36</TotalTime>
  <Words>24445</Words>
  <Application>Microsoft Office PowerPoint</Application>
  <PresentationFormat>Widescreen</PresentationFormat>
  <Paragraphs>2261</Paragraphs>
  <Slides>107</Slides>
  <Notes>74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5" baseType="lpstr">
      <vt:lpstr>Arial</vt:lpstr>
      <vt:lpstr>Calibri</vt:lpstr>
      <vt:lpstr>Calibri Light</vt:lpstr>
      <vt:lpstr>Courier New</vt:lpstr>
      <vt:lpstr>Segoe UI</vt:lpstr>
      <vt:lpstr>Office Theme</vt:lpstr>
      <vt:lpstr>1_Office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vt:lpstr>
      <vt:lpstr>There has been a slight increase in the proportion of respondents with high life satisfaction and slight decrease in those with medium life satisfaction since November. Taking a broader view, most ratings over time remain generally stable</vt:lpstr>
      <vt:lpstr>While measures of anxiety have continued to remain stable over the last year, since November those reporting high levels have fallen and those reporting very low levels have risen slightly. Neither change is significant, but they show positive movement</vt:lpstr>
      <vt:lpstr>Those who are more likely to have low levels of life satisfaction and high levels of anxiety include those in financially vulnerable situations and those with long term health conditions</vt:lpstr>
      <vt:lpstr>2 in 3 respondents feel very highly or highly that the things they do in life are worthwhile. But disabled respondents and those aged 16-24 are less likely to feel that this is the case</vt:lpstr>
      <vt:lpstr>3 in 5 said they feel very high or high levels of happiness – in combination, this is a significant rise since November. Those less likely to feel happy include those with a disability and those who rent their home</vt:lpstr>
      <vt:lpstr>The majority of respondents continue to agree that they can manage their health. While those who strongly agree that they can get the right help if they need it has significantly increased since November, the share of those agreeing more generally has not changed </vt:lpstr>
      <vt:lpstr>Health confidence score</vt:lpstr>
      <vt:lpstr>Since November, all dimensions of the health confidence score have risen, though not significantly; this includes ‘shared decisions’ returning to a ‘high’ rating (80 or above), having fallen to ‘moderate’ in November.</vt:lpstr>
      <vt:lpstr>For disabled respondents, the overall health confidence score, and the scores for each factor contributing to it, are lower than for the population as a whole; there is a particular difference in feelings of being able to 'look after my health’ – as has been the case for several waves</vt:lpstr>
      <vt:lpstr>Since May 2023, all dimensions of the health confidence score have fluctuated for disabled respondents, though 'shared decisions' has always remained highest</vt:lpstr>
      <vt:lpstr>Healthy homes</vt:lpstr>
      <vt:lpstr>Healthy homes – experience / reporting of problems</vt:lpstr>
      <vt:lpstr>Healthy Homes – health and wellbeing / renting</vt:lpstr>
      <vt:lpstr>Three in five respondents are currently experiencing a problem in their home or have done in the last year. Damp / mould, broken boilers and poor home insulation are the most common issues.</vt:lpstr>
      <vt:lpstr>Renters, particularly those renting from local authorities and housing associations, are more likely than homeowners to have experienced problems with their home in the last year</vt:lpstr>
      <vt:lpstr>Across most issues, more than half of those experiencing problems have raised concerns. However, ‘my home not meeting accessibility needs’, ‘fear of losing my home’ and ‘poor / missing home insulation’ are more likely than not to go unmentioned</vt:lpstr>
      <vt:lpstr>Renters are more likely than homeowners to have raised concerns over issues experienced in their home in the last year – particularly over broken boilers, broken windows and doors, damp and mould, pest infestation and poor home insulation</vt:lpstr>
      <vt:lpstr>Overall, almost 2 in 3 of those who have raised issues about problems in their home are dissatisfied with the outcome. Over half were dissatisfied with the outcome when it related to broken boilers / heating, broken electrics,  gas, electricity or water supply problems and pest infestations</vt:lpstr>
      <vt:lpstr>Renters are significantly more likely than homeowners to be satisfied with how a reported issue has been resolved for most issues</vt:lpstr>
      <vt:lpstr>2 in 5 (38%) say an issue has had a large impact on their physical or mental health or wellbeing – mainly driven by the large impacts associated with ‘fear of losing my home’ (58%), ‘my home not meeting accessibility needs’ (39%) and 'broken windows / doors' (31%)</vt:lpstr>
      <vt:lpstr>At least 2 in 5 (38%) of those experiencing issues say their physical or mental health or wellbeing has been largely impacted negatively as a result.  This equates to 1 in 4 (24%) of the total survey sample. These impacts are over twice as likely to be experienced by renters than homeowners. </vt:lpstr>
      <vt:lpstr>A fifth of those whose health has been negatively impacted by problems in their home have raised this with a GP. The likelihood of raising things with a GP increases in some situations – e.g. those with homes not meeting accessibility needs (and those worried about losing their home)</vt:lpstr>
      <vt:lpstr>Your local area</vt:lpstr>
      <vt:lpstr>Your local area – context</vt:lpstr>
      <vt:lpstr>Your local area – key findings</vt:lpstr>
      <vt:lpstr>7 in 10 respondents are satisfied with their local area as a place to live. This continues to be similar to the England average. While those in GM who are very satisfied has increased since November, it remains lower than the national figure.</vt:lpstr>
      <vt:lpstr>Three quarters of respondents would recommend their local area as a place to live, with a significant increase in those saying definitely so since November. Those who identify low levels of social cohesion in their local area, or a lack of cultural opportunities are more likely not to recommend it</vt:lpstr>
      <vt:lpstr>Over half agree there are opportunities to take part in cultural events and activities in their local area, and just under half are satisfied with cultural facilities such as museums, theatres and events</vt:lpstr>
      <vt:lpstr>There have been increases since November in proportions who definitely agree that the local area is a place where people from different backgrounds get on well together, that they are proud of their local area and that my local area is a place where people look out for each other – with the latter increasing significantly</vt:lpstr>
      <vt:lpstr>Over three quarters of respondents say that there are other people who would be there for them if they needed help, and that if they wanted company or to socialise there are people they can call on. Both remain in line with responses from November, but well below the latest figures from national surveys</vt:lpstr>
      <vt:lpstr>Respondents are most likely to be satisfied with local parks and other green spaces and local services and amenities, and a little less likely to express satisfaction with their nearest town centre. While more than half are still satisfied with their nearest town centre, over a quarter say they are not </vt:lpstr>
      <vt:lpstr>There has been a significant increase since November in the proportion of respondents satisfied with local health and care services. Three quarters of parents with children in education are satisfied with local schools or colleges</vt:lpstr>
      <vt:lpstr>Almost two thirds of respondents are satisfied with the availability of public transport in their local area, with over half being satisfied with local bus services. Under half are satisfied with tram and train services, but a significant minority say they do not use these</vt:lpstr>
      <vt:lpstr>A third of respondents are satisfied with the conditions of the roads but over half are dissatisfied. Almost half are satisfied with paved / pedestrian areas but two fifths are not</vt:lpstr>
      <vt:lpstr>1 in 3 respondents have volunteered in the past year, the same as seen in November. Those from racially minoritised groups, with a learning disability, and aged 16-24 years old are more likely to have volunteered</vt:lpstr>
      <vt:lpstr>Transport and the  night time economy</vt:lpstr>
      <vt:lpstr>Transport and the night time economy – key findings (1 of 2)</vt:lpstr>
      <vt:lpstr>Transport and the night time economy – key findings (2 of 2)</vt:lpstr>
      <vt:lpstr>Over three quarters of respondents have used public transport in the past 12 months. This includes around 1 in 3 who have used it during the daytime (before 6pm) only, and over 2 in 5 doing so after 6pm</vt:lpstr>
      <vt:lpstr>Of those who have used public transport after 6pm in the past 12 months, 74% have used it between 6-8pm. 2 in 5 (40%) of those who have used public transport after 6pm use it more than once a week</vt:lpstr>
      <vt:lpstr>Excluding those who do not need to use public transport, the main reason for not using public transport later in the day are concerns for safety</vt:lpstr>
      <vt:lpstr>Over a quarter (28%) of those who use public transport after 6pm feel unsafe doing so. Among under 25s and female respondents the proportions are even higher</vt:lpstr>
      <vt:lpstr>Over a quarter of GM respondents have been unable to access opportunities or services at night due to lack of public transport. Those most likely to be unable to access these opportunities are those aged 16-24</vt:lpstr>
      <vt:lpstr>Good Work</vt:lpstr>
      <vt:lpstr>Good work – Overview and context</vt:lpstr>
      <vt:lpstr>Good work – key findings</vt:lpstr>
      <vt:lpstr>2 in 5 people find it difficult to be flexible in their work, in terms of deciding their start and finish times, asking to vary their working hours or arranging time off for personal or family matters</vt:lpstr>
      <vt:lpstr>Those reporting difficulty with job flexibility at a significantly higher rate include people in racially minoritised groups and those with long term health conditions</vt:lpstr>
      <vt:lpstr>Compared to July 2023, respondents are significantly less likely to say that they cannot influence the pace of their work. Similar proportions say they cannot influence what task they do next or how they should do it</vt:lpstr>
      <vt:lpstr>Overall job satisfaction has significantly increased since July 2023, with around 7 in 10 respondents saying they are satisfied with their job or with their work hours. But pay satisfaction has decreased significantly since July – with currently fewer than half of respondents now saying they are satisfied</vt:lpstr>
      <vt:lpstr>Around 1 in 5 respondents think that they may be at least somewhat likely to lose their job in the next 12 months, which is a slight but not significant increase since July.  This is higher amongst those experiencing some aspect of food insecurity, those with caring responsibilities and disabled respondents</vt:lpstr>
      <vt:lpstr>Cost of living</vt:lpstr>
      <vt:lpstr>Cost of living and food security – context and approach</vt:lpstr>
      <vt:lpstr>Cost of living – key findings (1 of 3)</vt:lpstr>
      <vt:lpstr>Cost of living – key findings (2 of 3)</vt:lpstr>
      <vt:lpstr>Cost of living – key findings (3 of 3)</vt:lpstr>
      <vt:lpstr>The proportion of GM respondents more likely to have borrowed more money or used more credit in the past month compared to the same time last year has fallen to below 3 in 10. This is significantly lower than November and the lowest result since the question was introduced in Sep 2022</vt:lpstr>
      <vt:lpstr>Almost half of respondents think they will be able to save money over the next 12 months. Since the first time this question was asked in September 2022, the outlook of GM respondents has become progressively more positive</vt:lpstr>
      <vt:lpstr>3 in 5 respondents say their cost of living has increased in the last month – 3 percentage points (pp) lower than in November 2023 but still significantly higher than the GB average. GM respondents are more likely than those in ONS surveys to report recent increases in rent / mortgage costs and childcare costs </vt:lpstr>
      <vt:lpstr>The proportion of respondents saying their cost of living has increased has fallen since September 2022. But Greater Manchester respondents are still more likely than the Great Britain average to feel their cost of living continues to rise</vt:lpstr>
      <vt:lpstr>Greater Manchester respondents continue to be considerably less likely than the GB average to be able to afford an unexpected expense of £850. This ability has remained largely stable since July 2023, at around half of local respondents</vt:lpstr>
      <vt:lpstr>9 in 10 respondents are taking action to save money as a result of cost of living increases. This has remained stable across waves </vt:lpstr>
      <vt:lpstr>6 in 10 Greater Manchester respondents are spending less on non-essentials due to the increase in the cost of living – the same as the GB average. But more GM residents are making energy efficiency improvements to their home than the GB average – which has been the case since September 2022</vt:lpstr>
      <vt:lpstr>3 in 10 Greater Manchester respondents are using their savings due to the increases in the cost of living. This has been consistently higher than the GB average since September 2022. A fifth of residents are checking that they’re benefiting from all financial support available to them</vt:lpstr>
      <vt:lpstr>There has been a positive continuing trend in respondents saying they have not, at any point in the last 12 months, experienced any food security issues. Our more detailed food security questions (asked in survey 10) show the continuation of acute challenges for a significant minority, so the picture remains mixed</vt:lpstr>
      <vt:lpstr>Almost half of respondents say they have difficulty affording energy costs, the same as November. This is significantly higher than the GB average – driven in particular by those who say they find these costs very difficult</vt:lpstr>
      <vt:lpstr>The proportion of respondents finding it difficult to afford either their mortgage or rental payments has remained in line with November. Groups more likely to find it difficult to afford these payments include those who are financially vulnerable and those with low levels of life satisfaction</vt:lpstr>
      <vt:lpstr>Using merged data across the past three surveys, almost half of renters have said they find it difficult to afford rental costs. Those renting from Housing Associations or Trusts are most likely to report experience of these difficulties</vt:lpstr>
      <vt:lpstr>But in February's results alone, it is anecdotally interesting that there has been an increase in council tenants reporting difficulties - this should be monitored in surveys later in the spring</vt:lpstr>
      <vt:lpstr>Across the past three surveys, a higher proportion of respondents renting from the local authority have indicated they are behind on their payments (20%), when compared to respondents in Housing Association properties (16%) or those in the private rented sector (8%)</vt:lpstr>
      <vt:lpstr>Digital inclusion  (Findings from first half of 2023 and second half of 2023 merged into groups of three waves, telephone samples only)</vt:lpstr>
      <vt:lpstr>Digital inclusion – Overview and context</vt:lpstr>
      <vt:lpstr>Digital inclusion – extent of exclusion</vt:lpstr>
      <vt:lpstr>Digital inclusion – trends</vt:lpstr>
      <vt:lpstr>A third of respondents report experience of at least one aspect of digital exclusion in their household. This rises to 45% of disabled respondents and 3 in 5 of those aged over 75</vt:lpstr>
      <vt:lpstr>Where respondents are experiencing digital exclusion, they continue to say most frequently that this is due to a lack of skills or support to allow them to access digital online services</vt:lpstr>
      <vt:lpstr>Those aged 75+ are consistently far more likely not to have access to enable them to get online all or most of the time, or the skills and support to do so, as seen in previous waves. </vt:lpstr>
      <vt:lpstr>Month-on-month trends: February shows that slightly more respondents say that they have not experienced any digital inclusion than in November. There has been a slight, non-significant increase of 1pp in those who have experienced 4 aspects of digital inclusion or are completely digitally excluded</vt:lpstr>
      <vt:lpstr>Longer term trends: It appears that the proportion of respondents experiencing multiple aspects of digital exclusion in their household has generally decreased. This is true across all priority audiences - younger respondents, disabled respondents and, in particular, older respondents.</vt:lpstr>
      <vt:lpstr>While there have been decreases in a number of areas affecting respondents' abilities to get online, none of these changes are significant.</vt:lpstr>
      <vt:lpstr>Around 1 in 10 respondents say they themselves or others in their household are not confident using digital services online. These levels are the same as when last reported on in November. Those aged over 75, in single person households, or who are disabled are more likely to say they are not confident in using digital services online.</vt:lpstr>
      <vt:lpstr>Around 1 in 6 (16%) households use digital services, but want to use them more. Just 1% of people who do not use digital services online want to be able to do so, in line with previous waves.</vt:lpstr>
      <vt:lpstr>Local Authority summaries </vt:lpstr>
      <vt:lpstr>Bolton</vt:lpstr>
      <vt:lpstr>Bury</vt:lpstr>
      <vt:lpstr>Manchester</vt:lpstr>
      <vt:lpstr>Oldham</vt:lpstr>
      <vt:lpstr>Rochdale</vt:lpstr>
      <vt:lpstr>Salford</vt:lpstr>
      <vt:lpstr>Stockport</vt:lpstr>
      <vt:lpstr>Tameside</vt:lpstr>
      <vt:lpstr>Trafford</vt:lpstr>
      <vt:lpstr>Wigan</vt:lpstr>
      <vt:lpstr>Appendix</vt:lpstr>
      <vt:lpstr>Sample information</vt:lpstr>
      <vt:lpstr>Key demographics (before weighting applied)</vt:lpstr>
      <vt:lpstr>Significance Testing and statistical difference – technical note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Kaur, Dashrena</cp:lastModifiedBy>
  <cp:revision>3</cp:revision>
  <dcterms:created xsi:type="dcterms:W3CDTF">2024-01-24T14:10:53Z</dcterms:created>
  <dcterms:modified xsi:type="dcterms:W3CDTF">2024-04-10T14:40:23Z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ies>
</file>