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4.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5.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6.xml" ContentType="application/vnd.openxmlformats-officedocument.presentationml.tags+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37.xml" ContentType="application/vnd.openxmlformats-officedocument.presentationml.tags+xml"/>
  <Override PartName="/ppt/notesSlides/notesSlide2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38.xml" ContentType="application/vnd.openxmlformats-officedocument.presentationml.tags+xml"/>
  <Override PartName="/ppt/notesSlides/notesSlide2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39.xml" ContentType="application/vnd.openxmlformats-officedocument.presentationml.tags+xml"/>
  <Override PartName="/ppt/notesSlides/notesSlide2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40.xml" ContentType="application/vnd.openxmlformats-officedocument.presentationml.tags+xml"/>
  <Override PartName="/ppt/notesSlides/notesSlide2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xml" ContentType="application/vnd.openxmlformats-officedocument.drawingml.chartshapes+xml"/>
  <Override PartName="/ppt/tags/tag41.xml" ContentType="application/vnd.openxmlformats-officedocument.presentationml.tags+xml"/>
  <Override PartName="/ppt/notesSlides/notesSlide2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42.xml" ContentType="application/vnd.openxmlformats-officedocument.presentationml.tags+xml"/>
  <Override PartName="/ppt/notesSlides/notesSlide2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43.xml" ContentType="application/vnd.openxmlformats-officedocument.presentationml.tags+xml"/>
  <Override PartName="/ppt/tags/tag4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45.xml" ContentType="application/vnd.openxmlformats-officedocument.presentationml.tags+xml"/>
  <Override PartName="/ppt/notesSlides/notesSlide3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46.xml" ContentType="application/vnd.openxmlformats-officedocument.presentationml.tags+xml"/>
  <Override PartName="/ppt/notesSlides/notesSlide3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47.xml" ContentType="application/vnd.openxmlformats-officedocument.presentationml.tags+xml"/>
  <Override PartName="/ppt/notesSlides/notesSlide3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notesSlides/notesSlide35.xml" ContentType="application/vnd.openxmlformats-officedocument.presentationml.notesSlide+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notesSlides/notesSlide37.xml" ContentType="application/vnd.openxmlformats-officedocument.presentationml.notesSlide+xml"/>
  <Override PartName="/ppt/tags/tag52.xml" ContentType="application/vnd.openxmlformats-officedocument.presentationml.tags+xml"/>
  <Override PartName="/ppt/notesSlides/notesSlide3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ags/tag53.xml" ContentType="application/vnd.openxmlformats-officedocument.presentationml.tags+xml"/>
  <Override PartName="/ppt/tags/tag54.xml" ContentType="application/vnd.openxmlformats-officedocument.presentationml.tags+xml"/>
  <Override PartName="/ppt/notesSlides/notesSlide39.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55.xml" ContentType="application/vnd.openxmlformats-officedocument.presentationml.tags+xml"/>
  <Override PartName="/ppt/notesSlides/notesSlide40.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ags/tag56.xml" ContentType="application/vnd.openxmlformats-officedocument.presentationml.tags+xml"/>
  <Override PartName="/ppt/notesSlides/notesSlide4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57.xml" ContentType="application/vnd.openxmlformats-officedocument.presentationml.tags+xml"/>
  <Override PartName="/ppt/notesSlides/notesSlide4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ags/tag58.xml" ContentType="application/vnd.openxmlformats-officedocument.presentationml.tags+xml"/>
  <Override PartName="/ppt/notesSlides/notesSlide44.xml" ContentType="application/vnd.openxmlformats-officedocument.presentationml.notesSlide+xml"/>
  <Override PartName="/ppt/tags/tag59.xml" ContentType="application/vnd.openxmlformats-officedocument.presentationml.tags+xml"/>
  <Override PartName="/ppt/notesSlides/notesSlide45.xml" ContentType="application/vnd.openxmlformats-officedocument.presentationml.notesSlide+xml"/>
  <Override PartName="/ppt/tags/tag60.xml" ContentType="application/vnd.openxmlformats-officedocument.presentationml.tags+xml"/>
  <Override PartName="/ppt/notesSlides/notesSlide46.xml" ContentType="application/vnd.openxmlformats-officedocument.presentationml.notesSlide+xml"/>
  <Override PartName="/ppt/tags/tag61.xml" ContentType="application/vnd.openxmlformats-officedocument.presentationml.tags+xml"/>
  <Override PartName="/ppt/notesSlides/notesSlide47.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62.xml" ContentType="application/vnd.openxmlformats-officedocument.presentationml.tags+xml"/>
  <Override PartName="/ppt/notesSlides/notesSlide48.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ags/tag63.xml" ContentType="application/vnd.openxmlformats-officedocument.presentationml.tags+xml"/>
  <Override PartName="/ppt/notesSlides/notesSlide49.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64.xml" ContentType="application/vnd.openxmlformats-officedocument.presentationml.tag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3.xml" ContentType="application/vnd.openxmlformats-officedocument.drawingml.chartshapes+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ags/tag65.xml" ContentType="application/vnd.openxmlformats-officedocument.presentationml.tags+xml"/>
  <Override PartName="/ppt/notesSlides/notesSlide5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notesSlides/notesSlide5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ags/tag68.xml" ContentType="application/vnd.openxmlformats-officedocument.presentationml.tags+xml"/>
  <Override PartName="/ppt/notesSlides/notesSlide5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ags/tag69.xml" ContentType="application/vnd.openxmlformats-officedocument.presentationml.tags+xml"/>
  <Override PartName="/ppt/tags/tag70.xml" ContentType="application/vnd.openxmlformats-officedocument.presentationml.tags+xml"/>
  <Override PartName="/ppt/notesSlides/notesSlide53.xml" ContentType="application/vnd.openxmlformats-officedocument.presentationml.notesSlide+xml"/>
  <Override PartName="/ppt/tags/tag7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72.xml" ContentType="application/vnd.openxmlformats-officedocument.presentationml.tags+xml"/>
  <Override PartName="/ppt/notesSlides/notesSlide56.xml" ContentType="application/vnd.openxmlformats-officedocument.presentationml.notesSlide+xml"/>
  <Override PartName="/ppt/tags/tag73.xml" ContentType="application/vnd.openxmlformats-officedocument.presentationml.tags+xml"/>
  <Override PartName="/ppt/notesSlides/notesSlide57.xml" ContentType="application/vnd.openxmlformats-officedocument.presentationml.notesSlide+xml"/>
  <Override PartName="/ppt/tags/tag74.xml" ContentType="application/vnd.openxmlformats-officedocument.presentationml.tags+xml"/>
  <Override PartName="/ppt/notesSlides/notesSlide58.xml" ContentType="application/vnd.openxmlformats-officedocument.presentationml.notesSlide+xml"/>
  <Override PartName="/ppt/tags/tag75.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709" r:id="rId6"/>
    <p:sldMasterId id="2147483742" r:id="rId7"/>
  </p:sldMasterIdLst>
  <p:notesMasterIdLst>
    <p:notesMasterId r:id="rId79"/>
  </p:notesMasterIdLst>
  <p:sldIdLst>
    <p:sldId id="266" r:id="rId8"/>
    <p:sldId id="3162" r:id="rId9"/>
    <p:sldId id="2091" r:id="rId10"/>
    <p:sldId id="3163" r:id="rId11"/>
    <p:sldId id="2598" r:id="rId12"/>
    <p:sldId id="2599" r:id="rId13"/>
    <p:sldId id="3196" r:id="rId14"/>
    <p:sldId id="3691" r:id="rId15"/>
    <p:sldId id="3014" r:id="rId16"/>
    <p:sldId id="3015" r:id="rId17"/>
    <p:sldId id="2967" r:id="rId18"/>
    <p:sldId id="3183" r:id="rId19"/>
    <p:sldId id="3130" r:id="rId20"/>
    <p:sldId id="3023" r:id="rId21"/>
    <p:sldId id="3024" r:id="rId22"/>
    <p:sldId id="3131" r:id="rId23"/>
    <p:sldId id="3020" r:id="rId24"/>
    <p:sldId id="3614" r:id="rId25"/>
    <p:sldId id="3022" r:id="rId26"/>
    <p:sldId id="2976" r:id="rId27"/>
    <p:sldId id="3078" r:id="rId28"/>
    <p:sldId id="3169" r:id="rId29"/>
    <p:sldId id="2978" r:id="rId30"/>
    <p:sldId id="3647" r:id="rId31"/>
    <p:sldId id="3688" r:id="rId32"/>
    <p:sldId id="3654" r:id="rId33"/>
    <p:sldId id="3670" r:id="rId34"/>
    <p:sldId id="3659" r:id="rId35"/>
    <p:sldId id="3655" r:id="rId36"/>
    <p:sldId id="3656" r:id="rId37"/>
    <p:sldId id="3658" r:id="rId38"/>
    <p:sldId id="3106" r:id="rId39"/>
    <p:sldId id="3054" r:id="rId40"/>
    <p:sldId id="3692" r:id="rId41"/>
    <p:sldId id="375" r:id="rId42"/>
    <p:sldId id="3685" r:id="rId43"/>
    <p:sldId id="3680" r:id="rId44"/>
    <p:sldId id="3681" r:id="rId45"/>
    <p:sldId id="3682" r:id="rId46"/>
    <p:sldId id="3672" r:id="rId47"/>
    <p:sldId id="3683" r:id="rId48"/>
    <p:sldId id="3582" r:id="rId49"/>
    <p:sldId id="3677" r:id="rId50"/>
    <p:sldId id="3695" r:id="rId51"/>
    <p:sldId id="3690" r:id="rId52"/>
    <p:sldId id="3689" r:id="rId53"/>
    <p:sldId id="3673" r:id="rId54"/>
    <p:sldId id="3668" r:id="rId55"/>
    <p:sldId id="3667" r:id="rId56"/>
    <p:sldId id="3669" r:id="rId57"/>
    <p:sldId id="3676" r:id="rId58"/>
    <p:sldId id="3678" r:id="rId59"/>
    <p:sldId id="3627" r:id="rId60"/>
    <p:sldId id="3628" r:id="rId61"/>
    <p:sldId id="3703" r:id="rId62"/>
    <p:sldId id="3702" r:id="rId63"/>
    <p:sldId id="3630" r:id="rId64"/>
    <p:sldId id="3632" r:id="rId65"/>
    <p:sldId id="3633" r:id="rId66"/>
    <p:sldId id="3699" r:id="rId67"/>
    <p:sldId id="3697" r:id="rId68"/>
    <p:sldId id="3635" r:id="rId69"/>
    <p:sldId id="3636" r:id="rId70"/>
    <p:sldId id="2876" r:id="rId71"/>
    <p:sldId id="2950" r:id="rId72"/>
    <p:sldId id="2877" r:id="rId73"/>
    <p:sldId id="3693" r:id="rId74"/>
    <p:sldId id="2094" r:id="rId75"/>
    <p:sldId id="3698" r:id="rId76"/>
    <p:sldId id="2875" r:id="rId77"/>
    <p:sldId id="2477" r:id="rId78"/>
  </p:sldIdLst>
  <p:sldSz cx="12192000" cy="6858000"/>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3162"/>
          </p14:sldIdLst>
        </p14:section>
        <p14:section name="Introduction" id="{8B9179FC-318B-4634-8227-1B5AAA7E25AA}">
          <p14:sldIdLst>
            <p14:sldId id="2091"/>
            <p14:sldId id="3163"/>
            <p14:sldId id="2598"/>
            <p14:sldId id="2599"/>
          </p14:sldIdLst>
        </p14:section>
        <p14:section name="Executive Summary" id="{386532C3-1C20-4659-956D-C90B149B215F}">
          <p14:sldIdLst>
            <p14:sldId id="3196"/>
            <p14:sldId id="3691"/>
          </p14:sldIdLst>
        </p14:section>
        <p14:section name="Health and Wellbeing" id="{90C530C9-CABE-48A0-AD9D-11CA81C6DAA8}">
          <p14:sldIdLst>
            <p14:sldId id="3014"/>
            <p14:sldId id="3015"/>
            <p14:sldId id="2967"/>
            <p14:sldId id="3183"/>
            <p14:sldId id="3130"/>
            <p14:sldId id="3023"/>
            <p14:sldId id="3024"/>
            <p14:sldId id="3131"/>
            <p14:sldId id="3020"/>
            <p14:sldId id="3614"/>
            <p14:sldId id="3022"/>
            <p14:sldId id="2976"/>
            <p14:sldId id="3078"/>
            <p14:sldId id="3169"/>
          </p14:sldIdLst>
        </p14:section>
        <p14:section name="Your Local Area" id="{EA2199F8-C89E-42A6-9653-7D526C16804F}">
          <p14:sldIdLst>
            <p14:sldId id="2978"/>
            <p14:sldId id="3647"/>
            <p14:sldId id="3688"/>
            <p14:sldId id="3654"/>
            <p14:sldId id="3670"/>
            <p14:sldId id="3659"/>
            <p14:sldId id="3655"/>
            <p14:sldId id="3656"/>
            <p14:sldId id="3658"/>
            <p14:sldId id="3106"/>
          </p14:sldIdLst>
        </p14:section>
        <p14:section name="Material Deprivation" id="{0C9C625E-B63F-48DC-99BF-5E10E2238143}">
          <p14:sldIdLst>
            <p14:sldId id="3054"/>
            <p14:sldId id="3692"/>
            <p14:sldId id="375"/>
            <p14:sldId id="3685"/>
            <p14:sldId id="3680"/>
            <p14:sldId id="3681"/>
            <p14:sldId id="3682"/>
            <p14:sldId id="3672"/>
            <p14:sldId id="3683"/>
          </p14:sldIdLst>
        </p14:section>
        <p14:section name="Further education for YP" id="{6DFAB682-5FCD-4A50-933A-E7A663AA2EBC}">
          <p14:sldIdLst>
            <p14:sldId id="3582"/>
            <p14:sldId id="3677"/>
            <p14:sldId id="3695"/>
            <p14:sldId id="3690"/>
            <p14:sldId id="3689"/>
            <p14:sldId id="3673"/>
            <p14:sldId id="3668"/>
            <p14:sldId id="3667"/>
            <p14:sldId id="3669"/>
            <p14:sldId id="3676"/>
            <p14:sldId id="3678"/>
            <p14:sldId id="3627"/>
            <p14:sldId id="3628"/>
            <p14:sldId id="3703"/>
            <p14:sldId id="3702"/>
            <p14:sldId id="3630"/>
            <p14:sldId id="3632"/>
            <p14:sldId id="3633"/>
            <p14:sldId id="3699"/>
            <p14:sldId id="3697"/>
            <p14:sldId id="3635"/>
            <p14:sldId id="3636"/>
          </p14:sldIdLst>
        </p14:section>
        <p14:section name="Appendix" id="{9DED440C-AD8D-4702-A811-443B70F5104B}">
          <p14:sldIdLst>
            <p14:sldId id="2876"/>
            <p14:sldId id="2950"/>
            <p14:sldId id="2877"/>
            <p14:sldId id="3693"/>
            <p14:sldId id="2094"/>
            <p14:sldId id="3698"/>
            <p14:sldId id="2875"/>
            <p14:sldId id="2477"/>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452503-11D9-C75A-E1E0-050789127A48}" name="Shainsha K" initials="" userId="S::shainsha.k@imitorgraphica.com::8b49154c-90d8-440f-85ea-12837d3e19dc" providerId="AD"/>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AD3CBA1B-21B1-2E99-0581-3C8E44E6C4F4}" name="Sathish Elumalai" initials="SE" userId="S::sathishelumalai@imitorgraphica.com::0869d7fc-a00a-48f7-87ff-4944caedf137" providerId="AD"/>
  <p188:author id="{4F90A323-6A47-1825-7B88-1E176B89E326}" name="Louise Cazenave (BMG)" initials="LC" userId="S::Louise.Cazenave@bmgresearch.com::f143dade-71e1-4836-9395-a6c70dac2d88" providerId="AD"/>
  <p188:author id="{C1421324-6DCB-1F7A-9496-A4A40B168AAF}" name="Pope, Christopher" initials="CP" userId="S::Christopher.Pope@greatermanchester-ca.gov.uk::94ad3384-49a9-4033-9838-b6ce03556405" providerId="AD"/>
  <p188:author id="{002A7E25-C0BC-74BB-D68B-15EAE4C22BE0}" name="Kaur, Dashrena" initials="KD" userId="S::Dashrena.Kaur@greatermanchester-ca.gov.uk::465e28c7-c02c-476c-920f-f04c1bedba7d" providerId="AD"/>
  <p188:author id="{010E6530-770C-C369-BC9D-9FCD2D224C0C}" name="Beth Burls" initials="BB" userId="S::Beth.Burls@bmgresearch.com::b9eefdf3-d224-41ad-bc6e-ae840c4c47a0"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F2DF904B-AFDD-A936-225A-44873D6AA8E1}" name="Kauser, Shabnam" initials="KS" userId="S::shabnam.kauser@greatermanchester-ca.gov.uk::565d6e30-3011-4b9d-b5c5-93e2505c8a23" providerId="AD"/>
  <p188:author id="{29688257-6948-1DCA-BE0D-7568BF9863A2}" name="Poolan, Emma" initials="PE" userId="S::emma.poolan@greatermanchester-ca.gov.uk::794549c4-ea24-44d4-a708-ea489fba24b0"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F99BD76-B612-A236-F897-FF5EE264E25F}" name="Harley, Rachel" initials="HR" userId="S::Rachel.Harley@greatermanchester-ca.gov.uk::5910cac3-d4ed-4c49-abcd-943c7e8cd993" providerId="AD"/>
  <p188:author id="{6DE4347A-CF86-A033-F1F4-1E9510F5B239}" name="Anna Wilkinson" initials="AW" userId="S::Anna.Wilkinson@bmgresearch.com::f206cafe-8b16-4234-80d2-ec924401ffbe" providerId="AD"/>
  <p188:author id="{563A5D7E-8011-A915-D4FB-221C20A541DA}" name="Panayiota Papouridou" initials="PP [2]" userId="S::Panayiota.Papouridou@bmgresearch.com::adb3a392-1c1e-43ba-9d9b-9532b52afd31" providerId="AD"/>
  <p188:author id="{AE490289-146B-2D82-F790-F1298EB9E6F3}" name="Adam King" initials="AK" userId="S::Adam.King@bmgresearch.com::0d5c83a8-03a3-430a-9684-bf1c098d070e" providerId="AD"/>
  <p188:author id="{5E7A5E8D-EF13-F12F-DB67-F55E4BCC58E4}" name="George Porter" initials="GP" userId="S::George.Porter@bmgresearch.com::baa1c2ec-b8cb-43b2-af2b-b50e6a708328" providerId="AD"/>
  <p188:author id="{178DAF90-F2A9-782C-9C01-C5D7E4D08D5D}" name="Akriti Gajre" initials="AG" userId="S::akritigajre@imitorgraphica.com::cba29253-cb12-4be7-9110-bf98da2b1a28" providerId="AD"/>
  <p188:author id="{90206DA0-AD3B-D7ED-E4AF-75C4EE2EE095}" name="Catherine Lethbridge" initials="CL" userId="S::Catherine.Lethbridge@bmgresearch.com::9876fa5c-9945-42eb-b856-669cc70b1adb" providerId="AD"/>
  <p188:author id="{AFDC1FA6-EF92-467E-F276-4FBDA6179B1B}" name="Danielle Barnett" initials="DB" userId="S::Danielle.Barnett@bmgresearch.com::7d011ae5-38d8-45d0-871a-8cdf6bfda5b1" providerId="AD"/>
  <p188:author id="{5DB895A8-2CCC-D1FB-3DA7-71BE2112CA11}" name="Victoria Perllman" initials="VP" userId="S::Victoria.Perllman@bmgresearch.com::d7980bd5-6fe8-4e65-abd8-d96ef76b3e27"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 id="{1EFF02F9-9E93-7E3D-4FD2-3332D137D47F}" name="Kasturi Patwardhan" initials="KP" userId="S::Kasturi.Patwardhan@bmgresearch.com::13398746-b418-4526-8e0a-355b94028a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2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27"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FF9F9F"/>
    <a:srgbClr val="00645F"/>
    <a:srgbClr val="E22043"/>
    <a:srgbClr val="5A2363"/>
    <a:srgbClr val="FFAE02"/>
    <a:srgbClr val="2D5161"/>
    <a:srgbClr val="D5573B"/>
    <a:srgbClr val="8D9293"/>
    <a:srgbClr val="E8E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9" autoAdjust="0"/>
    <p:restoredTop sz="87772" autoAdjust="0"/>
  </p:normalViewPr>
  <p:slideViewPr>
    <p:cSldViewPr snapToGrid="0">
      <p:cViewPr varScale="1">
        <p:scale>
          <a:sx n="55" d="100"/>
          <a:sy n="55" d="100"/>
        </p:scale>
        <p:origin x="1292" y="48"/>
      </p:cViewPr>
      <p:guideLst>
        <p:guide orient="horz" pos="2160"/>
        <p:guide pos="1685"/>
      </p:guideLst>
    </p:cSldViewPr>
  </p:slideViewPr>
  <p:notesTextViewPr>
    <p:cViewPr>
      <p:scale>
        <a:sx n="1" d="1"/>
        <a:sy n="1" d="1"/>
      </p:scale>
      <p:origin x="0" y="0"/>
    </p:cViewPr>
  </p:notesTextViewPr>
  <p:sorterViewPr>
    <p:cViewPr>
      <p:scale>
        <a:sx n="75" d="100"/>
        <a:sy n="75" d="100"/>
      </p:scale>
      <p:origin x="0" y="-87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8/10/relationships/authors" Target="authors.xml"/><Relationship Id="rId61" Type="http://schemas.openxmlformats.org/officeDocument/2006/relationships/slide" Target="slides/slide54.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phrey, Ellie" userId="594981fb-ddb4-4ca9-a3de-5caf8afba13b" providerId="ADAL" clId="{7E649680-7D32-4140-8594-47ABE5281938}"/>
    <pc:docChg chg="delSld delMainMaster modSection">
      <pc:chgData name="Humphrey, Ellie" userId="594981fb-ddb4-4ca9-a3de-5caf8afba13b" providerId="ADAL" clId="{7E649680-7D32-4140-8594-47ABE5281938}" dt="2025-07-14T10:15:22.553" v="2" actId="2696"/>
      <pc:docMkLst>
        <pc:docMk/>
      </pc:docMkLst>
      <pc:sldChg chg="del">
        <pc:chgData name="Humphrey, Ellie" userId="594981fb-ddb4-4ca9-a3de-5caf8afba13b" providerId="ADAL" clId="{7E649680-7D32-4140-8594-47ABE5281938}" dt="2025-07-14T10:15:16.787" v="0" actId="2696"/>
        <pc:sldMkLst>
          <pc:docMk/>
          <pc:sldMk cId="3590396379" sldId="3084"/>
        </pc:sldMkLst>
      </pc:sldChg>
      <pc:sldChg chg="del">
        <pc:chgData name="Humphrey, Ellie" userId="594981fb-ddb4-4ca9-a3de-5caf8afba13b" providerId="ADAL" clId="{7E649680-7D32-4140-8594-47ABE5281938}" dt="2025-07-14T10:15:19.260" v="1" actId="2696"/>
        <pc:sldMkLst>
          <pc:docMk/>
          <pc:sldMk cId="1123183483" sldId="3088"/>
        </pc:sldMkLst>
      </pc:sldChg>
      <pc:sldChg chg="del">
        <pc:chgData name="Humphrey, Ellie" userId="594981fb-ddb4-4ca9-a3de-5caf8afba13b" providerId="ADAL" clId="{7E649680-7D32-4140-8594-47ABE5281938}" dt="2025-07-14T10:15:22.553" v="2" actId="2696"/>
        <pc:sldMkLst>
          <pc:docMk/>
          <pc:sldMk cId="4229756139" sldId="3089"/>
        </pc:sldMkLst>
      </pc:sldChg>
      <pc:sldMasterChg chg="del delSldLayout">
        <pc:chgData name="Humphrey, Ellie" userId="594981fb-ddb4-4ca9-a3de-5caf8afba13b" providerId="ADAL" clId="{7E649680-7D32-4140-8594-47ABE5281938}" dt="2025-07-14T10:15:22.553" v="2" actId="2696"/>
        <pc:sldMasterMkLst>
          <pc:docMk/>
          <pc:sldMasterMk cId="2788249921" sldId="2147483728"/>
        </pc:sldMasterMkLst>
        <pc:sldLayoutChg chg="del">
          <pc:chgData name="Humphrey, Ellie" userId="594981fb-ddb4-4ca9-a3de-5caf8afba13b" providerId="ADAL" clId="{7E649680-7D32-4140-8594-47ABE5281938}" dt="2025-07-14T10:15:22.553" v="2" actId="2696"/>
          <pc:sldLayoutMkLst>
            <pc:docMk/>
            <pc:sldMasterMk cId="2788249921" sldId="2147483728"/>
            <pc:sldLayoutMk cId="3501123579" sldId="2147483729"/>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400482581" sldId="2147483730"/>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2767792149" sldId="2147483731"/>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3904540166" sldId="2147483732"/>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1855753011" sldId="2147483733"/>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31447469" sldId="2147483734"/>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889469080" sldId="2147483735"/>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3773341218" sldId="2147483736"/>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717575312" sldId="2147483737"/>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2663498179" sldId="2147483738"/>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1166464994" sldId="2147483739"/>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3231643834" sldId="2147483740"/>
          </pc:sldLayoutMkLst>
        </pc:sldLayoutChg>
        <pc:sldLayoutChg chg="del">
          <pc:chgData name="Humphrey, Ellie" userId="594981fb-ddb4-4ca9-a3de-5caf8afba13b" providerId="ADAL" clId="{7E649680-7D32-4140-8594-47ABE5281938}" dt="2025-07-14T10:15:22.553" v="2" actId="2696"/>
          <pc:sldLayoutMkLst>
            <pc:docMk/>
            <pc:sldMasterMk cId="2788249921" sldId="2147483728"/>
            <pc:sldLayoutMk cId="2725817044" sldId="214748374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481024299041E-3"/>
          <c:y val="0.32399714032649907"/>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c:v>
                </c:pt>
                <c:pt idx="13">
                  <c:v>Feb '25 (S17)</c:v>
                </c:pt>
                <c:pt idx="14">
                  <c:v>May '25 (S18)</c:v>
                </c:pt>
              </c:strCache>
            </c:strRef>
          </c:cat>
          <c:val>
            <c:numRef>
              <c:f>Sheet1!$B$2:$B$16</c:f>
              <c:numCache>
                <c:formatCode>0%</c:formatCode>
                <c:ptCount val="15"/>
                <c:pt idx="0">
                  <c:v>0.46</c:v>
                </c:pt>
                <c:pt idx="1">
                  <c:v>0.43</c:v>
                </c:pt>
                <c:pt idx="2">
                  <c:v>0.43</c:v>
                </c:pt>
                <c:pt idx="3">
                  <c:v>0.42</c:v>
                </c:pt>
                <c:pt idx="4">
                  <c:v>0.44</c:v>
                </c:pt>
                <c:pt idx="5">
                  <c:v>0.44</c:v>
                </c:pt>
                <c:pt idx="6">
                  <c:v>0.43</c:v>
                </c:pt>
                <c:pt idx="7">
                  <c:v>0.46</c:v>
                </c:pt>
                <c:pt idx="8">
                  <c:v>0.45</c:v>
                </c:pt>
                <c:pt idx="9">
                  <c:v>0.43</c:v>
                </c:pt>
                <c:pt idx="10">
                  <c:v>0.46</c:v>
                </c:pt>
                <c:pt idx="11">
                  <c:v>0.47</c:v>
                </c:pt>
                <c:pt idx="12">
                  <c:v>0.45</c:v>
                </c:pt>
                <c:pt idx="13">
                  <c:v>0.42</c:v>
                </c:pt>
                <c:pt idx="14">
                  <c:v>0.43</c:v>
                </c:pt>
              </c:numCache>
            </c:numRef>
          </c:val>
          <c:smooth val="0"/>
          <c:extLst>
            <c:ext xmlns:c16="http://schemas.microsoft.com/office/drawing/2014/chart" uri="{C3380CC4-5D6E-409C-BE32-E72D297353CC}">
              <c16:uniqueId val="{00000000-7F8F-49DC-9A96-65A8E920C1F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June '24
(S12)</c:v>
                </c:pt>
                <c:pt idx="5">
                  <c:v>July '24
(S13)</c:v>
                </c:pt>
                <c:pt idx="6">
                  <c:v>Aug '24 S14</c:v>
                </c:pt>
                <c:pt idx="7">
                  <c:v>Oct ' 24 (S15)</c:v>
                </c:pt>
                <c:pt idx="8">
                  <c:v>Dec' 24</c:v>
                </c:pt>
                <c:pt idx="9">
                  <c:v>Feb '25 </c:v>
                </c:pt>
                <c:pt idx="10">
                  <c:v>May '25</c:v>
                </c:pt>
              </c:strCache>
            </c:strRef>
          </c:cat>
          <c:val>
            <c:numRef>
              <c:f>Sheet1!$B$2:$B$12</c:f>
              <c:numCache>
                <c:formatCode>0%</c:formatCode>
                <c:ptCount val="11"/>
                <c:pt idx="0">
                  <c:v>0.24</c:v>
                </c:pt>
                <c:pt idx="1">
                  <c:v>0.23</c:v>
                </c:pt>
                <c:pt idx="2">
                  <c:v>0.26</c:v>
                </c:pt>
                <c:pt idx="3">
                  <c:v>0.23</c:v>
                </c:pt>
                <c:pt idx="4">
                  <c:v>0.24</c:v>
                </c:pt>
                <c:pt idx="5">
                  <c:v>0.25</c:v>
                </c:pt>
                <c:pt idx="6">
                  <c:v>0.22</c:v>
                </c:pt>
                <c:pt idx="7">
                  <c:v>0.25</c:v>
                </c:pt>
                <c:pt idx="8">
                  <c:v>0.23</c:v>
                </c:pt>
                <c:pt idx="9">
                  <c:v>0.21</c:v>
                </c:pt>
                <c:pt idx="10">
                  <c:v>0.21</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Sheet1!$B$1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June '24
(S12)</c:v>
                </c:pt>
                <c:pt idx="5">
                  <c:v>July '24
(S13)</c:v>
                </c:pt>
                <c:pt idx="6">
                  <c:v>Aug ' 24 S14</c:v>
                </c:pt>
                <c:pt idx="7">
                  <c:v>Oct '24 (S15)</c:v>
                </c:pt>
                <c:pt idx="8">
                  <c:v>Dec '24 (S16)</c:v>
                </c:pt>
                <c:pt idx="9">
                  <c:v>Feb '25
(S17)</c:v>
                </c:pt>
                <c:pt idx="10">
                  <c:v>May '25 (S18)</c:v>
                </c:pt>
              </c:strCache>
            </c:strRef>
          </c:cat>
          <c:val>
            <c:numRef>
              <c:f>Sheet1!$B$2:$B$12</c:f>
              <c:numCache>
                <c:formatCode>0%</c:formatCode>
                <c:ptCount val="11"/>
                <c:pt idx="0">
                  <c:v>0.21</c:v>
                </c:pt>
                <c:pt idx="1">
                  <c:v>0.24</c:v>
                </c:pt>
                <c:pt idx="2">
                  <c:v>0.2</c:v>
                </c:pt>
                <c:pt idx="3">
                  <c:v>0.22</c:v>
                </c:pt>
                <c:pt idx="4">
                  <c:v>0.23</c:v>
                </c:pt>
                <c:pt idx="5">
                  <c:v>0.22</c:v>
                </c:pt>
                <c:pt idx="6">
                  <c:v>0.22</c:v>
                </c:pt>
                <c:pt idx="7">
                  <c:v>0.23</c:v>
                </c:pt>
                <c:pt idx="8">
                  <c:v>0.26</c:v>
                </c:pt>
                <c:pt idx="9">
                  <c:v>0.26</c:v>
                </c:pt>
                <c:pt idx="10">
                  <c:v>0.27</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May '24 
(S12)</c:v>
                </c:pt>
                <c:pt idx="5">
                  <c:v>July '24 
(S13)</c:v>
                </c:pt>
                <c:pt idx="6">
                  <c:v>August '24
(S14)</c:v>
                </c:pt>
                <c:pt idx="7">
                  <c:v>October '24
(S15)</c:v>
                </c:pt>
                <c:pt idx="8">
                  <c:v>December '24 (S16)</c:v>
                </c:pt>
                <c:pt idx="9">
                  <c:v>February '25
(S17)</c:v>
                </c:pt>
                <c:pt idx="10">
                  <c:v>May '25 (S18)</c:v>
                </c:pt>
              </c:strCache>
            </c:strRef>
          </c:cat>
          <c:val>
            <c:numRef>
              <c:f>Sheet1!$B$2:$B$12</c:f>
              <c:numCache>
                <c:formatCode>0%</c:formatCode>
                <c:ptCount val="11"/>
                <c:pt idx="0">
                  <c:v>0.17</c:v>
                </c:pt>
                <c:pt idx="1">
                  <c:v>0.17</c:v>
                </c:pt>
                <c:pt idx="2">
                  <c:v>0.18</c:v>
                </c:pt>
                <c:pt idx="3">
                  <c:v>0.16</c:v>
                </c:pt>
                <c:pt idx="4">
                  <c:v>0.14000000000000001</c:v>
                </c:pt>
                <c:pt idx="5">
                  <c:v>0.15</c:v>
                </c:pt>
                <c:pt idx="6">
                  <c:v>0.16</c:v>
                </c:pt>
                <c:pt idx="7">
                  <c:v>0.15</c:v>
                </c:pt>
                <c:pt idx="8">
                  <c:v>0.14000000000000001</c:v>
                </c:pt>
                <c:pt idx="9">
                  <c:v>0.15</c:v>
                </c:pt>
                <c:pt idx="10">
                  <c:v>0.12</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pt idx="14">
                  <c:v>May '25 (S18)</c:v>
                </c:pt>
              </c:strCache>
            </c:strRef>
          </c:cat>
          <c:val>
            <c:numRef>
              <c:f>Sheet1!$B$2:$B$16</c:f>
              <c:numCache>
                <c:formatCode>0%</c:formatCode>
                <c:ptCount val="15"/>
                <c:pt idx="0">
                  <c:v>0.19933525940267299</c:v>
                </c:pt>
                <c:pt idx="1">
                  <c:v>0.23886319341472301</c:v>
                </c:pt>
                <c:pt idx="2">
                  <c:v>0.24</c:v>
                </c:pt>
                <c:pt idx="3">
                  <c:v>0.23</c:v>
                </c:pt>
                <c:pt idx="4">
                  <c:v>0.23</c:v>
                </c:pt>
                <c:pt idx="5">
                  <c:v>0.25</c:v>
                </c:pt>
                <c:pt idx="6">
                  <c:v>0.22</c:v>
                </c:pt>
                <c:pt idx="7">
                  <c:v>0.24</c:v>
                </c:pt>
                <c:pt idx="8">
                  <c:v>0.25</c:v>
                </c:pt>
                <c:pt idx="9">
                  <c:v>0.27</c:v>
                </c:pt>
                <c:pt idx="10">
                  <c:v>0.26</c:v>
                </c:pt>
                <c:pt idx="11">
                  <c:v>0.25</c:v>
                </c:pt>
                <c:pt idx="12">
                  <c:v>0.25</c:v>
                </c:pt>
                <c:pt idx="13">
                  <c:v>0.28000000000000003</c:v>
                </c:pt>
                <c:pt idx="14">
                  <c:v>0.26</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Sheet1!$B$1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pt idx="14">
                  <c:v>May '25 (S18)</c:v>
                </c:pt>
              </c:strCache>
            </c:strRef>
          </c:cat>
          <c:val>
            <c:numRef>
              <c:f>Sheet1!$B$2:$B$16</c:f>
              <c:numCache>
                <c:formatCode>0%</c:formatCode>
                <c:ptCount val="15"/>
                <c:pt idx="0">
                  <c:v>0.18</c:v>
                </c:pt>
                <c:pt idx="1">
                  <c:v>0.16</c:v>
                </c:pt>
                <c:pt idx="2">
                  <c:v>0.18</c:v>
                </c:pt>
                <c:pt idx="3">
                  <c:v>0.18</c:v>
                </c:pt>
                <c:pt idx="4">
                  <c:v>0.18</c:v>
                </c:pt>
                <c:pt idx="5">
                  <c:v>0.17</c:v>
                </c:pt>
                <c:pt idx="6">
                  <c:v>0.19</c:v>
                </c:pt>
                <c:pt idx="7">
                  <c:v>0.2</c:v>
                </c:pt>
                <c:pt idx="8">
                  <c:v>0.2</c:v>
                </c:pt>
                <c:pt idx="9">
                  <c:v>0.19</c:v>
                </c:pt>
                <c:pt idx="10">
                  <c:v>0.19</c:v>
                </c:pt>
                <c:pt idx="11">
                  <c:v>0.19</c:v>
                </c:pt>
                <c:pt idx="12">
                  <c:v>0.21</c:v>
                </c:pt>
                <c:pt idx="13">
                  <c:v>0.18</c:v>
                </c:pt>
                <c:pt idx="14">
                  <c:v>0.19</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Sheet1!$B$1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c:v>
                </c:pt>
                <c:pt idx="11">
                  <c:v>Oct '24</c:v>
                </c:pt>
                <c:pt idx="12">
                  <c:v>Dec '24</c:v>
                </c:pt>
                <c:pt idx="13">
                  <c:v>Feb '25 </c:v>
                </c:pt>
                <c:pt idx="14">
                  <c:v>May '25</c:v>
                </c:pt>
              </c:strCache>
            </c:strRef>
          </c:cat>
          <c:val>
            <c:numRef>
              <c:f>Sheet1!$B$2:$B$16</c:f>
              <c:numCache>
                <c:formatCode>0%</c:formatCode>
                <c:ptCount val="15"/>
                <c:pt idx="0">
                  <c:v>0.19</c:v>
                </c:pt>
                <c:pt idx="1">
                  <c:v>0.18</c:v>
                </c:pt>
                <c:pt idx="2">
                  <c:v>0.17</c:v>
                </c:pt>
                <c:pt idx="3">
                  <c:v>0.18</c:v>
                </c:pt>
                <c:pt idx="4">
                  <c:v>0.17</c:v>
                </c:pt>
                <c:pt idx="5">
                  <c:v>0.18</c:v>
                </c:pt>
                <c:pt idx="6">
                  <c:v>0.18</c:v>
                </c:pt>
                <c:pt idx="7">
                  <c:v>0.18</c:v>
                </c:pt>
                <c:pt idx="8">
                  <c:v>0.18</c:v>
                </c:pt>
                <c:pt idx="9">
                  <c:v>0.18</c:v>
                </c:pt>
                <c:pt idx="10">
                  <c:v>0.17</c:v>
                </c:pt>
                <c:pt idx="11">
                  <c:v>0.17</c:v>
                </c:pt>
                <c:pt idx="12">
                  <c:v>0.17</c:v>
                </c:pt>
                <c:pt idx="13">
                  <c:v>0.17</c:v>
                </c:pt>
                <c:pt idx="14">
                  <c:v>0.17</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Sheet1!$B$1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c:v>
                </c:pt>
                <c:pt idx="13">
                  <c:v>Feb '25
(S17)</c:v>
                </c:pt>
                <c:pt idx="14">
                  <c:v>May '25 (S18)</c:v>
                </c:pt>
              </c:strCache>
            </c:strRef>
          </c:cat>
          <c:val>
            <c:numRef>
              <c:f>Sheet1!$B$2:$B$16</c:f>
              <c:numCache>
                <c:formatCode>0%</c:formatCode>
                <c:ptCount val="15"/>
                <c:pt idx="0">
                  <c:v>0.43440679628231099</c:v>
                </c:pt>
                <c:pt idx="1">
                  <c:v>0.415586212987271</c:v>
                </c:pt>
                <c:pt idx="2">
                  <c:v>0.41</c:v>
                </c:pt>
                <c:pt idx="3">
                  <c:v>0.41</c:v>
                </c:pt>
                <c:pt idx="4">
                  <c:v>0.41</c:v>
                </c:pt>
                <c:pt idx="5">
                  <c:v>0.4</c:v>
                </c:pt>
                <c:pt idx="6">
                  <c:v>0.42</c:v>
                </c:pt>
                <c:pt idx="7">
                  <c:v>0.38</c:v>
                </c:pt>
                <c:pt idx="8">
                  <c:v>0.36</c:v>
                </c:pt>
                <c:pt idx="9">
                  <c:v>0.37</c:v>
                </c:pt>
                <c:pt idx="10">
                  <c:v>0.38</c:v>
                </c:pt>
                <c:pt idx="11">
                  <c:v>0.38</c:v>
                </c:pt>
                <c:pt idx="12">
                  <c:v>0.37</c:v>
                </c:pt>
                <c:pt idx="13">
                  <c:v>0.36</c:v>
                </c:pt>
                <c:pt idx="14">
                  <c:v>0.38</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Oct '24-Feb '25 (S15+16+17)</c:v>
                </c:pt>
                <c:pt idx="1">
                  <c:v>May '25 (S18)</c:v>
                </c:pt>
                <c:pt idx="2">
                  <c:v>GB Benchmarking*</c:v>
                </c:pt>
              </c:strCache>
            </c:strRef>
          </c:cat>
          <c:val>
            <c:numRef>
              <c:f>Sheet1!$B$4:$B$6</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Unhopeful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Oct '24-Feb '25 (S15+16+17)</c:v>
                </c:pt>
                <c:pt idx="1">
                  <c:v>May '25 (S18)</c:v>
                </c:pt>
                <c:pt idx="2">
                  <c:v>GB Benchmarking*</c:v>
                </c:pt>
              </c:strCache>
            </c:strRef>
          </c:cat>
          <c:val>
            <c:numRef>
              <c:f>Sheet1!$C$4:$C$6</c:f>
              <c:numCache>
                <c:formatCode>0%</c:formatCode>
                <c:ptCount val="3"/>
                <c:pt idx="0">
                  <c:v>0.13</c:v>
                </c:pt>
                <c:pt idx="1">
                  <c:v>0.1</c:v>
                </c:pt>
                <c:pt idx="2">
                  <c:v>0.17</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Neither hopeful nor unhopeful</c:v>
                </c:pt>
              </c:strCache>
            </c:strRef>
          </c:tx>
          <c:spPr>
            <a:solidFill>
              <a:srgbClr val="BFBFBF"/>
            </a:solidFill>
            <a:ln>
              <a:noFill/>
            </a:ln>
            <a:effectLst/>
          </c:spPr>
          <c:invertIfNegative val="0"/>
          <c:dPt>
            <c:idx val="2"/>
            <c:invertIfNegative val="0"/>
            <c:bubble3D val="0"/>
            <c:spPr>
              <a:solidFill>
                <a:srgbClr val="BFBFBF"/>
              </a:solidFill>
              <a:ln>
                <a:noFill/>
              </a:ln>
              <a:effectLst/>
            </c:spPr>
            <c:extLst>
              <c:ext xmlns:c16="http://schemas.microsoft.com/office/drawing/2014/chart" uri="{C3380CC4-5D6E-409C-BE32-E72D297353CC}">
                <c16:uniqueId val="{00000003-7872-4928-B586-D0CDF8AE202E}"/>
              </c:ext>
            </c:extLst>
          </c:dPt>
          <c:dPt>
            <c:idx val="4"/>
            <c:invertIfNegative val="0"/>
            <c:bubble3D val="0"/>
            <c:spPr>
              <a:solidFill>
                <a:srgbClr val="BFBFBF"/>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Oct '24-Feb '25 (S15+16+17)</c:v>
                </c:pt>
                <c:pt idx="1">
                  <c:v>May '25 (S18)</c:v>
                </c:pt>
                <c:pt idx="2">
                  <c:v>GB Benchmarking*</c:v>
                </c:pt>
              </c:strCache>
            </c:strRef>
          </c:cat>
          <c:val>
            <c:numRef>
              <c:f>Sheet1!$D$4:$D$6</c:f>
              <c:numCache>
                <c:formatCode>0%</c:formatCode>
                <c:ptCount val="3"/>
                <c:pt idx="0">
                  <c:v>0.09</c:v>
                </c:pt>
                <c:pt idx="1">
                  <c:v>0.1</c:v>
                </c:pt>
                <c:pt idx="2">
                  <c:v>0.14000000000000001</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Hopeful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Oct '24-Feb '25 (S15+16+17)</c:v>
                </c:pt>
                <c:pt idx="1">
                  <c:v>May '25 (S18)</c:v>
                </c:pt>
                <c:pt idx="2">
                  <c:v>GB Benchmarking*</c:v>
                </c:pt>
              </c:strCache>
            </c:strRef>
          </c:cat>
          <c:val>
            <c:numRef>
              <c:f>Sheet1!$E$4:$E$6</c:f>
              <c:numCache>
                <c:formatCode>0%</c:formatCode>
                <c:ptCount val="3"/>
                <c:pt idx="0">
                  <c:v>0.76</c:v>
                </c:pt>
                <c:pt idx="1">
                  <c:v>0.78</c:v>
                </c:pt>
                <c:pt idx="2">
                  <c:v>0.69</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6.5051263957083237E-3"/>
          <c:y val="0.17050574575166111"/>
          <c:w val="0.2733071116409998"/>
          <c:h val="0.6272324186708746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016270096217"/>
          <c:y val="2.5759145808463273E-2"/>
          <c:w val="0.72014143816646581"/>
          <c:h val="0.83398571110357722"/>
        </c:manualLayout>
      </c:layout>
      <c:barChart>
        <c:barDir val="col"/>
        <c:grouping val="percentStacked"/>
        <c:varyColors val="0"/>
        <c:ser>
          <c:idx val="0"/>
          <c:order val="0"/>
          <c:tx>
            <c:strRef>
              <c:f>Sheet1!$B$1</c:f>
              <c:strCache>
                <c:ptCount val="1"/>
                <c:pt idx="0">
                  <c:v>Don't know/Prefer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 '24-Feb '25 (S15+16+17)</c:v>
                </c:pt>
                <c:pt idx="1">
                  <c:v>May '25 (S18)</c:v>
                </c:pt>
                <c:pt idx="2">
                  <c:v>GB Benchmarking </c:v>
                </c:pt>
              </c:strCache>
            </c:strRef>
          </c:cat>
          <c:val>
            <c:numRef>
              <c:f>Sheet1!$B$2:$B$5</c:f>
              <c:numCache>
                <c:formatCode>0%</c:formatCode>
                <c:ptCount val="3"/>
                <c:pt idx="0">
                  <c:v>0.03</c:v>
                </c:pt>
                <c:pt idx="1">
                  <c:v>0.02</c:v>
                </c:pt>
                <c:pt idx="2">
                  <c:v>0.03</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 '24-Feb '25 (S15+16+17)</c:v>
                </c:pt>
                <c:pt idx="1">
                  <c:v>May '25 (S18)</c:v>
                </c:pt>
                <c:pt idx="2">
                  <c:v>GB Benchmarking </c:v>
                </c:pt>
              </c:strCache>
            </c:strRef>
          </c:cat>
          <c:val>
            <c:numRef>
              <c:f>Sheet1!$C$2:$C$5</c:f>
              <c:numCache>
                <c:formatCode>0%</c:formatCode>
                <c:ptCount val="3"/>
                <c:pt idx="0">
                  <c:v>0.04</c:v>
                </c:pt>
                <c:pt idx="1">
                  <c:v>0.04</c:v>
                </c:pt>
                <c:pt idx="2">
                  <c:v>0.05</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Somewhat unfairly </c:v>
                </c:pt>
              </c:strCache>
            </c:strRef>
          </c:tx>
          <c:spPr>
            <a:solidFill>
              <a:srgbClr val="FFC5C5"/>
            </a:solidFill>
            <a:ln>
              <a:noFill/>
            </a:ln>
            <a:effectLst/>
          </c:spPr>
          <c:invertIfNegative val="0"/>
          <c:dPt>
            <c:idx val="1"/>
            <c:invertIfNegative val="0"/>
            <c:bubble3D val="0"/>
            <c:spPr>
              <a:solidFill>
                <a:srgbClr val="FFC5C5"/>
              </a:solidFill>
              <a:ln>
                <a:noFill/>
              </a:ln>
              <a:effectLst/>
            </c:spPr>
            <c:extLst>
              <c:ext xmlns:c16="http://schemas.microsoft.com/office/drawing/2014/chart" uri="{C3380CC4-5D6E-409C-BE32-E72D297353CC}">
                <c16:uniqueId val="{00000001-556D-4590-B55E-A94E6FE70FCF}"/>
              </c:ext>
            </c:extLst>
          </c:dPt>
          <c:dPt>
            <c:idx val="3"/>
            <c:invertIfNegative val="0"/>
            <c:bubble3D val="0"/>
            <c:spPr>
              <a:solidFill>
                <a:srgbClr val="FFC5C5"/>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FFC5C5"/>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 '24-Feb '25 (S15+16+17)</c:v>
                </c:pt>
                <c:pt idx="1">
                  <c:v>May '25 (S18)</c:v>
                </c:pt>
                <c:pt idx="2">
                  <c:v>GB Benchmarking </c:v>
                </c:pt>
              </c:strCache>
            </c:strRef>
          </c:cat>
          <c:val>
            <c:numRef>
              <c:f>Sheet1!$D$2:$D$5</c:f>
              <c:numCache>
                <c:formatCode>0%</c:formatCode>
                <c:ptCount val="3"/>
                <c:pt idx="0">
                  <c:v>0.13</c:v>
                </c:pt>
                <c:pt idx="1">
                  <c:v>0.13</c:v>
                </c:pt>
                <c:pt idx="2">
                  <c:v>0.15</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 '24-Feb '25 (S15+16+17)</c:v>
                </c:pt>
                <c:pt idx="1">
                  <c:v>May '25 (S18)</c:v>
                </c:pt>
                <c:pt idx="2">
                  <c:v>GB Benchmarking </c:v>
                </c:pt>
              </c:strCache>
            </c:strRef>
          </c:cat>
          <c:val>
            <c:numRef>
              <c:f>Sheet1!$E$2:$E$5</c:f>
              <c:numCache>
                <c:formatCode>0%</c:formatCode>
                <c:ptCount val="3"/>
                <c:pt idx="0">
                  <c:v>0.23</c:v>
                </c:pt>
                <c:pt idx="1">
                  <c:v>0.21</c:v>
                </c:pt>
                <c:pt idx="2">
                  <c:v>0.27</c:v>
                </c:pt>
              </c:numCache>
            </c:numRef>
          </c:val>
          <c:extLst>
            <c:ext xmlns:c16="http://schemas.microsoft.com/office/drawing/2014/chart" uri="{C3380CC4-5D6E-409C-BE32-E72D297353CC}">
              <c16:uniqueId val="{0000000D-0371-42B7-8EDF-37F67D0DDC8F}"/>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 '24-Feb '25 (S15+16+17)</c:v>
                </c:pt>
                <c:pt idx="1">
                  <c:v>May '25 (S18)</c:v>
                </c:pt>
                <c:pt idx="2">
                  <c:v>GB Benchmarking </c:v>
                </c:pt>
              </c:strCache>
            </c:strRef>
          </c:cat>
          <c:val>
            <c:numRef>
              <c:f>Sheet1!$F$2:$F$5</c:f>
              <c:numCache>
                <c:formatCode>0%</c:formatCode>
                <c:ptCount val="3"/>
                <c:pt idx="0">
                  <c:v>0.33</c:v>
                </c:pt>
                <c:pt idx="1">
                  <c:v>0.34</c:v>
                </c:pt>
                <c:pt idx="2">
                  <c:v>0.35</c:v>
                </c:pt>
              </c:numCache>
            </c:numRef>
          </c:val>
          <c:extLst>
            <c:ext xmlns:c16="http://schemas.microsoft.com/office/drawing/2014/chart" uri="{C3380CC4-5D6E-409C-BE32-E72D297353CC}">
              <c16:uniqueId val="{00000000-A360-4FE3-A777-2C7773D1DD0A}"/>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 '24-Feb '25 (S15+16+17)</c:v>
                </c:pt>
                <c:pt idx="1">
                  <c:v>May '25 (S18)</c:v>
                </c:pt>
                <c:pt idx="2">
                  <c:v>GB Benchmarking </c:v>
                </c:pt>
              </c:strCache>
            </c:strRef>
          </c:cat>
          <c:val>
            <c:numRef>
              <c:f>Sheet1!$G$2:$G$5</c:f>
              <c:numCache>
                <c:formatCode>0%</c:formatCode>
                <c:ptCount val="3"/>
                <c:pt idx="0">
                  <c:v>0.24</c:v>
                </c:pt>
                <c:pt idx="1">
                  <c:v>0.26</c:v>
                </c:pt>
                <c:pt idx="2">
                  <c:v>0.15</c:v>
                </c:pt>
              </c:numCache>
            </c:numRef>
          </c:val>
          <c:extLst>
            <c:ext xmlns:c16="http://schemas.microsoft.com/office/drawing/2014/chart" uri="{C3380CC4-5D6E-409C-BE32-E72D297353CC}">
              <c16:uniqueId val="{00000001-A360-4FE3-A777-2C7773D1DD0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9.9122442736912422E-3"/>
          <c:y val="0.1427844113428243"/>
          <c:w val="0.23531220206202028"/>
          <c:h val="0.6853162589369070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67484659775534E-3"/>
          <c:y val="3.1078256961606487E-2"/>
          <c:w val="0.99395431469068196"/>
          <c:h val="0.67443058884869833"/>
        </c:manualLayout>
      </c:layout>
      <c:lineChart>
        <c:grouping val="standard"/>
        <c:varyColors val="0"/>
        <c:ser>
          <c:idx val="0"/>
          <c:order val="0"/>
          <c:tx>
            <c:strRef>
              <c:f>Sheet1!$C$1</c:f>
              <c:strCache>
                <c:ptCount val="1"/>
                <c:pt idx="0">
                  <c:v>Knowledge</c:v>
                </c:pt>
              </c:strCache>
            </c:strRef>
          </c:tx>
          <c:spPr>
            <a:ln w="28575" cap="rnd">
              <a:solidFill>
                <a:schemeClr val="accent1"/>
              </a:solidFill>
              <a:round/>
            </a:ln>
            <a:effectLst/>
          </c:spPr>
          <c:marker>
            <c:symbol val="none"/>
          </c:marker>
          <c:dLbls>
            <c:dLbl>
              <c:idx val="0"/>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B2-4261-8C24-E523E90C56B7}"/>
                </c:ext>
              </c:extLst>
            </c:dLbl>
            <c:dLbl>
              <c:idx val="1"/>
              <c:layout>
                <c:manualLayout>
                  <c:x val="-2.4250042348562269E-2"/>
                  <c:y val="-2.700945189108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B2-4261-8C24-E523E90C56B7}"/>
                </c:ext>
              </c:extLst>
            </c:dLbl>
            <c:dLbl>
              <c:idx val="2"/>
              <c:layout>
                <c:manualLayout>
                  <c:x val="-2.4250042348562227E-2"/>
                  <c:y val="-2.9866095397947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B2-4261-8C24-E523E90C56B7}"/>
                </c:ext>
              </c:extLst>
            </c:dLbl>
            <c:dLbl>
              <c:idx val="3"/>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B2-4261-8C24-E523E90C56B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B2-4261-8C24-E523E90C56B7}"/>
                </c:ext>
              </c:extLst>
            </c:dLbl>
            <c:dLbl>
              <c:idx val="5"/>
              <c:layout>
                <c:manualLayout>
                  <c:x val="-2.4250042348562227E-2"/>
                  <c:y val="-3.5579382411668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B2-4261-8C24-E523E90C56B7}"/>
                </c:ext>
              </c:extLst>
            </c:dLbl>
            <c:dLbl>
              <c:idx val="6"/>
              <c:layout>
                <c:manualLayout>
                  <c:x val="-2.3090308137727111E-2"/>
                  <c:y val="3.01234182461243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B2-4261-8C24-E523E90C56B7}"/>
                </c:ext>
              </c:extLst>
            </c:dLbl>
            <c:dLbl>
              <c:idx val="7"/>
              <c:layout>
                <c:manualLayout>
                  <c:x val="-2.5302569633135888E-2"/>
                  <c:y val="-2.9866095397947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DD-406F-B2DD-19A8F6C5FC0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79-4F63-8C8B-C66B52CE3A3D}"/>
                </c:ext>
              </c:extLst>
            </c:dLbl>
            <c:dLbl>
              <c:idx val="9"/>
              <c:layout>
                <c:manualLayout>
                  <c:x val="-2.6349161270173952E-2"/>
                  <c:y val="-2.700945189108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0-4A72-8F31-8F26F3A27489}"/>
                </c:ext>
              </c:extLst>
            </c:dLbl>
            <c:dLbl>
              <c:idx val="10"/>
              <c:layout>
                <c:manualLayout>
                  <c:x val="-1.9390756005163101E-2"/>
                  <c:y val="-2.98660953979473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A6-43CE-9771-1EDD7A868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Sheet1!$C$2:$C$12</c:f>
              <c:numCache>
                <c:formatCode>General</c:formatCode>
                <c:ptCount val="11"/>
                <c:pt idx="0">
                  <c:v>66.8</c:v>
                </c:pt>
                <c:pt idx="1">
                  <c:v>68.400000000000006</c:v>
                </c:pt>
                <c:pt idx="2" formatCode="0.0">
                  <c:v>68.099999999999994</c:v>
                </c:pt>
                <c:pt idx="3" formatCode="0.0">
                  <c:v>65.900000000000006</c:v>
                </c:pt>
                <c:pt idx="4">
                  <c:v>67.599999999999994</c:v>
                </c:pt>
                <c:pt idx="5">
                  <c:v>68.099999999999994</c:v>
                </c:pt>
                <c:pt idx="6">
                  <c:v>66.599999999999994</c:v>
                </c:pt>
                <c:pt idx="7">
                  <c:v>67.7</c:v>
                </c:pt>
                <c:pt idx="8" formatCode="0.0">
                  <c:v>68.128742514970057</c:v>
                </c:pt>
                <c:pt idx="9">
                  <c:v>67.599999999999994</c:v>
                </c:pt>
                <c:pt idx="10" formatCode="0.0">
                  <c:v>69</c:v>
                </c:pt>
              </c:numCache>
            </c:numRef>
          </c:val>
          <c:smooth val="0"/>
          <c:extLst>
            <c:ext xmlns:c16="http://schemas.microsoft.com/office/drawing/2014/chart" uri="{C3380CC4-5D6E-409C-BE32-E72D297353CC}">
              <c16:uniqueId val="{00000000-D253-4BAE-A580-07C2D6A22809}"/>
            </c:ext>
          </c:extLst>
        </c:ser>
        <c:ser>
          <c:idx val="1"/>
          <c:order val="1"/>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4274657032E-2"/>
                  <c:y val="-4.560912524402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2-411E-A509-5D6952DFEF69}"/>
                </c:ext>
              </c:extLst>
            </c:dLbl>
            <c:dLbl>
              <c:idx val="1"/>
              <c:layout>
                <c:manualLayout>
                  <c:x val="-2.4174157377758763E-2"/>
                  <c:y val="-3.379296802336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62-411E-A509-5D6952DFEF69}"/>
                </c:ext>
              </c:extLst>
            </c:dLbl>
            <c:dLbl>
              <c:idx val="4"/>
              <c:layout>
                <c:manualLayout>
                  <c:x val="-1.9611105505221771E-2"/>
                  <c:y val="-4.696895503305721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7340350486289338E-2"/>
                      <c:h val="5.1676681039107442E-2"/>
                    </c:manualLayout>
                  </c15:layout>
                </c:ext>
                <c:ext xmlns:c16="http://schemas.microsoft.com/office/drawing/2014/chart" uri="{C3380CC4-5D6E-409C-BE32-E72D297353CC}">
                  <c16:uniqueId val="{00000002-5C89-4053-B286-0A5C6347A003}"/>
                </c:ext>
              </c:extLst>
            </c:dLbl>
            <c:dLbl>
              <c:idx val="5"/>
              <c:layout>
                <c:manualLayout>
                  <c:x val="-2.888897919190268E-2"/>
                  <c:y val="-4.1549767341007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DD-4851-B820-3C21693053CD}"/>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CAA6-43CE-9771-1EDD7A868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Sheet1!$D$2:$D$12</c:f>
              <c:numCache>
                <c:formatCode>General</c:formatCode>
                <c:ptCount val="11"/>
                <c:pt idx="0">
                  <c:v>70.400000000000006</c:v>
                </c:pt>
                <c:pt idx="1">
                  <c:v>71.599999999999994</c:v>
                </c:pt>
                <c:pt idx="2" formatCode="0.0">
                  <c:v>72</c:v>
                </c:pt>
                <c:pt idx="3" formatCode="0.0">
                  <c:v>71.099999999999994</c:v>
                </c:pt>
                <c:pt idx="4">
                  <c:v>71.3</c:v>
                </c:pt>
                <c:pt idx="5">
                  <c:v>71.400000000000006</c:v>
                </c:pt>
                <c:pt idx="6">
                  <c:v>71.2</c:v>
                </c:pt>
                <c:pt idx="7">
                  <c:v>70.599999999999994</c:v>
                </c:pt>
                <c:pt idx="8" formatCode="0.0">
                  <c:v>71.385496688741725</c:v>
                </c:pt>
                <c:pt idx="9">
                  <c:v>72.099999999999994</c:v>
                </c:pt>
                <c:pt idx="10">
                  <c:v>72.400000000000006</c:v>
                </c:pt>
              </c:numCache>
            </c:numRef>
          </c:val>
          <c:smooth val="0"/>
          <c:extLst>
            <c:ext xmlns:c16="http://schemas.microsoft.com/office/drawing/2014/chart" uri="{C3380CC4-5D6E-409C-BE32-E72D297353CC}">
              <c16:uniqueId val="{00000001-D253-4BAE-A580-07C2D6A22809}"/>
            </c:ext>
          </c:extLst>
        </c:ser>
        <c:ser>
          <c:idx val="2"/>
          <c:order val="2"/>
          <c:tx>
            <c:strRef>
              <c:f>Sheet1!$E$1</c:f>
              <c:strCache>
                <c:ptCount val="1"/>
                <c:pt idx="0">
                  <c:v>Access</c:v>
                </c:pt>
              </c:strCache>
            </c:strRef>
          </c:tx>
          <c:spPr>
            <a:ln w="28575" cap="rnd">
              <a:solidFill>
                <a:srgbClr val="FF5050"/>
              </a:solidFill>
              <a:round/>
            </a:ln>
            <a:effectLst/>
          </c:spPr>
          <c:marker>
            <c:symbol val="none"/>
          </c:marker>
          <c:dLbls>
            <c:dLbl>
              <c:idx val="3"/>
              <c:layout>
                <c:manualLayout>
                  <c:x val="-2.4250042348562227E-2"/>
                  <c:y val="3.5836705259845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B2-4261-8C24-E523E90C56B7}"/>
                </c:ext>
              </c:extLst>
            </c:dLbl>
            <c:dLbl>
              <c:idx val="4"/>
              <c:layout>
                <c:manualLayout>
                  <c:x val="-1.8451371294386742E-2"/>
                  <c:y val="4.0494383771385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dLbl>
              <c:idx val="6"/>
              <c:layout>
                <c:manualLayout>
                  <c:x val="-2.5409776559397509E-2"/>
                  <c:y val="-2.7009451891086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C3-4457-A6DB-D0C5B0FBBC39}"/>
                </c:ext>
              </c:extLst>
            </c:dLbl>
            <c:dLbl>
              <c:idx val="9"/>
              <c:layout>
                <c:manualLayout>
                  <c:x val="-2.0550490215998383E-2"/>
                  <c:y val="3.8693348766706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0-4A72-8F31-8F26F3A27489}"/>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CAA6-43CE-9771-1EDD7A868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Sheet1!$E$2:$E$12</c:f>
              <c:numCache>
                <c:formatCode>General</c:formatCode>
                <c:ptCount val="11"/>
                <c:pt idx="0">
                  <c:v>64</c:v>
                </c:pt>
                <c:pt idx="1">
                  <c:v>65.5</c:v>
                </c:pt>
                <c:pt idx="2" formatCode="0.0">
                  <c:v>64.5</c:v>
                </c:pt>
                <c:pt idx="3" formatCode="0.0">
                  <c:v>63.3</c:v>
                </c:pt>
                <c:pt idx="4">
                  <c:v>65.3</c:v>
                </c:pt>
                <c:pt idx="5">
                  <c:v>66.599999999999994</c:v>
                </c:pt>
                <c:pt idx="6">
                  <c:v>67.400000000000006</c:v>
                </c:pt>
                <c:pt idx="7">
                  <c:v>66.099999999999994</c:v>
                </c:pt>
                <c:pt idx="8" formatCode="0.0">
                  <c:v>66.599999999999994</c:v>
                </c:pt>
                <c:pt idx="9">
                  <c:v>67.599999999999994</c:v>
                </c:pt>
                <c:pt idx="10">
                  <c:v>67.8</c:v>
                </c:pt>
              </c:numCache>
            </c:numRef>
          </c:val>
          <c:smooth val="0"/>
          <c:extLst>
            <c:ext xmlns:c16="http://schemas.microsoft.com/office/drawing/2014/chart" uri="{C3380CC4-5D6E-409C-BE32-E72D297353CC}">
              <c16:uniqueId val="{00000002-D253-4BAE-A580-07C2D6A22809}"/>
            </c:ext>
          </c:extLst>
        </c:ser>
        <c:ser>
          <c:idx val="3"/>
          <c:order val="3"/>
          <c:tx>
            <c:strRef>
              <c:f>Sheet1!$F$1</c:f>
              <c:strCache>
                <c:ptCount val="1"/>
                <c:pt idx="0">
                  <c:v>Shared decisions </c:v>
                </c:pt>
              </c:strCache>
            </c:strRef>
          </c:tx>
          <c:spPr>
            <a:ln w="28575" cap="rnd">
              <a:solidFill>
                <a:srgbClr val="FFC000"/>
              </a:solidFill>
              <a:round/>
            </a:ln>
            <a:effectLst/>
          </c:spPr>
          <c:marker>
            <c:symbol val="none"/>
          </c:marker>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AA6-43CE-9771-1EDD7A868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Sheet1!$F$2:$F$12</c:f>
              <c:numCache>
                <c:formatCode>General</c:formatCode>
                <c:ptCount val="11"/>
                <c:pt idx="0">
                  <c:v>80.599999999999994</c:v>
                </c:pt>
                <c:pt idx="1">
                  <c:v>81.7</c:v>
                </c:pt>
                <c:pt idx="2" formatCode="0.0">
                  <c:v>81.2</c:v>
                </c:pt>
                <c:pt idx="3" formatCode="0.0">
                  <c:v>79.7</c:v>
                </c:pt>
                <c:pt idx="4">
                  <c:v>81.2</c:v>
                </c:pt>
                <c:pt idx="5">
                  <c:v>82.3</c:v>
                </c:pt>
                <c:pt idx="6">
                  <c:v>81.3</c:v>
                </c:pt>
                <c:pt idx="7">
                  <c:v>81.2</c:v>
                </c:pt>
                <c:pt idx="8" formatCode="0.0">
                  <c:v>81.902984084880629</c:v>
                </c:pt>
                <c:pt idx="9">
                  <c:v>80.900000000000006</c:v>
                </c:pt>
                <c:pt idx="10">
                  <c:v>81.8</c:v>
                </c:pt>
              </c:numCache>
            </c:numRef>
          </c:val>
          <c:smooth val="0"/>
          <c:extLst>
            <c:ext xmlns:c16="http://schemas.microsoft.com/office/drawing/2014/chart" uri="{C3380CC4-5D6E-409C-BE32-E72D297353CC}">
              <c16:uniqueId val="{00000003-D253-4BAE-A580-07C2D6A2280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in val="60"/>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3466979764464374E-2"/>
          <c:y val="0.86709117438863892"/>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pt idx="12">
                  <c:v>Dec '24 (S16)</c:v>
                </c:pt>
                <c:pt idx="13">
                  <c:v>Feb '25 (S17)</c:v>
                </c:pt>
                <c:pt idx="14">
                  <c:v>May '25 (S18)</c:v>
                </c:pt>
              </c:strCache>
            </c:strRef>
          </c:cat>
          <c:val>
            <c:numRef>
              <c:f>Sheet1!$B$2:$B$16</c:f>
              <c:numCache>
                <c:formatCode>0%</c:formatCode>
                <c:ptCount val="15"/>
                <c:pt idx="0">
                  <c:v>0.16</c:v>
                </c:pt>
                <c:pt idx="1">
                  <c:v>0.18</c:v>
                </c:pt>
                <c:pt idx="2">
                  <c:v>0.2</c:v>
                </c:pt>
                <c:pt idx="3">
                  <c:v>0.18</c:v>
                </c:pt>
                <c:pt idx="4">
                  <c:v>0.2</c:v>
                </c:pt>
                <c:pt idx="5">
                  <c:v>0.19</c:v>
                </c:pt>
                <c:pt idx="6">
                  <c:v>0.18</c:v>
                </c:pt>
                <c:pt idx="7">
                  <c:v>0.18</c:v>
                </c:pt>
                <c:pt idx="8">
                  <c:v>0.2</c:v>
                </c:pt>
                <c:pt idx="9">
                  <c:v>0.18</c:v>
                </c:pt>
                <c:pt idx="10">
                  <c:v>0.18</c:v>
                </c:pt>
                <c:pt idx="11">
                  <c:v>0.2</c:v>
                </c:pt>
                <c:pt idx="12">
                  <c:v>0.22</c:v>
                </c:pt>
                <c:pt idx="13">
                  <c:v>0.24</c:v>
                </c:pt>
                <c:pt idx="14">
                  <c:v>0.23</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C2-4024-B801-FD7B472D65AE}"/>
                </c:ext>
              </c:extLst>
            </c:dLbl>
            <c:dLbl>
              <c:idx val="1"/>
              <c:delete val="1"/>
              <c:extLst>
                <c:ext xmlns:c15="http://schemas.microsoft.com/office/drawing/2012/chart" uri="{CE6537A1-D6FC-4f65-9D91-7224C49458BB}"/>
                <c:ext xmlns:c16="http://schemas.microsoft.com/office/drawing/2014/chart" uri="{C3380CC4-5D6E-409C-BE32-E72D297353CC}">
                  <c16:uniqueId val="{00000001-35C2-4024-B801-FD7B472D65AE}"/>
                </c:ext>
              </c:extLst>
            </c:dLbl>
            <c:dLbl>
              <c:idx val="2"/>
              <c:delete val="1"/>
              <c:extLst>
                <c:ext xmlns:c15="http://schemas.microsoft.com/office/drawing/2012/chart" uri="{CE6537A1-D6FC-4f65-9D91-7224C49458BB}"/>
                <c:ext xmlns:c16="http://schemas.microsoft.com/office/drawing/2014/chart" uri="{C3380CC4-5D6E-409C-BE32-E72D297353CC}">
                  <c16:uniqueId val="{00000002-35C2-4024-B801-FD7B472D65AE}"/>
                </c:ext>
              </c:extLst>
            </c:dLbl>
            <c:dLbl>
              <c:idx val="3"/>
              <c:delete val="1"/>
              <c:extLst>
                <c:ext xmlns:c15="http://schemas.microsoft.com/office/drawing/2012/chart" uri="{CE6537A1-D6FC-4f65-9D91-7224C49458BB}"/>
                <c:ext xmlns:c16="http://schemas.microsoft.com/office/drawing/2014/chart" uri="{C3380CC4-5D6E-409C-BE32-E72D297353CC}">
                  <c16:uniqueId val="{00000003-35C2-4024-B801-FD7B472D65AE}"/>
                </c:ext>
              </c:extLst>
            </c:dLbl>
            <c:dLbl>
              <c:idx val="4"/>
              <c:delete val="1"/>
              <c:extLst>
                <c:ext xmlns:c15="http://schemas.microsoft.com/office/drawing/2012/chart" uri="{CE6537A1-D6FC-4f65-9D91-7224C49458BB}"/>
                <c:ext xmlns:c16="http://schemas.microsoft.com/office/drawing/2014/chart" uri="{C3380CC4-5D6E-409C-BE32-E72D297353CC}">
                  <c16:uniqueId val="{00000004-35C2-4024-B801-FD7B472D65AE}"/>
                </c:ext>
              </c:extLst>
            </c:dLbl>
            <c:dLbl>
              <c:idx val="5"/>
              <c:delete val="1"/>
              <c:extLst>
                <c:ext xmlns:c15="http://schemas.microsoft.com/office/drawing/2012/chart" uri="{CE6537A1-D6FC-4f65-9D91-7224C49458BB}"/>
                <c:ext xmlns:c16="http://schemas.microsoft.com/office/drawing/2014/chart" uri="{C3380CC4-5D6E-409C-BE32-E72D297353CC}">
                  <c16:uniqueId val="{00000005-35C2-4024-B801-FD7B472D65AE}"/>
                </c:ext>
              </c:extLst>
            </c:dLbl>
            <c:dLbl>
              <c:idx val="6"/>
              <c:delete val="1"/>
              <c:extLst>
                <c:ext xmlns:c15="http://schemas.microsoft.com/office/drawing/2012/chart" uri="{CE6537A1-D6FC-4f65-9D91-7224C49458BB}"/>
                <c:ext xmlns:c16="http://schemas.microsoft.com/office/drawing/2014/chart" uri="{C3380CC4-5D6E-409C-BE32-E72D297353CC}">
                  <c16:uniqueId val="{00000001-2942-4B65-966D-877E7652AAB9}"/>
                </c:ext>
              </c:extLst>
            </c:dLbl>
            <c:dLbl>
              <c:idx val="7"/>
              <c:delete val="1"/>
              <c:extLst>
                <c:ext xmlns:c15="http://schemas.microsoft.com/office/drawing/2012/chart" uri="{CE6537A1-D6FC-4f65-9D91-7224C49458BB}"/>
                <c:ext xmlns:c16="http://schemas.microsoft.com/office/drawing/2014/chart" uri="{C3380CC4-5D6E-409C-BE32-E72D297353CC}">
                  <c16:uniqueId val="{00000000-2942-4B65-966D-877E7652AAB9}"/>
                </c:ext>
              </c:extLst>
            </c:dLbl>
            <c:dLbl>
              <c:idx val="8"/>
              <c:delete val="1"/>
              <c:extLst>
                <c:ext xmlns:c15="http://schemas.microsoft.com/office/drawing/2012/chart" uri="{CE6537A1-D6FC-4f65-9D91-7224C49458BB}"/>
                <c:ext xmlns:c16="http://schemas.microsoft.com/office/drawing/2014/chart" uri="{C3380CC4-5D6E-409C-BE32-E72D297353CC}">
                  <c16:uniqueId val="{00000001-B3AB-41F6-9FB9-F8BF52840AE5}"/>
                </c:ext>
              </c:extLst>
            </c:dLbl>
            <c:dLbl>
              <c:idx val="9"/>
              <c:delete val="1"/>
              <c:extLst>
                <c:ext xmlns:c15="http://schemas.microsoft.com/office/drawing/2012/chart" uri="{CE6537A1-D6FC-4f65-9D91-7224C49458BB}"/>
                <c:ext xmlns:c16="http://schemas.microsoft.com/office/drawing/2014/chart" uri="{C3380CC4-5D6E-409C-BE32-E72D297353CC}">
                  <c16:uniqueId val="{00000001-991B-41D1-9805-E8DEB7D238BC}"/>
                </c:ext>
              </c:extLst>
            </c:dLbl>
            <c:dLbl>
              <c:idx val="10"/>
              <c:layout>
                <c:manualLayout>
                  <c:x val="-8.0137633968708055E-3"/>
                  <c:y val="1.9728987364951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1B-41D1-9805-E8DEB7D238B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December '24 (S16)</c:v>
                </c:pt>
                <c:pt idx="10">
                  <c:v>May '25 
(S18)</c:v>
                </c:pt>
              </c:strCache>
            </c:strRef>
          </c:cat>
          <c:val>
            <c:numRef>
              <c:f>Sheet1!$C$2:$C$12</c:f>
              <c:numCache>
                <c:formatCode>General</c:formatCode>
                <c:ptCount val="11"/>
                <c:pt idx="0">
                  <c:v>60.5</c:v>
                </c:pt>
                <c:pt idx="1">
                  <c:v>63.1</c:v>
                </c:pt>
                <c:pt idx="2" formatCode="0.0">
                  <c:v>62.6</c:v>
                </c:pt>
                <c:pt idx="3" formatCode="0.0">
                  <c:v>61.7</c:v>
                </c:pt>
                <c:pt idx="4">
                  <c:v>61.5</c:v>
                </c:pt>
                <c:pt idx="5">
                  <c:v>64.7</c:v>
                </c:pt>
                <c:pt idx="6">
                  <c:v>64</c:v>
                </c:pt>
                <c:pt idx="7">
                  <c:v>60.8</c:v>
                </c:pt>
                <c:pt idx="8">
                  <c:v>64.3</c:v>
                </c:pt>
                <c:pt idx="9">
                  <c:v>64.3</c:v>
                </c:pt>
                <c:pt idx="10">
                  <c:v>62.8</c:v>
                </c:pt>
              </c:numCache>
            </c:numRef>
          </c:val>
          <c:smooth val="0"/>
          <c:extLst>
            <c:ext xmlns:c16="http://schemas.microsoft.com/office/drawing/2014/chart" uri="{C3380CC4-5D6E-409C-BE32-E72D297353CC}">
              <c16:uniqueId val="{00000000-37BC-452D-A15D-EB7054330D70}"/>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BC-452D-A15D-EB7054330D70}"/>
                </c:ext>
              </c:extLst>
            </c:dLbl>
            <c:dLbl>
              <c:idx val="1"/>
              <c:delete val="1"/>
              <c:extLst>
                <c:ext xmlns:c15="http://schemas.microsoft.com/office/drawing/2012/chart" uri="{CE6537A1-D6FC-4f65-9D91-7224C49458BB}"/>
                <c:ext xmlns:c16="http://schemas.microsoft.com/office/drawing/2014/chart" uri="{C3380CC4-5D6E-409C-BE32-E72D297353CC}">
                  <c16:uniqueId val="{00000002-37BC-452D-A15D-EB7054330D70}"/>
                </c:ext>
              </c:extLst>
            </c:dLbl>
            <c:dLbl>
              <c:idx val="2"/>
              <c:delete val="1"/>
              <c:extLst>
                <c:ext xmlns:c15="http://schemas.microsoft.com/office/drawing/2012/chart" uri="{CE6537A1-D6FC-4f65-9D91-7224C49458BB}"/>
                <c:ext xmlns:c16="http://schemas.microsoft.com/office/drawing/2014/chart" uri="{C3380CC4-5D6E-409C-BE32-E72D297353CC}">
                  <c16:uniqueId val="{00000003-37BC-452D-A15D-EB7054330D70}"/>
                </c:ext>
              </c:extLst>
            </c:dLbl>
            <c:dLbl>
              <c:idx val="3"/>
              <c:delete val="1"/>
              <c:extLst>
                <c:ext xmlns:c15="http://schemas.microsoft.com/office/drawing/2012/chart" uri="{CE6537A1-D6FC-4f65-9D91-7224C49458BB}"/>
                <c:ext xmlns:c16="http://schemas.microsoft.com/office/drawing/2014/chart" uri="{C3380CC4-5D6E-409C-BE32-E72D297353CC}">
                  <c16:uniqueId val="{00000004-37BC-452D-A15D-EB7054330D70}"/>
                </c:ext>
              </c:extLst>
            </c:dLbl>
            <c:dLbl>
              <c:idx val="4"/>
              <c:delete val="1"/>
              <c:extLst>
                <c:ext xmlns:c15="http://schemas.microsoft.com/office/drawing/2012/chart" uri="{CE6537A1-D6FC-4f65-9D91-7224C49458BB}"/>
                <c:ext xmlns:c16="http://schemas.microsoft.com/office/drawing/2014/chart" uri="{C3380CC4-5D6E-409C-BE32-E72D297353CC}">
                  <c16:uniqueId val="{00000005-37BC-452D-A15D-EB7054330D70}"/>
                </c:ext>
              </c:extLst>
            </c:dLbl>
            <c:dLbl>
              <c:idx val="5"/>
              <c:delete val="1"/>
              <c:extLst>
                <c:ext xmlns:c15="http://schemas.microsoft.com/office/drawing/2012/chart" uri="{CE6537A1-D6FC-4f65-9D91-7224C49458BB}"/>
                <c:ext xmlns:c16="http://schemas.microsoft.com/office/drawing/2014/chart" uri="{C3380CC4-5D6E-409C-BE32-E72D297353CC}">
                  <c16:uniqueId val="{00000006-37BC-452D-A15D-EB7054330D70}"/>
                </c:ext>
              </c:extLst>
            </c:dLbl>
            <c:dLbl>
              <c:idx val="6"/>
              <c:delete val="1"/>
              <c:extLst>
                <c:ext xmlns:c15="http://schemas.microsoft.com/office/drawing/2012/chart" uri="{CE6537A1-D6FC-4f65-9D91-7224C49458BB}"/>
                <c:ext xmlns:c16="http://schemas.microsoft.com/office/drawing/2014/chart" uri="{C3380CC4-5D6E-409C-BE32-E72D297353CC}">
                  <c16:uniqueId val="{00000002-2942-4B65-966D-877E7652AAB9}"/>
                </c:ext>
              </c:extLst>
            </c:dLbl>
            <c:dLbl>
              <c:idx val="7"/>
              <c:delete val="1"/>
              <c:extLst>
                <c:ext xmlns:c15="http://schemas.microsoft.com/office/drawing/2012/chart" uri="{CE6537A1-D6FC-4f65-9D91-7224C49458BB}"/>
                <c:ext xmlns:c16="http://schemas.microsoft.com/office/drawing/2014/chart" uri="{C3380CC4-5D6E-409C-BE32-E72D297353CC}">
                  <c16:uniqueId val="{00000000-2560-4761-9FE5-E29DB9D15214}"/>
                </c:ext>
              </c:extLst>
            </c:dLbl>
            <c:dLbl>
              <c:idx val="8"/>
              <c:delete val="1"/>
              <c:extLst>
                <c:ext xmlns:c15="http://schemas.microsoft.com/office/drawing/2012/chart" uri="{CE6537A1-D6FC-4f65-9D91-7224C49458BB}"/>
                <c:ext xmlns:c16="http://schemas.microsoft.com/office/drawing/2014/chart" uri="{C3380CC4-5D6E-409C-BE32-E72D297353CC}">
                  <c16:uniqueId val="{00000000-B3AB-41F6-9FB9-F8BF52840AE5}"/>
                </c:ext>
              </c:extLst>
            </c:dLbl>
            <c:dLbl>
              <c:idx val="9"/>
              <c:delete val="1"/>
              <c:extLst>
                <c:ext xmlns:c15="http://schemas.microsoft.com/office/drawing/2012/chart" uri="{CE6537A1-D6FC-4f65-9D91-7224C49458BB}"/>
                <c:ext xmlns:c16="http://schemas.microsoft.com/office/drawing/2014/chart" uri="{C3380CC4-5D6E-409C-BE32-E72D297353CC}">
                  <c16:uniqueId val="{00000000-991B-41D1-9805-E8DEB7D238BC}"/>
                </c:ext>
              </c:extLst>
            </c:dLbl>
            <c:dLbl>
              <c:idx val="10"/>
              <c:layout>
                <c:manualLayout>
                  <c:x val="-1.0553581318599535E-3"/>
                  <c:y val="-2.7480314960629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1B-41D1-9805-E8DEB7D238B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December '24 (S16)</c:v>
                </c:pt>
                <c:pt idx="10">
                  <c:v>May '25 
(S18)</c:v>
                </c:pt>
              </c:strCache>
            </c:strRef>
          </c:cat>
          <c:val>
            <c:numRef>
              <c:f>Sheet1!$D$2:$D$12</c:f>
              <c:numCache>
                <c:formatCode>General</c:formatCode>
                <c:ptCount val="11"/>
                <c:pt idx="0">
                  <c:v>70.5</c:v>
                </c:pt>
                <c:pt idx="1">
                  <c:v>71.8</c:v>
                </c:pt>
                <c:pt idx="2" formatCode="0.0">
                  <c:v>71.5</c:v>
                </c:pt>
                <c:pt idx="3" formatCode="0.0">
                  <c:v>70</c:v>
                </c:pt>
                <c:pt idx="4">
                  <c:v>71.400000000000006</c:v>
                </c:pt>
                <c:pt idx="5">
                  <c:v>72.099999999999994</c:v>
                </c:pt>
                <c:pt idx="6">
                  <c:v>71.599999999999994</c:v>
                </c:pt>
                <c:pt idx="7">
                  <c:v>71.400000000000006</c:v>
                </c:pt>
                <c:pt idx="8">
                  <c:v>72</c:v>
                </c:pt>
                <c:pt idx="9">
                  <c:v>72.099999999999994</c:v>
                </c:pt>
                <c:pt idx="10">
                  <c:v>72.7</c:v>
                </c:pt>
              </c:numCache>
            </c:numRef>
          </c:val>
          <c:smooth val="0"/>
          <c:extLst>
            <c:ext xmlns:c16="http://schemas.microsoft.com/office/drawing/2014/chart" uri="{C3380CC4-5D6E-409C-BE32-E72D297353CC}">
              <c16:uniqueId val="{00000007-37BC-452D-A15D-EB7054330D70}"/>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55"/>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4277247189677195E-2"/>
                  <c:y val="5.100163496382949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15-492F-9E1A-C6DDEA1F59F4}"/>
                </c:ext>
              </c:extLst>
            </c:dLbl>
            <c:dLbl>
              <c:idx val="1"/>
              <c:delete val="1"/>
              <c:extLst>
                <c:ext xmlns:c15="http://schemas.microsoft.com/office/drawing/2012/chart" uri="{CE6537A1-D6FC-4f65-9D91-7224C49458BB}"/>
                <c:ext xmlns:c16="http://schemas.microsoft.com/office/drawing/2014/chart" uri="{C3380CC4-5D6E-409C-BE32-E72D297353CC}">
                  <c16:uniqueId val="{00000000-8D63-46DE-9870-8702AF2F433C}"/>
                </c:ext>
              </c:extLst>
            </c:dLbl>
            <c:dLbl>
              <c:idx val="2"/>
              <c:delete val="1"/>
              <c:extLst>
                <c:ext xmlns:c15="http://schemas.microsoft.com/office/drawing/2012/chart" uri="{CE6537A1-D6FC-4f65-9D91-7224C49458BB}"/>
                <c:ext xmlns:c16="http://schemas.microsoft.com/office/drawing/2014/chart" uri="{C3380CC4-5D6E-409C-BE32-E72D297353CC}">
                  <c16:uniqueId val="{00000001-8D63-46DE-9870-8702AF2F433C}"/>
                </c:ext>
              </c:extLst>
            </c:dLbl>
            <c:dLbl>
              <c:idx val="3"/>
              <c:delete val="1"/>
              <c:extLst>
                <c:ext xmlns:c15="http://schemas.microsoft.com/office/drawing/2012/chart" uri="{CE6537A1-D6FC-4f65-9D91-7224C49458BB}"/>
                <c:ext xmlns:c16="http://schemas.microsoft.com/office/drawing/2014/chart" uri="{C3380CC4-5D6E-409C-BE32-E72D297353CC}">
                  <c16:uniqueId val="{00000002-8D63-46DE-9870-8702AF2F433C}"/>
                </c:ext>
              </c:extLst>
            </c:dLbl>
            <c:dLbl>
              <c:idx val="4"/>
              <c:delete val="1"/>
              <c:extLst>
                <c:ext xmlns:c15="http://schemas.microsoft.com/office/drawing/2012/chart" uri="{CE6537A1-D6FC-4f65-9D91-7224C49458BB}"/>
                <c:ext xmlns:c16="http://schemas.microsoft.com/office/drawing/2014/chart" uri="{C3380CC4-5D6E-409C-BE32-E72D297353CC}">
                  <c16:uniqueId val="{00000003-8D63-46DE-9870-8702AF2F433C}"/>
                </c:ext>
              </c:extLst>
            </c:dLbl>
            <c:dLbl>
              <c:idx val="5"/>
              <c:delete val="1"/>
              <c:extLst>
                <c:ext xmlns:c15="http://schemas.microsoft.com/office/drawing/2012/chart" uri="{CE6537A1-D6FC-4f65-9D91-7224C49458BB}"/>
                <c:ext xmlns:c16="http://schemas.microsoft.com/office/drawing/2014/chart" uri="{C3380CC4-5D6E-409C-BE32-E72D297353CC}">
                  <c16:uniqueId val="{00000004-8D63-46DE-9870-8702AF2F433C}"/>
                </c:ext>
              </c:extLst>
            </c:dLbl>
            <c:dLbl>
              <c:idx val="6"/>
              <c:delete val="1"/>
              <c:extLst>
                <c:ext xmlns:c15="http://schemas.microsoft.com/office/drawing/2012/chart" uri="{CE6537A1-D6FC-4f65-9D91-7224C49458BB}"/>
                <c:ext xmlns:c16="http://schemas.microsoft.com/office/drawing/2014/chart" uri="{C3380CC4-5D6E-409C-BE32-E72D297353CC}">
                  <c16:uniqueId val="{00000003-4215-492F-9E1A-C6DDEA1F59F4}"/>
                </c:ext>
              </c:extLst>
            </c:dLbl>
            <c:dLbl>
              <c:idx val="7"/>
              <c:delete val="1"/>
              <c:extLst>
                <c:ext xmlns:c15="http://schemas.microsoft.com/office/drawing/2012/chart" uri="{CE6537A1-D6FC-4f65-9D91-7224C49458BB}"/>
                <c:ext xmlns:c16="http://schemas.microsoft.com/office/drawing/2014/chart" uri="{C3380CC4-5D6E-409C-BE32-E72D297353CC}">
                  <c16:uniqueId val="{00000001-4215-492F-9E1A-C6DDEA1F59F4}"/>
                </c:ext>
              </c:extLst>
            </c:dLbl>
            <c:dLbl>
              <c:idx val="8"/>
              <c:delete val="1"/>
              <c:extLst>
                <c:ext xmlns:c15="http://schemas.microsoft.com/office/drawing/2012/chart" uri="{CE6537A1-D6FC-4f65-9D91-7224C49458BB}"/>
                <c:ext xmlns:c16="http://schemas.microsoft.com/office/drawing/2014/chart" uri="{C3380CC4-5D6E-409C-BE32-E72D297353CC}">
                  <c16:uniqueId val="{00000000-7671-498E-9D08-E804621B1159}"/>
                </c:ext>
              </c:extLst>
            </c:dLbl>
            <c:dLbl>
              <c:idx val="9"/>
              <c:delete val="1"/>
              <c:extLst>
                <c:ext xmlns:c15="http://schemas.microsoft.com/office/drawing/2012/chart" uri="{CE6537A1-D6FC-4f65-9D91-7224C49458BB}"/>
                <c:ext xmlns:c16="http://schemas.microsoft.com/office/drawing/2014/chart" uri="{C3380CC4-5D6E-409C-BE32-E72D297353CC}">
                  <c16:uniqueId val="{00000000-3991-4479-99F0-F1ABCB7DF61A}"/>
                </c:ext>
              </c:extLst>
            </c:dLbl>
            <c:dLbl>
              <c:idx val="10"/>
              <c:layout>
                <c:manualLayout>
                  <c:x val="-3.4515085746308705E-3"/>
                  <c:y val="7.99771898199531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D7D3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21-4762-9EC2-323DF280D0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Sheet1!$C$2:$C$12</c:f>
              <c:numCache>
                <c:formatCode>0.0</c:formatCode>
                <c:ptCount val="11"/>
                <c:pt idx="0" formatCode="General">
                  <c:v>60.2</c:v>
                </c:pt>
                <c:pt idx="1">
                  <c:v>63.714000000000006</c:v>
                </c:pt>
                <c:pt idx="2">
                  <c:v>60.9</c:v>
                </c:pt>
                <c:pt idx="3">
                  <c:v>61.7</c:v>
                </c:pt>
                <c:pt idx="4">
                  <c:v>61.87745454545454</c:v>
                </c:pt>
                <c:pt idx="5" formatCode="General">
                  <c:v>64.5</c:v>
                </c:pt>
                <c:pt idx="6" formatCode="General">
                  <c:v>62.5</c:v>
                </c:pt>
                <c:pt idx="7" formatCode="General">
                  <c:v>57.3</c:v>
                </c:pt>
                <c:pt idx="8" formatCode="General">
                  <c:v>62.2</c:v>
                </c:pt>
                <c:pt idx="9" formatCode="General">
                  <c:v>62.4</c:v>
                </c:pt>
                <c:pt idx="10" formatCode="General">
                  <c:v>62.1</c:v>
                </c:pt>
              </c:numCache>
            </c:numRef>
          </c:val>
          <c:smooth val="0"/>
          <c:extLst>
            <c:ext xmlns:c16="http://schemas.microsoft.com/office/drawing/2014/chart" uri="{C3380CC4-5D6E-409C-BE32-E72D297353CC}">
              <c16:uniqueId val="{00000000-9F5F-406A-9376-F08B5D29A176}"/>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1864667581673897E-2"/>
                  <c:y val="-7.01272480752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5F-406A-9376-F08B5D29A176}"/>
                </c:ext>
              </c:extLst>
            </c:dLbl>
            <c:dLbl>
              <c:idx val="1"/>
              <c:delete val="1"/>
              <c:extLst>
                <c:ext xmlns:c15="http://schemas.microsoft.com/office/drawing/2012/chart" uri="{CE6537A1-D6FC-4f65-9D91-7224C49458BB}"/>
                <c:ext xmlns:c16="http://schemas.microsoft.com/office/drawing/2014/chart" uri="{C3380CC4-5D6E-409C-BE32-E72D297353CC}">
                  <c16:uniqueId val="{00000002-9F5F-406A-9376-F08B5D29A176}"/>
                </c:ext>
              </c:extLst>
            </c:dLbl>
            <c:dLbl>
              <c:idx val="2"/>
              <c:delete val="1"/>
              <c:extLst>
                <c:ext xmlns:c15="http://schemas.microsoft.com/office/drawing/2012/chart" uri="{CE6537A1-D6FC-4f65-9D91-7224C49458BB}"/>
                <c:ext xmlns:c16="http://schemas.microsoft.com/office/drawing/2014/chart" uri="{C3380CC4-5D6E-409C-BE32-E72D297353CC}">
                  <c16:uniqueId val="{00000003-9F5F-406A-9376-F08B5D29A176}"/>
                </c:ext>
              </c:extLst>
            </c:dLbl>
            <c:dLbl>
              <c:idx val="3"/>
              <c:delete val="1"/>
              <c:extLst>
                <c:ext xmlns:c15="http://schemas.microsoft.com/office/drawing/2012/chart" uri="{CE6537A1-D6FC-4f65-9D91-7224C49458BB}"/>
                <c:ext xmlns:c16="http://schemas.microsoft.com/office/drawing/2014/chart" uri="{C3380CC4-5D6E-409C-BE32-E72D297353CC}">
                  <c16:uniqueId val="{00000004-9F5F-406A-9376-F08B5D29A176}"/>
                </c:ext>
              </c:extLst>
            </c:dLbl>
            <c:dLbl>
              <c:idx val="4"/>
              <c:delete val="1"/>
              <c:extLst>
                <c:ext xmlns:c15="http://schemas.microsoft.com/office/drawing/2012/chart" uri="{CE6537A1-D6FC-4f65-9D91-7224C49458BB}"/>
                <c:ext xmlns:c16="http://schemas.microsoft.com/office/drawing/2014/chart" uri="{C3380CC4-5D6E-409C-BE32-E72D297353CC}">
                  <c16:uniqueId val="{00000005-9F5F-406A-9376-F08B5D29A176}"/>
                </c:ext>
              </c:extLst>
            </c:dLbl>
            <c:dLbl>
              <c:idx val="5"/>
              <c:delete val="1"/>
              <c:extLst>
                <c:ext xmlns:c15="http://schemas.microsoft.com/office/drawing/2012/chart" uri="{CE6537A1-D6FC-4f65-9D91-7224C49458BB}"/>
                <c:ext xmlns:c16="http://schemas.microsoft.com/office/drawing/2014/chart" uri="{C3380CC4-5D6E-409C-BE32-E72D297353CC}">
                  <c16:uniqueId val="{00000006-9F5F-406A-9376-F08B5D29A176}"/>
                </c:ext>
              </c:extLst>
            </c:dLbl>
            <c:dLbl>
              <c:idx val="6"/>
              <c:delete val="1"/>
              <c:extLst>
                <c:ext xmlns:c15="http://schemas.microsoft.com/office/drawing/2012/chart" uri="{CE6537A1-D6FC-4f65-9D91-7224C49458BB}"/>
                <c:ext xmlns:c16="http://schemas.microsoft.com/office/drawing/2014/chart" uri="{C3380CC4-5D6E-409C-BE32-E72D297353CC}">
                  <c16:uniqueId val="{00000000-4215-492F-9E1A-C6DDEA1F59F4}"/>
                </c:ext>
              </c:extLst>
            </c:dLbl>
            <c:dLbl>
              <c:idx val="7"/>
              <c:delete val="1"/>
              <c:extLst>
                <c:ext xmlns:c15="http://schemas.microsoft.com/office/drawing/2012/chart" uri="{CE6537A1-D6FC-4f65-9D91-7224C49458BB}"/>
                <c:ext xmlns:c16="http://schemas.microsoft.com/office/drawing/2014/chart" uri="{C3380CC4-5D6E-409C-BE32-E72D297353CC}">
                  <c16:uniqueId val="{00000001-7671-498E-9D08-E804621B1159}"/>
                </c:ext>
              </c:extLst>
            </c:dLbl>
            <c:dLbl>
              <c:idx val="8"/>
              <c:delete val="1"/>
              <c:extLst>
                <c:ext xmlns:c15="http://schemas.microsoft.com/office/drawing/2012/chart" uri="{CE6537A1-D6FC-4f65-9D91-7224C49458BB}"/>
                <c:ext xmlns:c16="http://schemas.microsoft.com/office/drawing/2014/chart" uri="{C3380CC4-5D6E-409C-BE32-E72D297353CC}">
                  <c16:uniqueId val="{00000002-7671-498E-9D08-E804621B1159}"/>
                </c:ext>
              </c:extLst>
            </c:dLbl>
            <c:dLbl>
              <c:idx val="9"/>
              <c:delete val="1"/>
              <c:extLst>
                <c:ext xmlns:c15="http://schemas.microsoft.com/office/drawing/2012/chart" uri="{CE6537A1-D6FC-4f65-9D91-7224C49458BB}"/>
                <c:ext xmlns:c16="http://schemas.microsoft.com/office/drawing/2014/chart" uri="{C3380CC4-5D6E-409C-BE32-E72D297353CC}">
                  <c16:uniqueId val="{00000000-8721-4762-9EC2-323DF280D0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Sheet1!$D$2:$D$12</c:f>
              <c:numCache>
                <c:formatCode>General</c:formatCode>
                <c:ptCount val="11"/>
                <c:pt idx="0">
                  <c:v>66.8</c:v>
                </c:pt>
                <c:pt idx="1">
                  <c:v>68.400000000000006</c:v>
                </c:pt>
                <c:pt idx="2" formatCode="0.0">
                  <c:v>68.099999999999994</c:v>
                </c:pt>
                <c:pt idx="3" formatCode="0.0">
                  <c:v>65.900000000000006</c:v>
                </c:pt>
                <c:pt idx="4">
                  <c:v>67.599999999999994</c:v>
                </c:pt>
                <c:pt idx="5">
                  <c:v>68.099999999999994</c:v>
                </c:pt>
                <c:pt idx="6">
                  <c:v>66.599999999999994</c:v>
                </c:pt>
                <c:pt idx="7">
                  <c:v>67.7</c:v>
                </c:pt>
                <c:pt idx="8">
                  <c:v>68.099999999999994</c:v>
                </c:pt>
                <c:pt idx="9">
                  <c:v>67.599999999999994</c:v>
                </c:pt>
                <c:pt idx="10">
                  <c:v>69</c:v>
                </c:pt>
              </c:numCache>
            </c:numRef>
          </c:val>
          <c:smooth val="0"/>
          <c:extLst>
            <c:ext xmlns:c16="http://schemas.microsoft.com/office/drawing/2014/chart" uri="{C3380CC4-5D6E-409C-BE32-E72D297353CC}">
              <c16:uniqueId val="{00000007-9F5F-406A-9376-F08B5D29A176}"/>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58310814340602E-2"/>
          <c:y val="3.3935162665598442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1864667581673897E-2"/>
                  <c:y val="-5.100163496382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802-874B-8C3C77B62FEF}"/>
                </c:ext>
              </c:extLst>
            </c:dLbl>
            <c:dLbl>
              <c:idx val="1"/>
              <c:delete val="1"/>
              <c:extLst>
                <c:ext xmlns:c15="http://schemas.microsoft.com/office/drawing/2012/chart" uri="{CE6537A1-D6FC-4f65-9D91-7224C49458BB}"/>
                <c:ext xmlns:c16="http://schemas.microsoft.com/office/drawing/2014/chart" uri="{C3380CC4-5D6E-409C-BE32-E72D297353CC}">
                  <c16:uniqueId val="{00000001-98FB-4802-874B-8C3C77B62FEF}"/>
                </c:ext>
              </c:extLst>
            </c:dLbl>
            <c:dLbl>
              <c:idx val="2"/>
              <c:delete val="1"/>
              <c:extLst>
                <c:ext xmlns:c15="http://schemas.microsoft.com/office/drawing/2012/chart" uri="{CE6537A1-D6FC-4f65-9D91-7224C49458BB}"/>
                <c:ext xmlns:c16="http://schemas.microsoft.com/office/drawing/2014/chart" uri="{C3380CC4-5D6E-409C-BE32-E72D297353CC}">
                  <c16:uniqueId val="{00000002-98FB-4802-874B-8C3C77B62FEF}"/>
                </c:ext>
              </c:extLst>
            </c:dLbl>
            <c:dLbl>
              <c:idx val="3"/>
              <c:delete val="1"/>
              <c:extLst>
                <c:ext xmlns:c15="http://schemas.microsoft.com/office/drawing/2012/chart" uri="{CE6537A1-D6FC-4f65-9D91-7224C49458BB}"/>
                <c:ext xmlns:c16="http://schemas.microsoft.com/office/drawing/2014/chart" uri="{C3380CC4-5D6E-409C-BE32-E72D297353CC}">
                  <c16:uniqueId val="{00000003-98FB-4802-874B-8C3C77B62FEF}"/>
                </c:ext>
              </c:extLst>
            </c:dLbl>
            <c:dLbl>
              <c:idx val="4"/>
              <c:delete val="1"/>
              <c:extLst>
                <c:ext xmlns:c15="http://schemas.microsoft.com/office/drawing/2012/chart" uri="{CE6537A1-D6FC-4f65-9D91-7224C49458BB}"/>
                <c:ext xmlns:c16="http://schemas.microsoft.com/office/drawing/2014/chart" uri="{C3380CC4-5D6E-409C-BE32-E72D297353CC}">
                  <c16:uniqueId val="{00000004-98FB-4802-874B-8C3C77B62FEF}"/>
                </c:ext>
              </c:extLst>
            </c:dLbl>
            <c:dLbl>
              <c:idx val="5"/>
              <c:delete val="1"/>
              <c:extLst>
                <c:ext xmlns:c15="http://schemas.microsoft.com/office/drawing/2012/chart" uri="{CE6537A1-D6FC-4f65-9D91-7224C49458BB}"/>
                <c:ext xmlns:c16="http://schemas.microsoft.com/office/drawing/2014/chart" uri="{C3380CC4-5D6E-409C-BE32-E72D297353CC}">
                  <c16:uniqueId val="{00000005-98FB-4802-874B-8C3C77B62FEF}"/>
                </c:ext>
              </c:extLst>
            </c:dLbl>
            <c:dLbl>
              <c:idx val="6"/>
              <c:delete val="1"/>
              <c:extLst>
                <c:ext xmlns:c15="http://schemas.microsoft.com/office/drawing/2012/chart" uri="{CE6537A1-D6FC-4f65-9D91-7224C49458BB}"/>
                <c:ext xmlns:c16="http://schemas.microsoft.com/office/drawing/2014/chart" uri="{C3380CC4-5D6E-409C-BE32-E72D297353CC}">
                  <c16:uniqueId val="{00000000-5A65-4B7E-A30B-2A7004206434}"/>
                </c:ext>
              </c:extLst>
            </c:dLbl>
            <c:dLbl>
              <c:idx val="7"/>
              <c:delete val="1"/>
              <c:extLst>
                <c:ext xmlns:c15="http://schemas.microsoft.com/office/drawing/2012/chart" uri="{CE6537A1-D6FC-4f65-9D91-7224C49458BB}"/>
                <c:ext xmlns:c16="http://schemas.microsoft.com/office/drawing/2014/chart" uri="{C3380CC4-5D6E-409C-BE32-E72D297353CC}">
                  <c16:uniqueId val="{00000001-5A65-4B7E-A30B-2A7004206434}"/>
                </c:ext>
              </c:extLst>
            </c:dLbl>
            <c:dLbl>
              <c:idx val="8"/>
              <c:delete val="1"/>
              <c:extLst>
                <c:ext xmlns:c15="http://schemas.microsoft.com/office/drawing/2012/chart" uri="{CE6537A1-D6FC-4f65-9D91-7224C49458BB}"/>
                <c:ext xmlns:c16="http://schemas.microsoft.com/office/drawing/2014/chart" uri="{C3380CC4-5D6E-409C-BE32-E72D297353CC}">
                  <c16:uniqueId val="{00000001-198B-4192-994E-AC904DAC9D9F}"/>
                </c:ext>
              </c:extLst>
            </c:dLbl>
            <c:dLbl>
              <c:idx val="9"/>
              <c:delete val="1"/>
              <c:extLst>
                <c:ext xmlns:c15="http://schemas.microsoft.com/office/drawing/2012/chart" uri="{CE6537A1-D6FC-4f65-9D91-7224C49458BB}"/>
                <c:ext xmlns:c16="http://schemas.microsoft.com/office/drawing/2014/chart" uri="{C3380CC4-5D6E-409C-BE32-E72D297353CC}">
                  <c16:uniqueId val="{00000000-9695-4AF9-B1E4-9CA33D284168}"/>
                </c:ext>
              </c:extLst>
            </c:dLbl>
            <c:dLbl>
              <c:idx val="10"/>
              <c:layout>
                <c:manualLayout>
                  <c:x val="-1.038928966627742E-3"/>
                  <c:y val="-6.6652510701056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E-4E5F-8401-AA9E3AC04E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Sheet1!$C$2:$C$12</c:f>
              <c:numCache>
                <c:formatCode>0.0</c:formatCode>
                <c:ptCount val="11"/>
                <c:pt idx="0" formatCode="General">
                  <c:v>52.1</c:v>
                </c:pt>
                <c:pt idx="1">
                  <c:v>54.634576271186447</c:v>
                </c:pt>
                <c:pt idx="2">
                  <c:v>57.6</c:v>
                </c:pt>
                <c:pt idx="3">
                  <c:v>52</c:v>
                </c:pt>
                <c:pt idx="4">
                  <c:v>54.602205882352941</c:v>
                </c:pt>
                <c:pt idx="5" formatCode="General">
                  <c:v>57.2</c:v>
                </c:pt>
                <c:pt idx="6" formatCode="General">
                  <c:v>60</c:v>
                </c:pt>
                <c:pt idx="7" formatCode="General">
                  <c:v>56.2</c:v>
                </c:pt>
                <c:pt idx="8" formatCode="General">
                  <c:v>58.5</c:v>
                </c:pt>
                <c:pt idx="9" formatCode="General">
                  <c:v>60</c:v>
                </c:pt>
                <c:pt idx="10" formatCode="General">
                  <c:v>56.4</c:v>
                </c:pt>
              </c:numCache>
            </c:numRef>
          </c:val>
          <c:smooth val="0"/>
          <c:extLst>
            <c:ext xmlns:c16="http://schemas.microsoft.com/office/drawing/2014/chart" uri="{C3380CC4-5D6E-409C-BE32-E72D297353CC}">
              <c16:uniqueId val="{00000000-B76D-4559-998B-9A26B6E5E783}"/>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1864667581673897E-2"/>
                  <c:y val="-5.7376839334308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6D-4559-998B-9A26B6E5E783}"/>
                </c:ext>
              </c:extLst>
            </c:dLbl>
            <c:dLbl>
              <c:idx val="1"/>
              <c:delete val="1"/>
              <c:extLst>
                <c:ext xmlns:c15="http://schemas.microsoft.com/office/drawing/2012/chart" uri="{CE6537A1-D6FC-4f65-9D91-7224C49458BB}"/>
                <c:ext xmlns:c16="http://schemas.microsoft.com/office/drawing/2014/chart" uri="{C3380CC4-5D6E-409C-BE32-E72D297353CC}">
                  <c16:uniqueId val="{00000002-B76D-4559-998B-9A26B6E5E783}"/>
                </c:ext>
              </c:extLst>
            </c:dLbl>
            <c:dLbl>
              <c:idx val="2"/>
              <c:delete val="1"/>
              <c:extLst>
                <c:ext xmlns:c15="http://schemas.microsoft.com/office/drawing/2012/chart" uri="{CE6537A1-D6FC-4f65-9D91-7224C49458BB}"/>
                <c:ext xmlns:c16="http://schemas.microsoft.com/office/drawing/2014/chart" uri="{C3380CC4-5D6E-409C-BE32-E72D297353CC}">
                  <c16:uniqueId val="{00000003-B76D-4559-998B-9A26B6E5E783}"/>
                </c:ext>
              </c:extLst>
            </c:dLbl>
            <c:dLbl>
              <c:idx val="3"/>
              <c:delete val="1"/>
              <c:extLst>
                <c:ext xmlns:c15="http://schemas.microsoft.com/office/drawing/2012/chart" uri="{CE6537A1-D6FC-4f65-9D91-7224C49458BB}"/>
                <c:ext xmlns:c16="http://schemas.microsoft.com/office/drawing/2014/chart" uri="{C3380CC4-5D6E-409C-BE32-E72D297353CC}">
                  <c16:uniqueId val="{00000004-B76D-4559-998B-9A26B6E5E783}"/>
                </c:ext>
              </c:extLst>
            </c:dLbl>
            <c:dLbl>
              <c:idx val="4"/>
              <c:delete val="1"/>
              <c:extLst>
                <c:ext xmlns:c15="http://schemas.microsoft.com/office/drawing/2012/chart" uri="{CE6537A1-D6FC-4f65-9D91-7224C49458BB}"/>
                <c:ext xmlns:c16="http://schemas.microsoft.com/office/drawing/2014/chart" uri="{C3380CC4-5D6E-409C-BE32-E72D297353CC}">
                  <c16:uniqueId val="{00000005-B76D-4559-998B-9A26B6E5E783}"/>
                </c:ext>
              </c:extLst>
            </c:dLbl>
            <c:dLbl>
              <c:idx val="5"/>
              <c:delete val="1"/>
              <c:extLst>
                <c:ext xmlns:c15="http://schemas.microsoft.com/office/drawing/2012/chart" uri="{CE6537A1-D6FC-4f65-9D91-7224C49458BB}"/>
                <c:ext xmlns:c16="http://schemas.microsoft.com/office/drawing/2014/chart" uri="{C3380CC4-5D6E-409C-BE32-E72D297353CC}">
                  <c16:uniqueId val="{00000006-B76D-4559-998B-9A26B6E5E783}"/>
                </c:ext>
              </c:extLst>
            </c:dLbl>
            <c:dLbl>
              <c:idx val="6"/>
              <c:delete val="1"/>
              <c:extLst>
                <c:ext xmlns:c15="http://schemas.microsoft.com/office/drawing/2012/chart" uri="{CE6537A1-D6FC-4f65-9D91-7224C49458BB}"/>
                <c:ext xmlns:c16="http://schemas.microsoft.com/office/drawing/2014/chart" uri="{C3380CC4-5D6E-409C-BE32-E72D297353CC}">
                  <c16:uniqueId val="{00000002-5A65-4B7E-A30B-2A7004206434}"/>
                </c:ext>
              </c:extLst>
            </c:dLbl>
            <c:dLbl>
              <c:idx val="7"/>
              <c:delete val="1"/>
              <c:extLst>
                <c:ext xmlns:c15="http://schemas.microsoft.com/office/drawing/2012/chart" uri="{CE6537A1-D6FC-4f65-9D91-7224C49458BB}"/>
                <c:ext xmlns:c16="http://schemas.microsoft.com/office/drawing/2014/chart" uri="{C3380CC4-5D6E-409C-BE32-E72D297353CC}">
                  <c16:uniqueId val="{00000000-198B-4192-994E-AC904DAC9D9F}"/>
                </c:ext>
              </c:extLst>
            </c:dLbl>
            <c:dLbl>
              <c:idx val="8"/>
              <c:delete val="1"/>
              <c:extLst>
                <c:ext xmlns:c15="http://schemas.microsoft.com/office/drawing/2012/chart" uri="{CE6537A1-D6FC-4f65-9D91-7224C49458BB}"/>
                <c:ext xmlns:c16="http://schemas.microsoft.com/office/drawing/2014/chart" uri="{C3380CC4-5D6E-409C-BE32-E72D297353CC}">
                  <c16:uniqueId val="{00000002-198B-4192-994E-AC904DAC9D9F}"/>
                </c:ext>
              </c:extLst>
            </c:dLbl>
            <c:dLbl>
              <c:idx val="9"/>
              <c:delete val="1"/>
              <c:extLst>
                <c:ext xmlns:c15="http://schemas.microsoft.com/office/drawing/2012/chart" uri="{CE6537A1-D6FC-4f65-9D91-7224C49458BB}"/>
                <c:ext xmlns:c16="http://schemas.microsoft.com/office/drawing/2014/chart" uri="{C3380CC4-5D6E-409C-BE32-E72D297353CC}">
                  <c16:uniqueId val="{00000000-9C5E-4E5F-8401-AA9E3AC04E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Sheet1!$D$2:$D$12</c:f>
              <c:numCache>
                <c:formatCode>General</c:formatCode>
                <c:ptCount val="11"/>
                <c:pt idx="0" formatCode="0.0">
                  <c:v>64</c:v>
                </c:pt>
                <c:pt idx="1">
                  <c:v>65.5</c:v>
                </c:pt>
                <c:pt idx="2" formatCode="0.0">
                  <c:v>64.5</c:v>
                </c:pt>
                <c:pt idx="3" formatCode="0.0">
                  <c:v>63.3</c:v>
                </c:pt>
                <c:pt idx="4">
                  <c:v>65.3</c:v>
                </c:pt>
                <c:pt idx="5">
                  <c:v>66.599999999999994</c:v>
                </c:pt>
                <c:pt idx="6">
                  <c:v>67.400000000000006</c:v>
                </c:pt>
                <c:pt idx="7">
                  <c:v>66.099999999999994</c:v>
                </c:pt>
                <c:pt idx="8">
                  <c:v>66.599999999999994</c:v>
                </c:pt>
                <c:pt idx="9">
                  <c:v>67.599999999999994</c:v>
                </c:pt>
                <c:pt idx="10">
                  <c:v>67.8</c:v>
                </c:pt>
              </c:numCache>
            </c:numRef>
          </c:val>
          <c:smooth val="0"/>
          <c:extLst>
            <c:ext xmlns:c16="http://schemas.microsoft.com/office/drawing/2014/chart" uri="{C3380CC4-5D6E-409C-BE32-E72D297353CC}">
              <c16:uniqueId val="{00000007-B76D-4559-998B-9A26B6E5E783}"/>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4602798306402748E-2"/>
                  <c:y val="-6.37520437047868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2D-42C4-A43F-C5FB49687318}"/>
                </c:ext>
              </c:extLst>
            </c:dLbl>
            <c:dLbl>
              <c:idx val="1"/>
              <c:delete val="1"/>
              <c:extLst>
                <c:ext xmlns:c15="http://schemas.microsoft.com/office/drawing/2012/chart" uri="{CE6537A1-D6FC-4f65-9D91-7224C49458BB}"/>
                <c:ext xmlns:c16="http://schemas.microsoft.com/office/drawing/2014/chart" uri="{C3380CC4-5D6E-409C-BE32-E72D297353CC}">
                  <c16:uniqueId val="{00000001-472D-42C4-A43F-C5FB49687318}"/>
                </c:ext>
              </c:extLst>
            </c:dLbl>
            <c:dLbl>
              <c:idx val="2"/>
              <c:delete val="1"/>
              <c:extLst>
                <c:ext xmlns:c15="http://schemas.microsoft.com/office/drawing/2012/chart" uri="{CE6537A1-D6FC-4f65-9D91-7224C49458BB}"/>
                <c:ext xmlns:c16="http://schemas.microsoft.com/office/drawing/2014/chart" uri="{C3380CC4-5D6E-409C-BE32-E72D297353CC}">
                  <c16:uniqueId val="{00000002-472D-42C4-A43F-C5FB49687318}"/>
                </c:ext>
              </c:extLst>
            </c:dLbl>
            <c:dLbl>
              <c:idx val="3"/>
              <c:delete val="1"/>
              <c:extLst>
                <c:ext xmlns:c15="http://schemas.microsoft.com/office/drawing/2012/chart" uri="{CE6537A1-D6FC-4f65-9D91-7224C49458BB}"/>
                <c:ext xmlns:c16="http://schemas.microsoft.com/office/drawing/2014/chart" uri="{C3380CC4-5D6E-409C-BE32-E72D297353CC}">
                  <c16:uniqueId val="{00000003-472D-42C4-A43F-C5FB49687318}"/>
                </c:ext>
              </c:extLst>
            </c:dLbl>
            <c:dLbl>
              <c:idx val="4"/>
              <c:delete val="1"/>
              <c:extLst>
                <c:ext xmlns:c15="http://schemas.microsoft.com/office/drawing/2012/chart" uri="{CE6537A1-D6FC-4f65-9D91-7224C49458BB}"/>
                <c:ext xmlns:c16="http://schemas.microsoft.com/office/drawing/2014/chart" uri="{C3380CC4-5D6E-409C-BE32-E72D297353CC}">
                  <c16:uniqueId val="{00000004-472D-42C4-A43F-C5FB49687318}"/>
                </c:ext>
              </c:extLst>
            </c:dLbl>
            <c:dLbl>
              <c:idx val="5"/>
              <c:delete val="1"/>
              <c:extLst>
                <c:ext xmlns:c15="http://schemas.microsoft.com/office/drawing/2012/chart" uri="{CE6537A1-D6FC-4f65-9D91-7224C49458BB}"/>
                <c:ext xmlns:c16="http://schemas.microsoft.com/office/drawing/2014/chart" uri="{C3380CC4-5D6E-409C-BE32-E72D297353CC}">
                  <c16:uniqueId val="{00000005-472D-42C4-A43F-C5FB49687318}"/>
                </c:ext>
              </c:extLst>
            </c:dLbl>
            <c:dLbl>
              <c:idx val="6"/>
              <c:delete val="1"/>
              <c:extLst>
                <c:ext xmlns:c15="http://schemas.microsoft.com/office/drawing/2012/chart" uri="{CE6537A1-D6FC-4f65-9D91-7224C49458BB}"/>
                <c:ext xmlns:c16="http://schemas.microsoft.com/office/drawing/2014/chart" uri="{C3380CC4-5D6E-409C-BE32-E72D297353CC}">
                  <c16:uniqueId val="{00000001-5160-46E4-98F5-8D6B16B4F514}"/>
                </c:ext>
              </c:extLst>
            </c:dLbl>
            <c:dLbl>
              <c:idx val="7"/>
              <c:delete val="1"/>
              <c:extLst>
                <c:ext xmlns:c15="http://schemas.microsoft.com/office/drawing/2012/chart" uri="{CE6537A1-D6FC-4f65-9D91-7224C49458BB}"/>
                <c:ext xmlns:c16="http://schemas.microsoft.com/office/drawing/2014/chart" uri="{C3380CC4-5D6E-409C-BE32-E72D297353CC}">
                  <c16:uniqueId val="{00000000-5160-46E4-98F5-8D6B16B4F514}"/>
                </c:ext>
              </c:extLst>
            </c:dLbl>
            <c:dLbl>
              <c:idx val="8"/>
              <c:delete val="1"/>
              <c:extLst>
                <c:ext xmlns:c15="http://schemas.microsoft.com/office/drawing/2012/chart" uri="{CE6537A1-D6FC-4f65-9D91-7224C49458BB}"/>
                <c:ext xmlns:c16="http://schemas.microsoft.com/office/drawing/2014/chart" uri="{C3380CC4-5D6E-409C-BE32-E72D297353CC}">
                  <c16:uniqueId val="{00000001-D354-4309-98C2-D821EDA82B8B}"/>
                </c:ext>
              </c:extLst>
            </c:dLbl>
            <c:dLbl>
              <c:idx val="9"/>
              <c:delete val="1"/>
              <c:extLst>
                <c:ext xmlns:c15="http://schemas.microsoft.com/office/drawing/2012/chart" uri="{CE6537A1-D6FC-4f65-9D91-7224C49458BB}"/>
                <c:ext xmlns:c16="http://schemas.microsoft.com/office/drawing/2014/chart" uri="{C3380CC4-5D6E-409C-BE32-E72D297353CC}">
                  <c16:uniqueId val="{00000000-E20A-48B6-9E17-2E6A700275F1}"/>
                </c:ext>
              </c:extLst>
            </c:dLbl>
            <c:dLbl>
              <c:idx val="10"/>
              <c:layout>
                <c:manualLayout>
                  <c:x val="-8.0990245133352907E-3"/>
                  <c:y val="5.4476372338038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56-4CB4-802D-CEC1334F88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Sheet1!$C$2:$C$12</c:f>
              <c:numCache>
                <c:formatCode>0.0</c:formatCode>
                <c:ptCount val="11"/>
                <c:pt idx="0" formatCode="General">
                  <c:v>56.8</c:v>
                </c:pt>
                <c:pt idx="1">
                  <c:v>57.660402684563756</c:v>
                </c:pt>
                <c:pt idx="2">
                  <c:v>57.8</c:v>
                </c:pt>
                <c:pt idx="3">
                  <c:v>58.5</c:v>
                </c:pt>
                <c:pt idx="4">
                  <c:v>57.102888086642601</c:v>
                </c:pt>
                <c:pt idx="5" formatCode="General">
                  <c:v>60.5</c:v>
                </c:pt>
                <c:pt idx="6" formatCode="General">
                  <c:v>58.7</c:v>
                </c:pt>
                <c:pt idx="7" formatCode="General">
                  <c:v>57.3</c:v>
                </c:pt>
                <c:pt idx="8" formatCode="General">
                  <c:v>59</c:v>
                </c:pt>
                <c:pt idx="9" formatCode="General">
                  <c:v>59.4</c:v>
                </c:pt>
                <c:pt idx="10" formatCode="General">
                  <c:v>58.1</c:v>
                </c:pt>
              </c:numCache>
            </c:numRef>
          </c:val>
          <c:smooth val="0"/>
          <c:extLst>
            <c:ext xmlns:c16="http://schemas.microsoft.com/office/drawing/2014/chart" uri="{C3380CC4-5D6E-409C-BE32-E72D297353CC}">
              <c16:uniqueId val="{00000000-28A2-477C-828A-9836B2C7DD9E}"/>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4602798306402748E-2"/>
                  <c:y val="-7.01272480752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2-477C-828A-9836B2C7DD9E}"/>
                </c:ext>
              </c:extLst>
            </c:dLbl>
            <c:dLbl>
              <c:idx val="1"/>
              <c:delete val="1"/>
              <c:extLst>
                <c:ext xmlns:c15="http://schemas.microsoft.com/office/drawing/2012/chart" uri="{CE6537A1-D6FC-4f65-9D91-7224C49458BB}"/>
                <c:ext xmlns:c16="http://schemas.microsoft.com/office/drawing/2014/chart" uri="{C3380CC4-5D6E-409C-BE32-E72D297353CC}">
                  <c16:uniqueId val="{00000002-28A2-477C-828A-9836B2C7DD9E}"/>
                </c:ext>
              </c:extLst>
            </c:dLbl>
            <c:dLbl>
              <c:idx val="2"/>
              <c:delete val="1"/>
              <c:extLst>
                <c:ext xmlns:c15="http://schemas.microsoft.com/office/drawing/2012/chart" uri="{CE6537A1-D6FC-4f65-9D91-7224C49458BB}"/>
                <c:ext xmlns:c16="http://schemas.microsoft.com/office/drawing/2014/chart" uri="{C3380CC4-5D6E-409C-BE32-E72D297353CC}">
                  <c16:uniqueId val="{00000003-28A2-477C-828A-9836B2C7DD9E}"/>
                </c:ext>
              </c:extLst>
            </c:dLbl>
            <c:dLbl>
              <c:idx val="3"/>
              <c:delete val="1"/>
              <c:extLst>
                <c:ext xmlns:c15="http://schemas.microsoft.com/office/drawing/2012/chart" uri="{CE6537A1-D6FC-4f65-9D91-7224C49458BB}"/>
                <c:ext xmlns:c16="http://schemas.microsoft.com/office/drawing/2014/chart" uri="{C3380CC4-5D6E-409C-BE32-E72D297353CC}">
                  <c16:uniqueId val="{00000004-28A2-477C-828A-9836B2C7DD9E}"/>
                </c:ext>
              </c:extLst>
            </c:dLbl>
            <c:dLbl>
              <c:idx val="4"/>
              <c:delete val="1"/>
              <c:extLst>
                <c:ext xmlns:c15="http://schemas.microsoft.com/office/drawing/2012/chart" uri="{CE6537A1-D6FC-4f65-9D91-7224C49458BB}"/>
                <c:ext xmlns:c16="http://schemas.microsoft.com/office/drawing/2014/chart" uri="{C3380CC4-5D6E-409C-BE32-E72D297353CC}">
                  <c16:uniqueId val="{00000005-28A2-477C-828A-9836B2C7DD9E}"/>
                </c:ext>
              </c:extLst>
            </c:dLbl>
            <c:dLbl>
              <c:idx val="5"/>
              <c:delete val="1"/>
              <c:extLst>
                <c:ext xmlns:c15="http://schemas.microsoft.com/office/drawing/2012/chart" uri="{CE6537A1-D6FC-4f65-9D91-7224C49458BB}"/>
                <c:ext xmlns:c16="http://schemas.microsoft.com/office/drawing/2014/chart" uri="{C3380CC4-5D6E-409C-BE32-E72D297353CC}">
                  <c16:uniqueId val="{00000006-28A2-477C-828A-9836B2C7DD9E}"/>
                </c:ext>
              </c:extLst>
            </c:dLbl>
            <c:dLbl>
              <c:idx val="6"/>
              <c:delete val="1"/>
              <c:extLst>
                <c:ext xmlns:c15="http://schemas.microsoft.com/office/drawing/2012/chart" uri="{CE6537A1-D6FC-4f65-9D91-7224C49458BB}"/>
                <c:ext xmlns:c16="http://schemas.microsoft.com/office/drawing/2014/chart" uri="{C3380CC4-5D6E-409C-BE32-E72D297353CC}">
                  <c16:uniqueId val="{00000002-5160-46E4-98F5-8D6B16B4F514}"/>
                </c:ext>
              </c:extLst>
            </c:dLbl>
            <c:dLbl>
              <c:idx val="7"/>
              <c:delete val="1"/>
              <c:extLst>
                <c:ext xmlns:c15="http://schemas.microsoft.com/office/drawing/2012/chart" uri="{CE6537A1-D6FC-4f65-9D91-7224C49458BB}"/>
                <c:ext xmlns:c16="http://schemas.microsoft.com/office/drawing/2014/chart" uri="{C3380CC4-5D6E-409C-BE32-E72D297353CC}">
                  <c16:uniqueId val="{00000000-D354-4309-98C2-D821EDA82B8B}"/>
                </c:ext>
              </c:extLst>
            </c:dLbl>
            <c:dLbl>
              <c:idx val="8"/>
              <c:delete val="1"/>
              <c:extLst>
                <c:ext xmlns:c15="http://schemas.microsoft.com/office/drawing/2012/chart" uri="{CE6537A1-D6FC-4f65-9D91-7224C49458BB}"/>
                <c:ext xmlns:c16="http://schemas.microsoft.com/office/drawing/2014/chart" uri="{C3380CC4-5D6E-409C-BE32-E72D297353CC}">
                  <c16:uniqueId val="{00000002-D354-4309-98C2-D821EDA82B8B}"/>
                </c:ext>
              </c:extLst>
            </c:dLbl>
            <c:dLbl>
              <c:idx val="9"/>
              <c:delete val="1"/>
              <c:extLst>
                <c:ext xmlns:c15="http://schemas.microsoft.com/office/drawing/2012/chart" uri="{CE6537A1-D6FC-4f65-9D91-7224C49458BB}"/>
                <c:ext xmlns:c16="http://schemas.microsoft.com/office/drawing/2014/chart" uri="{C3380CC4-5D6E-409C-BE32-E72D297353CC}">
                  <c16:uniqueId val="{00000000-9956-4CB4-802D-CEC1334F88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Sheet1!$D$2:$D$12</c:f>
              <c:numCache>
                <c:formatCode>General</c:formatCode>
                <c:ptCount val="11"/>
                <c:pt idx="0">
                  <c:v>70.400000000000006</c:v>
                </c:pt>
                <c:pt idx="1">
                  <c:v>71.599999999999994</c:v>
                </c:pt>
                <c:pt idx="2" formatCode="0.0">
                  <c:v>72</c:v>
                </c:pt>
                <c:pt idx="3" formatCode="0.0">
                  <c:v>71.099999999999994</c:v>
                </c:pt>
                <c:pt idx="4">
                  <c:v>71.3</c:v>
                </c:pt>
                <c:pt idx="5">
                  <c:v>71.400000000000006</c:v>
                </c:pt>
                <c:pt idx="6">
                  <c:v>71.2</c:v>
                </c:pt>
                <c:pt idx="7">
                  <c:v>70.599999999999994</c:v>
                </c:pt>
                <c:pt idx="8">
                  <c:v>71.400000000000006</c:v>
                </c:pt>
                <c:pt idx="9">
                  <c:v>72.099999999999994</c:v>
                </c:pt>
                <c:pt idx="10">
                  <c:v>72.400000000000006</c:v>
                </c:pt>
              </c:numCache>
            </c:numRef>
          </c:val>
          <c:smooth val="0"/>
          <c:extLst>
            <c:ext xmlns:c16="http://schemas.microsoft.com/office/drawing/2014/chart" uri="{C3380CC4-5D6E-409C-BE32-E72D297353CC}">
              <c16:uniqueId val="{00000007-28A2-477C-828A-9836B2C7DD9E}"/>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4277261299898145E-2"/>
                  <c:y val="5.7376839334308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21-4A12-B346-6811BBA91E6B}"/>
                </c:ext>
              </c:extLst>
            </c:dLbl>
            <c:dLbl>
              <c:idx val="1"/>
              <c:delete val="1"/>
              <c:extLst>
                <c:ext xmlns:c15="http://schemas.microsoft.com/office/drawing/2012/chart" uri="{CE6537A1-D6FC-4f65-9D91-7224C49458BB}"/>
                <c:ext xmlns:c16="http://schemas.microsoft.com/office/drawing/2014/chart" uri="{C3380CC4-5D6E-409C-BE32-E72D297353CC}">
                  <c16:uniqueId val="{00000001-0521-4A12-B346-6811BBA91E6B}"/>
                </c:ext>
              </c:extLst>
            </c:dLbl>
            <c:dLbl>
              <c:idx val="2"/>
              <c:delete val="1"/>
              <c:extLst>
                <c:ext xmlns:c15="http://schemas.microsoft.com/office/drawing/2012/chart" uri="{CE6537A1-D6FC-4f65-9D91-7224C49458BB}"/>
                <c:ext xmlns:c16="http://schemas.microsoft.com/office/drawing/2014/chart" uri="{C3380CC4-5D6E-409C-BE32-E72D297353CC}">
                  <c16:uniqueId val="{00000002-0521-4A12-B346-6811BBA91E6B}"/>
                </c:ext>
              </c:extLst>
            </c:dLbl>
            <c:dLbl>
              <c:idx val="3"/>
              <c:delete val="1"/>
              <c:extLst>
                <c:ext xmlns:c15="http://schemas.microsoft.com/office/drawing/2012/chart" uri="{CE6537A1-D6FC-4f65-9D91-7224C49458BB}"/>
                <c:ext xmlns:c16="http://schemas.microsoft.com/office/drawing/2014/chart" uri="{C3380CC4-5D6E-409C-BE32-E72D297353CC}">
                  <c16:uniqueId val="{00000003-0521-4A12-B346-6811BBA91E6B}"/>
                </c:ext>
              </c:extLst>
            </c:dLbl>
            <c:dLbl>
              <c:idx val="4"/>
              <c:delete val="1"/>
              <c:extLst>
                <c:ext xmlns:c15="http://schemas.microsoft.com/office/drawing/2012/chart" uri="{CE6537A1-D6FC-4f65-9D91-7224C49458BB}"/>
                <c:ext xmlns:c16="http://schemas.microsoft.com/office/drawing/2014/chart" uri="{C3380CC4-5D6E-409C-BE32-E72D297353CC}">
                  <c16:uniqueId val="{00000004-0521-4A12-B346-6811BBA91E6B}"/>
                </c:ext>
              </c:extLst>
            </c:dLbl>
            <c:dLbl>
              <c:idx val="5"/>
              <c:delete val="1"/>
              <c:extLst>
                <c:ext xmlns:c15="http://schemas.microsoft.com/office/drawing/2012/chart" uri="{CE6537A1-D6FC-4f65-9D91-7224C49458BB}"/>
                <c:ext xmlns:c16="http://schemas.microsoft.com/office/drawing/2014/chart" uri="{C3380CC4-5D6E-409C-BE32-E72D297353CC}">
                  <c16:uniqueId val="{00000005-0521-4A12-B346-6811BBA91E6B}"/>
                </c:ext>
              </c:extLst>
            </c:dLbl>
            <c:dLbl>
              <c:idx val="6"/>
              <c:delete val="1"/>
              <c:extLst>
                <c:ext xmlns:c15="http://schemas.microsoft.com/office/drawing/2012/chart" uri="{CE6537A1-D6FC-4f65-9D91-7224C49458BB}"/>
                <c:ext xmlns:c16="http://schemas.microsoft.com/office/drawing/2014/chart" uri="{C3380CC4-5D6E-409C-BE32-E72D297353CC}">
                  <c16:uniqueId val="{00000000-EE86-4A8D-8A30-DE4B01040596}"/>
                </c:ext>
              </c:extLst>
            </c:dLbl>
            <c:dLbl>
              <c:idx val="7"/>
              <c:delete val="1"/>
              <c:extLst>
                <c:ext xmlns:c15="http://schemas.microsoft.com/office/drawing/2012/chart" uri="{CE6537A1-D6FC-4f65-9D91-7224C49458BB}"/>
                <c:ext xmlns:c16="http://schemas.microsoft.com/office/drawing/2014/chart" uri="{C3380CC4-5D6E-409C-BE32-E72D297353CC}">
                  <c16:uniqueId val="{00000000-84DB-4E29-A2E1-A17FE19CA2FC}"/>
                </c:ext>
              </c:extLst>
            </c:dLbl>
            <c:dLbl>
              <c:idx val="8"/>
              <c:delete val="1"/>
              <c:extLst>
                <c:ext xmlns:c15="http://schemas.microsoft.com/office/drawing/2012/chart" uri="{CE6537A1-D6FC-4f65-9D91-7224C49458BB}"/>
                <c:ext xmlns:c16="http://schemas.microsoft.com/office/drawing/2014/chart" uri="{C3380CC4-5D6E-409C-BE32-E72D297353CC}">
                  <c16:uniqueId val="{00000000-F301-40FB-8E0F-1AEBD3D8C92F}"/>
                </c:ext>
              </c:extLst>
            </c:dLbl>
            <c:dLbl>
              <c:idx val="9"/>
              <c:delete val="1"/>
              <c:extLst>
                <c:ext xmlns:c15="http://schemas.microsoft.com/office/drawing/2012/chart" uri="{CE6537A1-D6FC-4f65-9D91-7224C49458BB}"/>
                <c:ext xmlns:c16="http://schemas.microsoft.com/office/drawing/2014/chart" uri="{C3380CC4-5D6E-409C-BE32-E72D297353CC}">
                  <c16:uniqueId val="{00000000-B866-48B3-B77C-EA46D49235A1}"/>
                </c:ext>
              </c:extLst>
            </c:dLbl>
            <c:dLbl>
              <c:idx val="10"/>
              <c:layout>
                <c:manualLayout>
                  <c:x val="-1.038929163989716E-3"/>
                  <c:y val="6.7226781078995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66-48B3-B77C-EA46D49235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Sheet1!$C$2:$C$12</c:f>
              <c:numCache>
                <c:formatCode>0.0</c:formatCode>
                <c:ptCount val="11"/>
                <c:pt idx="0">
                  <c:v>73</c:v>
                </c:pt>
                <c:pt idx="1">
                  <c:v>76.368000000000009</c:v>
                </c:pt>
                <c:pt idx="2">
                  <c:v>74</c:v>
                </c:pt>
                <c:pt idx="3">
                  <c:v>74.400000000000006</c:v>
                </c:pt>
                <c:pt idx="4">
                  <c:v>72.270652173913049</c:v>
                </c:pt>
                <c:pt idx="5" formatCode="General">
                  <c:v>76.5</c:v>
                </c:pt>
                <c:pt idx="6" formatCode="General">
                  <c:v>74.7</c:v>
                </c:pt>
                <c:pt idx="7" formatCode="General">
                  <c:v>72.5</c:v>
                </c:pt>
                <c:pt idx="8" formatCode="General">
                  <c:v>77.5</c:v>
                </c:pt>
                <c:pt idx="9" formatCode="General">
                  <c:v>75.5</c:v>
                </c:pt>
                <c:pt idx="10" formatCode="General">
                  <c:v>74.7</c:v>
                </c:pt>
              </c:numCache>
            </c:numRef>
          </c:val>
          <c:smooth val="0"/>
          <c:extLst>
            <c:ext xmlns:c16="http://schemas.microsoft.com/office/drawing/2014/chart" uri="{C3380CC4-5D6E-409C-BE32-E72D297353CC}">
              <c16:uniqueId val="{00000000-AC2E-4405-9FF2-722C32CA1084}"/>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4277261299898145E-2"/>
                  <c:y val="3.8251226222872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2E-4405-9FF2-722C32CA1084}"/>
                </c:ext>
              </c:extLst>
            </c:dLbl>
            <c:dLbl>
              <c:idx val="1"/>
              <c:delete val="1"/>
              <c:extLst>
                <c:ext xmlns:c15="http://schemas.microsoft.com/office/drawing/2012/chart" uri="{CE6537A1-D6FC-4f65-9D91-7224C49458BB}"/>
                <c:ext xmlns:c16="http://schemas.microsoft.com/office/drawing/2014/chart" uri="{C3380CC4-5D6E-409C-BE32-E72D297353CC}">
                  <c16:uniqueId val="{00000002-AC2E-4405-9FF2-722C32CA1084}"/>
                </c:ext>
              </c:extLst>
            </c:dLbl>
            <c:dLbl>
              <c:idx val="2"/>
              <c:delete val="1"/>
              <c:extLst>
                <c:ext xmlns:c15="http://schemas.microsoft.com/office/drawing/2012/chart" uri="{CE6537A1-D6FC-4f65-9D91-7224C49458BB}"/>
                <c:ext xmlns:c16="http://schemas.microsoft.com/office/drawing/2014/chart" uri="{C3380CC4-5D6E-409C-BE32-E72D297353CC}">
                  <c16:uniqueId val="{00000003-AC2E-4405-9FF2-722C32CA1084}"/>
                </c:ext>
              </c:extLst>
            </c:dLbl>
            <c:dLbl>
              <c:idx val="3"/>
              <c:delete val="1"/>
              <c:extLst>
                <c:ext xmlns:c15="http://schemas.microsoft.com/office/drawing/2012/chart" uri="{CE6537A1-D6FC-4f65-9D91-7224C49458BB}"/>
                <c:ext xmlns:c16="http://schemas.microsoft.com/office/drawing/2014/chart" uri="{C3380CC4-5D6E-409C-BE32-E72D297353CC}">
                  <c16:uniqueId val="{00000004-AC2E-4405-9FF2-722C32CA1084}"/>
                </c:ext>
              </c:extLst>
            </c:dLbl>
            <c:dLbl>
              <c:idx val="4"/>
              <c:delete val="1"/>
              <c:extLst>
                <c:ext xmlns:c15="http://schemas.microsoft.com/office/drawing/2012/chart" uri="{CE6537A1-D6FC-4f65-9D91-7224C49458BB}"/>
                <c:ext xmlns:c16="http://schemas.microsoft.com/office/drawing/2014/chart" uri="{C3380CC4-5D6E-409C-BE32-E72D297353CC}">
                  <c16:uniqueId val="{00000005-AC2E-4405-9FF2-722C32CA1084}"/>
                </c:ext>
              </c:extLst>
            </c:dLbl>
            <c:dLbl>
              <c:idx val="5"/>
              <c:delete val="1"/>
              <c:extLst>
                <c:ext xmlns:c15="http://schemas.microsoft.com/office/drawing/2012/chart" uri="{CE6537A1-D6FC-4f65-9D91-7224C49458BB}"/>
                <c:ext xmlns:c16="http://schemas.microsoft.com/office/drawing/2014/chart" uri="{C3380CC4-5D6E-409C-BE32-E72D297353CC}">
                  <c16:uniqueId val="{00000006-AC2E-4405-9FF2-722C32CA1084}"/>
                </c:ext>
              </c:extLst>
            </c:dLbl>
            <c:dLbl>
              <c:idx val="6"/>
              <c:delete val="1"/>
              <c:extLst>
                <c:ext xmlns:c15="http://schemas.microsoft.com/office/drawing/2012/chart" uri="{CE6537A1-D6FC-4f65-9D91-7224C49458BB}"/>
                <c:ext xmlns:c16="http://schemas.microsoft.com/office/drawing/2014/chart" uri="{C3380CC4-5D6E-409C-BE32-E72D297353CC}">
                  <c16:uniqueId val="{00000001-EE86-4A8D-8A30-DE4B01040596}"/>
                </c:ext>
              </c:extLst>
            </c:dLbl>
            <c:dLbl>
              <c:idx val="7"/>
              <c:delete val="1"/>
              <c:extLst>
                <c:ext xmlns:c15="http://schemas.microsoft.com/office/drawing/2012/chart" uri="{CE6537A1-D6FC-4f65-9D91-7224C49458BB}"/>
                <c:ext xmlns:c16="http://schemas.microsoft.com/office/drawing/2014/chart" uri="{C3380CC4-5D6E-409C-BE32-E72D297353CC}">
                  <c16:uniqueId val="{00000001-84DB-4E29-A2E1-A17FE19CA2FC}"/>
                </c:ext>
              </c:extLst>
            </c:dLbl>
            <c:dLbl>
              <c:idx val="8"/>
              <c:delete val="1"/>
              <c:extLst>
                <c:ext xmlns:c15="http://schemas.microsoft.com/office/drawing/2012/chart" uri="{CE6537A1-D6FC-4f65-9D91-7224C49458BB}"/>
                <c:ext xmlns:c16="http://schemas.microsoft.com/office/drawing/2014/chart" uri="{C3380CC4-5D6E-409C-BE32-E72D297353CC}">
                  <c16:uniqueId val="{00000001-F301-40FB-8E0F-1AEBD3D8C92F}"/>
                </c:ext>
              </c:extLst>
            </c:dLbl>
            <c:dLbl>
              <c:idx val="9"/>
              <c:delete val="1"/>
              <c:extLst>
                <c:ext xmlns:c15="http://schemas.microsoft.com/office/drawing/2012/chart" uri="{CE6537A1-D6FC-4f65-9D91-7224C49458BB}"/>
                <c:ext xmlns:c16="http://schemas.microsoft.com/office/drawing/2014/chart" uri="{C3380CC4-5D6E-409C-BE32-E72D297353CC}">
                  <c16:uniqueId val="{00000001-B866-48B3-B77C-EA46D49235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Sep '23
(S9)</c:v>
                </c:pt>
                <c:pt idx="3">
                  <c:v>Nov '23
(S10)</c:v>
                </c:pt>
                <c:pt idx="4">
                  <c:v>Feb '24
(S11)</c:v>
                </c:pt>
                <c:pt idx="5">
                  <c:v>May '24
(S12)</c:v>
                </c:pt>
                <c:pt idx="6">
                  <c:v>July '24
(S13)</c:v>
                </c:pt>
                <c:pt idx="7">
                  <c:v>Aug '24
(S14)</c:v>
                </c:pt>
                <c:pt idx="8">
                  <c:v>Oct '24
(S15)</c:v>
                </c:pt>
                <c:pt idx="9">
                  <c:v>Dec '24 (S16)</c:v>
                </c:pt>
                <c:pt idx="10">
                  <c:v>May '25 (S18)</c:v>
                </c:pt>
              </c:strCache>
            </c:strRef>
          </c:cat>
          <c:val>
            <c:numRef>
              <c:f>Sheet1!$D$2:$D$12</c:f>
              <c:numCache>
                <c:formatCode>General</c:formatCode>
                <c:ptCount val="11"/>
                <c:pt idx="0">
                  <c:v>80.599999999999994</c:v>
                </c:pt>
                <c:pt idx="1">
                  <c:v>81.7</c:v>
                </c:pt>
                <c:pt idx="2" formatCode="0.0">
                  <c:v>81.2</c:v>
                </c:pt>
                <c:pt idx="3" formatCode="0.0">
                  <c:v>79.7</c:v>
                </c:pt>
                <c:pt idx="4">
                  <c:v>81.2</c:v>
                </c:pt>
                <c:pt idx="5">
                  <c:v>82.3</c:v>
                </c:pt>
                <c:pt idx="6">
                  <c:v>81.3</c:v>
                </c:pt>
                <c:pt idx="7">
                  <c:v>81.2</c:v>
                </c:pt>
                <c:pt idx="8">
                  <c:v>81.900000000000006</c:v>
                </c:pt>
                <c:pt idx="9">
                  <c:v>80.900000000000006</c:v>
                </c:pt>
                <c:pt idx="10">
                  <c:v>81.8</c:v>
                </c:pt>
              </c:numCache>
            </c:numRef>
          </c:val>
          <c:smooth val="0"/>
          <c:extLst>
            <c:ext xmlns:c16="http://schemas.microsoft.com/office/drawing/2014/chart" uri="{C3380CC4-5D6E-409C-BE32-E72D297353CC}">
              <c16:uniqueId val="{00000007-AC2E-4405-9FF2-722C32CA1084}"/>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0470954093402971"/>
        </c:manualLayout>
      </c:layout>
      <c:lineChart>
        <c:grouping val="standard"/>
        <c:varyColors val="0"/>
        <c:ser>
          <c:idx val="2"/>
          <c:order val="0"/>
          <c:tx>
            <c:strRef>
              <c:f>Sheet1!$D$1</c:f>
              <c:strCache>
                <c:ptCount val="1"/>
                <c:pt idx="0">
                  <c:v>I am proud of my local area</c:v>
                </c:pt>
              </c:strCache>
            </c:strRef>
          </c:tx>
          <c:spPr>
            <a:ln w="28575" cap="rnd">
              <a:solidFill>
                <a:srgbClr val="009690"/>
              </a:solidFill>
              <a:round/>
            </a:ln>
            <a:effectLst/>
          </c:spPr>
          <c:marker>
            <c:symbol val="none"/>
          </c:marker>
          <c:dLbls>
            <c:dLbl>
              <c:idx val="1"/>
              <c:layout>
                <c:manualLayout>
                  <c:x val="-2.6182310372135927E-2"/>
                  <c:y val="-4.1014684979041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0A-4C33-8C04-7AC9C3D03449}"/>
                </c:ext>
              </c:extLst>
            </c:dLbl>
            <c:dLbl>
              <c:idx val="3"/>
              <c:layout>
                <c:manualLayout>
                  <c:x val="-2.3673224567427185E-2"/>
                  <c:y val="-2.9835183782857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2"/>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pt idx="11">
                  <c:v>May '25 (S18)</c:v>
                </c:pt>
              </c:strCache>
            </c:strRef>
          </c:cat>
          <c:val>
            <c:numRef>
              <c:f>Sheet1!$D$2:$D$17</c:f>
              <c:numCache>
                <c:formatCode>0%</c:formatCode>
                <c:ptCount val="12"/>
                <c:pt idx="0">
                  <c:v>0.69</c:v>
                </c:pt>
                <c:pt idx="1">
                  <c:v>0.69</c:v>
                </c:pt>
                <c:pt idx="2">
                  <c:v>0.66</c:v>
                </c:pt>
                <c:pt idx="3">
                  <c:v>0.68</c:v>
                </c:pt>
                <c:pt idx="4">
                  <c:v>0.69</c:v>
                </c:pt>
                <c:pt idx="5">
                  <c:v>0.71</c:v>
                </c:pt>
                <c:pt idx="6">
                  <c:v>0.69</c:v>
                </c:pt>
                <c:pt idx="7">
                  <c:v>0.68</c:v>
                </c:pt>
                <c:pt idx="8">
                  <c:v>0.69</c:v>
                </c:pt>
                <c:pt idx="9">
                  <c:v>0.75</c:v>
                </c:pt>
                <c:pt idx="10">
                  <c:v>0.7</c:v>
                </c:pt>
                <c:pt idx="11">
                  <c:v>0.74</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My local area is a place where people look out for each other</c:v>
                </c:pt>
              </c:strCache>
            </c:strRef>
          </c:tx>
          <c:spPr>
            <a:ln w="28575" cap="rnd">
              <a:solidFill>
                <a:schemeClr val="accent5"/>
              </a:solidFill>
              <a:round/>
            </a:ln>
            <a:effectLst/>
          </c:spPr>
          <c:marker>
            <c:symbol val="none"/>
          </c:marker>
          <c:dLbls>
            <c:dLbl>
              <c:idx val="1"/>
              <c:layout>
                <c:manualLayout>
                  <c:x val="-2.4927767469781568E-2"/>
                  <c:y val="1.8655902655593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3"/>
              <c:layout>
                <c:manualLayout>
                  <c:x val="-2.3673224567427185E-2"/>
                  <c:y val="2.7040528552732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2"/>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pt idx="11">
                  <c:v>May '25 (S18)</c:v>
                </c:pt>
              </c:strCache>
            </c:strRef>
          </c:cat>
          <c:val>
            <c:numRef>
              <c:f>Sheet1!$C$2:$C$17</c:f>
              <c:numCache>
                <c:formatCode>0%</c:formatCode>
                <c:ptCount val="12"/>
                <c:pt idx="0">
                  <c:v>0.71</c:v>
                </c:pt>
                <c:pt idx="1">
                  <c:v>0.67</c:v>
                </c:pt>
                <c:pt idx="2">
                  <c:v>0.68</c:v>
                </c:pt>
                <c:pt idx="3">
                  <c:v>0.66</c:v>
                </c:pt>
                <c:pt idx="4">
                  <c:v>0.69</c:v>
                </c:pt>
                <c:pt idx="5">
                  <c:v>0.72</c:v>
                </c:pt>
                <c:pt idx="6">
                  <c:v>0.72</c:v>
                </c:pt>
                <c:pt idx="7">
                  <c:v>0.71</c:v>
                </c:pt>
                <c:pt idx="8">
                  <c:v>0.72</c:v>
                </c:pt>
                <c:pt idx="9">
                  <c:v>0.76</c:v>
                </c:pt>
                <c:pt idx="10">
                  <c:v>0.74</c:v>
                </c:pt>
                <c:pt idx="11">
                  <c:v>0.75</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My local area is a place where people from different backgrounds get on well together</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2"/>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pt idx="11">
                  <c:v>May '25 (S18)</c:v>
                </c:pt>
              </c:strCache>
            </c:strRef>
          </c:cat>
          <c:val>
            <c:numRef>
              <c:f>Sheet1!$B$2:$B$17</c:f>
              <c:numCache>
                <c:formatCode>0%</c:formatCode>
                <c:ptCount val="12"/>
                <c:pt idx="0">
                  <c:v>0.79</c:v>
                </c:pt>
                <c:pt idx="1">
                  <c:v>0.77</c:v>
                </c:pt>
                <c:pt idx="2">
                  <c:v>0.72</c:v>
                </c:pt>
                <c:pt idx="3">
                  <c:v>0.75</c:v>
                </c:pt>
                <c:pt idx="4">
                  <c:v>0.78</c:v>
                </c:pt>
                <c:pt idx="5">
                  <c:v>0.79</c:v>
                </c:pt>
                <c:pt idx="6">
                  <c:v>0.77</c:v>
                </c:pt>
                <c:pt idx="7">
                  <c:v>0.78</c:v>
                </c:pt>
                <c:pt idx="8">
                  <c:v>0.8</c:v>
                </c:pt>
                <c:pt idx="9">
                  <c:v>0.82</c:v>
                </c:pt>
                <c:pt idx="10">
                  <c:v>0.8</c:v>
                </c:pt>
                <c:pt idx="11">
                  <c:v>0.82</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5552079200163911"/>
          <c:w val="0.98795332586732132"/>
          <c:h val="0.13647970271329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1511198399971"/>
          <c:y val="8.6748405285628806E-3"/>
          <c:w val="0.48159744094488188"/>
          <c:h val="0.96851699732833929"/>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Pt>
            <c:idx val="12"/>
            <c:invertIfNegative val="0"/>
            <c:bubble3D val="0"/>
            <c:spPr>
              <a:solidFill>
                <a:schemeClr val="bg1">
                  <a:lumMod val="50000"/>
                </a:schemeClr>
              </a:solidFill>
              <a:ln>
                <a:noFill/>
              </a:ln>
              <a:effectLst/>
            </c:spPr>
            <c:extLst>
              <c:ext xmlns:c16="http://schemas.microsoft.com/office/drawing/2014/chart" uri="{C3380CC4-5D6E-409C-BE32-E72D297353CC}">
                <c16:uniqueId val="{00000003-8112-4D81-B68F-C454A85582F1}"/>
              </c:ext>
            </c:extLst>
          </c:dPt>
          <c:dPt>
            <c:idx val="13"/>
            <c:invertIfNegative val="0"/>
            <c:bubble3D val="0"/>
            <c:spPr>
              <a:solidFill>
                <a:srgbClr val="6D6C6B"/>
              </a:solidFill>
              <a:ln>
                <a:noFill/>
              </a:ln>
              <a:effectLst/>
            </c:spPr>
            <c:extLst>
              <c:ext xmlns:c16="http://schemas.microsoft.com/office/drawing/2014/chart" uri="{C3380CC4-5D6E-409C-BE32-E72D297353CC}">
                <c16:uniqueId val="{00000004-8112-4D81-B68F-C454A85582F1}"/>
              </c:ext>
            </c:extLst>
          </c:dPt>
          <c:dPt>
            <c:idx val="14"/>
            <c:invertIfNegative val="0"/>
            <c:bubble3D val="0"/>
            <c:spPr>
              <a:solidFill>
                <a:srgbClr val="6D6C6B"/>
              </a:solidFill>
              <a:ln>
                <a:noFill/>
              </a:ln>
              <a:effectLst/>
            </c:spPr>
            <c:extLst>
              <c:ext xmlns:c16="http://schemas.microsoft.com/office/drawing/2014/chart" uri="{C3380CC4-5D6E-409C-BE32-E72D297353CC}">
                <c16:uniqueId val="{00000006-8112-4D81-B68F-C454A85582F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Groups choosing to keep to themselves</c:v>
                </c:pt>
                <c:pt idx="1">
                  <c:v>Anti-social behaviour of individual groups</c:v>
                </c:pt>
                <c:pt idx="2">
                  <c:v>Prejudice/racism against those from different backgrounds</c:v>
                </c:pt>
                <c:pt idx="3">
                  <c:v>Religious and/or cultural practices</c:v>
                </c:pt>
                <c:pt idx="4">
                  <c:v>Language barriers</c:v>
                </c:pt>
                <c:pt idx="5">
                  <c:v>Lack of community activities</c:v>
                </c:pt>
                <c:pt idx="6">
                  <c:v>Economic differences between cultural groups</c:v>
                </c:pt>
                <c:pt idx="7">
                  <c:v>Lack of community facilities and/or resources</c:v>
                </c:pt>
                <c:pt idx="8">
                  <c:v>Housing development or differences in quality of housing</c:v>
                </c:pt>
                <c:pt idx="9">
                  <c:v>Work schedule/busy lifestyles prevent integration/interaction</c:v>
                </c:pt>
                <c:pt idx="10">
                  <c:v>Age/generational effect</c:v>
                </c:pt>
                <c:pt idx="11">
                  <c:v>Gentrification</c:v>
                </c:pt>
                <c:pt idx="12">
                  <c:v>Not applicable - everyone gets on well</c:v>
                </c:pt>
                <c:pt idx="13">
                  <c:v>Not applicable - nobody from different backgrounds</c:v>
                </c:pt>
                <c:pt idx="14">
                  <c:v>Don't know</c:v>
                </c:pt>
              </c:strCache>
            </c:strRef>
          </c:cat>
          <c:val>
            <c:numRef>
              <c:f>Sheet1!$B$2:$B$16</c:f>
              <c:numCache>
                <c:formatCode>0%</c:formatCode>
                <c:ptCount val="15"/>
                <c:pt idx="0">
                  <c:v>0.48</c:v>
                </c:pt>
                <c:pt idx="1">
                  <c:v>0.48</c:v>
                </c:pt>
                <c:pt idx="2">
                  <c:v>0.39</c:v>
                </c:pt>
                <c:pt idx="3">
                  <c:v>0.35</c:v>
                </c:pt>
                <c:pt idx="4">
                  <c:v>0.34</c:v>
                </c:pt>
                <c:pt idx="5">
                  <c:v>0.28999999999999998</c:v>
                </c:pt>
                <c:pt idx="6">
                  <c:v>0.26</c:v>
                </c:pt>
                <c:pt idx="7">
                  <c:v>0.25</c:v>
                </c:pt>
                <c:pt idx="8">
                  <c:v>0.24</c:v>
                </c:pt>
                <c:pt idx="9">
                  <c:v>0.17</c:v>
                </c:pt>
                <c:pt idx="10">
                  <c:v>0.17</c:v>
                </c:pt>
                <c:pt idx="11">
                  <c:v>7.0000000000000007E-2</c:v>
                </c:pt>
                <c:pt idx="12">
                  <c:v>0.01</c:v>
                </c:pt>
                <c:pt idx="13">
                  <c:v>0.01</c:v>
                </c:pt>
                <c:pt idx="14">
                  <c:v>0.05</c:v>
                </c:pt>
              </c:numCache>
            </c:numRef>
          </c:val>
          <c:extLst>
            <c:ext xmlns:c16="http://schemas.microsoft.com/office/drawing/2014/chart" uri="{C3380CC4-5D6E-409C-BE32-E72D297353CC}">
              <c16:uniqueId val="{00000000-8112-4D81-B68F-C454A85582F1}"/>
            </c:ext>
          </c:extLst>
        </c:ser>
        <c:dLbls>
          <c:showLegendKey val="0"/>
          <c:showVal val="0"/>
          <c:showCatName val="0"/>
          <c:showSerName val="0"/>
          <c:showPercent val="0"/>
          <c:showBubbleSize val="0"/>
        </c:dLbls>
        <c:gapWidth val="85"/>
        <c:axId val="406806511"/>
        <c:axId val="406808431"/>
      </c:barChart>
      <c:catAx>
        <c:axId val="4068065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808431"/>
        <c:crosses val="autoZero"/>
        <c:auto val="1"/>
        <c:lblAlgn val="ctr"/>
        <c:lblOffset val="100"/>
        <c:noMultiLvlLbl val="0"/>
      </c:catAx>
      <c:valAx>
        <c:axId val="406808431"/>
        <c:scaling>
          <c:orientation val="minMax"/>
        </c:scaling>
        <c:delete val="1"/>
        <c:axPos val="t"/>
        <c:numFmt formatCode="0%" sourceLinked="1"/>
        <c:majorTickMark val="none"/>
        <c:minorTickMark val="none"/>
        <c:tickLblPos val="nextTo"/>
        <c:crossAx val="40680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380289893234E-5"/>
          <c:y val="0"/>
          <c:w val="0.34783115147112931"/>
          <c:h val="0.77611602301172022"/>
        </c:manualLayout>
      </c:layout>
      <c:barChart>
        <c:barDir val="col"/>
        <c:grouping val="percentStacked"/>
        <c:varyColors val="0"/>
        <c:ser>
          <c:idx val="2"/>
          <c:order val="0"/>
          <c:tx>
            <c:strRef>
              <c:f>Sheet1!$B$1</c:f>
              <c:strCache>
                <c:ptCount val="1"/>
                <c:pt idx="0">
                  <c:v>Don't know</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local area celebrates diversity and promotes equality</c:v>
                </c:pt>
              </c:strCache>
            </c:strRef>
          </c:cat>
          <c:val>
            <c:numRef>
              <c:f>Sheet1!$B$2</c:f>
            </c:numRef>
          </c:val>
          <c:extLst>
            <c:ext xmlns:c16="http://schemas.microsoft.com/office/drawing/2014/chart" uri="{C3380CC4-5D6E-409C-BE32-E72D297353CC}">
              <c16:uniqueId val="{00000000-9EC0-4167-8357-C180CF79AF51}"/>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local area celebrates diversity and promotes equality</c:v>
                </c:pt>
              </c:strCache>
            </c:strRef>
          </c:cat>
          <c:val>
            <c:numRef>
              <c:f>Sheet1!$C$2</c:f>
              <c:numCache>
                <c:formatCode>0%</c:formatCode>
                <c:ptCount val="1"/>
                <c:pt idx="0">
                  <c:v>0.08</c:v>
                </c:pt>
              </c:numCache>
            </c:numRef>
          </c:val>
          <c:extLst>
            <c:ext xmlns:c16="http://schemas.microsoft.com/office/drawing/2014/chart" uri="{C3380CC4-5D6E-409C-BE32-E72D297353CC}">
              <c16:uniqueId val="{00000001-9EC0-4167-8357-C180CF79AF51}"/>
            </c:ext>
          </c:extLst>
        </c:ser>
        <c:ser>
          <c:idx val="4"/>
          <c:order val="2"/>
          <c:tx>
            <c:strRef>
              <c:f>Sheet1!$D$1</c:f>
              <c:strCache>
                <c:ptCount val="1"/>
                <c:pt idx="0">
                  <c:v>Tend to disagree</c:v>
                </c:pt>
              </c:strCache>
            </c:strRef>
          </c:tx>
          <c:spPr>
            <a:solidFill>
              <a:srgbClr val="FF9999"/>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0050341378136361"/>
                      <c:h val="7.8760341839417991E-2"/>
                    </c:manualLayout>
                  </c15:layout>
                </c:ext>
                <c:ext xmlns:c16="http://schemas.microsoft.com/office/drawing/2014/chart" uri="{C3380CC4-5D6E-409C-BE32-E72D297353CC}">
                  <c16:uniqueId val="{00000002-9EC0-4167-8357-C180CF79AF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local area celebrates diversity and promotes equality</c:v>
                </c:pt>
              </c:strCache>
            </c:strRef>
          </c:cat>
          <c:val>
            <c:numRef>
              <c:f>Sheet1!$D$2</c:f>
              <c:numCache>
                <c:formatCode>0%</c:formatCode>
                <c:ptCount val="1"/>
                <c:pt idx="0">
                  <c:v>0.19</c:v>
                </c:pt>
              </c:numCache>
            </c:numRef>
          </c:val>
          <c:extLst>
            <c:ext xmlns:c16="http://schemas.microsoft.com/office/drawing/2014/chart" uri="{C3380CC4-5D6E-409C-BE32-E72D297353CC}">
              <c16:uniqueId val="{00000003-9EC0-4167-8357-C180CF79AF51}"/>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local area celebrates diversity and promotes equality</c:v>
                </c:pt>
              </c:strCache>
            </c:strRef>
          </c:cat>
          <c:val>
            <c:numRef>
              <c:f>Sheet1!$E$2</c:f>
              <c:numCache>
                <c:formatCode>0%</c:formatCode>
                <c:ptCount val="1"/>
                <c:pt idx="0">
                  <c:v>0.52</c:v>
                </c:pt>
              </c:numCache>
            </c:numRef>
          </c:val>
          <c:extLst>
            <c:ext xmlns:c16="http://schemas.microsoft.com/office/drawing/2014/chart" uri="{C3380CC4-5D6E-409C-BE32-E72D297353CC}">
              <c16:uniqueId val="{00000004-9EC0-4167-8357-C180CF79AF51}"/>
            </c:ext>
          </c:extLst>
        </c:ser>
        <c:ser>
          <c:idx val="1"/>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local area celebrates diversity and promotes equality</c:v>
                </c:pt>
              </c:strCache>
            </c:strRef>
          </c:cat>
          <c:val>
            <c:numRef>
              <c:f>Sheet1!$F$2</c:f>
              <c:numCache>
                <c:formatCode>0%</c:formatCode>
                <c:ptCount val="1"/>
                <c:pt idx="0">
                  <c:v>0.21</c:v>
                </c:pt>
              </c:numCache>
            </c:numRef>
          </c:val>
          <c:extLst>
            <c:ext xmlns:c16="http://schemas.microsoft.com/office/drawing/2014/chart" uri="{C3380CC4-5D6E-409C-BE32-E72D297353CC}">
              <c16:uniqueId val="{00000005-9EC0-4167-8357-C180CF79AF5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2980940924228212"/>
          <c:y val="0.82364593056498236"/>
          <c:w val="0.68236171924459754"/>
          <c:h val="0.126295343110725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380289893234E-5"/>
          <c:y val="0"/>
          <c:w val="0.34783115147112931"/>
          <c:h val="0.77611602301172022"/>
        </c:manualLayout>
      </c:layout>
      <c:barChart>
        <c:barDir val="col"/>
        <c:grouping val="percentStacked"/>
        <c:varyColors val="0"/>
        <c:ser>
          <c:idx val="2"/>
          <c:order val="0"/>
          <c:tx>
            <c:strRef>
              <c:f>Sheet1!$B$1</c:f>
              <c:strCache>
                <c:ptCount val="1"/>
                <c:pt idx="0">
                  <c:v>Don't know</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who come from other countries make a valuable contribution to GM</c:v>
                </c:pt>
              </c:strCache>
            </c:strRef>
          </c:cat>
          <c:val>
            <c:numRef>
              <c:f>Sheet1!$B$2</c:f>
            </c:numRef>
          </c:val>
          <c:extLst>
            <c:ext xmlns:c16="http://schemas.microsoft.com/office/drawing/2014/chart" uri="{C3380CC4-5D6E-409C-BE32-E72D297353CC}">
              <c16:uniqueId val="{00000000-2B01-44FC-BC38-082FC79EC22E}"/>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who come from other countries make a valuable contribution to GM</c:v>
                </c:pt>
              </c:strCache>
            </c:strRef>
          </c:cat>
          <c:val>
            <c:numRef>
              <c:f>Sheet1!$C$2</c:f>
              <c:numCache>
                <c:formatCode>0%</c:formatCode>
                <c:ptCount val="1"/>
                <c:pt idx="0">
                  <c:v>0.11</c:v>
                </c:pt>
              </c:numCache>
            </c:numRef>
          </c:val>
          <c:extLst>
            <c:ext xmlns:c16="http://schemas.microsoft.com/office/drawing/2014/chart" uri="{C3380CC4-5D6E-409C-BE32-E72D297353CC}">
              <c16:uniqueId val="{00000001-2B01-44FC-BC38-082FC79EC22E}"/>
            </c:ext>
          </c:extLst>
        </c:ser>
        <c:ser>
          <c:idx val="4"/>
          <c:order val="2"/>
          <c:tx>
            <c:strRef>
              <c:f>Sheet1!$D$1</c:f>
              <c:strCache>
                <c:ptCount val="1"/>
                <c:pt idx="0">
                  <c:v>Tend to disagree</c:v>
                </c:pt>
              </c:strCache>
            </c:strRef>
          </c:tx>
          <c:spPr>
            <a:solidFill>
              <a:srgbClr val="FF9999"/>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0050341378136361"/>
                      <c:h val="7.8760341839417991E-2"/>
                    </c:manualLayout>
                  </c15:layout>
                </c:ext>
                <c:ext xmlns:c16="http://schemas.microsoft.com/office/drawing/2014/chart" uri="{C3380CC4-5D6E-409C-BE32-E72D297353CC}">
                  <c16:uniqueId val="{00000002-2B01-44FC-BC38-082FC79EC2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who come from other countries make a valuable contribution to GM</c:v>
                </c:pt>
              </c:strCache>
            </c:strRef>
          </c:cat>
          <c:val>
            <c:numRef>
              <c:f>Sheet1!$D$2</c:f>
              <c:numCache>
                <c:formatCode>0%</c:formatCode>
                <c:ptCount val="1"/>
                <c:pt idx="0">
                  <c:v>0.16</c:v>
                </c:pt>
              </c:numCache>
            </c:numRef>
          </c:val>
          <c:extLst>
            <c:ext xmlns:c16="http://schemas.microsoft.com/office/drawing/2014/chart" uri="{C3380CC4-5D6E-409C-BE32-E72D297353CC}">
              <c16:uniqueId val="{00000003-2B01-44FC-BC38-082FC79EC22E}"/>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who come from other countries make a valuable contribution to GM</c:v>
                </c:pt>
              </c:strCache>
            </c:strRef>
          </c:cat>
          <c:val>
            <c:numRef>
              <c:f>Sheet1!$E$2</c:f>
              <c:numCache>
                <c:formatCode>0%</c:formatCode>
                <c:ptCount val="1"/>
                <c:pt idx="0">
                  <c:v>0.46</c:v>
                </c:pt>
              </c:numCache>
            </c:numRef>
          </c:val>
          <c:extLst>
            <c:ext xmlns:c16="http://schemas.microsoft.com/office/drawing/2014/chart" uri="{C3380CC4-5D6E-409C-BE32-E72D297353CC}">
              <c16:uniqueId val="{00000004-2B01-44FC-BC38-082FC79EC22E}"/>
            </c:ext>
          </c:extLst>
        </c:ser>
        <c:ser>
          <c:idx val="1"/>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who come from other countries make a valuable contribution to GM</c:v>
                </c:pt>
              </c:strCache>
            </c:strRef>
          </c:cat>
          <c:val>
            <c:numRef>
              <c:f>Sheet1!$F$2</c:f>
              <c:numCache>
                <c:formatCode>0%</c:formatCode>
                <c:ptCount val="1"/>
                <c:pt idx="0">
                  <c:v>0.27</c:v>
                </c:pt>
              </c:numCache>
            </c:numRef>
          </c:val>
          <c:extLst>
            <c:ext xmlns:c16="http://schemas.microsoft.com/office/drawing/2014/chart" uri="{C3380CC4-5D6E-409C-BE32-E72D297353CC}">
              <c16:uniqueId val="{00000005-2B01-44FC-BC38-082FC79EC22E}"/>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December '24 (S16)</c:v>
                </c:pt>
                <c:pt idx="1">
                  <c:v>Feb '25 (S17)</c:v>
                </c:pt>
                <c:pt idx="2">
                  <c:v>May '25 (S18)</c:v>
                </c:pt>
                <c:pt idx="3">
                  <c:v>GB Benchmarking</c:v>
                </c:pt>
              </c:strCache>
            </c:strRef>
          </c:cat>
          <c:val>
            <c:numRef>
              <c:f>Sheet1!$B$4:$B$7</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Often/Always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December '24 (S16)</c:v>
                </c:pt>
                <c:pt idx="1">
                  <c:v>Feb '25 (S17)</c:v>
                </c:pt>
                <c:pt idx="2">
                  <c:v>May '25 (S18)</c:v>
                </c:pt>
                <c:pt idx="3">
                  <c:v>GB Benchmarking</c:v>
                </c:pt>
              </c:strCache>
            </c:strRef>
          </c:cat>
          <c:val>
            <c:numRef>
              <c:f>Sheet1!$C$4:$C$7</c:f>
              <c:numCache>
                <c:formatCode>0%</c:formatCode>
                <c:ptCount val="4"/>
                <c:pt idx="0">
                  <c:v>0.08</c:v>
                </c:pt>
                <c:pt idx="1">
                  <c:v>0.1</c:v>
                </c:pt>
                <c:pt idx="2">
                  <c:v>0.09</c:v>
                </c:pt>
                <c:pt idx="3">
                  <c:v>7.0000000000000007E-2</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Some of the time</c:v>
                </c:pt>
              </c:strCache>
            </c:strRef>
          </c:tx>
          <c:spPr>
            <a:solidFill>
              <a:srgbClr val="FF0000"/>
            </a:solidFill>
            <a:ln>
              <a:solidFill>
                <a:srgbClr val="FFC5C5"/>
              </a:solidFill>
            </a:ln>
            <a:effectLst/>
          </c:spPr>
          <c:invertIfNegative val="0"/>
          <c:dPt>
            <c:idx val="1"/>
            <c:invertIfNegative val="0"/>
            <c:bubble3D val="0"/>
            <c:spPr>
              <a:solidFill>
                <a:srgbClr val="FF0000"/>
              </a:solidFill>
              <a:ln>
                <a:solidFill>
                  <a:srgbClr val="FFC5C5"/>
                </a:solidFill>
              </a:ln>
              <a:effectLst/>
            </c:spPr>
            <c:extLst>
              <c:ext xmlns:c16="http://schemas.microsoft.com/office/drawing/2014/chart" uri="{C3380CC4-5D6E-409C-BE32-E72D297353CC}">
                <c16:uniqueId val="{00000001-A903-4A1F-B9DD-E29010DEE579}"/>
              </c:ext>
            </c:extLst>
          </c:dPt>
          <c:dPt>
            <c:idx val="3"/>
            <c:invertIfNegative val="0"/>
            <c:bubble3D val="0"/>
            <c:spPr>
              <a:solidFill>
                <a:srgbClr val="FF0000"/>
              </a:solidFill>
              <a:ln>
                <a:solidFill>
                  <a:srgbClr val="FFC5C5"/>
                </a:solidFill>
              </a:ln>
              <a:effectLst/>
            </c:spPr>
            <c:extLst>
              <c:ext xmlns:c16="http://schemas.microsoft.com/office/drawing/2014/chart" uri="{C3380CC4-5D6E-409C-BE32-E72D297353CC}">
                <c16:uniqueId val="{00000009-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December '24 (S16)</c:v>
                </c:pt>
                <c:pt idx="1">
                  <c:v>Feb '25 (S17)</c:v>
                </c:pt>
                <c:pt idx="2">
                  <c:v>May '25 (S18)</c:v>
                </c:pt>
                <c:pt idx="3">
                  <c:v>GB Benchmarking</c:v>
                </c:pt>
              </c:strCache>
            </c:strRef>
          </c:cat>
          <c:val>
            <c:numRef>
              <c:f>Sheet1!$D$4:$D$7</c:f>
              <c:numCache>
                <c:formatCode>0%</c:formatCode>
                <c:ptCount val="4"/>
                <c:pt idx="0">
                  <c:v>0.19</c:v>
                </c:pt>
                <c:pt idx="1">
                  <c:v>0.17</c:v>
                </c:pt>
                <c:pt idx="2">
                  <c:v>0.2</c:v>
                </c:pt>
                <c:pt idx="3">
                  <c:v>0.16</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Occasionally</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December '24 (S16)</c:v>
                </c:pt>
                <c:pt idx="1">
                  <c:v>Feb '25 (S17)</c:v>
                </c:pt>
                <c:pt idx="2">
                  <c:v>May '25 (S18)</c:v>
                </c:pt>
                <c:pt idx="3">
                  <c:v>GB Benchmarking</c:v>
                </c:pt>
              </c:strCache>
            </c:strRef>
          </c:cat>
          <c:val>
            <c:numRef>
              <c:f>Sheet1!$E$4:$E$7</c:f>
              <c:numCache>
                <c:formatCode>0%</c:formatCode>
                <c:ptCount val="4"/>
                <c:pt idx="0">
                  <c:v>0.26</c:v>
                </c:pt>
                <c:pt idx="1">
                  <c:v>0.26</c:v>
                </c:pt>
                <c:pt idx="2">
                  <c:v>0.26</c:v>
                </c:pt>
                <c:pt idx="3">
                  <c:v>0.26</c:v>
                </c:pt>
              </c:numCache>
            </c:numRef>
          </c:val>
          <c:extLst>
            <c:ext xmlns:c16="http://schemas.microsoft.com/office/drawing/2014/chart" uri="{C3380CC4-5D6E-409C-BE32-E72D297353CC}">
              <c16:uniqueId val="{0000000D-007F-47BB-9AE9-6617E8F68E54}"/>
            </c:ext>
          </c:extLst>
        </c:ser>
        <c:ser>
          <c:idx val="4"/>
          <c:order val="4"/>
          <c:tx>
            <c:strRef>
              <c:f>Sheet1!$F$1</c:f>
              <c:strCache>
                <c:ptCount val="1"/>
                <c:pt idx="0">
                  <c:v>Hardly ever</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December '24 (S16)</c:v>
                </c:pt>
                <c:pt idx="1">
                  <c:v>Feb '25 (S17)</c:v>
                </c:pt>
                <c:pt idx="2">
                  <c:v>May '25 (S18)</c:v>
                </c:pt>
                <c:pt idx="3">
                  <c:v>GB Benchmarking</c:v>
                </c:pt>
              </c:strCache>
            </c:strRef>
          </c:cat>
          <c:val>
            <c:numRef>
              <c:f>Sheet1!$F$4:$F$7</c:f>
              <c:numCache>
                <c:formatCode>0%</c:formatCode>
                <c:ptCount val="4"/>
                <c:pt idx="0">
                  <c:v>0.26</c:v>
                </c:pt>
                <c:pt idx="1">
                  <c:v>0.23</c:v>
                </c:pt>
                <c:pt idx="2">
                  <c:v>0.25</c:v>
                </c:pt>
                <c:pt idx="3">
                  <c:v>0.3</c:v>
                </c:pt>
              </c:numCache>
            </c:numRef>
          </c:val>
          <c:extLst>
            <c:ext xmlns:c16="http://schemas.microsoft.com/office/drawing/2014/chart" uri="{C3380CC4-5D6E-409C-BE32-E72D297353CC}">
              <c16:uniqueId val="{00000006-7D6E-48DA-A76D-F9AA857F9E84}"/>
            </c:ext>
          </c:extLst>
        </c:ser>
        <c:ser>
          <c:idx val="5"/>
          <c:order val="5"/>
          <c:tx>
            <c:strRef>
              <c:f>Sheet1!$G$1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December '24 (S16)</c:v>
                </c:pt>
                <c:pt idx="1">
                  <c:v>Feb '25 (S17)</c:v>
                </c:pt>
                <c:pt idx="2">
                  <c:v>May '25 (S18)</c:v>
                </c:pt>
                <c:pt idx="3">
                  <c:v>GB Benchmarking</c:v>
                </c:pt>
              </c:strCache>
            </c:strRef>
          </c:cat>
          <c:val>
            <c:numRef>
              <c:f>Sheet1!$G$4:$G$7</c:f>
              <c:numCache>
                <c:formatCode>0%</c:formatCode>
                <c:ptCount val="4"/>
                <c:pt idx="0">
                  <c:v>0.2</c:v>
                </c:pt>
                <c:pt idx="1">
                  <c:v>0.24</c:v>
                </c:pt>
                <c:pt idx="2">
                  <c:v>0.19</c:v>
                </c:pt>
                <c:pt idx="3">
                  <c:v>0.18</c:v>
                </c:pt>
              </c:numCache>
            </c:numRef>
          </c:val>
          <c:extLst>
            <c:ext xmlns:c16="http://schemas.microsoft.com/office/drawing/2014/chart" uri="{C3380CC4-5D6E-409C-BE32-E72D297353CC}">
              <c16:uniqueId val="{00000007-7D6E-48DA-A76D-F9AA857F9E84}"/>
            </c:ext>
          </c:extLst>
        </c:ser>
        <c:ser>
          <c:idx val="6"/>
          <c:order val="6"/>
          <c:tx>
            <c:strRef>
              <c:f>Sheet1!$H$1</c:f>
              <c:strCache>
                <c:ptCount val="1"/>
                <c:pt idx="0">
                  <c:v>Don't know</c:v>
                </c:pt>
              </c:strCache>
            </c:strRef>
          </c:tx>
          <c:spPr>
            <a:solidFill>
              <a:schemeClr val="bg1">
                <a:lumMod val="50000"/>
              </a:schemeClr>
            </a:solidFill>
            <a:ln>
              <a:noFill/>
            </a:ln>
            <a:effectLst/>
          </c:spPr>
          <c:invertIfNegative val="0"/>
          <c:dLbls>
            <c:delete val="1"/>
          </c:dLbls>
          <c:cat>
            <c:strRef>
              <c:f>Sheet1!$A$4:$A$7</c:f>
              <c:strCache>
                <c:ptCount val="4"/>
                <c:pt idx="0">
                  <c:v>December '24 (S16)</c:v>
                </c:pt>
                <c:pt idx="1">
                  <c:v>Feb '25 (S17)</c:v>
                </c:pt>
                <c:pt idx="2">
                  <c:v>May '25 (S18)</c:v>
                </c:pt>
                <c:pt idx="3">
                  <c:v>GB Benchmarking</c:v>
                </c:pt>
              </c:strCache>
            </c:strRef>
          </c:cat>
          <c:val>
            <c:numRef>
              <c:f>Sheet1!$H$4:$H$7</c:f>
              <c:numCache>
                <c:formatCode>0%</c:formatCode>
                <c:ptCount val="4"/>
                <c:pt idx="0">
                  <c:v>0</c:v>
                </c:pt>
                <c:pt idx="1">
                  <c:v>0</c:v>
                </c:pt>
                <c:pt idx="2">
                  <c:v>0</c:v>
                </c:pt>
                <c:pt idx="3">
                  <c:v>0.01</c:v>
                </c:pt>
              </c:numCache>
            </c:numRef>
          </c:val>
          <c:extLst>
            <c:ext xmlns:c16="http://schemas.microsoft.com/office/drawing/2014/chart" uri="{C3380CC4-5D6E-409C-BE32-E72D297353CC}">
              <c16:uniqueId val="{00000008-7D6E-48DA-A76D-F9AA857F9E8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4.777060836790175E-2"/>
          <c:y val="4.8745393836783259E-2"/>
          <c:w val="0.24143809095733734"/>
          <c:h val="0.8250601487600706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14058224078021433"/>
          <c:w val="0.97084904909368608"/>
          <c:h val="0.41044529447834849"/>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pt idx="14">
                  <c:v>May '25 (S18)</c:v>
                </c:pt>
              </c:strCache>
            </c:strRef>
          </c:cat>
          <c:val>
            <c:numRef>
              <c:f>Sheet1!$B$2:$B$16</c:f>
              <c:numCache>
                <c:formatCode>0%</c:formatCode>
                <c:ptCount val="15"/>
                <c:pt idx="0">
                  <c:v>0.15</c:v>
                </c:pt>
                <c:pt idx="1">
                  <c:v>0.15</c:v>
                </c:pt>
                <c:pt idx="2">
                  <c:v>0.16</c:v>
                </c:pt>
                <c:pt idx="3">
                  <c:v>0.16</c:v>
                </c:pt>
                <c:pt idx="4">
                  <c:v>0.14000000000000001</c:v>
                </c:pt>
                <c:pt idx="5">
                  <c:v>0.14000000000000001</c:v>
                </c:pt>
                <c:pt idx="6">
                  <c:v>0.15</c:v>
                </c:pt>
                <c:pt idx="7">
                  <c:v>0.14000000000000001</c:v>
                </c:pt>
                <c:pt idx="8">
                  <c:v>0.12</c:v>
                </c:pt>
                <c:pt idx="9">
                  <c:v>0.13</c:v>
                </c:pt>
                <c:pt idx="10">
                  <c:v>0.13</c:v>
                </c:pt>
                <c:pt idx="11">
                  <c:v>0.13</c:v>
                </c:pt>
                <c:pt idx="12">
                  <c:v>0.12</c:v>
                </c:pt>
                <c:pt idx="13">
                  <c:v>0.13</c:v>
                </c:pt>
                <c:pt idx="14">
                  <c:v>0.12</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6.4165757651766595E-5"/>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2347E-3"/>
                  <c:y val="-2.673924019291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0.05</c:v>
                </c:pt>
                <c:pt idx="1">
                  <c:v>0.05</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4.4529820132933017E-17"/>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c:v>
                </c:pt>
                <c:pt idx="1">
                  <c:v>0.11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c:v>
                </c:pt>
                <c:pt idx="1">
                  <c:v>0.49</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0.35</c:v>
                </c:pt>
                <c:pt idx="1">
                  <c:v>0.34</c:v>
                </c:pt>
              </c:numCache>
            </c:numRef>
          </c:val>
          <c:extLst>
            <c:ext xmlns:c16="http://schemas.microsoft.com/office/drawing/2014/chart" uri="{C3380CC4-5D6E-409C-BE32-E72D297353CC}">
              <c16:uniqueId val="{00000000-029E-4A67-831A-C4A489C03D99}"/>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338162053633202"/>
          <c:h val="0.730019155402147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0.68</c:v>
                </c:pt>
                <c:pt idx="1">
                  <c:v>0.15</c:v>
                </c:pt>
                <c:pt idx="2">
                  <c:v>0.08</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9498072961571514"/>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7245318782E-2"/>
          <c:w val="0.99398174847961962"/>
          <c:h val="0.70692882920938527"/>
        </c:manualLayout>
      </c:layout>
      <c:barChart>
        <c:barDir val="col"/>
        <c:grouping val="percentStacked"/>
        <c:varyColors val="0"/>
        <c:ser>
          <c:idx val="6"/>
          <c:order val="0"/>
          <c:tx>
            <c:strRef>
              <c:f>Sheet1!$D$1</c:f>
              <c:strCache>
                <c:ptCount val="1"/>
                <c:pt idx="0">
                  <c:v>Definitely disagree</c:v>
                </c:pt>
              </c:strCache>
            </c:strRef>
          </c:tx>
          <c:spPr>
            <a:solidFill>
              <a:srgbClr val="FF0101"/>
            </a:solidFill>
            <a:ln>
              <a:noFill/>
            </a:ln>
            <a:effectLst/>
          </c:spPr>
          <c:invertIfNegative val="0"/>
          <c:dLbls>
            <c:dLbl>
              <c:idx val="0"/>
              <c:layout>
                <c:manualLayout>
                  <c:x val="-2.573530529265804E-2"/>
                  <c:y val="-6.0874323042776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5-454A-836F-0E77E8901BC0}"/>
                </c:ext>
              </c:extLst>
            </c:dLbl>
            <c:dLbl>
              <c:idx val="1"/>
              <c:layout>
                <c:manualLayout>
                  <c:x val="-2.2875826926807147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05-454A-836F-0E77E8901BC0}"/>
                </c:ext>
              </c:extLst>
            </c:dLbl>
            <c:dLbl>
              <c:idx val="2"/>
              <c:layout>
                <c:manualLayout>
                  <c:x val="-2.14460877438817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Sheet1!$D$2:$D$4</c:f>
              <c:numCache>
                <c:formatCode>0%</c:formatCode>
                <c:ptCount val="3"/>
                <c:pt idx="0">
                  <c:v>0.03</c:v>
                </c:pt>
                <c:pt idx="1">
                  <c:v>0.02</c:v>
                </c:pt>
                <c:pt idx="2">
                  <c:v>0.06</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Sheet1!$E$1</c:f>
              <c:strCache>
                <c:ptCount val="1"/>
                <c:pt idx="0">
                  <c:v>Tend to disagree</c:v>
                </c:pt>
              </c:strCache>
            </c:strRef>
          </c:tx>
          <c:spPr>
            <a:solidFill>
              <a:srgbClr val="FF9999"/>
            </a:solidFill>
            <a:ln>
              <a:noFill/>
            </a:ln>
            <a:effectLst/>
          </c:spPr>
          <c:invertIfNegative val="0"/>
          <c:dLbls>
            <c:dLbl>
              <c:idx val="2"/>
              <c:layout>
                <c:manualLayout>
                  <c:x val="-1.3105791110932654E-17"/>
                  <c:y val="-1.521858076069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Sheet1!$E$2:$E$4</c:f>
              <c:numCache>
                <c:formatCode>0%</c:formatCode>
                <c:ptCount val="3"/>
                <c:pt idx="0">
                  <c:v>0.04</c:v>
                </c:pt>
                <c:pt idx="1">
                  <c:v>0.06</c:v>
                </c:pt>
                <c:pt idx="2">
                  <c:v>0.12</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Sheet1!$F$1</c:f>
              <c:strCache>
                <c:ptCount val="1"/>
                <c:pt idx="0">
                  <c:v>Tend to agree</c:v>
                </c:pt>
              </c:strCache>
            </c:strRef>
          </c:tx>
          <c:spPr>
            <a:solidFill>
              <a:srgbClr val="6DD5CE"/>
            </a:solidFill>
            <a:ln>
              <a:noFill/>
            </a:ln>
            <a:effectLst/>
          </c:spPr>
          <c:invertIfNegative val="0"/>
          <c:dLbls>
            <c:dLbl>
              <c:idx val="1"/>
              <c:layout>
                <c:manualLayout>
                  <c:x val="4.2892175487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B-4CE6-98D9-360211DFE8E6}"/>
                </c:ext>
              </c:extLst>
            </c:dLbl>
            <c:dLbl>
              <c:idx val="2"/>
              <c:layout>
                <c:manualLayout>
                  <c:x val="-1.3105791110932654E-17"/>
                  <c:y val="-2.739344536924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B-4CE6-98D9-360211DFE8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Sheet1!$F$2:$F$4</c:f>
              <c:numCache>
                <c:formatCode>0%</c:formatCode>
                <c:ptCount val="3"/>
                <c:pt idx="0">
                  <c:v>0.34</c:v>
                </c:pt>
                <c:pt idx="1">
                  <c:v>0.5</c:v>
                </c:pt>
                <c:pt idx="2">
                  <c:v>0.51</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Sheet1!$G$2:$G$4</c:f>
              <c:numCache>
                <c:formatCode>0%</c:formatCode>
                <c:ptCount val="3"/>
                <c:pt idx="0">
                  <c:v>0.6</c:v>
                </c:pt>
                <c:pt idx="1">
                  <c:v>0.42</c:v>
                </c:pt>
                <c:pt idx="2">
                  <c:v>0.31</c:v>
                </c:pt>
              </c:numCache>
            </c:numRef>
          </c:val>
          <c:extLst>
            <c:ext xmlns:c16="http://schemas.microsoft.com/office/drawing/2014/chart" uri="{C3380CC4-5D6E-409C-BE32-E72D297353CC}">
              <c16:uniqueId val="{00000003-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274951123451064E-2"/>
          <c:y val="0.7972126906573091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5C5B5A"/>
                </a:solidFill>
                <a:latin typeface="+mj-lt"/>
                <a:ea typeface="+mn-ea"/>
                <a:cs typeface="Arial" panose="020B0604020202020204" pitchFamily="34" charset="0"/>
              </a:defRPr>
            </a:pPr>
            <a:r>
              <a:rPr lang="en-GB" b="1">
                <a:latin typeface="Arial" panose="020B0604020202020204" pitchFamily="34" charset="0"/>
                <a:cs typeface="Arial" panose="020B0604020202020204" pitchFamily="34" charset="0"/>
              </a:rPr>
              <a:t>Number of indicators of material deprivation experienced</a:t>
            </a:r>
          </a:p>
        </c:rich>
      </c:tx>
      <c:layout>
        <c:manualLayout>
          <c:xMode val="edge"/>
          <c:yMode val="edge"/>
          <c:x val="0.25198074465870124"/>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rgbClr val="5C5B5A"/>
              </a:solidFill>
              <a:latin typeface="+mj-lt"/>
              <a:ea typeface="+mn-ea"/>
              <a:cs typeface="Arial" panose="020B0604020202020204" pitchFamily="34" charset="0"/>
            </a:defRPr>
          </a:pPr>
          <a:endParaRPr lang="en-US"/>
        </a:p>
      </c:txPr>
    </c:title>
    <c:autoTitleDeleted val="0"/>
    <c:plotArea>
      <c:layout>
        <c:manualLayout>
          <c:layoutTarget val="inner"/>
          <c:xMode val="edge"/>
          <c:yMode val="edge"/>
          <c:x val="3.1476173248697156E-2"/>
          <c:y val="5.746200025807667E-2"/>
          <c:w val="0.95188820681363329"/>
          <c:h val="0.70431151902700995"/>
        </c:manualLayout>
      </c:layout>
      <c:barChart>
        <c:barDir val="col"/>
        <c:grouping val="clustered"/>
        <c:varyColors val="0"/>
        <c:ser>
          <c:idx val="0"/>
          <c:order val="0"/>
          <c:tx>
            <c:strRef>
              <c:f>Sheet1!$B$1</c:f>
              <c:strCache>
                <c:ptCount val="1"/>
                <c:pt idx="0">
                  <c:v>S1+S2: 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Scored 0</c:v>
                </c:pt>
                <c:pt idx="1">
                  <c:v>Scored 1</c:v>
                </c:pt>
                <c:pt idx="2">
                  <c:v>Scored 2</c:v>
                </c:pt>
                <c:pt idx="3">
                  <c:v>Scored 3</c:v>
                </c:pt>
                <c:pt idx="4">
                  <c:v>Scored 4</c:v>
                </c:pt>
                <c:pt idx="5">
                  <c:v>Scored 5</c:v>
                </c:pt>
                <c:pt idx="6">
                  <c:v>Scored 6</c:v>
                </c:pt>
                <c:pt idx="7">
                  <c:v>Scored 7-9</c:v>
                </c:pt>
                <c:pt idx="8">
                  <c:v>Scored 10+</c:v>
                </c:pt>
              </c:strCache>
            </c:strRef>
          </c:cat>
          <c:val>
            <c:numRef>
              <c:f>Sheet1!$B$2:$B$10</c:f>
            </c:numRef>
          </c:val>
          <c:extLst xmlns:c15="http://schemas.microsoft.com/office/drawing/2012/chart">
            <c:ext xmlns:c16="http://schemas.microsoft.com/office/drawing/2014/chart" uri="{C3380CC4-5D6E-409C-BE32-E72D297353CC}">
              <c16:uniqueId val="{00000000-55FB-4E4D-B624-520A4B24257A}"/>
            </c:ext>
          </c:extLst>
        </c:ser>
        <c:ser>
          <c:idx val="1"/>
          <c:order val="1"/>
          <c:tx>
            <c:strRef>
              <c:f>Sheet1!$C$1</c:f>
              <c:strCache>
                <c:ptCount val="1"/>
                <c:pt idx="0">
                  <c:v>Parents</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Scored 0</c:v>
                </c:pt>
                <c:pt idx="1">
                  <c:v>Scored 1</c:v>
                </c:pt>
                <c:pt idx="2">
                  <c:v>Scored 2</c:v>
                </c:pt>
                <c:pt idx="3">
                  <c:v>Scored 3</c:v>
                </c:pt>
                <c:pt idx="4">
                  <c:v>Scored 4</c:v>
                </c:pt>
                <c:pt idx="5">
                  <c:v>Scored 5</c:v>
                </c:pt>
                <c:pt idx="6">
                  <c:v>Scored 6</c:v>
                </c:pt>
                <c:pt idx="7">
                  <c:v>Scored 7-9</c:v>
                </c:pt>
                <c:pt idx="8">
                  <c:v>Scored 10+</c:v>
                </c:pt>
              </c:strCache>
            </c:strRef>
          </c:cat>
          <c:val>
            <c:numRef>
              <c:f>Sheet1!$C$2:$C$10</c:f>
              <c:numCache>
                <c:formatCode>0%</c:formatCode>
                <c:ptCount val="9"/>
                <c:pt idx="0">
                  <c:v>0.41</c:v>
                </c:pt>
                <c:pt idx="1">
                  <c:v>0.15</c:v>
                </c:pt>
                <c:pt idx="2">
                  <c:v>0.1</c:v>
                </c:pt>
                <c:pt idx="3">
                  <c:v>0.08</c:v>
                </c:pt>
                <c:pt idx="4">
                  <c:v>7.0000000000000007E-2</c:v>
                </c:pt>
                <c:pt idx="5">
                  <c:v>0.06</c:v>
                </c:pt>
                <c:pt idx="6">
                  <c:v>0.03</c:v>
                </c:pt>
                <c:pt idx="7">
                  <c:v>0.05</c:v>
                </c:pt>
                <c:pt idx="8">
                  <c:v>0.03</c:v>
                </c:pt>
              </c:numCache>
            </c:numRef>
          </c:val>
          <c:extLst>
            <c:ext xmlns:c16="http://schemas.microsoft.com/office/drawing/2014/chart" uri="{C3380CC4-5D6E-409C-BE32-E72D297353CC}">
              <c16:uniqueId val="{00000001-55FB-4E4D-B624-520A4B24257A}"/>
            </c:ext>
          </c:extLst>
        </c:ser>
        <c:ser>
          <c:idx val="2"/>
          <c:order val="2"/>
          <c:tx>
            <c:strRef>
              <c:f>Sheet1!$D$1</c:f>
              <c:strCache>
                <c:ptCount val="1"/>
                <c:pt idx="0">
                  <c:v>Working adults</c:v>
                </c:pt>
              </c:strCache>
            </c:strRef>
          </c:tx>
          <c:spPr>
            <a:solidFill>
              <a:srgbClr val="5B9BD5"/>
            </a:solidFill>
            <a:ln>
              <a:noFill/>
            </a:ln>
            <a:effectLst/>
          </c:spPr>
          <c:invertIfNegative val="0"/>
          <c:dLbls>
            <c:dLbl>
              <c:idx val="0"/>
              <c:layout>
                <c:manualLayout>
                  <c:x val="1.1526774882812635E-3"/>
                  <c:y val="1.300624504584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FB-4E4D-B624-520A4B24257A}"/>
                </c:ext>
              </c:extLst>
            </c:dLbl>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Scored 0</c:v>
                </c:pt>
                <c:pt idx="1">
                  <c:v>Scored 1</c:v>
                </c:pt>
                <c:pt idx="2">
                  <c:v>Scored 2</c:v>
                </c:pt>
                <c:pt idx="3">
                  <c:v>Scored 3</c:v>
                </c:pt>
                <c:pt idx="4">
                  <c:v>Scored 4</c:v>
                </c:pt>
                <c:pt idx="5">
                  <c:v>Scored 5</c:v>
                </c:pt>
                <c:pt idx="6">
                  <c:v>Scored 6</c:v>
                </c:pt>
                <c:pt idx="7">
                  <c:v>Scored 7-9</c:v>
                </c:pt>
                <c:pt idx="8">
                  <c:v>Scored 10+</c:v>
                </c:pt>
              </c:strCache>
            </c:strRef>
          </c:cat>
          <c:val>
            <c:numRef>
              <c:f>Sheet1!$D$2:$D$10</c:f>
              <c:numCache>
                <c:formatCode>0%</c:formatCode>
                <c:ptCount val="9"/>
                <c:pt idx="0">
                  <c:v>0.26</c:v>
                </c:pt>
                <c:pt idx="1">
                  <c:v>0.18</c:v>
                </c:pt>
                <c:pt idx="2">
                  <c:v>0.1</c:v>
                </c:pt>
                <c:pt idx="3">
                  <c:v>7.0000000000000007E-2</c:v>
                </c:pt>
                <c:pt idx="4">
                  <c:v>0.06</c:v>
                </c:pt>
                <c:pt idx="5">
                  <c:v>0.04</c:v>
                </c:pt>
                <c:pt idx="6">
                  <c:v>0.05</c:v>
                </c:pt>
                <c:pt idx="7">
                  <c:v>0.12</c:v>
                </c:pt>
                <c:pt idx="8">
                  <c:v>0.11</c:v>
                </c:pt>
              </c:numCache>
            </c:numRef>
          </c:val>
          <c:extLst>
            <c:ext xmlns:c16="http://schemas.microsoft.com/office/drawing/2014/chart" uri="{C3380CC4-5D6E-409C-BE32-E72D297353CC}">
              <c16:uniqueId val="{00000003-55FB-4E4D-B624-520A4B24257A}"/>
            </c:ext>
          </c:extLst>
        </c:ser>
        <c:ser>
          <c:idx val="3"/>
          <c:order val="3"/>
          <c:tx>
            <c:strRef>
              <c:f>Sheet1!$E$1</c:f>
              <c:strCache>
                <c:ptCount val="1"/>
                <c:pt idx="0">
                  <c:v>Pensioners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Scored 0</c:v>
                </c:pt>
                <c:pt idx="1">
                  <c:v>Scored 1</c:v>
                </c:pt>
                <c:pt idx="2">
                  <c:v>Scored 2</c:v>
                </c:pt>
                <c:pt idx="3">
                  <c:v>Scored 3</c:v>
                </c:pt>
                <c:pt idx="4">
                  <c:v>Scored 4</c:v>
                </c:pt>
                <c:pt idx="5">
                  <c:v>Scored 5</c:v>
                </c:pt>
                <c:pt idx="6">
                  <c:v>Scored 6</c:v>
                </c:pt>
                <c:pt idx="7">
                  <c:v>Scored 7-9</c:v>
                </c:pt>
                <c:pt idx="8">
                  <c:v>Scored 10+</c:v>
                </c:pt>
              </c:strCache>
            </c:strRef>
          </c:cat>
          <c:val>
            <c:numRef>
              <c:f>Sheet1!$E$2:$E$10</c:f>
              <c:numCache>
                <c:formatCode>0%</c:formatCode>
                <c:ptCount val="9"/>
                <c:pt idx="0">
                  <c:v>0.51</c:v>
                </c:pt>
                <c:pt idx="1">
                  <c:v>0.16</c:v>
                </c:pt>
                <c:pt idx="2">
                  <c:v>0.08</c:v>
                </c:pt>
                <c:pt idx="3">
                  <c:v>0.04</c:v>
                </c:pt>
                <c:pt idx="4">
                  <c:v>0.04</c:v>
                </c:pt>
                <c:pt idx="5">
                  <c:v>0.03</c:v>
                </c:pt>
                <c:pt idx="6">
                  <c:v>0.04</c:v>
                </c:pt>
                <c:pt idx="7">
                  <c:v>7.0000000000000007E-2</c:v>
                </c:pt>
                <c:pt idx="8">
                  <c:v>0.02</c:v>
                </c:pt>
              </c:numCache>
            </c:numRef>
          </c:val>
          <c:extLst>
            <c:ext xmlns:c16="http://schemas.microsoft.com/office/drawing/2014/chart" uri="{C3380CC4-5D6E-409C-BE32-E72D297353CC}">
              <c16:uniqueId val="{00000004-55FB-4E4D-B624-520A4B24257A}"/>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400" b="0" i="0" u="none" strike="noStrike" kern="1200" baseline="0">
                <a:solidFill>
                  <a:srgbClr val="5C5B5A"/>
                </a:solidFill>
                <a:latin typeface="+mj-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5137267551693052"/>
          <c:y val="9.0209881878716258E-2"/>
          <c:w val="0.32842059767507675"/>
          <c:h val="5.961816941709492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5C5B5A"/>
              </a:solidFill>
              <a:latin typeface="+mj-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mj-lt"/>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726-42DB-9D37-5D98ECDDA53C}"/>
              </c:ext>
            </c:extLst>
          </c:dPt>
          <c:dPt>
            <c:idx val="1"/>
            <c:bubble3D val="0"/>
            <c:spPr>
              <a:solidFill>
                <a:srgbClr val="009690"/>
              </a:solidFill>
              <a:ln>
                <a:noFill/>
              </a:ln>
              <a:effectLst/>
            </c:spPr>
            <c:extLst>
              <c:ext xmlns:c16="http://schemas.microsoft.com/office/drawing/2014/chart" uri="{C3380CC4-5D6E-409C-BE32-E72D297353CC}">
                <c16:uniqueId val="{00000003-C726-42DB-9D37-5D98ECDDA53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Materially deprived</c:v>
                </c:pt>
                <c:pt idx="1">
                  <c:v>Not materially deprived</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8-C726-42DB-9D37-5D98ECDDA53C}"/>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4.1223846291696951E-4"/>
          <c:y val="0.72476557678229026"/>
          <c:w val="0.99917532149056554"/>
          <c:h val="0.2028068687259551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085818941238"/>
          <c:y val="3.3982404557972107E-2"/>
          <c:w val="0.42489422098220891"/>
          <c:h val="0.93203519088405573"/>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Lbls>
            <c:dLbl>
              <c:idx val="5"/>
              <c:tx>
                <c:rich>
                  <a:bodyPr/>
                  <a:lstStyle/>
                  <a:p>
                    <a:r>
                      <a:rPr lang="en-US"/>
                      <a:t>49%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DA-44A3-97BB-A117B2E4FFD6}"/>
                </c:ext>
              </c:extLst>
            </c:dLbl>
            <c:dLbl>
              <c:idx val="6"/>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DA-44A3-97BB-A117B2E4FFD6}"/>
                </c:ext>
              </c:extLst>
            </c:dLbl>
            <c:dLbl>
              <c:idx val="7"/>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9DA-44A3-97BB-A117B2E4FF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Unable to put money aside for unexpected expenses</c:v>
                </c:pt>
                <c:pt idx="1">
                  <c:v>Cannot cover cost of repair or to replace appliances</c:v>
                </c:pt>
                <c:pt idx="2">
                  <c:v>No home contents insurance</c:v>
                </c:pt>
                <c:pt idx="3">
                  <c:v>No annual break away from home</c:v>
                </c:pt>
                <c:pt idx="4">
                  <c:v>Home not damp free</c:v>
                </c:pt>
                <c:pt idx="5">
                  <c:v>Able to pay bills without cutting back on essentials</c:v>
                </c:pt>
                <c:pt idx="6">
                  <c:v>Home adequately warm in cold weather</c:v>
                </c:pt>
                <c:pt idx="7">
                  <c:v>Home in good state of decoration/repair</c:v>
                </c:pt>
              </c:strCache>
            </c:strRef>
          </c:cat>
          <c:val>
            <c:numRef>
              <c:f>Sheet1!$B$2:$B$9</c:f>
              <c:numCache>
                <c:formatCode>0%</c:formatCode>
                <c:ptCount val="8"/>
                <c:pt idx="0">
                  <c:v>0.9</c:v>
                </c:pt>
                <c:pt idx="1">
                  <c:v>0.85</c:v>
                </c:pt>
                <c:pt idx="2">
                  <c:v>0.57999999999999996</c:v>
                </c:pt>
                <c:pt idx="3">
                  <c:v>0.56999999999999995</c:v>
                </c:pt>
                <c:pt idx="4">
                  <c:v>0.52</c:v>
                </c:pt>
                <c:pt idx="5" formatCode="\+0%">
                  <c:v>0.49</c:v>
                </c:pt>
                <c:pt idx="6" formatCode="\+0%">
                  <c:v>0.43</c:v>
                </c:pt>
                <c:pt idx="7" formatCode="\+0%">
                  <c:v>0.28999999999999998</c:v>
                </c:pt>
              </c:numCache>
            </c:numRef>
          </c:val>
          <c:extLst>
            <c:ext xmlns:c16="http://schemas.microsoft.com/office/drawing/2014/chart" uri="{C3380CC4-5D6E-409C-BE32-E72D297353CC}">
              <c16:uniqueId val="{00000000-C5D8-48FC-BC47-64E5ED5BD552}"/>
            </c:ext>
          </c:extLst>
        </c:ser>
        <c:dLbls>
          <c:showLegendKey val="0"/>
          <c:showVal val="0"/>
          <c:showCatName val="0"/>
          <c:showSerName val="0"/>
          <c:showPercent val="0"/>
          <c:showBubbleSize val="0"/>
        </c:dLbls>
        <c:gapWidth val="85"/>
        <c:axId val="962887808"/>
        <c:axId val="962888288"/>
      </c:barChart>
      <c:catAx>
        <c:axId val="962887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2888288"/>
        <c:crosses val="autoZero"/>
        <c:auto val="1"/>
        <c:lblAlgn val="ctr"/>
        <c:lblOffset val="100"/>
        <c:noMultiLvlLbl val="0"/>
      </c:catAx>
      <c:valAx>
        <c:axId val="962888288"/>
        <c:scaling>
          <c:orientation val="minMax"/>
        </c:scaling>
        <c:delete val="1"/>
        <c:axPos val="t"/>
        <c:numFmt formatCode="0%" sourceLinked="1"/>
        <c:majorTickMark val="none"/>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085818941238"/>
          <c:y val="3.3982404557972107E-2"/>
          <c:w val="0.36158081416064153"/>
          <c:h val="0.9320351908840557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Unable to put money aside for unexpected expenses</c:v>
                </c:pt>
                <c:pt idx="1">
                  <c:v>Home not damp free</c:v>
                </c:pt>
                <c:pt idx="2">
                  <c:v>Cannot cover cost of repairs or to replace appliances</c:v>
                </c:pt>
                <c:pt idx="3">
                  <c:v>No annual break away from home</c:v>
                </c:pt>
                <c:pt idx="4">
                  <c:v>No home contents insurance</c:v>
                </c:pt>
                <c:pt idx="5">
                  <c:v>Able to pay bills without cutting back on essentials</c:v>
                </c:pt>
                <c:pt idx="6">
                  <c:v>Home adequately warm in cold weather</c:v>
                </c:pt>
                <c:pt idx="7">
                  <c:v>Home in good state of decoration/repair</c:v>
                </c:pt>
              </c:strCache>
            </c:strRef>
          </c:cat>
          <c:val>
            <c:numRef>
              <c:f>Sheet1!$B$2:$B$9</c:f>
              <c:numCache>
                <c:formatCode>0%</c:formatCode>
                <c:ptCount val="8"/>
                <c:pt idx="0">
                  <c:v>0.19</c:v>
                </c:pt>
                <c:pt idx="1">
                  <c:v>0.12</c:v>
                </c:pt>
                <c:pt idx="2">
                  <c:v>0.12</c:v>
                </c:pt>
                <c:pt idx="3">
                  <c:v>0.1</c:v>
                </c:pt>
                <c:pt idx="4">
                  <c:v>0.06</c:v>
                </c:pt>
                <c:pt idx="5">
                  <c:v>0.05</c:v>
                </c:pt>
                <c:pt idx="6">
                  <c:v>0.04</c:v>
                </c:pt>
                <c:pt idx="7">
                  <c:v>0.04</c:v>
                </c:pt>
              </c:numCache>
            </c:numRef>
          </c:val>
          <c:extLst>
            <c:ext xmlns:c16="http://schemas.microsoft.com/office/drawing/2014/chart" uri="{C3380CC4-5D6E-409C-BE32-E72D297353CC}">
              <c16:uniqueId val="{00000000-C5D8-48FC-BC47-64E5ED5BD552}"/>
            </c:ext>
          </c:extLst>
        </c:ser>
        <c:dLbls>
          <c:showLegendKey val="0"/>
          <c:showVal val="0"/>
          <c:showCatName val="0"/>
          <c:showSerName val="0"/>
          <c:showPercent val="0"/>
          <c:showBubbleSize val="0"/>
        </c:dLbls>
        <c:gapWidth val="85"/>
        <c:axId val="962887808"/>
        <c:axId val="962888288"/>
      </c:barChart>
      <c:catAx>
        <c:axId val="962887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2888288"/>
        <c:crosses val="autoZero"/>
        <c:auto val="1"/>
        <c:lblAlgn val="ctr"/>
        <c:lblOffset val="100"/>
        <c:noMultiLvlLbl val="0"/>
      </c:catAx>
      <c:valAx>
        <c:axId val="962888288"/>
        <c:scaling>
          <c:orientation val="minMax"/>
        </c:scaling>
        <c:delete val="1"/>
        <c:axPos val="t"/>
        <c:numFmt formatCode="0%" sourceLinked="1"/>
        <c:majorTickMark val="none"/>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726-42DB-9D37-5D98ECDDA53C}"/>
              </c:ext>
            </c:extLst>
          </c:dPt>
          <c:dPt>
            <c:idx val="1"/>
            <c:bubble3D val="0"/>
            <c:spPr>
              <a:solidFill>
                <a:srgbClr val="009690"/>
              </a:solidFill>
              <a:ln>
                <a:noFill/>
              </a:ln>
              <a:effectLst/>
            </c:spPr>
            <c:extLst>
              <c:ext xmlns:c16="http://schemas.microsoft.com/office/drawing/2014/chart" uri="{C3380CC4-5D6E-409C-BE32-E72D297353CC}">
                <c16:uniqueId val="{00000003-C726-42DB-9D37-5D98ECDDA53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Materially deprived</c:v>
                </c:pt>
                <c:pt idx="1">
                  <c:v>Not materially deprived</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8-C726-42DB-9D37-5D98ECDDA53C}"/>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4.1223846291696951E-4"/>
          <c:y val="0.72476557678229026"/>
          <c:w val="0.99917532149056554"/>
          <c:h val="0.2028068687259551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085818941238"/>
          <c:y val="3.3982404557972107E-2"/>
          <c:w val="0.42489422098220891"/>
          <c:h val="0.93203519088405573"/>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Regular money worries at end of the month</c:v>
                </c:pt>
                <c:pt idx="1">
                  <c:v>Unable to put money aside for unexpected expenses</c:v>
                </c:pt>
                <c:pt idx="2">
                  <c:v>Cannot cover cost of repair or to replace appliances</c:v>
                </c:pt>
                <c:pt idx="3">
                  <c:v>No small amount of money for oneself every month</c:v>
                </c:pt>
                <c:pt idx="4">
                  <c:v>No annual break away from home</c:v>
                </c:pt>
                <c:pt idx="5">
                  <c:v>Go out socially at least monthly</c:v>
                </c:pt>
                <c:pt idx="6">
                  <c:v>Regular dental appointments</c:v>
                </c:pt>
                <c:pt idx="7">
                  <c:v>Able to pay bills without cutting back on essentials</c:v>
                </c:pt>
              </c:strCache>
            </c:strRef>
          </c:cat>
          <c:val>
            <c:numRef>
              <c:f>Sheet1!$B$2:$B$9</c:f>
              <c:numCache>
                <c:formatCode>0%</c:formatCode>
                <c:ptCount val="8"/>
                <c:pt idx="0">
                  <c:v>0.9</c:v>
                </c:pt>
                <c:pt idx="1">
                  <c:v>0.88</c:v>
                </c:pt>
                <c:pt idx="2">
                  <c:v>0.77</c:v>
                </c:pt>
                <c:pt idx="3">
                  <c:v>0.63</c:v>
                </c:pt>
                <c:pt idx="4">
                  <c:v>0.55000000000000004</c:v>
                </c:pt>
                <c:pt idx="5">
                  <c:v>0.53</c:v>
                </c:pt>
                <c:pt idx="6">
                  <c:v>0.48</c:v>
                </c:pt>
                <c:pt idx="7">
                  <c:v>0.44</c:v>
                </c:pt>
              </c:numCache>
            </c:numRef>
          </c:val>
          <c:extLst>
            <c:ext xmlns:c16="http://schemas.microsoft.com/office/drawing/2014/chart" uri="{C3380CC4-5D6E-409C-BE32-E72D297353CC}">
              <c16:uniqueId val="{00000000-C5D8-48FC-BC47-64E5ED5BD552}"/>
            </c:ext>
          </c:extLst>
        </c:ser>
        <c:dLbls>
          <c:showLegendKey val="0"/>
          <c:showVal val="0"/>
          <c:showCatName val="0"/>
          <c:showSerName val="0"/>
          <c:showPercent val="0"/>
          <c:showBubbleSize val="0"/>
        </c:dLbls>
        <c:gapWidth val="85"/>
        <c:axId val="962887808"/>
        <c:axId val="962888288"/>
      </c:barChart>
      <c:catAx>
        <c:axId val="962887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2888288"/>
        <c:crosses val="autoZero"/>
        <c:auto val="1"/>
        <c:lblAlgn val="ctr"/>
        <c:lblOffset val="100"/>
        <c:noMultiLvlLbl val="0"/>
      </c:catAx>
      <c:valAx>
        <c:axId val="962888288"/>
        <c:scaling>
          <c:orientation val="minMax"/>
        </c:scaling>
        <c:delete val="1"/>
        <c:axPos val="t"/>
        <c:numFmt formatCode="0%" sourceLinked="1"/>
        <c:majorTickMark val="none"/>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46699310553378"/>
          <c:y val="3.7868564451057573E-3"/>
          <c:w val="0.35951021301101249"/>
          <c:h val="0.9320351908840557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Regular money worries at end of the month</c:v>
                </c:pt>
                <c:pt idx="1">
                  <c:v>Unable to put money aside for unexpected expenses</c:v>
                </c:pt>
                <c:pt idx="2">
                  <c:v>Home not damp free</c:v>
                </c:pt>
                <c:pt idx="3">
                  <c:v>Cannot cover cost of repair or to replace appliances</c:v>
                </c:pt>
                <c:pt idx="4">
                  <c:v>Do not make regular payments to workplace or private pension</c:v>
                </c:pt>
                <c:pt idx="5">
                  <c:v>Regular dental appointments</c:v>
                </c:pt>
                <c:pt idx="6">
                  <c:v>Annual break away from home</c:v>
                </c:pt>
                <c:pt idx="7">
                  <c:v>Home adequately warm in cold weather</c:v>
                </c:pt>
              </c:strCache>
            </c:strRef>
          </c:cat>
          <c:val>
            <c:numRef>
              <c:f>Sheet1!$B$2:$B$9</c:f>
              <c:numCache>
                <c:formatCode>0%</c:formatCode>
                <c:ptCount val="8"/>
                <c:pt idx="0">
                  <c:v>0.33</c:v>
                </c:pt>
                <c:pt idx="1">
                  <c:v>0.15</c:v>
                </c:pt>
                <c:pt idx="2">
                  <c:v>0.12</c:v>
                </c:pt>
                <c:pt idx="3">
                  <c:v>0.09</c:v>
                </c:pt>
                <c:pt idx="4">
                  <c:v>0.08</c:v>
                </c:pt>
                <c:pt idx="5">
                  <c:v>7.0000000000000007E-2</c:v>
                </c:pt>
                <c:pt idx="6">
                  <c:v>0.06</c:v>
                </c:pt>
                <c:pt idx="7">
                  <c:v>0.06</c:v>
                </c:pt>
              </c:numCache>
            </c:numRef>
          </c:val>
          <c:extLst>
            <c:ext xmlns:c16="http://schemas.microsoft.com/office/drawing/2014/chart" uri="{C3380CC4-5D6E-409C-BE32-E72D297353CC}">
              <c16:uniqueId val="{00000000-C5D8-48FC-BC47-64E5ED5BD552}"/>
            </c:ext>
          </c:extLst>
        </c:ser>
        <c:dLbls>
          <c:showLegendKey val="0"/>
          <c:showVal val="0"/>
          <c:showCatName val="0"/>
          <c:showSerName val="0"/>
          <c:showPercent val="0"/>
          <c:showBubbleSize val="0"/>
        </c:dLbls>
        <c:gapWidth val="85"/>
        <c:axId val="962887808"/>
        <c:axId val="962888288"/>
      </c:barChart>
      <c:catAx>
        <c:axId val="962887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2888288"/>
        <c:crosses val="autoZero"/>
        <c:auto val="1"/>
        <c:lblAlgn val="ctr"/>
        <c:lblOffset val="100"/>
        <c:noMultiLvlLbl val="0"/>
      </c:catAx>
      <c:valAx>
        <c:axId val="962888288"/>
        <c:scaling>
          <c:orientation val="minMax"/>
        </c:scaling>
        <c:delete val="1"/>
        <c:axPos val="t"/>
        <c:numFmt formatCode="0%" sourceLinked="1"/>
        <c:majorTickMark val="none"/>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pt idx="12">
                  <c:v>Dec '24 (S16)</c:v>
                </c:pt>
                <c:pt idx="13">
                  <c:v>Feb '25 (S17)</c:v>
                </c:pt>
                <c:pt idx="14">
                  <c:v>May '25 (S18)</c:v>
                </c:pt>
              </c:strCache>
            </c:strRef>
          </c:cat>
          <c:val>
            <c:numRef>
              <c:f>Sheet1!$B$2:$B$16</c:f>
              <c:numCache>
                <c:formatCode>0%</c:formatCode>
                <c:ptCount val="15"/>
                <c:pt idx="0">
                  <c:v>0.23</c:v>
                </c:pt>
                <c:pt idx="1">
                  <c:v>0.23</c:v>
                </c:pt>
                <c:pt idx="2">
                  <c:v>0.21</c:v>
                </c:pt>
                <c:pt idx="3">
                  <c:v>0.23</c:v>
                </c:pt>
                <c:pt idx="4">
                  <c:v>0.22</c:v>
                </c:pt>
                <c:pt idx="5">
                  <c:v>0.23</c:v>
                </c:pt>
                <c:pt idx="6">
                  <c:v>0.24</c:v>
                </c:pt>
                <c:pt idx="7">
                  <c:v>0.22</c:v>
                </c:pt>
                <c:pt idx="8">
                  <c:v>0.23</c:v>
                </c:pt>
                <c:pt idx="9">
                  <c:v>0.26</c:v>
                </c:pt>
                <c:pt idx="10">
                  <c:v>0.22</c:v>
                </c:pt>
                <c:pt idx="11">
                  <c:v>0.2</c:v>
                </c:pt>
                <c:pt idx="12">
                  <c:v>0.21</c:v>
                </c:pt>
                <c:pt idx="13">
                  <c:v>0.21</c:v>
                </c:pt>
                <c:pt idx="14">
                  <c:v>0.21</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726-42DB-9D37-5D98ECDDA53C}"/>
              </c:ext>
            </c:extLst>
          </c:dPt>
          <c:dPt>
            <c:idx val="1"/>
            <c:bubble3D val="0"/>
            <c:spPr>
              <a:solidFill>
                <a:srgbClr val="009690"/>
              </a:solidFill>
              <a:ln>
                <a:noFill/>
              </a:ln>
              <a:effectLst/>
            </c:spPr>
            <c:extLst>
              <c:ext xmlns:c16="http://schemas.microsoft.com/office/drawing/2014/chart" uri="{C3380CC4-5D6E-409C-BE32-E72D297353CC}">
                <c16:uniqueId val="{00000003-C726-42DB-9D37-5D98ECDDA53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Materially deprived</c:v>
                </c:pt>
                <c:pt idx="1">
                  <c:v>Not materially deprived</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8-C726-42DB-9D37-5D98ECDDA53C}"/>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4.1223846291696951E-4"/>
          <c:y val="0.72476557678229026"/>
          <c:w val="0.99917532149056554"/>
          <c:h val="0.2028068687259551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085818941238"/>
          <c:y val="3.3982404557972107E-2"/>
          <c:w val="0.42489422098220891"/>
          <c:h val="0.93203519088405573"/>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Unable to put money aside for unexpected expenses</c:v>
                </c:pt>
                <c:pt idx="1">
                  <c:v>Regular money worries at the end of the month</c:v>
                </c:pt>
                <c:pt idx="2">
                  <c:v>No small amount of money for oneself every month</c:v>
                </c:pt>
                <c:pt idx="3">
                  <c:v>No annual break away from home</c:v>
                </c:pt>
                <c:pt idx="4">
                  <c:v>Do not go out socially at least monthly</c:v>
                </c:pt>
                <c:pt idx="5">
                  <c:v>Cover cost of repair or to replace appliances</c:v>
                </c:pt>
                <c:pt idx="6">
                  <c:v>Home adequately warm in cold weather</c:v>
                </c:pt>
                <c:pt idx="7">
                  <c:v>Regular dental appointments</c:v>
                </c:pt>
              </c:strCache>
            </c:strRef>
          </c:cat>
          <c:val>
            <c:numRef>
              <c:f>Sheet1!$B$2:$B$9</c:f>
              <c:numCache>
                <c:formatCode>0%</c:formatCode>
                <c:ptCount val="8"/>
                <c:pt idx="0">
                  <c:v>0.81</c:v>
                </c:pt>
                <c:pt idx="1">
                  <c:v>0.66</c:v>
                </c:pt>
                <c:pt idx="2">
                  <c:v>0.6</c:v>
                </c:pt>
                <c:pt idx="3">
                  <c:v>0.59</c:v>
                </c:pt>
                <c:pt idx="4">
                  <c:v>0.55000000000000004</c:v>
                </c:pt>
                <c:pt idx="5">
                  <c:v>0.53</c:v>
                </c:pt>
                <c:pt idx="6">
                  <c:v>0.45</c:v>
                </c:pt>
                <c:pt idx="7">
                  <c:v>0.37</c:v>
                </c:pt>
              </c:numCache>
            </c:numRef>
          </c:val>
          <c:extLst>
            <c:ext xmlns:c16="http://schemas.microsoft.com/office/drawing/2014/chart" uri="{C3380CC4-5D6E-409C-BE32-E72D297353CC}">
              <c16:uniqueId val="{00000000-C5D8-48FC-BC47-64E5ED5BD552}"/>
            </c:ext>
          </c:extLst>
        </c:ser>
        <c:dLbls>
          <c:showLegendKey val="0"/>
          <c:showVal val="0"/>
          <c:showCatName val="0"/>
          <c:showSerName val="0"/>
          <c:showPercent val="0"/>
          <c:showBubbleSize val="0"/>
        </c:dLbls>
        <c:gapWidth val="85"/>
        <c:axId val="962887808"/>
        <c:axId val="962888288"/>
      </c:barChart>
      <c:catAx>
        <c:axId val="962887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2888288"/>
        <c:crosses val="autoZero"/>
        <c:auto val="1"/>
        <c:lblAlgn val="ctr"/>
        <c:lblOffset val="100"/>
        <c:noMultiLvlLbl val="0"/>
      </c:catAx>
      <c:valAx>
        <c:axId val="962888288"/>
        <c:scaling>
          <c:orientation val="minMax"/>
        </c:scaling>
        <c:delete val="1"/>
        <c:axPos val="t"/>
        <c:numFmt formatCode="0%" sourceLinked="1"/>
        <c:majorTickMark val="none"/>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085818941238"/>
          <c:y val="3.3982404557972107E-2"/>
          <c:w val="0.36158081416064153"/>
          <c:h val="0.9320351908840557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Unable to put money aside for unexpected expenses</c:v>
                </c:pt>
                <c:pt idx="1">
                  <c:v>Home not damp free</c:v>
                </c:pt>
                <c:pt idx="2">
                  <c:v>Home not adequately warm in cold weather</c:v>
                </c:pt>
                <c:pt idx="3">
                  <c:v>Regular money worries at the end of the month</c:v>
                </c:pt>
                <c:pt idx="4">
                  <c:v>No annual break away from home</c:v>
                </c:pt>
              </c:strCache>
            </c:strRef>
          </c:cat>
          <c:val>
            <c:numRef>
              <c:f>Sheet1!$B$2:$B$6</c:f>
              <c:numCache>
                <c:formatCode>0%</c:formatCode>
                <c:ptCount val="5"/>
                <c:pt idx="0">
                  <c:v>0.1</c:v>
                </c:pt>
                <c:pt idx="1">
                  <c:v>0.08</c:v>
                </c:pt>
                <c:pt idx="2">
                  <c:v>0.08</c:v>
                </c:pt>
                <c:pt idx="3">
                  <c:v>0.06</c:v>
                </c:pt>
                <c:pt idx="4">
                  <c:v>0.05</c:v>
                </c:pt>
              </c:numCache>
            </c:numRef>
          </c:val>
          <c:extLst>
            <c:ext xmlns:c16="http://schemas.microsoft.com/office/drawing/2014/chart" uri="{C3380CC4-5D6E-409C-BE32-E72D297353CC}">
              <c16:uniqueId val="{00000000-C5D8-48FC-BC47-64E5ED5BD552}"/>
            </c:ext>
          </c:extLst>
        </c:ser>
        <c:dLbls>
          <c:showLegendKey val="0"/>
          <c:showVal val="0"/>
          <c:showCatName val="0"/>
          <c:showSerName val="0"/>
          <c:showPercent val="0"/>
          <c:showBubbleSize val="0"/>
        </c:dLbls>
        <c:gapWidth val="85"/>
        <c:axId val="962887808"/>
        <c:axId val="962888288"/>
      </c:barChart>
      <c:catAx>
        <c:axId val="962887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2888288"/>
        <c:crosses val="autoZero"/>
        <c:auto val="1"/>
        <c:lblAlgn val="ctr"/>
        <c:lblOffset val="100"/>
        <c:noMultiLvlLbl val="0"/>
      </c:catAx>
      <c:valAx>
        <c:axId val="962888288"/>
        <c:scaling>
          <c:orientation val="minMax"/>
        </c:scaling>
        <c:delete val="1"/>
        <c:axPos val="t"/>
        <c:numFmt formatCode="0%" sourceLinked="1"/>
        <c:majorTickMark val="none"/>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54853949592833E-3"/>
          <c:y val="0.16310731606231757"/>
          <c:w val="0.74032410824460848"/>
          <c:h val="0.74800108984947622"/>
        </c:manualLayout>
      </c:layout>
      <c:barChart>
        <c:barDir val="col"/>
        <c:grouping val="clustered"/>
        <c:varyColors val="0"/>
        <c:ser>
          <c:idx val="0"/>
          <c:order val="0"/>
          <c:tx>
            <c:strRef>
              <c:f>Sheet1!$B$1</c:f>
              <c:strCache>
                <c:ptCount val="1"/>
                <c:pt idx="0">
                  <c:v>GB Benchmark (FYE 2024)</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 with children*</c:v>
                </c:pt>
                <c:pt idx="1">
                  <c:v>Working age adults</c:v>
                </c:pt>
                <c:pt idx="2">
                  <c:v>Pensioners</c:v>
                </c:pt>
              </c:strCache>
            </c:strRef>
          </c:cat>
          <c:val>
            <c:numRef>
              <c:f>Sheet1!$B$2:$B$4</c:f>
              <c:numCache>
                <c:formatCode>0%</c:formatCode>
                <c:ptCount val="3"/>
                <c:pt idx="0">
                  <c:v>0.28000000000000003</c:v>
                </c:pt>
                <c:pt idx="1">
                  <c:v>0.23</c:v>
                </c:pt>
                <c:pt idx="2">
                  <c:v>0.11</c:v>
                </c:pt>
              </c:numCache>
            </c:numRef>
          </c:val>
          <c:extLst>
            <c:ext xmlns:c16="http://schemas.microsoft.com/office/drawing/2014/chart" uri="{C3380CC4-5D6E-409C-BE32-E72D297353CC}">
              <c16:uniqueId val="{00000000-F98F-4F76-98AC-37BF92C75B17}"/>
            </c:ext>
          </c:extLst>
        </c:ser>
        <c:ser>
          <c:idx val="1"/>
          <c:order val="1"/>
          <c:tx>
            <c:strRef>
              <c:f>Sheet1!$C$1</c:f>
              <c:strCache>
                <c:ptCount val="1"/>
                <c:pt idx="0">
                  <c:v>Greater Manchester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 with children*</c:v>
                </c:pt>
                <c:pt idx="1">
                  <c:v>Working age adults</c:v>
                </c:pt>
                <c:pt idx="2">
                  <c:v>Pensioners</c:v>
                </c:pt>
              </c:strCache>
            </c:strRef>
          </c:cat>
          <c:val>
            <c:numRef>
              <c:f>Sheet1!$C$2:$C$4</c:f>
              <c:numCache>
                <c:formatCode>0%</c:formatCode>
                <c:ptCount val="3"/>
                <c:pt idx="0">
                  <c:v>0.25</c:v>
                </c:pt>
                <c:pt idx="1">
                  <c:v>0.33</c:v>
                </c:pt>
                <c:pt idx="2">
                  <c:v>0.21</c:v>
                </c:pt>
              </c:numCache>
            </c:numRef>
          </c:val>
          <c:extLst>
            <c:ext xmlns:c16="http://schemas.microsoft.com/office/drawing/2014/chart" uri="{C3380CC4-5D6E-409C-BE32-E72D297353CC}">
              <c16:uniqueId val="{00000004-F98F-4F76-98AC-37BF92C75B17}"/>
            </c:ext>
          </c:extLst>
        </c:ser>
        <c:dLbls>
          <c:showLegendKey val="0"/>
          <c:showVal val="0"/>
          <c:showCatName val="0"/>
          <c:showSerName val="0"/>
          <c:showPercent val="0"/>
          <c:showBubbleSize val="0"/>
        </c:dLbls>
        <c:gapWidth val="219"/>
        <c:overlap val="-27"/>
        <c:axId val="853133535"/>
        <c:axId val="853132095"/>
      </c:barChart>
      <c:catAx>
        <c:axId val="85313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3132095"/>
        <c:crosses val="autoZero"/>
        <c:auto val="1"/>
        <c:lblAlgn val="ctr"/>
        <c:lblOffset val="100"/>
        <c:noMultiLvlLbl val="0"/>
      </c:catAx>
      <c:valAx>
        <c:axId val="853132095"/>
        <c:scaling>
          <c:orientation val="minMax"/>
        </c:scaling>
        <c:delete val="1"/>
        <c:axPos val="l"/>
        <c:numFmt formatCode="0%" sourceLinked="1"/>
        <c:majorTickMark val="none"/>
        <c:minorTickMark val="none"/>
        <c:tickLblPos val="nextTo"/>
        <c:crossAx val="853133535"/>
        <c:crosses val="autoZero"/>
        <c:crossBetween val="between"/>
      </c:valAx>
      <c:spPr>
        <a:noFill/>
        <a:ln>
          <a:noFill/>
        </a:ln>
        <a:effectLst/>
      </c:spPr>
    </c:plotArea>
    <c:legend>
      <c:legendPos val="t"/>
      <c:layout>
        <c:manualLayout>
          <c:xMode val="edge"/>
          <c:yMode val="edge"/>
          <c:x val="0.21181299823349506"/>
          <c:y val="8.9349748729148526E-2"/>
          <c:w val="0.37822960892662838"/>
          <c:h val="5.54072907348297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chemeClr val="accent4"/>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chemeClr val="accent5"/>
              </a:solidFill>
              <a:ln>
                <a:noFill/>
              </a:ln>
              <a:effectLst/>
            </c:spPr>
            <c:extLst>
              <c:ext xmlns:c16="http://schemas.microsoft.com/office/drawing/2014/chart" uri="{C3380CC4-5D6E-409C-BE32-E72D297353CC}">
                <c16:uniqueId val="{00000005-C58E-4652-8D2A-D82321BBDB5E}"/>
              </c:ext>
            </c:extLst>
          </c:dPt>
          <c:dPt>
            <c:idx val="3"/>
            <c:bubble3D val="0"/>
            <c:spPr>
              <a:solidFill>
                <a:srgbClr val="C00000"/>
              </a:solidFill>
              <a:ln>
                <a:noFill/>
              </a:ln>
              <a:effectLst/>
            </c:spPr>
            <c:extLst>
              <c:ext xmlns:c16="http://schemas.microsoft.com/office/drawing/2014/chart" uri="{C3380CC4-5D6E-409C-BE32-E72D297353CC}">
                <c16:uniqueId val="{00000007-C58E-4652-8D2A-D82321BBDB5E}"/>
              </c:ext>
            </c:extLst>
          </c:dPt>
          <c:dPt>
            <c:idx val="4"/>
            <c:bubble3D val="0"/>
            <c:spPr>
              <a:solidFill>
                <a:schemeClr val="bg1">
                  <a:lumMod val="75000"/>
                </a:schemeClr>
              </a:solidFill>
              <a:ln>
                <a:noFill/>
              </a:ln>
              <a:effectLst/>
            </c:spPr>
            <c:extLst>
              <c:ext xmlns:c16="http://schemas.microsoft.com/office/drawing/2014/chart" uri="{C3380CC4-5D6E-409C-BE32-E72D297353CC}">
                <c16:uniqueId val="{00000009-90C0-4869-AB06-08A02B38EBE6}"/>
              </c:ext>
            </c:extLst>
          </c:dPt>
          <c:dPt>
            <c:idx val="5"/>
            <c:bubble3D val="0"/>
            <c:spPr>
              <a:solidFill>
                <a:schemeClr val="tx1">
                  <a:lumMod val="50000"/>
                  <a:lumOff val="50000"/>
                </a:schemeClr>
              </a:solidFill>
              <a:ln>
                <a:noFill/>
              </a:ln>
              <a:effectLst/>
            </c:spPr>
            <c:extLst>
              <c:ext xmlns:c16="http://schemas.microsoft.com/office/drawing/2014/chart" uri="{C3380CC4-5D6E-409C-BE32-E72D297353CC}">
                <c16:uniqueId val="{0000000B-90C0-4869-AB06-08A02B38EBE6}"/>
              </c:ext>
            </c:extLst>
          </c:dPt>
          <c:dLbls>
            <c:dLbl>
              <c:idx val="3"/>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Academic post-secondary school options are better </c:v>
                </c:pt>
                <c:pt idx="1">
                  <c:v>Technical/Vocational post-secondary school options are better </c:v>
                </c:pt>
                <c:pt idx="2">
                  <c:v>Both are as good as each other</c:v>
                </c:pt>
                <c:pt idx="3">
                  <c:v>Neither are good at this</c:v>
                </c:pt>
                <c:pt idx="4">
                  <c:v>Don’t know</c:v>
                </c:pt>
                <c:pt idx="5">
                  <c:v>Prefer not to say</c:v>
                </c:pt>
              </c:strCache>
            </c:strRef>
          </c:cat>
          <c:val>
            <c:numRef>
              <c:f>Sheet1!$B$2:$B$7</c:f>
              <c:numCache>
                <c:formatCode>0%</c:formatCode>
                <c:ptCount val="6"/>
                <c:pt idx="0">
                  <c:v>0.1</c:v>
                </c:pt>
                <c:pt idx="1">
                  <c:v>0.26</c:v>
                </c:pt>
                <c:pt idx="2">
                  <c:v>0.52</c:v>
                </c:pt>
                <c:pt idx="3">
                  <c:v>0.03</c:v>
                </c:pt>
                <c:pt idx="4">
                  <c:v>0.08</c:v>
                </c:pt>
                <c:pt idx="5">
                  <c:v>0.01</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25"/>
        <c:holeSize val="50"/>
      </c:doughnutChart>
      <c:spPr>
        <a:noFill/>
        <a:ln>
          <a:noFill/>
        </a:ln>
        <a:effectLst/>
      </c:spPr>
    </c:plotArea>
    <c:legend>
      <c:legendPos val="b"/>
      <c:layout>
        <c:manualLayout>
          <c:xMode val="edge"/>
          <c:yMode val="edge"/>
          <c:x val="4.1223846291696951E-4"/>
          <c:y val="0.72476557678229026"/>
          <c:w val="0.99917532149056554"/>
          <c:h val="0.27523442321770974"/>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9904586626007"/>
          <c:y val="3.6800598242994052E-2"/>
          <c:w val="0.35134553931561641"/>
          <c:h val="0.93783620657135314"/>
        </c:manualLayout>
      </c:layout>
      <c:barChart>
        <c:barDir val="bar"/>
        <c:grouping val="clustered"/>
        <c:varyColors val="0"/>
        <c:ser>
          <c:idx val="0"/>
          <c:order val="0"/>
          <c:tx>
            <c:strRef>
              <c:f>Sheet1!$G$1</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Better prepare young people for work as they give more experience in a work environment</c:v>
                </c:pt>
                <c:pt idx="1">
                  <c:v>Are more valued by employers</c:v>
                </c:pt>
                <c:pt idx="2">
                  <c:v>Are required for most jobs</c:v>
                </c:pt>
                <c:pt idx="3">
                  <c:v>Lead to better paying jobs</c:v>
                </c:pt>
                <c:pt idx="4">
                  <c:v>Better prepare young people for life*</c:v>
                </c:pt>
                <c:pt idx="5">
                  <c:v>Are broad and let young people keep their options open</c:v>
                </c:pt>
                <c:pt idx="6">
                  <c:v>Are focused and let young people specialise in a particular vocation</c:v>
                </c:pt>
                <c:pt idx="7">
                  <c:v>Provide young people with better knowledge and skills</c:v>
                </c:pt>
              </c:strCache>
            </c:strRef>
          </c:cat>
          <c:val>
            <c:numRef>
              <c:f>Sheet1!$G$2:$G$9</c:f>
              <c:numCache>
                <c:formatCode>0%</c:formatCode>
                <c:ptCount val="8"/>
                <c:pt idx="0">
                  <c:v>0.27</c:v>
                </c:pt>
                <c:pt idx="1">
                  <c:v>0.35</c:v>
                </c:pt>
                <c:pt idx="2">
                  <c:v>0.35</c:v>
                </c:pt>
                <c:pt idx="3">
                  <c:v>0.35</c:v>
                </c:pt>
                <c:pt idx="4">
                  <c:v>0.31</c:v>
                </c:pt>
                <c:pt idx="5">
                  <c:v>0.3</c:v>
                </c:pt>
                <c:pt idx="6">
                  <c:v>0.39</c:v>
                </c:pt>
                <c:pt idx="7">
                  <c:v>0.32</c:v>
                </c:pt>
              </c:numCache>
            </c:numRef>
          </c:val>
          <c:extLst>
            <c:ext xmlns:c16="http://schemas.microsoft.com/office/drawing/2014/chart" uri="{C3380CC4-5D6E-409C-BE32-E72D297353CC}">
              <c16:uniqueId val="{00000000-3F1D-41A2-993E-CAFD3BAA9770}"/>
            </c:ext>
          </c:extLst>
        </c:ser>
        <c:dLbls>
          <c:showLegendKey val="0"/>
          <c:showVal val="0"/>
          <c:showCatName val="0"/>
          <c:showSerName val="0"/>
          <c:showPercent val="0"/>
          <c:showBubbleSize val="0"/>
        </c:dLbls>
        <c:gapWidth val="40"/>
        <c:axId val="962887808"/>
        <c:axId val="962888288"/>
      </c:barChart>
      <c:catAx>
        <c:axId val="962887808"/>
        <c:scaling>
          <c:orientation val="maxMin"/>
        </c:scaling>
        <c:delete val="1"/>
        <c:axPos val="r"/>
        <c:numFmt formatCode="General" sourceLinked="1"/>
        <c:majorTickMark val="out"/>
        <c:minorTickMark val="none"/>
        <c:tickLblPos val="nextTo"/>
        <c:crossAx val="962888288"/>
        <c:crosses val="autoZero"/>
        <c:auto val="1"/>
        <c:lblAlgn val="ctr"/>
        <c:lblOffset val="100"/>
        <c:noMultiLvlLbl val="0"/>
      </c:catAx>
      <c:valAx>
        <c:axId val="962888288"/>
        <c:scaling>
          <c:orientation val="maxMin"/>
          <c:max val="0.8"/>
        </c:scaling>
        <c:delete val="1"/>
        <c:axPos val="t"/>
        <c:numFmt formatCode="0%" sourceLinked="1"/>
        <c:majorTickMark val="out"/>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C5B5A"/>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52752783183513E-2"/>
          <c:w val="0.47809097072957246"/>
          <c:h val="0.94347247216816488"/>
        </c:manualLayout>
      </c:layout>
      <c:barChart>
        <c:barDir val="bar"/>
        <c:grouping val="clustered"/>
        <c:varyColors val="0"/>
        <c:ser>
          <c:idx val="0"/>
          <c:order val="0"/>
          <c:tx>
            <c:strRef>
              <c:f>Sheet1!$F$1</c:f>
              <c:strCache>
                <c:ptCount val="1"/>
                <c:pt idx="0">
                  <c:v>Column4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Better prepare young people for work as they give more experience in a work environment</c:v>
                </c:pt>
                <c:pt idx="1">
                  <c:v>Are more valued by employers</c:v>
                </c:pt>
                <c:pt idx="2">
                  <c:v>Are required for most jobs</c:v>
                </c:pt>
                <c:pt idx="3">
                  <c:v>Lead to better paying jobs</c:v>
                </c:pt>
                <c:pt idx="4">
                  <c:v>Better prepare young people for life*</c:v>
                </c:pt>
                <c:pt idx="5">
                  <c:v>Are broad and let young people keep their options open</c:v>
                </c:pt>
                <c:pt idx="6">
                  <c:v>Are focused and let young people specialise in a particular vocation</c:v>
                </c:pt>
                <c:pt idx="7">
                  <c:v>Provide young people with better knowledge and skills</c:v>
                </c:pt>
              </c:strCache>
            </c:strRef>
          </c:cat>
          <c:val>
            <c:numRef>
              <c:f>Sheet1!$F$2:$F$9</c:f>
              <c:numCache>
                <c:formatCode>0%</c:formatCode>
                <c:ptCount val="8"/>
                <c:pt idx="0">
                  <c:v>0.56999999999999995</c:v>
                </c:pt>
                <c:pt idx="1">
                  <c:v>0.33</c:v>
                </c:pt>
                <c:pt idx="2">
                  <c:v>0.31</c:v>
                </c:pt>
                <c:pt idx="3">
                  <c:v>0.26</c:v>
                </c:pt>
                <c:pt idx="4">
                  <c:v>0.37</c:v>
                </c:pt>
                <c:pt idx="5">
                  <c:v>0.39</c:v>
                </c:pt>
                <c:pt idx="6">
                  <c:v>0.64</c:v>
                </c:pt>
                <c:pt idx="7">
                  <c:v>0.48</c:v>
                </c:pt>
              </c:numCache>
            </c:numRef>
          </c:val>
          <c:extLst>
            <c:ext xmlns:c16="http://schemas.microsoft.com/office/drawing/2014/chart" uri="{C3380CC4-5D6E-409C-BE32-E72D297353CC}">
              <c16:uniqueId val="{00000000-3F1D-41A2-993E-CAFD3BAA9770}"/>
            </c:ext>
          </c:extLst>
        </c:ser>
        <c:dLbls>
          <c:dLblPos val="outEnd"/>
          <c:showLegendKey val="0"/>
          <c:showVal val="1"/>
          <c:showCatName val="0"/>
          <c:showSerName val="0"/>
          <c:showPercent val="0"/>
          <c:showBubbleSize val="0"/>
        </c:dLbls>
        <c:gapWidth val="40"/>
        <c:axId val="962887808"/>
        <c:axId val="962888288"/>
      </c:barChart>
      <c:catAx>
        <c:axId val="962887808"/>
        <c:scaling>
          <c:orientation val="maxMin"/>
        </c:scaling>
        <c:delete val="1"/>
        <c:axPos val="l"/>
        <c:numFmt formatCode="General" sourceLinked="1"/>
        <c:majorTickMark val="out"/>
        <c:minorTickMark val="none"/>
        <c:tickLblPos val="nextTo"/>
        <c:crossAx val="962888288"/>
        <c:crosses val="autoZero"/>
        <c:auto val="1"/>
        <c:lblAlgn val="ctr"/>
        <c:lblOffset val="100"/>
        <c:noMultiLvlLbl val="0"/>
      </c:catAx>
      <c:valAx>
        <c:axId val="962888288"/>
        <c:scaling>
          <c:orientation val="minMax"/>
        </c:scaling>
        <c:delete val="1"/>
        <c:axPos val="t"/>
        <c:numFmt formatCode="0%" sourceLinked="1"/>
        <c:majorTickMark val="out"/>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C5B5A"/>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1974697488219"/>
          <c:y val="2.8346199847776449E-2"/>
          <c:w val="0.3153577203894451"/>
          <c:h val="0.93783620657135314"/>
        </c:manualLayout>
      </c:layout>
      <c:barChart>
        <c:barDir val="bar"/>
        <c:grouping val="clustered"/>
        <c:varyColors val="0"/>
        <c:ser>
          <c:idx val="0"/>
          <c:order val="0"/>
          <c:tx>
            <c:strRef>
              <c:f>Sheet1!$C$1</c:f>
              <c:strCache>
                <c:ptCount val="1"/>
                <c:pt idx="0">
                  <c:v>Benefits of academic pathways among those who think both are as good as each other</c:v>
                </c:pt>
              </c:strCache>
            </c:strRef>
          </c:tx>
          <c:spPr>
            <a:solidFill>
              <a:srgbClr val="A02B9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Better prepare young people for work as they give more experience in a work environment</c:v>
                </c:pt>
                <c:pt idx="1">
                  <c:v>Are more valued by employers</c:v>
                </c:pt>
                <c:pt idx="2">
                  <c:v>Are required for most jobs</c:v>
                </c:pt>
                <c:pt idx="3">
                  <c:v>Lead to better paying jobs</c:v>
                </c:pt>
                <c:pt idx="4">
                  <c:v>Better prepare young people for life*</c:v>
                </c:pt>
                <c:pt idx="5">
                  <c:v>Are broad and let young people keep their options open</c:v>
                </c:pt>
                <c:pt idx="6">
                  <c:v>Are focused and let young people specialise in a particular vocation</c:v>
                </c:pt>
                <c:pt idx="7">
                  <c:v>Provide young people with better knowledge and skills</c:v>
                </c:pt>
                <c:pt idx="8">
                  <c:v>It depends on what jobs the young people want to go into</c:v>
                </c:pt>
              </c:strCache>
            </c:strRef>
          </c:cat>
          <c:val>
            <c:numRef>
              <c:f>Sheet1!$C$2:$C$10</c:f>
              <c:numCache>
                <c:formatCode>0%</c:formatCode>
                <c:ptCount val="9"/>
                <c:pt idx="0">
                  <c:v>0.2</c:v>
                </c:pt>
                <c:pt idx="1">
                  <c:v>0.31</c:v>
                </c:pt>
                <c:pt idx="2">
                  <c:v>0.28000000000000003</c:v>
                </c:pt>
                <c:pt idx="3">
                  <c:v>0.34</c:v>
                </c:pt>
                <c:pt idx="4">
                  <c:v>0.18</c:v>
                </c:pt>
                <c:pt idx="5">
                  <c:v>0.26</c:v>
                </c:pt>
                <c:pt idx="6">
                  <c:v>0.25</c:v>
                </c:pt>
                <c:pt idx="7">
                  <c:v>0.3</c:v>
                </c:pt>
                <c:pt idx="8">
                  <c:v>0.34</c:v>
                </c:pt>
              </c:numCache>
            </c:numRef>
          </c:val>
          <c:extLst>
            <c:ext xmlns:c16="http://schemas.microsoft.com/office/drawing/2014/chart" uri="{C3380CC4-5D6E-409C-BE32-E72D297353CC}">
              <c16:uniqueId val="{00000000-3F1D-41A2-993E-CAFD3BAA9770}"/>
            </c:ext>
          </c:extLst>
        </c:ser>
        <c:dLbls>
          <c:showLegendKey val="0"/>
          <c:showVal val="0"/>
          <c:showCatName val="0"/>
          <c:showSerName val="0"/>
          <c:showPercent val="0"/>
          <c:showBubbleSize val="0"/>
        </c:dLbls>
        <c:gapWidth val="40"/>
        <c:axId val="962887808"/>
        <c:axId val="962888288"/>
      </c:barChart>
      <c:catAx>
        <c:axId val="962887808"/>
        <c:scaling>
          <c:orientation val="maxMin"/>
        </c:scaling>
        <c:delete val="1"/>
        <c:axPos val="r"/>
        <c:numFmt formatCode="General" sourceLinked="1"/>
        <c:majorTickMark val="out"/>
        <c:minorTickMark val="none"/>
        <c:tickLblPos val="nextTo"/>
        <c:crossAx val="962888288"/>
        <c:crosses val="autoZero"/>
        <c:auto val="1"/>
        <c:lblAlgn val="ctr"/>
        <c:lblOffset val="100"/>
        <c:noMultiLvlLbl val="0"/>
      </c:catAx>
      <c:valAx>
        <c:axId val="962888288"/>
        <c:scaling>
          <c:orientation val="maxMin"/>
        </c:scaling>
        <c:delete val="1"/>
        <c:axPos val="t"/>
        <c:numFmt formatCode="0%" sourceLinked="1"/>
        <c:majorTickMark val="out"/>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C5B5A"/>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52752783183513E-2"/>
          <c:w val="0.93927434706044277"/>
          <c:h val="0.94347247216816488"/>
        </c:manualLayout>
      </c:layout>
      <c:barChart>
        <c:barDir val="bar"/>
        <c:grouping val="clustered"/>
        <c:varyColors val="0"/>
        <c:ser>
          <c:idx val="0"/>
          <c:order val="0"/>
          <c:tx>
            <c:strRef>
              <c:f>Sheet1!$C$1</c:f>
              <c:strCache>
                <c:ptCount val="1"/>
                <c:pt idx="0">
                  <c:v>Technical/ vocational among those who think both are as good as each other</c:v>
                </c:pt>
              </c:strCache>
            </c:strRef>
          </c:tx>
          <c:spPr>
            <a:solidFill>
              <a:srgbClr val="A02B9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Better prepare young people for work as they give more experience in a work environment</c:v>
                </c:pt>
                <c:pt idx="1">
                  <c:v>Are more valued by employers</c:v>
                </c:pt>
                <c:pt idx="2">
                  <c:v>Are required for most jobs</c:v>
                </c:pt>
                <c:pt idx="3">
                  <c:v>Lead to better paying jobs</c:v>
                </c:pt>
                <c:pt idx="4">
                  <c:v>Better prepare young people for life*</c:v>
                </c:pt>
                <c:pt idx="5">
                  <c:v>Are broad and let young people keep their options open</c:v>
                </c:pt>
                <c:pt idx="6">
                  <c:v>Are focused and let young people specialise in a particular vocation</c:v>
                </c:pt>
                <c:pt idx="7">
                  <c:v>Provide young people with better knowledge and skills</c:v>
                </c:pt>
                <c:pt idx="8">
                  <c:v>It depends on what jobs the young people want to go into</c:v>
                </c:pt>
              </c:strCache>
            </c:strRef>
          </c:cat>
          <c:val>
            <c:numRef>
              <c:f>Sheet1!$C$2:$C$10</c:f>
              <c:numCache>
                <c:formatCode>0%</c:formatCode>
                <c:ptCount val="9"/>
                <c:pt idx="0">
                  <c:v>0.4</c:v>
                </c:pt>
                <c:pt idx="1">
                  <c:v>0.17</c:v>
                </c:pt>
                <c:pt idx="2">
                  <c:v>0.12</c:v>
                </c:pt>
                <c:pt idx="3">
                  <c:v>0.18</c:v>
                </c:pt>
                <c:pt idx="4">
                  <c:v>0.31</c:v>
                </c:pt>
                <c:pt idx="5">
                  <c:v>0.21</c:v>
                </c:pt>
                <c:pt idx="6">
                  <c:v>0.33</c:v>
                </c:pt>
                <c:pt idx="7">
                  <c:v>0.3</c:v>
                </c:pt>
                <c:pt idx="8">
                  <c:v>0.28000000000000003</c:v>
                </c:pt>
              </c:numCache>
            </c:numRef>
          </c:val>
          <c:extLst>
            <c:ext xmlns:c16="http://schemas.microsoft.com/office/drawing/2014/chart" uri="{C3380CC4-5D6E-409C-BE32-E72D297353CC}">
              <c16:uniqueId val="{00000000-3F1D-41A2-993E-CAFD3BAA9770}"/>
            </c:ext>
          </c:extLst>
        </c:ser>
        <c:dLbls>
          <c:showLegendKey val="0"/>
          <c:showVal val="0"/>
          <c:showCatName val="0"/>
          <c:showSerName val="0"/>
          <c:showPercent val="0"/>
          <c:showBubbleSize val="0"/>
        </c:dLbls>
        <c:gapWidth val="40"/>
        <c:axId val="962887808"/>
        <c:axId val="962888288"/>
      </c:barChart>
      <c:catAx>
        <c:axId val="962887808"/>
        <c:scaling>
          <c:orientation val="maxMin"/>
        </c:scaling>
        <c:delete val="1"/>
        <c:axPos val="l"/>
        <c:numFmt formatCode="General" sourceLinked="1"/>
        <c:majorTickMark val="out"/>
        <c:minorTickMark val="none"/>
        <c:tickLblPos val="nextTo"/>
        <c:crossAx val="962888288"/>
        <c:crosses val="autoZero"/>
        <c:auto val="1"/>
        <c:lblAlgn val="ctr"/>
        <c:lblOffset val="100"/>
        <c:noMultiLvlLbl val="0"/>
      </c:catAx>
      <c:valAx>
        <c:axId val="962888288"/>
        <c:scaling>
          <c:orientation val="minMax"/>
        </c:scaling>
        <c:delete val="1"/>
        <c:axPos val="t"/>
        <c:numFmt formatCode="0%" sourceLinked="1"/>
        <c:majorTickMark val="out"/>
        <c:minorTickMark val="none"/>
        <c:tickLblPos val="nextTo"/>
        <c:crossAx val="9628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C5B5A"/>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4286378059719"/>
          <c:y val="4.7949088901352535E-2"/>
          <c:w val="0.85753638562972534"/>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Sheet1!$A$6:$A$7</c:f>
              <c:strCache>
                <c:ptCount val="2"/>
                <c:pt idx="0">
                  <c:v>Academic</c:v>
                </c:pt>
                <c:pt idx="1">
                  <c:v>Technical</c:v>
                </c:pt>
              </c:strCache>
            </c:strRef>
          </c:cat>
          <c:val>
            <c:numRef>
              <c:f>Sheet1!$B$6:$B$7</c:f>
            </c:numRef>
          </c:val>
          <c:extLst xmlns:c15="http://schemas.microsoft.com/office/drawing/2012/chart">
            <c:ext xmlns:c16="http://schemas.microsoft.com/office/drawing/2014/chart" uri="{C3380CC4-5D6E-409C-BE32-E72D297353CC}">
              <c16:uniqueId val="{00000000-BEE1-40A9-B6EC-244C92A54A3E}"/>
            </c:ext>
          </c:extLst>
        </c:ser>
        <c:ser>
          <c:idx val="1"/>
          <c:order val="1"/>
          <c:tx>
            <c:strRef>
              <c:f>Sheet1!$C$1</c:f>
              <c:strCache>
                <c:ptCount val="1"/>
                <c:pt idx="0">
                  <c:v>Very unconfident</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BC4F-4179-BB85-80D29F9338D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Sheet1!$A$6:$A$7</c:f>
              <c:strCache>
                <c:ptCount val="2"/>
                <c:pt idx="0">
                  <c:v>Academic</c:v>
                </c:pt>
                <c:pt idx="1">
                  <c:v>Technical</c:v>
                </c:pt>
              </c:strCache>
            </c:strRef>
          </c:cat>
          <c:val>
            <c:numRef>
              <c:f>Sheet1!$C$6:$C$7</c:f>
              <c:numCache>
                <c:formatCode>0%</c:formatCode>
                <c:ptCount val="2"/>
                <c:pt idx="0">
                  <c:v>0.01</c:v>
                </c:pt>
                <c:pt idx="1">
                  <c:v>0.03</c:v>
                </c:pt>
              </c:numCache>
            </c:numRef>
          </c:val>
          <c:extLst>
            <c:ext xmlns:c16="http://schemas.microsoft.com/office/drawing/2014/chart" uri="{C3380CC4-5D6E-409C-BE32-E72D297353CC}">
              <c16:uniqueId val="{00000001-BEE1-40A9-B6EC-244C92A54A3E}"/>
            </c:ext>
          </c:extLst>
        </c:ser>
        <c:ser>
          <c:idx val="2"/>
          <c:order val="2"/>
          <c:tx>
            <c:strRef>
              <c:f>Sheet1!$D$1</c:f>
              <c:strCache>
                <c:ptCount val="1"/>
                <c:pt idx="0">
                  <c:v>Somewhat unconfident</c:v>
                </c:pt>
              </c:strCache>
            </c:strRef>
          </c:tx>
          <c:spPr>
            <a:solidFill>
              <a:srgbClr val="FF0000"/>
            </a:solidFill>
            <a:ln>
              <a:solidFill>
                <a:srgbClr val="FFC5C5"/>
              </a:solidFill>
            </a:ln>
            <a:effectLst/>
          </c:spPr>
          <c:invertIfNegative val="0"/>
          <c:dPt>
            <c:idx val="1"/>
            <c:invertIfNegative val="0"/>
            <c:bubble3D val="0"/>
            <c:spPr>
              <a:solidFill>
                <a:srgbClr val="FF0000"/>
              </a:solidFill>
              <a:ln>
                <a:solidFill>
                  <a:srgbClr val="FFC5C5"/>
                </a:solidFill>
              </a:ln>
              <a:effectLst/>
            </c:spPr>
            <c:extLst>
              <c:ext xmlns:c16="http://schemas.microsoft.com/office/drawing/2014/chart" uri="{C3380CC4-5D6E-409C-BE32-E72D297353CC}">
                <c16:uniqueId val="{00000003-BEE1-40A9-B6EC-244C92A54A3E}"/>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Sheet1!$A$6:$A$7</c:f>
              <c:strCache>
                <c:ptCount val="2"/>
                <c:pt idx="0">
                  <c:v>Academic</c:v>
                </c:pt>
                <c:pt idx="1">
                  <c:v>Technical</c:v>
                </c:pt>
              </c:strCache>
            </c:strRef>
          </c:cat>
          <c:val>
            <c:numRef>
              <c:f>Sheet1!$D$6:$D$7</c:f>
              <c:numCache>
                <c:formatCode>0%</c:formatCode>
                <c:ptCount val="2"/>
                <c:pt idx="0">
                  <c:v>0.04</c:v>
                </c:pt>
                <c:pt idx="1">
                  <c:v>0.04</c:v>
                </c:pt>
              </c:numCache>
            </c:numRef>
          </c:val>
          <c:extLst>
            <c:ext xmlns:c16="http://schemas.microsoft.com/office/drawing/2014/chart" uri="{C3380CC4-5D6E-409C-BE32-E72D297353CC}">
              <c16:uniqueId val="{00000006-BEE1-40A9-B6EC-244C92A54A3E}"/>
            </c:ext>
          </c:extLst>
        </c:ser>
        <c:ser>
          <c:idx val="3"/>
          <c:order val="3"/>
          <c:tx>
            <c:strRef>
              <c:f>Sheet1!$E$1</c:f>
              <c:strCache>
                <c:ptCount val="1"/>
                <c:pt idx="0">
                  <c:v>Neither confident nor unconfident</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Sheet1!$A$6:$A$7</c:f>
              <c:strCache>
                <c:ptCount val="2"/>
                <c:pt idx="0">
                  <c:v>Academic</c:v>
                </c:pt>
                <c:pt idx="1">
                  <c:v>Technical</c:v>
                </c:pt>
              </c:strCache>
            </c:strRef>
          </c:cat>
          <c:val>
            <c:numRef>
              <c:f>Sheet1!$E$6:$E$7</c:f>
              <c:numCache>
                <c:formatCode>0%</c:formatCode>
                <c:ptCount val="2"/>
                <c:pt idx="0">
                  <c:v>7.0000000000000007E-2</c:v>
                </c:pt>
                <c:pt idx="1">
                  <c:v>0.09</c:v>
                </c:pt>
              </c:numCache>
            </c:numRef>
          </c:val>
          <c:extLst>
            <c:ext xmlns:c16="http://schemas.microsoft.com/office/drawing/2014/chart" uri="{C3380CC4-5D6E-409C-BE32-E72D297353CC}">
              <c16:uniqueId val="{00000007-BEE1-40A9-B6EC-244C92A54A3E}"/>
            </c:ext>
          </c:extLst>
        </c:ser>
        <c:ser>
          <c:idx val="4"/>
          <c:order val="4"/>
          <c:tx>
            <c:strRef>
              <c:f>Sheet1!$F$1</c:f>
              <c:strCache>
                <c:ptCount val="1"/>
                <c:pt idx="0">
                  <c:v>Somewhat confident</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Sheet1!$A$6:$A$7</c:f>
              <c:strCache>
                <c:ptCount val="2"/>
                <c:pt idx="0">
                  <c:v>Academic</c:v>
                </c:pt>
                <c:pt idx="1">
                  <c:v>Technical</c:v>
                </c:pt>
              </c:strCache>
            </c:strRef>
          </c:cat>
          <c:val>
            <c:numRef>
              <c:f>Sheet1!$F$6:$F$7</c:f>
              <c:numCache>
                <c:formatCode>0%</c:formatCode>
                <c:ptCount val="2"/>
                <c:pt idx="0">
                  <c:v>0.31</c:v>
                </c:pt>
                <c:pt idx="1">
                  <c:v>0.33</c:v>
                </c:pt>
              </c:numCache>
            </c:numRef>
          </c:val>
          <c:extLst>
            <c:ext xmlns:c16="http://schemas.microsoft.com/office/drawing/2014/chart" uri="{C3380CC4-5D6E-409C-BE32-E72D297353CC}">
              <c16:uniqueId val="{00000008-BEE1-40A9-B6EC-244C92A54A3E}"/>
            </c:ext>
          </c:extLst>
        </c:ser>
        <c:ser>
          <c:idx val="5"/>
          <c:order val="5"/>
          <c:tx>
            <c:strRef>
              <c:f>Sheet1!$G$1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Sheet1!$A$6:$A$7</c:f>
              <c:strCache>
                <c:ptCount val="2"/>
                <c:pt idx="0">
                  <c:v>Academic</c:v>
                </c:pt>
                <c:pt idx="1">
                  <c:v>Technical</c:v>
                </c:pt>
              </c:strCache>
            </c:strRef>
          </c:cat>
          <c:val>
            <c:numRef>
              <c:f>Sheet1!$G$6:$G$7</c:f>
              <c:numCache>
                <c:formatCode>0%</c:formatCode>
                <c:ptCount val="2"/>
                <c:pt idx="0">
                  <c:v>0.54</c:v>
                </c:pt>
                <c:pt idx="1">
                  <c:v>0.48</c:v>
                </c:pt>
              </c:numCache>
            </c:numRef>
          </c:val>
          <c:extLst>
            <c:ext xmlns:c16="http://schemas.microsoft.com/office/drawing/2014/chart" uri="{C3380CC4-5D6E-409C-BE32-E72D297353CC}">
              <c16:uniqueId val="{00000009-BEE1-40A9-B6EC-244C92A54A3E}"/>
            </c:ext>
          </c:extLst>
        </c:ser>
        <c:ser>
          <c:idx val="6"/>
          <c:order val="6"/>
          <c:tx>
            <c:strRef>
              <c:f>Sheet1!$H$1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Sheet1!$A$6:$A$7</c:f>
              <c:strCache>
                <c:ptCount val="2"/>
                <c:pt idx="0">
                  <c:v>Academic</c:v>
                </c:pt>
                <c:pt idx="1">
                  <c:v>Technical</c:v>
                </c:pt>
              </c:strCache>
            </c:strRef>
          </c:cat>
          <c:val>
            <c:numRef>
              <c:f>Sheet1!$H$6:$H$7</c:f>
              <c:numCache>
                <c:formatCode>0%</c:formatCode>
                <c:ptCount val="2"/>
                <c:pt idx="0">
                  <c:v>0.03</c:v>
                </c:pt>
                <c:pt idx="1">
                  <c:v>0.03</c:v>
                </c:pt>
              </c:numCache>
            </c:numRef>
          </c:val>
          <c:extLst>
            <c:ext xmlns:c16="http://schemas.microsoft.com/office/drawing/2014/chart" uri="{C3380CC4-5D6E-409C-BE32-E72D297353CC}">
              <c16:uniqueId val="{0000000A-BEE1-40A9-B6EC-244C92A54A3E}"/>
            </c:ext>
          </c:extLst>
        </c:ser>
        <c:dLbls>
          <c:dLblPos val="ctr"/>
          <c:showLegendKey val="0"/>
          <c:showVal val="1"/>
          <c:showCatName val="0"/>
          <c:showSerName val="0"/>
          <c:showPercent val="0"/>
          <c:showBubbleSize val="0"/>
        </c:dLbls>
        <c:gapWidth val="108"/>
        <c:overlap val="100"/>
        <c:axId val="1948619855"/>
        <c:axId val="1948612367"/>
        <c:extLst/>
      </c:bar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0.45228581144035129"/>
          <c:y val="0.1264102416259123"/>
          <c:w val="0.16293346312624429"/>
          <c:h val="0.73352657815145439"/>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Sheet1!$B$1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May '24 
(S12)</c:v>
                </c:pt>
                <c:pt idx="5">
                  <c:v>July '24 
(S12)</c:v>
                </c:pt>
                <c:pt idx="6">
                  <c:v>Aug '24 (S14)</c:v>
                </c:pt>
                <c:pt idx="7">
                  <c:v>Oct '24
(S15)</c:v>
                </c:pt>
                <c:pt idx="8">
                  <c:v>Dec '24 (S16)</c:v>
                </c:pt>
                <c:pt idx="9">
                  <c:v>Feb '25 (S17)</c:v>
                </c:pt>
                <c:pt idx="10">
                  <c:v>May '25 (S18)</c:v>
                </c:pt>
              </c:strCache>
            </c:strRef>
          </c:cat>
          <c:val>
            <c:numRef>
              <c:f>Sheet1!$B$2:$B$12</c:f>
              <c:numCache>
                <c:formatCode>0%</c:formatCode>
                <c:ptCount val="11"/>
                <c:pt idx="0">
                  <c:v>0.24</c:v>
                </c:pt>
                <c:pt idx="1">
                  <c:v>0.28000000000000003</c:v>
                </c:pt>
                <c:pt idx="2">
                  <c:v>0.23</c:v>
                </c:pt>
                <c:pt idx="3">
                  <c:v>0.25</c:v>
                </c:pt>
                <c:pt idx="4">
                  <c:v>0.25</c:v>
                </c:pt>
                <c:pt idx="5">
                  <c:v>0.23</c:v>
                </c:pt>
                <c:pt idx="6">
                  <c:v>0.23</c:v>
                </c:pt>
                <c:pt idx="7">
                  <c:v>0.26</c:v>
                </c:pt>
                <c:pt idx="8">
                  <c:v>0.28000000000000003</c:v>
                </c:pt>
                <c:pt idx="9">
                  <c:v>0.28000000000000003</c:v>
                </c:pt>
                <c:pt idx="10">
                  <c:v>0.28000000000000003</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234"/>
        <c:holeSize val="50"/>
      </c:doughnutChart>
      <c:spPr>
        <a:noFill/>
        <a:ln>
          <a:noFill/>
        </a:ln>
        <a:effectLst/>
      </c:spPr>
    </c:plotArea>
    <c:legend>
      <c:legendPos val="r"/>
      <c:layout>
        <c:manualLayout>
          <c:xMode val="edge"/>
          <c:yMode val="edge"/>
          <c:x val="0"/>
          <c:y val="0.73970985881396023"/>
          <c:w val="0.96429217178860971"/>
          <c:h val="0.112328923917959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59122829832891"/>
          <c:y val="3.5691758789931035E-3"/>
          <c:w val="0.66239537344924004"/>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bg2">
                <a:lumMod val="25000"/>
              </a:schemeClr>
            </a:solidFill>
            <a:ln>
              <a:noFill/>
            </a:ln>
            <a:effectLst/>
          </c:spPr>
          <c:invertIfNegative val="0"/>
          <c:dLbls>
            <c:delete val="1"/>
          </c:dLbls>
          <c:cat>
            <c:strRef>
              <c:f>Sheet1!$A$2:$A$3</c:f>
              <c:strCache>
                <c:ptCount val="2"/>
                <c:pt idx="0">
                  <c:v>Exploring an academic pathway </c:v>
                </c:pt>
                <c:pt idx="1">
                  <c:v>Exploring a technical or vocational pathway</c:v>
                </c:pt>
              </c:strCache>
            </c:strRef>
          </c:cat>
          <c:val>
            <c:numRef>
              <c:f>Sheet1!$B$2:$B$3</c:f>
              <c:numCache>
                <c:formatCode>0%</c:formatCode>
                <c:ptCount val="2"/>
                <c:pt idx="0">
                  <c:v>0.02</c:v>
                </c:pt>
                <c:pt idx="1">
                  <c:v>0.01</c:v>
                </c:pt>
              </c:numCache>
            </c:numRef>
          </c:val>
          <c:extLst xmlns:c15="http://schemas.microsoft.com/office/drawing/2012/chart">
            <c:ext xmlns:c16="http://schemas.microsoft.com/office/drawing/2014/chart" uri="{C3380CC4-5D6E-409C-BE32-E72D297353CC}">
              <c16:uniqueId val="{00000000-315A-4810-874A-596A075919E4}"/>
            </c:ext>
          </c:extLst>
        </c:ser>
        <c:ser>
          <c:idx val="1"/>
          <c:order val="1"/>
          <c:tx>
            <c:strRef>
              <c:f>Sheet1!$C$1</c:f>
              <c:strCache>
                <c:ptCount val="1"/>
                <c:pt idx="0">
                  <c:v>Very difficult</c:v>
                </c:pt>
              </c:strCache>
            </c:strRef>
          </c:tx>
          <c:spPr>
            <a:solidFill>
              <a:srgbClr val="FF0000"/>
            </a:solidFill>
            <a:ln>
              <a:noFill/>
            </a:ln>
            <a:effectLst/>
          </c:spPr>
          <c:invertIfNegative val="0"/>
          <c:dLbls>
            <c:delete val="1"/>
          </c:dLbls>
          <c:cat>
            <c:strRef>
              <c:f>Sheet1!$A$2:$A$3</c:f>
              <c:strCache>
                <c:ptCount val="2"/>
                <c:pt idx="0">
                  <c:v>Exploring an academic pathway </c:v>
                </c:pt>
                <c:pt idx="1">
                  <c:v>Exploring a technical or vocational pathway</c:v>
                </c:pt>
              </c:strCache>
            </c:strRef>
          </c:cat>
          <c:val>
            <c:numRef>
              <c:f>Sheet1!$C$2:$C$3</c:f>
              <c:numCache>
                <c:formatCode>0%</c:formatCode>
                <c:ptCount val="2"/>
                <c:pt idx="0">
                  <c:v>0.02</c:v>
                </c:pt>
                <c:pt idx="1">
                  <c:v>0.01</c:v>
                </c:pt>
              </c:numCache>
            </c:numRef>
          </c:val>
          <c:extLst>
            <c:ext xmlns:c16="http://schemas.microsoft.com/office/drawing/2014/chart" uri="{C3380CC4-5D6E-409C-BE32-E72D297353CC}">
              <c16:uniqueId val="{00000002-315A-4810-874A-596A075919E4}"/>
            </c:ext>
          </c:extLst>
        </c:ser>
        <c:ser>
          <c:idx val="2"/>
          <c:order val="2"/>
          <c:tx>
            <c:strRef>
              <c:f>Sheet1!$D$1</c:f>
              <c:strCache>
                <c:ptCount val="1"/>
                <c:pt idx="0">
                  <c:v>Somewhat difficult</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Exploring an academic pathway </c:v>
                </c:pt>
                <c:pt idx="1">
                  <c:v>Exploring a technical or vocational pathway</c:v>
                </c:pt>
              </c:strCache>
            </c:strRef>
          </c:cat>
          <c:val>
            <c:numRef>
              <c:f>Sheet1!$D$2:$D$3</c:f>
              <c:numCache>
                <c:formatCode>0%</c:formatCode>
                <c:ptCount val="2"/>
                <c:pt idx="0">
                  <c:v>0.04</c:v>
                </c:pt>
                <c:pt idx="1">
                  <c:v>7.0000000000000007E-2</c:v>
                </c:pt>
              </c:numCache>
            </c:numRef>
          </c:val>
          <c:extLst>
            <c:ext xmlns:c16="http://schemas.microsoft.com/office/drawing/2014/chart" uri="{C3380CC4-5D6E-409C-BE32-E72D297353CC}">
              <c16:uniqueId val="{00000005-315A-4810-874A-596A075919E4}"/>
            </c:ext>
          </c:extLst>
        </c:ser>
        <c:ser>
          <c:idx val="3"/>
          <c:order val="3"/>
          <c:tx>
            <c:strRef>
              <c:f>Sheet1!$E$1</c:f>
              <c:strCache>
                <c:ptCount val="1"/>
                <c:pt idx="0">
                  <c:v>Neither easy nor difficult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Exploring an academic pathway </c:v>
                </c:pt>
                <c:pt idx="1">
                  <c:v>Exploring a technical or vocational pathway</c:v>
                </c:pt>
              </c:strCache>
            </c:strRef>
          </c:cat>
          <c:val>
            <c:numRef>
              <c:f>Sheet1!$E$2:$E$3</c:f>
              <c:numCache>
                <c:formatCode>0%</c:formatCode>
                <c:ptCount val="2"/>
                <c:pt idx="0">
                  <c:v>0.11</c:v>
                </c:pt>
                <c:pt idx="1">
                  <c:v>0.15</c:v>
                </c:pt>
              </c:numCache>
            </c:numRef>
          </c:val>
          <c:extLst>
            <c:ext xmlns:c16="http://schemas.microsoft.com/office/drawing/2014/chart" uri="{C3380CC4-5D6E-409C-BE32-E72D297353CC}">
              <c16:uniqueId val="{00000006-315A-4810-874A-596A075919E4}"/>
            </c:ext>
          </c:extLst>
        </c:ser>
        <c:ser>
          <c:idx val="4"/>
          <c:order val="4"/>
          <c:tx>
            <c:strRef>
              <c:f>Sheet1!$F$1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Exploring an academic pathway </c:v>
                </c:pt>
                <c:pt idx="1">
                  <c:v>Exploring a technical or vocational pathway</c:v>
                </c:pt>
              </c:strCache>
            </c:strRef>
          </c:cat>
          <c:val>
            <c:numRef>
              <c:f>Sheet1!$F$2:$F$3</c:f>
              <c:numCache>
                <c:formatCode>0%</c:formatCode>
                <c:ptCount val="2"/>
                <c:pt idx="0">
                  <c:v>0.44</c:v>
                </c:pt>
                <c:pt idx="1">
                  <c:v>0.45</c:v>
                </c:pt>
              </c:numCache>
            </c:numRef>
          </c:val>
          <c:extLst>
            <c:ext xmlns:c16="http://schemas.microsoft.com/office/drawing/2014/chart" uri="{C3380CC4-5D6E-409C-BE32-E72D297353CC}">
              <c16:uniqueId val="{00000007-315A-4810-874A-596A075919E4}"/>
            </c:ext>
          </c:extLst>
        </c:ser>
        <c:ser>
          <c:idx val="5"/>
          <c:order val="5"/>
          <c:tx>
            <c:strRef>
              <c:f>Sheet1!$G$1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Exploring an academic pathway </c:v>
                </c:pt>
                <c:pt idx="1">
                  <c:v>Exploring a technical or vocational pathway</c:v>
                </c:pt>
              </c:strCache>
            </c:strRef>
          </c:cat>
          <c:val>
            <c:numRef>
              <c:f>Sheet1!$G$2:$G$3</c:f>
              <c:numCache>
                <c:formatCode>0%</c:formatCode>
                <c:ptCount val="2"/>
                <c:pt idx="0">
                  <c:v>0.37</c:v>
                </c:pt>
                <c:pt idx="1">
                  <c:v>0.31</c:v>
                </c:pt>
              </c:numCache>
            </c:numRef>
          </c:val>
          <c:extLst>
            <c:ext xmlns:c16="http://schemas.microsoft.com/office/drawing/2014/chart" uri="{C3380CC4-5D6E-409C-BE32-E72D297353CC}">
              <c16:uniqueId val="{00000008-315A-4810-874A-596A075919E4}"/>
            </c:ext>
          </c:extLst>
        </c:ser>
        <c:dLbls>
          <c:dLblPos val="ctr"/>
          <c:showLegendKey val="0"/>
          <c:showVal val="1"/>
          <c:showCatName val="0"/>
          <c:showSerName val="0"/>
          <c:showPercent val="0"/>
          <c:showBubbleSize val="0"/>
        </c:dLbls>
        <c:gapWidth val="6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5.6540939166933854E-2"/>
          <c:y val="7.1392253783212839E-3"/>
          <c:w val="0.22229512478951369"/>
          <c:h val="0.9221412084964819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150590551181"/>
          <c:y val="8.6748405285628806E-3"/>
          <c:w val="0.48159744094488188"/>
          <c:h val="0.96851699732833929"/>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Pt>
            <c:idx val="4"/>
            <c:invertIfNegative val="0"/>
            <c:bubble3D val="0"/>
            <c:spPr>
              <a:solidFill>
                <a:srgbClr val="5C5B5A"/>
              </a:solidFill>
              <a:ln>
                <a:noFill/>
              </a:ln>
              <a:effectLst/>
            </c:spPr>
            <c:extLst>
              <c:ext xmlns:c16="http://schemas.microsoft.com/office/drawing/2014/chart" uri="{C3380CC4-5D6E-409C-BE32-E72D297353CC}">
                <c16:uniqueId val="{00000001-06AC-484A-96DC-BB5A33DDE82B}"/>
              </c:ext>
            </c:extLst>
          </c:dPt>
          <c:dPt>
            <c:idx val="5"/>
            <c:invertIfNegative val="0"/>
            <c:bubble3D val="0"/>
            <c:spPr>
              <a:solidFill>
                <a:srgbClr val="5C5B5A"/>
              </a:solidFill>
              <a:ln>
                <a:noFill/>
              </a:ln>
              <a:effectLst/>
            </c:spPr>
            <c:extLst>
              <c:ext xmlns:c16="http://schemas.microsoft.com/office/drawing/2014/chart" uri="{C3380CC4-5D6E-409C-BE32-E72D297353CC}">
                <c16:uniqueId val="{00000006-FEBA-4838-9F06-2BBA9EF5C6A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 dedicated website for parents, explaining the various study and employment choices available to children</c:v>
                </c:pt>
                <c:pt idx="1">
                  <c:v>The ability to speak directly with education providers and employers to find out about the various study and employment choices</c:v>
                </c:pt>
                <c:pt idx="2">
                  <c:v>Briefings/discussions in school with careers advisers, teachers or employers</c:v>
                </c:pt>
                <c:pt idx="3">
                  <c:v>A printed publication, explaining the various study and employment choices available to children</c:v>
                </c:pt>
                <c:pt idx="4">
                  <c:v>Nothing - I am already equipped to talk with my child about what they could do or study after secondary school</c:v>
                </c:pt>
                <c:pt idx="5">
                  <c:v>Don't know</c:v>
                </c:pt>
              </c:strCache>
            </c:strRef>
          </c:cat>
          <c:val>
            <c:numRef>
              <c:f>Sheet1!$B$2:$B$7</c:f>
              <c:numCache>
                <c:formatCode>0%</c:formatCode>
                <c:ptCount val="6"/>
                <c:pt idx="0">
                  <c:v>0.52</c:v>
                </c:pt>
                <c:pt idx="1">
                  <c:v>0.47</c:v>
                </c:pt>
                <c:pt idx="2">
                  <c:v>0.41</c:v>
                </c:pt>
                <c:pt idx="3">
                  <c:v>0.31</c:v>
                </c:pt>
                <c:pt idx="4">
                  <c:v>0.12</c:v>
                </c:pt>
                <c:pt idx="5">
                  <c:v>0.08</c:v>
                </c:pt>
              </c:numCache>
            </c:numRef>
          </c:val>
          <c:extLst>
            <c:ext xmlns:c16="http://schemas.microsoft.com/office/drawing/2014/chart" uri="{C3380CC4-5D6E-409C-BE32-E72D297353CC}">
              <c16:uniqueId val="{00000000-8112-4D81-B68F-C454A85582F1}"/>
            </c:ext>
          </c:extLst>
        </c:ser>
        <c:dLbls>
          <c:showLegendKey val="0"/>
          <c:showVal val="0"/>
          <c:showCatName val="0"/>
          <c:showSerName val="0"/>
          <c:showPercent val="0"/>
          <c:showBubbleSize val="0"/>
        </c:dLbls>
        <c:gapWidth val="85"/>
        <c:axId val="406806511"/>
        <c:axId val="406808431"/>
      </c:barChart>
      <c:catAx>
        <c:axId val="4068065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06808431"/>
        <c:crosses val="autoZero"/>
        <c:auto val="1"/>
        <c:lblAlgn val="ctr"/>
        <c:lblOffset val="100"/>
        <c:noMultiLvlLbl val="0"/>
      </c:catAx>
      <c:valAx>
        <c:axId val="406808431"/>
        <c:scaling>
          <c:orientation val="minMax"/>
        </c:scaling>
        <c:delete val="1"/>
        <c:axPos val="t"/>
        <c:numFmt formatCode="0%" sourceLinked="1"/>
        <c:majorTickMark val="none"/>
        <c:minorTickMark val="none"/>
        <c:tickLblPos val="nextTo"/>
        <c:crossAx val="40680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latin typeface="Arial" panose="020B0604020202020204" pitchFamily="34" charset="0"/>
                <a:cs typeface="Arial" panose="020B0604020202020204" pitchFamily="34" charset="0"/>
              </a:rPr>
              <a:t>% of households where there is someone</a:t>
            </a:r>
            <a:r>
              <a:rPr lang="en-GB" sz="1400" b="1" baseline="0" dirty="0">
                <a:latin typeface="Arial" panose="020B0604020202020204" pitchFamily="34" charset="0"/>
                <a:cs typeface="Arial" panose="020B0604020202020204" pitchFamily="34" charset="0"/>
              </a:rPr>
              <a:t> (either the survey respondent, or someone else in the HH) who is digitally excluded in one form or another</a:t>
            </a:r>
            <a:endParaRPr lang="en-GB" sz="14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1.2385072379533228E-2"/>
          <c:y val="0.15887402487769411"/>
          <c:w val="0.97522985524093353"/>
          <c:h val="0.58738876191618605"/>
        </c:manualLayout>
      </c:layout>
      <c:barChart>
        <c:barDir val="col"/>
        <c:grouping val="clustered"/>
        <c:varyColors val="0"/>
        <c:ser>
          <c:idx val="0"/>
          <c:order val="0"/>
          <c:tx>
            <c:strRef>
              <c:f>Sheet1!$B$1</c:f>
              <c:strCache>
                <c:ptCount val="1"/>
                <c:pt idx="0">
                  <c:v>Digitally Excluded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 Sep '23 
(S7-9)</c:v>
                </c:pt>
                <c:pt idx="1">
                  <c:v>July - Nov '23
(S8-10)</c:v>
                </c:pt>
                <c:pt idx="2">
                  <c:v>Sep '23 - Feb '24
(S9-11)</c:v>
                </c:pt>
                <c:pt idx="3">
                  <c:v>Nov '23 - May '24
(S10-12)</c:v>
                </c:pt>
                <c:pt idx="4">
                  <c:v>Feb - July '24
(S11-13)</c:v>
                </c:pt>
                <c:pt idx="5">
                  <c:v>May - Aug '24
(S12-14)</c:v>
                </c:pt>
                <c:pt idx="6">
                  <c:v>July - Oct '24
(S13-15)</c:v>
                </c:pt>
                <c:pt idx="7">
                  <c:v>Aug - Nov '24
(S14-16)</c:v>
                </c:pt>
                <c:pt idx="8">
                  <c:v>Oct '24 - Feb '25 
(S15-17)</c:v>
                </c:pt>
                <c:pt idx="9">
                  <c:v>Nov '24 - May '25
(S16-18)</c:v>
                </c:pt>
              </c:strCache>
            </c:strRef>
          </c:cat>
          <c:val>
            <c:numRef>
              <c:f>Sheet1!$B$2:$B$11</c:f>
              <c:numCache>
                <c:formatCode>0%</c:formatCode>
                <c:ptCount val="10"/>
                <c:pt idx="0">
                  <c:v>0.32</c:v>
                </c:pt>
                <c:pt idx="1">
                  <c:v>0.32</c:v>
                </c:pt>
                <c:pt idx="2">
                  <c:v>0.33</c:v>
                </c:pt>
                <c:pt idx="3">
                  <c:v>0.37</c:v>
                </c:pt>
                <c:pt idx="4">
                  <c:v>0.36</c:v>
                </c:pt>
                <c:pt idx="5">
                  <c:v>0.38</c:v>
                </c:pt>
                <c:pt idx="6">
                  <c:v>0.36</c:v>
                </c:pt>
                <c:pt idx="7">
                  <c:v>0.34</c:v>
                </c:pt>
                <c:pt idx="8">
                  <c:v>0.31</c:v>
                </c:pt>
                <c:pt idx="9">
                  <c:v>0.3</c:v>
                </c:pt>
              </c:numCache>
            </c:numRef>
          </c:val>
          <c:extLst>
            <c:ext xmlns:c16="http://schemas.microsoft.com/office/drawing/2014/chart" uri="{C3380CC4-5D6E-409C-BE32-E72D297353CC}">
              <c16:uniqueId val="{00000000-647B-49AC-B4C5-AC7123EE6538}"/>
            </c:ext>
          </c:extLst>
        </c:ser>
        <c:dLbls>
          <c:dLblPos val="outEnd"/>
          <c:showLegendKey val="0"/>
          <c:showVal val="1"/>
          <c:showCatName val="0"/>
          <c:showSerName val="0"/>
          <c:showPercent val="0"/>
          <c:showBubbleSize val="0"/>
        </c:dLbls>
        <c:gapWidth val="85"/>
        <c:axId val="1997614287"/>
        <c:axId val="1997619567"/>
      </c:barChart>
      <c:catAx>
        <c:axId val="199761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7619567"/>
        <c:crosses val="autoZero"/>
        <c:auto val="1"/>
        <c:lblAlgn val="ctr"/>
        <c:lblOffset val="100"/>
        <c:noMultiLvlLbl val="0"/>
      </c:catAx>
      <c:valAx>
        <c:axId val="1997619567"/>
        <c:scaling>
          <c:orientation val="minMax"/>
        </c:scaling>
        <c:delete val="1"/>
        <c:axPos val="l"/>
        <c:numFmt formatCode="0%" sourceLinked="1"/>
        <c:majorTickMark val="out"/>
        <c:minorTickMark val="none"/>
        <c:tickLblPos val="nextTo"/>
        <c:crossAx val="199761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1" dirty="0">
                <a:latin typeface="Arial" panose="020B0604020202020204" pitchFamily="34" charset="0"/>
                <a:cs typeface="Arial" panose="020B0604020202020204" pitchFamily="34" charset="0"/>
              </a:rPr>
              <a:t>Proportion</a:t>
            </a:r>
            <a:r>
              <a:rPr lang="en-GB" sz="1600" b="1" baseline="0" dirty="0">
                <a:latin typeface="Arial" panose="020B0604020202020204" pitchFamily="34" charset="0"/>
                <a:cs typeface="Arial" panose="020B0604020202020204" pitchFamily="34" charset="0"/>
              </a:rPr>
              <a:t> of digital exclusion – long term trends</a:t>
            </a:r>
            <a:endParaRPr lang="en-GB" sz="16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1.2385072379533228E-2"/>
          <c:y val="0.1627045622085489"/>
          <c:w val="0.97522985524093353"/>
          <c:h val="0.71494714887265054"/>
        </c:manualLayout>
      </c:layout>
      <c:barChart>
        <c:barDir val="col"/>
        <c:grouping val="percentStacked"/>
        <c:varyColors val="0"/>
        <c:ser>
          <c:idx val="0"/>
          <c:order val="0"/>
          <c:tx>
            <c:strRef>
              <c:f>Sheet1!$B$1</c:f>
              <c:strCache>
                <c:ptCount val="1"/>
                <c:pt idx="0">
                  <c:v>Digitally Excluded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May '23 
(S7)</c:v>
                </c:pt>
                <c:pt idx="1">
                  <c:v>July '23 
(S8)</c:v>
                </c:pt>
                <c:pt idx="2">
                  <c:v>Sep '23 
(S9)</c:v>
                </c:pt>
                <c:pt idx="3">
                  <c:v>Nov '23 
(S10)</c:v>
                </c:pt>
                <c:pt idx="4">
                  <c:v>Feb '24 
(S11)</c:v>
                </c:pt>
                <c:pt idx="5">
                  <c:v>May '24 
(S12)</c:v>
                </c:pt>
                <c:pt idx="6">
                  <c:v>July '24 
(S13)</c:v>
                </c:pt>
                <c:pt idx="7">
                  <c:v>Aug '24 
(S14)</c:v>
                </c:pt>
                <c:pt idx="8">
                  <c:v>Oct '24 
(S15)</c:v>
                </c:pt>
                <c:pt idx="9">
                  <c:v>Nov '24 
(S16)</c:v>
                </c:pt>
                <c:pt idx="10">
                  <c:v>Feb '25 
(S17)</c:v>
                </c:pt>
                <c:pt idx="11">
                  <c:v>May '25 
(S18)</c:v>
                </c:pt>
              </c:strCache>
            </c:strRef>
          </c:cat>
          <c:val>
            <c:numRef>
              <c:f>Sheet1!$B$2:$B$13</c:f>
              <c:numCache>
                <c:formatCode>0%</c:formatCode>
                <c:ptCount val="12"/>
                <c:pt idx="0">
                  <c:v>0.36</c:v>
                </c:pt>
                <c:pt idx="1">
                  <c:v>0.31</c:v>
                </c:pt>
                <c:pt idx="2">
                  <c:v>0.28999999999999998</c:v>
                </c:pt>
                <c:pt idx="3">
                  <c:v>0.36</c:v>
                </c:pt>
                <c:pt idx="4">
                  <c:v>0.34</c:v>
                </c:pt>
                <c:pt idx="5">
                  <c:v>0.4</c:v>
                </c:pt>
                <c:pt idx="6">
                  <c:v>0.34</c:v>
                </c:pt>
                <c:pt idx="7">
                  <c:v>0.39</c:v>
                </c:pt>
                <c:pt idx="8">
                  <c:v>0.35</c:v>
                </c:pt>
                <c:pt idx="9">
                  <c:v>0.28000000000000003</c:v>
                </c:pt>
                <c:pt idx="10">
                  <c:v>0.28999999999999998</c:v>
                </c:pt>
                <c:pt idx="11">
                  <c:v>0.33</c:v>
                </c:pt>
              </c:numCache>
            </c:numRef>
          </c:val>
          <c:extLst>
            <c:ext xmlns:c16="http://schemas.microsoft.com/office/drawing/2014/chart" uri="{C3380CC4-5D6E-409C-BE32-E72D297353CC}">
              <c16:uniqueId val="{00000000-6A2C-425A-85CA-03B5246E0D99}"/>
            </c:ext>
          </c:extLst>
        </c:ser>
        <c:ser>
          <c:idx val="1"/>
          <c:order val="1"/>
          <c:tx>
            <c:strRef>
              <c:f>Sheet1!$C$1</c:f>
              <c:strCache>
                <c:ptCount val="1"/>
                <c:pt idx="0">
                  <c:v>Digitally Included</c:v>
                </c:pt>
              </c:strCache>
            </c:strRef>
          </c:tx>
          <c:spPr>
            <a:solidFill>
              <a:srgbClr val="A365D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May '23 
(S7)</c:v>
                </c:pt>
                <c:pt idx="1">
                  <c:v>July '23 
(S8)</c:v>
                </c:pt>
                <c:pt idx="2">
                  <c:v>Sep '23 
(S9)</c:v>
                </c:pt>
                <c:pt idx="3">
                  <c:v>Nov '23 
(S10)</c:v>
                </c:pt>
                <c:pt idx="4">
                  <c:v>Feb '24 
(S11)</c:v>
                </c:pt>
                <c:pt idx="5">
                  <c:v>May '24 
(S12)</c:v>
                </c:pt>
                <c:pt idx="6">
                  <c:v>July '24 
(S13)</c:v>
                </c:pt>
                <c:pt idx="7">
                  <c:v>Aug '24 
(S14)</c:v>
                </c:pt>
                <c:pt idx="8">
                  <c:v>Oct '24 
(S15)</c:v>
                </c:pt>
                <c:pt idx="9">
                  <c:v>Nov '24 
(S16)</c:v>
                </c:pt>
                <c:pt idx="10">
                  <c:v>Feb '25 
(S17)</c:v>
                </c:pt>
                <c:pt idx="11">
                  <c:v>May '25 
(S18)</c:v>
                </c:pt>
              </c:strCache>
            </c:strRef>
          </c:cat>
          <c:val>
            <c:numRef>
              <c:f>Sheet1!$C$2:$C$13</c:f>
              <c:numCache>
                <c:formatCode>0%</c:formatCode>
                <c:ptCount val="12"/>
                <c:pt idx="0">
                  <c:v>0.64</c:v>
                </c:pt>
                <c:pt idx="1">
                  <c:v>0.69</c:v>
                </c:pt>
                <c:pt idx="2">
                  <c:v>0.71</c:v>
                </c:pt>
                <c:pt idx="3">
                  <c:v>0.64</c:v>
                </c:pt>
                <c:pt idx="4">
                  <c:v>0.66</c:v>
                </c:pt>
                <c:pt idx="5">
                  <c:v>0.6</c:v>
                </c:pt>
                <c:pt idx="6">
                  <c:v>0.66</c:v>
                </c:pt>
                <c:pt idx="7">
                  <c:v>0.61</c:v>
                </c:pt>
                <c:pt idx="8">
                  <c:v>0.65</c:v>
                </c:pt>
                <c:pt idx="9">
                  <c:v>0.72</c:v>
                </c:pt>
                <c:pt idx="10">
                  <c:v>0.71</c:v>
                </c:pt>
                <c:pt idx="11">
                  <c:v>0.67</c:v>
                </c:pt>
              </c:numCache>
            </c:numRef>
          </c:val>
          <c:extLst>
            <c:ext xmlns:c16="http://schemas.microsoft.com/office/drawing/2014/chart" uri="{C3380CC4-5D6E-409C-BE32-E72D297353CC}">
              <c16:uniqueId val="{00000001-6A2C-425A-85CA-03B5246E0D99}"/>
            </c:ext>
          </c:extLst>
        </c:ser>
        <c:dLbls>
          <c:showLegendKey val="0"/>
          <c:showVal val="0"/>
          <c:showCatName val="0"/>
          <c:showSerName val="0"/>
          <c:showPercent val="0"/>
          <c:showBubbleSize val="0"/>
        </c:dLbls>
        <c:gapWidth val="85"/>
        <c:overlap val="100"/>
        <c:axId val="1997614287"/>
        <c:axId val="1997619567"/>
      </c:barChart>
      <c:catAx>
        <c:axId val="199761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7619567"/>
        <c:crosses val="autoZero"/>
        <c:auto val="1"/>
        <c:lblAlgn val="ctr"/>
        <c:lblOffset val="100"/>
        <c:noMultiLvlLbl val="0"/>
      </c:catAx>
      <c:valAx>
        <c:axId val="1997619567"/>
        <c:scaling>
          <c:orientation val="minMax"/>
        </c:scaling>
        <c:delete val="1"/>
        <c:axPos val="l"/>
        <c:numFmt formatCode="0%" sourceLinked="1"/>
        <c:majorTickMark val="none"/>
        <c:minorTickMark val="none"/>
        <c:tickLblPos val="nextTo"/>
        <c:crossAx val="1997614287"/>
        <c:crosses val="autoZero"/>
        <c:crossBetween val="between"/>
      </c:valAx>
      <c:spPr>
        <a:noFill/>
        <a:ln>
          <a:noFill/>
        </a:ln>
        <a:effectLst/>
      </c:spPr>
    </c:plotArea>
    <c:legend>
      <c:legendPos val="b"/>
      <c:layout>
        <c:manualLayout>
          <c:xMode val="edge"/>
          <c:yMode val="edge"/>
          <c:x val="0.28567477101357586"/>
          <c:y val="8.9850985255851029E-2"/>
          <c:w val="0.4297763736437149"/>
          <c:h val="5.42276207154635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a:p>
            <a:pPr>
              <a:defRPr sz="1400" b="1"/>
            </a:pPr>
            <a:r>
              <a:rPr lang="en-GB" sz="1400" b="1" baseline="0" dirty="0">
                <a:solidFill>
                  <a:srgbClr val="5C5B5A"/>
                </a:solidFill>
              </a:rPr>
              <a:t>Dec 2024 – May 2025</a:t>
            </a:r>
            <a:endParaRPr lang="en-GB" sz="1400" b="1" dirty="0">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2"/>
          <c:order val="1"/>
          <c:tx>
            <c:strRef>
              <c:f>Sheet1!$D$1</c:f>
              <c:strCache>
                <c:ptCount val="1"/>
                <c:pt idx="0">
                  <c:v>S16+S17+S18: Total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c:v>
                </c:pt>
                <c:pt idx="1">
                  <c:v>0.11</c:v>
                </c:pt>
                <c:pt idx="2">
                  <c:v>0.1</c:v>
                </c:pt>
                <c:pt idx="3">
                  <c:v>0.02</c:v>
                </c:pt>
                <c:pt idx="4">
                  <c:v>0.02</c:v>
                </c:pt>
                <c:pt idx="5">
                  <c:v>0.06</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(December 2024 - May 2025)</a:t>
            </a:r>
            <a:r>
              <a:rPr lang="en-GB" sz="1400" b="1"/>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3653513396054818"/>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0.04</c:v>
                </c:pt>
                <c:pt idx="1">
                  <c:v>0.04</c:v>
                </c:pt>
                <c:pt idx="2">
                  <c:v>0.04</c:v>
                </c:pt>
                <c:pt idx="3">
                  <c:v>0.05</c:v>
                </c:pt>
                <c:pt idx="4">
                  <c:v>0.05</c:v>
                </c:pt>
              </c:numCache>
            </c:numRef>
          </c:val>
          <c:extLst>
            <c:ext xmlns:c16="http://schemas.microsoft.com/office/drawing/2014/chart" uri="{C3380CC4-5D6E-409C-BE32-E72D297353CC}">
              <c16:uniqueId val="{00000000-001D-4847-9005-795B68A78725}"/>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0.01</c:v>
                </c:pt>
                <c:pt idx="1">
                  <c:v>0.01</c:v>
                </c:pt>
                <c:pt idx="2">
                  <c:v>0.01</c:v>
                </c:pt>
                <c:pt idx="3">
                  <c:v>0.04</c:v>
                </c:pt>
                <c:pt idx="4">
                  <c:v>0.03</c:v>
                </c:pt>
              </c:numCache>
            </c:numRef>
          </c:val>
          <c:extLst>
            <c:ext xmlns:c16="http://schemas.microsoft.com/office/drawing/2014/chart" uri="{C3380CC4-5D6E-409C-BE32-E72D297353CC}">
              <c16:uniqueId val="{00000001-001D-4847-9005-795B68A78725}"/>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0.04</c:v>
                </c:pt>
                <c:pt idx="1">
                  <c:v>0.02</c:v>
                </c:pt>
                <c:pt idx="2">
                  <c:v>0.06</c:v>
                </c:pt>
                <c:pt idx="3">
                  <c:v>0.1</c:v>
                </c:pt>
                <c:pt idx="4">
                  <c:v>0.09</c:v>
                </c:pt>
              </c:numCache>
            </c:numRef>
          </c:val>
          <c:extLst>
            <c:ext xmlns:c16="http://schemas.microsoft.com/office/drawing/2014/chart" uri="{C3380CC4-5D6E-409C-BE32-E72D297353CC}">
              <c16:uniqueId val="{00000002-001D-4847-9005-795B68A787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1.085397808730171E-2"/>
          <c:y val="0.9287081089891922"/>
          <c:w val="0.98527499083268111"/>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47102443738747052"/>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0.02</c:v>
                </c:pt>
                <c:pt idx="2">
                  <c:v>0.02</c:v>
                </c:pt>
                <c:pt idx="3">
                  <c:v>0.03</c:v>
                </c:pt>
                <c:pt idx="4">
                  <c:v>0.02</c:v>
                </c:pt>
              </c:numCache>
            </c:numRef>
          </c:val>
          <c:extLst>
            <c:ext xmlns:c16="http://schemas.microsoft.com/office/drawing/2014/chart" uri="{C3380CC4-5D6E-409C-BE32-E72D297353CC}">
              <c16:uniqueId val="{00000000-C273-43FB-B818-A3C153A09CA9}"/>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2">
                  <c:v>0.01</c:v>
                </c:pt>
                <c:pt idx="3">
                  <c:v>0.03</c:v>
                </c:pt>
                <c:pt idx="4">
                  <c:v>0.02</c:v>
                </c:pt>
              </c:numCache>
            </c:numRef>
          </c:val>
          <c:extLst>
            <c:ext xmlns:c16="http://schemas.microsoft.com/office/drawing/2014/chart" uri="{C3380CC4-5D6E-409C-BE32-E72D297353CC}">
              <c16:uniqueId val="{00000001-C273-43FB-B818-A3C153A09CA9}"/>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0.03</c:v>
                </c:pt>
                <c:pt idx="1">
                  <c:v>0.02</c:v>
                </c:pt>
                <c:pt idx="2">
                  <c:v>0.06</c:v>
                </c:pt>
                <c:pt idx="3">
                  <c:v>0.09</c:v>
                </c:pt>
                <c:pt idx="4">
                  <c:v>0.08</c:v>
                </c:pt>
              </c:numCache>
            </c:numRef>
          </c:val>
          <c:extLst>
            <c:ext xmlns:c16="http://schemas.microsoft.com/office/drawing/2014/chart" uri="{C3380CC4-5D6E-409C-BE32-E72D297353CC}">
              <c16:uniqueId val="{00000002-C273-43FB-B818-A3C153A09CA9}"/>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r>
              <a:rPr lang="en-GB" sz="1400" b="1" baseline="0">
                <a:solidFill>
                  <a:srgbClr val="5C5B5A"/>
                </a:solidFill>
              </a:rPr>
              <a:t> (December 2024 – May 2025)</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S16+S17+S18: 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0.7</c:v>
                </c:pt>
                <c:pt idx="1">
                  <c:v>0.11</c:v>
                </c:pt>
                <c:pt idx="2">
                  <c:v>0.1</c:v>
                </c:pt>
                <c:pt idx="3">
                  <c:v>0.02</c:v>
                </c:pt>
                <c:pt idx="4">
                  <c:v>0.02</c:v>
                </c:pt>
                <c:pt idx="5">
                  <c:v>0.06</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(n=108)</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0.79</c:v>
                </c:pt>
                <c:pt idx="1">
                  <c:v>0.14000000000000001</c:v>
                </c:pt>
                <c:pt idx="3">
                  <c:v>0.01</c:v>
                </c:pt>
                <c:pt idx="4">
                  <c:v>0.02</c:v>
                </c:pt>
                <c:pt idx="5">
                  <c:v>0.04</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(n=75)</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0.25</c:v>
                </c:pt>
                <c:pt idx="1">
                  <c:v>0.14000000000000001</c:v>
                </c:pt>
                <c:pt idx="2">
                  <c:v>0.36</c:v>
                </c:pt>
                <c:pt idx="3">
                  <c:v>0.03</c:v>
                </c:pt>
                <c:pt idx="4">
                  <c:v>0.01</c:v>
                </c:pt>
                <c:pt idx="5">
                  <c:v>0.21</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(n=166)</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0.49</c:v>
                </c:pt>
                <c:pt idx="1">
                  <c:v>0.14000000000000001</c:v>
                </c:pt>
                <c:pt idx="2">
                  <c:v>0.19</c:v>
                </c:pt>
                <c:pt idx="3">
                  <c:v>0.04</c:v>
                </c:pt>
                <c:pt idx="4">
                  <c:v>0.02</c:v>
                </c:pt>
                <c:pt idx="5">
                  <c:v>0.11</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u="none">
                <a:latin typeface="Arial" panose="020B0604020202020204" pitchFamily="34" charset="0"/>
                <a:cs typeface="Arial" panose="020B0604020202020204" pitchFamily="34" charset="0"/>
              </a:rPr>
              <a:t>How confident</a:t>
            </a:r>
            <a:r>
              <a:rPr lang="en-GB" sz="1400" b="1" u="none" baseline="0">
                <a:latin typeface="Arial" panose="020B0604020202020204" pitchFamily="34" charset="0"/>
                <a:cs typeface="Arial" panose="020B0604020202020204" pitchFamily="34" charset="0"/>
              </a:rPr>
              <a:t> are you in using digital services online? </a:t>
            </a:r>
          </a:p>
          <a:p>
            <a:pPr algn="ctr">
              <a:defRPr sz="1400">
                <a:latin typeface="Arial" panose="020B0604020202020204" pitchFamily="34" charset="0"/>
                <a:cs typeface="Arial" panose="020B0604020202020204" pitchFamily="34" charset="0"/>
              </a:defRPr>
            </a:pPr>
            <a:r>
              <a:rPr lang="en-GB" sz="1400" b="1" u="none" baseline="0">
                <a:latin typeface="Arial" panose="020B0604020202020204" pitchFamily="34" charset="0"/>
                <a:cs typeface="Arial" panose="020B0604020202020204" pitchFamily="34" charset="0"/>
              </a:rPr>
              <a:t>(December 2024 – May 2025)</a:t>
            </a:r>
            <a:endParaRPr lang="en-GB" sz="1400" b="1" u="none">
              <a:latin typeface="Arial" panose="020B0604020202020204" pitchFamily="34" charset="0"/>
              <a:cs typeface="Arial" panose="020B0604020202020204" pitchFamily="34" charset="0"/>
            </a:endParaRPr>
          </a:p>
        </c:rich>
      </c:tx>
      <c:layout>
        <c:manualLayout>
          <c:xMode val="edge"/>
          <c:yMode val="edge"/>
          <c:x val="0.24960317792448269"/>
          <c:y val="1.303249121996616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0.03</c:v>
                </c:pt>
                <c:pt idx="1">
                  <c:v>0.02</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0.06</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0.09</c:v>
                </c:pt>
                <c:pt idx="1">
                  <c:v>0.09</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0.33</c:v>
                </c:pt>
                <c:pt idx="1">
                  <c:v>0.33</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0.52</c:v>
                </c:pt>
                <c:pt idx="1">
                  <c:v>0.5</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May '24 
(S12)</c:v>
                </c:pt>
                <c:pt idx="5">
                  <c:v>July '24 
(S13)</c:v>
                </c:pt>
                <c:pt idx="6">
                  <c:v>August '24
(S14)</c:v>
                </c:pt>
                <c:pt idx="7">
                  <c:v>October '24
(S15)</c:v>
                </c:pt>
                <c:pt idx="8">
                  <c:v>December '24 (S16)</c:v>
                </c:pt>
                <c:pt idx="9">
                  <c:v>February
'25 (S17)</c:v>
                </c:pt>
                <c:pt idx="10">
                  <c:v>May '25 (S18</c:v>
                </c:pt>
              </c:strCache>
            </c:strRef>
          </c:cat>
          <c:val>
            <c:numRef>
              <c:f>Sheet1!$B$2:$B$12</c:f>
              <c:numCache>
                <c:formatCode>0%</c:formatCode>
                <c:ptCount val="11"/>
                <c:pt idx="0">
                  <c:v>0.14000000000000001</c:v>
                </c:pt>
                <c:pt idx="1">
                  <c:v>0.13</c:v>
                </c:pt>
                <c:pt idx="2">
                  <c:v>0.15</c:v>
                </c:pt>
                <c:pt idx="3">
                  <c:v>0.12</c:v>
                </c:pt>
                <c:pt idx="4">
                  <c:v>0.13</c:v>
                </c:pt>
                <c:pt idx="5">
                  <c:v>0.14000000000000001</c:v>
                </c:pt>
                <c:pt idx="6">
                  <c:v>0.12</c:v>
                </c:pt>
                <c:pt idx="7">
                  <c:v>0.11</c:v>
                </c:pt>
                <c:pt idx="8">
                  <c:v>0.12</c:v>
                </c:pt>
                <c:pt idx="9">
                  <c:v>0.12</c:v>
                </c:pt>
                <c:pt idx="10">
                  <c:v>0.1</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2466608014076"/>
          <c:y val="1.0425828279980137E-3"/>
          <c:w val="0.78916156613640798"/>
          <c:h val="0.92371344647794273"/>
        </c:manualLayout>
      </c:layout>
      <c:barChart>
        <c:barDir val="col"/>
        <c:grouping val="percent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0.03</c:v>
                </c:pt>
                <c:pt idx="1">
                  <c:v>0.03</c:v>
                </c:pt>
                <c:pt idx="2">
                  <c:v>0.03</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0.05</c:v>
                </c:pt>
                <c:pt idx="1">
                  <c:v>0.03</c:v>
                </c:pt>
                <c:pt idx="2">
                  <c:v>0.04</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0.08</c:v>
                </c:pt>
                <c:pt idx="1">
                  <c:v>0.06</c:v>
                </c:pt>
                <c:pt idx="2">
                  <c:v>7.0000000000000007E-2</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0.17</c:v>
                </c:pt>
                <c:pt idx="1">
                  <c:v>0.18</c:v>
                </c:pt>
                <c:pt idx="2">
                  <c:v>0.19</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0.65</c:v>
                </c:pt>
                <c:pt idx="1">
                  <c:v>0.69</c:v>
                </c:pt>
                <c:pt idx="2">
                  <c:v>0.66</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layout>
        <c:manualLayout>
          <c:xMode val="edge"/>
          <c:yMode val="edge"/>
          <c:x val="7.096980935101891E-3"/>
          <c:y val="9.1233887834499326E-4"/>
          <c:w val="0.23047722932461118"/>
          <c:h val="0.956231720608843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June '24 
(S12)</c:v>
                </c:pt>
                <c:pt idx="5">
                  <c:v>July '24 
(S13)</c:v>
                </c:pt>
                <c:pt idx="6">
                  <c:v>Aug '24 (S14)</c:v>
                </c:pt>
                <c:pt idx="7">
                  <c:v>Oct '24
(S15)</c:v>
                </c:pt>
                <c:pt idx="8">
                  <c:v>Dec  '24 (S16)</c:v>
                </c:pt>
                <c:pt idx="9">
                  <c:v>Feb '25 (S17)</c:v>
                </c:pt>
                <c:pt idx="10">
                  <c:v>May '25 (S18)</c:v>
                </c:pt>
              </c:strCache>
            </c:strRef>
          </c:cat>
          <c:val>
            <c:numRef>
              <c:f>Sheet1!$B$2:$B$12</c:f>
              <c:numCache>
                <c:formatCode>0%</c:formatCode>
                <c:ptCount val="11"/>
                <c:pt idx="0">
                  <c:v>0.24</c:v>
                </c:pt>
                <c:pt idx="1">
                  <c:v>0.21</c:v>
                </c:pt>
                <c:pt idx="2">
                  <c:v>0.22</c:v>
                </c:pt>
                <c:pt idx="3">
                  <c:v>0.22</c:v>
                </c:pt>
                <c:pt idx="4">
                  <c:v>0.23</c:v>
                </c:pt>
                <c:pt idx="5">
                  <c:v>0.22</c:v>
                </c:pt>
                <c:pt idx="6">
                  <c:v>0.23</c:v>
                </c:pt>
                <c:pt idx="7">
                  <c:v>0.22</c:v>
                </c:pt>
                <c:pt idx="8">
                  <c:v>0.21</c:v>
                </c:pt>
                <c:pt idx="9">
                  <c:v>0.22</c:v>
                </c:pt>
                <c:pt idx="10">
                  <c:v>0.23</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11536086779952E-2"/>
          <c:y val="0.3817686872331657"/>
          <c:w val="0.74519335045269786"/>
          <c:h val="0.19195019998311083"/>
        </c:manualLayout>
      </c:layout>
      <c:lineChart>
        <c:grouping val="stacked"/>
        <c:varyColors val="0"/>
        <c:ser>
          <c:idx val="0"/>
          <c:order val="0"/>
          <c:tx>
            <c:strRef>
              <c:f>Sheet1!$B$1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May '24 
(S12)</c:v>
                </c:pt>
                <c:pt idx="5">
                  <c:v>July '24 
(S13)</c:v>
                </c:pt>
                <c:pt idx="6">
                  <c:v>Aug '24 (S14)</c:v>
                </c:pt>
                <c:pt idx="7">
                  <c:v>Oct '24
(S15)</c:v>
                </c:pt>
                <c:pt idx="8">
                  <c:v>Dec '24 (S16)</c:v>
                </c:pt>
                <c:pt idx="9">
                  <c:v>Feb '25 (S17)</c:v>
                </c:pt>
                <c:pt idx="10">
                  <c:v>May '25 (S18)</c:v>
                </c:pt>
              </c:strCache>
            </c:strRef>
          </c:cat>
          <c:val>
            <c:numRef>
              <c:f>Sheet1!$B$2:$B$12</c:f>
              <c:numCache>
                <c:formatCode>0%</c:formatCode>
                <c:ptCount val="11"/>
                <c:pt idx="0">
                  <c:v>0.38</c:v>
                </c:pt>
                <c:pt idx="1">
                  <c:v>0.38</c:v>
                </c:pt>
                <c:pt idx="2">
                  <c:v>0.4</c:v>
                </c:pt>
                <c:pt idx="3">
                  <c:v>0.41</c:v>
                </c:pt>
                <c:pt idx="4">
                  <c:v>0.4</c:v>
                </c:pt>
                <c:pt idx="5">
                  <c:v>0.41</c:v>
                </c:pt>
                <c:pt idx="6">
                  <c:v>0.41</c:v>
                </c:pt>
                <c:pt idx="7">
                  <c:v>0.41</c:v>
                </c:pt>
                <c:pt idx="8">
                  <c:v>0.39</c:v>
                </c:pt>
                <c:pt idx="9">
                  <c:v>0.38</c:v>
                </c:pt>
                <c:pt idx="10">
                  <c:v>0.39</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Sheet1!$B$1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 '23
 (S7)</c:v>
                </c:pt>
                <c:pt idx="1">
                  <c:v>July '23 
(S8)</c:v>
                </c:pt>
                <c:pt idx="2">
                  <c:v>November '23
(S10)</c:v>
                </c:pt>
                <c:pt idx="3">
                  <c:v>February '24 
(S11)</c:v>
                </c:pt>
                <c:pt idx="4">
                  <c:v>June '24 
(S12)</c:v>
                </c:pt>
                <c:pt idx="5">
                  <c:v>July '24 
(S13)</c:v>
                </c:pt>
                <c:pt idx="6">
                  <c:v>Aug '24 S14</c:v>
                </c:pt>
                <c:pt idx="7">
                  <c:v>Oct '24 (S15)</c:v>
                </c:pt>
                <c:pt idx="8">
                  <c:v>Dec '24 (S16)</c:v>
                </c:pt>
                <c:pt idx="9">
                  <c:v>Feb '25 
(S17)</c:v>
                </c:pt>
                <c:pt idx="10">
                  <c:v>May '25 (S18)</c:v>
                </c:pt>
              </c:strCache>
            </c:strRef>
          </c:cat>
          <c:val>
            <c:numRef>
              <c:f>Sheet1!$B$2:$B$12</c:f>
              <c:numCache>
                <c:formatCode>0%</c:formatCode>
                <c:ptCount val="11"/>
                <c:pt idx="0">
                  <c:v>0.38</c:v>
                </c:pt>
                <c:pt idx="1">
                  <c:v>0.35</c:v>
                </c:pt>
                <c:pt idx="2">
                  <c:v>0.36</c:v>
                </c:pt>
                <c:pt idx="3">
                  <c:v>0.38</c:v>
                </c:pt>
                <c:pt idx="4">
                  <c:v>0.38</c:v>
                </c:pt>
                <c:pt idx="5">
                  <c:v>0.38</c:v>
                </c:pt>
                <c:pt idx="6">
                  <c:v>0.4</c:v>
                </c:pt>
                <c:pt idx="7">
                  <c:v>0.37</c:v>
                </c:pt>
                <c:pt idx="8">
                  <c:v>0.38</c:v>
                </c:pt>
                <c:pt idx="9">
                  <c:v>0.38</c:v>
                </c:pt>
                <c:pt idx="10">
                  <c:v>0.4</c:v>
                </c:pt>
              </c:numCache>
            </c:numRef>
          </c:val>
          <c:smooth val="0"/>
          <c:extLst>
            <c:ext xmlns:c16="http://schemas.microsoft.com/office/drawing/2014/chart" uri="{C3380CC4-5D6E-409C-BE32-E72D297353CC}">
              <c16:uniqueId val="{00000000-D1AE-4EB9-A4C9-2002F4EE0DA0}"/>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0.67426</cdr:x>
      <cdr:y>0.70118</cdr:y>
    </cdr:from>
    <cdr:to>
      <cdr:x>0.69247</cdr:x>
      <cdr:y>0.84097</cdr:y>
    </cdr:to>
    <cdr:sp macro="" textlink="">
      <cdr:nvSpPr>
        <cdr:cNvPr id="2" name="Right Brace 1" descr="Combined somewhat unfairly and very unfairly">
          <a:extLst xmlns:a="http://schemas.openxmlformats.org/drawingml/2006/main">
            <a:ext uri="{FF2B5EF4-FFF2-40B4-BE49-F238E27FC236}">
              <a16:creationId xmlns:a16="http://schemas.microsoft.com/office/drawing/2014/main" id="{927BB36C-B75F-3488-877A-5BD5FFCE52BB}"/>
            </a:ext>
          </a:extLst>
        </cdr:cNvPr>
        <cdr:cNvSpPr/>
      </cdr:nvSpPr>
      <cdr:spPr>
        <a:xfrm xmlns:a="http://schemas.openxmlformats.org/drawingml/2006/main">
          <a:off x="3396147" y="3371472"/>
          <a:ext cx="91701" cy="672153"/>
        </a:xfrm>
        <a:prstGeom xmlns:a="http://schemas.openxmlformats.org/drawingml/2006/main" prst="rightBrace">
          <a:avLst/>
        </a:prstGeom>
        <a:ln xmlns:a="http://schemas.openxmlformats.org/drawingml/2006/main" w="19050">
          <a:solidFill>
            <a:srgbClr val="FF000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0.6698</cdr:x>
      <cdr:y>0.73855</cdr:y>
    </cdr:from>
    <cdr:to>
      <cdr:x>0.78179</cdr:x>
      <cdr:y>0.80256</cdr:y>
    </cdr:to>
    <cdr:sp macro="" textlink="">
      <cdr:nvSpPr>
        <cdr:cNvPr id="3" name="TextBox 9">
          <a:extLst xmlns:a="http://schemas.openxmlformats.org/drawingml/2006/main">
            <a:ext uri="{FF2B5EF4-FFF2-40B4-BE49-F238E27FC236}">
              <a16:creationId xmlns:a16="http://schemas.microsoft.com/office/drawing/2014/main" id="{0170DE8E-0B0C-60F7-F918-CC590CBCEE74}"/>
            </a:ext>
          </a:extLst>
        </cdr:cNvPr>
        <cdr:cNvSpPr txBox="1"/>
      </cdr:nvSpPr>
      <cdr:spPr>
        <a:xfrm xmlns:a="http://schemas.openxmlformats.org/drawingml/2006/main">
          <a:off x="3373649" y="3551164"/>
          <a:ext cx="564075" cy="3077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lang="en-US" sz="1400" b="0" i="0" u="none" strike="noStrike" kern="1200" baseline="0">
              <a:solidFill>
                <a:srgbClr val="5C5B5A"/>
              </a:solidFill>
              <a:latin typeface="+mn-lt"/>
              <a:ea typeface="+mn-ea"/>
              <a:cs typeface="+mn-cs"/>
            </a:defRPr>
          </a:pPr>
          <a:r>
            <a:rPr lang="en-GB" sz="1400" b="1" dirty="0">
              <a:solidFill>
                <a:srgbClr val="5C5B5A"/>
              </a:solidFill>
            </a:rPr>
            <a:t>17%</a:t>
          </a:r>
        </a:p>
      </cdr:txBody>
    </cdr:sp>
  </cdr:relSizeAnchor>
</c:userShapes>
</file>

<file path=ppt/drawings/drawing2.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0.06481</cdr:x>
      <cdr:y>0.08018</cdr:y>
    </cdr:from>
    <cdr:to>
      <cdr:x>0.13864</cdr:x>
      <cdr:y>0.15674</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28422"/>
          <a:ext cx="809186" cy="4091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0.08018</cdr:y>
    </cdr:from>
    <cdr:to>
      <cdr:x>0.3397</cdr:x>
      <cdr:y>0.15674</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28422"/>
          <a:ext cx="80918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0.08018</cdr:y>
    </cdr:from>
    <cdr:to>
      <cdr:x>0.53866</cdr:x>
      <cdr:y>0.15674</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28422"/>
          <a:ext cx="80907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0.08018</cdr:y>
    </cdr:from>
    <cdr:to>
      <cdr:x>0.73215</cdr:x>
      <cdr:y>0.15674</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0.08018</cdr:y>
    </cdr:from>
    <cdr:to>
      <cdr:x>0.9328</cdr:x>
      <cdr:y>0.15674</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14/07/2025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a:p>
        </p:txBody>
      </p:sp>
    </p:spTree>
    <p:extLst>
      <p:ext uri="{BB962C8B-B14F-4D97-AF65-F5344CB8AC3E}">
        <p14:creationId xmlns:p14="http://schemas.microsoft.com/office/powerpoint/2010/main" val="417289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16</a:t>
            </a:fld>
            <a:endParaRPr lang="en-GB"/>
          </a:p>
        </p:txBody>
      </p:sp>
    </p:spTree>
    <p:extLst>
      <p:ext uri="{BB962C8B-B14F-4D97-AF65-F5344CB8AC3E}">
        <p14:creationId xmlns:p14="http://schemas.microsoft.com/office/powerpoint/2010/main" val="145129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17</a:t>
            </a:fld>
            <a:endParaRPr lang="en-GB"/>
          </a:p>
        </p:txBody>
      </p:sp>
    </p:spTree>
    <p:extLst>
      <p:ext uri="{BB962C8B-B14F-4D97-AF65-F5344CB8AC3E}">
        <p14:creationId xmlns:p14="http://schemas.microsoft.com/office/powerpoint/2010/main" val="428685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18</a:t>
            </a:fld>
            <a:endParaRPr lang="en-US"/>
          </a:p>
        </p:txBody>
      </p:sp>
    </p:spTree>
    <p:extLst>
      <p:ext uri="{BB962C8B-B14F-4D97-AF65-F5344CB8AC3E}">
        <p14:creationId xmlns:p14="http://schemas.microsoft.com/office/powerpoint/2010/main" val="344668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19</a:t>
            </a:fld>
            <a:endParaRPr lang="en-GB"/>
          </a:p>
        </p:txBody>
      </p:sp>
    </p:spTree>
    <p:extLst>
      <p:ext uri="{BB962C8B-B14F-4D97-AF65-F5344CB8AC3E}">
        <p14:creationId xmlns:p14="http://schemas.microsoft.com/office/powerpoint/2010/main" val="152712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dirty="0"/>
          </a:p>
        </p:txBody>
      </p:sp>
    </p:spTree>
    <p:extLst>
      <p:ext uri="{BB962C8B-B14F-4D97-AF65-F5344CB8AC3E}">
        <p14:creationId xmlns:p14="http://schemas.microsoft.com/office/powerpoint/2010/main" val="394731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5C02-F64B-3E10-360D-07DDBAABB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82F59-8F51-1CE8-1C34-AAE562F66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A3910-3A7E-B03A-CA56-E7D85998BBFE}"/>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89C0AE20-9545-DCB2-AA35-D92A5F6D60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067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22</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24</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GB"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56AD6-0BA7-4D54-8FF8-0C6644A05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81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475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41362-E400-EF46-254D-E0F4073D8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84E71-8FB4-2AD2-6409-89D286EA5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1C779-8C45-2497-82B8-E9F0EAC15DF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29CB9875-15C0-BA69-41C6-4DC6FB71D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5579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7E0ED-6644-AFAB-B184-EB234AA62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BE865-5E03-05BA-1B99-9E2EB37FC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E287D-7312-921E-62F1-C82EB3A70AC6}"/>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DFC3DA85-3BDA-7594-A28A-18E39701F2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3813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W14 – 29% red (10% often always; 19% some of the time)</a:t>
            </a:r>
          </a:p>
          <a:p>
            <a:r>
              <a:rPr lang="en-GB" dirty="0"/>
              <a:t>W15 – 31% red (9% often always; 22% some of the time )</a:t>
            </a:r>
          </a:p>
        </p:txBody>
      </p:sp>
      <p:sp>
        <p:nvSpPr>
          <p:cNvPr id="4" name="Slide Number Placeholder 3"/>
          <p:cNvSpPr>
            <a:spLocks noGrp="1"/>
          </p:cNvSpPr>
          <p:nvPr>
            <p:ph type="sldNum" sz="quarter" idx="5"/>
          </p:nvPr>
        </p:nvSpPr>
        <p:spPr/>
        <p:txBody>
          <a:bodyPr/>
          <a:lstStyle/>
          <a:p>
            <a:fld id="{629C3250-6B3B-5E49-8010-DD707763E9F6}" type="slidenum">
              <a:rPr lang="en-US" smtClean="0"/>
              <a:t>29</a:t>
            </a:fld>
            <a:endParaRPr lang="en-US"/>
          </a:p>
        </p:txBody>
      </p:sp>
    </p:spTree>
    <p:extLst>
      <p:ext uri="{BB962C8B-B14F-4D97-AF65-F5344CB8AC3E}">
        <p14:creationId xmlns:p14="http://schemas.microsoft.com/office/powerpoint/2010/main" val="1583354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C58EB-D70E-37B3-3CAB-A8592768E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CDCCB-71ED-10A0-ED7C-21793A4CD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7389E-9B42-3768-5A01-D832D3AD30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268CD1-9CFB-4507-D59A-D4E2FE6D8A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828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7FB09A-0C13-4F14-85F9-FA2791441898}" type="slidenum">
              <a:rPr lang="en-GB" smtClean="0"/>
              <a:t>31</a:t>
            </a:fld>
            <a:endParaRPr lang="en-GB"/>
          </a:p>
        </p:txBody>
      </p:sp>
    </p:spTree>
    <p:extLst>
      <p:ext uri="{BB962C8B-B14F-4D97-AF65-F5344CB8AC3E}">
        <p14:creationId xmlns:p14="http://schemas.microsoft.com/office/powerpoint/2010/main" val="1386020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32</a:t>
            </a:fld>
            <a:endParaRPr lang="en-GB"/>
          </a:p>
        </p:txBody>
      </p:sp>
    </p:spTree>
    <p:extLst>
      <p:ext uri="{BB962C8B-B14F-4D97-AF65-F5344CB8AC3E}">
        <p14:creationId xmlns:p14="http://schemas.microsoft.com/office/powerpoint/2010/main" val="3844468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447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FB09A-0C13-4F14-85F9-FA279144189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4334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9196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97AE-3D41-5D9B-E625-E99CA9C66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FE84D-C7FF-CBA3-0C21-07312CDD1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8F5DA-69D2-B3AE-C540-0910BEE236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0E411A-1707-5E24-CD1E-5858A3CB03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4891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1B185-FC5C-2716-AC6B-253B35503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411EA-E1C9-94C7-71E4-572B7802D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5F428-F415-56F8-2823-CBB33FFDDE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542755-9EEE-B08D-879D-2F3885D16E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465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A64C-1AA9-0033-909D-E69DF5438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39A44-2806-9D32-F7DB-A45000B6A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8DC5F-87F4-405C-ED5A-C10B0FAFE72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3D4CDBA-46A0-BFC1-35D9-B29E50D2E2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FB09A-0C13-4F14-85F9-FA279144189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48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5857E-86BE-B562-D8A1-BC20D13DE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6671A-3C3F-21E4-84E8-A3FBA5837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C5F4F-7969-045C-856E-1E526571FFA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29A76F5-39B0-E168-1F51-2A53DC5D7D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5952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29BD3-1230-B1C2-91FB-6CE68E283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1C2DE-18F0-58B2-E787-452C61CF4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A464F-2260-562E-ACE7-EAC33189872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8ECF8D-2353-E4F6-E23E-0EACD4F68B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261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B4E4B-B6BE-D0A8-DD30-5AF6DE8B5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19287-B282-D3CC-2A6D-AA0C59591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CF63C-0A71-59B2-4AEC-890F4D840B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DF6AB19-09C9-4C13-0B5A-1A7D363116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7127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9B15-EA87-0A0C-AB68-861DFB202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214C3-6F8E-C027-95B9-EAD2A3AAF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9DFB3-297D-49D7-D47B-031E2523B4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53C1D9-7468-87B5-97D8-DA8A9EC4E6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FB09A-0C13-4F14-85F9-FA279144189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4436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8DF1-C315-09C9-2D40-395396848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24901-5E62-2260-B7B3-5CE4DD152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54EEF-0C13-5FBF-5997-F8C59D45D4E3}"/>
              </a:ext>
            </a:extLst>
          </p:cNvPr>
          <p:cNvSpPr>
            <a:spLocks noGrp="1"/>
          </p:cNvSpPr>
          <p:nvPr>
            <p:ph type="body" idx="1"/>
          </p:nvPr>
        </p:nvSpPr>
        <p:spPr/>
        <p:txBody>
          <a:bodyPr/>
          <a:lstStyle/>
          <a:p>
            <a:r>
              <a:rPr lang="en-GB" sz="1200"/>
              <a:t>*Wording differed based on if answering about academic or technical / vocational qualifications: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Academic = </a:t>
            </a:r>
            <a:r>
              <a:rPr lang="en-GB" sz="1200" i="1"/>
              <a:t>Academic post-secondary school options better prepare young people for life because they offer a rite of passage life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Technical/ vocational = </a:t>
            </a:r>
            <a:r>
              <a:rPr lang="en-GB" sz="1200" i="1"/>
              <a:t>Technical/Vocational post-secondary school options better prepare young people for life because young people do not have to pay fees and, if it is an apprenticeship, will get paid</a:t>
            </a:r>
          </a:p>
          <a:p>
            <a:endParaRPr lang="en-GB"/>
          </a:p>
        </p:txBody>
      </p:sp>
      <p:sp>
        <p:nvSpPr>
          <p:cNvPr id="4" name="Slide Number Placeholder 3">
            <a:extLst>
              <a:ext uri="{FF2B5EF4-FFF2-40B4-BE49-F238E27FC236}">
                <a16:creationId xmlns:a16="http://schemas.microsoft.com/office/drawing/2014/main" id="{F21D8B66-F650-1B50-64C8-E66C380C92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FB09A-0C13-4F14-85F9-FA279144189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869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B27E3-6198-34AC-50A4-9F85652B9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CED83-6800-7798-15A5-82EBCCDD1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72304-31AA-76DE-3366-54CAC300F993}"/>
              </a:ext>
            </a:extLst>
          </p:cNvPr>
          <p:cNvSpPr>
            <a:spLocks noGrp="1"/>
          </p:cNvSpPr>
          <p:nvPr>
            <p:ph type="body" idx="1"/>
          </p:nvPr>
        </p:nvSpPr>
        <p:spPr/>
        <p:txBody>
          <a:bodyPr/>
          <a:lstStyle/>
          <a:p>
            <a:r>
              <a:rPr lang="en-GB" sz="1200"/>
              <a:t>*Wording differed based on if answering about academic or technical / vocational qualifications: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Academic = </a:t>
            </a:r>
            <a:r>
              <a:rPr lang="en-GB" sz="1200" i="1"/>
              <a:t>Academic post-secondary school options better prepare young people for life because they offer a rite of passage life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Technical/ vocational = </a:t>
            </a:r>
            <a:r>
              <a:rPr lang="en-GB" sz="1200" i="1"/>
              <a:t>Technical/Vocational post-secondary school options better prepare young people for life because young people do not have to pay fees and, if it is an apprenticeship, will get paid</a:t>
            </a:r>
          </a:p>
        </p:txBody>
      </p:sp>
      <p:sp>
        <p:nvSpPr>
          <p:cNvPr id="4" name="Slide Number Placeholder 3">
            <a:extLst>
              <a:ext uri="{FF2B5EF4-FFF2-40B4-BE49-F238E27FC236}">
                <a16:creationId xmlns:a16="http://schemas.microsoft.com/office/drawing/2014/main" id="{62DCE13C-E2F2-942C-AA8F-7CC3250F3CA6}"/>
              </a:ext>
            </a:extLst>
          </p:cNvPr>
          <p:cNvSpPr>
            <a:spLocks noGrp="1"/>
          </p:cNvSpPr>
          <p:nvPr>
            <p:ph type="sldNum" sz="quarter" idx="5"/>
          </p:nvPr>
        </p:nvSpPr>
        <p:spPr/>
        <p:txBody>
          <a:bodyPr/>
          <a:lstStyle/>
          <a:p>
            <a:fld id="{6D7FB09A-0C13-4F14-85F9-FA2791441898}" type="slidenum">
              <a:rPr lang="en-GB" smtClean="0"/>
              <a:t>49</a:t>
            </a:fld>
            <a:endParaRPr lang="en-GB"/>
          </a:p>
        </p:txBody>
      </p:sp>
    </p:spTree>
    <p:extLst>
      <p:ext uri="{BB962C8B-B14F-4D97-AF65-F5344CB8AC3E}">
        <p14:creationId xmlns:p14="http://schemas.microsoft.com/office/powerpoint/2010/main" val="316530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7FB09A-0C13-4F14-85F9-FA2791441898}" type="slidenum">
              <a:rPr lang="en-GB" smtClean="0"/>
              <a:t>50</a:t>
            </a:fld>
            <a:endParaRPr lang="en-GB"/>
          </a:p>
        </p:txBody>
      </p:sp>
    </p:spTree>
    <p:extLst>
      <p:ext uri="{BB962C8B-B14F-4D97-AF65-F5344CB8AC3E}">
        <p14:creationId xmlns:p14="http://schemas.microsoft.com/office/powerpoint/2010/main" val="1981593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4B248-F457-A5A3-0C02-080BD7F86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FBAED-1E5D-2DB5-F130-FB2E4A57E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844AA-B334-BDBB-98E9-87EF1DE2E4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543C3FA-0377-B622-17EF-E6C3086C88AC}"/>
              </a:ext>
            </a:extLst>
          </p:cNvPr>
          <p:cNvSpPr>
            <a:spLocks noGrp="1"/>
          </p:cNvSpPr>
          <p:nvPr>
            <p:ph type="sldNum" sz="quarter" idx="5"/>
          </p:nvPr>
        </p:nvSpPr>
        <p:spPr/>
        <p:txBody>
          <a:bodyPr/>
          <a:lstStyle/>
          <a:p>
            <a:fld id="{6D7FB09A-0C13-4F14-85F9-FA2791441898}" type="slidenum">
              <a:rPr lang="en-GB" smtClean="0"/>
              <a:t>51</a:t>
            </a:fld>
            <a:endParaRPr lang="en-GB"/>
          </a:p>
        </p:txBody>
      </p:sp>
    </p:spTree>
    <p:extLst>
      <p:ext uri="{BB962C8B-B14F-4D97-AF65-F5344CB8AC3E}">
        <p14:creationId xmlns:p14="http://schemas.microsoft.com/office/powerpoint/2010/main" val="85470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41362-E400-EF46-254D-E0F4073D8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84E71-8FB4-2AD2-6409-89D286EA5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1C779-8C45-2497-82B8-E9F0EAC15DF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29CB9875-15C0-BA69-41C6-4DC6FB71D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5579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solidFill>
                  <a:schemeClr val="bg1"/>
                </a:solidFill>
                <a:latin typeface="Arial"/>
                <a:cs typeface="Arial"/>
              </a:rPr>
              <a:t>Base sizes: Survey 16: December 2024 (250), Survey 17: February 2025 (250), Survey 18: May 2025 (375) </a:t>
            </a:r>
          </a:p>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53</a:t>
            </a:fld>
            <a:endParaRPr lang="en-GB"/>
          </a:p>
        </p:txBody>
      </p:sp>
    </p:spTree>
    <p:extLst>
      <p:ext uri="{BB962C8B-B14F-4D97-AF65-F5344CB8AC3E}">
        <p14:creationId xmlns:p14="http://schemas.microsoft.com/office/powerpoint/2010/main" val="2026826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3CC67-2C6B-B90A-1F7F-58216115F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18603-03D1-1E33-FEB4-3A6D49B17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8730F-CFC5-6437-E31C-636D52523A6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565ACD-6047-9D45-F0AC-1D9103DF09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559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C51B-82AC-5335-A8AD-4F1DF7E6E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0FF64-6E38-0150-4CD7-95B9EA126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71FCF-A991-14EA-8F3F-09415090836D}"/>
              </a:ext>
            </a:extLst>
          </p:cNvPr>
          <p:cNvSpPr>
            <a:spLocks noGrp="1"/>
          </p:cNvSpPr>
          <p:nvPr>
            <p:ph type="body" idx="1"/>
          </p:nvPr>
        </p:nvSpPr>
        <p:spPr/>
        <p:txBody>
          <a:bodyPr/>
          <a:lstStyle/>
          <a:p>
            <a:r>
              <a:rPr lang="en-GB"/>
              <a:t>In W15 slides the reported figures were: 36%; 32%; 73%; 59%</a:t>
            </a:r>
          </a:p>
        </p:txBody>
      </p:sp>
      <p:sp>
        <p:nvSpPr>
          <p:cNvPr id="4" name="Slide Number Placeholder 3">
            <a:extLst>
              <a:ext uri="{FF2B5EF4-FFF2-40B4-BE49-F238E27FC236}">
                <a16:creationId xmlns:a16="http://schemas.microsoft.com/office/drawing/2014/main" id="{80091644-A70A-EF2A-EE1D-CE8955C4C38C}"/>
              </a:ext>
            </a:extLst>
          </p:cNvPr>
          <p:cNvSpPr>
            <a:spLocks noGrp="1"/>
          </p:cNvSpPr>
          <p:nvPr>
            <p:ph type="sldNum" sz="quarter" idx="5"/>
          </p:nvPr>
        </p:nvSpPr>
        <p:spPr/>
        <p:txBody>
          <a:bodyPr/>
          <a:lstStyle/>
          <a:p>
            <a:fld id="{64D56AD6-0BA7-4D54-8FF8-0C6644A05EEC}" type="slidenum">
              <a:rPr lang="en-GB" smtClean="0"/>
              <a:t>56</a:t>
            </a:fld>
            <a:endParaRPr lang="en-GB"/>
          </a:p>
        </p:txBody>
      </p:sp>
    </p:spTree>
    <p:extLst>
      <p:ext uri="{BB962C8B-B14F-4D97-AF65-F5344CB8AC3E}">
        <p14:creationId xmlns:p14="http://schemas.microsoft.com/office/powerpoint/2010/main" val="3745956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57</a:t>
            </a:fld>
            <a:endParaRPr lang="en-GB"/>
          </a:p>
        </p:txBody>
      </p:sp>
    </p:spTree>
    <p:extLst>
      <p:ext uri="{BB962C8B-B14F-4D97-AF65-F5344CB8AC3E}">
        <p14:creationId xmlns:p14="http://schemas.microsoft.com/office/powerpoint/2010/main" val="2629181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S10-S12 Was 36,27,70,56</a:t>
            </a:r>
          </a:p>
          <a:p>
            <a:r>
              <a:rPr lang="en-GB"/>
              <a:t>S13-S15 Was 36,32,73,59</a:t>
            </a:r>
          </a:p>
        </p:txBody>
      </p:sp>
      <p:sp>
        <p:nvSpPr>
          <p:cNvPr id="4" name="Slide Number Placeholder 3"/>
          <p:cNvSpPr>
            <a:spLocks noGrp="1"/>
          </p:cNvSpPr>
          <p:nvPr>
            <p:ph type="sldNum" sz="quarter" idx="5"/>
          </p:nvPr>
        </p:nvSpPr>
        <p:spPr/>
        <p:txBody>
          <a:bodyPr/>
          <a:lstStyle/>
          <a:p>
            <a:fld id="{64D56AD6-0BA7-4D54-8FF8-0C6644A05EEC}" type="slidenum">
              <a:rPr lang="en-GB" smtClean="0"/>
              <a:t>58</a:t>
            </a:fld>
            <a:endParaRPr lang="en-GB"/>
          </a:p>
        </p:txBody>
      </p:sp>
    </p:spTree>
    <p:extLst>
      <p:ext uri="{BB962C8B-B14F-4D97-AF65-F5344CB8AC3E}">
        <p14:creationId xmlns:p14="http://schemas.microsoft.com/office/powerpoint/2010/main" val="16522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4D5AC-E192-DEED-5511-3B56630B0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DD917-3CE1-4A4B-4BCE-B3B7DA395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AE0AA-29BC-EFAA-181B-5D93FFFFA0F3}"/>
              </a:ext>
            </a:extLst>
          </p:cNvPr>
          <p:cNvSpPr>
            <a:spLocks noGrp="1"/>
          </p:cNvSpPr>
          <p:nvPr>
            <p:ph type="body" idx="1"/>
          </p:nvPr>
        </p:nvSpPr>
        <p:spPr/>
        <p:txBody>
          <a:bodyPr/>
          <a:lstStyle/>
          <a:p>
            <a:r>
              <a:rPr lang="en-GB"/>
              <a:t>In W15 slides the reported figures were: 36%; 32%; 73%; 59%</a:t>
            </a:r>
          </a:p>
        </p:txBody>
      </p:sp>
      <p:sp>
        <p:nvSpPr>
          <p:cNvPr id="4" name="Slide Number Placeholder 3">
            <a:extLst>
              <a:ext uri="{FF2B5EF4-FFF2-40B4-BE49-F238E27FC236}">
                <a16:creationId xmlns:a16="http://schemas.microsoft.com/office/drawing/2014/main" id="{133BABCA-4E68-37AF-0818-C0C3011F6D01}"/>
              </a:ext>
            </a:extLst>
          </p:cNvPr>
          <p:cNvSpPr>
            <a:spLocks noGrp="1"/>
          </p:cNvSpPr>
          <p:nvPr>
            <p:ph type="sldNum" sz="quarter" idx="5"/>
          </p:nvPr>
        </p:nvSpPr>
        <p:spPr/>
        <p:txBody>
          <a:bodyPr/>
          <a:lstStyle/>
          <a:p>
            <a:fld id="{64D56AD6-0BA7-4D54-8FF8-0C6644A05EEC}" type="slidenum">
              <a:rPr lang="en-GB" smtClean="0"/>
              <a:t>60</a:t>
            </a:fld>
            <a:endParaRPr lang="en-GB"/>
          </a:p>
        </p:txBody>
      </p:sp>
    </p:spTree>
    <p:extLst>
      <p:ext uri="{BB962C8B-B14F-4D97-AF65-F5344CB8AC3E}">
        <p14:creationId xmlns:p14="http://schemas.microsoft.com/office/powerpoint/2010/main" val="922748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Last time: 16% in the NET Me Or Someone BLUE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29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66</a:t>
            </a:fld>
            <a:endParaRPr lang="en-US"/>
          </a:p>
        </p:txBody>
      </p:sp>
    </p:spTree>
    <p:extLst>
      <p:ext uri="{BB962C8B-B14F-4D97-AF65-F5344CB8AC3E}">
        <p14:creationId xmlns:p14="http://schemas.microsoft.com/office/powerpoint/2010/main" val="1663723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C6AE-1992-D891-1FFA-1A1E6F934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4B43D-1DA2-1F77-5CD5-F191A9F94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9FE28-5857-95AD-21C3-28A873EAB62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D612C1-0E9C-CA02-BAAA-FFF64CA3A0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FB09A-0C13-4F14-85F9-FA279144189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0336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68</a:t>
            </a:fld>
            <a:endParaRPr lang="en-US"/>
          </a:p>
        </p:txBody>
      </p:sp>
    </p:spTree>
    <p:extLst>
      <p:ext uri="{BB962C8B-B14F-4D97-AF65-F5344CB8AC3E}">
        <p14:creationId xmlns:p14="http://schemas.microsoft.com/office/powerpoint/2010/main" val="9339188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C8F9-6F1E-86FC-D1D7-405BEC6DE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465F2-9D3F-C7B7-4E7E-07A318062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47241-2764-CE5D-2AB4-B9123D751B8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9A749E-BE76-9F7A-51F0-A99A273D0EDF}"/>
              </a:ext>
            </a:extLst>
          </p:cNvPr>
          <p:cNvSpPr>
            <a:spLocks noGrp="1"/>
          </p:cNvSpPr>
          <p:nvPr>
            <p:ph type="sldNum" sz="quarter" idx="5"/>
          </p:nvPr>
        </p:nvSpPr>
        <p:spPr/>
        <p:txBody>
          <a:bodyPr/>
          <a:lstStyle/>
          <a:p>
            <a:fld id="{629C3250-6B3B-5E49-8010-DD707763E9F6}" type="slidenum">
              <a:rPr lang="en-US" smtClean="0"/>
              <a:t>69</a:t>
            </a:fld>
            <a:endParaRPr lang="en-US"/>
          </a:p>
        </p:txBody>
      </p:sp>
    </p:spTree>
    <p:extLst>
      <p:ext uri="{BB962C8B-B14F-4D97-AF65-F5344CB8AC3E}">
        <p14:creationId xmlns:p14="http://schemas.microsoft.com/office/powerpoint/2010/main" val="2569510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70</a:t>
            </a:fld>
            <a:endParaRPr lang="en-US"/>
          </a:p>
        </p:txBody>
      </p:sp>
    </p:spTree>
    <p:extLst>
      <p:ext uri="{BB962C8B-B14F-4D97-AF65-F5344CB8AC3E}">
        <p14:creationId xmlns:p14="http://schemas.microsoft.com/office/powerpoint/2010/main" val="283960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5471F-F56D-95CD-CB7C-5B919676E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3FDA4-7C72-3240-51B4-2D6BC0737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75F6E-7672-BB54-2B84-486D3BA8ED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B578F1-FB90-5ED7-3688-858E851D2C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04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11</a:t>
            </a:fld>
            <a:endParaRPr lang="en-GB"/>
          </a:p>
        </p:txBody>
      </p:sp>
    </p:spTree>
    <p:extLst>
      <p:ext uri="{BB962C8B-B14F-4D97-AF65-F5344CB8AC3E}">
        <p14:creationId xmlns:p14="http://schemas.microsoft.com/office/powerpoint/2010/main" val="380608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endParaRPr lang="en-GB" sz="1200">
              <a:solidFill>
                <a:schemeClr val="bg1"/>
              </a:solidFill>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608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ur Graphic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E37D-816C-4903-ABEF-B020CEF75A42}"/>
              </a:ext>
            </a:extLst>
          </p:cNvPr>
          <p:cNvSpPr>
            <a:spLocks noGrp="1"/>
          </p:cNvSpPr>
          <p:nvPr>
            <p:ph type="title"/>
          </p:nvPr>
        </p:nvSpPr>
        <p:spPr>
          <a:xfrm>
            <a:off x="838200" y="655191"/>
            <a:ext cx="11018520" cy="332399"/>
          </a:xfrm>
        </p:spPr>
        <p:txBody>
          <a:bodyPr>
            <a:spAutoFit/>
          </a:bodyPr>
          <a:lstStyle/>
          <a:p>
            <a:r>
              <a:rPr lang="en-US"/>
              <a:t>Click to edit Master title style</a:t>
            </a:r>
            <a:endParaRPr lang="en-GB"/>
          </a:p>
        </p:txBody>
      </p:sp>
      <p:sp>
        <p:nvSpPr>
          <p:cNvPr id="9" name="Text Placeholder 8">
            <a:extLst>
              <a:ext uri="{FF2B5EF4-FFF2-40B4-BE49-F238E27FC236}">
                <a16:creationId xmlns:a16="http://schemas.microsoft.com/office/drawing/2014/main" id="{4E9ADEBA-0462-4218-94D7-C1485357518E}"/>
              </a:ext>
            </a:extLst>
          </p:cNvPr>
          <p:cNvSpPr>
            <a:spLocks noGrp="1"/>
          </p:cNvSpPr>
          <p:nvPr>
            <p:ph type="body" sz="quarter" idx="14"/>
          </p:nvPr>
        </p:nvSpPr>
        <p:spPr>
          <a:xfrm>
            <a:off x="838200"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20" name="Slide Number Placeholder 19">
            <a:extLst>
              <a:ext uri="{FF2B5EF4-FFF2-40B4-BE49-F238E27FC236}">
                <a16:creationId xmlns:a16="http://schemas.microsoft.com/office/drawing/2014/main" id="{F3701513-8CB0-4CB9-8345-8D2561075790}"/>
              </a:ext>
            </a:extLst>
          </p:cNvPr>
          <p:cNvSpPr>
            <a:spLocks noGrp="1"/>
          </p:cNvSpPr>
          <p:nvPr>
            <p:ph type="sldNum" sz="quarter" idx="20"/>
          </p:nvPr>
        </p:nvSpPr>
        <p:spPr/>
        <p:txBody>
          <a:bodyPr/>
          <a:lstStyle/>
          <a:p>
            <a:fld id="{AC5FC5F6-5F46-4FEB-B7D8-53847FDFFF58}" type="slidenum">
              <a:rPr lang="en-GB" smtClean="0"/>
              <a:pPr/>
              <a:t>‹#›</a:t>
            </a:fld>
            <a:endParaRPr lang="en-GB"/>
          </a:p>
        </p:txBody>
      </p:sp>
      <p:sp>
        <p:nvSpPr>
          <p:cNvPr id="10" name="Text Placeholder 8">
            <a:extLst>
              <a:ext uri="{FF2B5EF4-FFF2-40B4-BE49-F238E27FC236}">
                <a16:creationId xmlns:a16="http://schemas.microsoft.com/office/drawing/2014/main" id="{52837399-06BE-4384-A01F-A0892E72BC4F}"/>
              </a:ext>
            </a:extLst>
          </p:cNvPr>
          <p:cNvSpPr>
            <a:spLocks noGrp="1"/>
          </p:cNvSpPr>
          <p:nvPr>
            <p:ph type="body" sz="quarter" idx="21"/>
          </p:nvPr>
        </p:nvSpPr>
        <p:spPr>
          <a:xfrm>
            <a:off x="3634372"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6" name="Text Placeholder 8">
            <a:extLst>
              <a:ext uri="{FF2B5EF4-FFF2-40B4-BE49-F238E27FC236}">
                <a16:creationId xmlns:a16="http://schemas.microsoft.com/office/drawing/2014/main" id="{626107A2-A045-4FFE-A2D1-A3A1357DD001}"/>
              </a:ext>
            </a:extLst>
          </p:cNvPr>
          <p:cNvSpPr>
            <a:spLocks noGrp="1"/>
          </p:cNvSpPr>
          <p:nvPr>
            <p:ph type="body" sz="quarter" idx="23"/>
          </p:nvPr>
        </p:nvSpPr>
        <p:spPr>
          <a:xfrm>
            <a:off x="6430544"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C5755FEE-6BD0-4958-9B4E-84F6D87CAA66}"/>
              </a:ext>
            </a:extLst>
          </p:cNvPr>
          <p:cNvSpPr>
            <a:spLocks noGrp="1"/>
          </p:cNvSpPr>
          <p:nvPr>
            <p:ph type="body" sz="quarter" idx="25"/>
          </p:nvPr>
        </p:nvSpPr>
        <p:spPr>
          <a:xfrm>
            <a:off x="9226716"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7D87F9C0-5FE6-4789-954D-9B3549C5FAE3}"/>
              </a:ext>
            </a:extLst>
          </p:cNvPr>
          <p:cNvSpPr>
            <a:spLocks noGrp="1"/>
          </p:cNvSpPr>
          <p:nvPr>
            <p:ph sz="half" idx="36"/>
          </p:nvPr>
        </p:nvSpPr>
        <p:spPr>
          <a:xfrm>
            <a:off x="838200"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5B76B37A-80E8-42C2-BACA-8F8CEC2D569A}"/>
              </a:ext>
            </a:extLst>
          </p:cNvPr>
          <p:cNvSpPr>
            <a:spLocks noGrp="1"/>
          </p:cNvSpPr>
          <p:nvPr>
            <p:ph sz="half" idx="37"/>
          </p:nvPr>
        </p:nvSpPr>
        <p:spPr>
          <a:xfrm>
            <a:off x="3634372"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7484334D-62EB-4F51-BA00-F35C0FED8FEA}"/>
              </a:ext>
            </a:extLst>
          </p:cNvPr>
          <p:cNvSpPr>
            <a:spLocks noGrp="1"/>
          </p:cNvSpPr>
          <p:nvPr>
            <p:ph sz="half" idx="38"/>
          </p:nvPr>
        </p:nvSpPr>
        <p:spPr>
          <a:xfrm>
            <a:off x="6430544"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297DBD86-6269-418F-A5C4-280F18A7ECB1}"/>
              </a:ext>
            </a:extLst>
          </p:cNvPr>
          <p:cNvSpPr>
            <a:spLocks noGrp="1"/>
          </p:cNvSpPr>
          <p:nvPr>
            <p:ph sz="half" idx="39"/>
          </p:nvPr>
        </p:nvSpPr>
        <p:spPr>
          <a:xfrm>
            <a:off x="9226716"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73DEC320-82B8-4B20-8BCA-0F764300E67C}"/>
              </a:ext>
            </a:extLst>
          </p:cNvPr>
          <p:cNvSpPr>
            <a:spLocks noGrp="1"/>
          </p:cNvSpPr>
          <p:nvPr>
            <p:ph type="body" sz="quarter" idx="32" hasCustomPrompt="1"/>
          </p:nvPr>
        </p:nvSpPr>
        <p:spPr>
          <a:xfrm>
            <a:off x="2324100" y="6337300"/>
            <a:ext cx="7289800" cy="520699"/>
          </a:xfrm>
        </p:spPr>
        <p:txBody>
          <a:bodyPr anchor="ctr"/>
          <a:lstStyle>
            <a:lvl1pPr>
              <a:spcBef>
                <a:spcPts val="0"/>
              </a:spcBef>
              <a:buFontTx/>
              <a:buNone/>
              <a:defRPr sz="800"/>
            </a:lvl1pPr>
            <a:lvl2pPr>
              <a:buFontTx/>
              <a:buNone/>
              <a:defRPr/>
            </a:lvl2pPr>
            <a:lvl3pPr marL="0" indent="0">
              <a:buFontTx/>
              <a:buNone/>
              <a:defRPr/>
            </a:lvl3pPr>
            <a:lvl4pPr>
              <a:buFontTx/>
              <a:buNone/>
              <a:defRPr/>
            </a:lvl4pPr>
            <a:lvl5pPr marL="182880" indent="0">
              <a:buFontTx/>
              <a:buNone/>
              <a:defRPr/>
            </a:lvl5pPr>
          </a:lstStyle>
          <a:p>
            <a:pPr lvl="0"/>
            <a:r>
              <a:rPr lang="en-US"/>
              <a:t>Source:</a:t>
            </a:r>
          </a:p>
        </p:txBody>
      </p:sp>
    </p:spTree>
    <p:extLst>
      <p:ext uri="{BB962C8B-B14F-4D97-AF65-F5344CB8AC3E}">
        <p14:creationId xmlns:p14="http://schemas.microsoft.com/office/powerpoint/2010/main" val="125713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789143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A9DD-44DA-F579-248D-CF414D856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0CA0AB-55EA-94D7-ACA3-D94BDF30B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146EE1-16CC-205F-8E34-03AA44CF5711}"/>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5" name="Footer Placeholder 4">
            <a:extLst>
              <a:ext uri="{FF2B5EF4-FFF2-40B4-BE49-F238E27FC236}">
                <a16:creationId xmlns:a16="http://schemas.microsoft.com/office/drawing/2014/main" id="{F14781EA-36D3-A48A-958C-7DFBFBE4A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D8B1B-4ECB-4593-BF7A-C455931BE8E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518740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9E8-19BA-CA30-D9EA-C8FE84CDA2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BBCFC-6B0D-5222-E002-7DCEFF241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4EC458-09E4-7BB8-6685-067FC6949E98}"/>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5" name="Footer Placeholder 4">
            <a:extLst>
              <a:ext uri="{FF2B5EF4-FFF2-40B4-BE49-F238E27FC236}">
                <a16:creationId xmlns:a16="http://schemas.microsoft.com/office/drawing/2014/main" id="{6CD43D1B-739C-1DE0-D807-038ECDDEC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2356-F0CB-C54A-2E67-08DB1CABE52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640890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5E1E-5A16-EA38-EB9B-24B24682A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C0DB3-6274-3670-014C-1E8A9FD52D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0618DC-5F9D-677F-0D11-6140E8B374A4}"/>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5" name="Footer Placeholder 4">
            <a:extLst>
              <a:ext uri="{FF2B5EF4-FFF2-40B4-BE49-F238E27FC236}">
                <a16:creationId xmlns:a16="http://schemas.microsoft.com/office/drawing/2014/main" id="{6B15E1A1-D5D9-FA6F-A872-75F5F94F0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51EB0-12E4-579D-0D39-381BD6462A1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453272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AA7C-89B5-4892-1226-C448A31D59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69DE13-8AA5-989E-7ED6-726AB27E6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AA9EAE-7530-F6E3-CCA5-982EAF302E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EA6B9-B200-5C73-5DB8-20D9D266B117}"/>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6" name="Footer Placeholder 5">
            <a:extLst>
              <a:ext uri="{FF2B5EF4-FFF2-40B4-BE49-F238E27FC236}">
                <a16:creationId xmlns:a16="http://schemas.microsoft.com/office/drawing/2014/main" id="{CC01CCC7-DA87-9559-10F8-0B827DB7AB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F5A57-B9F0-A0BD-68F4-CB5F1413FDF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82406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C3FB-358E-ACC7-0C10-1CF75A9E9F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96A2F-A6F3-DE7E-5E03-5D0E337E8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E1145-60D5-4C2A-7A58-3AF2B5084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3F0E4-1403-B2FC-38FB-12ADCDFA6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DF3B1-DA31-28C3-4A34-6D6B4CDA5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C3DD87-5722-3C75-1011-0DDE0FB63DE2}"/>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8" name="Footer Placeholder 7">
            <a:extLst>
              <a:ext uri="{FF2B5EF4-FFF2-40B4-BE49-F238E27FC236}">
                <a16:creationId xmlns:a16="http://schemas.microsoft.com/office/drawing/2014/main" id="{FE6AFB0B-493A-E787-91BE-F18041E490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48F5A4-172B-E532-063E-8440B38C961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596831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C537-B822-6EDF-AA1E-5F3FB82576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488986-A2EC-5FFA-4AD1-71BFFD807A1D}"/>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4" name="Footer Placeholder 3">
            <a:extLst>
              <a:ext uri="{FF2B5EF4-FFF2-40B4-BE49-F238E27FC236}">
                <a16:creationId xmlns:a16="http://schemas.microsoft.com/office/drawing/2014/main" id="{29D79AEA-6BE3-7CAA-733D-DBC753763D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C30A5B-8E91-A826-8F39-CED4241C8CF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969832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47F1F-1FB5-0327-9E54-231C63FEDD9F}"/>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3" name="Footer Placeholder 2">
            <a:extLst>
              <a:ext uri="{FF2B5EF4-FFF2-40B4-BE49-F238E27FC236}">
                <a16:creationId xmlns:a16="http://schemas.microsoft.com/office/drawing/2014/main" id="{A1331552-9A15-1539-0380-E1EB82FAF4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3E978E-27D7-3D9F-8454-8D4C65B984D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780697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794E-331F-B27D-9A0E-093261D79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FCB10A-22C7-F886-8733-1EEF94804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1FE920-2218-6CC6-B986-9939D5364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5C55C-E1F3-A9A7-6134-CA30580DD1F0}"/>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6" name="Footer Placeholder 5">
            <a:extLst>
              <a:ext uri="{FF2B5EF4-FFF2-40B4-BE49-F238E27FC236}">
                <a16:creationId xmlns:a16="http://schemas.microsoft.com/office/drawing/2014/main" id="{D51C3432-F870-96E0-EFD4-081002E9E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6230A-B1BE-F943-D20F-305CF8173A4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0195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421-E133-9C9A-E616-2465E48D2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DC6E8E-55E2-2B9D-EAF8-AE8ED4F74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2E4F8-FDDA-970F-76ED-6F2502558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CF04-2986-CFF7-996A-0F3D5303519E}"/>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6" name="Footer Placeholder 5">
            <a:extLst>
              <a:ext uri="{FF2B5EF4-FFF2-40B4-BE49-F238E27FC236}">
                <a16:creationId xmlns:a16="http://schemas.microsoft.com/office/drawing/2014/main" id="{8B90671B-8EE1-5993-167B-C2E1C74CE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CC195-1A11-FEF9-4974-1D52B8684BF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79528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C79C-10FA-DFA3-C167-8545241E35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6C0CD9-9C58-2AED-919E-C5415E5EF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602FE-AC65-CFD9-1402-8F6B1400D325}"/>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5" name="Footer Placeholder 4">
            <a:extLst>
              <a:ext uri="{FF2B5EF4-FFF2-40B4-BE49-F238E27FC236}">
                <a16:creationId xmlns:a16="http://schemas.microsoft.com/office/drawing/2014/main" id="{F6BB0883-6D57-54C8-81A4-CFD8A2104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0D3B9-20DF-A20F-97AD-7EFD484341E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53940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9D128-22BF-6524-7170-6EB00A3E6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87719-3394-FBD3-16EC-80EAD35D9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A9D1FF-22A8-12D1-71F1-03A92847C401}"/>
              </a:ext>
            </a:extLst>
          </p:cNvPr>
          <p:cNvSpPr>
            <a:spLocks noGrp="1"/>
          </p:cNvSpPr>
          <p:nvPr>
            <p:ph type="dt" sz="half" idx="10"/>
          </p:nvPr>
        </p:nvSpPr>
        <p:spPr/>
        <p:txBody>
          <a:bodyPr/>
          <a:lstStyle/>
          <a:p>
            <a:fld id="{2668A448-6430-4ACF-9084-E2F2FCE1F64F}" type="datetimeFigureOut">
              <a:rPr lang="en-GB" smtClean="0"/>
              <a:t>14/07/2025</a:t>
            </a:fld>
            <a:endParaRPr lang="en-GB"/>
          </a:p>
        </p:txBody>
      </p:sp>
      <p:sp>
        <p:nvSpPr>
          <p:cNvPr id="5" name="Footer Placeholder 4">
            <a:extLst>
              <a:ext uri="{FF2B5EF4-FFF2-40B4-BE49-F238E27FC236}">
                <a16:creationId xmlns:a16="http://schemas.microsoft.com/office/drawing/2014/main" id="{6342D137-3643-D56E-8F62-ECADD755A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FB08F-93D2-7BB1-3B12-D60C2DA2FDC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0753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7697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2107781409"/>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0432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97252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572099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1553951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95756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332392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510536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42281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749347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601799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457254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8346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0756274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86348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40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31292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116628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55130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583996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Four Graphic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E37D-816C-4903-ABEF-B020CEF75A42}"/>
              </a:ext>
            </a:extLst>
          </p:cNvPr>
          <p:cNvSpPr>
            <a:spLocks noGrp="1"/>
          </p:cNvSpPr>
          <p:nvPr>
            <p:ph type="title"/>
          </p:nvPr>
        </p:nvSpPr>
        <p:spPr>
          <a:xfrm>
            <a:off x="838200" y="655191"/>
            <a:ext cx="11018520" cy="332399"/>
          </a:xfrm>
        </p:spPr>
        <p:txBody>
          <a:bodyPr>
            <a:spAutoFit/>
          </a:bodyPr>
          <a:lstStyle/>
          <a:p>
            <a:r>
              <a:rPr lang="en-US"/>
              <a:t>Click to edit Master title style</a:t>
            </a:r>
            <a:endParaRPr lang="en-GB"/>
          </a:p>
        </p:txBody>
      </p:sp>
      <p:sp>
        <p:nvSpPr>
          <p:cNvPr id="9" name="Text Placeholder 8">
            <a:extLst>
              <a:ext uri="{FF2B5EF4-FFF2-40B4-BE49-F238E27FC236}">
                <a16:creationId xmlns:a16="http://schemas.microsoft.com/office/drawing/2014/main" id="{4E9ADEBA-0462-4218-94D7-C1485357518E}"/>
              </a:ext>
            </a:extLst>
          </p:cNvPr>
          <p:cNvSpPr>
            <a:spLocks noGrp="1"/>
          </p:cNvSpPr>
          <p:nvPr>
            <p:ph type="body" sz="quarter" idx="14"/>
          </p:nvPr>
        </p:nvSpPr>
        <p:spPr>
          <a:xfrm>
            <a:off x="838200"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20" name="Slide Number Placeholder 19">
            <a:extLst>
              <a:ext uri="{FF2B5EF4-FFF2-40B4-BE49-F238E27FC236}">
                <a16:creationId xmlns:a16="http://schemas.microsoft.com/office/drawing/2014/main" id="{F3701513-8CB0-4CB9-8345-8D2561075790}"/>
              </a:ext>
            </a:extLst>
          </p:cNvPr>
          <p:cNvSpPr>
            <a:spLocks noGrp="1"/>
          </p:cNvSpPr>
          <p:nvPr>
            <p:ph type="sldNum" sz="quarter" idx="20"/>
          </p:nvPr>
        </p:nvSpPr>
        <p:spPr/>
        <p:txBody>
          <a:bodyPr/>
          <a:lstStyle/>
          <a:p>
            <a:fld id="{AC5FC5F6-5F46-4FEB-B7D8-53847FDFFF58}" type="slidenum">
              <a:rPr lang="en-GB" smtClean="0"/>
              <a:pPr/>
              <a:t>‹#›</a:t>
            </a:fld>
            <a:endParaRPr lang="en-GB"/>
          </a:p>
        </p:txBody>
      </p:sp>
      <p:sp>
        <p:nvSpPr>
          <p:cNvPr id="10" name="Text Placeholder 8">
            <a:extLst>
              <a:ext uri="{FF2B5EF4-FFF2-40B4-BE49-F238E27FC236}">
                <a16:creationId xmlns:a16="http://schemas.microsoft.com/office/drawing/2014/main" id="{52837399-06BE-4384-A01F-A0892E72BC4F}"/>
              </a:ext>
            </a:extLst>
          </p:cNvPr>
          <p:cNvSpPr>
            <a:spLocks noGrp="1"/>
          </p:cNvSpPr>
          <p:nvPr>
            <p:ph type="body" sz="quarter" idx="21"/>
          </p:nvPr>
        </p:nvSpPr>
        <p:spPr>
          <a:xfrm>
            <a:off x="3634372"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6" name="Text Placeholder 8">
            <a:extLst>
              <a:ext uri="{FF2B5EF4-FFF2-40B4-BE49-F238E27FC236}">
                <a16:creationId xmlns:a16="http://schemas.microsoft.com/office/drawing/2014/main" id="{626107A2-A045-4FFE-A2D1-A3A1357DD001}"/>
              </a:ext>
            </a:extLst>
          </p:cNvPr>
          <p:cNvSpPr>
            <a:spLocks noGrp="1"/>
          </p:cNvSpPr>
          <p:nvPr>
            <p:ph type="body" sz="quarter" idx="23"/>
          </p:nvPr>
        </p:nvSpPr>
        <p:spPr>
          <a:xfrm>
            <a:off x="6430544"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C5755FEE-6BD0-4958-9B4E-84F6D87CAA66}"/>
              </a:ext>
            </a:extLst>
          </p:cNvPr>
          <p:cNvSpPr>
            <a:spLocks noGrp="1"/>
          </p:cNvSpPr>
          <p:nvPr>
            <p:ph type="body" sz="quarter" idx="25"/>
          </p:nvPr>
        </p:nvSpPr>
        <p:spPr>
          <a:xfrm>
            <a:off x="9226716"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7D87F9C0-5FE6-4789-954D-9B3549C5FAE3}"/>
              </a:ext>
            </a:extLst>
          </p:cNvPr>
          <p:cNvSpPr>
            <a:spLocks noGrp="1"/>
          </p:cNvSpPr>
          <p:nvPr>
            <p:ph sz="half" idx="36"/>
          </p:nvPr>
        </p:nvSpPr>
        <p:spPr>
          <a:xfrm>
            <a:off x="838200"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5B76B37A-80E8-42C2-BACA-8F8CEC2D569A}"/>
              </a:ext>
            </a:extLst>
          </p:cNvPr>
          <p:cNvSpPr>
            <a:spLocks noGrp="1"/>
          </p:cNvSpPr>
          <p:nvPr>
            <p:ph sz="half" idx="37"/>
          </p:nvPr>
        </p:nvSpPr>
        <p:spPr>
          <a:xfrm>
            <a:off x="3634372"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7484334D-62EB-4F51-BA00-F35C0FED8FEA}"/>
              </a:ext>
            </a:extLst>
          </p:cNvPr>
          <p:cNvSpPr>
            <a:spLocks noGrp="1"/>
          </p:cNvSpPr>
          <p:nvPr>
            <p:ph sz="half" idx="38"/>
          </p:nvPr>
        </p:nvSpPr>
        <p:spPr>
          <a:xfrm>
            <a:off x="6430544"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297DBD86-6269-418F-A5C4-280F18A7ECB1}"/>
              </a:ext>
            </a:extLst>
          </p:cNvPr>
          <p:cNvSpPr>
            <a:spLocks noGrp="1"/>
          </p:cNvSpPr>
          <p:nvPr>
            <p:ph sz="half" idx="39"/>
          </p:nvPr>
        </p:nvSpPr>
        <p:spPr>
          <a:xfrm>
            <a:off x="9226716"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73DEC320-82B8-4B20-8BCA-0F764300E67C}"/>
              </a:ext>
            </a:extLst>
          </p:cNvPr>
          <p:cNvSpPr>
            <a:spLocks noGrp="1"/>
          </p:cNvSpPr>
          <p:nvPr>
            <p:ph type="body" sz="quarter" idx="32" hasCustomPrompt="1"/>
          </p:nvPr>
        </p:nvSpPr>
        <p:spPr>
          <a:xfrm>
            <a:off x="2324100" y="6337300"/>
            <a:ext cx="7289800" cy="520699"/>
          </a:xfrm>
        </p:spPr>
        <p:txBody>
          <a:bodyPr anchor="ctr"/>
          <a:lstStyle>
            <a:lvl1pPr>
              <a:spcBef>
                <a:spcPts val="0"/>
              </a:spcBef>
              <a:buFontTx/>
              <a:buNone/>
              <a:defRPr sz="800"/>
            </a:lvl1pPr>
            <a:lvl2pPr>
              <a:buFontTx/>
              <a:buNone/>
              <a:defRPr/>
            </a:lvl2pPr>
            <a:lvl3pPr marL="0" indent="0">
              <a:buFontTx/>
              <a:buNone/>
              <a:defRPr/>
            </a:lvl3pPr>
            <a:lvl4pPr>
              <a:buFontTx/>
              <a:buNone/>
              <a:defRPr/>
            </a:lvl4pPr>
            <a:lvl5pPr marL="182880" indent="0">
              <a:buFontTx/>
              <a:buNone/>
              <a:defRPr/>
            </a:lvl5pPr>
          </a:lstStyle>
          <a:p>
            <a:pPr lvl="0"/>
            <a:r>
              <a:rPr lang="en-US"/>
              <a:t>Source:</a:t>
            </a:r>
          </a:p>
        </p:txBody>
      </p:sp>
    </p:spTree>
    <p:extLst>
      <p:ext uri="{BB962C8B-B14F-4D97-AF65-F5344CB8AC3E}">
        <p14:creationId xmlns:p14="http://schemas.microsoft.com/office/powerpoint/2010/main" val="227163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14/07/2025</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ags" Target="../tags/tag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21" Type="http://schemas.openxmlformats.org/officeDocument/2006/relationships/image" Target="../media/image1.emf"/><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oleObject" Target="../embeddings/oleObject1.bin"/><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ags" Target="../tags/tag1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9"/>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 id="214748372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6"/>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3" r:id="rId24"/>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688CA-FEA7-F96F-5F7D-BDF0A1A05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2638E-D234-5F4A-C631-71ABB07AF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4619F-41B1-AEF8-352B-0C8EF1E30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8A448-6430-4ACF-9084-E2F2FCE1F64F}" type="datetimeFigureOut">
              <a:rPr lang="en-GB" smtClean="0"/>
              <a:t>14/07/2025</a:t>
            </a:fld>
            <a:endParaRPr lang="en-GB"/>
          </a:p>
        </p:txBody>
      </p:sp>
      <p:sp>
        <p:nvSpPr>
          <p:cNvPr id="5" name="Footer Placeholder 4">
            <a:extLst>
              <a:ext uri="{FF2B5EF4-FFF2-40B4-BE49-F238E27FC236}">
                <a16:creationId xmlns:a16="http://schemas.microsoft.com/office/drawing/2014/main" id="{B140222F-DB92-3D3D-AF4E-7391A2464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89E63F7-5907-7F23-D0F9-6FE033A6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C1DDDD-18DF-46E6-A7F3-51194B44E6FE}" type="slidenum">
              <a:rPr lang="en-GB" smtClean="0"/>
              <a:t>‹#›</a:t>
            </a:fld>
            <a:endParaRPr lang="en-GB"/>
          </a:p>
        </p:txBody>
      </p:sp>
    </p:spTree>
    <p:extLst>
      <p:ext uri="{BB962C8B-B14F-4D97-AF65-F5344CB8AC3E}">
        <p14:creationId xmlns:p14="http://schemas.microsoft.com/office/powerpoint/2010/main" val="27315902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9"/>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14/07/2025</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4137097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hyperlink" Target="https://bmjopenquality.bmj.com/content/bmjqir/8/2/e000411.full.pdf#:~:text=not%20present%20%20%20Table%201%20%20,%205.2%20%20%204%20more%20rows%20" TargetMode="External"/><Relationship Id="rId5" Type="http://schemas.openxmlformats.org/officeDocument/2006/relationships/hyperlink" Target="https://www.ons.gov.uk/peoplepopulationandcommunity/wellbeing/articles/ukmeasuresofnationalwellbeing/dashboard"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hyperlink" Target="https://www.ons.gov.uk/peoplepopulationandcommunity/wellbeing/datasets/publicopinionsandsocialtrendsgreatbritainpersonalwellbeingandlonelines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6.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8.xml"/><Relationship Id="rId2" Type="http://schemas.openxmlformats.org/officeDocument/2006/relationships/slideLayout" Target="../slideLayouts/slideLayout16.xml"/><Relationship Id="rId1" Type="http://schemas.openxmlformats.org/officeDocument/2006/relationships/tags" Target="../tags/tag2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7.xml"/><Relationship Id="rId1" Type="http://schemas.openxmlformats.org/officeDocument/2006/relationships/tags" Target="../tags/tag28.xml"/><Relationship Id="rId5" Type="http://schemas.openxmlformats.org/officeDocument/2006/relationships/chart" Target="../charts/chart1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notesSlide" Target="../notesSlides/notesSlide2.xml"/><Relationship Id="rId7" Type="http://schemas.openxmlformats.org/officeDocument/2006/relationships/slide" Target="slide23.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slide" Target="slide9.xml"/><Relationship Id="rId11" Type="http://schemas.openxmlformats.org/officeDocument/2006/relationships/slide" Target="slide64.xml"/><Relationship Id="rId5" Type="http://schemas.openxmlformats.org/officeDocument/2006/relationships/slide" Target="slide7.xml"/><Relationship Id="rId10" Type="http://schemas.openxmlformats.org/officeDocument/2006/relationships/slide" Target="slide53.xml"/><Relationship Id="rId4" Type="http://schemas.openxmlformats.org/officeDocument/2006/relationships/slide" Target="slide3.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30.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7.xml"/><Relationship Id="rId1" Type="http://schemas.openxmlformats.org/officeDocument/2006/relationships/tags" Target="../tags/tag31.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notesSlide" Target="../notesSlides/notesSlide19.xml"/><Relationship Id="rId7" Type="http://schemas.openxmlformats.org/officeDocument/2006/relationships/chart" Target="../charts/chart23.xml"/><Relationship Id="rId2" Type="http://schemas.openxmlformats.org/officeDocument/2006/relationships/slideLayout" Target="../slideLayouts/slideLayout16.xml"/><Relationship Id="rId1" Type="http://schemas.openxmlformats.org/officeDocument/2006/relationships/tags" Target="../tags/tag3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slide" Target="slide26.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34.xml"/><Relationship Id="rId5" Type="http://schemas.openxmlformats.org/officeDocument/2006/relationships/hyperlink" Target="https://www.ons.gov.uk/peoplepopulationandcommunity/wellbeing/datasets/publicopinionsandsocialtrendsgreatbritainpersonalwellbeingandloneliness" TargetMode="External"/><Relationship Id="rId4" Type="http://schemas.openxmlformats.org/officeDocument/2006/relationships/hyperlink" Target="https://www.gov.uk/government/statistics/community-life-survey-202324-annual-publication"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6.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8.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40.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41.xml"/><Relationship Id="rId4" Type="http://schemas.openxmlformats.org/officeDocument/2006/relationships/chart" Target="../charts/chart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ags" Target="../tags/tag42.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Layout" Target="../slideLayouts/slideLayout13.xml"/><Relationship Id="rId1" Type="http://schemas.openxmlformats.org/officeDocument/2006/relationships/tags" Target="../tags/tag43.xml"/><Relationship Id="rId5" Type="http://schemas.openxmlformats.org/officeDocument/2006/relationships/slide" Target="slide3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6.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7.xml"/><Relationship Id="rId1" Type="http://schemas.openxmlformats.org/officeDocument/2006/relationships/tags" Target="../tags/tag45.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7.xml"/><Relationship Id="rId1" Type="http://schemas.openxmlformats.org/officeDocument/2006/relationships/tags" Target="../tags/tag46.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notesSlide" Target="../notesSlides/notesSlide3.xml"/><Relationship Id="rId7" Type="http://schemas.openxmlformats.org/officeDocument/2006/relationships/slide" Target="slide42.xml"/><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slide" Target="slide33.xml"/><Relationship Id="rId5" Type="http://schemas.openxmlformats.org/officeDocument/2006/relationships/slide" Target="slide23.xml"/><Relationship Id="rId4" Type="http://schemas.openxmlformats.org/officeDocument/2006/relationships/slide" Target="slide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7.xml"/><Relationship Id="rId1" Type="http://schemas.openxmlformats.org/officeDocument/2006/relationships/tags" Target="../tags/tag47.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Layout" Target="../slideLayouts/slideLayout13.xml"/><Relationship Id="rId1" Type="http://schemas.openxmlformats.org/officeDocument/2006/relationships/tags" Target="../tags/tag48.xml"/><Relationship Id="rId5" Type="http://schemas.openxmlformats.org/officeDocument/2006/relationships/slide" Target="slide46.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7.xml"/><Relationship Id="rId1" Type="http://schemas.openxmlformats.org/officeDocument/2006/relationships/tags" Target="../tags/tag52.xml"/><Relationship Id="rId4" Type="http://schemas.openxmlformats.org/officeDocument/2006/relationships/chart" Target="../charts/chart4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7.xml"/><Relationship Id="rId1" Type="http://schemas.openxmlformats.org/officeDocument/2006/relationships/tags" Target="../tags/tag54.xml"/><Relationship Id="rId5" Type="http://schemas.openxmlformats.org/officeDocument/2006/relationships/chart" Target="../charts/chart46.xml"/><Relationship Id="rId4" Type="http://schemas.openxmlformats.org/officeDocument/2006/relationships/chart" Target="../charts/chart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6.xml"/><Relationship Id="rId1" Type="http://schemas.openxmlformats.org/officeDocument/2006/relationships/tags" Target="../tags/tag55.xml"/><Relationship Id="rId5" Type="http://schemas.openxmlformats.org/officeDocument/2006/relationships/chart" Target="../charts/chart48.xml"/><Relationship Id="rId4" Type="http://schemas.openxmlformats.org/officeDocument/2006/relationships/chart" Target="../charts/chart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5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56.xml"/><Relationship Id="rId5" Type="http://schemas.openxmlformats.org/officeDocument/2006/relationships/chart" Target="../charts/chart51.xml"/><Relationship Id="rId4" Type="http://schemas.openxmlformats.org/officeDocument/2006/relationships/chart" Target="../charts/chart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chart" Target="../charts/chart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58.xml"/><Relationship Id="rId6" Type="http://schemas.openxmlformats.org/officeDocument/2006/relationships/slide" Target="slide57.xml"/><Relationship Id="rId5" Type="http://schemas.openxmlformats.org/officeDocument/2006/relationships/slide" Target="slide55.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2.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61.xml"/><Relationship Id="rId4" Type="http://schemas.openxmlformats.org/officeDocument/2006/relationships/chart" Target="../charts/chart5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62.xml"/><Relationship Id="rId4" Type="http://schemas.openxmlformats.org/officeDocument/2006/relationships/chart" Target="../charts/chart5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63.xml"/><Relationship Id="rId4" Type="http://schemas.openxmlformats.org/officeDocument/2006/relationships/chart" Target="../charts/chart55.xml"/></Relationships>
</file>

<file path=ppt/slides/_rels/slide5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slideLayout" Target="../slideLayouts/slideLayout16.xml"/><Relationship Id="rId1" Type="http://schemas.openxmlformats.org/officeDocument/2006/relationships/tags" Target="../tags/tag64.xml"/><Relationship Id="rId4" Type="http://schemas.openxmlformats.org/officeDocument/2006/relationships/chart" Target="../charts/chart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slide" Target="slide6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65.xml"/><Relationship Id="rId4" Type="http://schemas.openxmlformats.org/officeDocument/2006/relationships/chart" Target="../charts/chart5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67.xml"/><Relationship Id="rId4" Type="http://schemas.openxmlformats.org/officeDocument/2006/relationships/chart" Target="../charts/chart5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68.xml"/><Relationship Id="rId4" Type="http://schemas.openxmlformats.org/officeDocument/2006/relationships/chart" Target="../charts/chart60.xml"/></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Layout" Target="../slideLayouts/slideLayout31.xml"/><Relationship Id="rId1" Type="http://schemas.openxmlformats.org/officeDocument/2006/relationships/tags" Target="../tags/tag69.xml"/><Relationship Id="rId4" Type="http://schemas.openxmlformats.org/officeDocument/2006/relationships/slide" Target="slide6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1.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9.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9.xml"/><Relationship Id="rId1" Type="http://schemas.openxmlformats.org/officeDocument/2006/relationships/tags" Target="../tags/tag7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9.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9.xml"/><Relationship Id="rId1" Type="http://schemas.openxmlformats.org/officeDocument/2006/relationships/tags" Target="../tags/tag74.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8.xml"/><Relationship Id="rId1" Type="http://schemas.openxmlformats.org/officeDocument/2006/relationships/tags" Target="../tags/tag7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9.xml"/><Relationship Id="rId3" Type="http://schemas.openxmlformats.org/officeDocument/2006/relationships/notesSlide" Target="../notesSlides/notesSlide6.xml"/><Relationship Id="rId7" Type="http://schemas.openxmlformats.org/officeDocument/2006/relationships/slide" Target="slide26.xml"/><Relationship Id="rId12" Type="http://schemas.openxmlformats.org/officeDocument/2006/relationships/slide" Target="slide38.xml"/><Relationship Id="rId17" Type="http://schemas.openxmlformats.org/officeDocument/2006/relationships/slide" Target="slide51.xml"/><Relationship Id="rId2" Type="http://schemas.openxmlformats.org/officeDocument/2006/relationships/slideLayout" Target="../slideLayouts/slideLayout17.xml"/><Relationship Id="rId16" Type="http://schemas.openxmlformats.org/officeDocument/2006/relationships/slide" Target="slide50.xml"/><Relationship Id="rId1" Type="http://schemas.openxmlformats.org/officeDocument/2006/relationships/tags" Target="../tags/tag18.xml"/><Relationship Id="rId6" Type="http://schemas.openxmlformats.org/officeDocument/2006/relationships/slide" Target="slide21.xml"/><Relationship Id="rId11" Type="http://schemas.openxmlformats.org/officeDocument/2006/relationships/slide" Target="slide35.xml"/><Relationship Id="rId5" Type="http://schemas.openxmlformats.org/officeDocument/2006/relationships/slide" Target="slide18.xml"/><Relationship Id="rId15" Type="http://schemas.openxmlformats.org/officeDocument/2006/relationships/slide" Target="slide46.xml"/><Relationship Id="rId10" Type="http://schemas.openxmlformats.org/officeDocument/2006/relationships/slide" Target="slide32.xml"/><Relationship Id="rId4" Type="http://schemas.openxmlformats.org/officeDocument/2006/relationships/slide" Target="slide13.xml"/><Relationship Id="rId9" Type="http://schemas.openxmlformats.org/officeDocument/2006/relationships/slide" Target="slide27.xml"/><Relationship Id="rId14" Type="http://schemas.openxmlformats.org/officeDocument/2006/relationships/slide" Target="slide40.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slide" Target="slide1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18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Arial" charset="0"/>
                <a:ea typeface="Arial" charset="0"/>
                <a:cs typeface="Arial" charset="0"/>
              </a:rPr>
              <a:t>June 2025</a:t>
            </a:r>
            <a:endPar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endParaRPr>
          </a:p>
          <a:p>
            <a:pPr>
              <a:defRPr/>
            </a:pPr>
            <a:r>
              <a:rPr kumimoji="0" lang="en-GB" sz="2800" b="0" i="0" u="none" strike="noStrike" kern="1200" cap="none" spc="0" normalizeH="0" baseline="0" noProof="0" dirty="0">
                <a:ln>
                  <a:noFill/>
                </a:ln>
                <a:solidFill>
                  <a:prstClr val="white"/>
                </a:solidFill>
                <a:effectLst/>
                <a:uLnTx/>
                <a:uFillTx/>
                <a:latin typeface="Arial"/>
                <a:ea typeface="Arial" charset="0"/>
                <a:cs typeface="Arial"/>
              </a:rPr>
              <a:t>Fieldwork conducted 24</a:t>
            </a:r>
            <a:r>
              <a:rPr kumimoji="0" lang="en-GB" sz="2800" b="0" i="0" u="none" strike="noStrike" kern="1200" cap="none" spc="0" normalizeH="0" baseline="30000" noProof="0" dirty="0">
                <a:ln>
                  <a:noFill/>
                </a:ln>
                <a:solidFill>
                  <a:prstClr val="white"/>
                </a:solidFill>
                <a:effectLst/>
                <a:uLnTx/>
                <a:uFillTx/>
                <a:latin typeface="Arial"/>
                <a:ea typeface="Arial" charset="0"/>
                <a:cs typeface="Arial"/>
              </a:rPr>
              <a:t>th</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 April</a:t>
            </a:r>
            <a:r>
              <a:rPr kumimoji="0" lang="en-GB" sz="2800" b="0" i="0" u="none" strike="noStrike" kern="1200" cap="none" spc="0" normalizeH="0" baseline="30000" noProof="0" dirty="0">
                <a:ln>
                  <a:noFill/>
                </a:ln>
                <a:solidFill>
                  <a:prstClr val="white"/>
                </a:solidFill>
                <a:effectLst/>
                <a:uLnTx/>
                <a:uFillTx/>
                <a:latin typeface="Arial"/>
                <a:ea typeface="Arial" charset="0"/>
                <a:cs typeface="Arial"/>
              </a:rPr>
              <a:t>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 12</a:t>
            </a:r>
            <a:r>
              <a:rPr kumimoji="0" lang="en-GB" sz="2800" b="0" i="0" u="none" strike="noStrike" kern="1200" cap="none" spc="0" normalizeH="0" baseline="30000" noProof="0" dirty="0">
                <a:ln>
                  <a:noFill/>
                </a:ln>
                <a:solidFill>
                  <a:prstClr val="white"/>
                </a:solidFill>
                <a:effectLst/>
                <a:uLnTx/>
                <a:uFillTx/>
                <a:latin typeface="Arial"/>
                <a:ea typeface="Arial" charset="0"/>
                <a:cs typeface="Arial"/>
              </a:rPr>
              <a:t>th</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 May 2025</a:t>
            </a:r>
            <a:endParaRPr lang="en-GB" sz="2800" b="0" i="0" u="none" strike="noStrike" kern="1200" cap="none" spc="0" normalizeH="0" baseline="0" noProof="0" dirty="0">
              <a:ln>
                <a:noFill/>
              </a:ln>
              <a:solidFill>
                <a:prstClr val="white"/>
              </a:solidFill>
              <a:effectLst/>
              <a:uLnTx/>
              <a:uFillTx/>
              <a:latin typeface="Arial"/>
              <a:ea typeface="Arial" charset="0"/>
              <a:cs typeface="Arial"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Health and wellbeing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515600" cy="4433265"/>
          </a:xfrm>
          <a:prstGeom prst="rect">
            <a:avLst/>
          </a:prstGeom>
          <a:noFill/>
        </p:spPr>
        <p:txBody>
          <a:bodyPr wrap="square" lIns="91440" tIns="45720" rIns="91440" bIns="45720" rtlCol="0" anchor="t">
            <a:spAutoFit/>
          </a:bodyPr>
          <a:lstStyle/>
          <a:p>
            <a:pPr>
              <a:lnSpc>
                <a:spcPct val="114000"/>
              </a:lnSpc>
              <a:spcAft>
                <a:spcPts val="600"/>
              </a:spcAft>
            </a:pPr>
            <a:r>
              <a:rPr lang="en-GB" sz="1400" dirty="0">
                <a:solidFill>
                  <a:schemeClr val="bg1"/>
                </a:solidFill>
                <a:latin typeface="Arial"/>
                <a:cs typeface="Arial"/>
              </a:rPr>
              <a:t>The survey investigates the four measures of personal wellbeing commonly asked in national surveys:</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life satisfaction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anxiety</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happiness, and </a:t>
            </a: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feelings that things done in life are worthwhile. </a:t>
            </a:r>
          </a:p>
          <a:p>
            <a:pPr>
              <a:lnSpc>
                <a:spcPct val="114000"/>
              </a:lnSpc>
              <a:spcAft>
                <a:spcPts val="1200"/>
              </a:spcAft>
            </a:pPr>
            <a:r>
              <a:rPr lang="en-GB" sz="1400" dirty="0">
                <a:solidFill>
                  <a:schemeClr val="bg1"/>
                </a:solidFill>
                <a:latin typeface="Arial"/>
                <a:cs typeface="Arial"/>
              </a:rPr>
              <a:t>These wellbeing questions are replicated from the </a:t>
            </a:r>
            <a:r>
              <a:rPr lang="en-GB" sz="1400" dirty="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dirty="0">
                <a:solidFill>
                  <a:schemeClr val="bg1"/>
                </a:solidFill>
                <a:latin typeface="Arial"/>
                <a:cs typeface="Arial"/>
              </a:rPr>
              <a:t>. These are nationally recognised metrics, used in their current form since 2011. </a:t>
            </a:r>
          </a:p>
          <a:p>
            <a:pPr>
              <a:lnSpc>
                <a:spcPct val="114000"/>
              </a:lnSpc>
              <a:spcAft>
                <a:spcPts val="1200"/>
              </a:spcAft>
            </a:pPr>
            <a:r>
              <a:rPr lang="en-GB" sz="1400" dirty="0">
                <a:solidFill>
                  <a:schemeClr val="bg1"/>
                </a:solidFill>
                <a:latin typeface="Arial"/>
                <a:ea typeface="Calibri" panose="020F0502020204030204"/>
                <a:cs typeface="Calibri" panose="020F0502020204030204"/>
              </a:rPr>
              <a:t>From July 2024 onwards, this survey also includes additional measures of wellbeing, around hope for the future and fairness of treatment by society. These questions mirror those from </a:t>
            </a:r>
            <a:r>
              <a:rPr lang="en-GB" sz="1400" dirty="0">
                <a:solidFill>
                  <a:schemeClr val="bg1"/>
                </a:solidFill>
                <a:latin typeface="Arial"/>
                <a:ea typeface="Calibri" panose="020F0502020204030204"/>
                <a:cs typeface="Calibri" panose="020F0502020204030204"/>
                <a:hlinkClick r:id="rId5">
                  <a:extLst>
                    <a:ext uri="{A12FA001-AC4F-418D-AE19-62706E023703}">
                      <ahyp:hlinkClr xmlns:ahyp="http://schemas.microsoft.com/office/drawing/2018/hyperlinkcolor" val="tx"/>
                    </a:ext>
                  </a:extLst>
                </a:hlinkClick>
              </a:rPr>
              <a:t>ONS’ UK Measures of National Well-being</a:t>
            </a:r>
            <a:r>
              <a:rPr lang="en-GB" sz="1400" dirty="0">
                <a:solidFill>
                  <a:schemeClr val="bg1"/>
                </a:solidFill>
                <a:latin typeface="Arial"/>
                <a:ea typeface="Calibri" panose="020F0502020204030204"/>
                <a:cs typeface="Calibri" panose="020F0502020204030204"/>
              </a:rPr>
              <a:t>, allowing for comparison of Greater Manchester and national results</a:t>
            </a:r>
            <a:endParaRPr lang="en-GB" sz="1400" dirty="0">
              <a:solidFill>
                <a:schemeClr val="bg1"/>
              </a:solidFill>
              <a:latin typeface="Arial"/>
              <a:cs typeface="Arial"/>
            </a:endParaRPr>
          </a:p>
          <a:p>
            <a:pPr>
              <a:lnSpc>
                <a:spcPct val="114000"/>
              </a:lnSpc>
              <a:spcAft>
                <a:spcPts val="1200"/>
              </a:spcAft>
            </a:pPr>
            <a:r>
              <a:rPr lang="en-GB" sz="1400" dirty="0">
                <a:solidFill>
                  <a:schemeClr val="bg1"/>
                </a:solidFill>
                <a:latin typeface="Arial"/>
                <a:cs typeface="Arial"/>
              </a:rPr>
              <a:t>Returning to the Greater Manchester Residents' Survey (last seen in December 2024), in May 2025 we also asked questions around people’s abilities to manage their own health. This allows us to calculate – and track changes over time in – an overall Health Confidence Score for Greater Manchester. Questions are modelled on a </a:t>
            </a:r>
            <a:r>
              <a:rPr lang="en-GB" sz="1400" dirty="0">
                <a:solidFill>
                  <a:schemeClr val="bg1"/>
                </a:solidFill>
                <a:latin typeface="Arial"/>
                <a:cs typeface="Arial"/>
                <a:hlinkClick r:id="rId6">
                  <a:extLst>
                    <a:ext uri="{A12FA001-AC4F-418D-AE19-62706E023703}">
                      <ahyp:hlinkClr xmlns:ahyp="http://schemas.microsoft.com/office/drawing/2018/hyperlinkcolor" val="tx"/>
                    </a:ext>
                  </a:extLst>
                </a:hlinkClick>
              </a:rPr>
              <a:t>published BMJ approach</a:t>
            </a:r>
            <a:r>
              <a:rPr lang="en-GB" sz="1400" dirty="0">
                <a:solidFill>
                  <a:schemeClr val="bg1"/>
                </a:solidFill>
                <a:latin typeface="Arial"/>
                <a:cs typeface="Arial"/>
              </a:rPr>
              <a:t>. </a:t>
            </a:r>
          </a:p>
          <a:p>
            <a:pPr>
              <a:lnSpc>
                <a:spcPct val="114000"/>
              </a:lnSpc>
              <a:spcAft>
                <a:spcPts val="1200"/>
              </a:spcAft>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27108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122124"/>
            <a:ext cx="10515600" cy="693150"/>
          </a:xfrm>
        </p:spPr>
        <p:txBody>
          <a:bodyPr/>
          <a:lstStyle/>
          <a:p>
            <a:r>
              <a:rPr lang="en-GB" dirty="0">
                <a:latin typeface="Arial"/>
                <a:cs typeface="Arial"/>
              </a:rPr>
              <a:t>Health and wellbeing– key findings (1 of 2)</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642026" y="574372"/>
            <a:ext cx="11223500" cy="5555367"/>
          </a:xfrm>
          <a:prstGeom prst="rect">
            <a:avLst/>
          </a:prstGeom>
          <a:noFill/>
        </p:spPr>
        <p:txBody>
          <a:bodyPr wrap="square" lIns="91440" tIns="45720" rIns="91440" bIns="45720" rtlCol="0" anchor="t">
            <a:spAutoFit/>
          </a:bodyPr>
          <a:lstStyle/>
          <a:p>
            <a:pPr>
              <a:spcAft>
                <a:spcPts val="600"/>
              </a:spcAft>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SELF-REPORTED WELLBEING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Two-thirds (66%) of GM respondents record high life satisfaction, which remains in line with recent waves. The proportion of those who say they have ‘very high’ life satisfaction has remained high this wave (23% of respondents), now reaching its second-highest score so far (24% in December 2024 was the highest rate of those having ‘very high’ life satisfaction in the survey so far).</a:t>
            </a:r>
          </a:p>
          <a:p>
            <a:pPr marL="171450" indent="-171450">
              <a:spcAft>
                <a:spcPts val="600"/>
              </a:spcAft>
              <a:buFont typeface="Arial" panose="020B0604020202020204" pitchFamily="34" charset="0"/>
              <a:buChar char="•"/>
            </a:pPr>
            <a:r>
              <a:rPr lang="en-GB" sz="1200" dirty="0">
                <a:solidFill>
                  <a:schemeClr val="bg1"/>
                </a:solidFill>
                <a:latin typeface="Arial"/>
                <a:cs typeface="Arial"/>
              </a:rPr>
              <a:t>28% of respondents say things they do in their life are ‘very worthwhile’ (score 9-10) – a score which has remained the same for the past few waves and remains the joint-highest score recorded across our tracking period.</a:t>
            </a:r>
          </a:p>
          <a:p>
            <a:pPr marL="171450" indent="-171450">
              <a:spcAft>
                <a:spcPts val="600"/>
              </a:spcAft>
              <a:buFont typeface="Arial" panose="020B0604020202020204" pitchFamily="34" charset="0"/>
              <a:buChar char="•"/>
            </a:pPr>
            <a:r>
              <a:rPr lang="en-GB" sz="1200" dirty="0">
                <a:solidFill>
                  <a:schemeClr val="bg1"/>
                </a:solidFill>
                <a:latin typeface="Arial"/>
                <a:cs typeface="Arial"/>
              </a:rPr>
              <a:t>Over one-quarter (27%) of respondents say they feel a ‘very high’ level of happiness – this is now the highest recorded score so far for this metric, continuing an upward trend recorded since July 2024. At the same time, there has been a significant drop in those who say they have ‘low’ levels of happiness, dropping by 3pp to 12% - this is now the lowest score recorded so far.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While trends in relation to ‘satisfaction’, ‘worthwhile’ and happiness’ wellbeing strands are positive, the proportion of respondents who say they have a ‘very high level’ of anxiety remains in line with previous waves at 38%. Otherwise, all other levels of anxiety have also remained steady, with no significant changes since February.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Those with a disability continue to report lower levels of low life satisfaction and more likely to feel highly anxious – a trend that has been reported in previous waves. Other subgroups more likely to have lower life satisfaction include renters (21%) and those living with a friend or family (19%). Subgroups that are more likely to say they felt highly anxious the day previous include those who have completed an apprenticeship (47%) and those with a lower household income (49%). </a:t>
            </a:r>
            <a:endParaRPr lang="en-GB" sz="1200" dirty="0">
              <a:highlight>
                <a:srgbClr val="FFFF00"/>
              </a:highlight>
              <a:latin typeface="Arial"/>
              <a:cs typeface="Arial"/>
            </a:endParaRPr>
          </a:p>
          <a:p>
            <a:pPr>
              <a:spcAft>
                <a:spcPts val="600"/>
              </a:spcAft>
            </a:pPr>
            <a:r>
              <a:rPr lang="en-GB" sz="1200" b="1" dirty="0">
                <a:solidFill>
                  <a:schemeClr val="bg1"/>
                </a:solidFill>
                <a:latin typeface="Arial"/>
                <a:cs typeface="Arial"/>
              </a:rPr>
              <a:t>HOPE AND FAIRNESS*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Just under 4 in 5 (78%) of respondents say they feel hopeful about their future. Positively, hopefulness for the future remains significantly higher in Greater Manchester compared to the rest of GB (78% GM; 69% GB).</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Respondents not in work due to ill health or a disability are among those who have low levels of hopefulness at 38%, as well as those who feel they are treated unfairly by society (31%).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3 in 5 (60%) of respondents feel they are treated fairly by society, higher than across GB and 3pp higher than figures reported for GM most recently (previous waves’ data combined from S15-S17). </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Respondents more likely to feel that society treats them unfairly includes those with a mixed ethnicity (24%) and those not heterosexual (29%).</a:t>
            </a:r>
          </a:p>
        </p:txBody>
      </p:sp>
      <p:sp>
        <p:nvSpPr>
          <p:cNvPr id="2" name="TextBox 1">
            <a:extLst>
              <a:ext uri="{FF2B5EF4-FFF2-40B4-BE49-F238E27FC236}">
                <a16:creationId xmlns:a16="http://schemas.microsoft.com/office/drawing/2014/main" id="{6D75D370-03E7-A46E-44A4-E5B31ED5746A}"/>
              </a:ext>
            </a:extLst>
          </p:cNvPr>
          <p:cNvSpPr txBox="1"/>
          <p:nvPr/>
        </p:nvSpPr>
        <p:spPr>
          <a:xfrm>
            <a:off x="690467" y="6283628"/>
            <a:ext cx="10811065" cy="430887"/>
          </a:xfrm>
          <a:prstGeom prst="rect">
            <a:avLst/>
          </a:prstGeom>
          <a:noFill/>
        </p:spPr>
        <p:txBody>
          <a:bodyPr wrap="square" rtlCol="0">
            <a:spAutoFit/>
          </a:bodyPr>
          <a:lstStyle/>
          <a:p>
            <a:r>
              <a:rPr lang="en-GB" sz="1100">
                <a:solidFill>
                  <a:schemeClr val="bg1"/>
                </a:solidFill>
                <a:latin typeface="Arial"/>
                <a:cs typeface="Arial"/>
              </a:rPr>
              <a:t>* Current GB benchmarking figures taken from the </a:t>
            </a:r>
            <a:r>
              <a:rPr lang="en-GB" sz="1100">
                <a:solidFill>
                  <a:schemeClr val="bg1"/>
                </a:solidFill>
                <a:latin typeface="Arial"/>
                <a:cs typeface="Arial"/>
                <a:hlinkClick r:id="rId4">
                  <a:extLst>
                    <a:ext uri="{A12FA001-AC4F-418D-AE19-62706E023703}">
                      <ahyp:hlinkClr xmlns:ahyp="http://schemas.microsoft.com/office/drawing/2018/hyperlinkcolor" val="tx"/>
                    </a:ext>
                  </a:extLst>
                </a:hlinkClick>
              </a:rPr>
              <a:t>UK Measures of National Well-being - Office for National Statistics (ons.gov.uk)</a:t>
            </a:r>
            <a:r>
              <a:rPr lang="en-GB" sz="1100">
                <a:solidFill>
                  <a:schemeClr val="bg1"/>
                </a:solidFill>
                <a:latin typeface="Arial"/>
                <a:cs typeface="Arial"/>
              </a:rPr>
              <a:t>. This figure was published 11 February 2025 and relates to fieldwork undertaken on behalf of ONS between 4 Dec 2024 to 5 Jan 2025.</a:t>
            </a:r>
          </a:p>
        </p:txBody>
      </p:sp>
    </p:spTree>
    <p:custDataLst>
      <p:tags r:id="rId1"/>
    </p:custDataLst>
    <p:extLst>
      <p:ext uri="{BB962C8B-B14F-4D97-AF65-F5344CB8AC3E}">
        <p14:creationId xmlns:p14="http://schemas.microsoft.com/office/powerpoint/2010/main" val="223498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a:cs typeface="Arial"/>
              </a:rPr>
              <a:t>Health and wellbeing– key findings (2 of 2)</a:t>
            </a:r>
            <a:endParaRPr lang="en-US">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605700"/>
            <a:ext cx="11223500" cy="481670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Arial"/>
              </a:rPr>
              <a:t>HEALTH CONFIDENCE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Since December 2024 (when health confidence was last surveyed), there have been positive increases seen across all the health confidence metrics.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Self management – “I can look after my own health” - has increased from 72.1 to 72.4</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Knowledge – “I know enough about my health” - has increased from 67.6 to 69.0</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err="1">
                <a:ln>
                  <a:noFill/>
                </a:ln>
                <a:solidFill>
                  <a:prstClr val="white"/>
                </a:solidFill>
                <a:effectLst/>
                <a:uLnTx/>
                <a:uFillTx/>
                <a:latin typeface="Arial"/>
                <a:ea typeface="+mn-ea"/>
                <a:cs typeface="Arial"/>
              </a:rPr>
              <a:t>Acces</a:t>
            </a:r>
            <a:r>
              <a:rPr lang="en-GB" sz="1400" dirty="0">
                <a:solidFill>
                  <a:prstClr val="white"/>
                </a:solidFill>
                <a:latin typeface="Arial"/>
                <a:cs typeface="Arial"/>
              </a:rPr>
              <a:t>s – “</a:t>
            </a:r>
            <a:r>
              <a:rPr kumimoji="0" lang="en-GB" sz="1400" b="0" i="0" u="none" strike="noStrike" kern="1200" cap="none" spc="0" normalizeH="0" baseline="0" noProof="0" dirty="0">
                <a:ln>
                  <a:noFill/>
                </a:ln>
                <a:solidFill>
                  <a:prstClr val="white"/>
                </a:solidFill>
                <a:effectLst/>
                <a:uLnTx/>
                <a:uFillTx/>
                <a:latin typeface="Arial"/>
                <a:ea typeface="+mn-ea"/>
                <a:cs typeface="Arial"/>
              </a:rPr>
              <a:t>I can get the right help if I need it” - has increased from 67.6 to 67.8</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Shared decisions – “I am involved in decisions about me” - has increased from 80.9 to 81.8</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As a result, the overall Health Confidence Score has consequently increased, rising by 0.6 from 72.1 to 72.7.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Taking a longer-term view of health confidence also reflects the positive nature of the figures from May’s fieldwork. Latest results for three of the four metrics (all except “Shared Decisions”) are the highest since tracking began two years ago.</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This wave, the survey revisited the HCS for disabled respondents. As seen in previous analyses, health confidence is much lower than the overall GM HCS across all metrics (with an overall health confidence score of 62.8).</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The gap in HCS between disabled respondents and the GM average appeared to be narrowing in October and December 2024. This survey has though observed a widening in this gap, with results returning back to levels last seen in August 2024 (gap of 10.6).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When looking further back to two years ago in May 2023 (S7), the gap recorded between the HCS for disabled and non-disabled respondents was the same as seen in May 2025 (gap of 9.9).</a:t>
            </a:r>
          </a:p>
        </p:txBody>
      </p:sp>
    </p:spTree>
    <p:custDataLst>
      <p:tags r:id="rId1"/>
    </p:custDataLst>
    <p:extLst>
      <p:ext uri="{BB962C8B-B14F-4D97-AF65-F5344CB8AC3E}">
        <p14:creationId xmlns:p14="http://schemas.microsoft.com/office/powerpoint/2010/main" val="111520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9F62572-4F13-509B-7890-434D9F64FA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1351899"/>
              </p:ext>
            </p:extLst>
          </p:nvPr>
        </p:nvGraphicFramePr>
        <p:xfrm>
          <a:off x="1714046" y="2153110"/>
          <a:ext cx="10112828" cy="1861751"/>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a:xfrm>
            <a:off x="359757" y="199026"/>
            <a:ext cx="11483900" cy="830997"/>
          </a:xfrm>
        </p:spPr>
        <p:txBody>
          <a:bodyPr vert="horz" wrap="square" lIns="0" tIns="0" rIns="0" bIns="0" rtlCol="0" anchor="t" anchorCtr="0">
            <a:spAutoFit/>
          </a:bodyPr>
          <a:lstStyle/>
          <a:p>
            <a:pPr>
              <a:lnSpc>
                <a:spcPct val="100000"/>
              </a:lnSpc>
            </a:pP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remains high this wave. The proportion of respondents with </a:t>
            </a:r>
            <a:r>
              <a:rPr lang="en-GB" sz="1800" b="1" dirty="0">
                <a:solidFill>
                  <a:srgbClr val="009690"/>
                </a:solidFill>
                <a:latin typeface="Arial"/>
                <a:ea typeface="+mn-ea"/>
                <a:cs typeface="+mn-cs"/>
              </a:rPr>
              <a:t>very high </a:t>
            </a:r>
            <a:r>
              <a:rPr lang="en-GB" sz="1800" b="1" dirty="0">
                <a:solidFill>
                  <a:srgbClr val="5C5B5A"/>
                </a:solidFill>
                <a:latin typeface="Arial"/>
                <a:ea typeface="+mn-ea"/>
                <a:cs typeface="+mn-cs"/>
              </a:rPr>
              <a:t>satisfaction stayed largely in line with the all-time high recorded in February 2025 (23% cf. 24%), while levels of low satisfaction were equal to the Residents’ survey all-time low (12%).</a:t>
            </a:r>
            <a:endParaRPr lang="en-GB" sz="1800" b="1" dirty="0">
              <a:solidFill>
                <a:srgbClr val="5C5B5A"/>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23% reported very high levels of satisfaction in May '25. 12% report low levels of satisfaction in May '25. ">
            <a:extLst>
              <a:ext uri="{FF2B5EF4-FFF2-40B4-BE49-F238E27FC236}">
                <a16:creationId xmlns:a16="http://schemas.microsoft.com/office/drawing/2014/main" id="{F514D5C0-97A8-97CE-EB7F-E33414677520}"/>
              </a:ext>
            </a:extLst>
          </p:cNvPr>
          <p:cNvGrpSpPr/>
          <p:nvPr/>
        </p:nvGrpSpPr>
        <p:grpSpPr>
          <a:xfrm>
            <a:off x="1719416" y="1261988"/>
            <a:ext cx="10124241" cy="5200994"/>
            <a:chOff x="1736199" y="1394966"/>
            <a:chExt cx="10124241" cy="5200994"/>
          </a:xfrm>
        </p:grpSpPr>
        <p:graphicFrame>
          <p:nvGraphicFramePr>
            <p:cNvPr id="10" name="Chart 9">
              <a:extLst>
                <a:ext uri="{FF2B5EF4-FFF2-40B4-BE49-F238E27FC236}">
                  <a16:creationId xmlns:a16="http://schemas.microsoft.com/office/drawing/2014/main" id="{2378253F-18E5-3121-FD1F-A412A35C8983}"/>
                </a:ext>
              </a:extLst>
            </p:cNvPr>
            <p:cNvGraphicFramePr/>
            <p:nvPr>
              <p:extLst>
                <p:ext uri="{D42A27DB-BD31-4B8C-83A1-F6EECF244321}">
                  <p14:modId xmlns:p14="http://schemas.microsoft.com/office/powerpoint/2010/main" val="2940349853"/>
                </p:ext>
              </p:extLst>
            </p:nvPr>
          </p:nvGraphicFramePr>
          <p:xfrm>
            <a:off x="1747612" y="1394966"/>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62B77C7-3E61-8BFF-64AE-64C8698DB634}"/>
                </a:ext>
              </a:extLst>
            </p:cNvPr>
            <p:cNvGraphicFramePr/>
            <p:nvPr>
              <p:extLst>
                <p:ext uri="{D42A27DB-BD31-4B8C-83A1-F6EECF244321}">
                  <p14:modId xmlns:p14="http://schemas.microsoft.com/office/powerpoint/2010/main" val="599713910"/>
                </p:ext>
              </p:extLst>
            </p:nvPr>
          </p:nvGraphicFramePr>
          <p:xfrm>
            <a:off x="1736199" y="4190323"/>
            <a:ext cx="10112827" cy="2405637"/>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 name="Chart 7">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3046710792"/>
              </p:ext>
            </p:extLst>
          </p:nvPr>
        </p:nvGraphicFramePr>
        <p:xfrm>
          <a:off x="1714046" y="3083985"/>
          <a:ext cx="10112828" cy="2615727"/>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26250"/>
            <a:ext cx="1134637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 Survey 12: 1551</a:t>
            </a:r>
            <a:r>
              <a:rPr lang="en-GB" sz="1000">
                <a:solidFill>
                  <a:srgbClr val="FFFFFF">
                    <a:lumMod val="50000"/>
                  </a:srgbClr>
                </a:solidFill>
                <a:latin typeface="Arial" panose="020B0604020202020204" pitchFamily="34" charset="0"/>
                <a:cs typeface="Arial" panose="020B0604020202020204" pitchFamily="34" charset="0"/>
              </a:rPr>
              <a:t>, Survey 13: 1540, Survey 14: 1482, Survey 15: 1517; Survey 16: 1523, Survey 17: 1515, Survey 18 (May ‘25): 2298</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3782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a:solidFill>
                  <a:schemeClr val="tx1">
                    <a:lumMod val="65000"/>
                    <a:lumOff val="35000"/>
                  </a:schemeClr>
                </a:solidFill>
                <a:latin typeface="Arial"/>
                <a:ea typeface="+mn-ea"/>
                <a:cs typeface="+mn-cs"/>
              </a:rPr>
              <a:t>Respondents who say things they do in their life are </a:t>
            </a:r>
            <a:r>
              <a:rPr lang="en-GB" sz="1800" b="1">
                <a:solidFill>
                  <a:srgbClr val="009690"/>
                </a:solidFill>
                <a:latin typeface="Arial"/>
                <a:ea typeface="+mn-ea"/>
                <a:cs typeface="+mn-cs"/>
              </a:rPr>
              <a:t>very worthwhile </a:t>
            </a:r>
            <a:r>
              <a:rPr lang="en-GB" sz="1800" b="1">
                <a:solidFill>
                  <a:schemeClr val="tx1">
                    <a:lumMod val="65000"/>
                    <a:lumOff val="35000"/>
                  </a:schemeClr>
                </a:solidFill>
                <a:latin typeface="Arial"/>
                <a:ea typeface="+mn-ea"/>
                <a:cs typeface="+mn-cs"/>
              </a:rPr>
              <a:t>(score 9-10) has remained the same since the previous wave, still a joint-high figure of 28%. However, those with disabilities continue to be significantly less positive that the things they do in their life are worthwhile.</a:t>
            </a:r>
            <a:endParaRPr lang="en-GB" sz="1800" b="1">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440460" y="115062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grpSp>
        <p:nvGrpSpPr>
          <p:cNvPr id="9" name="Group 8" descr="Line chart showing people's feelings that the things they do are worthwhile. 28% reported very high levels of satisfaction in May '25, in line with 28% in February '25 and December '24">
            <a:extLst>
              <a:ext uri="{FF2B5EF4-FFF2-40B4-BE49-F238E27FC236}">
                <a16:creationId xmlns:a16="http://schemas.microsoft.com/office/drawing/2014/main" id="{B868FACE-641A-FBFD-AF3E-EC2126413CCB}"/>
              </a:ext>
            </a:extLst>
          </p:cNvPr>
          <p:cNvGrpSpPr/>
          <p:nvPr/>
        </p:nvGrpSpPr>
        <p:grpSpPr>
          <a:xfrm>
            <a:off x="421336" y="1556211"/>
            <a:ext cx="11553725" cy="4835212"/>
            <a:chOff x="655103" y="1586140"/>
            <a:chExt cx="11553725" cy="4835212"/>
          </a:xfrm>
        </p:grpSpPr>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172832671"/>
                </p:ext>
              </p:extLst>
            </p:nvPr>
          </p:nvGraphicFramePr>
          <p:xfrm>
            <a:off x="734799" y="1586140"/>
            <a:ext cx="11442459" cy="1599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667780739"/>
                </p:ext>
              </p:extLst>
            </p:nvPr>
          </p:nvGraphicFramePr>
          <p:xfrm>
            <a:off x="655104" y="4337176"/>
            <a:ext cx="11522154" cy="20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that the things they do are worthwhile. 28% reported very high levels of satisfaction in May '25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2829207252"/>
                </p:ext>
              </p:extLst>
            </p:nvPr>
          </p:nvGraphicFramePr>
          <p:xfrm>
            <a:off x="671932" y="3429000"/>
            <a:ext cx="11536896"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4283611591"/>
                </p:ext>
              </p:extLst>
            </p:nvPr>
          </p:nvGraphicFramePr>
          <p:xfrm>
            <a:off x="655103" y="2231762"/>
            <a:ext cx="11442459"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700436" y="1262542"/>
            <a:ext cx="2397429" cy="4095718"/>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 things they do in their life are not at all worthwhile c</a:t>
            </a:r>
            <a:r>
              <a:rPr kumimoji="0" lang="en-GB" sz="1200" b="1" i="0" u="none" strike="noStrike" kern="1200" cap="none" spc="0" normalizeH="0" baseline="0" noProof="0">
                <a:ln>
                  <a:noFill/>
                </a:ln>
                <a:solidFill>
                  <a:srgbClr val="5C5B5A"/>
                </a:solidFill>
                <a:effectLst/>
                <a:uLnTx/>
                <a:uFillTx/>
                <a:latin typeface="Arial"/>
                <a:cs typeface="Arial"/>
              </a:rPr>
              <a:t>compared to GM average (10</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(23%), including mental ill health (34%), a learning disability(27%), a sensory disability (23%), or a mobility disability (22%) </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Gay women or lesbian</a:t>
            </a:r>
            <a:r>
              <a:rPr lang="en-GB" sz="1200">
                <a:solidFill>
                  <a:srgbClr val="5C5B5A"/>
                </a:solidFill>
                <a:latin typeface="Arial" panose="020B0604020202020204" pitchFamily="34" charset="0"/>
                <a:cs typeface="Arial" panose="020B0604020202020204" pitchFamily="34" charset="0"/>
              </a:rPr>
              <a:t> </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(24%)</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lang="en-GB" sz="1200">
                <a:solidFill>
                  <a:srgbClr val="5C5B5A"/>
                </a:solidFill>
                <a:latin typeface="Arial"/>
                <a:cs typeface="Arial"/>
              </a:rPr>
              <a:t>Those out of work for more than 6 months (28%)</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with a household income </a:t>
            </a:r>
            <a:r>
              <a:rPr lang="en-GB" sz="1200">
                <a:solidFill>
                  <a:srgbClr val="5C5B5A"/>
                </a:solidFill>
                <a:latin typeface="Arial"/>
                <a:cs typeface="Arial"/>
              </a:rPr>
              <a:t>up to £10,399 (23%)</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studying at school or college (21%)</a:t>
            </a:r>
          </a:p>
        </p:txBody>
      </p:sp>
      <p:sp>
        <p:nvSpPr>
          <p:cNvPr id="10" name="TextBox 9">
            <a:extLst>
              <a:ext uri="{FF2B5EF4-FFF2-40B4-BE49-F238E27FC236}">
                <a16:creationId xmlns:a16="http://schemas.microsoft.com/office/drawing/2014/main" id="{9F9BBAC6-D0DD-97CC-017F-6CA7434387B2}"/>
              </a:ext>
            </a:extLst>
          </p:cNvPr>
          <p:cNvSpPr txBox="1"/>
          <p:nvPr/>
        </p:nvSpPr>
        <p:spPr>
          <a:xfrm>
            <a:off x="10120450" y="5401992"/>
            <a:ext cx="1915853"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S16-18</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187265" y="180803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187266" y="269791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187266" y="402813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187267" y="487437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Unweighted base: (All respondents) S7, 1488; S8, 1612; S9, 1560; S10, 1546; S11, 1460; S12, 1551; S13, 1540; S14, 1482; S15, 1517; S16, 1523; S17, 1515; S18 (May ‘25), 2298. Thresholds are applied to responses to convert the 11-point scale into the categories shown. Unweighted base: S16-18 = 5336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34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333376" y="149280"/>
            <a:ext cx="11427363"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Over one-quarter (27%) of respondents say they feel a </a:t>
            </a:r>
            <a:r>
              <a:rPr lang="en-GB" sz="1800" b="1" dirty="0">
                <a:solidFill>
                  <a:srgbClr val="009690"/>
                </a:solidFill>
                <a:latin typeface="Arial"/>
                <a:ea typeface="+mn-ea"/>
                <a:cs typeface="+mn-cs"/>
              </a:rPr>
              <a:t>very high level of happiness</a:t>
            </a:r>
            <a:r>
              <a:rPr lang="en-GB" sz="1800" b="1" dirty="0">
                <a:solidFill>
                  <a:srgbClr val="5C5B5A"/>
                </a:solidFill>
                <a:latin typeface="Arial"/>
                <a:ea typeface="+mn-ea"/>
                <a:cs typeface="+mn-cs"/>
              </a:rPr>
              <a:t> – now the highest recorded figure so far. Also positively, levels of low happiness have significantly decreased since last wave (12% cf. 15%). However, those with a disability and those who are aged 18-24 are significantly more likely to report not feeling at all happy yesterday (score 0-4).</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88320" y="1342251"/>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8" name="Group 7" descr="Line chart showing 27% are very happy in May '25. 12% have low levels of happiness, which is significantly lower than Feb '25.">
            <a:extLst>
              <a:ext uri="{FF2B5EF4-FFF2-40B4-BE49-F238E27FC236}">
                <a16:creationId xmlns:a16="http://schemas.microsoft.com/office/drawing/2014/main" id="{BCA6EA5E-93F4-A520-137F-070394B05523}"/>
              </a:ext>
            </a:extLst>
          </p:cNvPr>
          <p:cNvGrpSpPr/>
          <p:nvPr/>
        </p:nvGrpSpPr>
        <p:grpSpPr>
          <a:xfrm>
            <a:off x="1277128" y="1753199"/>
            <a:ext cx="8769483" cy="4895757"/>
            <a:chOff x="1570621" y="1639442"/>
            <a:chExt cx="8769483" cy="4895757"/>
          </a:xfrm>
        </p:grpSpPr>
        <p:graphicFrame>
          <p:nvGraphicFramePr>
            <p:cNvPr id="6" name="Chart 5"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3635410351"/>
                </p:ext>
              </p:extLst>
            </p:nvPr>
          </p:nvGraphicFramePr>
          <p:xfrm>
            <a:off x="1584027" y="2619151"/>
            <a:ext cx="8756073" cy="201824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Line chart showing people's feelings of happiness. 22% reported very high levels of satisfaction in July, with no significant change since 23% in May. ">
              <a:extLst>
                <a:ext uri="{FF2B5EF4-FFF2-40B4-BE49-F238E27FC236}">
                  <a16:creationId xmlns:a16="http://schemas.microsoft.com/office/drawing/2014/main" id="{89FC5C73-DBA5-86ED-AB70-3F20BF262691}"/>
                </a:ext>
              </a:extLst>
            </p:cNvPr>
            <p:cNvGrpSpPr/>
            <p:nvPr/>
          </p:nvGrpSpPr>
          <p:grpSpPr>
            <a:xfrm>
              <a:off x="1570621" y="1639442"/>
              <a:ext cx="8769483" cy="4895757"/>
              <a:chOff x="1570621" y="1639442"/>
              <a:chExt cx="8769483" cy="4895757"/>
            </a:xfrm>
          </p:grpSpPr>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2473332937"/>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3397818088"/>
                  </p:ext>
                </p:extLst>
              </p:nvPr>
            </p:nvGraphicFramePr>
            <p:xfrm>
              <a:off x="1570621" y="1639442"/>
              <a:ext cx="8756073" cy="18619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3818457400"/>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80511" y="192578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80512" y="3057227"/>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80513" y="405725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80513" y="510480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816770" y="1187052"/>
            <a:ext cx="2314021" cy="4105027"/>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GM average (12%)*:</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a:solidFill>
                  <a:srgbClr val="009690"/>
                </a:solidFill>
                <a:latin typeface="Arial"/>
                <a:cs typeface="Arial"/>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(29%), including those with mental ill health (41%), a learning disability (29%), mobility disability (27%) or sensory disability (25%)</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18-24 (22%)</a:t>
            </a:r>
          </a:p>
          <a:p>
            <a:pPr marL="0" indent="0">
              <a:spcBef>
                <a:spcPts val="300"/>
              </a:spcBef>
              <a:spcAft>
                <a:spcPts val="300"/>
              </a:spcAft>
              <a:buNone/>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a condition which reduces ability to do activities a lot (32%)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household income of up to £10,399 (25%)</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out of work 6 months or less (25%)</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619753" y="5244597"/>
            <a:ext cx="2772567"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S16-18</a:t>
            </a:r>
          </a:p>
        </p:txBody>
      </p:sp>
      <p:grpSp>
        <p:nvGrpSpPr>
          <p:cNvPr id="11" name="Group 10">
            <a:extLst>
              <a:ext uri="{FF2B5EF4-FFF2-40B4-BE49-F238E27FC236}">
                <a16:creationId xmlns:a16="http://schemas.microsoft.com/office/drawing/2014/main" id="{E6D90475-670C-2EF7-1597-6D3EBDE04185}"/>
              </a:ext>
              <a:ext uri="{C183D7F6-B498-43B3-948B-1728B52AA6E4}">
                <adec:decorative xmlns:adec="http://schemas.microsoft.com/office/drawing/2017/decorative" val="1"/>
              </a:ext>
            </a:extLst>
          </p:cNvPr>
          <p:cNvGrpSpPr/>
          <p:nvPr/>
        </p:nvGrpSpPr>
        <p:grpSpPr>
          <a:xfrm>
            <a:off x="9162624" y="6044949"/>
            <a:ext cx="2997891" cy="246221"/>
            <a:chOff x="643424" y="5999738"/>
            <a:chExt cx="3491620" cy="295841"/>
          </a:xfrm>
        </p:grpSpPr>
        <p:sp>
          <p:nvSpPr>
            <p:cNvPr id="12" name="Arrow: Down 11">
              <a:extLst>
                <a:ext uri="{FF2B5EF4-FFF2-40B4-BE49-F238E27FC236}">
                  <a16:creationId xmlns:a16="http://schemas.microsoft.com/office/drawing/2014/main" id="{11FC795A-F334-2A6E-AC82-BD287477D1AB}"/>
                </a:ext>
              </a:extLst>
            </p:cNvPr>
            <p:cNvSpPr/>
            <p:nvPr/>
          </p:nvSpPr>
          <p:spPr>
            <a:xfrm>
              <a:off x="791824" y="6052586"/>
              <a:ext cx="159390"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9CBF09A6-6D24-AF01-26D0-2C6A23A89C7D}"/>
                </a:ext>
              </a:extLst>
            </p:cNvPr>
            <p:cNvGrpSpPr/>
            <p:nvPr/>
          </p:nvGrpSpPr>
          <p:grpSpPr>
            <a:xfrm>
              <a:off x="643424" y="5999738"/>
              <a:ext cx="3491620" cy="295841"/>
              <a:chOff x="588133" y="5798698"/>
              <a:chExt cx="3491620" cy="295841"/>
            </a:xfrm>
          </p:grpSpPr>
          <p:sp>
            <p:nvSpPr>
              <p:cNvPr id="14" name="Arrow: Down 13">
                <a:extLst>
                  <a:ext uri="{FF2B5EF4-FFF2-40B4-BE49-F238E27FC236}">
                    <a16:creationId xmlns:a16="http://schemas.microsoft.com/office/drawing/2014/main" id="{FAE1788D-19E3-CB02-E06E-220B1126F53A}"/>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598B7F51-97E5-A8A9-A44E-2BDA860646A3}"/>
                  </a:ext>
                </a:extLst>
              </p:cNvPr>
              <p:cNvSpPr txBox="1"/>
              <p:nvPr/>
            </p:nvSpPr>
            <p:spPr>
              <a:xfrm>
                <a:off x="884934" y="5798698"/>
                <a:ext cx="3194819" cy="2958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Significantly higher/lower than February 2025</a:t>
                </a:r>
              </a:p>
            </p:txBody>
          </p:sp>
        </p:grpSp>
      </p:grpSp>
      <p:sp>
        <p:nvSpPr>
          <p:cNvPr id="16" name="Arrow: Down 15">
            <a:extLst>
              <a:ext uri="{FF2B5EF4-FFF2-40B4-BE49-F238E27FC236}">
                <a16:creationId xmlns:a16="http://schemas.microsoft.com/office/drawing/2014/main" id="{ADC59013-0D20-4F6F-7D49-345F00389D21}"/>
              </a:ext>
              <a:ext uri="{C183D7F6-B498-43B3-948B-1728B52AA6E4}">
                <adec:decorative xmlns:adec="http://schemas.microsoft.com/office/drawing/2017/decorative" val="1"/>
              </a:ext>
            </a:extLst>
          </p:cNvPr>
          <p:cNvSpPr/>
          <p:nvPr/>
        </p:nvSpPr>
        <p:spPr>
          <a:xfrm>
            <a:off x="9619753" y="5141470"/>
            <a:ext cx="136852" cy="150609"/>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Q11. Overall, how happy did you feel yesterday, on a scale of 0 to 10, where 0 is “not at all” and 10 is “completely”? S7, 1488; S8, 1612; S9, 1560; S10, 1546; S11, 1460; S12, 1551; S13, 1540; S14, 1482; S15, 1517; S16, 1523; S17, 1515; S18 (May ‘25), 2298. Thresholds are applied to responses to convert the 11-point scale into the categories shown. </a:t>
            </a:r>
          </a:p>
          <a:p>
            <a:pPr>
              <a:defRPr/>
            </a:pPr>
            <a:r>
              <a:rPr lang="en-GB" sz="1000">
                <a:solidFill>
                  <a:srgbClr val="5C5B5A"/>
                </a:solidFill>
                <a:latin typeface="Arial"/>
                <a:cs typeface="Arial"/>
              </a:rPr>
              <a:t>Unweighted base: Greater Manchester Residents Survey 15-17: 4555 (All respondents)</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417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Chiming with trends seen in respect of life satisfaction, levels of </a:t>
            </a:r>
            <a:r>
              <a:rPr lang="en-GB" sz="1800" b="1" dirty="0">
                <a:solidFill>
                  <a:srgbClr val="009690"/>
                </a:solidFill>
                <a:latin typeface="Arial"/>
                <a:ea typeface="+mn-ea"/>
                <a:cs typeface="+mn-cs"/>
              </a:rPr>
              <a:t>very low anxiety </a:t>
            </a:r>
            <a:r>
              <a:rPr lang="en-GB" sz="1800" b="1" dirty="0">
                <a:solidFill>
                  <a:srgbClr val="5C5B5A"/>
                </a:solidFill>
                <a:latin typeface="Arial"/>
                <a:ea typeface="+mn-ea"/>
                <a:cs typeface="+mn-cs"/>
              </a:rPr>
              <a:t>have remained high, just a little below the all-time high levels recorded in February 2025. Likewise, all other levels of anxiety have also remained steady, with no significant changes since February (though this does mean that 38% continue to report high levels of anxiety)</a:t>
            </a:r>
          </a:p>
        </p:txBody>
      </p:sp>
      <p:sp>
        <p:nvSpPr>
          <p:cNvPr id="2" name="TextBox 1">
            <a:extLst>
              <a:ext uri="{FF2B5EF4-FFF2-40B4-BE49-F238E27FC236}">
                <a16:creationId xmlns:a16="http://schemas.microsoft.com/office/drawing/2014/main" id="{839F0CED-B7D2-4B73-86EA-C928F6CE42BA}"/>
              </a:ext>
            </a:extLst>
          </p:cNvPr>
          <p:cNvSpPr txBox="1"/>
          <p:nvPr/>
        </p:nvSpPr>
        <p:spPr>
          <a:xfrm>
            <a:off x="4285873" y="1539924"/>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anxious did you feel yesterday?</a:t>
            </a:r>
          </a:p>
        </p:txBody>
      </p:sp>
      <p:grpSp>
        <p:nvGrpSpPr>
          <p:cNvPr id="10" name="Group 9" descr="Line graph showing people's feelings of anxiety. 38% reported high levels of anxiety in May '25. Whereas, 26% reported very low levels of anxiety in May '25.">
            <a:extLst>
              <a:ext uri="{FF2B5EF4-FFF2-40B4-BE49-F238E27FC236}">
                <a16:creationId xmlns:a16="http://schemas.microsoft.com/office/drawing/2014/main" id="{3914CA34-A02D-B945-B4EB-E97E3705DDE2}"/>
              </a:ext>
            </a:extLst>
          </p:cNvPr>
          <p:cNvGrpSpPr/>
          <p:nvPr/>
        </p:nvGrpSpPr>
        <p:grpSpPr>
          <a:xfrm>
            <a:off x="1351196" y="1893153"/>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3510568136"/>
                </p:ext>
              </p:extLst>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extLst>
                <p:ext uri="{D42A27DB-BD31-4B8C-83A1-F6EECF244321}">
                  <p14:modId xmlns:p14="http://schemas.microsoft.com/office/powerpoint/2010/main" val="852882013"/>
                </p:ext>
              </p:extLst>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Placeholder 20">
              <a:extLst>
                <a:ext uri="{FF2B5EF4-FFF2-40B4-BE49-F238E27FC236}">
                  <a16:creationId xmlns:a16="http://schemas.microsoft.com/office/drawing/2014/main" id="{470C1155-23F5-375E-9DA8-EAEA7C4DA013}"/>
                </a:ext>
              </a:extLst>
            </p:cNvPr>
            <p:cNvGraphicFramePr>
              <a:graphicFrameLocks/>
            </p:cNvGraphicFramePr>
            <p:nvPr>
              <p:extLst>
                <p:ext uri="{D42A27DB-BD31-4B8C-83A1-F6EECF244321}">
                  <p14:modId xmlns:p14="http://schemas.microsoft.com/office/powerpoint/2010/main" val="1547739278"/>
                </p:ext>
              </p:extLst>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Placeholder 20">
              <a:extLst>
                <a:ext uri="{FF2B5EF4-FFF2-40B4-BE49-F238E27FC236}">
                  <a16:creationId xmlns:a16="http://schemas.microsoft.com/office/drawing/2014/main" id="{AD2FBF05-E18C-0368-275F-0D23A05222C3}"/>
                </a:ext>
              </a:extLst>
            </p:cNvPr>
            <p:cNvGraphicFramePr>
              <a:graphicFrameLocks/>
            </p:cNvGraphicFramePr>
            <p:nvPr>
              <p:extLst>
                <p:ext uri="{D42A27DB-BD31-4B8C-83A1-F6EECF244321}">
                  <p14:modId xmlns:p14="http://schemas.microsoft.com/office/powerpoint/2010/main" val="3531302390"/>
                </p:ext>
              </p:extLst>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7"/>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177744" y="2105399"/>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177744" y="299398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177744" y="3869953"/>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177744" y="4860996"/>
            <a:ext cx="1173452"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21336" y="6335322"/>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 Survey 12: 1551, Survey 13: 1540, Survey 14: 1482, Survey 15: 1517; Survey 16: 1523; Survey 17: 1515</a:t>
            </a:r>
            <a:r>
              <a:rPr lang="en-GB" sz="1000">
                <a:solidFill>
                  <a:srgbClr val="FFFFFF">
                    <a:lumMod val="50000"/>
                  </a:srgbClr>
                </a:solidFill>
                <a:latin typeface="Arial" panose="020B0604020202020204" pitchFamily="34" charset="0"/>
                <a:cs typeface="Arial" panose="020B0604020202020204" pitchFamily="34" charset="0"/>
              </a:rPr>
              <a:t>; Survey 18 (May ‘25): 2298.</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8276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199675" y="46594"/>
            <a:ext cx="11992325" cy="738664"/>
          </a:xfrm>
        </p:spPr>
        <p:txBody>
          <a:bodyPr vert="horz" wrap="square" lIns="0" tIns="0" rIns="0" bIns="0" rtlCol="0" anchor="t" anchorCtr="0">
            <a:spAutoFit/>
          </a:bodyPr>
          <a:lstStyle/>
          <a:p>
            <a:pPr>
              <a:lnSpc>
                <a:spcPct val="100000"/>
              </a:lnSpc>
            </a:pPr>
            <a:r>
              <a:rPr lang="en-GB" sz="1600" b="1" dirty="0">
                <a:latin typeface="Arial"/>
                <a:ea typeface="+mn-ea"/>
                <a:cs typeface="+mn-cs"/>
              </a:rPr>
              <a:t>When looking at sub-groups, respondents with a disability, along with respondents who disagree that people in their area look out for each other and get on well, are significantly more likely to have </a:t>
            </a:r>
            <a:r>
              <a:rPr lang="en-GB" sz="1600" b="1" dirty="0">
                <a:solidFill>
                  <a:srgbClr val="009690"/>
                </a:solidFill>
                <a:latin typeface="Arial"/>
                <a:ea typeface="+mn-ea"/>
                <a:cs typeface="+mn-cs"/>
              </a:rPr>
              <a:t>low levels of life satisfaction and high levels of anxiety. </a:t>
            </a:r>
            <a:endParaRPr lang="en-GB" sz="16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973" y="848699"/>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a:t>
            </a:r>
            <a:r>
              <a:rPr lang="en-GB">
                <a:solidFill>
                  <a:schemeClr val="bg1"/>
                </a:solidFill>
                <a:cs typeface="Arial"/>
              </a:rPr>
              <a:t>2</a:t>
            </a:r>
            <a:r>
              <a:rPr kumimoji="0" lang="en-GB" b="1" i="0" u="none" strike="noStrike" kern="1200" cap="none" spc="0" normalizeH="0" baseline="0" noProof="0">
                <a:ln>
                  <a:noFill/>
                </a:ln>
                <a:solidFill>
                  <a:schemeClr val="bg1"/>
                </a:solidFill>
                <a:effectLst/>
                <a:uLnTx/>
                <a:uFillTx/>
                <a:latin typeface="Arial"/>
                <a:cs typeface="Arial"/>
              </a:rPr>
              <a:t>%)*:</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691" y="1297791"/>
            <a:ext cx="5400000" cy="460439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endParaRPr lang="en-GB" sz="1200" b="1" i="0" u="none" strike="noStrike" kern="1200" cap="none" spc="0" normalizeH="0" baseline="0" noProof="0" dirty="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with a disability (27%), including those with mental ill health (37%),a learning disability (29%) a mobility disability (27%), a sensory disability (25%), or other disability (26%)</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a mixed ethnicity (25%)</a:t>
            </a:r>
          </a:p>
          <a:p>
            <a:pPr>
              <a:spcAft>
                <a:spcPts val="400"/>
              </a:spcAft>
              <a:defRPr/>
            </a:pPr>
            <a:r>
              <a:rPr lang="en-GB" sz="1200" dirty="0">
                <a:solidFill>
                  <a:srgbClr val="5C5B5A"/>
                </a:solidFill>
                <a:latin typeface="Arial"/>
                <a:cs typeface="Arial"/>
              </a:rPr>
              <a:t>Those who are not heterosexual (20%), particularly those bisexual (23%)</a:t>
            </a:r>
          </a:p>
          <a:p>
            <a:pPr>
              <a:spcAft>
                <a:spcPts val="400"/>
              </a:spcAft>
              <a:defRPr/>
            </a:pPr>
            <a:r>
              <a:rPr lang="en-GB" sz="1200" i="1" dirty="0">
                <a:solidFill>
                  <a:srgbClr val="5C5B5A"/>
                </a:solidFill>
                <a:latin typeface="Arial"/>
                <a:cs typeface="Arial"/>
              </a:rPr>
              <a:t>Those age 16-24 (16%) or aged 45-54 (16%)</a:t>
            </a:r>
          </a:p>
          <a:p>
            <a:pPr marL="0" indent="0">
              <a:spcAft>
                <a:spcPts val="400"/>
              </a:spcAft>
              <a:buNone/>
              <a:defRPr/>
            </a:pPr>
            <a:endParaRPr lang="en-GB" sz="1200" dirty="0">
              <a:solidFill>
                <a:srgbClr val="5C5B5A"/>
              </a:solidFill>
              <a:highlight>
                <a:srgbClr val="FFFF00"/>
              </a:highlight>
              <a:latin typeface="Arial"/>
              <a:cs typeface="Arial"/>
            </a:endParaRP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dirty="0">
              <a:solidFill>
                <a:srgbClr val="5C5B5A"/>
              </a:solidFill>
              <a:latin typeface="Arial"/>
              <a:cs typeface="Arial"/>
            </a:endParaRPr>
          </a:p>
          <a:p>
            <a:pPr>
              <a:spcAft>
                <a:spcPts val="400"/>
              </a:spcAft>
              <a:defRPr/>
            </a:pPr>
            <a:r>
              <a:rPr lang="en-GB" sz="1200" dirty="0">
                <a:solidFill>
                  <a:srgbClr val="5C5B5A"/>
                </a:solidFill>
                <a:latin typeface="Arial"/>
                <a:cs typeface="Arial"/>
              </a:rPr>
              <a:t>Those not in work due to ill health or disability (44%), or have been out of work for more than 6 months (25%)</a:t>
            </a:r>
          </a:p>
          <a:p>
            <a:pPr>
              <a:spcAft>
                <a:spcPts val="400"/>
              </a:spcAft>
              <a:defRPr/>
            </a:pPr>
            <a:r>
              <a:rPr lang="en-GB" sz="1200" dirty="0">
                <a:solidFill>
                  <a:srgbClr val="5C5B5A"/>
                </a:solidFill>
                <a:latin typeface="Arial"/>
                <a:cs typeface="Arial"/>
              </a:rPr>
              <a:t>Those who have been treated unfairly by society (32%)</a:t>
            </a:r>
          </a:p>
          <a:p>
            <a:pPr>
              <a:spcAft>
                <a:spcPts val="400"/>
              </a:spcAft>
              <a:defRPr/>
            </a:pPr>
            <a:r>
              <a:rPr lang="en-GB" sz="1200" i="1" dirty="0">
                <a:solidFill>
                  <a:srgbClr val="5C5B5A"/>
                </a:solidFill>
                <a:latin typeface="Arial"/>
                <a:cs typeface="Arial"/>
              </a:rPr>
              <a:t>Those who disagree that people in their area from different backgrounds get on well together (26%)</a:t>
            </a:r>
          </a:p>
          <a:p>
            <a:pPr>
              <a:spcAft>
                <a:spcPts val="400"/>
              </a:spcAft>
              <a:defRPr/>
            </a:pPr>
            <a:r>
              <a:rPr lang="en-GB" sz="1200" dirty="0">
                <a:solidFill>
                  <a:srgbClr val="5C5B5A"/>
                </a:solidFill>
                <a:latin typeface="Arial"/>
                <a:cs typeface="Arial"/>
              </a:rPr>
              <a:t>Those with a household income up to £10,399 (23%)</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Renters (Local authority/council) (21%)</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living with a friend or family (19%)</a:t>
            </a: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987" y="848699"/>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a:t>
            </a:r>
            <a:r>
              <a:rPr lang="en-GB">
                <a:solidFill>
                  <a:schemeClr val="bg1"/>
                </a:solidFill>
                <a:cs typeface="Arial"/>
              </a:rPr>
              <a:t>37</a:t>
            </a:r>
            <a:r>
              <a:rPr kumimoji="0" lang="en-GB" b="1" i="0" u="none" strike="noStrike" kern="1200" cap="none" spc="0" normalizeH="0" baseline="0" noProof="0">
                <a:ln>
                  <a:noFill/>
                </a:ln>
                <a:solidFill>
                  <a:schemeClr val="bg1"/>
                </a:solidFill>
                <a:effectLst/>
                <a:uLnTx/>
                <a:uFillTx/>
                <a:latin typeface="Arial"/>
                <a:cs typeface="Arial"/>
              </a:rPr>
              <a:t>%)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10099" y="1297791"/>
            <a:ext cx="5389840" cy="460439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r>
              <a:rPr lang="en-GB" sz="1200" b="1" dirty="0">
                <a:solidFill>
                  <a:srgbClr val="009690"/>
                </a:solidFill>
                <a:latin typeface="Arial"/>
                <a:cs typeface="Arial"/>
              </a:rPr>
              <a:t> </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with a disability (52%) including those with mental ill health (66%), a learning disability (58%), </a:t>
            </a:r>
            <a:r>
              <a:rPr lang="en-GB" sz="1200" i="1" dirty="0">
                <a:solidFill>
                  <a:srgbClr val="5C5B5A"/>
                </a:solidFill>
                <a:latin typeface="Arial"/>
                <a:cs typeface="Arial"/>
              </a:rPr>
              <a:t>sensory disability (52%), or a mobility disability (46%)</a:t>
            </a:r>
          </a:p>
          <a:p>
            <a:pPr>
              <a:spcAft>
                <a:spcPts val="400"/>
              </a:spcAft>
              <a:defRPr/>
            </a:pPr>
            <a:r>
              <a:rPr lang="en-GB" sz="1200" i="1" dirty="0">
                <a:solidFill>
                  <a:srgbClr val="5C5B5A"/>
                </a:solidFill>
                <a:latin typeface="Arial"/>
                <a:cs typeface="Arial"/>
              </a:rPr>
              <a:t>Those with a first language of Urdu (54%)</a:t>
            </a:r>
          </a:p>
          <a:p>
            <a:pPr>
              <a:spcAft>
                <a:spcPts val="400"/>
              </a:spcAft>
              <a:defRPr/>
            </a:pPr>
            <a:r>
              <a:rPr lang="en-GB" sz="1200" dirty="0">
                <a:solidFill>
                  <a:srgbClr val="5C5B5A"/>
                </a:solidFill>
                <a:latin typeface="Arial"/>
                <a:cs typeface="Arial"/>
              </a:rPr>
              <a:t>Those who are bisexual (53%)</a:t>
            </a:r>
          </a:p>
          <a:p>
            <a:pPr>
              <a:spcAft>
                <a:spcPts val="400"/>
              </a:spcAft>
              <a:defRPr/>
            </a:pPr>
            <a:r>
              <a:rPr lang="en-GB" sz="1200" i="1" dirty="0">
                <a:solidFill>
                  <a:srgbClr val="5C5B5A"/>
                </a:solidFill>
                <a:latin typeface="Arial"/>
                <a:cs typeface="Arial"/>
              </a:rPr>
              <a:t>Gay women or lesbian (51%)</a:t>
            </a:r>
          </a:p>
          <a:p>
            <a:pPr>
              <a:spcAft>
                <a:spcPts val="400"/>
              </a:spcAft>
              <a:defRPr/>
            </a:pPr>
            <a:r>
              <a:rPr lang="en-GB" sz="1200" dirty="0">
                <a:solidFill>
                  <a:srgbClr val="5C5B5A"/>
                </a:solidFill>
                <a:latin typeface="Arial"/>
                <a:cs typeface="Arial"/>
              </a:rPr>
              <a:t>Those aged 18-24 (45%) or females under 45 (45%)</a:t>
            </a:r>
          </a:p>
          <a:p>
            <a:pPr>
              <a:spcAft>
                <a:spcPts val="400"/>
              </a:spcAft>
              <a:defRPr/>
            </a:pPr>
            <a:endParaRPr lang="en-GB" sz="1200" i="1" dirty="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dirty="0">
                <a:solidFill>
                  <a:srgbClr val="009690"/>
                </a:solidFill>
                <a:latin typeface="Arial"/>
                <a:cs typeface="Arial"/>
              </a:rPr>
              <a:t>Individual and/or family circumstance:</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discriminated almost all/ a lot of the time for their sexual orientation (68%)</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(58%)</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who feel lonely at least some of the time (57%)</a:t>
            </a:r>
            <a:endParaRPr lang="en-GB" sz="1200" i="1" dirty="0">
              <a:solidFill>
                <a:srgbClr val="5C5B5A"/>
              </a:solidFill>
              <a:latin typeface="Arial" panose="020B0604020202020204" pitchFamily="34" charset="0"/>
              <a:cs typeface="Arial" panose="020B0604020202020204" pitchFamily="34" charset="0"/>
            </a:endParaRP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with a condition that reduces their ability to do activities a lot (56%)</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with a household income up to £10,399 (49%)</a:t>
            </a:r>
          </a:p>
          <a:p>
            <a:pPr>
              <a:spcAft>
                <a:spcPts val="400"/>
              </a:spcAft>
              <a:defRPr/>
            </a:pPr>
            <a:r>
              <a:rPr lang="en-GB" sz="1200" i="1" dirty="0">
                <a:solidFill>
                  <a:srgbClr val="5C5B5A"/>
                </a:solidFill>
                <a:latin typeface="Arial"/>
                <a:cs typeface="Arial"/>
              </a:rPr>
              <a:t>Those who have completed an apprenticeship (47%)</a:t>
            </a:r>
          </a:p>
          <a:p>
            <a:pPr>
              <a:spcAft>
                <a:spcPts val="400"/>
              </a:spcAft>
              <a:defRPr/>
            </a:pPr>
            <a:r>
              <a:rPr lang="en-GB" sz="1200" i="1" dirty="0">
                <a:solidFill>
                  <a:srgbClr val="5C5B5A"/>
                </a:solidFill>
                <a:latin typeface="Arial"/>
                <a:cs typeface="Arial"/>
              </a:rPr>
              <a:t>Those who disagree that people in their local area look out for each other (45%)</a:t>
            </a:r>
            <a:endParaRPr lang="en-GB" sz="1200" i="1" dirty="0">
              <a:solidFill>
                <a:srgbClr val="5C5B5A"/>
              </a:solidFill>
              <a:latin typeface="Arial" panose="020B0604020202020204" pitchFamily="34" charset="0"/>
              <a:cs typeface="Arial" panose="020B0604020202020204" pitchFamily="34" charset="0"/>
            </a:endParaRPr>
          </a:p>
          <a:p>
            <a:pPr marL="0" indent="0">
              <a:spcAft>
                <a:spcPts val="400"/>
              </a:spcAft>
              <a:buNone/>
              <a:defRPr/>
            </a:pP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C2C4C466-57EE-BF30-E535-751A7FE26664}"/>
              </a:ext>
            </a:extLst>
          </p:cNvPr>
          <p:cNvSpPr txBox="1">
            <a:spLocks/>
          </p:cNvSpPr>
          <p:nvPr/>
        </p:nvSpPr>
        <p:spPr>
          <a:xfrm>
            <a:off x="504694" y="5930894"/>
            <a:ext cx="11338963" cy="483722"/>
          </a:xfrm>
          <a:prstGeom prst="rect">
            <a:avLst/>
          </a:prstGeom>
          <a:noFill/>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chemeClr val="bg1">
                    <a:lumMod val="50000"/>
                  </a:schemeClr>
                </a:solidFill>
                <a:latin typeface="Arial"/>
                <a:cs typeface="Arial"/>
              </a:rPr>
              <a:t> * Subgroup analysis uses merged data from S16-S18 combined, with a sample size of 5,336 across the three waves. </a:t>
            </a:r>
            <a:r>
              <a:rPr lang="en-GB" sz="900" i="1">
                <a:solidFill>
                  <a:srgbClr val="5C5B5A"/>
                </a:solidFill>
                <a:latin typeface="Arial" panose="020B0604020202020204" pitchFamily="34" charset="0"/>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16-18, 5336</a:t>
            </a:r>
          </a:p>
        </p:txBody>
      </p:sp>
    </p:spTree>
    <p:custDataLst>
      <p:tags r:id="rId1"/>
    </p:custDataLst>
    <p:extLst>
      <p:ext uri="{BB962C8B-B14F-4D97-AF65-F5344CB8AC3E}">
        <p14:creationId xmlns:p14="http://schemas.microsoft.com/office/powerpoint/2010/main" val="413992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427308"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Those in Greater Manchester continue to be more </a:t>
            </a:r>
            <a:r>
              <a:rPr lang="en-GB" sz="1800" b="1" dirty="0">
                <a:solidFill>
                  <a:srgbClr val="009690"/>
                </a:solidFill>
                <a:latin typeface="Arial"/>
                <a:ea typeface="+mn-ea"/>
                <a:cs typeface="+mn-cs"/>
              </a:rPr>
              <a:t>hopeful about the future </a:t>
            </a:r>
            <a:r>
              <a:rPr lang="en-GB" sz="1800" b="1" dirty="0">
                <a:solidFill>
                  <a:srgbClr val="5C5B5A"/>
                </a:solidFill>
                <a:latin typeface="Arial"/>
                <a:ea typeface="+mn-ea"/>
                <a:cs typeface="+mn-cs"/>
              </a:rPr>
              <a:t>than elsewhere (78% in GM vs. 69% for GB), as well as feeling </a:t>
            </a:r>
            <a:r>
              <a:rPr lang="en-GB" sz="1800" b="1" dirty="0">
                <a:solidFill>
                  <a:srgbClr val="009690"/>
                </a:solidFill>
                <a:latin typeface="Arial"/>
                <a:ea typeface="+mn-ea"/>
                <a:cs typeface="+mn-cs"/>
              </a:rPr>
              <a:t>treated fairly by society </a:t>
            </a:r>
            <a:r>
              <a:rPr lang="en-GB" sz="1800" b="1" dirty="0">
                <a:solidFill>
                  <a:srgbClr val="5C5B5A"/>
                </a:solidFill>
                <a:latin typeface="Arial"/>
                <a:ea typeface="+mn-ea"/>
                <a:cs typeface="+mn-cs"/>
              </a:rPr>
              <a:t>(60% feel fairly treated in GM vs. 50% across GB). Also positively, GM figures in relation to fairness have seen a short-term significant increase.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138214" y="1229971"/>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hopeful do you feel about your future?</a:t>
            </a:r>
          </a:p>
        </p:txBody>
      </p:sp>
      <p:graphicFrame>
        <p:nvGraphicFramePr>
          <p:cNvPr id="2" name="Chart 1" descr="Stacked bar chart showing how hopeful people feel about the future. 78% reported that they are hopeful in May '25, significantly higher than GB benchmark of 69%.">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246967367"/>
              </p:ext>
            </p:extLst>
          </p:nvPr>
        </p:nvGraphicFramePr>
        <p:xfrm>
          <a:off x="421336" y="1553137"/>
          <a:ext cx="5399097" cy="479911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50F4CE1B-B03B-A83C-7A9A-C6677B0AD99B}"/>
              </a:ext>
              <a:ext uri="{C183D7F6-B498-43B3-948B-1728B52AA6E4}">
                <adec:decorative xmlns:adec="http://schemas.microsoft.com/office/drawing/2017/decorative" val="1"/>
              </a:ext>
            </a:extLst>
          </p:cNvPr>
          <p:cNvCxnSpPr>
            <a:cxnSpLocks/>
          </p:cNvCxnSpPr>
          <p:nvPr/>
        </p:nvCxnSpPr>
        <p:spPr>
          <a:xfrm>
            <a:off x="6096000" y="1576354"/>
            <a:ext cx="0" cy="4005053"/>
          </a:xfrm>
          <a:prstGeom prst="line">
            <a:avLst/>
          </a:prstGeom>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D43F96E2-CF73-409A-BEFA-10AFAE4816AE}"/>
              </a:ext>
            </a:extLst>
          </p:cNvPr>
          <p:cNvSpPr txBox="1"/>
          <p:nvPr/>
        </p:nvSpPr>
        <p:spPr>
          <a:xfrm>
            <a:off x="6210648" y="1229972"/>
            <a:ext cx="620122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fairly or unfairly do you feel you are treated by society?</a:t>
            </a:r>
          </a:p>
        </p:txBody>
      </p:sp>
      <p:graphicFrame>
        <p:nvGraphicFramePr>
          <p:cNvPr id="3" name="Chart 2" descr="Stacked bar chart showing how fairly or unfairly people feel they are being treated by society.  60% feel they are being treated fairly in May'25, significantly higher than the GB benchmark of 50%.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613343957"/>
              </p:ext>
            </p:extLst>
          </p:nvPr>
        </p:nvGraphicFramePr>
        <p:xfrm>
          <a:off x="6557491" y="1547923"/>
          <a:ext cx="5036830" cy="4808291"/>
        </p:xfrm>
        <a:graphic>
          <a:graphicData uri="http://schemas.openxmlformats.org/drawingml/2006/chart">
            <c:chart xmlns:c="http://schemas.openxmlformats.org/drawingml/2006/chart" xmlns:r="http://schemas.openxmlformats.org/officeDocument/2006/relationships" r:id="rId5"/>
          </a:graphicData>
        </a:graphic>
      </p:graphicFrame>
      <p:sp>
        <p:nvSpPr>
          <p:cNvPr id="12" name="Right Brace 11">
            <a:extLst>
              <a:ext uri="{FF2B5EF4-FFF2-40B4-BE49-F238E27FC236}">
                <a16:creationId xmlns:a16="http://schemas.microsoft.com/office/drawing/2014/main" id="{FF6449CB-58F7-AFB6-1E5E-CF4A4F2155FD}"/>
              </a:ext>
              <a:ext uri="{C183D7F6-B498-43B3-948B-1728B52AA6E4}">
                <adec:decorative xmlns:adec="http://schemas.microsoft.com/office/drawing/2017/decorative" val="1"/>
              </a:ext>
            </a:extLst>
          </p:cNvPr>
          <p:cNvSpPr/>
          <p:nvPr/>
        </p:nvSpPr>
        <p:spPr>
          <a:xfrm>
            <a:off x="8739261" y="1686047"/>
            <a:ext cx="120348" cy="2270003"/>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CE7D8735-A2BD-FC81-1B9D-9C32FAE65FE2}"/>
              </a:ext>
              <a:ext uri="{C183D7F6-B498-43B3-948B-1728B52AA6E4}">
                <adec:decorative xmlns:adec="http://schemas.microsoft.com/office/drawing/2017/decorative" val="1"/>
              </a:ext>
            </a:extLst>
          </p:cNvPr>
          <p:cNvSpPr txBox="1"/>
          <p:nvPr/>
        </p:nvSpPr>
        <p:spPr>
          <a:xfrm>
            <a:off x="8747499" y="2674576"/>
            <a:ext cx="681703"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57%</a:t>
            </a:r>
          </a:p>
        </p:txBody>
      </p:sp>
      <p:sp>
        <p:nvSpPr>
          <p:cNvPr id="5" name="Right Brace 4">
            <a:extLst>
              <a:ext uri="{FF2B5EF4-FFF2-40B4-BE49-F238E27FC236}">
                <a16:creationId xmlns:a16="http://schemas.microsoft.com/office/drawing/2014/main" id="{E461FFE7-0685-0841-6950-C3C9EEA80F73}"/>
              </a:ext>
              <a:ext uri="{C183D7F6-B498-43B3-948B-1728B52AA6E4}">
                <adec:decorative xmlns:adec="http://schemas.microsoft.com/office/drawing/2017/decorative" val="1"/>
              </a:ext>
            </a:extLst>
          </p:cNvPr>
          <p:cNvSpPr/>
          <p:nvPr/>
        </p:nvSpPr>
        <p:spPr>
          <a:xfrm>
            <a:off x="8740333" y="4879455"/>
            <a:ext cx="91701" cy="672152"/>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28C045BF-34BB-9972-6DE2-01FCF25D984E}"/>
              </a:ext>
              <a:ext uri="{C183D7F6-B498-43B3-948B-1728B52AA6E4}">
                <adec:decorative xmlns:adec="http://schemas.microsoft.com/office/drawing/2017/decorative" val="1"/>
              </a:ext>
            </a:extLst>
          </p:cNvPr>
          <p:cNvSpPr txBox="1"/>
          <p:nvPr/>
        </p:nvSpPr>
        <p:spPr>
          <a:xfrm>
            <a:off x="8739261" y="5052417"/>
            <a:ext cx="553829"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17%</a:t>
            </a:r>
          </a:p>
        </p:txBody>
      </p:sp>
      <p:sp>
        <p:nvSpPr>
          <p:cNvPr id="7" name="Right Brace 6">
            <a:extLst>
              <a:ext uri="{FF2B5EF4-FFF2-40B4-BE49-F238E27FC236}">
                <a16:creationId xmlns:a16="http://schemas.microsoft.com/office/drawing/2014/main" id="{6FE6126C-C5AF-B683-6C18-00C8B69F806A}"/>
              </a:ext>
              <a:ext uri="{C183D7F6-B498-43B3-948B-1728B52AA6E4}">
                <adec:decorative xmlns:adec="http://schemas.microsoft.com/office/drawing/2017/decorative" val="1"/>
              </a:ext>
            </a:extLst>
          </p:cNvPr>
          <p:cNvSpPr/>
          <p:nvPr/>
        </p:nvSpPr>
        <p:spPr>
          <a:xfrm>
            <a:off x="9944340" y="1686047"/>
            <a:ext cx="122000" cy="2377953"/>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724BC8FF-46BC-4CDC-2491-00A6B3CB8D17}"/>
              </a:ext>
              <a:ext uri="{C183D7F6-B498-43B3-948B-1728B52AA6E4}">
                <adec:decorative xmlns:adec="http://schemas.microsoft.com/office/drawing/2017/decorative" val="1"/>
              </a:ext>
            </a:extLst>
          </p:cNvPr>
          <p:cNvSpPr txBox="1"/>
          <p:nvPr/>
        </p:nvSpPr>
        <p:spPr>
          <a:xfrm>
            <a:off x="9964550" y="2721134"/>
            <a:ext cx="599077"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60%</a:t>
            </a:r>
          </a:p>
        </p:txBody>
      </p:sp>
      <p:sp>
        <p:nvSpPr>
          <p:cNvPr id="4" name="Right Brace 3">
            <a:extLst>
              <a:ext uri="{FF2B5EF4-FFF2-40B4-BE49-F238E27FC236}">
                <a16:creationId xmlns:a16="http://schemas.microsoft.com/office/drawing/2014/main" id="{43493D29-402C-DA06-F8A6-B62CE9611CC4}"/>
              </a:ext>
              <a:ext uri="{C183D7F6-B498-43B3-948B-1728B52AA6E4}">
                <adec:decorative xmlns:adec="http://schemas.microsoft.com/office/drawing/2017/decorative" val="1"/>
              </a:ext>
            </a:extLst>
          </p:cNvPr>
          <p:cNvSpPr/>
          <p:nvPr/>
        </p:nvSpPr>
        <p:spPr>
          <a:xfrm>
            <a:off x="11166943" y="1672357"/>
            <a:ext cx="120349" cy="1991594"/>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D5EEBE42-1FDD-370C-3493-6C086C6E265E}"/>
              </a:ext>
              <a:ext uri="{C183D7F6-B498-43B3-948B-1728B52AA6E4}">
                <adec:decorative xmlns:adec="http://schemas.microsoft.com/office/drawing/2017/decorative" val="1"/>
              </a:ext>
            </a:extLst>
          </p:cNvPr>
          <p:cNvSpPr txBox="1"/>
          <p:nvPr/>
        </p:nvSpPr>
        <p:spPr>
          <a:xfrm>
            <a:off x="11151071" y="2513271"/>
            <a:ext cx="681703"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50%</a:t>
            </a:r>
          </a:p>
        </p:txBody>
      </p:sp>
      <p:sp>
        <p:nvSpPr>
          <p:cNvPr id="8" name="Right Brace 7">
            <a:extLst>
              <a:ext uri="{FF2B5EF4-FFF2-40B4-BE49-F238E27FC236}">
                <a16:creationId xmlns:a16="http://schemas.microsoft.com/office/drawing/2014/main" id="{927BB36C-B75F-3488-877A-5BD5FFCE52BB}"/>
              </a:ext>
              <a:ext uri="{C183D7F6-B498-43B3-948B-1728B52AA6E4}">
                <adec:decorative xmlns:adec="http://schemas.microsoft.com/office/drawing/2017/decorative" val="1"/>
              </a:ext>
            </a:extLst>
          </p:cNvPr>
          <p:cNvSpPr/>
          <p:nvPr/>
        </p:nvSpPr>
        <p:spPr>
          <a:xfrm>
            <a:off x="11151071" y="4760377"/>
            <a:ext cx="91701" cy="791230"/>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170DE8E-0B0C-60F7-F918-CC590CBCEE74}"/>
              </a:ext>
              <a:ext uri="{C183D7F6-B498-43B3-948B-1728B52AA6E4}">
                <adec:decorative xmlns:adec="http://schemas.microsoft.com/office/drawing/2017/decorative" val="1"/>
              </a:ext>
            </a:extLst>
          </p:cNvPr>
          <p:cNvSpPr txBox="1"/>
          <p:nvPr/>
        </p:nvSpPr>
        <p:spPr>
          <a:xfrm>
            <a:off x="11059786" y="4998442"/>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19</a:t>
            </a:r>
            <a:r>
              <a:rPr lang="en-GB" sz="1200" b="1">
                <a:solidFill>
                  <a:srgbClr val="5C5B5A"/>
                </a:solidFill>
              </a:rPr>
              <a:t>%</a:t>
            </a:r>
          </a:p>
        </p:txBody>
      </p:sp>
      <p:grpSp>
        <p:nvGrpSpPr>
          <p:cNvPr id="15" name="Group 14">
            <a:extLst>
              <a:ext uri="{FF2B5EF4-FFF2-40B4-BE49-F238E27FC236}">
                <a16:creationId xmlns:a16="http://schemas.microsoft.com/office/drawing/2014/main" id="{DAE80DB2-E885-215F-FF36-25FC3D015026}"/>
              </a:ext>
              <a:ext uri="{C183D7F6-B498-43B3-948B-1728B52AA6E4}">
                <adec:decorative xmlns:adec="http://schemas.microsoft.com/office/drawing/2017/decorative" val="1"/>
              </a:ext>
            </a:extLst>
          </p:cNvPr>
          <p:cNvGrpSpPr/>
          <p:nvPr/>
        </p:nvGrpSpPr>
        <p:grpSpPr>
          <a:xfrm>
            <a:off x="201437" y="5593194"/>
            <a:ext cx="1792873" cy="646331"/>
            <a:chOff x="660908" y="5999738"/>
            <a:chExt cx="1792873" cy="646331"/>
          </a:xfrm>
        </p:grpSpPr>
        <p:sp>
          <p:nvSpPr>
            <p:cNvPr id="16" name="Arrow: Down 15">
              <a:extLst>
                <a:ext uri="{FF2B5EF4-FFF2-40B4-BE49-F238E27FC236}">
                  <a16:creationId xmlns:a16="http://schemas.microsoft.com/office/drawing/2014/main" id="{707FB61A-226C-1918-CA3A-BC6A98068C02}"/>
                </a:ext>
              </a:extLst>
            </p:cNvPr>
            <p:cNvSpPr/>
            <p:nvPr/>
          </p:nvSpPr>
          <p:spPr>
            <a:xfrm>
              <a:off x="809309" y="628398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66F03766-77A5-A4F4-1F3E-5E563290E0E9}"/>
                </a:ext>
              </a:extLst>
            </p:cNvPr>
            <p:cNvGrpSpPr/>
            <p:nvPr/>
          </p:nvGrpSpPr>
          <p:grpSpPr>
            <a:xfrm>
              <a:off x="660908" y="5999738"/>
              <a:ext cx="1792873" cy="646331"/>
              <a:chOff x="605617" y="5798698"/>
              <a:chExt cx="1792873" cy="646331"/>
            </a:xfrm>
          </p:grpSpPr>
          <p:sp>
            <p:nvSpPr>
              <p:cNvPr id="18" name="Arrow: Down 17">
                <a:extLst>
                  <a:ext uri="{FF2B5EF4-FFF2-40B4-BE49-F238E27FC236}">
                    <a16:creationId xmlns:a16="http://schemas.microsoft.com/office/drawing/2014/main" id="{83D3B0B9-E1C3-91F2-FFED-366289CD999A}"/>
                  </a:ext>
                </a:extLst>
              </p:cNvPr>
              <p:cNvSpPr/>
              <p:nvPr/>
            </p:nvSpPr>
            <p:spPr>
              <a:xfrm rot="10800000">
                <a:off x="605617" y="606767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0" name="TextBox 19">
                <a:extLst>
                  <a:ext uri="{FF2B5EF4-FFF2-40B4-BE49-F238E27FC236}">
                    <a16:creationId xmlns:a16="http://schemas.microsoft.com/office/drawing/2014/main" id="{945ADCBF-9CFC-FBF9-0731-6460CEE9B845}"/>
                  </a:ext>
                </a:extLst>
              </p:cNvPr>
              <p:cNvSpPr txBox="1"/>
              <p:nvPr/>
            </p:nvSpPr>
            <p:spPr>
              <a:xfrm>
                <a:off x="884934" y="5798698"/>
                <a:ext cx="15135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lower than GB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benchmark</a:t>
                </a:r>
              </a:p>
            </p:txBody>
          </p:sp>
        </p:grpSp>
      </p:grpSp>
      <p:sp>
        <p:nvSpPr>
          <p:cNvPr id="22" name="Arrow: Down 21">
            <a:extLst>
              <a:ext uri="{FF2B5EF4-FFF2-40B4-BE49-F238E27FC236}">
                <a16:creationId xmlns:a16="http://schemas.microsoft.com/office/drawing/2014/main" id="{469DDBC4-E4ED-AB0C-2187-4356FF3D2E7E}"/>
              </a:ext>
              <a:ext uri="{C183D7F6-B498-43B3-948B-1728B52AA6E4}">
                <adec:decorative xmlns:adec="http://schemas.microsoft.com/office/drawing/2017/decorative" val="1"/>
              </a:ext>
            </a:extLst>
          </p:cNvPr>
          <p:cNvSpPr/>
          <p:nvPr/>
        </p:nvSpPr>
        <p:spPr>
          <a:xfrm rot="10800000">
            <a:off x="10155592" y="261674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1C5FA1E1-65EF-5369-2792-85367EC1213F}"/>
              </a:ext>
              <a:ext uri="{C183D7F6-B498-43B3-948B-1728B52AA6E4}">
                <adec:decorative xmlns:adec="http://schemas.microsoft.com/office/drawing/2017/decorative" val="1"/>
              </a:ext>
            </a:extLst>
          </p:cNvPr>
          <p:cNvSpPr/>
          <p:nvPr/>
        </p:nvSpPr>
        <p:spPr>
          <a:xfrm rot="10800000">
            <a:off x="3978720" y="316608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EE5F6401-B591-802D-1B80-D62AADE16B06}"/>
              </a:ext>
              <a:ext uri="{C183D7F6-B498-43B3-948B-1728B52AA6E4}">
                <adec:decorative xmlns:adec="http://schemas.microsoft.com/office/drawing/2017/decorative" val="1"/>
              </a:ext>
            </a:extLst>
          </p:cNvPr>
          <p:cNvSpPr/>
          <p:nvPr/>
        </p:nvSpPr>
        <p:spPr>
          <a:xfrm>
            <a:off x="3984309" y="497136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14374765-F44D-0E4B-B703-44DC5D31B4A8}"/>
              </a:ext>
              <a:ext uri="{C183D7F6-B498-43B3-948B-1728B52AA6E4}">
                <adec:decorative xmlns:adec="http://schemas.microsoft.com/office/drawing/2017/decorative" val="1"/>
              </a:ext>
            </a:extLst>
          </p:cNvPr>
          <p:cNvSpPr/>
          <p:nvPr/>
        </p:nvSpPr>
        <p:spPr>
          <a:xfrm>
            <a:off x="3984309" y="537794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a:defRPr/>
            </a:pPr>
            <a:r>
              <a:rPr lang="en-GB" sz="1000" dirty="0">
                <a:solidFill>
                  <a:srgbClr val="FFFFFF">
                    <a:lumMod val="50000"/>
                  </a:srgbClr>
                </a:solidFill>
                <a:latin typeface="Arial" panose="020B0604020202020204" pitchFamily="34" charset="0"/>
                <a:cs typeface="Arial" panose="020B0604020202020204" pitchFamily="34" charset="0"/>
              </a:rPr>
              <a:t>Base: S18 (May ’25), 2298.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*Figure is 67% in national figures, but rebased </a:t>
            </a:r>
            <a:r>
              <a:rPr lang="en-GB" sz="1000" dirty="0">
                <a:solidFill>
                  <a:srgbClr val="FFFFFF">
                    <a:lumMod val="50000"/>
                  </a:srgbClr>
                </a:solidFill>
                <a:latin typeface="Arial" panose="020B0604020202020204" pitchFamily="34" charset="0"/>
                <a:cs typeface="Arial" panose="020B0604020202020204" pitchFamily="34" charset="0"/>
              </a:rPr>
              <a:t>here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reporting purpose</a:t>
            </a:r>
            <a:r>
              <a:rPr lang="en-GB" sz="1000" dirty="0">
                <a:solidFill>
                  <a:srgbClr val="FFFFFF">
                    <a:lumMod val="50000"/>
                  </a:srgbClr>
                </a:solidFill>
                <a:latin typeface="Arial" panose="020B0604020202020204" pitchFamily="34" charset="0"/>
                <a:cs typeface="Arial" panose="020B0604020202020204" pitchFamily="34" charset="0"/>
              </a:rPr>
              <a:t>s. GB benchmarking taken from UK measures of national wellbeing  (fieldwork period 4 Dec 2024 to 5 Jan 2025), with no updates to these national figures since the last publication of this report.</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279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464352" y="92939"/>
            <a:ext cx="11483900" cy="738664"/>
          </a:xfrm>
        </p:spPr>
        <p:txBody>
          <a:bodyPr vert="horz" wrap="square" lIns="0" tIns="0" rIns="0" bIns="0" rtlCol="0" anchor="t" anchorCtr="0">
            <a:spAutoFit/>
          </a:bodyPr>
          <a:lstStyle/>
          <a:p>
            <a:pPr>
              <a:lnSpc>
                <a:spcPct val="100000"/>
              </a:lnSpc>
            </a:pPr>
            <a:r>
              <a:rPr lang="en-GB" sz="1600" b="1" dirty="0">
                <a:latin typeface="Arial"/>
                <a:ea typeface="+mn-ea"/>
                <a:cs typeface="+mn-cs"/>
              </a:rPr>
              <a:t>Those who have a disability are significantly more likely to feel </a:t>
            </a:r>
            <a:r>
              <a:rPr lang="en-GB" sz="1600" b="1" dirty="0">
                <a:solidFill>
                  <a:srgbClr val="009690"/>
                </a:solidFill>
                <a:latin typeface="Arial"/>
                <a:ea typeface="+mn-ea"/>
                <a:cs typeface="+mn-cs"/>
              </a:rPr>
              <a:t>low hopefulness </a:t>
            </a:r>
            <a:r>
              <a:rPr lang="en-GB" sz="1600" b="1" dirty="0">
                <a:latin typeface="Arial"/>
                <a:ea typeface="+mn-ea"/>
                <a:cs typeface="+mn-cs"/>
              </a:rPr>
              <a:t>and that </a:t>
            </a:r>
            <a:r>
              <a:rPr lang="en-GB" sz="1600" b="1" dirty="0">
                <a:solidFill>
                  <a:srgbClr val="009690"/>
                </a:solidFill>
                <a:latin typeface="Arial"/>
                <a:ea typeface="+mn-ea"/>
                <a:cs typeface="+mn-cs"/>
              </a:rPr>
              <a:t>society treats them unfairly. </a:t>
            </a:r>
            <a:r>
              <a:rPr lang="en-GB" sz="1600" b="1" dirty="0">
                <a:latin typeface="Arial"/>
                <a:ea typeface="+mn-ea"/>
                <a:cs typeface="+mn-cs"/>
              </a:rPr>
              <a:t>Similarly, r</a:t>
            </a:r>
            <a:r>
              <a:rPr lang="en-GB" sz="1600" b="1" dirty="0">
                <a:solidFill>
                  <a:srgbClr val="5C5B5A"/>
                </a:solidFill>
                <a:latin typeface="Arial"/>
                <a:ea typeface="+mn-ea"/>
                <a:cs typeface="+mn-cs"/>
              </a:rPr>
              <a:t>espondents who have a lower household income and those not in a full-time job are significantl</a:t>
            </a:r>
            <a:r>
              <a:rPr lang="en-GB" sz="1600" b="1" dirty="0">
                <a:latin typeface="Arial"/>
                <a:ea typeface="+mn-ea"/>
                <a:cs typeface="+mn-cs"/>
              </a:rPr>
              <a:t>y more likely to feel </a:t>
            </a:r>
            <a:r>
              <a:rPr lang="en-GB" sz="1600" b="1" dirty="0">
                <a:solidFill>
                  <a:srgbClr val="009690"/>
                </a:solidFill>
                <a:latin typeface="Arial"/>
                <a:ea typeface="+mn-ea"/>
                <a:cs typeface="+mn-cs"/>
              </a:rPr>
              <a:t>low hopefulness </a:t>
            </a:r>
            <a:r>
              <a:rPr lang="en-GB" sz="1600" b="1" dirty="0">
                <a:latin typeface="Arial"/>
                <a:ea typeface="+mn-ea"/>
                <a:cs typeface="+mn-cs"/>
              </a:rPr>
              <a:t>and that </a:t>
            </a:r>
            <a:r>
              <a:rPr lang="en-GB" sz="1600" b="1" dirty="0">
                <a:solidFill>
                  <a:srgbClr val="009690"/>
                </a:solidFill>
                <a:latin typeface="Arial"/>
                <a:ea typeface="+mn-ea"/>
                <a:cs typeface="+mn-cs"/>
              </a:rPr>
              <a:t>society treats them unfairly. </a:t>
            </a:r>
            <a:endParaRPr lang="en-GB" sz="16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a:t>
            </a:r>
            <a:r>
              <a:rPr lang="en-GB">
                <a:solidFill>
                  <a:schemeClr val="bg1"/>
                </a:solidFill>
                <a:cs typeface="Arial"/>
              </a:rPr>
              <a:t>low</a:t>
            </a:r>
            <a:r>
              <a:rPr kumimoji="0" lang="en-GB" b="1" i="0" u="none" strike="noStrike" kern="1200" cap="none" spc="0" normalizeH="0" baseline="0" noProof="0">
                <a:ln>
                  <a:noFill/>
                </a:ln>
                <a:solidFill>
                  <a:schemeClr val="bg1"/>
                </a:solidFill>
                <a:effectLst/>
                <a:uLnTx/>
                <a:uFillTx/>
                <a:latin typeface="Arial"/>
                <a:cs typeface="Arial"/>
              </a:rPr>
              <a:t>’ </a:t>
            </a:r>
            <a:r>
              <a:rPr lang="en-GB">
                <a:solidFill>
                  <a:schemeClr val="bg1"/>
                </a:solidFill>
                <a:cs typeface="Arial"/>
              </a:rPr>
              <a:t>hopefulness</a:t>
            </a:r>
            <a:r>
              <a:rPr kumimoji="0" lang="en-GB" b="1" i="0" u="none" strike="noStrike" kern="1200" cap="none" spc="0" normalizeH="0" baseline="0" noProof="0">
                <a:ln>
                  <a:noFill/>
                </a:ln>
                <a:solidFill>
                  <a:schemeClr val="bg1"/>
                </a:solidFill>
                <a:effectLst/>
                <a:uLnTx/>
                <a:uFillTx/>
                <a:latin typeface="Arial"/>
                <a:cs typeface="Arial"/>
              </a:rPr>
              <a:t> compared to GM average (10%)*:</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5288" y="1325692"/>
            <a:ext cx="5400000" cy="463141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 </a:t>
            </a:r>
            <a:endParaRPr lang="en-GB" sz="1200" b="1" i="0" u="none" strike="noStrike" kern="1200" cap="none" spc="0" normalizeH="0" baseline="0" noProof="0">
              <a:ln>
                <a:noFill/>
              </a:ln>
              <a:solidFill>
                <a:srgbClr val="009690"/>
              </a:solidFill>
              <a:effectLst/>
              <a:uLnTx/>
              <a:uFillTx/>
              <a:latin typeface="Arial"/>
              <a:cs typeface="Arial"/>
            </a:endParaRPr>
          </a:p>
          <a:p>
            <a:pPr>
              <a:spcAft>
                <a:spcPts val="400"/>
              </a:spcAft>
              <a:defRPr/>
            </a:pPr>
            <a:r>
              <a:rPr lang="en-GB" sz="1200">
                <a:solidFill>
                  <a:srgbClr val="5C5B5A"/>
                </a:solidFill>
                <a:latin typeface="Arial"/>
                <a:cs typeface="Arial"/>
              </a:rPr>
              <a:t>Those with a disability (27%) including mental ill health (36%), a sensory disability (27%), a mobility disability (27%), </a:t>
            </a:r>
            <a:r>
              <a:rPr lang="en-GB" sz="1200" i="1">
                <a:solidFill>
                  <a:srgbClr val="5C5B5A"/>
                </a:solidFill>
                <a:latin typeface="Arial"/>
                <a:cs typeface="Arial"/>
              </a:rPr>
              <a:t>or a learning disability (22%)</a:t>
            </a:r>
          </a:p>
          <a:p>
            <a:pPr>
              <a:spcAft>
                <a:spcPts val="400"/>
              </a:spcAft>
              <a:defRPr/>
            </a:pPr>
            <a:r>
              <a:rPr lang="en-GB" sz="1200" i="1">
                <a:solidFill>
                  <a:srgbClr val="5C5B5A"/>
                </a:solidFill>
                <a:latin typeface="Arial"/>
                <a:cs typeface="Arial"/>
              </a:rPr>
              <a:t>Those who are bisexual (18%)</a:t>
            </a:r>
          </a:p>
          <a:p>
            <a:pPr>
              <a:spcAft>
                <a:spcPts val="400"/>
              </a:spcAft>
              <a:defRPr/>
            </a:pPr>
            <a:r>
              <a:rPr lang="en-GB" sz="1200">
                <a:solidFill>
                  <a:srgbClr val="5C5B5A"/>
                </a:solidFill>
                <a:latin typeface="Arial"/>
                <a:cs typeface="Arial"/>
              </a:rPr>
              <a:t>Those age 45-54 (15%)</a:t>
            </a:r>
          </a:p>
          <a:p>
            <a:pPr>
              <a:spcAft>
                <a:spcPts val="400"/>
              </a:spcAft>
              <a:defRPr/>
            </a:pPr>
            <a:r>
              <a:rPr lang="en-GB" sz="1200">
                <a:solidFill>
                  <a:srgbClr val="5C5B5A"/>
                </a:solidFill>
                <a:latin typeface="Arial"/>
                <a:cs typeface="Arial"/>
              </a:rPr>
              <a:t>Those with no religion (14%)</a:t>
            </a:r>
          </a:p>
          <a:p>
            <a:pPr marL="0" indent="0">
              <a:spcAft>
                <a:spcPts val="400"/>
              </a:spcAft>
              <a:buNone/>
              <a:defRPr/>
            </a:pPr>
            <a:endParaRPr lang="en-GB" sz="1200" b="1">
              <a:solidFill>
                <a:srgbClr val="009690"/>
              </a:solidFill>
              <a:latin typeface="Arial"/>
              <a:cs typeface="Arial"/>
            </a:endParaRPr>
          </a:p>
          <a:p>
            <a:pPr marL="0" indent="0">
              <a:spcAft>
                <a:spcPts val="400"/>
              </a:spcAft>
              <a:buNone/>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not in work due to ill health or disability (38%)</a:t>
            </a:r>
          </a:p>
          <a:p>
            <a:pPr>
              <a:spcAft>
                <a:spcPts val="400"/>
              </a:spcAft>
              <a:defRPr/>
            </a:pPr>
            <a:r>
              <a:rPr lang="en-GB" sz="1200" i="1">
                <a:solidFill>
                  <a:srgbClr val="5C5B5A"/>
                </a:solidFill>
                <a:latin typeface="Arial"/>
                <a:cs typeface="Arial"/>
              </a:rPr>
              <a:t>Those treated unfairly by society (31%)</a:t>
            </a:r>
          </a:p>
          <a:p>
            <a:pPr>
              <a:spcAft>
                <a:spcPts val="400"/>
              </a:spcAft>
              <a:defRPr/>
            </a:pPr>
            <a:r>
              <a:rPr lang="en-GB" sz="1200" i="1">
                <a:solidFill>
                  <a:srgbClr val="5C5B5A"/>
                </a:solidFill>
                <a:latin typeface="Arial"/>
                <a:cs typeface="Arial"/>
              </a:rPr>
              <a:t>Those who are dissatisfied with their local area (33%)</a:t>
            </a:r>
            <a:endParaRPr lang="en-GB" sz="1200">
              <a:solidFill>
                <a:srgbClr val="5C5B5A"/>
              </a:solidFill>
              <a:latin typeface="Arial"/>
              <a:cs typeface="Arial"/>
            </a:endParaRPr>
          </a:p>
          <a:p>
            <a:pPr>
              <a:spcAft>
                <a:spcPts val="400"/>
              </a:spcAft>
              <a:defRPr/>
            </a:pPr>
            <a:r>
              <a:rPr lang="en-GB" sz="1200">
                <a:solidFill>
                  <a:srgbClr val="5C5B5A"/>
                </a:solidFill>
                <a:latin typeface="Arial"/>
                <a:cs typeface="Arial"/>
              </a:rPr>
              <a:t>Those who have been out of work for 6 months or more (27%)</a:t>
            </a:r>
          </a:p>
          <a:p>
            <a:pPr>
              <a:spcAft>
                <a:spcPts val="400"/>
              </a:spcAft>
              <a:defRPr/>
            </a:pPr>
            <a:r>
              <a:rPr lang="en-GB" sz="1200" i="1">
                <a:solidFill>
                  <a:srgbClr val="5C5B5A"/>
                </a:solidFill>
                <a:latin typeface="Arial"/>
                <a:cs typeface="Arial"/>
              </a:rPr>
              <a:t>Those who disagree that people from different backgrounds get on well together in their local area (25%)</a:t>
            </a:r>
          </a:p>
          <a:p>
            <a:pPr>
              <a:spcAft>
                <a:spcPts val="400"/>
              </a:spcAft>
              <a:defRPr/>
            </a:pPr>
            <a:r>
              <a:rPr lang="en-GB" sz="1200">
                <a:solidFill>
                  <a:srgbClr val="5C5B5A"/>
                </a:solidFill>
                <a:latin typeface="Arial"/>
                <a:cs typeface="Arial"/>
              </a:rPr>
              <a:t>Those who are lonely at least some of the time (23%)</a:t>
            </a:r>
          </a:p>
          <a:p>
            <a:pPr>
              <a:spcAft>
                <a:spcPts val="400"/>
              </a:spcAft>
              <a:defRPr/>
            </a:pPr>
            <a:r>
              <a:rPr lang="en-GB" sz="1200">
                <a:solidFill>
                  <a:srgbClr val="5C5B5A"/>
                </a:solidFill>
                <a:latin typeface="Arial"/>
                <a:cs typeface="Arial"/>
              </a:rPr>
              <a:t>Those with a household income of less than £10,399 (23%)</a:t>
            </a:r>
          </a:p>
          <a:p>
            <a:pPr>
              <a:spcAft>
                <a:spcPts val="400"/>
              </a:spcAft>
              <a:defRPr/>
            </a:pPr>
            <a:r>
              <a:rPr lang="en-GB" sz="1200" i="1">
                <a:solidFill>
                  <a:srgbClr val="5C5B5A"/>
                </a:solidFill>
                <a:latin typeface="Arial"/>
                <a:cs typeface="Arial"/>
              </a:rPr>
              <a:t>Those who are 18-64 experiencing one aspect of material deprivation (17%)</a:t>
            </a:r>
          </a:p>
          <a:p>
            <a:pPr>
              <a:spcAft>
                <a:spcPts val="400"/>
              </a:spcAft>
              <a:defRPr/>
            </a:pPr>
            <a:r>
              <a:rPr lang="en-GB" sz="1200" i="1">
                <a:solidFill>
                  <a:srgbClr val="5C5B5A"/>
                </a:solidFill>
                <a:latin typeface="Arial"/>
                <a:cs typeface="Arial"/>
              </a:rPr>
              <a:t>Those not in employment (15%)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society treats them ‘unfairly’ </a:t>
            </a:r>
            <a:r>
              <a:rPr kumimoji="0" lang="en-GB" b="1" i="0" u="none" strike="noStrike" kern="1200" cap="none" spc="0" normalizeH="0" baseline="0" noProof="0">
                <a:ln>
                  <a:noFill/>
                </a:ln>
                <a:solidFill>
                  <a:schemeClr val="bg1"/>
                </a:solidFill>
                <a:effectLst/>
                <a:uLnTx/>
                <a:uFillTx/>
                <a:latin typeface="Arial"/>
                <a:cs typeface="Arial"/>
              </a:rPr>
              <a:t>compared to GM average (17%)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6302" y="1356130"/>
            <a:ext cx="5400000" cy="4578247"/>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 </a:t>
            </a:r>
            <a:endParaRPr lang="en-GB" sz="1200" b="1" i="0" u="none" strike="noStrike" kern="1200" cap="none" spc="0" normalizeH="0" baseline="0" noProof="0">
              <a:ln>
                <a:noFill/>
              </a:ln>
              <a:solidFill>
                <a:srgbClr val="009690"/>
              </a:solidFill>
              <a:effectLst/>
              <a:uLnTx/>
              <a:uFillTx/>
              <a:latin typeface="Arial"/>
              <a:cs typeface="Arial"/>
            </a:endParaRPr>
          </a:p>
          <a:p>
            <a:pPr>
              <a:spcAft>
                <a:spcPts val="400"/>
              </a:spcAft>
              <a:defRPr/>
            </a:pPr>
            <a:r>
              <a:rPr lang="en-GB" sz="1200">
                <a:solidFill>
                  <a:srgbClr val="5C5B5A"/>
                </a:solidFill>
                <a:latin typeface="Arial"/>
                <a:cs typeface="Arial"/>
              </a:rPr>
              <a:t>Those with a disability (29%), including those with mental ill health (35%), a learning disability (34%), a sensory disability (31%), or a mobility disability (28%) </a:t>
            </a:r>
          </a:p>
          <a:p>
            <a:pPr>
              <a:spcAft>
                <a:spcPts val="400"/>
              </a:spcAft>
              <a:defRPr/>
            </a:pPr>
            <a:r>
              <a:rPr lang="en-GB" sz="1200">
                <a:solidFill>
                  <a:srgbClr val="5C5B5A"/>
                </a:solidFill>
                <a:latin typeface="Arial"/>
                <a:cs typeface="Arial"/>
              </a:rPr>
              <a:t>Gay men (29%)</a:t>
            </a:r>
          </a:p>
          <a:p>
            <a:pPr>
              <a:spcAft>
                <a:spcPts val="400"/>
              </a:spcAft>
              <a:defRPr/>
            </a:pPr>
            <a:r>
              <a:rPr lang="en-GB" sz="1200" i="1">
                <a:solidFill>
                  <a:srgbClr val="5C5B5A"/>
                </a:solidFill>
                <a:latin typeface="Arial"/>
                <a:cs typeface="Arial"/>
              </a:rPr>
              <a:t>Those not heterosexual (28%)</a:t>
            </a:r>
          </a:p>
          <a:p>
            <a:pPr>
              <a:spcAft>
                <a:spcPts val="400"/>
              </a:spcAft>
              <a:defRPr/>
            </a:pPr>
            <a:r>
              <a:rPr lang="en-GB" sz="1200">
                <a:solidFill>
                  <a:srgbClr val="5C5B5A"/>
                </a:solidFill>
                <a:latin typeface="Arial"/>
                <a:cs typeface="Arial"/>
              </a:rPr>
              <a:t>Those from any other white background (29%)</a:t>
            </a:r>
          </a:p>
          <a:p>
            <a:pPr>
              <a:spcAft>
                <a:spcPts val="400"/>
              </a:spcAft>
              <a:defRPr/>
            </a:pPr>
            <a:r>
              <a:rPr lang="en-GB" sz="1200" i="1">
                <a:solidFill>
                  <a:srgbClr val="5C5B5A"/>
                </a:solidFill>
                <a:latin typeface="Arial"/>
                <a:cs typeface="Arial"/>
              </a:rPr>
              <a:t>Those with a mixed ethnicity (24%)</a:t>
            </a:r>
          </a:p>
          <a:p>
            <a:pPr marL="0" indent="0">
              <a:spcAft>
                <a:spcPts val="400"/>
              </a:spcAft>
              <a:buNone/>
              <a:defRPr/>
            </a:pPr>
            <a:endParaRPr lang="en-GB" sz="1200" b="1">
              <a:solidFill>
                <a:srgbClr val="009690"/>
              </a:solidFill>
              <a:latin typeface="Arial"/>
              <a:cs typeface="Arial"/>
            </a:endParaRPr>
          </a:p>
          <a:p>
            <a:pPr marL="0" indent="0">
              <a:spcAft>
                <a:spcPts val="400"/>
              </a:spcAft>
              <a:buNone/>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with very low levels of hopefulness (53%), low levels of life satisfaction (43%) and low levels of happiness (38%)</a:t>
            </a:r>
          </a:p>
          <a:p>
            <a:pPr>
              <a:spcAft>
                <a:spcPts val="400"/>
              </a:spcAft>
              <a:defRPr/>
            </a:pPr>
            <a:r>
              <a:rPr lang="en-GB" sz="1200">
                <a:solidFill>
                  <a:srgbClr val="5C5B5A"/>
                </a:solidFill>
                <a:latin typeface="Arial"/>
                <a:cs typeface="Arial"/>
              </a:rPr>
              <a:t>Those not in work due to ill health or disability (39%)</a:t>
            </a:r>
          </a:p>
          <a:p>
            <a:pPr>
              <a:spcAft>
                <a:spcPts val="400"/>
              </a:spcAft>
              <a:defRPr/>
            </a:pPr>
            <a:r>
              <a:rPr lang="en-GB" sz="1200">
                <a:solidFill>
                  <a:srgbClr val="5C5B5A"/>
                </a:solidFill>
                <a:latin typeface="Arial"/>
                <a:cs typeface="Arial"/>
              </a:rPr>
              <a:t>Those who disagree that people from different backgrounds get on well together in their local area (31%)</a:t>
            </a:r>
          </a:p>
          <a:p>
            <a:pPr>
              <a:spcAft>
                <a:spcPts val="400"/>
              </a:spcAft>
              <a:defRPr/>
            </a:pPr>
            <a:r>
              <a:rPr lang="en-GB" sz="1200" i="1">
                <a:solidFill>
                  <a:srgbClr val="5C5B5A"/>
                </a:solidFill>
                <a:latin typeface="Arial"/>
                <a:cs typeface="Arial"/>
              </a:rPr>
              <a:t>Those with a household income of less than £10,399 (27%)</a:t>
            </a:r>
          </a:p>
          <a:p>
            <a:pPr>
              <a:spcAft>
                <a:spcPts val="400"/>
              </a:spcAft>
              <a:defRPr/>
            </a:pPr>
            <a:r>
              <a:rPr lang="en-GB" sz="1200" i="1">
                <a:solidFill>
                  <a:srgbClr val="5C5B5A"/>
                </a:solidFill>
                <a:latin typeface="Arial"/>
                <a:cs typeface="Arial"/>
              </a:rPr>
              <a:t>Renters (22%)</a:t>
            </a:r>
          </a:p>
          <a:p>
            <a:pPr>
              <a:spcAft>
                <a:spcPts val="400"/>
              </a:spcAft>
              <a:defRPr/>
            </a:pPr>
            <a:r>
              <a:rPr lang="en-GB" sz="1200">
                <a:solidFill>
                  <a:srgbClr val="5C5B5A"/>
                </a:solidFill>
                <a:latin typeface="Arial"/>
                <a:cs typeface="Arial"/>
              </a:rPr>
              <a:t>Those in a part time job (21%)</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930894"/>
            <a:ext cx="11338963" cy="483722"/>
          </a:xfrm>
          <a:prstGeom prst="rect">
            <a:avLst/>
          </a:prstGeom>
          <a:noFill/>
        </p:spPr>
        <p:txBody>
          <a:bodyPr vert="horz" wrap="square" lIns="91440" tIns="45720" rIns="91440" bIns="45720" rtlCol="0" anchor="t">
            <a:spAutoFit/>
          </a:bodyPr>
          <a:lstStyle/>
          <a:p>
            <a:r>
              <a:rPr lang="en-GB" sz="900" dirty="0">
                <a:solidFill>
                  <a:schemeClr val="bg1">
                    <a:lumMod val="50000"/>
                  </a:schemeClr>
                </a:solidFill>
                <a:latin typeface="Arial"/>
                <a:cs typeface="Arial"/>
              </a:rPr>
              <a:t> * Subgroup analysis uses merged data from S16-S18 combined, with a sample size of 5,336 across the three waves. </a:t>
            </a:r>
            <a:r>
              <a:rPr kumimoji="0" lang="en-GB" sz="9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16-18, </a:t>
            </a:r>
            <a:r>
              <a:rPr lang="en-GB" sz="1000" dirty="0">
                <a:solidFill>
                  <a:srgbClr val="FFFFFF">
                    <a:lumMod val="50000"/>
                  </a:srgbClr>
                </a:solidFill>
                <a:latin typeface="Arial" panose="020B0604020202020204" pitchFamily="34" charset="0"/>
                <a:cs typeface="Arial" panose="020B0604020202020204" pitchFamily="34" charset="0"/>
              </a:rPr>
              <a:t>5336</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85798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722368988"/>
              </p:ext>
            </p:extLst>
          </p:nvPr>
        </p:nvGraphicFramePr>
        <p:xfrm>
          <a:off x="586800" y="1279750"/>
          <a:ext cx="5658725" cy="4123054"/>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63516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u="sng">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Executive summary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a:t>
                      </a:r>
                      <a:endParaRPr lang="en-US" sz="2000" b="0" u="sng">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986878"/>
                  </a:ext>
                </a:extLst>
              </a:tr>
              <a:tr h="471442">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0000"/>
                        </a:lnSpc>
                        <a:spcBef>
                          <a:spcPts val="0"/>
                        </a:spcBef>
                        <a:spcAft>
                          <a:spcPts val="0"/>
                        </a:spcAft>
                        <a:buNone/>
                        <a:tabLst/>
                        <a:defRPr/>
                      </a:pPr>
                      <a:r>
                        <a:rPr lang="en-US" sz="2000" b="0" u="sng" kern="1200" dirty="0">
                          <a:solidFill>
                            <a:schemeClr val="bg1"/>
                          </a:solidFill>
                          <a:latin typeface="Arial"/>
                          <a:ea typeface="+mn-ea"/>
                          <a:cs typeface="Arial"/>
                          <a:hlinkClick r:id="rId6" action="ppaction://hlinksldjump">
                            <a:extLst>
                              <a:ext uri="{A12FA001-AC4F-418D-AE19-62706E023703}">
                                <ahyp:hlinkClr xmlns:ahyp="http://schemas.microsoft.com/office/drawing/2018/hyperlinkcolor" val="tx"/>
                              </a:ext>
                            </a:extLst>
                          </a:hlinkClick>
                        </a:rPr>
                        <a:t>9</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a:solidFill>
                            <a:schemeClr val="bg1"/>
                          </a:solidFill>
                          <a:latin typeface="Arial"/>
                          <a:cs typeface="Arial"/>
                        </a:rPr>
                        <a:t>Your 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0000"/>
                        </a:lnSpc>
                        <a:spcBef>
                          <a:spcPts val="0"/>
                        </a:spcBef>
                        <a:spcAft>
                          <a:spcPts val="0"/>
                        </a:spcAft>
                        <a:buNone/>
                        <a:tabLst/>
                        <a:defRPr/>
                      </a:pPr>
                      <a:r>
                        <a:rPr lang="en-US" sz="2000" b="0" u="sng" kern="1200">
                          <a:solidFill>
                            <a:schemeClr val="bg1"/>
                          </a:solidFill>
                          <a:latin typeface="Arial"/>
                          <a:ea typeface="+mn-ea"/>
                          <a:cs typeface="Arial"/>
                          <a:hlinkClick r:id="rId7" action="ppaction://hlinksldjump">
                            <a:extLst>
                              <a:ext uri="{A12FA001-AC4F-418D-AE19-62706E023703}">
                                <ahyp:hlinkClr xmlns:ahyp="http://schemas.microsoft.com/office/drawing/2018/hyperlinkcolor" val="tx"/>
                              </a:ext>
                            </a:extLst>
                          </a:hlinkClick>
                        </a:rPr>
                        <a:t>2</a:t>
                      </a:r>
                      <a:r>
                        <a:rPr lang="en-US" sz="2000" b="0" u="sng" kern="1200">
                          <a:solidFill>
                            <a:schemeClr val="bg1"/>
                          </a:solidFill>
                          <a:latin typeface="Arial"/>
                          <a:ea typeface="+mn-ea"/>
                          <a:cs typeface="Aria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33638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Material deprivation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8" action="ppaction://hlinksldjump">
                            <a:extLst>
                              <a:ext uri="{A12FA001-AC4F-418D-AE19-62706E023703}">
                                <ahyp:hlinkClr xmlns:ahyp="http://schemas.microsoft.com/office/drawing/2018/hyperlinkcolor" val="tx"/>
                              </a:ext>
                            </a:extLst>
                          </a:hlinkClick>
                        </a:rPr>
                        <a:t>33</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98689"/>
                  </a:ext>
                </a:extLst>
              </a:tr>
              <a:tr h="471442">
                <a:tc>
                  <a:txBody>
                    <a:bodyPr/>
                    <a:lstStyle/>
                    <a:p>
                      <a:r>
                        <a:rPr lang="en-IN" sz="2000" b="1" dirty="0">
                          <a:solidFill>
                            <a:schemeClr val="bg1"/>
                          </a:solidFill>
                          <a:latin typeface="Arial"/>
                          <a:cs typeface="Arial"/>
                        </a:rPr>
                        <a:t>Further education for young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9" action="ppaction://hlinksldjump">
                            <a:extLst>
                              <a:ext uri="{A12FA001-AC4F-418D-AE19-62706E023703}">
                                <ahyp:hlinkClr xmlns:ahyp="http://schemas.microsoft.com/office/drawing/2018/hyperlinkcolor" val="tx"/>
                              </a:ext>
                            </a:extLst>
                          </a:hlinkClick>
                        </a:rPr>
                        <a:t>42</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r>
                        <a:rPr lang="en-IN" sz="2000" b="1" dirty="0">
                          <a:solidFill>
                            <a:schemeClr val="bg1"/>
                          </a:solidFill>
                          <a:latin typeface="Arial"/>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0" action="ppaction://hlinksldjump">
                            <a:extLst>
                              <a:ext uri="{A12FA001-AC4F-418D-AE19-62706E023703}">
                                <ahyp:hlinkClr xmlns:ahyp="http://schemas.microsoft.com/office/drawing/2018/hyperlinkcolor" val="tx"/>
                              </a:ext>
                            </a:extLst>
                          </a:hlinkClick>
                        </a:rPr>
                        <a:t>53</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691329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bg1"/>
                          </a:solidFill>
                          <a:latin typeface="Arial"/>
                          <a:ea typeface="+mn-ea"/>
                          <a:cs typeface="Arial"/>
                        </a:rPr>
                        <a:t>(</a:t>
                      </a:r>
                      <a:r>
                        <a:rPr lang="en-GB" sz="1400" b="0" kern="1200" dirty="0">
                          <a:solidFill>
                            <a:schemeClr val="bg1"/>
                          </a:solidFill>
                          <a:latin typeface="Arial"/>
                          <a:ea typeface="+mn-ea"/>
                          <a:cs typeface="Arial"/>
                        </a:rPr>
                        <a:t>further information on methodology, sample, key demographics and significance testing / statistical difference) </a:t>
                      </a:r>
                      <a:endParaRPr lang="en-IN" sz="14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1" action="ppaction://hlinksldjump">
                            <a:extLst>
                              <a:ext uri="{A12FA001-AC4F-418D-AE19-62706E023703}">
                                <ahyp:hlinkClr xmlns:ahyp="http://schemas.microsoft.com/office/drawing/2018/hyperlinkcolor" val="tx"/>
                              </a:ext>
                            </a:extLst>
                          </a:hlinkClick>
                        </a:rPr>
                        <a:t>63</a:t>
                      </a:r>
                      <a:endParaRPr lang="en-US" sz="2000" b="0" u="sng" kern="1200" dirty="0">
                        <a:solidFill>
                          <a:schemeClr val="bg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174837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72421"/>
            <a:ext cx="11787023" cy="1066508"/>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dirty="0">
                <a:ln>
                  <a:noFill/>
                </a:ln>
                <a:solidFill>
                  <a:srgbClr val="5C5B5A"/>
                </a:solidFill>
                <a:effectLst/>
                <a:uLnTx/>
                <a:uFillTx/>
                <a:latin typeface="Arial"/>
                <a:ea typeface="+mj-ea"/>
                <a:cs typeface="+mj-cs"/>
              </a:rPr>
              <a:t>May 2025 shows some positive movements within “health confidence”, across all dimensions</a:t>
            </a:r>
            <a:r>
              <a:rPr lang="en-GB" sz="1800" b="1" dirty="0">
                <a:solidFill>
                  <a:srgbClr val="5C5B5A"/>
                </a:solidFill>
                <a:latin typeface="Arial"/>
                <a:ea typeface="+mj-ea"/>
                <a:cs typeface="+mj-cs"/>
              </a:rPr>
              <a:t>. In particular, there are notable short-term increases in knowledge and shared decisions. The overall </a:t>
            </a:r>
            <a:r>
              <a:rPr lang="en-GB" sz="1800" b="1" dirty="0">
                <a:solidFill>
                  <a:srgbClr val="009690"/>
                </a:solidFill>
                <a:latin typeface="Arial"/>
                <a:cs typeface="Arial"/>
              </a:rPr>
              <a:t>Health Confidence Score</a:t>
            </a:r>
            <a:r>
              <a:rPr lang="en-GB" sz="1800" b="1" dirty="0">
                <a:solidFill>
                  <a:srgbClr val="5C5B5A"/>
                </a:solidFill>
                <a:latin typeface="Arial"/>
                <a:cs typeface="Arial"/>
              </a:rPr>
              <a:t> has consequently increased, rising by 0.6 from 72.1 to 72.7. The long-term outlook is also positive</a:t>
            </a:r>
            <a:endParaRPr lang="en-GB" sz="1800" b="1" dirty="0">
              <a:solidFill>
                <a:srgbClr val="009690"/>
              </a:solidFill>
              <a:latin typeface="Arial"/>
              <a:cs typeface="Arial"/>
            </a:endParaRPr>
          </a:p>
        </p:txBody>
      </p:sp>
      <p:sp>
        <p:nvSpPr>
          <p:cNvPr id="3" name="TextBox 2">
            <a:extLst>
              <a:ext uri="{FF2B5EF4-FFF2-40B4-BE49-F238E27FC236}">
                <a16:creationId xmlns:a16="http://schemas.microsoft.com/office/drawing/2014/main" id="{547211CD-25AF-E69A-027C-4FEEE2D6CAA7}"/>
              </a:ext>
            </a:extLst>
          </p:cNvPr>
          <p:cNvSpPr txBox="1"/>
          <p:nvPr/>
        </p:nvSpPr>
        <p:spPr>
          <a:xfrm>
            <a:off x="2740232" y="1477094"/>
            <a:ext cx="6805113" cy="338554"/>
          </a:xfrm>
          <a:prstGeom prst="rect">
            <a:avLst/>
          </a:prstGeom>
          <a:noFill/>
        </p:spPr>
        <p:txBody>
          <a:bodyPr wrap="square" lIns="91440" tIns="45720" rIns="91440" bIns="45720" rtlCol="0" anchor="t">
            <a:spAutoFit/>
          </a:bodyPr>
          <a:lstStyle/>
          <a:p>
            <a:pPr algn="ctr">
              <a:defRPr/>
            </a:pPr>
            <a:r>
              <a:rPr lang="en-GB" sz="1600" b="1" dirty="0">
                <a:solidFill>
                  <a:srgbClr val="5C5B5A"/>
                </a:solidFill>
                <a:latin typeface="Arial"/>
              </a:rPr>
              <a:t>Dimensions of Greater Manchester health</a:t>
            </a:r>
            <a:r>
              <a:rPr kumimoji="0" lang="en-GB" sz="1600" b="1" i="0" strike="noStrike" kern="1200" cap="none" spc="0" normalizeH="0" baseline="0" noProof="0" dirty="0">
                <a:ln>
                  <a:noFill/>
                </a:ln>
                <a:solidFill>
                  <a:srgbClr val="5C5B5A"/>
                </a:solidFill>
                <a:effectLst/>
                <a:uLnTx/>
                <a:uFillTx/>
                <a:latin typeface="Arial"/>
                <a:ea typeface="+mn-ea"/>
                <a:cs typeface="+mn-cs"/>
              </a:rPr>
              <a:t> confidence score </a:t>
            </a:r>
          </a:p>
        </p:txBody>
      </p:sp>
      <p:graphicFrame>
        <p:nvGraphicFramePr>
          <p:cNvPr id="7" name="Chart 6" descr="The chart shows a stacked line chart for health confidence score. The score for shared decisions is 81.8, knowledge is 69.0, self-management is 72.4 and access is 67.8">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500150906"/>
              </p:ext>
            </p:extLst>
          </p:nvPr>
        </p:nvGraphicFramePr>
        <p:xfrm>
          <a:off x="667397" y="1646371"/>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32">
            <a:extLst>
              <a:ext uri="{FF2B5EF4-FFF2-40B4-BE49-F238E27FC236}">
                <a16:creationId xmlns:a16="http://schemas.microsoft.com/office/drawing/2014/main" id="{3EEBFBE8-2658-50F8-ADBC-F93EB4FD6A00}"/>
              </a:ext>
            </a:extLst>
          </p:cNvPr>
          <p:cNvSpPr txBox="1">
            <a:spLocks/>
          </p:cNvSpPr>
          <p:nvPr/>
        </p:nvSpPr>
        <p:spPr>
          <a:xfrm>
            <a:off x="720003" y="5813279"/>
            <a:ext cx="10845570" cy="719618"/>
          </a:xfrm>
          <a:prstGeom prst="rect">
            <a:avLst/>
          </a:prstGeom>
          <a:no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200" dirty="0">
                <a:solidFill>
                  <a:srgbClr val="5C5B5A"/>
                </a:solidFill>
                <a:latin typeface="Arial"/>
                <a:cs typeface="Arial"/>
              </a:rPr>
              <a:t>An overall health confidence score is calculated based on responses to four questions, each covering one of four dimensions – access, knowledge, self-management, shared decisions. On a 0-100 scale, scores between 60-79 are interpreted as moderate, scores between 80-100 are interpreted as high</a:t>
            </a:r>
            <a:endParaRPr lang="en-GB" sz="1200" dirty="0">
              <a:solidFill>
                <a:srgbClr val="5C5B5A"/>
              </a:solidFill>
              <a:latin typeface="Arial" panose="020B0604020202020204" pitchFamily="34" charset="0"/>
              <a:cs typeface="Arial" panose="020B0604020202020204" pitchFamily="34" charset="0"/>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S7, 1488; S8, 1612; S9, 1560; S10, 1546; S11, 1460; S12, 1,551; S13, 1540</a:t>
            </a:r>
            <a:r>
              <a:rPr lang="en-GB" sz="1000" dirty="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S14, 1482; S15, 1517; S16, 1523; S18, 2298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4520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C666E-16EF-F5DA-2CE5-913EEE04F5C4}"/>
            </a:ext>
          </a:extLst>
        </p:cNvPr>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8DE39843-A03D-C9E2-4415-880A7F89ADDF}"/>
              </a:ext>
            </a:extLst>
          </p:cNvPr>
          <p:cNvSpPr txBox="1">
            <a:spLocks noGrp="1"/>
          </p:cNvSpPr>
          <p:nvPr>
            <p:ph type="title" idx="4294967295"/>
          </p:nvPr>
        </p:nvSpPr>
        <p:spPr>
          <a:xfrm>
            <a:off x="486246" y="310725"/>
            <a:ext cx="11550057" cy="1268909"/>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5C5B5A"/>
                </a:solidFill>
                <a:effectLst/>
                <a:uLnTx/>
                <a:uFillTx/>
                <a:latin typeface="Arial"/>
                <a:ea typeface="+mn-ea"/>
                <a:cs typeface="Arial"/>
              </a:rPr>
              <a:t>This wave we have revisited insights in relation to disabled respondents. These respondents have a </a:t>
            </a:r>
            <a:r>
              <a:rPr lang="en-GB" sz="2000" b="1">
                <a:solidFill>
                  <a:srgbClr val="5C5B5A"/>
                </a:solidFill>
                <a:latin typeface="Arial"/>
                <a:cs typeface="Arial"/>
              </a:rPr>
              <a:t>low</a:t>
            </a:r>
            <a:r>
              <a:rPr kumimoji="0" lang="en-GB" sz="2000" b="1" i="0" u="none" strike="noStrike" kern="1200" cap="none" spc="0" normalizeH="0" baseline="0" noProof="0">
                <a:ln>
                  <a:noFill/>
                </a:ln>
                <a:solidFill>
                  <a:srgbClr val="5C5B5A"/>
                </a:solidFill>
                <a:effectLst/>
                <a:uLnTx/>
                <a:uFillTx/>
                <a:latin typeface="Arial"/>
                <a:ea typeface="+mn-ea"/>
                <a:cs typeface="Arial"/>
              </a:rPr>
              <a:t>er-than-average </a:t>
            </a:r>
            <a:r>
              <a:rPr kumimoji="0" lang="en-GB" sz="2000" b="1" i="0" u="none" strike="noStrike" kern="1200" cap="none" spc="0" normalizeH="0" baseline="0" noProof="0">
                <a:ln>
                  <a:noFill/>
                </a:ln>
                <a:solidFill>
                  <a:srgbClr val="009690"/>
                </a:solidFill>
                <a:effectLst/>
                <a:uLnTx/>
                <a:uFillTx/>
                <a:latin typeface="Arial"/>
                <a:ea typeface="+mn-ea"/>
                <a:cs typeface="Arial"/>
              </a:rPr>
              <a:t>level of health confidence </a:t>
            </a:r>
            <a:r>
              <a:rPr kumimoji="0" lang="en-GB" sz="2000" b="1" i="0" u="none" strike="noStrike" kern="1200" cap="none" spc="0" normalizeH="0" baseline="0" noProof="0">
                <a:ln>
                  <a:noFill/>
                </a:ln>
                <a:solidFill>
                  <a:srgbClr val="5C5B5A"/>
                </a:solidFill>
                <a:effectLst/>
                <a:uLnTx/>
                <a:uFillTx/>
                <a:latin typeface="Arial"/>
                <a:ea typeface="+mn-ea"/>
                <a:cs typeface="Arial"/>
              </a:rPr>
              <a:t>compared to respondents as a whole – reported at 62.8 out of 100, lower than the overall GM score of </a:t>
            </a:r>
            <a:r>
              <a:rPr lang="en-GB" sz="2000" b="1">
                <a:solidFill>
                  <a:srgbClr val="5C5B5A"/>
                </a:solidFill>
                <a:latin typeface="Arial"/>
                <a:cs typeface="Arial"/>
              </a:rPr>
              <a:t>72.7</a:t>
            </a:r>
            <a:endParaRPr kumimoji="0" lang="en-GB" sz="20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0" name="Content Placeholder 32">
            <a:extLst>
              <a:ext uri="{FF2B5EF4-FFF2-40B4-BE49-F238E27FC236}">
                <a16:creationId xmlns:a16="http://schemas.microsoft.com/office/drawing/2014/main" id="{4C0473D2-4240-28ED-C5DB-1849CE0248E1}"/>
              </a:ext>
            </a:extLst>
          </p:cNvPr>
          <p:cNvSpPr txBox="1">
            <a:spLocks/>
          </p:cNvSpPr>
          <p:nvPr/>
        </p:nvSpPr>
        <p:spPr>
          <a:xfrm>
            <a:off x="486247" y="1552107"/>
            <a:ext cx="2276004"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5C5B5A"/>
                </a:solidFill>
                <a:effectLst/>
                <a:uLnTx/>
                <a:uFillTx/>
                <a:latin typeface="Arial"/>
                <a:ea typeface="+mn-ea"/>
                <a:cs typeface="Arial"/>
              </a:rPr>
              <a:t>An overall health confidence score is calculated based on responses to four questions, each covering one of four dimensions – access, knowledge, self-management, shared decisions.</a:t>
            </a:r>
            <a:endParaRPr kumimoji="0" lang="en-GB" sz="14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5C5B5A"/>
                </a:solidFill>
                <a:effectLst/>
                <a:uLnTx/>
                <a:uFillTx/>
                <a:latin typeface="Arial"/>
                <a:ea typeface="+mn-ea"/>
                <a:cs typeface="Arial"/>
              </a:rPr>
              <a:t>On a 0-100 scale, these thresholds are given the following interpretations:</a:t>
            </a:r>
          </a:p>
          <a:p>
            <a:pPr marL="0" marR="0" lvl="0" indent="0" algn="ctr"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6D090F72-A3B8-7956-E661-31197BC008F9}"/>
              </a:ext>
            </a:extLst>
          </p:cNvPr>
          <p:cNvGraphicFramePr>
            <a:graphicFrameLocks noGrp="1"/>
          </p:cNvGraphicFramePr>
          <p:nvPr/>
        </p:nvGraphicFramePr>
        <p:xfrm>
          <a:off x="623377" y="4653373"/>
          <a:ext cx="2001743" cy="1202040"/>
        </p:xfrm>
        <a:graphic>
          <a:graphicData uri="http://schemas.openxmlformats.org/drawingml/2006/table">
            <a:tbl>
              <a:tblPr firstRow="1" bandRow="1">
                <a:tableStyleId>{073A0DAA-6AF3-43AB-8588-CEC1D06C72B9}</a:tableStyleId>
              </a:tblPr>
              <a:tblGrid>
                <a:gridCol w="1080000">
                  <a:extLst>
                    <a:ext uri="{9D8B030D-6E8A-4147-A177-3AD203B41FA5}">
                      <a16:colId xmlns:a16="http://schemas.microsoft.com/office/drawing/2014/main" val="588151101"/>
                    </a:ext>
                  </a:extLst>
                </a:gridCol>
                <a:gridCol w="921743">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C3D265FD-75EA-AB5D-4462-1D10A976C668}"/>
              </a:ext>
            </a:extLst>
          </p:cNvPr>
          <p:cNvSpPr txBox="1"/>
          <p:nvPr/>
        </p:nvSpPr>
        <p:spPr>
          <a:xfrm>
            <a:off x="3007271" y="1440513"/>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9690"/>
                </a:solidFill>
                <a:effectLst/>
                <a:uLnTx/>
                <a:uFillTx/>
                <a:latin typeface="Arial"/>
                <a:ea typeface="+mn-ea"/>
                <a:cs typeface="+mn-cs"/>
              </a:rPr>
              <a:t>56.4</a:t>
            </a:r>
            <a:endParaRPr kumimoji="0" lang="en-GB" sz="1600" b="1" i="0" u="none" strike="noStrike" kern="1200" cap="none" spc="0" normalizeH="0" baseline="0" noProof="0">
              <a:ln>
                <a:noFill/>
              </a:ln>
              <a:solidFill>
                <a:srgbClr val="00969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-11.4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(vs. GM)</a:t>
            </a:r>
            <a:endParaRPr kumimoji="0" lang="en-GB" sz="1600" b="0" i="0" u="none" strike="noStrike" kern="1200" cap="none" spc="0" normalizeH="0" baseline="0" noProof="0">
              <a:ln>
                <a:noFill/>
              </a:ln>
              <a:solidFill>
                <a:srgbClr val="00969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‘I can get the right help if I need it’</a:t>
            </a:r>
          </a:p>
        </p:txBody>
      </p:sp>
      <p:sp>
        <p:nvSpPr>
          <p:cNvPr id="6" name="TextBox 5">
            <a:extLst>
              <a:ext uri="{FF2B5EF4-FFF2-40B4-BE49-F238E27FC236}">
                <a16:creationId xmlns:a16="http://schemas.microsoft.com/office/drawing/2014/main" id="{D24DB730-2D30-1725-2A5D-2F62DB1F6D87}"/>
              </a:ext>
            </a:extLst>
          </p:cNvPr>
          <p:cNvSpPr txBox="1"/>
          <p:nvPr/>
        </p:nvSpPr>
        <p:spPr>
          <a:xfrm>
            <a:off x="4717243" y="1440513"/>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9690"/>
                </a:solidFill>
                <a:effectLst/>
                <a:uLnTx/>
                <a:uFillTx/>
                <a:latin typeface="Arial"/>
                <a:ea typeface="+mn-ea"/>
                <a:cs typeface="+mn-cs"/>
              </a:rPr>
              <a:t>62.1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‘I know enough about my health’</a:t>
            </a:r>
          </a:p>
        </p:txBody>
      </p:sp>
      <p:sp>
        <p:nvSpPr>
          <p:cNvPr id="7" name="TextBox 6">
            <a:extLst>
              <a:ext uri="{FF2B5EF4-FFF2-40B4-BE49-F238E27FC236}">
                <a16:creationId xmlns:a16="http://schemas.microsoft.com/office/drawing/2014/main" id="{DDDDA0B3-F301-07F2-7B21-81BA8C6BE2D4}"/>
              </a:ext>
            </a:extLst>
          </p:cNvPr>
          <p:cNvSpPr txBox="1"/>
          <p:nvPr/>
        </p:nvSpPr>
        <p:spPr>
          <a:xfrm>
            <a:off x="6338491" y="1440513"/>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9690"/>
                </a:solidFill>
                <a:effectLst/>
                <a:uLnTx/>
                <a:uFillTx/>
                <a:latin typeface="Arial"/>
                <a:ea typeface="+mn-ea"/>
                <a:cs typeface="+mn-cs"/>
              </a:rPr>
              <a:t>58.1</a:t>
            </a:r>
            <a:endParaRPr kumimoji="0" lang="en-GB" sz="1600" b="1" i="0" u="none" strike="noStrike" kern="1200" cap="none" spc="0" normalizeH="0" baseline="0" noProof="0">
              <a:ln>
                <a:noFill/>
              </a:ln>
              <a:solidFill>
                <a:srgbClr val="00969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-14.3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‘I can look after my health’</a:t>
            </a:r>
          </a:p>
        </p:txBody>
      </p:sp>
      <p:sp>
        <p:nvSpPr>
          <p:cNvPr id="9" name="TextBox 8">
            <a:extLst>
              <a:ext uri="{FF2B5EF4-FFF2-40B4-BE49-F238E27FC236}">
                <a16:creationId xmlns:a16="http://schemas.microsoft.com/office/drawing/2014/main" id="{52409340-E670-C8B5-ECE4-B534B4851544}"/>
              </a:ext>
            </a:extLst>
          </p:cNvPr>
          <p:cNvSpPr txBox="1"/>
          <p:nvPr/>
        </p:nvSpPr>
        <p:spPr>
          <a:xfrm>
            <a:off x="8205753" y="1440513"/>
            <a:ext cx="1863520"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9690"/>
                </a:solidFill>
                <a:effectLst/>
                <a:uLnTx/>
                <a:uFillTx/>
                <a:latin typeface="Arial"/>
                <a:ea typeface="+mn-ea"/>
                <a:cs typeface="+mn-cs"/>
              </a:rPr>
              <a:t>74.7</a:t>
            </a:r>
            <a:endParaRPr kumimoji="0" lang="en-GB" sz="1600" b="1" i="0" u="none" strike="noStrike" kern="1200" cap="none" spc="0" normalizeH="0" baseline="0" noProof="0">
              <a:ln>
                <a:noFill/>
              </a:ln>
              <a:solidFill>
                <a:srgbClr val="00969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9690"/>
                </a:solidFill>
                <a:effectLst/>
                <a:uLnTx/>
                <a:uFillTx/>
                <a:latin typeface="Arial"/>
                <a:ea typeface="+mn-ea"/>
                <a:cs typeface="+mn-cs"/>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‘I am involved in decisions about me’</a:t>
            </a:r>
          </a:p>
        </p:txBody>
      </p:sp>
      <p:grpSp>
        <p:nvGrpSpPr>
          <p:cNvPr id="2" name="Group 1">
            <a:extLst>
              <a:ext uri="{FF2B5EF4-FFF2-40B4-BE49-F238E27FC236}">
                <a16:creationId xmlns:a16="http://schemas.microsoft.com/office/drawing/2014/main" id="{A10A6DCF-4DCD-9F84-AAF0-5AE6E6529C0F}"/>
              </a:ext>
              <a:ext uri="{C183D7F6-B498-43B3-948B-1728B52AA6E4}">
                <adec:decorative xmlns:adec="http://schemas.microsoft.com/office/drawing/2017/decorative" val="1"/>
              </a:ext>
            </a:extLst>
          </p:cNvPr>
          <p:cNvGrpSpPr/>
          <p:nvPr/>
        </p:nvGrpSpPr>
        <p:grpSpPr>
          <a:xfrm>
            <a:off x="3752837" y="2820456"/>
            <a:ext cx="5395930" cy="513333"/>
            <a:chOff x="5704114" y="3277154"/>
            <a:chExt cx="5395930" cy="513333"/>
          </a:xfrm>
        </p:grpSpPr>
        <p:cxnSp>
          <p:nvCxnSpPr>
            <p:cNvPr id="11" name="Connector: Elbow 10">
              <a:extLst>
                <a:ext uri="{FF2B5EF4-FFF2-40B4-BE49-F238E27FC236}">
                  <a16:creationId xmlns:a16="http://schemas.microsoft.com/office/drawing/2014/main" id="{064A54E3-0D7F-E27A-97A4-5C4670194AAF}"/>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EB4E9959-4F05-E230-BA78-077CDD669C06}"/>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5ECB5A8-6F97-7849-E1DC-7EBE4E58990E}"/>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E1E8E2-4CC2-4251-09CA-0328D0AC2119}"/>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6A8FD803-0815-1896-EA45-C6F4665EBE30}"/>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5568B7F3-23A8-C9AE-B838-FA9CD0053764}"/>
              </a:ext>
            </a:extLst>
          </p:cNvPr>
          <p:cNvSpPr txBox="1"/>
          <p:nvPr/>
        </p:nvSpPr>
        <p:spPr>
          <a:xfrm>
            <a:off x="3448090" y="3418786"/>
            <a:ext cx="5213247"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Health confidence score for disabled respondents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9690"/>
                </a:solidFill>
                <a:effectLst/>
                <a:uLnTx/>
                <a:uFillTx/>
                <a:latin typeface="Arial"/>
                <a:ea typeface="+mn-ea"/>
                <a:cs typeface="+mn-cs"/>
              </a:rPr>
              <a:t>62.8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This is</a:t>
            </a:r>
            <a:endParaRPr kumimoji="0" lang="en-GB" sz="1600" b="1" i="0" u="none" strike="noStrike" kern="1200" cap="none" spc="0" normalizeH="0" baseline="0" noProof="0" dirty="0">
              <a:ln>
                <a:noFill/>
              </a:ln>
              <a:solidFill>
                <a:srgbClr val="00969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9690"/>
                </a:solidFill>
                <a:effectLst/>
                <a:uLnTx/>
                <a:uFillTx/>
                <a:latin typeface="Arial"/>
                <a:ea typeface="+mn-ea"/>
                <a:cs typeface="+mn-cs"/>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points lower than in the overall GM score</a:t>
            </a:r>
          </a:p>
        </p:txBody>
      </p:sp>
      <p:graphicFrame>
        <p:nvGraphicFramePr>
          <p:cNvPr id="8" name="Table 7">
            <a:extLst>
              <a:ext uri="{FF2B5EF4-FFF2-40B4-BE49-F238E27FC236}">
                <a16:creationId xmlns:a16="http://schemas.microsoft.com/office/drawing/2014/main" id="{81FEC2EF-988F-338A-8096-8DE1D6494D60}"/>
              </a:ext>
            </a:extLst>
          </p:cNvPr>
          <p:cNvGraphicFramePr>
            <a:graphicFrameLocks noGrp="1"/>
          </p:cNvGraphicFramePr>
          <p:nvPr>
            <p:extLst>
              <p:ext uri="{D42A27DB-BD31-4B8C-83A1-F6EECF244321}">
                <p14:modId xmlns:p14="http://schemas.microsoft.com/office/powerpoint/2010/main" val="777823285"/>
              </p:ext>
            </p:extLst>
          </p:nvPr>
        </p:nvGraphicFramePr>
        <p:xfrm>
          <a:off x="9209283" y="2987907"/>
          <a:ext cx="2827020" cy="3246350"/>
        </p:xfrm>
        <a:graphic>
          <a:graphicData uri="http://schemas.openxmlformats.org/drawingml/2006/table">
            <a:tbl>
              <a:tblPr firstRow="1" bandRow="1">
                <a:tableStyleId>{5C22544A-7EE6-4342-B048-85BDC9FD1C3A}</a:tableStyleId>
              </a:tblPr>
              <a:tblGrid>
                <a:gridCol w="1313546">
                  <a:extLst>
                    <a:ext uri="{9D8B030D-6E8A-4147-A177-3AD203B41FA5}">
                      <a16:colId xmlns:a16="http://schemas.microsoft.com/office/drawing/2014/main" val="3900584382"/>
                    </a:ext>
                  </a:extLst>
                </a:gridCol>
                <a:gridCol w="1513474">
                  <a:extLst>
                    <a:ext uri="{9D8B030D-6E8A-4147-A177-3AD203B41FA5}">
                      <a16:colId xmlns:a16="http://schemas.microsoft.com/office/drawing/2014/main" val="746378218"/>
                    </a:ext>
                  </a:extLst>
                </a:gridCol>
              </a:tblGrid>
              <a:tr h="1097280">
                <a:tc>
                  <a:txBody>
                    <a:bodyPr/>
                    <a:lstStyle/>
                    <a:p>
                      <a:pPr algn="ctr"/>
                      <a:r>
                        <a:rPr lang="en-GB" sz="1200" dirty="0">
                          <a:solidFill>
                            <a:schemeClr val="bg1"/>
                          </a:solidFill>
                          <a:latin typeface="Arial" panose="020B0604020202020204" pitchFamily="34" charset="0"/>
                          <a:cs typeface="Arial" panose="020B0604020202020204" pitchFamily="34" charset="0"/>
                        </a:rPr>
                        <a:t>Wave</a:t>
                      </a:r>
                    </a:p>
                  </a:txBody>
                  <a:tcPr anchor="ctr">
                    <a:solidFill>
                      <a:srgbClr val="00706B"/>
                    </a:solidFill>
                  </a:tcPr>
                </a:tc>
                <a:tc>
                  <a:txBody>
                    <a:bodyPr/>
                    <a:lstStyle/>
                    <a:p>
                      <a:pPr algn="ctr"/>
                      <a:r>
                        <a:rPr lang="en-GB" sz="1200" dirty="0">
                          <a:solidFill>
                            <a:schemeClr val="bg1"/>
                          </a:solidFill>
                          <a:latin typeface="Arial" panose="020B0604020202020204" pitchFamily="34" charset="0"/>
                          <a:cs typeface="Arial" panose="020B0604020202020204" pitchFamily="34" charset="0"/>
                        </a:rPr>
                        <a:t>Gap in HCS between GM average and disabled respondents</a:t>
                      </a:r>
                    </a:p>
                  </a:txBody>
                  <a:tcPr>
                    <a:solidFill>
                      <a:srgbClr val="00706B"/>
                    </a:solidFill>
                  </a:tcPr>
                </a:tc>
                <a:extLst>
                  <a:ext uri="{0D108BD9-81ED-4DB2-BD59-A6C34878D82A}">
                    <a16:rowId xmlns:a16="http://schemas.microsoft.com/office/drawing/2014/main" val="332125601"/>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May ’23 (W7)</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ctr"/>
                </a:tc>
                <a:extLst>
                  <a:ext uri="{0D108BD9-81ED-4DB2-BD59-A6C34878D82A}">
                    <a16:rowId xmlns:a16="http://schemas.microsoft.com/office/drawing/2014/main" val="2644651631"/>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Jul ’23 (W8)</a:t>
                      </a:r>
                    </a:p>
                  </a:txBody>
                  <a:tcPr marL="9525" marR="9525" marT="9525" marB="0" anchor="ct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tc>
                <a:extLst>
                  <a:ext uri="{0D108BD9-81ED-4DB2-BD59-A6C34878D82A}">
                    <a16:rowId xmlns:a16="http://schemas.microsoft.com/office/drawing/2014/main" val="3238577186"/>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Sept ’23 (W9)</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-8.9</a:t>
                      </a:r>
                    </a:p>
                  </a:txBody>
                  <a:tcPr marL="9525" marR="9525" marT="9525" marB="0" anchor="ctr"/>
                </a:tc>
                <a:extLst>
                  <a:ext uri="{0D108BD9-81ED-4DB2-BD59-A6C34878D82A}">
                    <a16:rowId xmlns:a16="http://schemas.microsoft.com/office/drawing/2014/main" val="4138092583"/>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Dec ’23 (W10)</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-8.3</a:t>
                      </a:r>
                    </a:p>
                  </a:txBody>
                  <a:tcPr marL="9525" marR="9525" marT="9525" marB="0" anchor="ctr"/>
                </a:tc>
                <a:extLst>
                  <a:ext uri="{0D108BD9-81ED-4DB2-BD59-A6C34878D82A}">
                    <a16:rowId xmlns:a16="http://schemas.microsoft.com/office/drawing/2014/main" val="2859666764"/>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Feb ’24 (W11)</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ctr"/>
                </a:tc>
                <a:extLst>
                  <a:ext uri="{0D108BD9-81ED-4DB2-BD59-A6C34878D82A}">
                    <a16:rowId xmlns:a16="http://schemas.microsoft.com/office/drawing/2014/main" val="1789357193"/>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Jun ’24 (W12)</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-7.4</a:t>
                      </a:r>
                    </a:p>
                  </a:txBody>
                  <a:tcPr marL="9525" marR="9525" marT="9525" marB="0" anchor="ctr"/>
                </a:tc>
                <a:extLst>
                  <a:ext uri="{0D108BD9-81ED-4DB2-BD59-A6C34878D82A}">
                    <a16:rowId xmlns:a16="http://schemas.microsoft.com/office/drawing/2014/main" val="1754614150"/>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Jul ’24 (W13)</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tc>
                <a:extLst>
                  <a:ext uri="{0D108BD9-81ED-4DB2-BD59-A6C34878D82A}">
                    <a16:rowId xmlns:a16="http://schemas.microsoft.com/office/drawing/2014/main" val="3965586061"/>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Aug ’24 (W14)</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-10.6</a:t>
                      </a:r>
                    </a:p>
                  </a:txBody>
                  <a:tcPr marL="9525" marR="9525" marT="9525" marB="0" anchor="ctr"/>
                </a:tc>
                <a:extLst>
                  <a:ext uri="{0D108BD9-81ED-4DB2-BD59-A6C34878D82A}">
                    <a16:rowId xmlns:a16="http://schemas.microsoft.com/office/drawing/2014/main" val="1765765108"/>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Oct ’24 (W15)</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ctr"/>
                </a:tc>
                <a:extLst>
                  <a:ext uri="{0D108BD9-81ED-4DB2-BD59-A6C34878D82A}">
                    <a16:rowId xmlns:a16="http://schemas.microsoft.com/office/drawing/2014/main" val="681778848"/>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Dec ’24 (W16)</a:t>
                      </a:r>
                    </a:p>
                  </a:txBody>
                  <a:tcPr marL="9525" marR="9525" marT="9525" marB="0" anchor="ct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-7.8</a:t>
                      </a:r>
                    </a:p>
                  </a:txBody>
                  <a:tcPr marL="9525" marR="9525" marT="9525" marB="0" anchor="ctr"/>
                </a:tc>
                <a:extLst>
                  <a:ext uri="{0D108BD9-81ED-4DB2-BD59-A6C34878D82A}">
                    <a16:rowId xmlns:a16="http://schemas.microsoft.com/office/drawing/2014/main" val="306861318"/>
                  </a:ext>
                </a:extLst>
              </a:tr>
              <a:tr h="19537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May ’25 (W18)</a:t>
                      </a:r>
                    </a:p>
                  </a:txBody>
                  <a:tcPr marL="9525" marR="9525" marT="9525" marB="0" anchor="ct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ctr"/>
                </a:tc>
                <a:extLst>
                  <a:ext uri="{0D108BD9-81ED-4DB2-BD59-A6C34878D82A}">
                    <a16:rowId xmlns:a16="http://schemas.microsoft.com/office/drawing/2014/main" val="1742294134"/>
                  </a:ext>
                </a:extLst>
              </a:tr>
            </a:tbl>
          </a:graphicData>
        </a:graphic>
      </p:graphicFrame>
      <p:sp>
        <p:nvSpPr>
          <p:cNvPr id="25" name="Footer Placeholder 4">
            <a:extLst>
              <a:ext uri="{FF2B5EF4-FFF2-40B4-BE49-F238E27FC236}">
                <a16:creationId xmlns:a16="http://schemas.microsoft.com/office/drawing/2014/main" id="{AA675C02-6FCE-4F47-2FD1-BCE5EDE237B4}"/>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Disabled respondents, 626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C4D861FB-96B5-707F-E592-B517E2D68BE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8530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7575" y="281887"/>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600" b="1" i="0" u="none" strike="noStrike" kern="1200" cap="none" spc="0" normalizeH="0" baseline="0" noProof="0" dirty="0">
                <a:ln>
                  <a:noFill/>
                </a:ln>
                <a:solidFill>
                  <a:srgbClr val="5C5B5A"/>
                </a:solidFill>
                <a:effectLst/>
                <a:uLnTx/>
                <a:uFillTx/>
                <a:latin typeface="Arial"/>
                <a:ea typeface="+mn-ea"/>
                <a:cs typeface="Arial"/>
              </a:rPr>
              <a:t>The </a:t>
            </a:r>
            <a:r>
              <a:rPr kumimoji="0" lang="en-GB" sz="1600" b="1" i="0" u="none" strike="noStrike" kern="1200" cap="none" spc="0" normalizeH="0" baseline="0" noProof="0" dirty="0">
                <a:ln>
                  <a:noFill/>
                </a:ln>
                <a:solidFill>
                  <a:srgbClr val="009690"/>
                </a:solidFill>
                <a:effectLst/>
                <a:uLnTx/>
                <a:uFillTx/>
                <a:latin typeface="Arial"/>
                <a:ea typeface="+mn-ea"/>
                <a:cs typeface="Arial"/>
              </a:rPr>
              <a:t>overall </a:t>
            </a:r>
            <a:r>
              <a:rPr lang="en-GB" sz="1600" b="1" dirty="0">
                <a:solidFill>
                  <a:srgbClr val="009690"/>
                </a:solidFill>
                <a:latin typeface="Arial"/>
                <a:cs typeface="Arial"/>
              </a:rPr>
              <a:t>health confidence </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score continues to </a:t>
            </a:r>
            <a:r>
              <a:rPr lang="en-GB" sz="1600" b="1" dirty="0">
                <a:solidFill>
                  <a:schemeClr val="tx1">
                    <a:lumMod val="65000"/>
                    <a:lumOff val="35000"/>
                  </a:schemeClr>
                </a:solidFill>
                <a:latin typeface="Arial"/>
                <a:cs typeface="Arial"/>
              </a:rPr>
              <a:t>remain lower</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for disabled respondents than for the general population, with gaps widening to levels similar to those recorded in August 2024. The widest gap continues to be with self-management, although access for disabled respondents did record a notable drop from Dec 2024 (-11.4)</a:t>
            </a:r>
            <a:endParaRPr lang="en-GB" sz="1600" b="1" i="0" u="none" strike="noStrike" kern="1200" cap="none" spc="0" normalizeH="0" baseline="0" noProof="0" dirty="0">
              <a:ln>
                <a:noFill/>
              </a:ln>
              <a:solidFill>
                <a:srgbClr val="5C5B5A"/>
              </a:solidFill>
              <a:effectLst/>
              <a:uLnTx/>
              <a:uFillTx/>
              <a:latin typeface="Arial"/>
              <a:cs typeface="Arial"/>
            </a:endParaRPr>
          </a:p>
        </p:txBody>
      </p:sp>
      <p:sp>
        <p:nvSpPr>
          <p:cNvPr id="9" name="TextBox 8">
            <a:extLst>
              <a:ext uri="{FF2B5EF4-FFF2-40B4-BE49-F238E27FC236}">
                <a16:creationId xmlns:a16="http://schemas.microsoft.com/office/drawing/2014/main" id="{9DAB5C67-C456-42CE-89BA-01B4ECCD20B4}"/>
              </a:ext>
            </a:extLst>
          </p:cNvPr>
          <p:cNvSpPr txBox="1"/>
          <p:nvPr/>
        </p:nvSpPr>
        <p:spPr>
          <a:xfrm>
            <a:off x="613005" y="1071041"/>
            <a:ext cx="3409950" cy="338554"/>
          </a:xfrm>
          <a:prstGeom prst="rect">
            <a:avLst/>
          </a:prstGeom>
          <a:noFill/>
        </p:spPr>
        <p:txBody>
          <a:bodyPr wrap="square" rtlCol="0">
            <a:spAutoFit/>
          </a:bodyPr>
          <a:lstStyle/>
          <a:p>
            <a:r>
              <a:rPr lang="en-GB" sz="1600" b="1">
                <a:solidFill>
                  <a:schemeClr val="tx1">
                    <a:lumMod val="65000"/>
                    <a:lumOff val="35000"/>
                  </a:schemeClr>
                </a:solidFill>
                <a:latin typeface="Arial"/>
                <a:cs typeface="Arial"/>
              </a:rPr>
              <a:t>Overall Health Confidence Score</a:t>
            </a:r>
          </a:p>
        </p:txBody>
      </p:sp>
      <p:graphicFrame>
        <p:nvGraphicFramePr>
          <p:cNvPr id="7" name="Chart 6" descr="The chart shows a stacked line graph for the health confidence score. The overall health confidence score for May is 72.7 and for disabled respondents is 62.8 . The score for shared decisions is 81.8 and for disabled respondents is 74.7. The score for self-management is 72.4 and 58.1 for disabled respondents, the score for knowledge is 69 and 62.1 for disabled respondents, and the score for access is 67.8 and 56.4 disabled respondents.">
            <a:extLst>
              <a:ext uri="{FF2B5EF4-FFF2-40B4-BE49-F238E27FC236}">
                <a16:creationId xmlns:a16="http://schemas.microsoft.com/office/drawing/2014/main" id="{80E74C93-0C29-4C41-AE8E-4E2CEEEFD1A5}"/>
              </a:ext>
            </a:extLst>
          </p:cNvPr>
          <p:cNvGraphicFramePr/>
          <p:nvPr>
            <p:extLst>
              <p:ext uri="{D42A27DB-BD31-4B8C-83A1-F6EECF244321}">
                <p14:modId xmlns:p14="http://schemas.microsoft.com/office/powerpoint/2010/main" val="373027428"/>
              </p:ext>
            </p:extLst>
          </p:nvPr>
        </p:nvGraphicFramePr>
        <p:xfrm>
          <a:off x="628210" y="1090705"/>
          <a:ext cx="10950785" cy="1638300"/>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5F490D37-60E0-4F5C-925C-8BB2DA932DC6}"/>
              </a:ext>
              <a:ext uri="{C183D7F6-B498-43B3-948B-1728B52AA6E4}">
                <adec:decorative xmlns:adec="http://schemas.microsoft.com/office/drawing/2017/decorative" val="0"/>
              </a:ext>
            </a:extLst>
          </p:cNvPr>
          <p:cNvSpPr txBox="1"/>
          <p:nvPr/>
        </p:nvSpPr>
        <p:spPr>
          <a:xfrm>
            <a:off x="613005" y="2812343"/>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Knowledge</a:t>
            </a:r>
          </a:p>
        </p:txBody>
      </p:sp>
      <p:graphicFrame>
        <p:nvGraphicFramePr>
          <p:cNvPr id="8" name="Chart 7" descr="The chart shows a stacked line graph for the knowledge aspect of the health confidence score. For respondents overall this is 69 , for disabled respondents this is 62.1">
            <a:extLst>
              <a:ext uri="{FF2B5EF4-FFF2-40B4-BE49-F238E27FC236}">
                <a16:creationId xmlns:a16="http://schemas.microsoft.com/office/drawing/2014/main" id="{FA75D5D6-33C8-42EE-A768-B207E2D45E27}"/>
              </a:ext>
            </a:extLst>
          </p:cNvPr>
          <p:cNvGraphicFramePr/>
          <p:nvPr>
            <p:extLst>
              <p:ext uri="{D42A27DB-BD31-4B8C-83A1-F6EECF244321}">
                <p14:modId xmlns:p14="http://schemas.microsoft.com/office/powerpoint/2010/main" val="491510630"/>
              </p:ext>
            </p:extLst>
          </p:nvPr>
        </p:nvGraphicFramePr>
        <p:xfrm>
          <a:off x="613005" y="2549388"/>
          <a:ext cx="5264075" cy="1992093"/>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a:extLst>
              <a:ext uri="{FF2B5EF4-FFF2-40B4-BE49-F238E27FC236}">
                <a16:creationId xmlns:a16="http://schemas.microsoft.com/office/drawing/2014/main" id="{EF78D1EB-B2A2-4886-A556-910BFD15ACCA}"/>
              </a:ext>
              <a:ext uri="{C183D7F6-B498-43B3-948B-1728B52AA6E4}">
                <adec:decorative xmlns:adec="http://schemas.microsoft.com/office/drawing/2017/decorative" val="0"/>
              </a:ext>
            </a:extLst>
          </p:cNvPr>
          <p:cNvSpPr txBox="1"/>
          <p:nvPr/>
        </p:nvSpPr>
        <p:spPr>
          <a:xfrm>
            <a:off x="613005" y="4504888"/>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Access</a:t>
            </a:r>
          </a:p>
        </p:txBody>
      </p:sp>
      <p:graphicFrame>
        <p:nvGraphicFramePr>
          <p:cNvPr id="10" name="Chart 9" descr="The chart shows a stacked line graph for the access aspect of the health confidence score. For respondents overall this is 67.8, for disabled respondents this is 56.4">
            <a:extLst>
              <a:ext uri="{FF2B5EF4-FFF2-40B4-BE49-F238E27FC236}">
                <a16:creationId xmlns:a16="http://schemas.microsoft.com/office/drawing/2014/main" id="{0561E880-F309-49D5-874C-94BCF252481B}"/>
              </a:ext>
            </a:extLst>
          </p:cNvPr>
          <p:cNvGraphicFramePr/>
          <p:nvPr>
            <p:extLst>
              <p:ext uri="{D42A27DB-BD31-4B8C-83A1-F6EECF244321}">
                <p14:modId xmlns:p14="http://schemas.microsoft.com/office/powerpoint/2010/main" val="509034011"/>
              </p:ext>
            </p:extLst>
          </p:nvPr>
        </p:nvGraphicFramePr>
        <p:xfrm>
          <a:off x="613005" y="4328695"/>
          <a:ext cx="5264075" cy="1992093"/>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2811A5D4-861D-4EE1-94E0-58745688AF91}"/>
              </a:ext>
              <a:ext uri="{C183D7F6-B498-43B3-948B-1728B52AA6E4}">
                <adec:decorative xmlns:adec="http://schemas.microsoft.com/office/drawing/2017/decorative" val="0"/>
              </a:ext>
            </a:extLst>
          </p:cNvPr>
          <p:cNvSpPr txBox="1"/>
          <p:nvPr/>
        </p:nvSpPr>
        <p:spPr>
          <a:xfrm>
            <a:off x="6096000" y="2780763"/>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Self-Management</a:t>
            </a:r>
          </a:p>
        </p:txBody>
      </p:sp>
      <p:graphicFrame>
        <p:nvGraphicFramePr>
          <p:cNvPr id="11" name="Chart 10" descr="The chart shows a stacked line graph for the self-management aspect of the health confidence score. For respondents overall this is 72.4 , for disabled respondents this is 58.1">
            <a:extLst>
              <a:ext uri="{FF2B5EF4-FFF2-40B4-BE49-F238E27FC236}">
                <a16:creationId xmlns:a16="http://schemas.microsoft.com/office/drawing/2014/main" id="{4E4CFF0E-4FC4-44D9-A124-3F4249266EDB}"/>
              </a:ext>
            </a:extLst>
          </p:cNvPr>
          <p:cNvGraphicFramePr/>
          <p:nvPr>
            <p:extLst>
              <p:ext uri="{D42A27DB-BD31-4B8C-83A1-F6EECF244321}">
                <p14:modId xmlns:p14="http://schemas.microsoft.com/office/powerpoint/2010/main" val="2401429116"/>
              </p:ext>
            </p:extLst>
          </p:nvPr>
        </p:nvGraphicFramePr>
        <p:xfrm>
          <a:off x="6314921" y="2549388"/>
          <a:ext cx="5239026" cy="1992093"/>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56">
            <a:extLst>
              <a:ext uri="{FF2B5EF4-FFF2-40B4-BE49-F238E27FC236}">
                <a16:creationId xmlns:a16="http://schemas.microsoft.com/office/drawing/2014/main" id="{A57884E1-4F81-42A6-825D-763E48FCFEF4}"/>
              </a:ext>
            </a:extLst>
          </p:cNvPr>
          <p:cNvSpPr txBox="1"/>
          <p:nvPr/>
        </p:nvSpPr>
        <p:spPr>
          <a:xfrm>
            <a:off x="6111205" y="4504888"/>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Shared Decisions</a:t>
            </a:r>
          </a:p>
        </p:txBody>
      </p:sp>
      <p:graphicFrame>
        <p:nvGraphicFramePr>
          <p:cNvPr id="13" name="Chart 12" descr="The chart shows a stacked line graph for the Shared decisions aspect of the health confidence score. For respondents overall this is 81.8 , for disabled respondents this is 74.7">
            <a:extLst>
              <a:ext uri="{FF2B5EF4-FFF2-40B4-BE49-F238E27FC236}">
                <a16:creationId xmlns:a16="http://schemas.microsoft.com/office/drawing/2014/main" id="{8B334BAE-41FD-4CFD-9C70-4FFA2A55E431}"/>
              </a:ext>
            </a:extLst>
          </p:cNvPr>
          <p:cNvGraphicFramePr/>
          <p:nvPr>
            <p:extLst>
              <p:ext uri="{D42A27DB-BD31-4B8C-83A1-F6EECF244321}">
                <p14:modId xmlns:p14="http://schemas.microsoft.com/office/powerpoint/2010/main" val="333807610"/>
              </p:ext>
            </p:extLst>
          </p:nvPr>
        </p:nvGraphicFramePr>
        <p:xfrm>
          <a:off x="6314921" y="4302680"/>
          <a:ext cx="5264074" cy="1992093"/>
        </p:xfrm>
        <a:graphic>
          <a:graphicData uri="http://schemas.openxmlformats.org/drawingml/2006/chart">
            <c:chart xmlns:c="http://schemas.openxmlformats.org/drawingml/2006/chart" xmlns:r="http://schemas.openxmlformats.org/officeDocument/2006/relationships" r:id="rId8"/>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18, 2298 (All responses); 626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8646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9270-AE20-5598-DDB4-437910E004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DD9607-F9A7-A46C-F4D8-F996BEA69AE3}"/>
              </a:ext>
            </a:extLst>
          </p:cNvPr>
          <p:cNvSpPr>
            <a:spLocks noGrp="1"/>
          </p:cNvSpPr>
          <p:nvPr>
            <p:ph type="title"/>
          </p:nvPr>
        </p:nvSpPr>
        <p:spPr>
          <a:xfrm>
            <a:off x="356673" y="1283600"/>
            <a:ext cx="5495023" cy="1116000"/>
          </a:xfrm>
        </p:spPr>
        <p:txBody>
          <a:bodyPr/>
          <a:lstStyle/>
          <a:p>
            <a:r>
              <a:rPr lang="en-GB" b="1">
                <a:latin typeface="Arial" panose="020B0604020202020204" pitchFamily="34" charset="0"/>
                <a:cs typeface="Arial" panose="020B0604020202020204" pitchFamily="34" charset="0"/>
              </a:rPr>
              <a:t>Your Local Area</a:t>
            </a:r>
          </a:p>
        </p:txBody>
      </p:sp>
      <p:graphicFrame>
        <p:nvGraphicFramePr>
          <p:cNvPr id="5" name="Table 5">
            <a:extLst>
              <a:ext uri="{FF2B5EF4-FFF2-40B4-BE49-F238E27FC236}">
                <a16:creationId xmlns:a16="http://schemas.microsoft.com/office/drawing/2014/main" id="{C09A8A6F-5B3C-83CF-C16F-258821B5ED9E}"/>
              </a:ext>
            </a:extLst>
          </p:cNvPr>
          <p:cNvGraphicFramePr>
            <a:graphicFrameLocks noGrp="1"/>
          </p:cNvGraphicFramePr>
          <p:nvPr>
            <p:extLst>
              <p:ext uri="{D42A27DB-BD31-4B8C-83A1-F6EECF244321}">
                <p14:modId xmlns:p14="http://schemas.microsoft.com/office/powerpoint/2010/main" val="2340197446"/>
              </p:ext>
            </p:extLst>
          </p:nvPr>
        </p:nvGraphicFramePr>
        <p:xfrm>
          <a:off x="433382" y="299700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Local Area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a:solidFill>
                            <a:schemeClr val="bg1"/>
                          </a:solidFill>
                          <a:latin typeface="Arial"/>
                          <a:cs typeface="Arial"/>
                        </a:rPr>
                        <a:t>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25</a:t>
                      </a:r>
                      <a:endParaRPr lang="en-GB" sz="1400" b="1" u="sng" kern="120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26-32</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318570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705607" cy="3934154"/>
          </a:xfrm>
          <a:prstGeom prst="rect">
            <a:avLst/>
          </a:prstGeom>
          <a:noFill/>
        </p:spPr>
        <p:txBody>
          <a:bodyPr wrap="square" lIns="91440" tIns="45720" rIns="91440" bIns="45720" rtlCol="0" anchor="t">
            <a:spAutoFit/>
          </a:bodyPr>
          <a:lstStyle/>
          <a:p>
            <a:pPr>
              <a:lnSpc>
                <a:spcPct val="113999"/>
              </a:lnSpc>
              <a:spcAft>
                <a:spcPts val="1400"/>
              </a:spcAft>
            </a:pPr>
            <a:r>
              <a:rPr lang="en-GB" sz="1200" dirty="0">
                <a:solidFill>
                  <a:schemeClr val="bg1"/>
                </a:solidFill>
                <a:latin typeface="Arial"/>
                <a:cs typeface="Arial"/>
              </a:rPr>
              <a:t>The survey continues to explore residents' experiences of their local area, along with their sense of community, local pride and belonging. Several questions were originally formulated to explore pride in place and life chances (with local growth funds such as the UK Shared Prosperity Fund in mind). Given that the questions place a focus on community relationships and dynamics, they are also increasingly going to be used to monitor and evaluate progress against Greater Manchester’s Live Well ambitions, as well as underpinning some aspects of the new Greater Manchester Strategy (GMS).</a:t>
            </a:r>
            <a:endParaRPr lang="en-GB" sz="1200" dirty="0">
              <a:solidFill>
                <a:schemeClr val="bg1"/>
              </a:solidFill>
              <a:latin typeface="Calibri" panose="020F0502020204030204"/>
              <a:ea typeface="Calibri" panose="020F0502020204030204"/>
              <a:cs typeface="Calibri"/>
            </a:endParaRPr>
          </a:p>
          <a:p>
            <a:pPr>
              <a:lnSpc>
                <a:spcPct val="113999"/>
              </a:lnSpc>
              <a:spcAft>
                <a:spcPts val="1400"/>
              </a:spcAft>
            </a:pPr>
            <a:r>
              <a:rPr lang="en-GB" sz="12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16, 17 and 18. </a:t>
            </a:r>
            <a:endParaRPr lang="en-GB" sz="1200" dirty="0">
              <a:solidFill>
                <a:schemeClr val="bg1"/>
              </a:solidFill>
              <a:latin typeface="Calibri" panose="020F0502020204030204"/>
              <a:ea typeface="Calibri" panose="020F0502020204030204"/>
              <a:cs typeface="Calibri"/>
            </a:endParaRPr>
          </a:p>
          <a:p>
            <a:pPr>
              <a:lnSpc>
                <a:spcPct val="114000"/>
              </a:lnSpc>
              <a:spcAft>
                <a:spcPts val="1400"/>
              </a:spcAft>
            </a:pPr>
            <a:r>
              <a:rPr lang="en-GB" sz="1200" dirty="0">
                <a:solidFill>
                  <a:schemeClr val="bg1"/>
                </a:solidFill>
                <a:latin typeface="Arial"/>
                <a:cs typeface="Arial"/>
              </a:rPr>
              <a:t>Benchmarks, where included, reflect most recent published national data from two sources:</a:t>
            </a:r>
          </a:p>
          <a:p>
            <a:pPr marL="228600" indent="-228600">
              <a:lnSpc>
                <a:spcPct val="114000"/>
              </a:lnSpc>
              <a:spcAft>
                <a:spcPts val="1400"/>
              </a:spcAft>
              <a:buFont typeface="+mj-lt"/>
              <a:buAutoNum type="arabicPeriod"/>
            </a:pPr>
            <a:r>
              <a:rPr lang="en-GB" sz="1200" dirty="0">
                <a:solidFill>
                  <a:schemeClr val="bg1"/>
                </a:solidFill>
                <a:latin typeface="Arial"/>
                <a:cs typeface="Arial"/>
              </a:rPr>
              <a:t>The DCMS' Community Life Survey (covering October 2023 – March 2024) – this source references benchmarking figures for England only. </a:t>
            </a:r>
          </a:p>
          <a:p>
            <a:pPr marL="228600" indent="-228600">
              <a:lnSpc>
                <a:spcPct val="114000"/>
              </a:lnSpc>
              <a:spcAft>
                <a:spcPts val="1400"/>
              </a:spcAft>
              <a:buFont typeface="+mj-lt"/>
              <a:buAutoNum type="arabicPeriod"/>
            </a:pPr>
            <a:r>
              <a:rPr lang="en-GB" sz="1200" dirty="0">
                <a:solidFill>
                  <a:schemeClr val="bg1"/>
                </a:solidFill>
                <a:latin typeface="Arial"/>
                <a:cs typeface="Arial"/>
              </a:rPr>
              <a:t>UK Measures of National Well-being (covering 2 – 27 April 2025) – this source references benchmarking figures for Great Britain.</a:t>
            </a:r>
          </a:p>
          <a:p>
            <a:pPr>
              <a:lnSpc>
                <a:spcPct val="114000"/>
              </a:lnSpc>
              <a:spcAft>
                <a:spcPts val="1400"/>
              </a:spcAft>
            </a:pPr>
            <a:r>
              <a:rPr lang="en-GB" sz="1200" dirty="0">
                <a:solidFill>
                  <a:schemeClr val="bg1"/>
                </a:solidFill>
                <a:latin typeface="Arial"/>
                <a:cs typeface="Arial"/>
              </a:rPr>
              <a:t>Please note the DCMS’ Community Life Survey is a household online and paper self-completion study. Differences in methodology between the two surveys mean that there will be some modal impacts on answers provided by respondents. As a result, comparisons between them are meant to be illustrative.</a:t>
            </a: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7087" y="6243084"/>
            <a:ext cx="11017826" cy="584293"/>
          </a:xfrm>
        </p:spPr>
        <p:txBody>
          <a:bodyPr vert="horz" lIns="91440" tIns="45720" rIns="91440" bIns="45720" rtlCol="0" anchor="t">
            <a:noAutofit/>
          </a:bodyPr>
          <a:lstStyle/>
          <a:p>
            <a:r>
              <a:rPr lang="en-GB" sz="1100" dirty="0">
                <a:latin typeface="Arial"/>
                <a:cs typeface="Arial"/>
              </a:rPr>
              <a:t>England benchmarking figures taken from the </a:t>
            </a:r>
            <a:r>
              <a:rPr lang="en-GB" sz="1100" dirty="0">
                <a:latin typeface="Arial"/>
                <a:ea typeface="+mn-lt"/>
                <a:cs typeface="Arial"/>
                <a:hlinkClick r:id="rId4">
                  <a:extLst>
                    <a:ext uri="{A12FA001-AC4F-418D-AE19-62706E023703}">
                      <ahyp:hlinkClr xmlns:ahyp="http://schemas.microsoft.com/office/drawing/2018/hyperlinkcolor" val="tx"/>
                    </a:ext>
                  </a:extLst>
                </a:hlinkClick>
              </a:rPr>
              <a:t>DCMS Community Life Survey</a:t>
            </a:r>
            <a:r>
              <a:rPr lang="en-GB" sz="1100" dirty="0">
                <a:latin typeface="Arial"/>
                <a:ea typeface="+mn-lt"/>
                <a:cs typeface="Arial"/>
              </a:rPr>
              <a:t>. </a:t>
            </a:r>
            <a:r>
              <a:rPr lang="en-GB" sz="1100" dirty="0">
                <a:latin typeface="Arial"/>
                <a:cs typeface="Arial"/>
              </a:rPr>
              <a:t>This report was published on 4 December 2024 and relates to fieldwork between October 2023 and March 2024. GB benchmarking figures taken from the </a:t>
            </a:r>
            <a:r>
              <a:rPr lang="en-GB" sz="1100" dirty="0">
                <a:latin typeface="Arial"/>
                <a:cs typeface="Arial"/>
                <a:hlinkClick r:id="rId5">
                  <a:extLst>
                    <a:ext uri="{A12FA001-AC4F-418D-AE19-62706E023703}">
                      <ahyp:hlinkClr xmlns:ahyp="http://schemas.microsoft.com/office/drawing/2018/hyperlinkcolor" val="tx"/>
                    </a:ext>
                  </a:extLst>
                </a:hlinkClick>
              </a:rPr>
              <a:t>UK Measures of National Well-being - Office for National Statistics (ons.gov.uk)</a:t>
            </a:r>
            <a:r>
              <a:rPr lang="en-GB" sz="1100" dirty="0">
                <a:latin typeface="Arial"/>
                <a:cs typeface="Arial"/>
              </a:rPr>
              <a:t>. This report was published on 16 May 2025 and relates to fieldwork between 2 to 27 April 2025.</a:t>
            </a:r>
            <a:endParaRPr lang="en-GB" sz="1100" dirty="0">
              <a:solidFill>
                <a:schemeClr val="bg1"/>
              </a:solidFill>
              <a:latin typeface="Arial"/>
              <a:cs typeface="Arial"/>
            </a:endParaRPr>
          </a:p>
          <a:p>
            <a:pPr marL="171450" indent="-171450">
              <a:buFont typeface="Arial" panose="020B0604020202020204" pitchFamily="34" charset="0"/>
              <a:buChar char="•"/>
            </a:pPr>
            <a:endParaRPr lang="en-GB" sz="1100" b="1" dirty="0">
              <a:highlight>
                <a:srgbClr val="FF00FF"/>
              </a:highlight>
              <a:latin typeface="Calibri"/>
              <a:cs typeface="Calibri"/>
            </a:endParaRPr>
          </a:p>
        </p:txBody>
      </p:sp>
    </p:spTree>
    <p:custDataLst>
      <p:tags r:id="rId1"/>
    </p:custDataLst>
    <p:extLst>
      <p:ext uri="{BB962C8B-B14F-4D97-AF65-F5344CB8AC3E}">
        <p14:creationId xmlns:p14="http://schemas.microsoft.com/office/powerpoint/2010/main" val="271223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C75A2E-666C-06A5-8845-DD0447067A6D}"/>
              </a:ext>
            </a:extLst>
          </p:cNvPr>
          <p:cNvSpPr>
            <a:spLocks noGrp="1"/>
          </p:cNvSpPr>
          <p:nvPr>
            <p:ph type="title"/>
          </p:nvPr>
        </p:nvSpPr>
        <p:spPr>
          <a:xfrm>
            <a:off x="586799" y="111153"/>
            <a:ext cx="10515600" cy="693150"/>
          </a:xfrm>
        </p:spPr>
        <p:txBody>
          <a:bodyPr/>
          <a:lstStyle/>
          <a:p>
            <a:r>
              <a:rPr lang="en-GB">
                <a:latin typeface="Arial"/>
                <a:cs typeface="Arial"/>
              </a:rPr>
              <a:t>Your local area – key findings</a:t>
            </a: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6DE7C5-060D-F6EC-0E31-DDE49542EC8D}"/>
              </a:ext>
            </a:extLst>
          </p:cNvPr>
          <p:cNvSpPr txBox="1"/>
          <p:nvPr/>
        </p:nvSpPr>
        <p:spPr>
          <a:xfrm>
            <a:off x="586799" y="749985"/>
            <a:ext cx="11018402" cy="57118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Arial"/>
              </a:rPr>
              <a:t>NEIGHBOURHOOD AND COMMUNITY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Following a dip in agreement about statements regarding neighbourhood relations in February 2025, there has been an uptick in agreement in May 2025. </a:t>
            </a:r>
            <a:r>
              <a:rPr lang="en-GB" sz="1100" dirty="0">
                <a:solidFill>
                  <a:prstClr val="white"/>
                </a:solidFill>
                <a:latin typeface="Arial"/>
                <a:cs typeface="Arial"/>
              </a:rPr>
              <a:t>Most positively</a:t>
            </a:r>
            <a:r>
              <a:rPr kumimoji="0" lang="en-GB" sz="1100" b="0" i="0" u="none" strike="noStrike" kern="1200" cap="none" spc="0" normalizeH="0" baseline="0" noProof="0" dirty="0">
                <a:ln>
                  <a:noFill/>
                </a:ln>
                <a:solidFill>
                  <a:prstClr val="white"/>
                </a:solidFill>
                <a:effectLst/>
                <a:uLnTx/>
                <a:uFillTx/>
                <a:latin typeface="Arial"/>
                <a:ea typeface="+mn-ea"/>
                <a:cs typeface="Arial"/>
              </a:rPr>
              <a:t>, there has been a </a:t>
            </a:r>
            <a:r>
              <a:rPr lang="en-GB" sz="1100" dirty="0">
                <a:solidFill>
                  <a:prstClr val="white"/>
                </a:solidFill>
                <a:latin typeface="Arial"/>
                <a:cs typeface="Arial"/>
              </a:rPr>
              <a:t>s</a:t>
            </a:r>
            <a:r>
              <a:rPr kumimoji="0" lang="en-GB" sz="1100" b="0" i="0" u="none" strike="noStrike" kern="1200" cap="none" spc="0" normalizeH="0" baseline="0" noProof="0" dirty="0" err="1">
                <a:ln>
                  <a:noFill/>
                </a:ln>
                <a:solidFill>
                  <a:prstClr val="white"/>
                </a:solidFill>
                <a:effectLst/>
                <a:uLnTx/>
                <a:uFillTx/>
                <a:latin typeface="Arial"/>
                <a:ea typeface="+mn-ea"/>
                <a:cs typeface="Arial"/>
              </a:rPr>
              <a:t>tatistically</a:t>
            </a:r>
            <a:r>
              <a:rPr kumimoji="0" lang="en-GB" sz="1100" b="0" i="0" u="none" strike="noStrike" kern="1200" cap="none" spc="0" normalizeH="0" baseline="0" noProof="0" dirty="0">
                <a:ln>
                  <a:noFill/>
                </a:ln>
                <a:solidFill>
                  <a:prstClr val="white"/>
                </a:solidFill>
                <a:effectLst/>
                <a:uLnTx/>
                <a:uFillTx/>
                <a:latin typeface="Arial"/>
                <a:ea typeface="+mn-ea"/>
                <a:cs typeface="Arial"/>
              </a:rPr>
              <a:t> significant increase of 4pp in those who agree that they are proud of their local area (from 70% to 74%). </a:t>
            </a:r>
          </a:p>
          <a:p>
            <a:pPr marL="742950" lvl="1" indent="-285750">
              <a:spcAft>
                <a:spcPts val="600"/>
              </a:spcAft>
              <a:buFont typeface="Arial" panose="020B0604020202020204" pitchFamily="34" charset="0"/>
              <a:buChar char="•"/>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Although 82% agree their local area is one where people from different backgrounds get on well together, some respondents do not feel this way – the most commonly-reported reasons for this are groups keeping to themselves, anti-social behaviour, and prejudice/racism in the local area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Around three-quarters of respondents agree that their local area celebrates diversity and promotes equality (72%) and that people from different countries make a valuable contribution to Greater Manchester (73%).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Latest data suggest that those with high life satisfaction (86%) and African respondents (84%) are more likely to agree that their local area celebrates diversity. Black respondents (93%) and parents of younger children aged 0-4 (88%), meanwhile, </a:t>
            </a:r>
            <a:r>
              <a:rPr kumimoji="0" lang="en-GB" sz="1100" b="0" i="0" u="none" strike="noStrike" kern="1200" cap="none" spc="0" normalizeH="0" baseline="0" noProof="0" dirty="0" err="1">
                <a:ln>
                  <a:noFill/>
                </a:ln>
                <a:solidFill>
                  <a:prstClr val="white"/>
                </a:solidFill>
                <a:effectLst/>
                <a:uLnTx/>
                <a:uFillTx/>
                <a:latin typeface="Arial"/>
                <a:ea typeface="+mn-ea"/>
                <a:cs typeface="Arial"/>
              </a:rPr>
              <a:t>appea</a:t>
            </a:r>
            <a:r>
              <a:rPr lang="en-GB" sz="1100" dirty="0">
                <a:solidFill>
                  <a:prstClr val="white"/>
                </a:solidFill>
                <a:latin typeface="Arial"/>
                <a:cs typeface="Arial"/>
              </a:rPr>
              <a:t>r </a:t>
            </a:r>
            <a:r>
              <a:rPr kumimoji="0" lang="en-GB" sz="1100" b="0" i="0" u="none" strike="noStrike" kern="1200" cap="none" spc="0" normalizeH="0" baseline="0" noProof="0" dirty="0">
                <a:ln>
                  <a:noFill/>
                </a:ln>
                <a:solidFill>
                  <a:prstClr val="white"/>
                </a:solidFill>
                <a:effectLst/>
                <a:uLnTx/>
                <a:uFillTx/>
                <a:latin typeface="Arial"/>
                <a:ea typeface="+mn-ea"/>
                <a:cs typeface="Arial"/>
              </a:rPr>
              <a:t>more likely to agree that people from different backgrounds make a valuable contribution to GM. </a:t>
            </a:r>
          </a:p>
          <a:p>
            <a:pPr marR="0" lvl="0" algn="l" defTabSz="914400" rtl="0" eaLnBrk="1" fontAlgn="auto" latinLnBrk="0" hangingPunct="1">
              <a:lnSpc>
                <a:spcPct val="100000"/>
              </a:lnSpc>
              <a:spcBef>
                <a:spcPts val="0"/>
              </a:spcBef>
              <a:spcAft>
                <a:spcPts val="600"/>
              </a:spcAft>
              <a:buClrTx/>
              <a:buSzTx/>
              <a:tabLst/>
              <a:defRPr/>
            </a:pPr>
            <a:endParaRPr kumimoji="0" lang="en-GB" sz="5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Arial"/>
              </a:rPr>
              <a:t>LONELINESS</a:t>
            </a:r>
            <a:endParaRPr kumimoji="0" lang="en-GB" sz="1100" b="0" i="0" u="none" strike="noStrike" kern="1200" cap="none" spc="0" normalizeH="0" baseline="0" noProof="0" dirty="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The survey continues to track data on how often respondents feel lonely. 44% of respondents say they hardly ever or never feel lonely, while 29% say they feel lonely at least some of the time. When comparing this to wider benchmarking data, the rest of GB are significantly more likely to say they feel lonely never or hardly ever (48%) and fewer say they feel lonely at least some of the time (24%).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As recorded in previous waves, loneliness remains high amongst those with a disability (42% lonely at least some of the time), younger respondents aged 18-24 (45%) and those with a physical or mental condition / illness that reduces their ability to carry out day-to-day activities (48%).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dirty="0">
                <a:solidFill>
                  <a:prstClr val="white"/>
                </a:solidFill>
                <a:latin typeface="Arial"/>
                <a:cs typeface="Arial"/>
              </a:rPr>
              <a:t>Although loneliness measures indicate a continuing GM challenge, the picture looks somewhat more positive when asking broader questions about </a:t>
            </a:r>
            <a:r>
              <a:rPr kumimoji="0" lang="en-GB" sz="1100" b="0" i="0" u="none" strike="noStrike" kern="1200" cap="none" spc="0" normalizeH="0" baseline="0" noProof="0" dirty="0">
                <a:ln>
                  <a:noFill/>
                </a:ln>
                <a:solidFill>
                  <a:prstClr val="white"/>
                </a:solidFill>
                <a:effectLst/>
                <a:uLnTx/>
                <a:uFillTx/>
                <a:latin typeface="Arial"/>
                <a:ea typeface="+mn-ea"/>
                <a:cs typeface="Arial"/>
              </a:rPr>
              <a:t>support networks available in the community. There has been an increase in GM respondents who agree that if they wanted company or to socialise, there would be someone to call on (83% in May 2025 compared to 79% in February 2025). Though not statistically significant, there has also been an increase in those who agree that if they needed help, there are people who would be there for them (85%).</a:t>
            </a:r>
          </a:p>
          <a:p>
            <a:pPr marR="0" lvl="0" algn="l" defTabSz="914400" rtl="0" eaLnBrk="1" fontAlgn="auto" latinLnBrk="0" hangingPunct="1">
              <a:lnSpc>
                <a:spcPct val="100000"/>
              </a:lnSpc>
              <a:spcBef>
                <a:spcPts val="0"/>
              </a:spcBef>
              <a:spcAft>
                <a:spcPts val="600"/>
              </a:spcAft>
              <a:buClrTx/>
              <a:buSzTx/>
              <a:tabLst/>
              <a:defRPr/>
            </a:pPr>
            <a:endParaRPr kumimoji="0" lang="en-GB" sz="5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Arial"/>
              </a:rPr>
              <a:t>VOLUNTEERING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One in three (32%) respondents report that they have volunteered in the last year, which has increased by 2pp compared to February 2025, but is mostly in line with figures recorded in previous waves.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a:ea typeface="+mn-ea"/>
                <a:cs typeface="Arial"/>
              </a:rPr>
              <a:t>Latest analysis suggests that certain ethnic groups from racially minoritised communities are more likely to have volunteered, such as Black or Black British or African respondents. Propensity to volunteer is also associated in most recent data with higher income earners and those who have completed an apprenticeship.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351923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501604" cy="792832"/>
          </a:xfrm>
        </p:spPr>
        <p:txBody>
          <a:bodyPr>
            <a:noAutofit/>
          </a:bodyPr>
          <a:lstStyle/>
          <a:p>
            <a:r>
              <a:rPr lang="en-GB" sz="1800" b="1" dirty="0">
                <a:solidFill>
                  <a:schemeClr val="tx1">
                    <a:lumMod val="65000"/>
                    <a:lumOff val="35000"/>
                  </a:schemeClr>
                </a:solidFill>
                <a:latin typeface="Arial"/>
                <a:ea typeface="+mn-ea"/>
                <a:cs typeface="+mn-cs"/>
              </a:rPr>
              <a:t>Agreement with statements about </a:t>
            </a:r>
            <a:r>
              <a:rPr lang="en-GB" sz="1800" b="1" dirty="0">
                <a:solidFill>
                  <a:srgbClr val="009690"/>
                </a:solidFill>
                <a:latin typeface="Arial"/>
                <a:ea typeface="+mn-ea"/>
                <a:cs typeface="+mn-cs"/>
              </a:rPr>
              <a:t>neighbourhood relations </a:t>
            </a:r>
            <a:r>
              <a:rPr lang="en-GB" sz="1800" b="1" dirty="0">
                <a:solidFill>
                  <a:schemeClr val="tx1">
                    <a:lumMod val="65000"/>
                    <a:lumOff val="35000"/>
                  </a:schemeClr>
                </a:solidFill>
                <a:latin typeface="Arial"/>
                <a:ea typeface="+mn-ea"/>
                <a:cs typeface="+mn-cs"/>
              </a:rPr>
              <a:t>have increased slightly following a dip in Feb 2025, bringing back figures in line with Dec 2024. There has been a significant 4pp increase in agreement of being </a:t>
            </a:r>
            <a:r>
              <a:rPr lang="en-GB" sz="1800" b="1" dirty="0">
                <a:solidFill>
                  <a:srgbClr val="009690"/>
                </a:solidFill>
                <a:latin typeface="Arial"/>
                <a:ea typeface="+mn-ea"/>
                <a:cs typeface="+mn-cs"/>
              </a:rPr>
              <a:t>proud of their local area </a:t>
            </a:r>
            <a:r>
              <a:rPr lang="en-GB" sz="1800" b="1" dirty="0">
                <a:solidFill>
                  <a:schemeClr val="tx1">
                    <a:lumMod val="65000"/>
                    <a:lumOff val="35000"/>
                  </a:schemeClr>
                </a:solidFill>
                <a:latin typeface="Arial"/>
                <a:ea typeface="+mn-ea"/>
                <a:cs typeface="+mn-cs"/>
              </a:rPr>
              <a:t>(from 70% to 74%).</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Level of agreement about neighbourhood relations</a:t>
            </a:r>
          </a:p>
        </p:txBody>
      </p:sp>
      <p:graphicFrame>
        <p:nvGraphicFramePr>
          <p:cNvPr id="8" name="Chart 7" descr="Line chart showing the level of agreement about neighbourhood relations. 82% agree that their local area is a place where people from different backgrounds get on well together, 75% agree that their local area is a place where people look out for each other, and 74% agree that they are proud of their local area, significantly higher than February '25.">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090955722"/>
              </p:ext>
            </p:extLst>
          </p:nvPr>
        </p:nvGraphicFramePr>
        <p:xfrm>
          <a:off x="619494" y="1811547"/>
          <a:ext cx="10953012"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3F768DAF-B807-9066-89F9-F8467D6D4F4A}"/>
              </a:ext>
              <a:ext uri="{C183D7F6-B498-43B3-948B-1728B52AA6E4}">
                <adec:decorative xmlns:adec="http://schemas.microsoft.com/office/drawing/2017/decorative" val="1"/>
              </a:ext>
            </a:extLst>
          </p:cNvPr>
          <p:cNvSpPr/>
          <p:nvPr/>
        </p:nvSpPr>
        <p:spPr>
          <a:xfrm rot="10800000">
            <a:off x="9126133" y="603423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BCAA15B-CE3A-97FE-37FC-1B37489948D8}"/>
              </a:ext>
              <a:ext uri="{C183D7F6-B498-43B3-948B-1728B52AA6E4}">
                <adec:decorative xmlns:adec="http://schemas.microsoft.com/office/drawing/2017/decorative" val="1"/>
              </a:ext>
            </a:extLst>
          </p:cNvPr>
          <p:cNvSpPr txBox="1"/>
          <p:nvPr/>
        </p:nvSpPr>
        <p:spPr>
          <a:xfrm>
            <a:off x="9490950" y="5968409"/>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S17</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sp>
        <p:nvSpPr>
          <p:cNvPr id="9" name="Arrow: Down 8">
            <a:extLst>
              <a:ext uri="{FF2B5EF4-FFF2-40B4-BE49-F238E27FC236}">
                <a16:creationId xmlns:a16="http://schemas.microsoft.com/office/drawing/2014/main" id="{B819D9B1-5C04-9728-2673-7226B62F98B6}"/>
              </a:ext>
              <a:ext uri="{C183D7F6-B498-43B3-948B-1728B52AA6E4}">
                <adec:decorative xmlns:adec="http://schemas.microsoft.com/office/drawing/2017/decorative" val="1"/>
              </a:ext>
            </a:extLst>
          </p:cNvPr>
          <p:cNvSpPr/>
          <p:nvPr/>
        </p:nvSpPr>
        <p:spPr>
          <a:xfrm>
            <a:off x="9340902" y="60483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0ED40DDE-6C82-5FE2-594F-7382C3D41359}"/>
              </a:ext>
              <a:ext uri="{C183D7F6-B498-43B3-948B-1728B52AA6E4}">
                <adec:decorative xmlns:adec="http://schemas.microsoft.com/office/drawing/2017/decorative" val="1"/>
              </a:ext>
            </a:extLst>
          </p:cNvPr>
          <p:cNvSpPr/>
          <p:nvPr/>
        </p:nvSpPr>
        <p:spPr>
          <a:xfrm rot="10800000">
            <a:off x="11245598" y="27850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S16, 1523; S17, 1515, S18, 2298 (All respondents).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245714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FCFD-5427-24B6-8DCE-42B5C67C0A2E}"/>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E4BC4F2A-BFFB-B2F3-EBE7-CAC28ACB21F5}"/>
              </a:ext>
              <a:ext uri="{C183D7F6-B498-43B3-948B-1728B52AA6E4}">
                <adec:decorative xmlns:adec="http://schemas.microsoft.com/office/drawing/2017/decorative" val="0"/>
              </a:ext>
            </a:extLst>
          </p:cNvPr>
          <p:cNvSpPr txBox="1">
            <a:spLocks noGrp="1"/>
          </p:cNvSpPr>
          <p:nvPr>
            <p:ph type="title" idx="4294967295"/>
          </p:nvPr>
        </p:nvSpPr>
        <p:spPr>
          <a:xfrm>
            <a:off x="350194" y="212336"/>
            <a:ext cx="11444931"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9690"/>
                </a:solidFill>
                <a:latin typeface="Arial"/>
                <a:ea typeface="+mn-ea"/>
                <a:cs typeface="+mn-cs"/>
              </a:rPr>
              <a:t>Around 2 in 5 said people from different backgrounds do not get on well together in their local area</a:t>
            </a:r>
            <a:r>
              <a:rPr lang="en-GB" sz="1800" b="1" dirty="0">
                <a:solidFill>
                  <a:srgbClr val="5C5B5A"/>
                </a:solidFill>
                <a:latin typeface="Arial"/>
                <a:ea typeface="+mn-ea"/>
                <a:cs typeface="+mn-cs"/>
              </a:rPr>
              <a:t>. The most commonly-reported reasons for this are groups keeping to themselves, anti-social behaviour, and prejudice/racism</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37262BBD-F3F7-1323-81BD-4A7B8249E96B}"/>
              </a:ext>
              <a:ext uri="{C183D7F6-B498-43B3-948B-1728B52AA6E4}">
                <adec:decorative xmlns:adec="http://schemas.microsoft.com/office/drawing/2017/decorative" val="0"/>
              </a:ext>
            </a:extLst>
          </p:cNvPr>
          <p:cNvSpPr txBox="1"/>
          <p:nvPr/>
        </p:nvSpPr>
        <p:spPr>
          <a:xfrm>
            <a:off x="612168" y="1377347"/>
            <a:ext cx="1096766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600" b="1">
                <a:solidFill>
                  <a:srgbClr val="515151"/>
                </a:solidFill>
                <a:latin typeface="Arial" panose="020B0604020202020204" pitchFamily="34" charset="0"/>
                <a:ea typeface="Calibri" panose="020F0502020204030204" pitchFamily="34" charset="0"/>
                <a:cs typeface="Arial" panose="020B0604020202020204" pitchFamily="34" charset="0"/>
              </a:rPr>
              <a:t>You said you disagree that your local area is a place where people from different backgrounds get on well together. Are any of the following reasons why people don’t get on well together in your local area?</a:t>
            </a:r>
            <a:endParaRPr kumimoji="0" lang="en-GB" sz="1600" b="1" i="0" u="none" strike="noStrike" kern="1200" cap="none" spc="0" normalizeH="0" baseline="0" noProof="0">
              <a:ln>
                <a:noFill/>
              </a:ln>
              <a:solidFill>
                <a:srgbClr val="515151"/>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Chart 8" descr="This chart is a horizontal bar chart showing reasons why people do not get along in their local area. 48% say this is because groups keep to themselves, 48% say its due to anti-social behaviour, followed by 39% who say its due to prejudice/racism against those from different backgrounds.">
            <a:extLst>
              <a:ext uri="{FF2B5EF4-FFF2-40B4-BE49-F238E27FC236}">
                <a16:creationId xmlns:a16="http://schemas.microsoft.com/office/drawing/2014/main" id="{98C629BB-13F3-02B5-F389-DEADF10E4D95}"/>
              </a:ext>
            </a:extLst>
          </p:cNvPr>
          <p:cNvGraphicFramePr/>
          <p:nvPr>
            <p:extLst>
              <p:ext uri="{D42A27DB-BD31-4B8C-83A1-F6EECF244321}">
                <p14:modId xmlns:p14="http://schemas.microsoft.com/office/powerpoint/2010/main" val="2890814981"/>
              </p:ext>
            </p:extLst>
          </p:nvPr>
        </p:nvGraphicFramePr>
        <p:xfrm>
          <a:off x="1656080" y="1926805"/>
          <a:ext cx="8879840" cy="443731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0C55EE5-B29A-15CD-972B-628AB4433B74}"/>
              </a:ext>
            </a:extLst>
          </p:cNvPr>
          <p:cNvSpPr txBox="1"/>
          <p:nvPr/>
        </p:nvSpPr>
        <p:spPr>
          <a:xfrm>
            <a:off x="9220324" y="3369076"/>
            <a:ext cx="2427180" cy="1015663"/>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b="1" dirty="0">
                <a:solidFill>
                  <a:srgbClr val="009690"/>
                </a:solidFill>
                <a:latin typeface="Arial"/>
              </a:rPr>
              <a:t>8%</a:t>
            </a:r>
          </a:p>
          <a:p>
            <a:pPr marL="0" marR="0" indent="0" algn="ctr" defTabSz="914400" rtl="0" eaLnBrk="1" fontAlgn="auto" latinLnBrk="0" hangingPunct="1">
              <a:lnSpc>
                <a:spcPct val="100000"/>
              </a:lnSpc>
              <a:spcBef>
                <a:spcPts val="0"/>
              </a:spcBef>
              <a:spcAft>
                <a:spcPts val="0"/>
              </a:spcAft>
              <a:buClrTx/>
              <a:buSzTx/>
              <a:buFontTx/>
              <a:buNone/>
              <a:tabLst/>
            </a:pPr>
            <a:r>
              <a:rPr lang="en-GB" sz="1200" b="1" dirty="0">
                <a:solidFill>
                  <a:srgbClr val="5C5B5A"/>
                </a:solidFill>
                <a:latin typeface="Arial"/>
              </a:rPr>
              <a:t>have only chosen one code, while others selected multiple options – i.e. most often this is multi-faceted</a:t>
            </a:r>
          </a:p>
        </p:txBody>
      </p:sp>
      <p:sp>
        <p:nvSpPr>
          <p:cNvPr id="4" name="Footer Placeholder 4">
            <a:extLst>
              <a:ext uri="{FF2B5EF4-FFF2-40B4-BE49-F238E27FC236}">
                <a16:creationId xmlns:a16="http://schemas.microsoft.com/office/drawing/2014/main" id="{6FDB7004-C4FB-4CA1-EA2A-59FC63ED6AA3}"/>
              </a:ext>
            </a:extLst>
          </p:cNvPr>
          <p:cNvSpPr txBox="1">
            <a:spLocks/>
          </p:cNvSpPr>
          <p:nvPr/>
        </p:nvSpPr>
        <p:spPr>
          <a:xfrm>
            <a:off x="467428" y="6364120"/>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LA6b. You said you disagree that your local area is a place where people from different backgrounds get on well together. Are any of the following reasons why people don’t get on well together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817 (All respondents, S16+17+S18)</a:t>
            </a:r>
          </a:p>
        </p:txBody>
      </p:sp>
      <p:sp>
        <p:nvSpPr>
          <p:cNvPr id="16" name="Slide Number Placeholder 4">
            <a:extLst>
              <a:ext uri="{FF2B5EF4-FFF2-40B4-BE49-F238E27FC236}">
                <a16:creationId xmlns:a16="http://schemas.microsoft.com/office/drawing/2014/main" id="{8FE39C95-0327-10DF-E1AF-69C44876F704}"/>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20277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3CDB-402D-95CC-4A08-4EF1768AE2B8}"/>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D10CD3B7-4D7F-04D1-C16F-3BDCC3C3847D}"/>
              </a:ext>
              <a:ext uri="{C183D7F6-B498-43B3-948B-1728B52AA6E4}">
                <adec:decorative xmlns:adec="http://schemas.microsoft.com/office/drawing/2017/decorative" val="0"/>
              </a:ext>
            </a:extLst>
          </p:cNvPr>
          <p:cNvSpPr txBox="1">
            <a:spLocks noGrp="1"/>
          </p:cNvSpPr>
          <p:nvPr>
            <p:ph type="title" idx="4294967295"/>
          </p:nvPr>
        </p:nvSpPr>
        <p:spPr>
          <a:xfrm>
            <a:off x="350194" y="212336"/>
            <a:ext cx="11444931"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7 in 10 respondents (72%) agree their local area </a:t>
            </a:r>
            <a:r>
              <a:rPr lang="en-GB" sz="1800" b="1" dirty="0">
                <a:solidFill>
                  <a:srgbClr val="009690"/>
                </a:solidFill>
                <a:latin typeface="Arial"/>
                <a:ea typeface="+mn-ea"/>
                <a:cs typeface="+mn-cs"/>
              </a:rPr>
              <a:t>celebrates diversity and promotes equality</a:t>
            </a:r>
            <a:r>
              <a:rPr lang="en-GB" sz="1800" b="1" dirty="0">
                <a:solidFill>
                  <a:srgbClr val="5C5B5A"/>
                </a:solidFill>
                <a:latin typeface="Arial"/>
                <a:ea typeface="+mn-ea"/>
                <a:cs typeface="+mn-cs"/>
              </a:rPr>
              <a:t>, with 3 in 4 (72%) agreeing that </a:t>
            </a:r>
            <a:r>
              <a:rPr lang="en-GB" sz="1800" b="1" dirty="0">
                <a:solidFill>
                  <a:srgbClr val="009690"/>
                </a:solidFill>
                <a:latin typeface="Arial"/>
                <a:ea typeface="+mn-ea"/>
                <a:cs typeface="+mn-cs"/>
              </a:rPr>
              <a:t>people who come from other countries make a valuable contribution to Greater Manchester</a:t>
            </a:r>
            <a:r>
              <a:rPr lang="en-GB" sz="1800" b="1" dirty="0">
                <a:solidFill>
                  <a:srgbClr val="5C5B5A"/>
                </a:solidFill>
                <a:latin typeface="Arial"/>
                <a:ea typeface="+mn-ea"/>
                <a:cs typeface="+mn-cs"/>
              </a:rPr>
              <a:t>. High earners and parents of young children are more likely to agree.</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9C981E45-9452-DB70-2B8A-6A81BD28C082}"/>
              </a:ext>
              <a:ext uri="{C183D7F6-B498-43B3-948B-1728B52AA6E4}">
                <adec:decorative xmlns:adec="http://schemas.microsoft.com/office/drawing/2017/decorative" val="0"/>
              </a:ext>
            </a:extLst>
          </p:cNvPr>
          <p:cNvSpPr txBox="1"/>
          <p:nvPr/>
        </p:nvSpPr>
        <p:spPr>
          <a:xfrm>
            <a:off x="592010" y="1462433"/>
            <a:ext cx="3433235" cy="430887"/>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400" b="1" dirty="0">
                <a:solidFill>
                  <a:srgbClr val="515151"/>
                </a:solidFill>
                <a:latin typeface="Arial" panose="020B0604020202020204" pitchFamily="34" charset="0"/>
                <a:ea typeface="Calibri" panose="020F0502020204030204" pitchFamily="34" charset="0"/>
                <a:cs typeface="Arial" panose="020B0604020202020204" pitchFamily="34" charset="0"/>
              </a:rPr>
              <a:t>My local area celebrates diversity and promotes equality</a:t>
            </a:r>
            <a:endParaRPr kumimoji="0" lang="en-GB" sz="1400" b="1" i="0" u="none" strike="noStrike" kern="1200" cap="none" spc="0" normalizeH="0" baseline="0" noProof="0" dirty="0">
              <a:ln>
                <a:noFill/>
              </a:ln>
              <a:solidFill>
                <a:srgbClr val="51515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Text Placeholder 30">
            <a:extLst>
              <a:ext uri="{FF2B5EF4-FFF2-40B4-BE49-F238E27FC236}">
                <a16:creationId xmlns:a16="http://schemas.microsoft.com/office/drawing/2014/main" id="{B3196DE4-73A7-A5C0-47DD-EA8F67302302}"/>
              </a:ext>
            </a:extLst>
          </p:cNvPr>
          <p:cNvSpPr txBox="1">
            <a:spLocks/>
          </p:cNvSpPr>
          <p:nvPr/>
        </p:nvSpPr>
        <p:spPr>
          <a:xfrm>
            <a:off x="4136777" y="1481287"/>
            <a:ext cx="3702873" cy="659201"/>
          </a:xfrm>
          <a:prstGeom prst="rect">
            <a:avLst/>
          </a:prstGeom>
          <a:solidFill>
            <a:schemeClr val="bg2">
              <a:lumMod val="90000"/>
              <a:alpha val="21000"/>
            </a:scheme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agree their local area celebrates diversity and promotes equality compared to GM average</a:t>
            </a:r>
            <a:r>
              <a:rPr lang="en-GB" sz="1200" b="1" dirty="0">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(72%)*</a:t>
            </a:r>
          </a:p>
        </p:txBody>
      </p:sp>
      <p:graphicFrame>
        <p:nvGraphicFramePr>
          <p:cNvPr id="2" name="Chart 1" descr="Stacked column chart showing agreement that their local area celebrates diversity and promotes equality. 72% agree this is the case.">
            <a:extLst>
              <a:ext uri="{FF2B5EF4-FFF2-40B4-BE49-F238E27FC236}">
                <a16:creationId xmlns:a16="http://schemas.microsoft.com/office/drawing/2014/main" id="{EF566EC7-09D9-D5D3-1BA6-D73263C9145D}"/>
              </a:ext>
            </a:extLst>
          </p:cNvPr>
          <p:cNvGraphicFramePr/>
          <p:nvPr>
            <p:extLst>
              <p:ext uri="{D42A27DB-BD31-4B8C-83A1-F6EECF244321}">
                <p14:modId xmlns:p14="http://schemas.microsoft.com/office/powerpoint/2010/main" val="2291559020"/>
              </p:ext>
            </p:extLst>
          </p:nvPr>
        </p:nvGraphicFramePr>
        <p:xfrm>
          <a:off x="870212" y="1974933"/>
          <a:ext cx="8447524"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13" name="Content Placeholder 32">
            <a:extLst>
              <a:ext uri="{FF2B5EF4-FFF2-40B4-BE49-F238E27FC236}">
                <a16:creationId xmlns:a16="http://schemas.microsoft.com/office/drawing/2014/main" id="{FC5A64E1-8D70-D87D-9C5E-06DECFDCC0B1}"/>
              </a:ext>
            </a:extLst>
          </p:cNvPr>
          <p:cNvSpPr txBox="1">
            <a:spLocks/>
          </p:cNvSpPr>
          <p:nvPr/>
        </p:nvSpPr>
        <p:spPr>
          <a:xfrm>
            <a:off x="4136777" y="2135888"/>
            <a:ext cx="3702873" cy="1457009"/>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200">
                <a:solidFill>
                  <a:srgbClr val="5C5B5A"/>
                </a:solidFill>
                <a:latin typeface="Arial"/>
                <a:cs typeface="Arial"/>
              </a:rPr>
              <a:t>Those with high life satisfaction (86%)</a:t>
            </a:r>
          </a:p>
          <a:p>
            <a:pPr>
              <a:lnSpc>
                <a:spcPct val="100000"/>
              </a:lnSpc>
              <a:spcBef>
                <a:spcPts val="0"/>
              </a:spcBef>
              <a:spcAft>
                <a:spcPts val="400"/>
              </a:spcAft>
              <a:defRPr/>
            </a:pPr>
            <a:r>
              <a:rPr lang="en-GB" sz="1200">
                <a:solidFill>
                  <a:srgbClr val="5C5B5A"/>
                </a:solidFill>
                <a:latin typeface="Arial"/>
                <a:cs typeface="Arial"/>
              </a:rPr>
              <a:t>African respondents (84%)</a:t>
            </a:r>
          </a:p>
          <a:p>
            <a:pPr>
              <a:lnSpc>
                <a:spcPct val="100000"/>
              </a:lnSpc>
              <a:spcBef>
                <a:spcPts val="0"/>
              </a:spcBef>
              <a:spcAft>
                <a:spcPts val="400"/>
              </a:spcAft>
              <a:defRPr/>
            </a:pPr>
            <a:r>
              <a:rPr lang="en-GB" sz="1200">
                <a:solidFill>
                  <a:srgbClr val="5C5B5A"/>
                </a:solidFill>
                <a:latin typeface="Arial"/>
                <a:cs typeface="Arial"/>
              </a:rPr>
              <a:t>Those earning £78,000 and over (84%)</a:t>
            </a:r>
          </a:p>
          <a:p>
            <a:pPr>
              <a:lnSpc>
                <a:spcPct val="100000"/>
              </a:lnSpc>
              <a:spcBef>
                <a:spcPts val="0"/>
              </a:spcBef>
              <a:spcAft>
                <a:spcPts val="400"/>
              </a:spcAft>
              <a:defRPr/>
            </a:pPr>
            <a:r>
              <a:rPr lang="en-GB" sz="1200">
                <a:solidFill>
                  <a:srgbClr val="5C5B5A"/>
                </a:solidFill>
                <a:latin typeface="Arial"/>
                <a:cs typeface="Arial"/>
              </a:rPr>
              <a:t>Those with very high levels of happiness (84%)</a:t>
            </a:r>
          </a:p>
          <a:p>
            <a:pPr>
              <a:lnSpc>
                <a:spcPct val="100000"/>
              </a:lnSpc>
              <a:spcBef>
                <a:spcPts val="0"/>
              </a:spcBef>
              <a:spcAft>
                <a:spcPts val="400"/>
              </a:spcAft>
              <a:defRPr/>
            </a:pPr>
            <a:r>
              <a:rPr lang="en-GB" sz="1200">
                <a:solidFill>
                  <a:srgbClr val="5C5B5A"/>
                </a:solidFill>
                <a:latin typeface="Arial"/>
                <a:cs typeface="Arial"/>
              </a:rPr>
              <a:t>Self-employed respondents (82%)</a:t>
            </a:r>
          </a:p>
          <a:p>
            <a:pPr>
              <a:lnSpc>
                <a:spcPct val="100000"/>
              </a:lnSpc>
              <a:spcBef>
                <a:spcPts val="0"/>
              </a:spcBef>
              <a:spcAft>
                <a:spcPts val="400"/>
              </a:spcAft>
              <a:defRPr/>
            </a:pPr>
            <a:r>
              <a:rPr lang="en-GB" sz="1200">
                <a:solidFill>
                  <a:srgbClr val="5C5B5A"/>
                </a:solidFill>
                <a:latin typeface="Arial"/>
                <a:cs typeface="Arial"/>
              </a:rPr>
              <a:t>Parents of children under 5yos (80%)</a:t>
            </a:r>
          </a:p>
        </p:txBody>
      </p:sp>
      <p:sp>
        <p:nvSpPr>
          <p:cNvPr id="19" name="Text Placeholder 30">
            <a:extLst>
              <a:ext uri="{FF2B5EF4-FFF2-40B4-BE49-F238E27FC236}">
                <a16:creationId xmlns:a16="http://schemas.microsoft.com/office/drawing/2014/main" id="{79CCB54B-FC51-3DCB-0830-42BBEB9BC48A}"/>
              </a:ext>
            </a:extLst>
          </p:cNvPr>
          <p:cNvSpPr txBox="1">
            <a:spLocks/>
          </p:cNvSpPr>
          <p:nvPr/>
        </p:nvSpPr>
        <p:spPr>
          <a:xfrm>
            <a:off x="4136778" y="3610459"/>
            <a:ext cx="3702872" cy="659201"/>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agree people who come from other countries make a valuable contribution to GM (73%)*</a:t>
            </a:r>
          </a:p>
        </p:txBody>
      </p:sp>
      <p:sp>
        <p:nvSpPr>
          <p:cNvPr id="20" name="Content Placeholder 32">
            <a:extLst>
              <a:ext uri="{FF2B5EF4-FFF2-40B4-BE49-F238E27FC236}">
                <a16:creationId xmlns:a16="http://schemas.microsoft.com/office/drawing/2014/main" id="{C44B40D9-C08A-E82E-1A8D-70395DB0926F}"/>
              </a:ext>
            </a:extLst>
          </p:cNvPr>
          <p:cNvSpPr txBox="1">
            <a:spLocks/>
          </p:cNvSpPr>
          <p:nvPr/>
        </p:nvSpPr>
        <p:spPr>
          <a:xfrm>
            <a:off x="4136777" y="4269660"/>
            <a:ext cx="3702872" cy="1457009"/>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200" dirty="0">
                <a:solidFill>
                  <a:srgbClr val="5C5B5A"/>
                </a:solidFill>
                <a:latin typeface="Arial"/>
                <a:cs typeface="Arial"/>
              </a:rPr>
              <a:t>Black respondents (93%)</a:t>
            </a:r>
          </a:p>
          <a:p>
            <a:pPr>
              <a:lnSpc>
                <a:spcPct val="100000"/>
              </a:lnSpc>
              <a:spcBef>
                <a:spcPts val="0"/>
              </a:spcBef>
              <a:spcAft>
                <a:spcPts val="400"/>
              </a:spcAft>
              <a:defRPr/>
            </a:pPr>
            <a:r>
              <a:rPr lang="en-GB" sz="1200" dirty="0">
                <a:solidFill>
                  <a:srgbClr val="5C5B5A"/>
                </a:solidFill>
                <a:latin typeface="Arial"/>
                <a:cs typeface="Arial"/>
              </a:rPr>
              <a:t>Parents of children aged 0-4 years in early years educations (85%)</a:t>
            </a:r>
          </a:p>
          <a:p>
            <a:pPr>
              <a:lnSpc>
                <a:spcPct val="100000"/>
              </a:lnSpc>
              <a:spcBef>
                <a:spcPts val="0"/>
              </a:spcBef>
              <a:spcAft>
                <a:spcPts val="400"/>
              </a:spcAft>
              <a:defRPr/>
            </a:pPr>
            <a:r>
              <a:rPr lang="en-GB" sz="1200" dirty="0">
                <a:solidFill>
                  <a:srgbClr val="5C5B5A"/>
                </a:solidFill>
                <a:latin typeface="Arial"/>
                <a:cs typeface="Arial"/>
              </a:rPr>
              <a:t>Those whose first language is not English (84%)</a:t>
            </a:r>
          </a:p>
          <a:p>
            <a:pPr>
              <a:lnSpc>
                <a:spcPct val="100000"/>
              </a:lnSpc>
              <a:spcBef>
                <a:spcPts val="0"/>
              </a:spcBef>
              <a:spcAft>
                <a:spcPts val="400"/>
              </a:spcAft>
              <a:defRPr/>
            </a:pPr>
            <a:r>
              <a:rPr lang="en-GB" sz="1200" dirty="0">
                <a:solidFill>
                  <a:srgbClr val="5C5B5A"/>
                </a:solidFill>
                <a:latin typeface="Arial"/>
                <a:cs typeface="Arial"/>
              </a:rPr>
              <a:t>Those earning £78,000 and over (82%)</a:t>
            </a:r>
          </a:p>
        </p:txBody>
      </p:sp>
      <p:sp>
        <p:nvSpPr>
          <p:cNvPr id="6" name="TextBox 5">
            <a:extLst>
              <a:ext uri="{FF2B5EF4-FFF2-40B4-BE49-F238E27FC236}">
                <a16:creationId xmlns:a16="http://schemas.microsoft.com/office/drawing/2014/main" id="{FDD38E25-55B1-84CF-7889-41BCC1E54E06}"/>
              </a:ext>
              <a:ext uri="{C183D7F6-B498-43B3-948B-1728B52AA6E4}">
                <adec:decorative xmlns:adec="http://schemas.microsoft.com/office/drawing/2017/decorative" val="0"/>
              </a:ext>
            </a:extLst>
          </p:cNvPr>
          <p:cNvSpPr txBox="1"/>
          <p:nvPr/>
        </p:nvSpPr>
        <p:spPr>
          <a:xfrm>
            <a:off x="8007039" y="1462947"/>
            <a:ext cx="3870262" cy="430887"/>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400" b="1" dirty="0">
                <a:solidFill>
                  <a:srgbClr val="515151"/>
                </a:solidFill>
                <a:latin typeface="Arial" panose="020B0604020202020204" pitchFamily="34" charset="0"/>
                <a:ea typeface="Calibri" panose="020F0502020204030204" pitchFamily="34" charset="0"/>
                <a:cs typeface="Arial" panose="020B0604020202020204" pitchFamily="34" charset="0"/>
              </a:rPr>
              <a:t>People who come from other countries make a valuable contribution to Greater Manchester</a:t>
            </a:r>
            <a:endParaRPr kumimoji="0" lang="en-GB" sz="1400" b="1" i="0" u="none" strike="noStrike" kern="1200" cap="none" spc="0" normalizeH="0" baseline="0" noProof="0" dirty="0">
              <a:ln>
                <a:noFill/>
              </a:ln>
              <a:solidFill>
                <a:srgbClr val="51515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ight Brace 13" descr="Arrow showing in total, 30% are worried about coronavirus.">
            <a:extLst>
              <a:ext uri="{FF2B5EF4-FFF2-40B4-BE49-F238E27FC236}">
                <a16:creationId xmlns:a16="http://schemas.microsoft.com/office/drawing/2014/main" id="{B25724C1-BDA6-2A45-F4E6-882605F301D5}"/>
              </a:ext>
              <a:ext uri="{C183D7F6-B498-43B3-948B-1728B52AA6E4}">
                <adec:decorative xmlns:adec="http://schemas.microsoft.com/office/drawing/2017/decorative" val="1"/>
              </a:ext>
            </a:extLst>
          </p:cNvPr>
          <p:cNvSpPr/>
          <p:nvPr/>
        </p:nvSpPr>
        <p:spPr>
          <a:xfrm rot="10800000" flipH="1" flipV="1">
            <a:off x="3189923" y="1993786"/>
            <a:ext cx="203902" cy="2578213"/>
          </a:xfrm>
          <a:prstGeom prst="rightBrace">
            <a:avLst>
              <a:gd name="adj1" fmla="val 28487"/>
              <a:gd name="adj2" fmla="val 49688"/>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5" name="TextBox 14">
            <a:extLst>
              <a:ext uri="{FF2B5EF4-FFF2-40B4-BE49-F238E27FC236}">
                <a16:creationId xmlns:a16="http://schemas.microsoft.com/office/drawing/2014/main" id="{C1AB50DA-FC61-B7A3-E7B5-5C9D329B3743}"/>
              </a:ext>
              <a:ext uri="{C183D7F6-B498-43B3-948B-1728B52AA6E4}">
                <adec:decorative xmlns:adec="http://schemas.microsoft.com/office/drawing/2017/decorative" val="1"/>
              </a:ext>
            </a:extLst>
          </p:cNvPr>
          <p:cNvSpPr txBox="1"/>
          <p:nvPr/>
        </p:nvSpPr>
        <p:spPr>
          <a:xfrm>
            <a:off x="3443784" y="3175170"/>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72%</a:t>
            </a:r>
          </a:p>
        </p:txBody>
      </p:sp>
      <p:sp>
        <p:nvSpPr>
          <p:cNvPr id="17" name="Right Brace 16" descr="Arrow showing in total, 30% are worried about coronavirus.">
            <a:extLst>
              <a:ext uri="{FF2B5EF4-FFF2-40B4-BE49-F238E27FC236}">
                <a16:creationId xmlns:a16="http://schemas.microsoft.com/office/drawing/2014/main" id="{534D4524-7847-0898-CBF9-203079DF6450}"/>
              </a:ext>
              <a:ext uri="{C183D7F6-B498-43B3-948B-1728B52AA6E4}">
                <adec:decorative xmlns:adec="http://schemas.microsoft.com/office/drawing/2017/decorative" val="1"/>
              </a:ext>
            </a:extLst>
          </p:cNvPr>
          <p:cNvSpPr/>
          <p:nvPr/>
        </p:nvSpPr>
        <p:spPr>
          <a:xfrm rot="10800000" flipH="1" flipV="1">
            <a:off x="10680569" y="1974933"/>
            <a:ext cx="195424" cy="2663055"/>
          </a:xfrm>
          <a:prstGeom prst="rightBrace">
            <a:avLst>
              <a:gd name="adj1" fmla="val 28487"/>
              <a:gd name="adj2" fmla="val 49688"/>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BD293FAB-70C7-7105-6CD5-D2E450D2F990}"/>
              </a:ext>
              <a:ext uri="{C183D7F6-B498-43B3-948B-1728B52AA6E4}">
                <adec:decorative xmlns:adec="http://schemas.microsoft.com/office/drawing/2017/decorative" val="1"/>
              </a:ext>
            </a:extLst>
          </p:cNvPr>
          <p:cNvSpPr txBox="1"/>
          <p:nvPr/>
        </p:nvSpPr>
        <p:spPr>
          <a:xfrm>
            <a:off x="10925952" y="324284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73%</a:t>
            </a:r>
          </a:p>
        </p:txBody>
      </p:sp>
      <p:sp>
        <p:nvSpPr>
          <p:cNvPr id="4" name="Footer Placeholder 4">
            <a:extLst>
              <a:ext uri="{FF2B5EF4-FFF2-40B4-BE49-F238E27FC236}">
                <a16:creationId xmlns:a16="http://schemas.microsoft.com/office/drawing/2014/main" id="{2415074D-A24E-4F0A-B05B-D834BC392573}"/>
              </a:ext>
            </a:extLst>
          </p:cNvPr>
          <p:cNvSpPr txBox="1">
            <a:spLocks/>
          </p:cNvSpPr>
          <p:nvPr/>
        </p:nvSpPr>
        <p:spPr>
          <a:xfrm>
            <a:off x="549604" y="6409937"/>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LA6. To what extent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4009</a:t>
            </a:r>
            <a:r>
              <a:rPr lang="en-GB" sz="1000">
                <a:solidFill>
                  <a:srgbClr val="FFFFFF">
                    <a:lumMod val="50000"/>
                  </a:srgbClr>
                </a:solidFill>
                <a:latin typeface="Arial"/>
                <a:cs typeface="Arial" panose="020B0604020202020204" pitchFamily="34" charset="0"/>
              </a:rPr>
              <a:t> - 4556 (All valid respondents, S16+17+18)</a:t>
            </a:r>
          </a:p>
        </p:txBody>
      </p:sp>
      <p:sp>
        <p:nvSpPr>
          <p:cNvPr id="16" name="Slide Number Placeholder 4">
            <a:extLst>
              <a:ext uri="{FF2B5EF4-FFF2-40B4-BE49-F238E27FC236}">
                <a16:creationId xmlns:a16="http://schemas.microsoft.com/office/drawing/2014/main" id="{495FE907-CCD0-4A09-ECFC-17134995F59C}"/>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7" name="Chart 6" descr="Stacked column chart showing agreement that people who come from other countries make a valuable contribution to GM. 73% agree this is the case.">
            <a:extLst>
              <a:ext uri="{FF2B5EF4-FFF2-40B4-BE49-F238E27FC236}">
                <a16:creationId xmlns:a16="http://schemas.microsoft.com/office/drawing/2014/main" id="{81D2E5DF-B5A6-269F-FB20-D4B9C6CB64D6}"/>
              </a:ext>
            </a:extLst>
          </p:cNvPr>
          <p:cNvGraphicFramePr/>
          <p:nvPr>
            <p:extLst>
              <p:ext uri="{D42A27DB-BD31-4B8C-83A1-F6EECF244321}">
                <p14:modId xmlns:p14="http://schemas.microsoft.com/office/powerpoint/2010/main" val="958954801"/>
              </p:ext>
            </p:extLst>
          </p:nvPr>
        </p:nvGraphicFramePr>
        <p:xfrm>
          <a:off x="8352380" y="1974933"/>
          <a:ext cx="8447524" cy="471168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63359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235307"/>
            <a:ext cx="11349328"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 proportion of respondents who feel </a:t>
            </a:r>
            <a:r>
              <a:rPr lang="en-GB" sz="1800" b="1" dirty="0">
                <a:solidFill>
                  <a:srgbClr val="009690"/>
                </a:solidFill>
                <a:latin typeface="Arial"/>
                <a:ea typeface="+mn-ea"/>
                <a:cs typeface="+mn-cs"/>
              </a:rPr>
              <a:t>lonely at least some of the time </a:t>
            </a:r>
            <a:r>
              <a:rPr lang="en-GB" sz="1800" b="1" dirty="0">
                <a:solidFill>
                  <a:srgbClr val="5C5B5A"/>
                </a:solidFill>
                <a:latin typeface="Arial"/>
                <a:ea typeface="+mn-ea"/>
                <a:cs typeface="+mn-cs"/>
              </a:rPr>
              <a:t>has increased compared to Feb 2025 (from 27% to 29%), with this increase driven by those who feel lonely “some of the time”. Loneliness figures in GM remain significantly higher than the GB average of 24%...</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404406" y="1459093"/>
            <a:ext cx="637380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often do you feel lonely?</a:t>
            </a:r>
          </a:p>
        </p:txBody>
      </p:sp>
      <p:graphicFrame>
        <p:nvGraphicFramePr>
          <p:cNvPr id="2" name="Chart 1" descr="Bar chart showing how often respondents feel lonely versus the GB average. 25% say they hardly ever feel lonely in May'25, significantly lower than the GB average 30%, and 29% say that they feel lonely at least some of the time, significantly higher than the GB average 24%.">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006607093"/>
              </p:ext>
            </p:extLst>
          </p:nvPr>
        </p:nvGraphicFramePr>
        <p:xfrm>
          <a:off x="-62723" y="1870681"/>
          <a:ext cx="7386320" cy="4578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BB0AC88-6DFB-CD22-F9D9-339E14F6D7C1}"/>
              </a:ext>
              <a:ext uri="{C183D7F6-B498-43B3-948B-1728B52AA6E4}">
                <adec:decorative xmlns:adec="http://schemas.microsoft.com/office/drawing/2017/decorative" val="1"/>
              </a:ext>
            </a:extLst>
          </p:cNvPr>
          <p:cNvSpPr txBox="1"/>
          <p:nvPr/>
        </p:nvSpPr>
        <p:spPr>
          <a:xfrm>
            <a:off x="3035444" y="2746794"/>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46%</a:t>
            </a:r>
          </a:p>
        </p:txBody>
      </p:sp>
      <p:sp>
        <p:nvSpPr>
          <p:cNvPr id="13" name="TextBox 12">
            <a:extLst>
              <a:ext uri="{FF2B5EF4-FFF2-40B4-BE49-F238E27FC236}">
                <a16:creationId xmlns:a16="http://schemas.microsoft.com/office/drawing/2014/main" id="{129F1E8F-F29E-7442-218A-49C53BF4F6F3}"/>
              </a:ext>
              <a:ext uri="{C183D7F6-B498-43B3-948B-1728B52AA6E4}">
                <adec:decorative xmlns:adec="http://schemas.microsoft.com/office/drawing/2017/decorative" val="1"/>
              </a:ext>
            </a:extLst>
          </p:cNvPr>
          <p:cNvSpPr txBox="1"/>
          <p:nvPr/>
        </p:nvSpPr>
        <p:spPr>
          <a:xfrm>
            <a:off x="4299381" y="2733187"/>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47%</a:t>
            </a:r>
          </a:p>
        </p:txBody>
      </p:sp>
      <p:sp>
        <p:nvSpPr>
          <p:cNvPr id="21" name="TextBox 20">
            <a:extLst>
              <a:ext uri="{FF2B5EF4-FFF2-40B4-BE49-F238E27FC236}">
                <a16:creationId xmlns:a16="http://schemas.microsoft.com/office/drawing/2014/main" id="{62E72821-946D-5363-B655-EB997F535191}"/>
              </a:ext>
              <a:ext uri="{C183D7F6-B498-43B3-948B-1728B52AA6E4}">
                <adec:decorative xmlns:adec="http://schemas.microsoft.com/office/drawing/2017/decorative" val="1"/>
              </a:ext>
            </a:extLst>
          </p:cNvPr>
          <p:cNvSpPr txBox="1"/>
          <p:nvPr/>
        </p:nvSpPr>
        <p:spPr>
          <a:xfrm>
            <a:off x="3025557" y="5134699"/>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28%</a:t>
            </a:r>
          </a:p>
        </p:txBody>
      </p:sp>
      <p:sp>
        <p:nvSpPr>
          <p:cNvPr id="6" name="TextBox 5">
            <a:extLst>
              <a:ext uri="{FF2B5EF4-FFF2-40B4-BE49-F238E27FC236}">
                <a16:creationId xmlns:a16="http://schemas.microsoft.com/office/drawing/2014/main" id="{8D7BEB9B-FBCD-4DBF-4111-6CD41D06F9E4}"/>
              </a:ext>
              <a:ext uri="{C183D7F6-B498-43B3-948B-1728B52AA6E4}">
                <adec:decorative xmlns:adec="http://schemas.microsoft.com/office/drawing/2017/decorative" val="1"/>
              </a:ext>
            </a:extLst>
          </p:cNvPr>
          <p:cNvSpPr txBox="1"/>
          <p:nvPr/>
        </p:nvSpPr>
        <p:spPr>
          <a:xfrm>
            <a:off x="5477177" y="2689368"/>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44%</a:t>
            </a:r>
          </a:p>
        </p:txBody>
      </p:sp>
      <p:sp>
        <p:nvSpPr>
          <p:cNvPr id="15" name="TextBox 14">
            <a:extLst>
              <a:ext uri="{FF2B5EF4-FFF2-40B4-BE49-F238E27FC236}">
                <a16:creationId xmlns:a16="http://schemas.microsoft.com/office/drawing/2014/main" id="{3BC7DEA5-D62E-ABD0-A3B0-C581178652AB}"/>
              </a:ext>
              <a:ext uri="{C183D7F6-B498-43B3-948B-1728B52AA6E4}">
                <adec:decorative xmlns:adec="http://schemas.microsoft.com/office/drawing/2017/decorative" val="1"/>
              </a:ext>
            </a:extLst>
          </p:cNvPr>
          <p:cNvSpPr txBox="1"/>
          <p:nvPr/>
        </p:nvSpPr>
        <p:spPr>
          <a:xfrm>
            <a:off x="6788999" y="2799109"/>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48%</a:t>
            </a:r>
          </a:p>
        </p:txBody>
      </p:sp>
      <p:sp>
        <p:nvSpPr>
          <p:cNvPr id="5" name="TextBox 4">
            <a:extLst>
              <a:ext uri="{FF2B5EF4-FFF2-40B4-BE49-F238E27FC236}">
                <a16:creationId xmlns:a16="http://schemas.microsoft.com/office/drawing/2014/main" id="{E878F5DF-A31A-999D-17A5-C7D40C82A135}"/>
              </a:ext>
              <a:ext uri="{C183D7F6-B498-43B3-948B-1728B52AA6E4}">
                <adec:decorative xmlns:adec="http://schemas.microsoft.com/office/drawing/2017/decorative" val="1"/>
              </a:ext>
            </a:extLst>
          </p:cNvPr>
          <p:cNvSpPr txBox="1"/>
          <p:nvPr/>
        </p:nvSpPr>
        <p:spPr>
          <a:xfrm>
            <a:off x="4283234" y="5154008"/>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27%</a:t>
            </a:r>
          </a:p>
        </p:txBody>
      </p:sp>
      <p:sp>
        <p:nvSpPr>
          <p:cNvPr id="7" name="TextBox 6">
            <a:extLst>
              <a:ext uri="{FF2B5EF4-FFF2-40B4-BE49-F238E27FC236}">
                <a16:creationId xmlns:a16="http://schemas.microsoft.com/office/drawing/2014/main" id="{A31F7164-2B04-9D4A-8F55-14CAB233B01E}"/>
              </a:ext>
              <a:ext uri="{C183D7F6-B498-43B3-948B-1728B52AA6E4}">
                <adec:decorative xmlns:adec="http://schemas.microsoft.com/office/drawing/2017/decorative" val="1"/>
              </a:ext>
            </a:extLst>
          </p:cNvPr>
          <p:cNvSpPr txBox="1"/>
          <p:nvPr/>
        </p:nvSpPr>
        <p:spPr>
          <a:xfrm>
            <a:off x="6742673" y="5223390"/>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24%</a:t>
            </a:r>
          </a:p>
        </p:txBody>
      </p:sp>
      <p:sp>
        <p:nvSpPr>
          <p:cNvPr id="8" name="Right Brace 7">
            <a:extLst>
              <a:ext uri="{FF2B5EF4-FFF2-40B4-BE49-F238E27FC236}">
                <a16:creationId xmlns:a16="http://schemas.microsoft.com/office/drawing/2014/main" id="{0ADC2310-ACDF-9725-DA37-52A9262FDD57}"/>
              </a:ext>
              <a:ext uri="{C183D7F6-B498-43B3-948B-1728B52AA6E4}">
                <adec:decorative xmlns:adec="http://schemas.microsoft.com/office/drawing/2017/decorative" val="1"/>
              </a:ext>
            </a:extLst>
          </p:cNvPr>
          <p:cNvSpPr/>
          <p:nvPr/>
        </p:nvSpPr>
        <p:spPr>
          <a:xfrm>
            <a:off x="3079583" y="2005065"/>
            <a:ext cx="145399" cy="1757172"/>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 Placeholder 30">
            <a:extLst>
              <a:ext uri="{FF2B5EF4-FFF2-40B4-BE49-F238E27FC236}">
                <a16:creationId xmlns:a16="http://schemas.microsoft.com/office/drawing/2014/main" id="{A817801C-15C4-F527-37CD-5F7D533EE376}"/>
              </a:ext>
              <a:ext uri="{C183D7F6-B498-43B3-948B-1728B52AA6E4}">
                <adec:decorative xmlns:adec="http://schemas.microsoft.com/office/drawing/2017/decorative" val="0"/>
              </a:ext>
            </a:extLst>
          </p:cNvPr>
          <p:cNvSpPr txBox="1">
            <a:spLocks/>
          </p:cNvSpPr>
          <p:nvPr/>
        </p:nvSpPr>
        <p:spPr>
          <a:xfrm>
            <a:off x="7651400" y="1505712"/>
            <a:ext cx="4179648" cy="860640"/>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more likely to feel lonely at least some of the time compared to surveys 16-18 GM average (28%):</a:t>
            </a:r>
          </a:p>
          <a:p>
            <a:pPr marL="0" indent="0" algn="ctr">
              <a:lnSpc>
                <a:spcPct val="100000"/>
              </a:lnSpc>
              <a:spcBef>
                <a:spcPts val="0"/>
              </a:spcBef>
              <a:spcAft>
                <a:spcPts val="400"/>
              </a:spcAft>
              <a:buNone/>
              <a:defRPr/>
            </a:pPr>
            <a:r>
              <a:rPr lang="en-GB" sz="1200" i="1" dirty="0">
                <a:solidFill>
                  <a:srgbClr val="5C5B5A"/>
                </a:solidFill>
                <a:latin typeface="Arial"/>
                <a:cs typeface="Arial"/>
              </a:rPr>
              <a:t>Italics denotes greater prominence / newly featuring in latest analysis compared to previous wave</a:t>
            </a:r>
          </a:p>
        </p:txBody>
      </p:sp>
      <p:sp>
        <p:nvSpPr>
          <p:cNvPr id="11" name="Content Placeholder 32">
            <a:extLst>
              <a:ext uri="{FF2B5EF4-FFF2-40B4-BE49-F238E27FC236}">
                <a16:creationId xmlns:a16="http://schemas.microsoft.com/office/drawing/2014/main" id="{D0DD4310-3B25-544F-DF7E-17653A6AD008}"/>
              </a:ext>
            </a:extLst>
          </p:cNvPr>
          <p:cNvSpPr txBox="1">
            <a:spLocks/>
          </p:cNvSpPr>
          <p:nvPr/>
        </p:nvSpPr>
        <p:spPr>
          <a:xfrm>
            <a:off x="7651400" y="2346592"/>
            <a:ext cx="4179648" cy="3772521"/>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(42%), including those with mental ill health (58%), a learning disability (</a:t>
            </a:r>
            <a:r>
              <a:rPr lang="en-GB" sz="1200">
                <a:solidFill>
                  <a:srgbClr val="5C5B5A"/>
                </a:solidFill>
                <a:latin typeface="Arial" panose="020B0604020202020204" pitchFamily="34" charset="0"/>
                <a:cs typeface="Arial" panose="020B0604020202020204" pitchFamily="34" charset="0"/>
              </a:rPr>
              <a:t>52</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a sensory disability (41%) and a mobility disability (34%)</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aged 18-24 (45%)</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bisexual (49%), </a:t>
            </a:r>
            <a:r>
              <a:rPr lang="en-GB" sz="1200" i="1">
                <a:solidFill>
                  <a:srgbClr val="5C5B5A"/>
                </a:solidFill>
                <a:latin typeface="Arial" panose="020B0604020202020204" pitchFamily="34" charset="0"/>
                <a:cs typeface="Arial" panose="020B0604020202020204" pitchFamily="34" charset="0"/>
              </a:rPr>
              <a:t>lesbian (40%) or gay man (38%)</a:t>
            </a:r>
          </a:p>
          <a:p>
            <a:pPr marL="171450" indent="-171450">
              <a:lnSpc>
                <a:spcPct val="100000"/>
              </a:lnSpc>
              <a:spcBef>
                <a:spcPts val="0"/>
              </a:spcBef>
              <a:spcAft>
                <a:spcPts val="400"/>
              </a:spcAft>
              <a:defRPr/>
            </a:pPr>
            <a:r>
              <a:rPr lang="en-GB" sz="1200" i="1">
                <a:solidFill>
                  <a:srgbClr val="5C5B5A"/>
                </a:solidFill>
                <a:latin typeface="Arial" panose="020B0604020202020204" pitchFamily="34" charset="0"/>
                <a:cs typeface="Arial" panose="020B0604020202020204" pitchFamily="34" charset="0"/>
              </a:rPr>
              <a:t>Pakistani respondents (45%)</a:t>
            </a:r>
          </a:p>
          <a:p>
            <a:pPr marL="171450" indent="-171450">
              <a:lnSpc>
                <a:spcPct val="100000"/>
              </a:lnSpc>
              <a:spcBef>
                <a:spcPts val="0"/>
              </a:spcBef>
              <a:spcAft>
                <a:spcPts val="400"/>
              </a:spcAft>
              <a:defRPr/>
            </a:pPr>
            <a:r>
              <a:rPr lang="en-GB" sz="1200" i="1">
                <a:solidFill>
                  <a:srgbClr val="5C5B5A"/>
                </a:solidFill>
                <a:latin typeface="Arial" panose="020B0604020202020204" pitchFamily="34" charset="0"/>
                <a:cs typeface="Arial" panose="020B0604020202020204" pitchFamily="34" charset="0"/>
              </a:rPr>
              <a:t>Those whose first language is Urdu (48%)</a:t>
            </a:r>
          </a:p>
          <a:p>
            <a:pPr marL="171450" indent="-171450">
              <a:lnSpc>
                <a:spcPct val="100000"/>
              </a:lnSpc>
              <a:spcBef>
                <a:spcPts val="0"/>
              </a:spcBef>
              <a:spcAft>
                <a:spcPts val="400"/>
              </a:spcAft>
              <a:defRPr/>
            </a:pPr>
            <a:r>
              <a:rPr lang="en-GB" sz="1200" i="1">
                <a:solidFill>
                  <a:srgbClr val="5C5B5A"/>
                </a:solidFill>
                <a:latin typeface="Arial" panose="020B0604020202020204" pitchFamily="34" charset="0"/>
                <a:cs typeface="Arial" panose="020B0604020202020204" pitchFamily="34" charset="0"/>
              </a:rPr>
              <a:t>Muslim respondents (42%)</a:t>
            </a:r>
          </a:p>
          <a:p>
            <a:pPr marL="0" indent="0">
              <a:lnSpc>
                <a:spcPct val="100000"/>
              </a:lnSpc>
              <a:spcBef>
                <a:spcPts val="0"/>
              </a:spcBef>
              <a:spcAft>
                <a:spcPts val="4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a physical/mental condition which reduces their ability to do activities a lot (48%)</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(51%), or those studying at university (46%)</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living with a friend or family (45%)</a:t>
            </a:r>
          </a:p>
        </p:txBody>
      </p:sp>
      <p:sp>
        <p:nvSpPr>
          <p:cNvPr id="12" name="Right Brace 11">
            <a:extLst>
              <a:ext uri="{FF2B5EF4-FFF2-40B4-BE49-F238E27FC236}">
                <a16:creationId xmlns:a16="http://schemas.microsoft.com/office/drawing/2014/main" id="{F020E35D-8CE3-B315-D83A-8AE8D12A93E7}"/>
              </a:ext>
              <a:ext uri="{C183D7F6-B498-43B3-948B-1728B52AA6E4}">
                <adec:decorative xmlns:adec="http://schemas.microsoft.com/office/drawing/2017/decorative" val="1"/>
              </a:ext>
            </a:extLst>
          </p:cNvPr>
          <p:cNvSpPr/>
          <p:nvPr/>
        </p:nvSpPr>
        <p:spPr>
          <a:xfrm>
            <a:off x="6776624" y="2032637"/>
            <a:ext cx="189325" cy="1848575"/>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Right Brace 15">
            <a:extLst>
              <a:ext uri="{FF2B5EF4-FFF2-40B4-BE49-F238E27FC236}">
                <a16:creationId xmlns:a16="http://schemas.microsoft.com/office/drawing/2014/main" id="{52724A12-1FB5-66BC-A265-24297FD875B3}"/>
              </a:ext>
              <a:ext uri="{C183D7F6-B498-43B3-948B-1728B52AA6E4}">
                <adec:decorative xmlns:adec="http://schemas.microsoft.com/office/drawing/2017/decorative" val="1"/>
              </a:ext>
            </a:extLst>
          </p:cNvPr>
          <p:cNvSpPr/>
          <p:nvPr/>
        </p:nvSpPr>
        <p:spPr>
          <a:xfrm>
            <a:off x="4328293" y="2005065"/>
            <a:ext cx="145399" cy="1757172"/>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0" name="Right Brace 19">
            <a:extLst>
              <a:ext uri="{FF2B5EF4-FFF2-40B4-BE49-F238E27FC236}">
                <a16:creationId xmlns:a16="http://schemas.microsoft.com/office/drawing/2014/main" id="{58EA0045-42DC-615F-20DE-D472320D90DE}"/>
              </a:ext>
              <a:ext uri="{C183D7F6-B498-43B3-948B-1728B52AA6E4}">
                <adec:decorative xmlns:adec="http://schemas.microsoft.com/office/drawing/2017/decorative" val="1"/>
              </a:ext>
            </a:extLst>
          </p:cNvPr>
          <p:cNvSpPr/>
          <p:nvPr/>
        </p:nvSpPr>
        <p:spPr>
          <a:xfrm>
            <a:off x="3090275" y="4777739"/>
            <a:ext cx="116948" cy="1007659"/>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2" name="Right Brace 21">
            <a:extLst>
              <a:ext uri="{FF2B5EF4-FFF2-40B4-BE49-F238E27FC236}">
                <a16:creationId xmlns:a16="http://schemas.microsoft.com/office/drawing/2014/main" id="{1EC7D508-E27A-FF17-309A-53A2173240E0}"/>
              </a:ext>
              <a:ext uri="{C183D7F6-B498-43B3-948B-1728B52AA6E4}">
                <adec:decorative xmlns:adec="http://schemas.microsoft.com/office/drawing/2017/decorative" val="1"/>
              </a:ext>
            </a:extLst>
          </p:cNvPr>
          <p:cNvSpPr/>
          <p:nvPr/>
        </p:nvSpPr>
        <p:spPr>
          <a:xfrm>
            <a:off x="6787558" y="4924425"/>
            <a:ext cx="145399" cy="874930"/>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 name="Right Brace 3">
            <a:extLst>
              <a:ext uri="{FF2B5EF4-FFF2-40B4-BE49-F238E27FC236}">
                <a16:creationId xmlns:a16="http://schemas.microsoft.com/office/drawing/2014/main" id="{AC068EDE-39A3-127E-45DD-BBD0B6E01CFB}"/>
              </a:ext>
              <a:ext uri="{C183D7F6-B498-43B3-948B-1728B52AA6E4}">
                <adec:decorative xmlns:adec="http://schemas.microsoft.com/office/drawing/2017/decorative" val="1"/>
              </a:ext>
            </a:extLst>
          </p:cNvPr>
          <p:cNvSpPr/>
          <p:nvPr/>
        </p:nvSpPr>
        <p:spPr>
          <a:xfrm>
            <a:off x="4327872" y="4791696"/>
            <a:ext cx="145399" cy="1007659"/>
          </a:xfrm>
          <a:prstGeom prst="rightBrace">
            <a:avLst>
              <a:gd name="adj1" fmla="val 41630"/>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DA51072D-34F1-3E8C-0FEB-9E885D304A84}"/>
              </a:ext>
              <a:ext uri="{C183D7F6-B498-43B3-948B-1728B52AA6E4}">
                <adec:decorative xmlns:adec="http://schemas.microsoft.com/office/drawing/2017/decorative" val="1"/>
              </a:ext>
            </a:extLst>
          </p:cNvPr>
          <p:cNvSpPr/>
          <p:nvPr/>
        </p:nvSpPr>
        <p:spPr>
          <a:xfrm>
            <a:off x="5560061" y="2005065"/>
            <a:ext cx="102726" cy="1666823"/>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3" name="Group 2">
            <a:extLst>
              <a:ext uri="{FF2B5EF4-FFF2-40B4-BE49-F238E27FC236}">
                <a16:creationId xmlns:a16="http://schemas.microsoft.com/office/drawing/2014/main" id="{2F8E84A6-FE0B-D4A0-D6C7-C167CB3AD3FA}"/>
              </a:ext>
              <a:ext uri="{C183D7F6-B498-43B3-948B-1728B52AA6E4}">
                <adec:decorative xmlns:adec="http://schemas.microsoft.com/office/drawing/2017/decorative" val="1"/>
              </a:ext>
            </a:extLst>
          </p:cNvPr>
          <p:cNvGrpSpPr/>
          <p:nvPr/>
        </p:nvGrpSpPr>
        <p:grpSpPr>
          <a:xfrm>
            <a:off x="212551" y="5828804"/>
            <a:ext cx="2162349" cy="430887"/>
            <a:chOff x="676278" y="5999738"/>
            <a:chExt cx="2162349" cy="430887"/>
          </a:xfrm>
        </p:grpSpPr>
        <p:sp>
          <p:nvSpPr>
            <p:cNvPr id="24" name="Arrow: Down 23">
              <a:extLst>
                <a:ext uri="{FF2B5EF4-FFF2-40B4-BE49-F238E27FC236}">
                  <a16:creationId xmlns:a16="http://schemas.microsoft.com/office/drawing/2014/main" id="{22136FBA-AACC-17CA-603B-6C91FE885373}"/>
                </a:ext>
              </a:extLst>
            </p:cNvPr>
            <p:cNvSpPr/>
            <p:nvPr/>
          </p:nvSpPr>
          <p:spPr>
            <a:xfrm>
              <a:off x="824679" y="610908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81C9AD0D-C1F3-16ED-75E8-3B1D994AE0A6}"/>
                </a:ext>
              </a:extLst>
            </p:cNvPr>
            <p:cNvGrpSpPr/>
            <p:nvPr/>
          </p:nvGrpSpPr>
          <p:grpSpPr>
            <a:xfrm>
              <a:off x="676278" y="5999738"/>
              <a:ext cx="2162349" cy="430887"/>
              <a:chOff x="620987" y="5798698"/>
              <a:chExt cx="2162349" cy="430887"/>
            </a:xfrm>
          </p:grpSpPr>
          <p:sp>
            <p:nvSpPr>
              <p:cNvPr id="28" name="Arrow: Down 27">
                <a:extLst>
                  <a:ext uri="{FF2B5EF4-FFF2-40B4-BE49-F238E27FC236}">
                    <a16:creationId xmlns:a16="http://schemas.microsoft.com/office/drawing/2014/main" id="{3F381714-F8B2-B6E4-1240-223366884443}"/>
                  </a:ext>
                </a:extLst>
              </p:cNvPr>
              <p:cNvSpPr/>
              <p:nvPr/>
            </p:nvSpPr>
            <p:spPr>
              <a:xfrm rot="10800000">
                <a:off x="620987" y="589278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29" name="TextBox 28">
                <a:extLst>
                  <a:ext uri="{FF2B5EF4-FFF2-40B4-BE49-F238E27FC236}">
                    <a16:creationId xmlns:a16="http://schemas.microsoft.com/office/drawing/2014/main" id="{5417566C-1A31-DB9D-FDE4-6BC46A3A70DB}"/>
                  </a:ext>
                </a:extLst>
              </p:cNvPr>
              <p:cNvSpPr txBox="1"/>
              <p:nvPr/>
            </p:nvSpPr>
            <p:spPr>
              <a:xfrm>
                <a:off x="884934" y="5798698"/>
                <a:ext cx="189840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35" name="TextBox 34">
            <a:extLst>
              <a:ext uri="{FF2B5EF4-FFF2-40B4-BE49-F238E27FC236}">
                <a16:creationId xmlns:a16="http://schemas.microsoft.com/office/drawing/2014/main" id="{803CD3D2-783C-E7AC-5C08-5555FB12782D}"/>
              </a:ext>
              <a:ext uri="{C183D7F6-B498-43B3-948B-1728B52AA6E4}">
                <adec:decorative xmlns:adec="http://schemas.microsoft.com/office/drawing/2017/decorative" val="1"/>
              </a:ext>
            </a:extLst>
          </p:cNvPr>
          <p:cNvSpPr txBox="1"/>
          <p:nvPr/>
        </p:nvSpPr>
        <p:spPr>
          <a:xfrm>
            <a:off x="5498884" y="5111772"/>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a:solidFill>
                  <a:srgbClr val="5C5B5A"/>
                </a:solidFill>
              </a:rPr>
              <a:t>29%</a:t>
            </a:r>
          </a:p>
        </p:txBody>
      </p:sp>
      <p:sp>
        <p:nvSpPr>
          <p:cNvPr id="36" name="Right Brace 35">
            <a:extLst>
              <a:ext uri="{FF2B5EF4-FFF2-40B4-BE49-F238E27FC236}">
                <a16:creationId xmlns:a16="http://schemas.microsoft.com/office/drawing/2014/main" id="{F8EC437F-6768-1E9D-6635-DB58D99EAB4E}"/>
              </a:ext>
              <a:ext uri="{C183D7F6-B498-43B3-948B-1728B52AA6E4}">
                <adec:decorative xmlns:adec="http://schemas.microsoft.com/office/drawing/2017/decorative" val="1"/>
              </a:ext>
            </a:extLst>
          </p:cNvPr>
          <p:cNvSpPr/>
          <p:nvPr/>
        </p:nvSpPr>
        <p:spPr>
          <a:xfrm>
            <a:off x="5547348" y="4705251"/>
            <a:ext cx="145399" cy="1094104"/>
          </a:xfrm>
          <a:prstGeom prst="rightBrace">
            <a:avLst>
              <a:gd name="adj1" fmla="val 41630"/>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7" name="Arrow: Down 36">
            <a:extLst>
              <a:ext uri="{FF2B5EF4-FFF2-40B4-BE49-F238E27FC236}">
                <a16:creationId xmlns:a16="http://schemas.microsoft.com/office/drawing/2014/main" id="{ABC0C7CE-C9F6-DE5D-F9E0-C00C1515DE66}"/>
              </a:ext>
              <a:ext uri="{C183D7F6-B498-43B3-948B-1728B52AA6E4}">
                <adec:decorative xmlns:adec="http://schemas.microsoft.com/office/drawing/2017/decorative" val="1"/>
              </a:ext>
            </a:extLst>
          </p:cNvPr>
          <p:cNvSpPr/>
          <p:nvPr/>
        </p:nvSpPr>
        <p:spPr>
          <a:xfrm>
            <a:off x="5366854" y="31262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BC8B0BBB-8B22-2AAB-0D8E-B6BE12B46D17}"/>
              </a:ext>
              <a:ext uri="{C183D7F6-B498-43B3-948B-1728B52AA6E4}">
                <adec:decorative xmlns:adec="http://schemas.microsoft.com/office/drawing/2017/decorative" val="1"/>
              </a:ext>
            </a:extLst>
          </p:cNvPr>
          <p:cNvSpPr/>
          <p:nvPr/>
        </p:nvSpPr>
        <p:spPr>
          <a:xfrm rot="10800000">
            <a:off x="5351779" y="496579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6386AE17-7B50-9962-5251-73B66546B299}"/>
              </a:ext>
              <a:ext uri="{C183D7F6-B498-43B3-948B-1728B52AA6E4}">
                <adec:decorative xmlns:adec="http://schemas.microsoft.com/office/drawing/2017/decorative" val="1"/>
              </a:ext>
            </a:extLst>
          </p:cNvPr>
          <p:cNvSpPr/>
          <p:nvPr/>
        </p:nvSpPr>
        <p:spPr>
          <a:xfrm rot="10800000">
            <a:off x="5327400" y="554988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40" name="Arrow: Down 39">
            <a:extLst>
              <a:ext uri="{FF2B5EF4-FFF2-40B4-BE49-F238E27FC236}">
                <a16:creationId xmlns:a16="http://schemas.microsoft.com/office/drawing/2014/main" id="{8B1A0400-3BBC-5504-FF0C-9BDE9E1ABA94}"/>
              </a:ext>
              <a:ext uri="{C183D7F6-B498-43B3-948B-1728B52AA6E4}">
                <adec:decorative xmlns:adec="http://schemas.microsoft.com/office/drawing/2017/decorative" val="1"/>
              </a:ext>
            </a:extLst>
          </p:cNvPr>
          <p:cNvSpPr/>
          <p:nvPr/>
        </p:nvSpPr>
        <p:spPr>
          <a:xfrm rot="10800000">
            <a:off x="5739289" y="499694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63BE5B41-B4DF-F8DA-4A1C-83FD5182F81F}"/>
              </a:ext>
              <a:ext uri="{C183D7F6-B498-43B3-948B-1728B52AA6E4}">
                <adec:decorative xmlns:adec="http://schemas.microsoft.com/office/drawing/2017/decorative" val="1"/>
              </a:ext>
            </a:extLst>
          </p:cNvPr>
          <p:cNvSpPr/>
          <p:nvPr/>
        </p:nvSpPr>
        <p:spPr>
          <a:xfrm>
            <a:off x="5730420" y="25805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85331" y="6369492"/>
            <a:ext cx="11185333" cy="276083"/>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A5. How often do you feel lonely? Base: Dec’24 (S16) 1523, Feb’25 (S17) 1515. GB benchmarking taken from UK measures of wellbeing (fieldwork period 2 to 27 April 2025).</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0800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a:latin typeface="Arial" panose="020B0604020202020204" pitchFamily="34" charset="0"/>
                <a:cs typeface="Arial" panose="020B0604020202020204" pitchFamily="34" charset="0"/>
              </a:rPr>
              <a:t>Introduction and methodology</a:t>
            </a:r>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2621615615"/>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5</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6</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F9FD-B2A5-082E-661A-210A61E1ACA7}"/>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42E0397C-6458-AE33-BCE1-734CC0346B99}"/>
              </a:ext>
            </a:extLst>
          </p:cNvPr>
          <p:cNvSpPr>
            <a:spLocks noGrp="1"/>
          </p:cNvSpPr>
          <p:nvPr>
            <p:ph type="title"/>
          </p:nvPr>
        </p:nvSpPr>
        <p:spPr>
          <a:xfrm>
            <a:off x="359757" y="164305"/>
            <a:ext cx="11483900" cy="1107996"/>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 More positively, there has been a significant increase in agreement that if they </a:t>
            </a:r>
            <a:r>
              <a:rPr lang="en-GB" sz="1800" b="1" dirty="0">
                <a:solidFill>
                  <a:srgbClr val="009690"/>
                </a:solidFill>
                <a:latin typeface="Arial"/>
                <a:cs typeface="Calibri"/>
              </a:rPr>
              <a:t>wanted company or to socialise, there are people they can call on </a:t>
            </a:r>
            <a:r>
              <a:rPr lang="en-GB" sz="1800" b="1" dirty="0">
                <a:solidFill>
                  <a:schemeClr val="tx1">
                    <a:lumMod val="65000"/>
                    <a:lumOff val="35000"/>
                  </a:schemeClr>
                </a:solidFill>
                <a:latin typeface="Arial"/>
                <a:cs typeface="Calibri"/>
              </a:rPr>
              <a:t>in their local area (from 79% to 83%), with this driven by an increase in those who “definitely agree”. There has also been a slight increase in those who agree </a:t>
            </a:r>
            <a:r>
              <a:rPr lang="en-GB" sz="1800" b="1" dirty="0">
                <a:solidFill>
                  <a:srgbClr val="009690"/>
                </a:solidFill>
                <a:latin typeface="Arial"/>
                <a:cs typeface="Calibri"/>
              </a:rPr>
              <a:t>that if they needed help, there are people who would be there for them </a:t>
            </a:r>
            <a:r>
              <a:rPr lang="en-GB" sz="1800" b="1" dirty="0">
                <a:solidFill>
                  <a:schemeClr val="tx1">
                    <a:lumMod val="65000"/>
                    <a:lumOff val="35000"/>
                  </a:schemeClr>
                </a:solidFill>
                <a:latin typeface="Arial"/>
                <a:cs typeface="Calibri"/>
              </a:rPr>
              <a:t>(from 83% to 85%).</a:t>
            </a:r>
            <a:endParaRPr lang="en-GB" sz="1800" b="1" dirty="0">
              <a:solidFill>
                <a:srgbClr val="5C5B5A"/>
              </a:solidFill>
              <a:latin typeface="Arial"/>
              <a:cs typeface="Calibri"/>
            </a:endParaRPr>
          </a:p>
        </p:txBody>
      </p:sp>
      <p:sp>
        <p:nvSpPr>
          <p:cNvPr id="21" name="TextBox 20">
            <a:extLst>
              <a:ext uri="{FF2B5EF4-FFF2-40B4-BE49-F238E27FC236}">
                <a16:creationId xmlns:a16="http://schemas.microsoft.com/office/drawing/2014/main" id="{AE5329C6-3987-BA53-862B-573EB7D572C2}"/>
              </a:ext>
            </a:extLst>
          </p:cNvPr>
          <p:cNvSpPr txBox="1"/>
          <p:nvPr/>
        </p:nvSpPr>
        <p:spPr>
          <a:xfrm>
            <a:off x="3949258" y="1305529"/>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5% agree that if they needed help, there are people who would be there for them. 83% agree if they wanted company or to socialise there are people they could call. ">
            <a:extLst>
              <a:ext uri="{FF2B5EF4-FFF2-40B4-BE49-F238E27FC236}">
                <a16:creationId xmlns:a16="http://schemas.microsoft.com/office/drawing/2014/main" id="{813E7DC1-564F-1CB7-4ABA-9EFD1011DF2E}"/>
              </a:ext>
            </a:extLst>
          </p:cNvPr>
          <p:cNvGraphicFramePr/>
          <p:nvPr>
            <p:extLst>
              <p:ext uri="{D42A27DB-BD31-4B8C-83A1-F6EECF244321}">
                <p14:modId xmlns:p14="http://schemas.microsoft.com/office/powerpoint/2010/main" val="673837084"/>
              </p:ext>
            </p:extLst>
          </p:nvPr>
        </p:nvGraphicFramePr>
        <p:xfrm>
          <a:off x="867354" y="1446170"/>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D63ACDB-0185-E9FD-0B33-8774DEFB9785}"/>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CA42A4EF-47EB-0A3A-C454-AC932BE1D314}"/>
              </a:ext>
              <a:ext uri="{C183D7F6-B498-43B3-948B-1728B52AA6E4}">
                <adec:decorative xmlns:adec="http://schemas.microsoft.com/office/drawing/2017/decorative" val="1"/>
              </a:ext>
            </a:extLst>
          </p:cNvPr>
          <p:cNvSpPr txBox="1"/>
          <p:nvPr/>
        </p:nvSpPr>
        <p:spPr>
          <a:xfrm>
            <a:off x="3312674" y="240840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9C764FA-9073-5067-0CBB-6A85FC3A36F5}"/>
              </a:ext>
              <a:ext uri="{C183D7F6-B498-43B3-948B-1728B52AA6E4}">
                <adec:decorative xmlns:adec="http://schemas.microsoft.com/office/drawing/2017/decorative" val="1"/>
              </a:ext>
            </a:extLst>
          </p:cNvPr>
          <p:cNvSpPr txBox="1"/>
          <p:nvPr/>
        </p:nvSpPr>
        <p:spPr>
          <a:xfrm>
            <a:off x="3395949" y="3926373"/>
            <a:ext cx="3593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7" name="TextBox 26">
            <a:extLst>
              <a:ext uri="{FF2B5EF4-FFF2-40B4-BE49-F238E27FC236}">
                <a16:creationId xmlns:a16="http://schemas.microsoft.com/office/drawing/2014/main" id="{9A7EF436-AA00-D227-832C-CF6E258CF491}"/>
              </a:ext>
              <a:ext uri="{C183D7F6-B498-43B3-948B-1728B52AA6E4}">
                <adec:decorative xmlns:adec="http://schemas.microsoft.com/office/drawing/2017/decorative" val="1"/>
              </a:ext>
            </a:extLst>
          </p:cNvPr>
          <p:cNvSpPr txBox="1"/>
          <p:nvPr/>
        </p:nvSpPr>
        <p:spPr>
          <a:xfrm>
            <a:off x="3708060" y="48392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CCD9003B-BFA5-4FFD-9021-86C6854CE233}"/>
              </a:ext>
              <a:ext uri="{C183D7F6-B498-43B3-948B-1728B52AA6E4}">
                <adec:decorative xmlns:adec="http://schemas.microsoft.com/office/drawing/2017/decorative" val="1"/>
              </a:ext>
            </a:extLst>
          </p:cNvPr>
          <p:cNvSpPr txBox="1"/>
          <p:nvPr/>
        </p:nvSpPr>
        <p:spPr>
          <a:xfrm>
            <a:off x="3685200" y="5100878"/>
            <a:ext cx="559769"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4" name="TextBox 33">
            <a:extLst>
              <a:ext uri="{FF2B5EF4-FFF2-40B4-BE49-F238E27FC236}">
                <a16:creationId xmlns:a16="http://schemas.microsoft.com/office/drawing/2014/main" id="{C211005D-F052-F8DF-6F00-EA2F792B992F}"/>
              </a:ext>
              <a:ext uri="{C183D7F6-B498-43B3-948B-1728B52AA6E4}">
                <adec:decorative xmlns:adec="http://schemas.microsoft.com/office/drawing/2017/decorative" val="0"/>
              </a:ext>
            </a:extLst>
          </p:cNvPr>
          <p:cNvSpPr txBox="1"/>
          <p:nvPr/>
        </p:nvSpPr>
        <p:spPr>
          <a:xfrm>
            <a:off x="4630787" y="2961356"/>
            <a:ext cx="988764" cy="523220"/>
          </a:xfrm>
          <a:prstGeom prst="rect">
            <a:avLst/>
          </a:prstGeom>
          <a:noFill/>
        </p:spPr>
        <p:txBody>
          <a:bodyPr wrap="square" rtlCol="0">
            <a:spAutoFit/>
          </a:bodyPr>
          <a:lstStyle/>
          <a:p>
            <a:pPr algn="ctr"/>
            <a:r>
              <a:rPr lang="en-GB" sz="1400" b="1">
                <a:solidFill>
                  <a:srgbClr val="5C5B5A"/>
                </a:solidFill>
                <a:latin typeface="Arial"/>
              </a:rPr>
              <a:t>85%</a:t>
            </a:r>
          </a:p>
          <a:p>
            <a:pPr algn="ctr"/>
            <a:r>
              <a:rPr lang="en-GB" sz="1400" b="1">
                <a:solidFill>
                  <a:srgbClr val="5C5B5A"/>
                </a:solidFill>
                <a:latin typeface="Arial"/>
              </a:rPr>
              <a:t>(+2pp)</a:t>
            </a:r>
          </a:p>
        </p:txBody>
      </p:sp>
      <p:sp>
        <p:nvSpPr>
          <p:cNvPr id="35" name="TextBox 34">
            <a:extLst>
              <a:ext uri="{FF2B5EF4-FFF2-40B4-BE49-F238E27FC236}">
                <a16:creationId xmlns:a16="http://schemas.microsoft.com/office/drawing/2014/main" id="{96174F67-A1E3-791A-0B24-21A0875061D4}"/>
              </a:ext>
              <a:ext uri="{C183D7F6-B498-43B3-948B-1728B52AA6E4}">
                <adec:decorative xmlns:adec="http://schemas.microsoft.com/office/drawing/2017/decorative" val="0"/>
              </a:ext>
            </a:extLst>
          </p:cNvPr>
          <p:cNvSpPr txBox="1"/>
          <p:nvPr/>
        </p:nvSpPr>
        <p:spPr>
          <a:xfrm>
            <a:off x="5475069" y="2774394"/>
            <a:ext cx="1082526" cy="1384995"/>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94% in national Community Life Survey</a:t>
            </a:r>
          </a:p>
          <a:p>
            <a:pPr algn="ctr"/>
            <a:r>
              <a:rPr lang="en-GB" sz="1200">
                <a:solidFill>
                  <a:srgbClr val="5C5B5A"/>
                </a:solidFill>
                <a:latin typeface="Arial"/>
              </a:rPr>
              <a:t>(England benchmark)*</a:t>
            </a:r>
          </a:p>
        </p:txBody>
      </p:sp>
      <p:sp>
        <p:nvSpPr>
          <p:cNvPr id="44" name="TextBox 43">
            <a:extLst>
              <a:ext uri="{FF2B5EF4-FFF2-40B4-BE49-F238E27FC236}">
                <a16:creationId xmlns:a16="http://schemas.microsoft.com/office/drawing/2014/main" id="{928B5B09-E111-E3F8-CA8E-325852A050BF}"/>
              </a:ext>
              <a:ext uri="{C183D7F6-B498-43B3-948B-1728B52AA6E4}">
                <adec:decorative xmlns:adec="http://schemas.microsoft.com/office/drawing/2017/decorative" val="1"/>
              </a:ext>
            </a:extLst>
          </p:cNvPr>
          <p:cNvSpPr txBox="1"/>
          <p:nvPr/>
        </p:nvSpPr>
        <p:spPr>
          <a:xfrm>
            <a:off x="8365273" y="241264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26C8A35F-366E-854E-5B49-819B4B7EE86C}"/>
              </a:ext>
              <a:ext uri="{C183D7F6-B498-43B3-948B-1728B52AA6E4}">
                <adec:decorative xmlns:adec="http://schemas.microsoft.com/office/drawing/2017/decorative" val="1"/>
              </a:ext>
            </a:extLst>
          </p:cNvPr>
          <p:cNvSpPr txBox="1"/>
          <p:nvPr/>
        </p:nvSpPr>
        <p:spPr>
          <a:xfrm>
            <a:off x="8485952" y="3922132"/>
            <a:ext cx="3593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6" name="TextBox 45">
            <a:extLst>
              <a:ext uri="{FF2B5EF4-FFF2-40B4-BE49-F238E27FC236}">
                <a16:creationId xmlns:a16="http://schemas.microsoft.com/office/drawing/2014/main" id="{2D3CE2E7-12AA-D59D-E19F-339A748803BE}"/>
              </a:ext>
              <a:ext uri="{C183D7F6-B498-43B3-948B-1728B52AA6E4}">
                <adec:decorative xmlns:adec="http://schemas.microsoft.com/office/drawing/2017/decorative" val="1"/>
              </a:ext>
            </a:extLst>
          </p:cNvPr>
          <p:cNvSpPr txBox="1"/>
          <p:nvPr/>
        </p:nvSpPr>
        <p:spPr>
          <a:xfrm>
            <a:off x="8761674" y="48510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35D85F7A-381D-5233-C319-A9F270D0947F}"/>
              </a:ext>
              <a:ext uri="{C183D7F6-B498-43B3-948B-1728B52AA6E4}">
                <adec:decorative xmlns:adec="http://schemas.microsoft.com/office/drawing/2017/decorative" val="1"/>
              </a:ext>
            </a:extLst>
          </p:cNvPr>
          <p:cNvSpPr txBox="1"/>
          <p:nvPr/>
        </p:nvSpPr>
        <p:spPr>
          <a:xfrm>
            <a:off x="8761674" y="512227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9" name="TextBox 48">
            <a:extLst>
              <a:ext uri="{FF2B5EF4-FFF2-40B4-BE49-F238E27FC236}">
                <a16:creationId xmlns:a16="http://schemas.microsoft.com/office/drawing/2014/main" id="{A09D8769-11DB-098C-8291-07FA45DF0DF3}"/>
              </a:ext>
            </a:extLst>
          </p:cNvPr>
          <p:cNvSpPr txBox="1"/>
          <p:nvPr/>
        </p:nvSpPr>
        <p:spPr>
          <a:xfrm>
            <a:off x="9796506" y="2858375"/>
            <a:ext cx="734813" cy="523220"/>
          </a:xfrm>
          <a:prstGeom prst="rect">
            <a:avLst/>
          </a:prstGeom>
          <a:noFill/>
        </p:spPr>
        <p:txBody>
          <a:bodyPr wrap="square" rtlCol="0">
            <a:spAutoFit/>
          </a:bodyPr>
          <a:lstStyle/>
          <a:p>
            <a:pPr algn="ctr"/>
            <a:r>
              <a:rPr lang="en-GB" sz="1400" b="1">
                <a:solidFill>
                  <a:srgbClr val="5C5B5A"/>
                </a:solidFill>
                <a:latin typeface="Arial"/>
              </a:rPr>
              <a:t>83%</a:t>
            </a:r>
          </a:p>
          <a:p>
            <a:pPr algn="ctr"/>
            <a:r>
              <a:rPr lang="en-GB" sz="1400" b="1">
                <a:solidFill>
                  <a:srgbClr val="5C5B5A"/>
                </a:solidFill>
                <a:latin typeface="Arial"/>
              </a:rPr>
              <a:t>(+4pp)</a:t>
            </a:r>
          </a:p>
        </p:txBody>
      </p:sp>
      <p:sp>
        <p:nvSpPr>
          <p:cNvPr id="50" name="TextBox 49">
            <a:extLst>
              <a:ext uri="{FF2B5EF4-FFF2-40B4-BE49-F238E27FC236}">
                <a16:creationId xmlns:a16="http://schemas.microsoft.com/office/drawing/2014/main" id="{F223FC53-F2FB-22AC-C19D-8A669604F0F1}"/>
              </a:ext>
            </a:extLst>
          </p:cNvPr>
          <p:cNvSpPr txBox="1"/>
          <p:nvPr/>
        </p:nvSpPr>
        <p:spPr>
          <a:xfrm>
            <a:off x="10660569" y="2774394"/>
            <a:ext cx="1082526" cy="1384995"/>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92% in national Community Life Survey</a:t>
            </a:r>
          </a:p>
          <a:p>
            <a:pPr algn="ctr"/>
            <a:r>
              <a:rPr lang="en-GB" sz="1200">
                <a:solidFill>
                  <a:srgbClr val="5C5B5A"/>
                </a:solidFill>
                <a:latin typeface="Arial"/>
              </a:rPr>
              <a:t>(England benchmark)*</a:t>
            </a:r>
          </a:p>
        </p:txBody>
      </p:sp>
      <p:sp>
        <p:nvSpPr>
          <p:cNvPr id="23" name="Footer Placeholder 4">
            <a:extLst>
              <a:ext uri="{FF2B5EF4-FFF2-40B4-BE49-F238E27FC236}">
                <a16:creationId xmlns:a16="http://schemas.microsoft.com/office/drawing/2014/main" id="{2327B74C-0850-6FA5-7992-5AD747A4FACA}"/>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16: 1523, Survey 17: 1515, Survey 18: 2298 (All responses) Only valid responses shown.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Eng</a:t>
            </a:r>
            <a:r>
              <a:rPr lang="en-GB" sz="1000">
                <a:solidFill>
                  <a:srgbClr val="FFFFFF">
                    <a:lumMod val="50000"/>
                  </a:srgbClr>
                </a:solidFill>
                <a:latin typeface="Arial" panose="020B0604020202020204" pitchFamily="34" charset="0"/>
                <a:cs typeface="Arial" panose="020B0604020202020204" pitchFamily="34" charset="0"/>
              </a:rPr>
              <a:t>land benchmarking taken from DCMS Community Life Survey</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(fieldwork October 2023-March 2024)</a:t>
            </a:r>
            <a:r>
              <a:rPr lang="en-GB" sz="1000">
                <a:solidFill>
                  <a:srgbClr val="FFFFFF">
                    <a:lumMod val="50000"/>
                  </a:srgbClr>
                </a:solidFill>
                <a:latin typeface="Arial" panose="020B0604020202020204" pitchFamily="34" charset="0"/>
                <a:cs typeface="Arial" panose="020B0604020202020204" pitchFamily="34" charset="0"/>
              </a:rPr>
              <a:t> – comparisons with benchmarking data should be treated with caution due to fieldwork taking place some time before.</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EDCE6233-A3F7-E0D2-F04B-411B8A506BB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79A608B-5FAF-9DF6-64C0-23975853312A}"/>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February 2025 (S17)</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D1A0BB90-C875-7AF4-0FC8-3F491EBBD2FC}"/>
              </a:ext>
              <a:ext uri="{C183D7F6-B498-43B3-948B-1728B52AA6E4}">
                <adec:decorative xmlns:adec="http://schemas.microsoft.com/office/drawing/2017/decorative" val="1"/>
              </a:ext>
            </a:extLst>
          </p:cNvPr>
          <p:cNvGrpSpPr/>
          <p:nvPr/>
        </p:nvGrpSpPr>
        <p:grpSpPr>
          <a:xfrm>
            <a:off x="9015195" y="5986145"/>
            <a:ext cx="3034137" cy="269304"/>
            <a:chOff x="229117" y="5927615"/>
            <a:chExt cx="3034137" cy="269304"/>
          </a:xfrm>
        </p:grpSpPr>
        <p:grpSp>
          <p:nvGrpSpPr>
            <p:cNvPr id="5" name="Group 4" descr="Green and Red arrows to signify when a statistic is significantly higher or lower than the previous survey.">
              <a:extLst>
                <a:ext uri="{FF2B5EF4-FFF2-40B4-BE49-F238E27FC236}">
                  <a16:creationId xmlns:a16="http://schemas.microsoft.com/office/drawing/2014/main" id="{027EC6FA-97F0-FA0B-C0DC-ABFFAA3C8AF5}"/>
                </a:ext>
              </a:extLst>
            </p:cNvPr>
            <p:cNvGrpSpPr/>
            <p:nvPr/>
          </p:nvGrpSpPr>
          <p:grpSpPr>
            <a:xfrm>
              <a:off x="229117" y="5927615"/>
              <a:ext cx="3034137" cy="269304"/>
              <a:chOff x="520117" y="5772736"/>
              <a:chExt cx="3034137" cy="269304"/>
            </a:xfrm>
          </p:grpSpPr>
          <p:sp>
            <p:nvSpPr>
              <p:cNvPr id="7" name="Arrow: Down 6">
                <a:extLst>
                  <a:ext uri="{FF2B5EF4-FFF2-40B4-BE49-F238E27FC236}">
                    <a16:creationId xmlns:a16="http://schemas.microsoft.com/office/drawing/2014/main" id="{B2D40853-96D5-9844-066C-3BE42785439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69E7126-6056-074E-2588-F6FECC2E5C53}"/>
                  </a:ext>
                </a:extLst>
              </p:cNvPr>
              <p:cNvSpPr txBox="1"/>
              <p:nvPr/>
            </p:nvSpPr>
            <p:spPr>
              <a:xfrm>
                <a:off x="884934" y="5772736"/>
                <a:ext cx="266932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Feb ‘25</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 name="Arrow: Down 5">
              <a:extLst>
                <a:ext uri="{FF2B5EF4-FFF2-40B4-BE49-F238E27FC236}">
                  <a16:creationId xmlns:a16="http://schemas.microsoft.com/office/drawing/2014/main" id="{0F538111-BCAC-4B31-4BF4-BA919C84F73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Right Brace 11">
            <a:extLst>
              <a:ext uri="{FF2B5EF4-FFF2-40B4-BE49-F238E27FC236}">
                <a16:creationId xmlns:a16="http://schemas.microsoft.com/office/drawing/2014/main" id="{1A3114CF-A16C-2C64-3966-82837575F5DC}"/>
              </a:ext>
              <a:ext uri="{C183D7F6-B498-43B3-948B-1728B52AA6E4}">
                <adec:decorative xmlns:adec="http://schemas.microsoft.com/office/drawing/2017/decorative" val="1"/>
              </a:ext>
            </a:extLst>
          </p:cNvPr>
          <p:cNvSpPr/>
          <p:nvPr/>
        </p:nvSpPr>
        <p:spPr>
          <a:xfrm>
            <a:off x="9685588" y="1744599"/>
            <a:ext cx="214435" cy="2749763"/>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ight Brace 12">
            <a:extLst>
              <a:ext uri="{FF2B5EF4-FFF2-40B4-BE49-F238E27FC236}">
                <a16:creationId xmlns:a16="http://schemas.microsoft.com/office/drawing/2014/main" id="{8C29DF06-150B-5559-2313-D8E6297ED743}"/>
              </a:ext>
              <a:ext uri="{C183D7F6-B498-43B3-948B-1728B52AA6E4}">
                <adec:decorative xmlns:adec="http://schemas.microsoft.com/office/drawing/2017/decorative" val="1"/>
              </a:ext>
            </a:extLst>
          </p:cNvPr>
          <p:cNvSpPr/>
          <p:nvPr/>
        </p:nvSpPr>
        <p:spPr>
          <a:xfrm>
            <a:off x="4621486" y="1752200"/>
            <a:ext cx="214435" cy="2936262"/>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row: Down 16">
            <a:extLst>
              <a:ext uri="{FF2B5EF4-FFF2-40B4-BE49-F238E27FC236}">
                <a16:creationId xmlns:a16="http://schemas.microsoft.com/office/drawing/2014/main" id="{48E27730-0C38-EEAC-CF5E-C1E920C476C4}"/>
              </a:ext>
              <a:ext uri="{C183D7F6-B498-43B3-948B-1728B52AA6E4}">
                <adec:decorative xmlns:adec="http://schemas.microsoft.com/office/drawing/2017/decorative" val="1"/>
              </a:ext>
            </a:extLst>
          </p:cNvPr>
          <p:cNvSpPr/>
          <p:nvPr/>
        </p:nvSpPr>
        <p:spPr>
          <a:xfrm rot="10800000">
            <a:off x="8845346" y="224421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AD8D8089-B091-E01C-023B-E1EC538EBFC7}"/>
              </a:ext>
              <a:ext uri="{C183D7F6-B498-43B3-948B-1728B52AA6E4}">
                <adec:decorative xmlns:adec="http://schemas.microsoft.com/office/drawing/2017/decorative" val="1"/>
              </a:ext>
            </a:extLst>
          </p:cNvPr>
          <p:cNvSpPr/>
          <p:nvPr/>
        </p:nvSpPr>
        <p:spPr>
          <a:xfrm>
            <a:off x="9247679" y="516472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7E3EC505-606F-0181-EC54-A3C3B1F9657D}"/>
              </a:ext>
              <a:ext uri="{C183D7F6-B498-43B3-948B-1728B52AA6E4}">
                <adec:decorative xmlns:adec="http://schemas.microsoft.com/office/drawing/2017/decorative" val="1"/>
              </a:ext>
            </a:extLst>
          </p:cNvPr>
          <p:cNvSpPr/>
          <p:nvPr/>
        </p:nvSpPr>
        <p:spPr>
          <a:xfrm rot="10800000">
            <a:off x="10339570" y="291809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3782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3 in 10 (32%) have </a:t>
            </a:r>
            <a:r>
              <a:rPr lang="en-GB" sz="1800" b="1" dirty="0">
                <a:solidFill>
                  <a:srgbClr val="009690"/>
                </a:solidFill>
                <a:latin typeface="Arial"/>
              </a:rPr>
              <a:t>volunteered in the past year</a:t>
            </a:r>
            <a:r>
              <a:rPr lang="en-GB" sz="1800" b="1" dirty="0">
                <a:solidFill>
                  <a:srgbClr val="5C5B5A"/>
                </a:solidFill>
                <a:latin typeface="Arial"/>
              </a:rPr>
              <a:t>, increasing slightly compared to Feb 2025 and bringing back figures in line with Dec 2024. Those more likely to volunteer include African respondents (as seen in previous waves), along with those who have completed an apprenticeship and previous carers.</a:t>
            </a:r>
            <a:endParaRPr lang="en-GB" sz="1800" b="1" dirty="0">
              <a:solidFill>
                <a:schemeClr val="tx1">
                  <a:lumMod val="65000"/>
                  <a:lumOff val="35000"/>
                </a:schemeClr>
              </a:solidFill>
              <a:latin typeface="Arial"/>
            </a:endParaRP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Have you taken part in any volunteering for any clubs, groups or organisations in the past 12 months?</a:t>
            </a:r>
          </a:p>
        </p:txBody>
      </p:sp>
      <p:graphicFrame>
        <p:nvGraphicFramePr>
          <p:cNvPr id="16" name="Chart 15" descr="Pie chart showing 32%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extLst>
              <p:ext uri="{D42A27DB-BD31-4B8C-83A1-F6EECF244321}">
                <p14:modId xmlns:p14="http://schemas.microsoft.com/office/powerpoint/2010/main" val="3556204910"/>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74482" y="38204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36736" y="348684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a:t>
            </a:r>
            <a:r>
              <a:rPr lang="en-GB" sz="1100">
                <a:solidFill>
                  <a:prstClr val="black">
                    <a:lumMod val="75000"/>
                    <a:lumOff val="25000"/>
                  </a:prstClr>
                </a:solidFill>
                <a:latin typeface="Arial" panose="020B0604020202020204"/>
              </a:rPr>
              <a:t>+2</a:t>
            </a:r>
            <a:r>
              <a:rPr kumimoji="0" lang="en-GB" sz="1100" b="0"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306791" y="230626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white"/>
                </a:solidFill>
                <a:latin typeface="Arial" panose="020B0604020202020204"/>
              </a:rPr>
              <a:t>(+1pp</a:t>
            </a: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789588" y="2844888"/>
            <a:ext cx="3593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789588" y="342586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938992"/>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The following groups are more likely to volunteer, compared to the Greater Manchester average (32%)*: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59%</a:t>
            </a:r>
            <a:r>
              <a:rPr lang="en-GB" sz="1200" dirty="0">
                <a:solidFill>
                  <a:srgbClr val="5C5B5A"/>
                </a:solidFill>
                <a:latin typeface="Arial"/>
              </a:rPr>
              <a:t> African respondents</a:t>
            </a:r>
          </a:p>
          <a:p>
            <a:pPr algn="ctr">
              <a:defRPr/>
            </a:pPr>
            <a:r>
              <a:rPr lang="en-GB" sz="1200" b="1" i="1" dirty="0">
                <a:solidFill>
                  <a:srgbClr val="5C5B5A"/>
                </a:solidFill>
                <a:latin typeface="Arial"/>
              </a:rPr>
              <a:t>59%</a:t>
            </a:r>
            <a:r>
              <a:rPr lang="en-GB" sz="1200" i="1" dirty="0">
                <a:solidFill>
                  <a:srgbClr val="5C5B5A"/>
                </a:solidFill>
                <a:latin typeface="Arial"/>
              </a:rPr>
              <a:t> Completed an apprenticeship</a:t>
            </a:r>
          </a:p>
          <a:p>
            <a:pPr algn="ctr">
              <a:defRPr/>
            </a:pPr>
            <a:r>
              <a:rPr lang="en-GB" sz="1200" b="1" dirty="0">
                <a:solidFill>
                  <a:srgbClr val="5C5B5A"/>
                </a:solidFill>
                <a:latin typeface="Arial"/>
              </a:rPr>
              <a:t>57% </a:t>
            </a:r>
            <a:r>
              <a:rPr lang="en-GB" sz="1200" dirty="0">
                <a:solidFill>
                  <a:srgbClr val="5C5B5A"/>
                </a:solidFill>
                <a:latin typeface="Arial"/>
              </a:rPr>
              <a:t>Those with previous caring responsibilities</a:t>
            </a:r>
            <a:endParaRPr lang="en-GB" sz="1200" i="1" dirty="0">
              <a:solidFill>
                <a:srgbClr val="5C5B5A"/>
              </a:solidFill>
              <a:latin typeface="Arial"/>
            </a:endParaRPr>
          </a:p>
          <a:p>
            <a:pPr algn="ctr">
              <a:defRPr/>
            </a:pPr>
            <a:r>
              <a:rPr lang="en-GB" sz="1200" b="1" dirty="0">
                <a:solidFill>
                  <a:srgbClr val="5C5B5A"/>
                </a:solidFill>
                <a:latin typeface="Arial"/>
              </a:rPr>
              <a:t>56%</a:t>
            </a:r>
            <a:r>
              <a:rPr lang="en-GB" sz="1200" dirty="0">
                <a:solidFill>
                  <a:srgbClr val="5C5B5A"/>
                </a:solidFill>
                <a:latin typeface="Arial"/>
              </a:rPr>
              <a:t> Jewish respondents</a:t>
            </a:r>
          </a:p>
          <a:p>
            <a:pPr algn="ctr">
              <a:defRPr/>
            </a:pPr>
            <a:r>
              <a:rPr lang="en-GB" sz="1200" b="1" dirty="0">
                <a:solidFill>
                  <a:srgbClr val="5C5B5A"/>
                </a:solidFill>
                <a:latin typeface="Arial"/>
              </a:rPr>
              <a:t>56%</a:t>
            </a:r>
            <a:r>
              <a:rPr lang="en-GB" sz="1200" dirty="0">
                <a:solidFill>
                  <a:srgbClr val="5C5B5A"/>
                </a:solidFill>
                <a:latin typeface="Arial"/>
              </a:rPr>
              <a:t> Those with a household income over £78k</a:t>
            </a:r>
          </a:p>
          <a:p>
            <a:pPr algn="ctr">
              <a:defRPr/>
            </a:pPr>
            <a:r>
              <a:rPr lang="en-GB" sz="1200" b="1" dirty="0">
                <a:solidFill>
                  <a:srgbClr val="5C5B5A"/>
                </a:solidFill>
                <a:latin typeface="Arial"/>
              </a:rPr>
              <a:t>55%</a:t>
            </a:r>
            <a:r>
              <a:rPr lang="en-GB" sz="1200" dirty="0">
                <a:solidFill>
                  <a:srgbClr val="5C5B5A"/>
                </a:solidFill>
                <a:latin typeface="Arial"/>
              </a:rPr>
              <a:t> Those with children in early years education</a:t>
            </a:r>
          </a:p>
          <a:p>
            <a:pPr algn="ctr">
              <a:defRPr/>
            </a:pPr>
            <a:r>
              <a:rPr lang="en-GB" sz="1200" b="1" i="1" dirty="0">
                <a:solidFill>
                  <a:srgbClr val="5C5B5A"/>
                </a:solidFill>
                <a:latin typeface="Arial"/>
              </a:rPr>
              <a:t>50% </a:t>
            </a:r>
            <a:r>
              <a:rPr lang="en-GB" sz="1200" i="1" dirty="0">
                <a:solidFill>
                  <a:srgbClr val="5C5B5A"/>
                </a:solidFill>
                <a:latin typeface="Arial"/>
              </a:rPr>
              <a:t>Those who identify as trans</a:t>
            </a:r>
          </a:p>
          <a:p>
            <a:pPr algn="ctr">
              <a:defRPr/>
            </a:pPr>
            <a:r>
              <a:rPr lang="en-GB" sz="1200" b="1" dirty="0">
                <a:solidFill>
                  <a:srgbClr val="5C5B5A"/>
                </a:solidFill>
                <a:latin typeface="Arial"/>
              </a:rPr>
              <a:t>50% </a:t>
            </a:r>
            <a:r>
              <a:rPr lang="en-GB" sz="1200" dirty="0">
                <a:solidFill>
                  <a:srgbClr val="5C5B5A"/>
                </a:solidFill>
                <a:latin typeface="Arial"/>
              </a:rPr>
              <a:t>Those with a learning disability </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754326"/>
          </a:xfrm>
          <a:prstGeom prst="rect">
            <a:avLst/>
          </a:prstGeom>
          <a:noFill/>
          <a:ln>
            <a:solidFill>
              <a:srgbClr val="5C5B5A"/>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The following groups are less likely to volunteer, compared to the Greater Manchester average (where 68% have not volunteered)*: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86%</a:t>
            </a:r>
            <a:r>
              <a:rPr lang="en-GB" sz="1200">
                <a:solidFill>
                  <a:srgbClr val="5C5B5A"/>
                </a:solidFill>
                <a:latin typeface="Arial"/>
              </a:rPr>
              <a:t> Those not in work due to ill health or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84% </a:t>
            </a:r>
            <a:r>
              <a:rPr lang="en-GB" sz="1200">
                <a:solidFill>
                  <a:srgbClr val="5C5B5A"/>
                </a:solidFill>
                <a:latin typeface="Arial"/>
              </a:rPr>
              <a:t>Homemakers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5C5B5A"/>
                </a:solidFill>
                <a:effectLst/>
                <a:uLnTx/>
                <a:uFillTx/>
                <a:latin typeface="Arial"/>
                <a:ea typeface="+mn-ea"/>
                <a:cs typeface="+mn-cs"/>
              </a:rPr>
              <a:t>83%</a:t>
            </a:r>
            <a:r>
              <a:rPr kumimoji="0" lang="en-GB" sz="1200" i="1" u="none" strike="noStrike" kern="1200" cap="none" spc="0" normalizeH="0" baseline="0" noProof="0">
                <a:ln>
                  <a:noFill/>
                </a:ln>
                <a:solidFill>
                  <a:srgbClr val="5C5B5A"/>
                </a:solidFill>
                <a:effectLst/>
                <a:uLnTx/>
                <a:uFillTx/>
                <a:latin typeface="Arial"/>
                <a:ea typeface="+mn-ea"/>
                <a:cs typeface="+mn-cs"/>
              </a:rPr>
              <a:t> Eastern European respondents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a:solidFill>
                  <a:srgbClr val="5C5B5A"/>
                </a:solidFill>
                <a:latin typeface="Arial"/>
              </a:rPr>
              <a:t>81%</a:t>
            </a:r>
            <a:r>
              <a:rPr lang="en-GB" sz="1200" i="1">
                <a:solidFill>
                  <a:srgbClr val="5C5B5A"/>
                </a:solidFill>
                <a:latin typeface="Arial"/>
              </a:rPr>
              <a:t> Those out of work for 6 months or more</a:t>
            </a:r>
            <a:endParaRPr kumimoji="0" lang="en-GB" sz="1200" i="1" u="none" strike="noStrike" kern="1200" cap="none" spc="0" normalizeH="0" baseline="0" noProof="0">
              <a:ln>
                <a:noFill/>
              </a:ln>
              <a:solidFill>
                <a:srgbClr val="5C5B5A"/>
              </a:solidFill>
              <a:effectLst/>
              <a:uLnTx/>
              <a:uFillTx/>
              <a:latin typeface="Arial"/>
              <a:ea typeface="+mn-ea"/>
              <a:cs typeface="+mn-cs"/>
            </a:endParaRPr>
          </a:p>
          <a:p>
            <a:pPr lvl="0" algn="ctr">
              <a:defRPr/>
            </a:pPr>
            <a:r>
              <a:rPr kumimoji="0" lang="en-GB" sz="1200" b="1" i="1" u="none" strike="noStrike" kern="1200" cap="none" spc="0" normalizeH="0" baseline="0" noProof="0">
                <a:ln>
                  <a:noFill/>
                </a:ln>
                <a:solidFill>
                  <a:srgbClr val="5C5B5A"/>
                </a:solidFill>
                <a:effectLst/>
                <a:uLnTx/>
                <a:uFillTx/>
                <a:latin typeface="Arial"/>
                <a:ea typeface="+mn-ea"/>
                <a:cs typeface="+mn-cs"/>
              </a:rPr>
              <a:t>80% </a:t>
            </a:r>
            <a:r>
              <a:rPr kumimoji="0" lang="en-GB" sz="1200" i="1" u="none" strike="noStrike" kern="1200" cap="none" spc="0" normalizeH="0" baseline="0" noProof="0">
                <a:ln>
                  <a:noFill/>
                </a:ln>
                <a:solidFill>
                  <a:srgbClr val="5C5B5A"/>
                </a:solidFill>
                <a:effectLst/>
                <a:uLnTx/>
                <a:uFillTx/>
                <a:latin typeface="Arial"/>
                <a:ea typeface="+mn-ea"/>
                <a:cs typeface="+mn-cs"/>
              </a:rPr>
              <a:t>Those aged between 65-74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a:solidFill>
                  <a:srgbClr val="5C5B5A"/>
                </a:solidFill>
                <a:latin typeface="Arial"/>
              </a:rPr>
              <a:t>77% </a:t>
            </a:r>
            <a:r>
              <a:rPr lang="en-GB" sz="1200" i="1">
                <a:solidFill>
                  <a:srgbClr val="5C5B5A"/>
                </a:solidFill>
                <a:latin typeface="Arial"/>
              </a:rPr>
              <a:t>Those with low life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a:solidFill>
                  <a:srgbClr val="5C5B5A"/>
                </a:solidFill>
                <a:latin typeface="Arial"/>
              </a:rPr>
              <a:t>76%</a:t>
            </a:r>
            <a:r>
              <a:rPr lang="en-GB" sz="1200" i="1">
                <a:solidFill>
                  <a:srgbClr val="5C5B5A"/>
                </a:solidFill>
                <a:latin typeface="Arial"/>
              </a:rPr>
              <a:t> Those with no religion</a:t>
            </a:r>
            <a:endParaRPr lang="en-GB" sz="1200">
              <a:solidFill>
                <a:srgbClr val="5C5B5A"/>
              </a:solidFill>
              <a:latin typeface="Arial"/>
            </a:endParaRPr>
          </a:p>
        </p:txBody>
      </p:sp>
      <p:sp>
        <p:nvSpPr>
          <p:cNvPr id="3" name="TextBox 2">
            <a:extLst>
              <a:ext uri="{FF2B5EF4-FFF2-40B4-BE49-F238E27FC236}">
                <a16:creationId xmlns:a16="http://schemas.microsoft.com/office/drawing/2014/main" id="{2BA9C826-E4B8-7A93-3861-959135DCD669}"/>
              </a:ext>
              <a:ext uri="{C183D7F6-B498-43B3-948B-1728B52AA6E4}">
                <adec:decorative xmlns:adec="http://schemas.microsoft.com/office/drawing/2017/decorative" val="0"/>
              </a:ext>
            </a:extLst>
          </p:cNvPr>
          <p:cNvSpPr txBox="1"/>
          <p:nvPr/>
        </p:nvSpPr>
        <p:spPr>
          <a:xfrm>
            <a:off x="612108" y="6100477"/>
            <a:ext cx="35368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February 2025 (S17)</a:t>
            </a:r>
          </a:p>
        </p:txBody>
      </p:sp>
      <p:sp>
        <p:nvSpPr>
          <p:cNvPr id="23" name="TextBox 22">
            <a:extLst>
              <a:ext uri="{FF2B5EF4-FFF2-40B4-BE49-F238E27FC236}">
                <a16:creationId xmlns:a16="http://schemas.microsoft.com/office/drawing/2014/main" id="{29D25AF4-2182-EE32-CFC3-33BE83D1AE07}"/>
              </a:ext>
            </a:extLst>
          </p:cNvPr>
          <p:cNvSpPr txBox="1"/>
          <p:nvPr/>
        </p:nvSpPr>
        <p:spPr>
          <a:xfrm>
            <a:off x="6415333" y="5429613"/>
            <a:ext cx="49607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Arial" panose="020B0604020202020204" pitchFamily="34" charset="0"/>
              </a:rPr>
              <a:t>*subgroup analysis using data from S16-18 (Dec’24-May’25)</a:t>
            </a:r>
            <a:endParaRPr kumimoji="0" lang="en-GB" sz="1200" b="0" u="none" strike="noStrike" kern="1200" cap="none" spc="0" normalizeH="0" baseline="0" noProof="0">
              <a:ln>
                <a:noFill/>
              </a:ln>
              <a:solidFill>
                <a:srgbClr val="5C5B5A"/>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solidFill>
                  <a:srgbClr val="5C5B5A"/>
                </a:solidFill>
                <a:latin typeface="Arial"/>
                <a:cs typeface="Arial"/>
              </a:rPr>
              <a:t>Italics denotes newly featuring in latest analysis compared to previous wave</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Base: May’25 (S18), 2298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91670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7">
            <a:extLst>
              <a:ext uri="{FF2B5EF4-FFF2-40B4-BE49-F238E27FC236}">
                <a16:creationId xmlns:a16="http://schemas.microsoft.com/office/drawing/2014/main" id="{9C0AC134-B02C-B4C5-EEA6-C89C21DCABED}"/>
              </a:ext>
              <a:ext uri="{C183D7F6-B498-43B3-948B-1728B52AA6E4}">
                <adec:decorative xmlns:adec="http://schemas.microsoft.com/office/drawing/2017/decorative" val="0"/>
              </a:ext>
            </a:extLst>
          </p:cNvPr>
          <p:cNvSpPr txBox="1">
            <a:spLocks noGrp="1"/>
          </p:cNvSpPr>
          <p:nvPr>
            <p:ph type="title" idx="4294967295"/>
          </p:nvPr>
        </p:nvSpPr>
        <p:spPr>
          <a:xfrm>
            <a:off x="305160" y="274040"/>
            <a:ext cx="11791431"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GM respondents continue to agree that the </a:t>
            </a:r>
            <a:r>
              <a:rPr kumimoji="0" lang="en-GB" sz="1800" b="1" i="0" u="none" strike="noStrike" kern="1200" cap="none" spc="0" normalizeH="0" baseline="0" noProof="0" dirty="0">
                <a:ln>
                  <a:noFill/>
                </a:ln>
                <a:solidFill>
                  <a:srgbClr val="009690"/>
                </a:solidFill>
                <a:effectLst/>
                <a:uLnTx/>
                <a:uFillTx/>
                <a:latin typeface="Arial"/>
                <a:ea typeface="+mn-ea"/>
                <a:cs typeface="+mn-cs"/>
              </a:rPr>
              <a:t>10 councils should work together </a:t>
            </a:r>
            <a:r>
              <a:rPr kumimoji="0" lang="en-GB" sz="1800" b="1" i="0" u="none" strike="noStrike" kern="1200" cap="none" spc="0" normalizeH="0" baseline="0" noProof="0" dirty="0">
                <a:ln>
                  <a:noFill/>
                </a:ln>
                <a:solidFill>
                  <a:srgbClr val="5C5B5A"/>
                </a:solidFill>
                <a:effectLst/>
                <a:uLnTx/>
                <a:uFillTx/>
                <a:latin typeface="Arial"/>
                <a:ea typeface="+mn-ea"/>
                <a:cs typeface="+mn-cs"/>
              </a:rPr>
              <a:t>(93%), that </a:t>
            </a:r>
            <a:r>
              <a:rPr kumimoji="0" lang="en-GB" sz="1800" b="1" i="0" u="none" strike="noStrike" kern="1200" cap="none" spc="0" normalizeH="0" baseline="0" noProof="0" dirty="0">
                <a:ln>
                  <a:noFill/>
                </a:ln>
                <a:solidFill>
                  <a:srgbClr val="009690"/>
                </a:solidFill>
                <a:effectLst/>
                <a:uLnTx/>
                <a:uFillTx/>
                <a:latin typeface="Arial"/>
                <a:ea typeface="+mn-ea"/>
                <a:cs typeface="+mn-cs"/>
              </a:rPr>
              <a:t>services in their local area should be developed and influenced by people who live and work there </a:t>
            </a:r>
            <a:r>
              <a:rPr kumimoji="0" lang="en-GB" sz="1800" b="1" i="0" u="none" strike="noStrike" kern="1200" cap="none" spc="0" normalizeH="0" baseline="0" noProof="0" dirty="0">
                <a:ln>
                  <a:noFill/>
                </a:ln>
                <a:solidFill>
                  <a:srgbClr val="5C5B5A"/>
                </a:solidFill>
                <a:effectLst/>
                <a:uLnTx/>
                <a:uFillTx/>
                <a:latin typeface="Arial"/>
                <a:ea typeface="+mn-ea"/>
                <a:cs typeface="+mn-cs"/>
              </a:rPr>
              <a:t>(92%), and they </a:t>
            </a:r>
            <a:r>
              <a:rPr kumimoji="0" lang="en-GB" sz="1800" b="1" i="0" u="none" strike="noStrike" kern="1200" cap="none" spc="0" normalizeH="0" baseline="0" noProof="0" dirty="0">
                <a:ln>
                  <a:noFill/>
                </a:ln>
                <a:solidFill>
                  <a:srgbClr val="009690"/>
                </a:solidFill>
                <a:effectLst/>
                <a:uLnTx/>
                <a:uFillTx/>
                <a:latin typeface="Arial"/>
                <a:ea typeface="+mn-ea"/>
                <a:cs typeface="+mn-cs"/>
              </a:rPr>
              <a:t>want to have a say about what happens in their local area </a:t>
            </a:r>
            <a:r>
              <a:rPr kumimoji="0" lang="en-GB" sz="1800" b="1" i="0" u="none" strike="noStrike" kern="1200" cap="none" spc="0" normalizeH="0" baseline="0" noProof="0" dirty="0">
                <a:ln>
                  <a:noFill/>
                </a:ln>
                <a:solidFill>
                  <a:srgbClr val="5C5B5A"/>
                </a:solidFill>
                <a:effectLst/>
                <a:uLnTx/>
                <a:uFillTx/>
                <a:latin typeface="Arial"/>
                <a:ea typeface="+mn-ea"/>
                <a:cs typeface="+mn-cs"/>
              </a:rPr>
              <a:t>(</a:t>
            </a:r>
            <a:r>
              <a:rPr lang="en-GB" sz="1800" b="1" dirty="0">
                <a:solidFill>
                  <a:srgbClr val="5C5B5A"/>
                </a:solidFill>
                <a:latin typeface="Arial"/>
                <a:ea typeface="+mn-ea"/>
                <a:cs typeface="+mn-cs"/>
              </a:rPr>
              <a:t>82</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lang="en-GB" sz="1800" b="1" dirty="0">
                <a:solidFill>
                  <a:srgbClr val="5C5B5A"/>
                </a:solidFill>
                <a:latin typeface="Arial"/>
                <a:ea typeface="+mn-ea"/>
                <a:cs typeface="+mn-cs"/>
              </a:rPr>
              <a:t>Proportions feeling this way have all </a:t>
            </a:r>
            <a:r>
              <a:rPr kumimoji="0" lang="en-GB" sz="1800" b="1" i="0" u="none" strike="noStrike" kern="1200" cap="none" spc="0" normalizeH="0" baseline="0" noProof="0" dirty="0">
                <a:ln>
                  <a:noFill/>
                </a:ln>
                <a:solidFill>
                  <a:srgbClr val="5C5B5A"/>
                </a:solidFill>
                <a:effectLst/>
                <a:uLnTx/>
                <a:uFillTx/>
                <a:latin typeface="Arial"/>
                <a:ea typeface="+mn-ea"/>
                <a:cs typeface="+mn-cs"/>
              </a:rPr>
              <a:t>significantly increased in the short term since February 2025</a:t>
            </a:r>
            <a:br>
              <a:rPr kumimoji="0" lang="en-GB" sz="1800" b="1" i="0" u="none" strike="noStrike" kern="1200" cap="none" spc="0" normalizeH="0" baseline="0" noProof="0" dirty="0">
                <a:ln>
                  <a:noFill/>
                </a:ln>
                <a:solidFill>
                  <a:srgbClr val="5C5B5A"/>
                </a:solidFill>
                <a:effectLst/>
                <a:highlight>
                  <a:srgbClr val="FFFF00"/>
                </a:highlight>
                <a:uLnTx/>
                <a:uFillTx/>
                <a:latin typeface="Arial"/>
                <a:ea typeface="+mn-ea"/>
                <a:cs typeface="+mn-cs"/>
              </a:rPr>
            </a:br>
            <a:br>
              <a:rPr kumimoji="0" lang="en-GB" sz="1800" b="1" i="0" u="none" strike="noStrike" kern="1200" cap="none" spc="0" normalizeH="0" baseline="0" noProof="0" dirty="0">
                <a:ln>
                  <a:noFill/>
                </a:ln>
                <a:solidFill>
                  <a:srgbClr val="5C5B5A"/>
                </a:solidFill>
                <a:effectLst/>
                <a:highlight>
                  <a:srgbClr val="FFFF00"/>
                </a:highlight>
                <a:uLnTx/>
                <a:uFillTx/>
                <a:latin typeface="Arial"/>
                <a:ea typeface="+mn-ea"/>
                <a:cs typeface="+mn-cs"/>
              </a:rPr>
            </a:br>
            <a:endParaRPr kumimoji="0" lang="en-GB" sz="1800" b="1" i="0" u="none" strike="noStrike" kern="1200" cap="none" spc="0" normalizeH="0" baseline="0" noProof="0" dirty="0">
              <a:ln>
                <a:noFill/>
              </a:ln>
              <a:solidFill>
                <a:srgbClr val="5C5B5A"/>
              </a:solidFill>
              <a:effectLst/>
              <a:highlight>
                <a:srgbClr val="FFFF00"/>
              </a:highlight>
              <a:uLnTx/>
              <a:uFillTx/>
              <a:latin typeface="Arial"/>
              <a:ea typeface="+mn-ea"/>
              <a:cs typeface="+mn-cs"/>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4528336" y="1672520"/>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agreement with statements. 93% agree that the 10 councils in Greater Manchester should work together when there are issues affecting everyone in the region, 92% agree that the it's important that the services in their local area are developed and influenced by the people who live and work there, and 82% agree that they want to have a say about what happens in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920685313"/>
              </p:ext>
            </p:extLst>
          </p:nvPr>
        </p:nvGraphicFramePr>
        <p:xfrm>
          <a:off x="737409" y="1995685"/>
          <a:ext cx="10816537" cy="432510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76A22A2-E23E-D194-0030-0ED20E8A4B52}"/>
              </a:ext>
              <a:ext uri="{C183D7F6-B498-43B3-948B-1728B52AA6E4}">
                <adec:decorative xmlns:adec="http://schemas.microsoft.com/office/drawing/2017/decorative" val="1"/>
              </a:ext>
            </a:extLst>
          </p:cNvPr>
          <p:cNvSpPr txBox="1"/>
          <p:nvPr/>
        </p:nvSpPr>
        <p:spPr>
          <a:xfrm>
            <a:off x="3325136" y="3209511"/>
            <a:ext cx="780139"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93%</a:t>
            </a:r>
          </a:p>
          <a:p>
            <a:pPr algn="ctr"/>
            <a:r>
              <a:rPr lang="en-GB" sz="1200" b="1">
                <a:solidFill>
                  <a:srgbClr val="5C5B5A"/>
                </a:solidFill>
                <a:latin typeface="Arial"/>
              </a:rPr>
              <a:t>(+3pp)</a:t>
            </a:r>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6791158" y="3149127"/>
            <a:ext cx="1124435"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92%</a:t>
            </a:r>
          </a:p>
          <a:p>
            <a:pPr algn="ctr"/>
            <a:r>
              <a:rPr lang="en-GB" sz="1200" b="1">
                <a:solidFill>
                  <a:srgbClr val="5C5B5A"/>
                </a:solidFill>
                <a:latin typeface="Arial"/>
              </a:rPr>
              <a:t>(+2pp)</a:t>
            </a:r>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407671" y="2997992"/>
            <a:ext cx="1094836"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82%</a:t>
            </a:r>
          </a:p>
          <a:p>
            <a:pPr algn="ctr"/>
            <a:r>
              <a:rPr lang="en-GB" sz="1200" b="1">
                <a:solidFill>
                  <a:srgbClr val="5C5B5A"/>
                </a:solidFill>
                <a:latin typeface="Arial"/>
              </a:rPr>
              <a:t>(+4pp)</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February 2025 (S17)</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 </a:t>
            </a:r>
          </a:p>
          <a:p>
            <a:pPr>
              <a:defRPr/>
            </a:pPr>
            <a:r>
              <a:rPr lang="en-GB" sz="1000">
                <a:solidFill>
                  <a:srgbClr val="FFFFFF">
                    <a:lumMod val="50000"/>
                  </a:srgbClr>
                </a:solidFill>
                <a:latin typeface="Arial"/>
                <a:cs typeface="Arial" panose="020B0604020202020204" pitchFamily="34" charset="0"/>
              </a:rPr>
              <a:t>Unweighted base: Survey 15, 1517; Survey 16, 1523; Survey 17, 1515; Survey 18, 2298 (All responses)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9" name="Right Brace 28">
            <a:extLst>
              <a:ext uri="{FF2B5EF4-FFF2-40B4-BE49-F238E27FC236}">
                <a16:creationId xmlns:a16="http://schemas.microsoft.com/office/drawing/2014/main" id="{C597977E-5AA2-55B3-791A-0C31602FA4C8}"/>
              </a:ext>
              <a:ext uri="{C183D7F6-B498-43B3-948B-1728B52AA6E4}">
                <adec:decorative xmlns:adec="http://schemas.microsoft.com/office/drawing/2017/decorative" val="1"/>
              </a:ext>
            </a:extLst>
          </p:cNvPr>
          <p:cNvSpPr/>
          <p:nvPr/>
        </p:nvSpPr>
        <p:spPr>
          <a:xfrm>
            <a:off x="10421937" y="2067766"/>
            <a:ext cx="214435" cy="2322119"/>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E0E2FD6C-5D0C-640F-4941-94166A9BD8CD}"/>
              </a:ext>
              <a:ext uri="{C183D7F6-B498-43B3-948B-1728B52AA6E4}">
                <adec:decorative xmlns:adec="http://schemas.microsoft.com/office/drawing/2017/decorative" val="1"/>
              </a:ext>
            </a:extLst>
          </p:cNvPr>
          <p:cNvSpPr txBox="1"/>
          <p:nvPr/>
        </p:nvSpPr>
        <p:spPr>
          <a:xfrm>
            <a:off x="2251199" y="299819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(+7pp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 name="TextBox 2">
            <a:extLst>
              <a:ext uri="{FF2B5EF4-FFF2-40B4-BE49-F238E27FC236}">
                <a16:creationId xmlns:a16="http://schemas.microsoft.com/office/drawing/2014/main" id="{BFDB9909-077C-09BE-FD5C-F91E85A4B0A0}"/>
              </a:ext>
              <a:ext uri="{C183D7F6-B498-43B3-948B-1728B52AA6E4}">
                <adec:decorative xmlns:adec="http://schemas.microsoft.com/office/drawing/2017/decorative" val="1"/>
              </a:ext>
            </a:extLst>
          </p:cNvPr>
          <p:cNvSpPr txBox="1"/>
          <p:nvPr/>
        </p:nvSpPr>
        <p:spPr>
          <a:xfrm>
            <a:off x="2272752" y="43950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013AC700-E522-396E-15F9-1AEA4127B0B9}"/>
              </a:ext>
              <a:ext uri="{C183D7F6-B498-43B3-948B-1728B52AA6E4}">
                <adec:decorative xmlns:adec="http://schemas.microsoft.com/office/drawing/2017/decorative" val="1"/>
              </a:ext>
            </a:extLst>
          </p:cNvPr>
          <p:cNvSpPr txBox="1"/>
          <p:nvPr/>
        </p:nvSpPr>
        <p:spPr>
          <a:xfrm>
            <a:off x="2645142" y="47979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B0D01AEA-E92A-F8F4-E26E-CE7D4FF4B85E}"/>
              </a:ext>
              <a:ext uri="{C183D7F6-B498-43B3-948B-1728B52AA6E4}">
                <adec:decorative xmlns:adec="http://schemas.microsoft.com/office/drawing/2017/decorative" val="1"/>
              </a:ext>
            </a:extLst>
          </p:cNvPr>
          <p:cNvSpPr txBox="1"/>
          <p:nvPr/>
        </p:nvSpPr>
        <p:spPr>
          <a:xfrm>
            <a:off x="2358332" y="492871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35891877-AF1A-B4B7-2094-8CE1E4896F24}"/>
              </a:ext>
              <a:ext uri="{C183D7F6-B498-43B3-948B-1728B52AA6E4}">
                <adec:decorative xmlns:adec="http://schemas.microsoft.com/office/drawing/2017/decorative" val="1"/>
              </a:ext>
            </a:extLst>
          </p:cNvPr>
          <p:cNvSpPr txBox="1"/>
          <p:nvPr/>
        </p:nvSpPr>
        <p:spPr>
          <a:xfrm>
            <a:off x="5803779" y="270643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9B42464E-D350-D05D-4E3F-3258EE665F62}"/>
              </a:ext>
              <a:ext uri="{C183D7F6-B498-43B3-948B-1728B52AA6E4}">
                <adec:decorative xmlns:adec="http://schemas.microsoft.com/office/drawing/2017/decorative" val="1"/>
              </a:ext>
            </a:extLst>
          </p:cNvPr>
          <p:cNvSpPr txBox="1"/>
          <p:nvPr/>
        </p:nvSpPr>
        <p:spPr>
          <a:xfrm>
            <a:off x="5864760" y="41214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TextBox 11">
            <a:extLst>
              <a:ext uri="{FF2B5EF4-FFF2-40B4-BE49-F238E27FC236}">
                <a16:creationId xmlns:a16="http://schemas.microsoft.com/office/drawing/2014/main" id="{A9843E7B-AEDE-1EE3-8FAC-ECA6F31B211C}"/>
              </a:ext>
              <a:ext uri="{C183D7F6-B498-43B3-948B-1728B52AA6E4}">
                <adec:decorative xmlns:adec="http://schemas.microsoft.com/office/drawing/2017/decorative" val="1"/>
              </a:ext>
            </a:extLst>
          </p:cNvPr>
          <p:cNvSpPr txBox="1"/>
          <p:nvPr/>
        </p:nvSpPr>
        <p:spPr>
          <a:xfrm>
            <a:off x="6153430" y="481210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TextBox 12">
            <a:extLst>
              <a:ext uri="{FF2B5EF4-FFF2-40B4-BE49-F238E27FC236}">
                <a16:creationId xmlns:a16="http://schemas.microsoft.com/office/drawing/2014/main" id="{6E4C714B-39F8-544E-E3F7-F3F57240D154}"/>
              </a:ext>
              <a:ext uri="{C183D7F6-B498-43B3-948B-1728B52AA6E4}">
                <adec:decorative xmlns:adec="http://schemas.microsoft.com/office/drawing/2017/decorative" val="1"/>
              </a:ext>
            </a:extLst>
          </p:cNvPr>
          <p:cNvSpPr txBox="1"/>
          <p:nvPr/>
        </p:nvSpPr>
        <p:spPr>
          <a:xfrm>
            <a:off x="5933658" y="49331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TextBox 13">
            <a:extLst>
              <a:ext uri="{FF2B5EF4-FFF2-40B4-BE49-F238E27FC236}">
                <a16:creationId xmlns:a16="http://schemas.microsoft.com/office/drawing/2014/main" id="{538573BF-AE5E-7843-FDD7-8FF9A68C8153}"/>
              </a:ext>
              <a:ext uri="{C183D7F6-B498-43B3-948B-1728B52AA6E4}">
                <adec:decorative xmlns:adec="http://schemas.microsoft.com/office/drawing/2017/decorative" val="1"/>
              </a:ext>
            </a:extLst>
          </p:cNvPr>
          <p:cNvSpPr txBox="1"/>
          <p:nvPr/>
        </p:nvSpPr>
        <p:spPr>
          <a:xfrm>
            <a:off x="9463515" y="25751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5" name="TextBox 14">
            <a:extLst>
              <a:ext uri="{FF2B5EF4-FFF2-40B4-BE49-F238E27FC236}">
                <a16:creationId xmlns:a16="http://schemas.microsoft.com/office/drawing/2014/main" id="{8B99CB28-9305-A01C-E9BE-72A767844272}"/>
              </a:ext>
              <a:ext uri="{C183D7F6-B498-43B3-948B-1728B52AA6E4}">
                <adec:decorative xmlns:adec="http://schemas.microsoft.com/office/drawing/2017/decorative" val="1"/>
              </a:ext>
            </a:extLst>
          </p:cNvPr>
          <p:cNvSpPr txBox="1"/>
          <p:nvPr/>
        </p:nvSpPr>
        <p:spPr>
          <a:xfrm>
            <a:off x="9464613" y="36670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TextBox 15">
            <a:extLst>
              <a:ext uri="{FF2B5EF4-FFF2-40B4-BE49-F238E27FC236}">
                <a16:creationId xmlns:a16="http://schemas.microsoft.com/office/drawing/2014/main" id="{7B2691E1-8E38-CD82-A813-792CDDB2BDAA}"/>
              </a:ext>
              <a:ext uri="{C183D7F6-B498-43B3-948B-1728B52AA6E4}">
                <adec:decorative xmlns:adec="http://schemas.microsoft.com/office/drawing/2017/decorative" val="1"/>
              </a:ext>
            </a:extLst>
          </p:cNvPr>
          <p:cNvSpPr txBox="1"/>
          <p:nvPr/>
        </p:nvSpPr>
        <p:spPr>
          <a:xfrm>
            <a:off x="9804610" y="448842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8" name="TextBox 17">
            <a:extLst>
              <a:ext uri="{FF2B5EF4-FFF2-40B4-BE49-F238E27FC236}">
                <a16:creationId xmlns:a16="http://schemas.microsoft.com/office/drawing/2014/main" id="{CABFA4CD-7B2D-491A-94A5-FD32D792876F}"/>
              </a:ext>
              <a:ext uri="{C183D7F6-B498-43B3-948B-1728B52AA6E4}">
                <adec:decorative xmlns:adec="http://schemas.microsoft.com/office/drawing/2017/decorative" val="1"/>
              </a:ext>
            </a:extLst>
          </p:cNvPr>
          <p:cNvSpPr txBox="1"/>
          <p:nvPr/>
        </p:nvSpPr>
        <p:spPr>
          <a:xfrm>
            <a:off x="9672865" y="486354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Right Brace 33">
            <a:extLst>
              <a:ext uri="{FF2B5EF4-FFF2-40B4-BE49-F238E27FC236}">
                <a16:creationId xmlns:a16="http://schemas.microsoft.com/office/drawing/2014/main" id="{74E4DFCD-4A0E-DF3E-6B94-136F5D827C58}"/>
              </a:ext>
              <a:ext uri="{C183D7F6-B498-43B3-948B-1728B52AA6E4}">
                <adec:decorative xmlns:adec="http://schemas.microsoft.com/office/drawing/2017/decorative" val="1"/>
              </a:ext>
            </a:extLst>
          </p:cNvPr>
          <p:cNvSpPr/>
          <p:nvPr/>
        </p:nvSpPr>
        <p:spPr>
          <a:xfrm>
            <a:off x="6839455" y="2053814"/>
            <a:ext cx="214435" cy="266302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Right Brace 34">
            <a:extLst>
              <a:ext uri="{FF2B5EF4-FFF2-40B4-BE49-F238E27FC236}">
                <a16:creationId xmlns:a16="http://schemas.microsoft.com/office/drawing/2014/main" id="{FAEDD8F4-462A-F82F-79A8-B0642FB82169}"/>
              </a:ext>
              <a:ext uri="{C183D7F6-B498-43B3-948B-1728B52AA6E4}">
                <adec:decorative xmlns:adec="http://schemas.microsoft.com/office/drawing/2017/decorative" val="1"/>
              </a:ext>
            </a:extLst>
          </p:cNvPr>
          <p:cNvSpPr/>
          <p:nvPr/>
        </p:nvSpPr>
        <p:spPr>
          <a:xfrm>
            <a:off x="3247945" y="2062986"/>
            <a:ext cx="214435" cy="275375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row: Down 18">
            <a:extLst>
              <a:ext uri="{FF2B5EF4-FFF2-40B4-BE49-F238E27FC236}">
                <a16:creationId xmlns:a16="http://schemas.microsoft.com/office/drawing/2014/main" id="{039F959D-A25F-A140-1F12-E3E4DC3F0141}"/>
              </a:ext>
              <a:ext uri="{C183D7F6-B498-43B3-948B-1728B52AA6E4}">
                <adec:decorative xmlns:adec="http://schemas.microsoft.com/office/drawing/2017/decorative" val="1"/>
              </a:ext>
            </a:extLst>
          </p:cNvPr>
          <p:cNvSpPr/>
          <p:nvPr/>
        </p:nvSpPr>
        <p:spPr>
          <a:xfrm rot="10800000">
            <a:off x="9401514" y="605718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D01D4A8D-ADD2-9E6B-13B0-23F259340654}"/>
              </a:ext>
              <a:ext uri="{C183D7F6-B498-43B3-948B-1728B52AA6E4}">
                <adec:decorative xmlns:adec="http://schemas.microsoft.com/office/drawing/2017/decorative" val="1"/>
              </a:ext>
            </a:extLst>
          </p:cNvPr>
          <p:cNvSpPr txBox="1"/>
          <p:nvPr/>
        </p:nvSpPr>
        <p:spPr>
          <a:xfrm>
            <a:off x="9744497" y="5997265"/>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S17</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29C65A35-41D7-59A8-DE35-110B38A60107}"/>
              </a:ext>
              <a:ext uri="{C183D7F6-B498-43B3-948B-1728B52AA6E4}">
                <adec:decorative xmlns:adec="http://schemas.microsoft.com/office/drawing/2017/decorative" val="1"/>
              </a:ext>
            </a:extLst>
          </p:cNvPr>
          <p:cNvSpPr/>
          <p:nvPr/>
        </p:nvSpPr>
        <p:spPr>
          <a:xfrm>
            <a:off x="9616283" y="607126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B55B24D1-A172-BD03-33AC-CD24D91B18E8}"/>
              </a:ext>
              <a:ext uri="{C183D7F6-B498-43B3-948B-1728B52AA6E4}">
                <adec:decorative xmlns:adec="http://schemas.microsoft.com/office/drawing/2017/decorative" val="1"/>
              </a:ext>
            </a:extLst>
          </p:cNvPr>
          <p:cNvSpPr/>
          <p:nvPr/>
        </p:nvSpPr>
        <p:spPr>
          <a:xfrm rot="10800000">
            <a:off x="3915798" y="325890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5AB2D534-EDC7-F8F2-9503-28FB8F60AA3F}"/>
              </a:ext>
              <a:ext uri="{C183D7F6-B498-43B3-948B-1728B52AA6E4}">
                <adec:decorative xmlns:adec="http://schemas.microsoft.com/office/drawing/2017/decorative" val="1"/>
              </a:ext>
            </a:extLst>
          </p:cNvPr>
          <p:cNvSpPr/>
          <p:nvPr/>
        </p:nvSpPr>
        <p:spPr>
          <a:xfrm rot="10800000">
            <a:off x="7561206" y="319899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851B8634-7F79-CAB8-322F-224BFEEB5ECB}"/>
              </a:ext>
              <a:ext uri="{C183D7F6-B498-43B3-948B-1728B52AA6E4}">
                <adec:decorative xmlns:adec="http://schemas.microsoft.com/office/drawing/2017/decorative" val="1"/>
              </a:ext>
            </a:extLst>
          </p:cNvPr>
          <p:cNvSpPr/>
          <p:nvPr/>
        </p:nvSpPr>
        <p:spPr>
          <a:xfrm rot="10800000">
            <a:off x="11133277" y="302166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6964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b="1" dirty="0">
                <a:latin typeface="Arial" panose="020B0604020202020204" pitchFamily="34" charset="0"/>
                <a:cs typeface="Arial" panose="020B0604020202020204" pitchFamily="34" charset="0"/>
              </a:rPr>
              <a:t>Material Deprivation</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584486775"/>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34-35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36</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37-41</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1278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F9EDABCD-7EE3-64EA-F5D1-35143A171BB2}"/>
              </a:ext>
            </a:extLst>
          </p:cNvPr>
          <p:cNvSpPr>
            <a:spLocks noGrp="1"/>
          </p:cNvSpPr>
          <p:nvPr>
            <p:ph type="title"/>
          </p:nvPr>
        </p:nvSpPr>
        <p:spPr>
          <a:xfrm>
            <a:off x="505838" y="241253"/>
            <a:ext cx="10515600" cy="1116000"/>
          </a:xfrm>
        </p:spPr>
        <p:txBody>
          <a:bodyPr>
            <a:normAutofit/>
          </a:bodyPr>
          <a:lstStyle/>
          <a:p>
            <a:r>
              <a:rPr lang="en-GB" dirty="0">
                <a:latin typeface="Arial" panose="020B0604020202020204" pitchFamily="34" charset="0"/>
                <a:cs typeface="Arial" panose="020B0604020202020204" pitchFamily="34" charset="0"/>
              </a:rPr>
              <a:t>Material deprivation– context and approach (1 of 2)</a:t>
            </a:r>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726D294-7C07-0C98-F284-9C0831C1F86B}"/>
              </a:ext>
            </a:extLst>
          </p:cNvPr>
          <p:cNvGrpSpPr/>
          <p:nvPr/>
        </p:nvGrpSpPr>
        <p:grpSpPr>
          <a:xfrm>
            <a:off x="505838" y="1448464"/>
            <a:ext cx="4794646" cy="4381877"/>
            <a:chOff x="505838" y="1448464"/>
            <a:chExt cx="4794646" cy="4381877"/>
          </a:xfrm>
        </p:grpSpPr>
        <p:sp>
          <p:nvSpPr>
            <p:cNvPr id="40" name="Rectangle 39">
              <a:extLst>
                <a:ext uri="{FF2B5EF4-FFF2-40B4-BE49-F238E27FC236}">
                  <a16:creationId xmlns:a16="http://schemas.microsoft.com/office/drawing/2014/main" id="{2686A825-5F3A-E151-54A3-75D8A7CB4BAA}"/>
                </a:ext>
              </a:extLst>
            </p:cNvPr>
            <p:cNvSpPr/>
            <p:nvPr/>
          </p:nvSpPr>
          <p:spPr>
            <a:xfrm>
              <a:off x="505838" y="1448464"/>
              <a:ext cx="4794646" cy="43818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2652524-6702-0530-FAAB-5304B3A6C2C5}"/>
                </a:ext>
              </a:extLst>
            </p:cNvPr>
            <p:cNvSpPr txBox="1"/>
            <p:nvPr/>
          </p:nvSpPr>
          <p:spPr>
            <a:xfrm>
              <a:off x="791545" y="2220089"/>
              <a:ext cx="936458" cy="553999"/>
            </a:xfrm>
            <a:prstGeom prst="rect">
              <a:avLst/>
            </a:prstGeom>
            <a:solidFill>
              <a:srgbClr val="0F9ED5"/>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effectLst/>
                  <a:uLnTx/>
                  <a:uFillTx/>
                  <a:latin typeface="Aptos" panose="02110004020202020204"/>
                </a:rPr>
                <a:t>Having what you need to survive </a:t>
              </a:r>
            </a:p>
          </p:txBody>
        </p:sp>
        <p:cxnSp>
          <p:nvCxnSpPr>
            <p:cNvPr id="21" name="Straight Connector 20">
              <a:extLst>
                <a:ext uri="{FF2B5EF4-FFF2-40B4-BE49-F238E27FC236}">
                  <a16:creationId xmlns:a16="http://schemas.microsoft.com/office/drawing/2014/main" id="{24400F55-0445-0F86-49BE-B29ED925D56A}"/>
                </a:ext>
                <a:ext uri="{C183D7F6-B498-43B3-948B-1728B52AA6E4}">
                  <adec:decorative xmlns:adec="http://schemas.microsoft.com/office/drawing/2017/decorative" val="0"/>
                </a:ext>
              </a:extLst>
            </p:cNvPr>
            <p:cNvCxnSpPr/>
            <p:nvPr/>
          </p:nvCxnSpPr>
          <p:spPr>
            <a:xfrm>
              <a:off x="1281143" y="2783092"/>
              <a:ext cx="0" cy="1635741"/>
            </a:xfrm>
            <a:prstGeom prst="line">
              <a:avLst/>
            </a:prstGeom>
            <a:noFill/>
            <a:ln w="19050" cap="flat" cmpd="sng" algn="ctr">
              <a:solidFill>
                <a:srgbClr val="2C5060"/>
              </a:solidFill>
              <a:prstDash val="solid"/>
              <a:miter lim="800000"/>
            </a:ln>
            <a:effectLst/>
          </p:spPr>
        </p:cxnSp>
        <p:sp>
          <p:nvSpPr>
            <p:cNvPr id="23" name="TextBox 22">
              <a:extLst>
                <a:ext uri="{FF2B5EF4-FFF2-40B4-BE49-F238E27FC236}">
                  <a16:creationId xmlns:a16="http://schemas.microsoft.com/office/drawing/2014/main" id="{A82D0E05-C8DA-730B-A1F2-2FB08F497D4C}"/>
                </a:ext>
              </a:extLst>
            </p:cNvPr>
            <p:cNvSpPr txBox="1"/>
            <p:nvPr/>
          </p:nvSpPr>
          <p:spPr>
            <a:xfrm>
              <a:off x="945055" y="4400772"/>
              <a:ext cx="720187" cy="624354"/>
            </a:xfrm>
            <a:prstGeom prst="rect">
              <a:avLst/>
            </a:prstGeom>
            <a:solidFill>
              <a:srgbClr val="0F9ED5">
                <a:alpha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white"/>
                  </a:solidFill>
                  <a:effectLst/>
                  <a:uLnTx/>
                  <a:uFillTx/>
                  <a:latin typeface="Aptos" panose="02110004020202020204"/>
                </a:rPr>
                <a:t>Food, shelter, clothing</a:t>
              </a:r>
            </a:p>
          </p:txBody>
        </p:sp>
        <p:cxnSp>
          <p:nvCxnSpPr>
            <p:cNvPr id="24" name="Straight Connector 23">
              <a:extLst>
                <a:ext uri="{FF2B5EF4-FFF2-40B4-BE49-F238E27FC236}">
                  <a16:creationId xmlns:a16="http://schemas.microsoft.com/office/drawing/2014/main" id="{3F65A18C-C6FC-0A71-7DC1-B3C79CF55727}"/>
                </a:ext>
              </a:extLst>
            </p:cNvPr>
            <p:cNvCxnSpPr>
              <a:cxnSpLocks/>
              <a:endCxn id="26" idx="0"/>
            </p:cNvCxnSpPr>
            <p:nvPr/>
          </p:nvCxnSpPr>
          <p:spPr>
            <a:xfrm>
              <a:off x="2852598" y="2732426"/>
              <a:ext cx="9310" cy="1716889"/>
            </a:xfrm>
            <a:prstGeom prst="line">
              <a:avLst/>
            </a:prstGeom>
            <a:noFill/>
            <a:ln w="19050" cap="flat" cmpd="sng" algn="ctr">
              <a:solidFill>
                <a:srgbClr val="2C5060"/>
              </a:solidFill>
              <a:prstDash val="solid"/>
              <a:miter lim="800000"/>
            </a:ln>
            <a:effectLst/>
          </p:spPr>
        </p:cxnSp>
        <p:sp>
          <p:nvSpPr>
            <p:cNvPr id="25" name="TextBox 24">
              <a:extLst>
                <a:ext uri="{FF2B5EF4-FFF2-40B4-BE49-F238E27FC236}">
                  <a16:creationId xmlns:a16="http://schemas.microsoft.com/office/drawing/2014/main" id="{3E7B1F12-3B30-88B8-BBBC-3CCF2A6ADD8B}"/>
                </a:ext>
              </a:extLst>
            </p:cNvPr>
            <p:cNvSpPr txBox="1"/>
            <p:nvPr/>
          </p:nvSpPr>
          <p:spPr>
            <a:xfrm>
              <a:off x="2356088" y="1984403"/>
              <a:ext cx="993019" cy="971216"/>
            </a:xfrm>
            <a:prstGeom prst="rect">
              <a:avLst/>
            </a:prstGeom>
            <a:solidFill>
              <a:srgbClr val="A02B93"/>
            </a:solidFill>
            <a:effectLst>
              <a:glow rad="139700">
                <a:srgbClr val="A02B93">
                  <a:alpha val="40000"/>
                </a:srgbClr>
              </a:glo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ptos" panose="02110004020202020204"/>
                </a:rPr>
                <a:t>Having what you need for an acceptable standard of living</a:t>
              </a:r>
            </a:p>
          </p:txBody>
        </p:sp>
        <p:sp>
          <p:nvSpPr>
            <p:cNvPr id="26" name="TextBox 25">
              <a:extLst>
                <a:ext uri="{FF2B5EF4-FFF2-40B4-BE49-F238E27FC236}">
                  <a16:creationId xmlns:a16="http://schemas.microsoft.com/office/drawing/2014/main" id="{37BAE413-82D8-095B-FC8E-4E813E221404}"/>
                </a:ext>
              </a:extLst>
            </p:cNvPr>
            <p:cNvSpPr txBox="1"/>
            <p:nvPr/>
          </p:nvSpPr>
          <p:spPr>
            <a:xfrm>
              <a:off x="2465833" y="4449314"/>
              <a:ext cx="792149" cy="230832"/>
            </a:xfrm>
            <a:prstGeom prst="rect">
              <a:avLst/>
            </a:prstGeom>
            <a:solidFill>
              <a:srgbClr val="A02B9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prstClr val="white"/>
                  </a:solidFill>
                  <a:effectLst/>
                  <a:uLnTx/>
                  <a:uFillTx/>
                  <a:latin typeface="Aptos" panose="02110004020202020204"/>
                </a:rPr>
                <a:t>Necessities</a:t>
              </a:r>
            </a:p>
          </p:txBody>
        </p:sp>
        <p:sp>
          <p:nvSpPr>
            <p:cNvPr id="27" name="TextBox 26">
              <a:extLst>
                <a:ext uri="{FF2B5EF4-FFF2-40B4-BE49-F238E27FC236}">
                  <a16:creationId xmlns:a16="http://schemas.microsoft.com/office/drawing/2014/main" id="{90A027B4-D06E-7AE6-E2CC-2042549FDA24}"/>
                </a:ext>
              </a:extLst>
            </p:cNvPr>
            <p:cNvSpPr txBox="1"/>
            <p:nvPr/>
          </p:nvSpPr>
          <p:spPr>
            <a:xfrm>
              <a:off x="4028522" y="1988701"/>
              <a:ext cx="1031124" cy="624354"/>
            </a:xfrm>
            <a:prstGeom prst="rect">
              <a:avLst/>
            </a:prstGeom>
            <a:solidFill>
              <a:srgbClr val="C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ptos" panose="02110004020202020204"/>
                </a:rPr>
                <a:t>Having what you need to live comfortably </a:t>
              </a:r>
            </a:p>
          </p:txBody>
        </p:sp>
        <p:sp>
          <p:nvSpPr>
            <p:cNvPr id="28" name="TextBox 27">
              <a:extLst>
                <a:ext uri="{FF2B5EF4-FFF2-40B4-BE49-F238E27FC236}">
                  <a16:creationId xmlns:a16="http://schemas.microsoft.com/office/drawing/2014/main" id="{01A2E83F-578E-84E6-D296-E95E84EE26FC}"/>
                </a:ext>
              </a:extLst>
            </p:cNvPr>
            <p:cNvSpPr txBox="1"/>
            <p:nvPr/>
          </p:nvSpPr>
          <p:spPr>
            <a:xfrm>
              <a:off x="4087965" y="4449313"/>
              <a:ext cx="971681" cy="707886"/>
            </a:xfrm>
            <a:prstGeom prst="rect">
              <a:avLst/>
            </a:prstGeom>
            <a:solidFill>
              <a:srgbClr val="C00000">
                <a:alpha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white"/>
                  </a:solidFill>
                  <a:effectLst/>
                  <a:uLnTx/>
                  <a:uFillTx/>
                  <a:latin typeface="Aptos" panose="02110004020202020204"/>
                </a:rPr>
                <a:t>Some luxuries and a wider range of choice</a:t>
              </a:r>
            </a:p>
          </p:txBody>
        </p:sp>
        <p:cxnSp>
          <p:nvCxnSpPr>
            <p:cNvPr id="29" name="Straight Connector 28">
              <a:extLst>
                <a:ext uri="{FF2B5EF4-FFF2-40B4-BE49-F238E27FC236}">
                  <a16:creationId xmlns:a16="http://schemas.microsoft.com/office/drawing/2014/main" id="{E1030CC0-1C91-7873-23BF-F5F4D3BA637D}"/>
                </a:ext>
              </a:extLst>
            </p:cNvPr>
            <p:cNvCxnSpPr>
              <a:cxnSpLocks/>
              <a:stCxn id="27" idx="2"/>
            </p:cNvCxnSpPr>
            <p:nvPr/>
          </p:nvCxnSpPr>
          <p:spPr>
            <a:xfrm flipH="1">
              <a:off x="4537225" y="2613055"/>
              <a:ext cx="6859" cy="1836260"/>
            </a:xfrm>
            <a:prstGeom prst="line">
              <a:avLst/>
            </a:prstGeom>
            <a:noFill/>
            <a:ln w="19050" cap="flat" cmpd="sng" algn="ctr">
              <a:solidFill>
                <a:srgbClr val="2C5060"/>
              </a:solidFill>
              <a:prstDash val="solid"/>
              <a:miter lim="800000"/>
            </a:ln>
            <a:effectLst/>
          </p:spPr>
        </p:cxnSp>
        <p:sp>
          <p:nvSpPr>
            <p:cNvPr id="30" name="Arrow: Left-Right 29">
              <a:extLst>
                <a:ext uri="{FF2B5EF4-FFF2-40B4-BE49-F238E27FC236}">
                  <a16:creationId xmlns:a16="http://schemas.microsoft.com/office/drawing/2014/main" id="{2694F29B-F60F-3E81-EC29-9AE20F92079F}"/>
                </a:ext>
              </a:extLst>
            </p:cNvPr>
            <p:cNvSpPr/>
            <p:nvPr/>
          </p:nvSpPr>
          <p:spPr>
            <a:xfrm>
              <a:off x="755292" y="3156052"/>
              <a:ext cx="4453726" cy="634297"/>
            </a:xfrm>
            <a:prstGeom prst="leftRightArrow">
              <a:avLst/>
            </a:prstGeom>
            <a:solidFill>
              <a:srgbClr val="00645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Aptos" panose="02110004020202020204"/>
                  <a:ea typeface="+mn-ea"/>
                  <a:cs typeface="+mn-cs"/>
                </a:rPr>
                <a:t>Standard of Living Continuum </a:t>
              </a:r>
            </a:p>
          </p:txBody>
        </p:sp>
        <p:sp>
          <p:nvSpPr>
            <p:cNvPr id="32" name="TextBox 31">
              <a:extLst>
                <a:ext uri="{FF2B5EF4-FFF2-40B4-BE49-F238E27FC236}">
                  <a16:creationId xmlns:a16="http://schemas.microsoft.com/office/drawing/2014/main" id="{3E44B7C5-40BB-636A-6E5C-A3E67C0F0434}"/>
                </a:ext>
              </a:extLst>
            </p:cNvPr>
            <p:cNvSpPr txBox="1"/>
            <p:nvPr/>
          </p:nvSpPr>
          <p:spPr>
            <a:xfrm>
              <a:off x="755292" y="5209298"/>
              <a:ext cx="4304354"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prstClr val="black"/>
                  </a:solidFill>
                  <a:effectLst/>
                  <a:uLnTx/>
                  <a:uFillTx/>
                  <a:latin typeface="Aptos" panose="02110004020202020204"/>
                </a:rPr>
                <a:t>Adapted from Review of UK Material Deprivation Measures, March 2024</a:t>
              </a:r>
            </a:p>
          </p:txBody>
        </p:sp>
      </p:grpSp>
      <p:sp>
        <p:nvSpPr>
          <p:cNvPr id="36" name="TextBox 35">
            <a:extLst>
              <a:ext uri="{FF2B5EF4-FFF2-40B4-BE49-F238E27FC236}">
                <a16:creationId xmlns:a16="http://schemas.microsoft.com/office/drawing/2014/main" id="{9E76F629-4DBD-67FA-239C-7C7775EB88DF}"/>
              </a:ext>
            </a:extLst>
          </p:cNvPr>
          <p:cNvSpPr txBox="1"/>
          <p:nvPr/>
        </p:nvSpPr>
        <p:spPr>
          <a:xfrm>
            <a:off x="5526160" y="1357253"/>
            <a:ext cx="5922630" cy="4587410"/>
          </a:xfrm>
          <a:prstGeom prst="rect">
            <a:avLst/>
          </a:prstGeom>
          <a:noFill/>
        </p:spPr>
        <p:txBody>
          <a:bodyPr wrap="square" lIns="91440" tIns="45720" rIns="91440" bIns="45720" rtlCol="0" anchor="t">
            <a:spAutoFit/>
          </a:bodyPr>
          <a:lstStyle/>
          <a:p>
            <a:pPr>
              <a:lnSpc>
                <a:spcPct val="114000"/>
              </a:lnSpc>
              <a:spcAft>
                <a:spcPts val="1400"/>
              </a:spcAft>
            </a:pPr>
            <a:r>
              <a:rPr lang="en-GB" sz="1200" dirty="0">
                <a:solidFill>
                  <a:schemeClr val="bg1"/>
                </a:solidFill>
                <a:latin typeface="Arial"/>
                <a:cs typeface="Arial"/>
              </a:rPr>
              <a:t>New for this wave is the inclusion of new content on material deprivation. </a:t>
            </a:r>
          </a:p>
          <a:p>
            <a:pPr>
              <a:lnSpc>
                <a:spcPct val="114000"/>
              </a:lnSpc>
              <a:spcAft>
                <a:spcPts val="1400"/>
              </a:spcAft>
            </a:pPr>
            <a:r>
              <a:rPr lang="en-GB" sz="1200" b="1" dirty="0">
                <a:solidFill>
                  <a:schemeClr val="bg1"/>
                </a:solidFill>
                <a:latin typeface="Arial"/>
                <a:cs typeface="Arial"/>
              </a:rPr>
              <a:t>Material deprivation </a:t>
            </a:r>
            <a:r>
              <a:rPr lang="en-GB" sz="1200" dirty="0">
                <a:solidFill>
                  <a:schemeClr val="bg1"/>
                </a:solidFill>
                <a:latin typeface="Arial"/>
                <a:cs typeface="Arial"/>
              </a:rPr>
              <a:t>is a poverty measure focused on everyday experience, looking at whether residents are enjoying a minimum acceptable standard of living. As per the visualisation, this </a:t>
            </a:r>
            <a:r>
              <a:rPr kumimoji="0" lang="en-GB" sz="1200" b="0" i="0" u="none" strike="noStrike" kern="0" cap="none" spc="0" normalizeH="0" baseline="0" noProof="0" dirty="0">
                <a:ln>
                  <a:noFill/>
                </a:ln>
                <a:solidFill>
                  <a:schemeClr val="bg1"/>
                </a:solidFill>
                <a:effectLst/>
                <a:uLnTx/>
                <a:uFillTx/>
              </a:rPr>
              <a:t>is positioned between </a:t>
            </a:r>
            <a:r>
              <a:rPr kumimoji="0" lang="en-GB" sz="1200" b="1" i="0" u="none" strike="noStrike" kern="0" cap="none" spc="0" normalizeH="0" baseline="0" noProof="0" dirty="0">
                <a:ln>
                  <a:noFill/>
                </a:ln>
                <a:solidFill>
                  <a:schemeClr val="bg1"/>
                </a:solidFill>
                <a:effectLst/>
                <a:uLnTx/>
                <a:uFillTx/>
              </a:rPr>
              <a:t>destitution</a:t>
            </a:r>
            <a:r>
              <a:rPr kumimoji="0" lang="en-GB" sz="1200" b="0" i="0" u="none" strike="noStrike" kern="0" cap="none" spc="0" normalizeH="0" baseline="0" noProof="0" dirty="0">
                <a:ln>
                  <a:noFill/>
                </a:ln>
                <a:solidFill>
                  <a:schemeClr val="bg1"/>
                </a:solidFill>
                <a:effectLst/>
                <a:uLnTx/>
                <a:uFillTx/>
              </a:rPr>
              <a:t> (where people lack basic necessities such as food, shelter, and clothing) and a low but </a:t>
            </a:r>
            <a:r>
              <a:rPr kumimoji="0" lang="en-GB" sz="1200" b="1" i="0" u="none" strike="noStrike" kern="0" cap="none" spc="0" normalizeH="0" baseline="0" noProof="0" dirty="0">
                <a:ln>
                  <a:noFill/>
                </a:ln>
                <a:solidFill>
                  <a:schemeClr val="bg1"/>
                </a:solidFill>
                <a:effectLst/>
                <a:uLnTx/>
                <a:uFillTx/>
              </a:rPr>
              <a:t>comfortable standard of living </a:t>
            </a:r>
            <a:r>
              <a:rPr kumimoji="0" lang="en-GB" sz="1200" i="0" u="none" strike="noStrike" kern="0" cap="none" spc="0" normalizeH="0" baseline="0" noProof="0" dirty="0">
                <a:ln>
                  <a:noFill/>
                </a:ln>
                <a:solidFill>
                  <a:schemeClr val="bg1"/>
                </a:solidFill>
                <a:effectLst/>
                <a:uLnTx/>
                <a:uFillTx/>
              </a:rPr>
              <a:t>(</a:t>
            </a:r>
            <a:r>
              <a:rPr kumimoji="0" lang="en-GB" sz="1200" b="0" i="0" u="none" strike="noStrike" kern="0" cap="none" spc="0" normalizeH="0" baseline="0" noProof="0" dirty="0">
                <a:ln>
                  <a:noFill/>
                </a:ln>
                <a:solidFill>
                  <a:schemeClr val="bg1"/>
                </a:solidFill>
                <a:effectLst/>
                <a:uLnTx/>
                <a:uFillTx/>
              </a:rPr>
              <a:t>with sufficient resources to afford some luxuries).</a:t>
            </a:r>
            <a:endParaRPr lang="en-GB" sz="1200" dirty="0">
              <a:solidFill>
                <a:schemeClr val="bg1"/>
              </a:solidFill>
              <a:latin typeface="Arial"/>
              <a:cs typeface="Arial"/>
            </a:endParaRPr>
          </a:p>
          <a:p>
            <a:pPr>
              <a:lnSpc>
                <a:spcPct val="114000"/>
              </a:lnSpc>
            </a:pPr>
            <a:r>
              <a:rPr lang="en-GB" sz="1200" dirty="0">
                <a:solidFill>
                  <a:schemeClr val="bg1"/>
                </a:solidFill>
                <a:latin typeface="Arial"/>
                <a:cs typeface="Arial"/>
              </a:rPr>
              <a:t>The data in this section focuses on three groups: </a:t>
            </a:r>
          </a:p>
          <a:p>
            <a:pPr marL="171450" indent="-171450">
              <a:lnSpc>
                <a:spcPct val="114000"/>
              </a:lnSpc>
              <a:buFont typeface="Arial" panose="020B0604020202020204" pitchFamily="34" charset="0"/>
              <a:buChar char="•"/>
            </a:pPr>
            <a:r>
              <a:rPr lang="en-GB" sz="1200" dirty="0">
                <a:solidFill>
                  <a:schemeClr val="bg1"/>
                </a:solidFill>
                <a:latin typeface="Arial"/>
                <a:cs typeface="Arial"/>
              </a:rPr>
              <a:t>parents with children aged under 18</a:t>
            </a:r>
          </a:p>
          <a:p>
            <a:pPr marL="171450" indent="-171450">
              <a:lnSpc>
                <a:spcPct val="114000"/>
              </a:lnSpc>
              <a:buFont typeface="Arial" panose="020B0604020202020204" pitchFamily="34" charset="0"/>
              <a:buChar char="•"/>
            </a:pPr>
            <a:r>
              <a:rPr lang="en-GB" sz="1200" dirty="0">
                <a:solidFill>
                  <a:schemeClr val="bg1"/>
                </a:solidFill>
                <a:latin typeface="Arial"/>
                <a:cs typeface="Arial"/>
              </a:rPr>
              <a:t>working age adults (aged 18-64) </a:t>
            </a:r>
          </a:p>
          <a:p>
            <a:pPr marL="171450" indent="-171450">
              <a:lnSpc>
                <a:spcPct val="114000"/>
              </a:lnSpc>
              <a:buFont typeface="Arial" panose="020B0604020202020204" pitchFamily="34" charset="0"/>
              <a:buChar char="•"/>
            </a:pPr>
            <a:r>
              <a:rPr lang="en-GB" sz="1200" dirty="0">
                <a:solidFill>
                  <a:schemeClr val="bg1"/>
                </a:solidFill>
                <a:latin typeface="Arial"/>
                <a:cs typeface="Arial"/>
              </a:rPr>
              <a:t>pensioners (aged 65+). </a:t>
            </a:r>
          </a:p>
          <a:p>
            <a:pPr>
              <a:lnSpc>
                <a:spcPct val="114000"/>
              </a:lnSpc>
            </a:pPr>
            <a:endParaRPr lang="en-GB" sz="1200" dirty="0">
              <a:solidFill>
                <a:schemeClr val="bg1"/>
              </a:solidFill>
              <a:latin typeface="Arial"/>
              <a:cs typeface="Arial"/>
            </a:endParaRPr>
          </a:p>
          <a:p>
            <a:pPr>
              <a:lnSpc>
                <a:spcPct val="114000"/>
              </a:lnSpc>
              <a:spcAft>
                <a:spcPts val="1200"/>
              </a:spcAft>
            </a:pPr>
            <a:r>
              <a:rPr lang="en-GB" sz="1200" dirty="0">
                <a:solidFill>
                  <a:schemeClr val="bg1"/>
                </a:solidFill>
                <a:latin typeface="Arial"/>
                <a:cs typeface="Arial"/>
              </a:rPr>
              <a:t>Assessing whether respondents in these groups are materially deprived (or not) is calculated using a scoring method used by DWP / national government, which has recently been reviewed and refreshed following a review by experts and academics. Further details are included in the Appendix. </a:t>
            </a:r>
          </a:p>
          <a:p>
            <a:pPr>
              <a:lnSpc>
                <a:spcPct val="114000"/>
              </a:lnSpc>
              <a:spcAft>
                <a:spcPts val="1200"/>
              </a:spcAft>
            </a:pPr>
            <a:r>
              <a:rPr lang="en-GB" sz="1200" dirty="0">
                <a:solidFill>
                  <a:schemeClr val="bg1"/>
                </a:solidFill>
                <a:latin typeface="Arial"/>
                <a:cs typeface="Arial"/>
              </a:rPr>
              <a:t>It should be noted that although the Residents’ Survey replicates the national approach in the DWP Family Resources Survey as closely as possible, differing survey methods* mean that </a:t>
            </a:r>
            <a:r>
              <a:rPr lang="en-GB" sz="1200" dirty="0">
                <a:solidFill>
                  <a:schemeClr val="bg1"/>
                </a:solidFill>
                <a:cs typeface="Arial"/>
              </a:rPr>
              <a:t>comparisons between GM and national results should be treated with caution and results seen as indicative only</a:t>
            </a:r>
            <a:endParaRPr lang="en-GB" sz="1400" dirty="0">
              <a:solidFill>
                <a:schemeClr val="bg1"/>
              </a:solidFill>
              <a:cs typeface="Calibri" panose="020F0502020204030204"/>
            </a:endParaRPr>
          </a:p>
        </p:txBody>
      </p:sp>
      <p:sp>
        <p:nvSpPr>
          <p:cNvPr id="39" name="Text Placeholder 38">
            <a:extLst>
              <a:ext uri="{FF2B5EF4-FFF2-40B4-BE49-F238E27FC236}">
                <a16:creationId xmlns:a16="http://schemas.microsoft.com/office/drawing/2014/main" id="{95A45BD0-5AD6-1E07-A3B3-CB0275D8DDFE}"/>
              </a:ext>
            </a:extLst>
          </p:cNvPr>
          <p:cNvSpPr>
            <a:spLocks noGrp="1"/>
          </p:cNvSpPr>
          <p:nvPr>
            <p:ph type="body" sz="quarter" idx="11"/>
          </p:nvPr>
        </p:nvSpPr>
        <p:spPr/>
        <p:txBody>
          <a:bodyPr>
            <a:normAutofit/>
          </a:bodyPr>
          <a:lstStyle/>
          <a:p>
            <a:r>
              <a:rPr lang="en-GB" sz="1100">
                <a:latin typeface="Arial"/>
                <a:cs typeface="Arial"/>
              </a:rPr>
              <a:t>*The DWP Family Resources Survey uses a</a:t>
            </a:r>
            <a:r>
              <a:rPr lang="en-GB" sz="1100">
                <a:solidFill>
                  <a:schemeClr val="bg1"/>
                </a:solidFill>
                <a:latin typeface="Arial"/>
                <a:cs typeface="Arial"/>
              </a:rPr>
              <a:t> primarily face-to-face approach, whereas the majority of Residents’ Survey responses are gathered using online methods</a:t>
            </a:r>
          </a:p>
          <a:p>
            <a:endParaRPr lang="en-GB" dirty="0"/>
          </a:p>
        </p:txBody>
      </p:sp>
    </p:spTree>
    <p:extLst>
      <p:ext uri="{BB962C8B-B14F-4D97-AF65-F5344CB8AC3E}">
        <p14:creationId xmlns:p14="http://schemas.microsoft.com/office/powerpoint/2010/main" val="212543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14A200-160B-48C8-D431-928B0C110A5C}"/>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9250911A-8FD8-F420-3D1C-725E0BA00244}"/>
              </a:ext>
            </a:extLst>
          </p:cNvPr>
          <p:cNvSpPr>
            <a:spLocks noGrp="1"/>
          </p:cNvSpPr>
          <p:nvPr>
            <p:ph type="title"/>
          </p:nvPr>
        </p:nvSpPr>
        <p:spPr>
          <a:xfrm>
            <a:off x="435785" y="-70702"/>
            <a:ext cx="10747741" cy="1116000"/>
          </a:xfrm>
        </p:spPr>
        <p:txBody>
          <a:bodyPr>
            <a:normAutofit/>
          </a:bodyPr>
          <a:lstStyle/>
          <a:p>
            <a:r>
              <a:rPr lang="en-GB" dirty="0">
                <a:latin typeface="Arial" panose="020B0604020202020204" pitchFamily="34" charset="0"/>
                <a:cs typeface="Arial" panose="020B0604020202020204" pitchFamily="34" charset="0"/>
              </a:rPr>
              <a:t>Material deprivation– context and approach (2 of 2)</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25F0E41-52B2-D8C5-0CC9-3B89C04E05D6}"/>
              </a:ext>
            </a:extLst>
          </p:cNvPr>
          <p:cNvSpPr txBox="1"/>
          <p:nvPr/>
        </p:nvSpPr>
        <p:spPr>
          <a:xfrm>
            <a:off x="456728" y="879593"/>
            <a:ext cx="10842542" cy="646331"/>
          </a:xfrm>
          <a:prstGeom prst="rect">
            <a:avLst/>
          </a:prstGeom>
          <a:noFill/>
        </p:spPr>
        <p:txBody>
          <a:bodyPr wrap="square">
            <a:spAutoFit/>
          </a:bodyPr>
          <a:lstStyle/>
          <a:p>
            <a:r>
              <a:rPr lang="en-GB" sz="1800" dirty="0">
                <a:solidFill>
                  <a:schemeClr val="bg1">
                    <a:lumMod val="95000"/>
                  </a:schemeClr>
                </a:solidFill>
                <a:latin typeface="Arial"/>
                <a:ea typeface="+mn-ea"/>
                <a:cs typeface="+mn-cs"/>
              </a:rPr>
              <a:t>Questions were put to respondents that relate to a range of indicators of material deprivation, covering nine dimensions of everyday living, as follows</a:t>
            </a:r>
            <a:endParaRPr lang="en-GB" dirty="0">
              <a:solidFill>
                <a:schemeClr val="bg1">
                  <a:lumMod val="95000"/>
                </a:schemeClr>
              </a:solidFill>
            </a:endParaRPr>
          </a:p>
        </p:txBody>
      </p:sp>
      <p:grpSp>
        <p:nvGrpSpPr>
          <p:cNvPr id="236" name="Group 235">
            <a:extLst>
              <a:ext uri="{FF2B5EF4-FFF2-40B4-BE49-F238E27FC236}">
                <a16:creationId xmlns:a16="http://schemas.microsoft.com/office/drawing/2014/main" id="{A702085F-9A6D-07AF-A9CB-F85A9BCB28B9}"/>
              </a:ext>
            </a:extLst>
          </p:cNvPr>
          <p:cNvGrpSpPr/>
          <p:nvPr/>
        </p:nvGrpSpPr>
        <p:grpSpPr>
          <a:xfrm>
            <a:off x="608031" y="1557383"/>
            <a:ext cx="4433121" cy="4400771"/>
            <a:chOff x="2472514" y="1452316"/>
            <a:chExt cx="3799365" cy="3800113"/>
          </a:xfrm>
        </p:grpSpPr>
        <p:grpSp>
          <p:nvGrpSpPr>
            <p:cNvPr id="187" name="Group 186">
              <a:extLst>
                <a:ext uri="{FF2B5EF4-FFF2-40B4-BE49-F238E27FC236}">
                  <a16:creationId xmlns:a16="http://schemas.microsoft.com/office/drawing/2014/main" id="{BDEC61D3-900F-558A-DD54-F9C0FE9D8B28}"/>
                </a:ext>
              </a:extLst>
            </p:cNvPr>
            <p:cNvGrpSpPr/>
            <p:nvPr/>
          </p:nvGrpSpPr>
          <p:grpSpPr>
            <a:xfrm>
              <a:off x="2472514" y="1452316"/>
              <a:ext cx="3799365" cy="3800113"/>
              <a:chOff x="2926009" y="1446196"/>
              <a:chExt cx="3291841" cy="3292488"/>
            </a:xfrm>
          </p:grpSpPr>
          <p:grpSp>
            <p:nvGrpSpPr>
              <p:cNvPr id="197" name="Group 196">
                <a:extLst>
                  <a:ext uri="{FF2B5EF4-FFF2-40B4-BE49-F238E27FC236}">
                    <a16:creationId xmlns:a16="http://schemas.microsoft.com/office/drawing/2014/main" id="{6F50EDBF-5E4C-8CAC-F968-DEC3B78F8B39}"/>
                  </a:ext>
                </a:extLst>
              </p:cNvPr>
              <p:cNvGrpSpPr/>
              <p:nvPr/>
            </p:nvGrpSpPr>
            <p:grpSpPr>
              <a:xfrm rot="20833512">
                <a:off x="2926009" y="1446196"/>
                <a:ext cx="3291841" cy="3292488"/>
                <a:chOff x="2925934" y="1446189"/>
                <a:chExt cx="3291841" cy="3292489"/>
              </a:xfrm>
            </p:grpSpPr>
            <p:sp>
              <p:nvSpPr>
                <p:cNvPr id="199" name="Freeform 28">
                  <a:extLst>
                    <a:ext uri="{FF2B5EF4-FFF2-40B4-BE49-F238E27FC236}">
                      <a16:creationId xmlns:a16="http://schemas.microsoft.com/office/drawing/2014/main" id="{CAE35656-840D-2527-6B52-88734BCB801E}"/>
                    </a:ext>
                  </a:extLst>
                </p:cNvPr>
                <p:cNvSpPr>
                  <a:spLocks/>
                </p:cNvSpPr>
                <p:nvPr/>
              </p:nvSpPr>
              <p:spPr bwMode="auto">
                <a:xfrm>
                  <a:off x="4570811" y="1446189"/>
                  <a:ext cx="1059963" cy="594326"/>
                </a:xfrm>
                <a:custGeom>
                  <a:avLst/>
                  <a:gdLst>
                    <a:gd name="connsiteX0" fmla="*/ 0 w 1059963"/>
                    <a:gd name="connsiteY0" fmla="*/ 0 h 594326"/>
                    <a:gd name="connsiteX1" fmla="*/ 1059963 w 1059963"/>
                    <a:gd name="connsiteY1" fmla="*/ 383574 h 594326"/>
                    <a:gd name="connsiteX2" fmla="*/ 1016909 w 1059963"/>
                    <a:gd name="connsiteY2" fmla="*/ 434897 h 594326"/>
                    <a:gd name="connsiteX3" fmla="*/ 978254 w 1059963"/>
                    <a:gd name="connsiteY3" fmla="*/ 480976 h 594326"/>
                    <a:gd name="connsiteX4" fmla="*/ 877783 w 1059963"/>
                    <a:gd name="connsiteY4" fmla="*/ 403508 h 594326"/>
                    <a:gd name="connsiteX5" fmla="*/ 1563 w 1059963"/>
                    <a:gd name="connsiteY5" fmla="*/ 128213 h 594326"/>
                    <a:gd name="connsiteX6" fmla="*/ 1563 w 1059963"/>
                    <a:gd name="connsiteY6" fmla="*/ 516959 h 594326"/>
                    <a:gd name="connsiteX7" fmla="*/ 1563 w 1059963"/>
                    <a:gd name="connsiteY7" fmla="*/ 594294 h 594326"/>
                    <a:gd name="connsiteX8" fmla="*/ 1191 w 1059963"/>
                    <a:gd name="connsiteY8" fmla="*/ 594266 h 594326"/>
                    <a:gd name="connsiteX9" fmla="*/ 0 w 1059963"/>
                    <a:gd name="connsiteY9" fmla="*/ 594326 h 594326"/>
                    <a:gd name="connsiteX10" fmla="*/ 0 w 1059963"/>
                    <a:gd name="connsiteY10" fmla="*/ 543676 h 594326"/>
                    <a:gd name="connsiteX11" fmla="*/ 0 w 1059963"/>
                    <a:gd name="connsiteY11" fmla="*/ 0 h 59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9963" h="594326">
                      <a:moveTo>
                        <a:pt x="0" y="0"/>
                      </a:moveTo>
                      <a:cubicBezTo>
                        <a:pt x="405944" y="0"/>
                        <a:pt x="775239" y="143841"/>
                        <a:pt x="1059963" y="383574"/>
                      </a:cubicBezTo>
                      <a:cubicBezTo>
                        <a:pt x="1059963" y="383574"/>
                        <a:pt x="1059963" y="383574"/>
                        <a:pt x="1016909" y="434897"/>
                      </a:cubicBezTo>
                      <a:lnTo>
                        <a:pt x="978254" y="480976"/>
                      </a:lnTo>
                      <a:lnTo>
                        <a:pt x="877783" y="403508"/>
                      </a:lnTo>
                      <a:cubicBezTo>
                        <a:pt x="631363" y="229861"/>
                        <a:pt x="329412" y="128213"/>
                        <a:pt x="1563" y="128213"/>
                      </a:cubicBezTo>
                      <a:cubicBezTo>
                        <a:pt x="1563" y="270739"/>
                        <a:pt x="1563" y="399903"/>
                        <a:pt x="1563" y="516959"/>
                      </a:cubicBezTo>
                      <a:lnTo>
                        <a:pt x="1563" y="594294"/>
                      </a:lnTo>
                      <a:lnTo>
                        <a:pt x="1191" y="594266"/>
                      </a:lnTo>
                      <a:lnTo>
                        <a:pt x="0" y="594326"/>
                      </a:lnTo>
                      <a:lnTo>
                        <a:pt x="0" y="543676"/>
                      </a:lnTo>
                      <a:cubicBezTo>
                        <a:pt x="0" y="386042"/>
                        <a:pt x="0" y="205889"/>
                        <a:pt x="0" y="0"/>
                      </a:cubicBezTo>
                      <a:close/>
                    </a:path>
                  </a:pathLst>
                </a:custGeom>
                <a:solidFill>
                  <a:srgbClr val="E22043">
                    <a:alpha val="60000"/>
                  </a:srgbClr>
                </a:solidFill>
                <a:ln>
                  <a:noFill/>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0" name="Freeform 29">
                  <a:extLst>
                    <a:ext uri="{FF2B5EF4-FFF2-40B4-BE49-F238E27FC236}">
                      <a16:creationId xmlns:a16="http://schemas.microsoft.com/office/drawing/2014/main" id="{309DEC80-F9EF-332A-E766-48326E06D339}"/>
                    </a:ext>
                  </a:extLst>
                </p:cNvPr>
                <p:cNvSpPr>
                  <a:spLocks/>
                </p:cNvSpPr>
                <p:nvPr/>
              </p:nvSpPr>
              <p:spPr bwMode="auto">
                <a:xfrm>
                  <a:off x="5247468" y="1829869"/>
                  <a:ext cx="944212" cy="997859"/>
                </a:xfrm>
                <a:custGeom>
                  <a:avLst/>
                  <a:gdLst>
                    <a:gd name="connsiteX0" fmla="*/ 383237 w 944212"/>
                    <a:gd name="connsiteY0" fmla="*/ 0 h 997859"/>
                    <a:gd name="connsiteX1" fmla="*/ 944212 w 944212"/>
                    <a:gd name="connsiteY1" fmla="*/ 975920 h 997859"/>
                    <a:gd name="connsiteX2" fmla="*/ 850468 w 944212"/>
                    <a:gd name="connsiteY2" fmla="*/ 992559 h 997859"/>
                    <a:gd name="connsiteX3" fmla="*/ 820608 w 944212"/>
                    <a:gd name="connsiteY3" fmla="*/ 997859 h 997859"/>
                    <a:gd name="connsiteX4" fmla="*/ 791773 w 944212"/>
                    <a:gd name="connsiteY4" fmla="*/ 866781 h 997859"/>
                    <a:gd name="connsiteX5" fmla="*/ 303180 w 944212"/>
                    <a:gd name="connsiteY5" fmla="*/ 98682 h 997859"/>
                    <a:gd name="connsiteX6" fmla="*/ 130972 w 944212"/>
                    <a:gd name="connsiteY6" fmla="*/ 303983 h 997859"/>
                    <a:gd name="connsiteX7" fmla="*/ 1542 w 944212"/>
                    <a:gd name="connsiteY7" fmla="*/ 458284 h 997859"/>
                    <a:gd name="connsiteX8" fmla="*/ 0 w 944212"/>
                    <a:gd name="connsiteY8" fmla="*/ 456882 h 997859"/>
                    <a:gd name="connsiteX9" fmla="*/ 33375 w 944212"/>
                    <a:gd name="connsiteY9" fmla="*/ 417093 h 997859"/>
                    <a:gd name="connsiteX10" fmla="*/ 383237 w 944212"/>
                    <a:gd name="connsiteY10" fmla="*/ 0 h 99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4212" h="997859">
                      <a:moveTo>
                        <a:pt x="383237" y="0"/>
                      </a:moveTo>
                      <a:cubicBezTo>
                        <a:pt x="673590" y="242569"/>
                        <a:pt x="876557" y="586681"/>
                        <a:pt x="944212" y="975920"/>
                      </a:cubicBezTo>
                      <a:cubicBezTo>
                        <a:pt x="944212" y="975920"/>
                        <a:pt x="944212" y="975920"/>
                        <a:pt x="850468" y="992559"/>
                      </a:cubicBezTo>
                      <a:lnTo>
                        <a:pt x="820608" y="997859"/>
                      </a:lnTo>
                      <a:lnTo>
                        <a:pt x="791773" y="866781"/>
                      </a:lnTo>
                      <a:cubicBezTo>
                        <a:pt x="710418" y="562247"/>
                        <a:pt x="537676" y="294586"/>
                        <a:pt x="303180" y="98682"/>
                      </a:cubicBezTo>
                      <a:cubicBezTo>
                        <a:pt x="242036" y="171577"/>
                        <a:pt x="184712" y="239916"/>
                        <a:pt x="130972" y="303983"/>
                      </a:cubicBezTo>
                      <a:lnTo>
                        <a:pt x="1542" y="458284"/>
                      </a:lnTo>
                      <a:lnTo>
                        <a:pt x="0" y="456882"/>
                      </a:lnTo>
                      <a:lnTo>
                        <a:pt x="33375" y="417093"/>
                      </a:lnTo>
                      <a:cubicBezTo>
                        <a:pt x="134814" y="296161"/>
                        <a:pt x="250745" y="157953"/>
                        <a:pt x="383237" y="0"/>
                      </a:cubicBezTo>
                      <a:close/>
                    </a:path>
                  </a:pathLst>
                </a:custGeom>
                <a:solidFill>
                  <a:srgbClr val="5A2363">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1" name="Freeform 30">
                  <a:extLst>
                    <a:ext uri="{FF2B5EF4-FFF2-40B4-BE49-F238E27FC236}">
                      <a16:creationId xmlns:a16="http://schemas.microsoft.com/office/drawing/2014/main" id="{C065DE3C-A591-B840-A89A-8A3B1C9F0746}"/>
                    </a:ext>
                  </a:extLst>
                </p:cNvPr>
                <p:cNvSpPr>
                  <a:spLocks/>
                </p:cNvSpPr>
                <p:nvPr/>
              </p:nvSpPr>
              <p:spPr bwMode="auto">
                <a:xfrm>
                  <a:off x="5606720" y="2806924"/>
                  <a:ext cx="611055" cy="1111175"/>
                </a:xfrm>
                <a:custGeom>
                  <a:avLst/>
                  <a:gdLst>
                    <a:gd name="connsiteX0" fmla="*/ 585672 w 611055"/>
                    <a:gd name="connsiteY0" fmla="*/ 0 h 1111175"/>
                    <a:gd name="connsiteX1" fmla="*/ 611055 w 611055"/>
                    <a:gd name="connsiteY1" fmla="*/ 287665 h 1111175"/>
                    <a:gd name="connsiteX2" fmla="*/ 391065 w 611055"/>
                    <a:gd name="connsiteY2" fmla="*/ 1111175 h 1111175"/>
                    <a:gd name="connsiteX3" fmla="*/ 333097 w 611055"/>
                    <a:gd name="connsiteY3" fmla="*/ 1077725 h 1111175"/>
                    <a:gd name="connsiteX4" fmla="*/ 282900 w 611055"/>
                    <a:gd name="connsiteY4" fmla="*/ 1048760 h 1111175"/>
                    <a:gd name="connsiteX5" fmla="*/ 369372 w 611055"/>
                    <a:gd name="connsiteY5" fmla="*/ 876150 h 1111175"/>
                    <a:gd name="connsiteX6" fmla="*/ 485784 w 611055"/>
                    <a:gd name="connsiteY6" fmla="*/ 288994 h 1111175"/>
                    <a:gd name="connsiteX7" fmla="*/ 462356 w 611055"/>
                    <a:gd name="connsiteY7" fmla="*/ 23481 h 1111175"/>
                    <a:gd name="connsiteX8" fmla="*/ 79601 w 611055"/>
                    <a:gd name="connsiteY8" fmla="*/ 91375 h 1111175"/>
                    <a:gd name="connsiteX9" fmla="*/ 239 w 611055"/>
                    <a:gd name="connsiteY9" fmla="*/ 105453 h 1111175"/>
                    <a:gd name="connsiteX10" fmla="*/ 0 w 611055"/>
                    <a:gd name="connsiteY10" fmla="*/ 103887 h 1111175"/>
                    <a:gd name="connsiteX11" fmla="*/ 50375 w 611055"/>
                    <a:gd name="connsiteY11" fmla="*/ 94953 h 1111175"/>
                    <a:gd name="connsiteX12" fmla="*/ 585672 w 611055"/>
                    <a:gd name="connsiteY12" fmla="*/ 0 h 11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055" h="1111175">
                      <a:moveTo>
                        <a:pt x="585672" y="0"/>
                      </a:moveTo>
                      <a:cubicBezTo>
                        <a:pt x="602594" y="93068"/>
                        <a:pt x="611055" y="188957"/>
                        <a:pt x="611055" y="287665"/>
                      </a:cubicBezTo>
                      <a:cubicBezTo>
                        <a:pt x="611055" y="589431"/>
                        <a:pt x="532084" y="871455"/>
                        <a:pt x="391065" y="1111175"/>
                      </a:cubicBezTo>
                      <a:cubicBezTo>
                        <a:pt x="391065" y="1111175"/>
                        <a:pt x="391065" y="1111175"/>
                        <a:pt x="333097" y="1077725"/>
                      </a:cubicBezTo>
                      <a:lnTo>
                        <a:pt x="282900" y="1048760"/>
                      </a:lnTo>
                      <a:lnTo>
                        <a:pt x="369372" y="876150"/>
                      </a:lnTo>
                      <a:cubicBezTo>
                        <a:pt x="444784" y="696538"/>
                        <a:pt x="485784" y="497891"/>
                        <a:pt x="485784" y="288994"/>
                      </a:cubicBezTo>
                      <a:cubicBezTo>
                        <a:pt x="485784" y="197887"/>
                        <a:pt x="477975" y="109383"/>
                        <a:pt x="462356" y="23481"/>
                      </a:cubicBezTo>
                      <a:cubicBezTo>
                        <a:pt x="322026" y="48373"/>
                        <a:pt x="194853" y="70932"/>
                        <a:pt x="79601" y="91375"/>
                      </a:cubicBezTo>
                      <a:lnTo>
                        <a:pt x="239" y="105453"/>
                      </a:lnTo>
                      <a:lnTo>
                        <a:pt x="0" y="103887"/>
                      </a:lnTo>
                      <a:lnTo>
                        <a:pt x="50375" y="94953"/>
                      </a:lnTo>
                      <a:cubicBezTo>
                        <a:pt x="205580" y="67422"/>
                        <a:pt x="382956" y="35958"/>
                        <a:pt x="585672" y="0"/>
                      </a:cubicBezTo>
                      <a:close/>
                    </a:path>
                  </a:pathLst>
                </a:custGeom>
                <a:solidFill>
                  <a:srgbClr val="8D9293">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2" name="Freeform 31">
                  <a:extLst>
                    <a:ext uri="{FF2B5EF4-FFF2-40B4-BE49-F238E27FC236}">
                      <a16:creationId xmlns:a16="http://schemas.microsoft.com/office/drawing/2014/main" id="{A5CD5338-BE7D-2490-A7F2-48FD76CC349C}"/>
                    </a:ext>
                  </a:extLst>
                </p:cNvPr>
                <p:cNvSpPr>
                  <a:spLocks/>
                </p:cNvSpPr>
                <p:nvPr/>
              </p:nvSpPr>
              <p:spPr bwMode="auto">
                <a:xfrm>
                  <a:off x="4930011" y="3619443"/>
                  <a:ext cx="1067434" cy="1022766"/>
                </a:xfrm>
                <a:custGeom>
                  <a:avLst/>
                  <a:gdLst>
                    <a:gd name="connsiteX0" fmla="*/ 551134 w 1067434"/>
                    <a:gd name="connsiteY0" fmla="*/ 0 h 1022766"/>
                    <a:gd name="connsiteX1" fmla="*/ 596485 w 1067434"/>
                    <a:gd name="connsiteY1" fmla="*/ 26175 h 1022766"/>
                    <a:gd name="connsiteX2" fmla="*/ 1067434 w 1067434"/>
                    <a:gd name="connsiteY2" fmla="*/ 297988 h 1022766"/>
                    <a:gd name="connsiteX3" fmla="*/ 204599 w 1067434"/>
                    <a:gd name="connsiteY3" fmla="*/ 1022766 h 1022766"/>
                    <a:gd name="connsiteX4" fmla="*/ 21344 w 1067434"/>
                    <a:gd name="connsiteY4" fmla="*/ 519657 h 1022766"/>
                    <a:gd name="connsiteX5" fmla="*/ 0 w 1067434"/>
                    <a:gd name="connsiteY5" fmla="*/ 461060 h 1022766"/>
                    <a:gd name="connsiteX6" fmla="*/ 937 w 1067434"/>
                    <a:gd name="connsiteY6" fmla="*/ 460717 h 1022766"/>
                    <a:gd name="connsiteX7" fmla="*/ 23366 w 1067434"/>
                    <a:gd name="connsiteY7" fmla="*/ 522295 h 1022766"/>
                    <a:gd name="connsiteX8" fmla="*/ 162736 w 1067434"/>
                    <a:gd name="connsiteY8" fmla="*/ 904922 h 1022766"/>
                    <a:gd name="connsiteX9" fmla="*/ 959130 w 1067434"/>
                    <a:gd name="connsiteY9" fmla="*/ 235955 h 1022766"/>
                    <a:gd name="connsiteX10" fmla="*/ 727320 w 1067434"/>
                    <a:gd name="connsiteY10" fmla="*/ 102164 h 1022766"/>
                    <a:gd name="connsiteX11" fmla="*/ 550920 w 1067434"/>
                    <a:gd name="connsiteY11" fmla="*/ 353 h 102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434" h="1022766">
                      <a:moveTo>
                        <a:pt x="551134" y="0"/>
                      </a:moveTo>
                      <a:lnTo>
                        <a:pt x="596485" y="26175"/>
                      </a:lnTo>
                      <a:cubicBezTo>
                        <a:pt x="733033" y="104985"/>
                        <a:pt x="889087" y="195053"/>
                        <a:pt x="1067434" y="297988"/>
                      </a:cubicBezTo>
                      <a:cubicBezTo>
                        <a:pt x="875694" y="630766"/>
                        <a:pt x="571163" y="890220"/>
                        <a:pt x="204599" y="1022766"/>
                      </a:cubicBezTo>
                      <a:cubicBezTo>
                        <a:pt x="204599" y="1022766"/>
                        <a:pt x="204599" y="1022766"/>
                        <a:pt x="21344" y="519657"/>
                      </a:cubicBezTo>
                      <a:lnTo>
                        <a:pt x="0" y="461060"/>
                      </a:lnTo>
                      <a:lnTo>
                        <a:pt x="937" y="460717"/>
                      </a:lnTo>
                      <a:lnTo>
                        <a:pt x="23366" y="522295"/>
                      </a:lnTo>
                      <a:cubicBezTo>
                        <a:pt x="162736" y="904922"/>
                        <a:pt x="162736" y="904922"/>
                        <a:pt x="162736" y="904922"/>
                      </a:cubicBezTo>
                      <a:cubicBezTo>
                        <a:pt x="501074" y="782582"/>
                        <a:pt x="782154" y="543107"/>
                        <a:pt x="959130" y="235955"/>
                      </a:cubicBezTo>
                      <a:cubicBezTo>
                        <a:pt x="876823" y="188451"/>
                        <a:pt x="799661" y="143916"/>
                        <a:pt x="727320" y="102164"/>
                      </a:cubicBezTo>
                      <a:lnTo>
                        <a:pt x="550920" y="353"/>
                      </a:lnTo>
                      <a:close/>
                    </a:path>
                  </a:pathLst>
                </a:custGeom>
                <a:solidFill>
                  <a:srgbClr val="5A2363">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3" name="Freeform 32">
                  <a:extLst>
                    <a:ext uri="{FF2B5EF4-FFF2-40B4-BE49-F238E27FC236}">
                      <a16:creationId xmlns:a16="http://schemas.microsoft.com/office/drawing/2014/main" id="{6B801496-49DD-B045-673D-EC04172FB8D9}"/>
                    </a:ext>
                  </a:extLst>
                </p:cNvPr>
                <p:cNvSpPr>
                  <a:spLocks/>
                </p:cNvSpPr>
                <p:nvPr/>
              </p:nvSpPr>
              <p:spPr bwMode="auto">
                <a:xfrm>
                  <a:off x="4006145" y="4079587"/>
                  <a:ext cx="1127849" cy="659091"/>
                </a:xfrm>
                <a:custGeom>
                  <a:avLst/>
                  <a:gdLst>
                    <a:gd name="connsiteX0" fmla="*/ 205052 w 1127849"/>
                    <a:gd name="connsiteY0" fmla="*/ 0 h 659091"/>
                    <a:gd name="connsiteX1" fmla="*/ 206914 w 1127849"/>
                    <a:gd name="connsiteY1" fmla="*/ 681 h 659091"/>
                    <a:gd name="connsiteX2" fmla="*/ 184397 w 1127849"/>
                    <a:gd name="connsiteY2" fmla="*/ 62524 h 659091"/>
                    <a:gd name="connsiteX3" fmla="*/ 45032 w 1127849"/>
                    <a:gd name="connsiteY3" fmla="*/ 445287 h 659091"/>
                    <a:gd name="connsiteX4" fmla="*/ 565532 w 1127849"/>
                    <a:gd name="connsiteY4" fmla="*/ 533819 h 659091"/>
                    <a:gd name="connsiteX5" fmla="*/ 962617 w 1127849"/>
                    <a:gd name="connsiteY5" fmla="*/ 483287 h 659091"/>
                    <a:gd name="connsiteX6" fmla="*/ 1085038 w 1127849"/>
                    <a:gd name="connsiteY6" fmla="*/ 445593 h 659091"/>
                    <a:gd name="connsiteX7" fmla="*/ 1127849 w 1127849"/>
                    <a:gd name="connsiteY7" fmla="*/ 563173 h 659091"/>
                    <a:gd name="connsiteX8" fmla="*/ 563925 w 1127849"/>
                    <a:gd name="connsiteY8" fmla="*/ 659091 h 659091"/>
                    <a:gd name="connsiteX9" fmla="*/ 0 w 1127849"/>
                    <a:gd name="connsiteY9" fmla="*/ 563173 h 659091"/>
                    <a:gd name="connsiteX10" fmla="*/ 183248 w 1127849"/>
                    <a:gd name="connsiteY10" fmla="*/ 59884 h 65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7849" h="659091">
                      <a:moveTo>
                        <a:pt x="205052" y="0"/>
                      </a:moveTo>
                      <a:lnTo>
                        <a:pt x="206914" y="681"/>
                      </a:lnTo>
                      <a:lnTo>
                        <a:pt x="184397" y="62524"/>
                      </a:lnTo>
                      <a:cubicBezTo>
                        <a:pt x="45032" y="445287"/>
                        <a:pt x="45032" y="445287"/>
                        <a:pt x="45032" y="445287"/>
                      </a:cubicBezTo>
                      <a:cubicBezTo>
                        <a:pt x="206387" y="502572"/>
                        <a:pt x="383357" y="533819"/>
                        <a:pt x="565532" y="533819"/>
                      </a:cubicBezTo>
                      <a:cubicBezTo>
                        <a:pt x="704116" y="533819"/>
                        <a:pt x="836843" y="516243"/>
                        <a:pt x="962617" y="483287"/>
                      </a:cubicBezTo>
                      <a:lnTo>
                        <a:pt x="1085038" y="445593"/>
                      </a:lnTo>
                      <a:lnTo>
                        <a:pt x="1127849" y="563173"/>
                      </a:lnTo>
                      <a:cubicBezTo>
                        <a:pt x="953033" y="625237"/>
                        <a:pt x="764118" y="659091"/>
                        <a:pt x="563925" y="659091"/>
                      </a:cubicBezTo>
                      <a:cubicBezTo>
                        <a:pt x="366551" y="659091"/>
                        <a:pt x="174816" y="625237"/>
                        <a:pt x="0" y="563173"/>
                      </a:cubicBezTo>
                      <a:cubicBezTo>
                        <a:pt x="0" y="563173"/>
                        <a:pt x="0" y="563173"/>
                        <a:pt x="183248" y="59884"/>
                      </a:cubicBezTo>
                      <a:close/>
                    </a:path>
                  </a:pathLst>
                </a:custGeom>
                <a:solidFill>
                  <a:srgbClr val="D5573B">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4" name="Freeform 39">
                  <a:extLst>
                    <a:ext uri="{FF2B5EF4-FFF2-40B4-BE49-F238E27FC236}">
                      <a16:creationId xmlns:a16="http://schemas.microsoft.com/office/drawing/2014/main" id="{868FCAF2-E863-8439-D42C-558880DFA2D7}"/>
                    </a:ext>
                  </a:extLst>
                </p:cNvPr>
                <p:cNvSpPr>
                  <a:spLocks/>
                </p:cNvSpPr>
                <p:nvPr/>
              </p:nvSpPr>
              <p:spPr bwMode="auto">
                <a:xfrm>
                  <a:off x="3143883" y="3618424"/>
                  <a:ext cx="906030" cy="1023784"/>
                </a:xfrm>
                <a:custGeom>
                  <a:avLst/>
                  <a:gdLst>
                    <a:gd name="connsiteX0" fmla="*/ 518064 w 906030"/>
                    <a:gd name="connsiteY0" fmla="*/ 0 h 1023784"/>
                    <a:gd name="connsiteX1" fmla="*/ 519090 w 906030"/>
                    <a:gd name="connsiteY1" fmla="*/ 1689 h 1023784"/>
                    <a:gd name="connsiteX2" fmla="*/ 464036 w 906030"/>
                    <a:gd name="connsiteY2" fmla="*/ 33464 h 1023784"/>
                    <a:gd name="connsiteX3" fmla="*/ 111430 w 906030"/>
                    <a:gd name="connsiteY3" fmla="*/ 236974 h 1023784"/>
                    <a:gd name="connsiteX4" fmla="*/ 783723 w 906030"/>
                    <a:gd name="connsiteY4" fmla="*/ 854669 h 1023784"/>
                    <a:gd name="connsiteX5" fmla="*/ 906030 w 906030"/>
                    <a:gd name="connsiteY5" fmla="*/ 905199 h 1023784"/>
                    <a:gd name="connsiteX6" fmla="*/ 862836 w 906030"/>
                    <a:gd name="connsiteY6" fmla="*/ 1023784 h 1023784"/>
                    <a:gd name="connsiteX7" fmla="*/ 0 w 906030"/>
                    <a:gd name="connsiteY7" fmla="*/ 299006 h 1023784"/>
                    <a:gd name="connsiteX8" fmla="*/ 463635 w 906030"/>
                    <a:gd name="connsiteY8" fmla="*/ 31415 h 102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030" h="1023784">
                      <a:moveTo>
                        <a:pt x="518064" y="0"/>
                      </a:moveTo>
                      <a:lnTo>
                        <a:pt x="519090" y="1689"/>
                      </a:lnTo>
                      <a:lnTo>
                        <a:pt x="464036" y="33464"/>
                      </a:lnTo>
                      <a:cubicBezTo>
                        <a:pt x="111430" y="236974"/>
                        <a:pt x="111430" y="236974"/>
                        <a:pt x="111430" y="236974"/>
                      </a:cubicBezTo>
                      <a:cubicBezTo>
                        <a:pt x="266285" y="505732"/>
                        <a:pt x="500843" y="722674"/>
                        <a:pt x="783723" y="854669"/>
                      </a:cubicBezTo>
                      <a:lnTo>
                        <a:pt x="906030" y="905199"/>
                      </a:lnTo>
                      <a:lnTo>
                        <a:pt x="862836" y="1023784"/>
                      </a:lnTo>
                      <a:cubicBezTo>
                        <a:pt x="496271" y="891238"/>
                        <a:pt x="191742" y="631784"/>
                        <a:pt x="0" y="299006"/>
                      </a:cubicBezTo>
                      <a:cubicBezTo>
                        <a:pt x="0" y="299006"/>
                        <a:pt x="0" y="299006"/>
                        <a:pt x="463635" y="31415"/>
                      </a:cubicBezTo>
                      <a:close/>
                    </a:path>
                  </a:pathLst>
                </a:custGeom>
                <a:solidFill>
                  <a:srgbClr val="2D5161">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5" name="Freeform 40">
                  <a:extLst>
                    <a:ext uri="{FF2B5EF4-FFF2-40B4-BE49-F238E27FC236}">
                      <a16:creationId xmlns:a16="http://schemas.microsoft.com/office/drawing/2014/main" id="{44FDFDDD-7A34-90CB-1B66-88A472F536E6}"/>
                    </a:ext>
                  </a:extLst>
                </p:cNvPr>
                <p:cNvSpPr>
                  <a:spLocks/>
                </p:cNvSpPr>
                <p:nvPr/>
              </p:nvSpPr>
              <p:spPr bwMode="auto">
                <a:xfrm>
                  <a:off x="2925934" y="2806923"/>
                  <a:ext cx="610986" cy="1111175"/>
                </a:xfrm>
                <a:custGeom>
                  <a:avLst/>
                  <a:gdLst>
                    <a:gd name="connsiteX0" fmla="*/ 22569 w 610986"/>
                    <a:gd name="connsiteY0" fmla="*/ 0 h 1111175"/>
                    <a:gd name="connsiteX1" fmla="*/ 549692 w 610986"/>
                    <a:gd name="connsiteY1" fmla="*/ 93477 h 1111175"/>
                    <a:gd name="connsiteX2" fmla="*/ 610986 w 610986"/>
                    <a:gd name="connsiteY2" fmla="*/ 104346 h 1111175"/>
                    <a:gd name="connsiteX3" fmla="*/ 610829 w 610986"/>
                    <a:gd name="connsiteY3" fmla="*/ 105372 h 1111175"/>
                    <a:gd name="connsiteX4" fmla="*/ 549935 w 610986"/>
                    <a:gd name="connsiteY4" fmla="*/ 94573 h 1111175"/>
                    <a:gd name="connsiteX5" fmla="*/ 149044 w 610986"/>
                    <a:gd name="connsiteY5" fmla="*/ 23481 h 1111175"/>
                    <a:gd name="connsiteX6" fmla="*/ 128213 w 610986"/>
                    <a:gd name="connsiteY6" fmla="*/ 288994 h 1111175"/>
                    <a:gd name="connsiteX7" fmla="*/ 243558 w 610986"/>
                    <a:gd name="connsiteY7" fmla="*/ 876150 h 1111175"/>
                    <a:gd name="connsiteX8" fmla="*/ 327858 w 610986"/>
                    <a:gd name="connsiteY8" fmla="*/ 1047354 h 1111175"/>
                    <a:gd name="connsiteX9" fmla="*/ 217228 w 610986"/>
                    <a:gd name="connsiteY9" fmla="*/ 1111175 h 1111175"/>
                    <a:gd name="connsiteX10" fmla="*/ 0 w 610986"/>
                    <a:gd name="connsiteY10" fmla="*/ 287665 h 1111175"/>
                    <a:gd name="connsiteX11" fmla="*/ 22569 w 610986"/>
                    <a:gd name="connsiteY11" fmla="*/ 0 h 11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986" h="1111175">
                      <a:moveTo>
                        <a:pt x="22569" y="0"/>
                      </a:moveTo>
                      <a:cubicBezTo>
                        <a:pt x="22569" y="0"/>
                        <a:pt x="22569" y="0"/>
                        <a:pt x="549692" y="93477"/>
                      </a:cubicBezTo>
                      <a:lnTo>
                        <a:pt x="610986" y="104346"/>
                      </a:lnTo>
                      <a:lnTo>
                        <a:pt x="610829" y="105372"/>
                      </a:lnTo>
                      <a:lnTo>
                        <a:pt x="549935" y="94573"/>
                      </a:lnTo>
                      <a:cubicBezTo>
                        <a:pt x="149044" y="23481"/>
                        <a:pt x="149044" y="23481"/>
                        <a:pt x="149044" y="23481"/>
                      </a:cubicBezTo>
                      <a:cubicBezTo>
                        <a:pt x="136025" y="109383"/>
                        <a:pt x="128213" y="197887"/>
                        <a:pt x="128213" y="288994"/>
                      </a:cubicBezTo>
                      <a:cubicBezTo>
                        <a:pt x="128213" y="497891"/>
                        <a:pt x="169225" y="696538"/>
                        <a:pt x="243558" y="876150"/>
                      </a:cubicBezTo>
                      <a:lnTo>
                        <a:pt x="327858" y="1047354"/>
                      </a:lnTo>
                      <a:lnTo>
                        <a:pt x="217228" y="1111175"/>
                      </a:lnTo>
                      <a:cubicBezTo>
                        <a:pt x="78992" y="871455"/>
                        <a:pt x="0" y="589431"/>
                        <a:pt x="0" y="287665"/>
                      </a:cubicBezTo>
                      <a:cubicBezTo>
                        <a:pt x="0" y="188957"/>
                        <a:pt x="8464" y="93068"/>
                        <a:pt x="22569" y="0"/>
                      </a:cubicBezTo>
                      <a:close/>
                    </a:path>
                  </a:pathLst>
                </a:custGeom>
                <a:solidFill>
                  <a:srgbClr val="FF9F9F">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6" name="Freeform 41">
                  <a:extLst>
                    <a:ext uri="{FF2B5EF4-FFF2-40B4-BE49-F238E27FC236}">
                      <a16:creationId xmlns:a16="http://schemas.microsoft.com/office/drawing/2014/main" id="{85EB422E-C9D6-49C5-65F1-F696238E9A0F}"/>
                    </a:ext>
                  </a:extLst>
                </p:cNvPr>
                <p:cNvSpPr>
                  <a:spLocks/>
                </p:cNvSpPr>
                <p:nvPr/>
              </p:nvSpPr>
              <p:spPr bwMode="auto">
                <a:xfrm>
                  <a:off x="2948565" y="1830331"/>
                  <a:ext cx="644401" cy="998393"/>
                </a:xfrm>
                <a:custGeom>
                  <a:avLst/>
                  <a:gdLst>
                    <a:gd name="connsiteX0" fmla="*/ 561388 w 644401"/>
                    <a:gd name="connsiteY0" fmla="*/ 0 h 998393"/>
                    <a:gd name="connsiteX1" fmla="*/ 604473 w 644401"/>
                    <a:gd name="connsiteY1" fmla="*/ 51327 h 998393"/>
                    <a:gd name="connsiteX2" fmla="*/ 644401 w 644401"/>
                    <a:gd name="connsiteY2" fmla="*/ 98893 h 998393"/>
                    <a:gd name="connsiteX3" fmla="*/ 548675 w 644401"/>
                    <a:gd name="connsiteY3" fmla="*/ 186933 h 998393"/>
                    <a:gd name="connsiteX4" fmla="*/ 155783 w 644401"/>
                    <a:gd name="connsiteY4" fmla="*/ 866781 h 998393"/>
                    <a:gd name="connsiteX5" fmla="*/ 126704 w 644401"/>
                    <a:gd name="connsiteY5" fmla="*/ 998393 h 998393"/>
                    <a:gd name="connsiteX6" fmla="*/ 0 w 644401"/>
                    <a:gd name="connsiteY6" fmla="*/ 975920 h 998393"/>
                    <a:gd name="connsiteX7" fmla="*/ 561388 w 644401"/>
                    <a:gd name="connsiteY7" fmla="*/ 0 h 9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401" h="998393">
                      <a:moveTo>
                        <a:pt x="561388" y="0"/>
                      </a:moveTo>
                      <a:cubicBezTo>
                        <a:pt x="561388" y="0"/>
                        <a:pt x="561388" y="0"/>
                        <a:pt x="604473" y="51327"/>
                      </a:cubicBezTo>
                      <a:lnTo>
                        <a:pt x="644401" y="98893"/>
                      </a:lnTo>
                      <a:lnTo>
                        <a:pt x="548675" y="186933"/>
                      </a:lnTo>
                      <a:cubicBezTo>
                        <a:pt x="364251" y="371813"/>
                        <a:pt x="225964" y="605752"/>
                        <a:pt x="155783" y="866781"/>
                      </a:cubicBezTo>
                      <a:lnTo>
                        <a:pt x="126704" y="998393"/>
                      </a:lnTo>
                      <a:lnTo>
                        <a:pt x="0" y="975920"/>
                      </a:lnTo>
                      <a:cubicBezTo>
                        <a:pt x="67705" y="586681"/>
                        <a:pt x="273641" y="242569"/>
                        <a:pt x="561388" y="0"/>
                      </a:cubicBezTo>
                      <a:close/>
                    </a:path>
                  </a:pathLst>
                </a:custGeom>
                <a:solidFill>
                  <a:srgbClr val="00645F">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7" name="Freeform 42">
                  <a:extLst>
                    <a:ext uri="{FF2B5EF4-FFF2-40B4-BE49-F238E27FC236}">
                      <a16:creationId xmlns:a16="http://schemas.microsoft.com/office/drawing/2014/main" id="{E18B24A4-86FC-0A90-9B19-17E2298B3CA2}"/>
                    </a:ext>
                  </a:extLst>
                </p:cNvPr>
                <p:cNvSpPr>
                  <a:spLocks/>
                </p:cNvSpPr>
                <p:nvPr/>
              </p:nvSpPr>
              <p:spPr bwMode="auto">
                <a:xfrm>
                  <a:off x="3510853" y="1446872"/>
                  <a:ext cx="1059963" cy="482813"/>
                </a:xfrm>
                <a:custGeom>
                  <a:avLst/>
                  <a:gdLst>
                    <a:gd name="connsiteX0" fmla="*/ 1059963 w 1059963"/>
                    <a:gd name="connsiteY0" fmla="*/ 0 h 482813"/>
                    <a:gd name="connsiteX1" fmla="*/ 1059963 w 1059963"/>
                    <a:gd name="connsiteY1" fmla="*/ 95260 h 482813"/>
                    <a:gd name="connsiteX2" fmla="*/ 1059963 w 1059963"/>
                    <a:gd name="connsiteY2" fmla="*/ 128282 h 482813"/>
                    <a:gd name="connsiteX3" fmla="*/ 922692 w 1059963"/>
                    <a:gd name="connsiteY3" fmla="*/ 134350 h 482813"/>
                    <a:gd name="connsiteX4" fmla="*/ 83184 w 1059963"/>
                    <a:gd name="connsiteY4" fmla="*/ 482250 h 482813"/>
                    <a:gd name="connsiteX5" fmla="*/ 83497 w 1059963"/>
                    <a:gd name="connsiteY5" fmla="*/ 482623 h 482813"/>
                    <a:gd name="connsiteX6" fmla="*/ 83251 w 1059963"/>
                    <a:gd name="connsiteY6" fmla="*/ 482813 h 482813"/>
                    <a:gd name="connsiteX7" fmla="*/ 0 w 1059963"/>
                    <a:gd name="connsiteY7" fmla="*/ 383574 h 482813"/>
                    <a:gd name="connsiteX8" fmla="*/ 1059963 w 1059963"/>
                    <a:gd name="connsiteY8" fmla="*/ 0 h 48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963" h="482813">
                      <a:moveTo>
                        <a:pt x="1059963" y="0"/>
                      </a:moveTo>
                      <a:cubicBezTo>
                        <a:pt x="1059963" y="0"/>
                        <a:pt x="1059963" y="0"/>
                        <a:pt x="1059963" y="95260"/>
                      </a:cubicBezTo>
                      <a:lnTo>
                        <a:pt x="1059963" y="128282"/>
                      </a:lnTo>
                      <a:lnTo>
                        <a:pt x="922692" y="134350"/>
                      </a:lnTo>
                      <a:cubicBezTo>
                        <a:pt x="602847" y="162787"/>
                        <a:pt x="313133" y="288637"/>
                        <a:pt x="83184" y="482250"/>
                      </a:cubicBezTo>
                      <a:lnTo>
                        <a:pt x="83497" y="482623"/>
                      </a:lnTo>
                      <a:lnTo>
                        <a:pt x="83251" y="482813"/>
                      </a:lnTo>
                      <a:lnTo>
                        <a:pt x="0" y="383574"/>
                      </a:lnTo>
                      <a:cubicBezTo>
                        <a:pt x="284724" y="143841"/>
                        <a:pt x="654020" y="0"/>
                        <a:pt x="1059963" y="0"/>
                      </a:cubicBezTo>
                      <a:close/>
                    </a:path>
                  </a:pathLst>
                </a:custGeom>
                <a:solidFill>
                  <a:srgbClr val="2D5161">
                    <a:alpha val="60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8" name="Freeform 5">
                  <a:extLst>
                    <a:ext uri="{FF2B5EF4-FFF2-40B4-BE49-F238E27FC236}">
                      <a16:creationId xmlns:a16="http://schemas.microsoft.com/office/drawing/2014/main" id="{1AEC726F-18E4-EC0F-464B-3A932DC96B77}"/>
                    </a:ext>
                  </a:extLst>
                </p:cNvPr>
                <p:cNvSpPr>
                  <a:spLocks/>
                </p:cNvSpPr>
                <p:nvPr/>
              </p:nvSpPr>
              <p:spPr bwMode="auto">
                <a:xfrm>
                  <a:off x="4571166" y="2141781"/>
                  <a:ext cx="612423" cy="951664"/>
                </a:xfrm>
                <a:custGeom>
                  <a:avLst/>
                  <a:gdLst>
                    <a:gd name="T0" fmla="*/ 0 w 376"/>
                    <a:gd name="T1" fmla="*/ 584 h 584"/>
                    <a:gd name="T2" fmla="*/ 376 w 376"/>
                    <a:gd name="T3" fmla="*/ 136 h 584"/>
                    <a:gd name="T4" fmla="*/ 0 w 376"/>
                    <a:gd name="T5" fmla="*/ 0 h 584"/>
                    <a:gd name="T6" fmla="*/ 0 w 376"/>
                    <a:gd name="T7" fmla="*/ 584 h 584"/>
                  </a:gdLst>
                  <a:ahLst/>
                  <a:cxnLst>
                    <a:cxn ang="0">
                      <a:pos x="T0" y="T1"/>
                    </a:cxn>
                    <a:cxn ang="0">
                      <a:pos x="T2" y="T3"/>
                    </a:cxn>
                    <a:cxn ang="0">
                      <a:pos x="T4" y="T5"/>
                    </a:cxn>
                    <a:cxn ang="0">
                      <a:pos x="T6" y="T7"/>
                    </a:cxn>
                  </a:cxnLst>
                  <a:rect l="0" t="0" r="r" b="b"/>
                  <a:pathLst>
                    <a:path w="376" h="584">
                      <a:moveTo>
                        <a:pt x="0" y="584"/>
                      </a:moveTo>
                      <a:cubicBezTo>
                        <a:pt x="376" y="136"/>
                        <a:pt x="376" y="136"/>
                        <a:pt x="376" y="136"/>
                      </a:cubicBezTo>
                      <a:cubicBezTo>
                        <a:pt x="275" y="51"/>
                        <a:pt x="144" y="0"/>
                        <a:pt x="0" y="0"/>
                      </a:cubicBezTo>
                      <a:cubicBezTo>
                        <a:pt x="0" y="584"/>
                        <a:pt x="0" y="584"/>
                        <a:pt x="0" y="584"/>
                      </a:cubicBezTo>
                      <a:close/>
                    </a:path>
                  </a:pathLst>
                </a:custGeom>
                <a:solidFill>
                  <a:srgbClr val="E22043">
                    <a:alpha val="60000"/>
                  </a:srgbClr>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9" name="Freeform 6">
                  <a:extLst>
                    <a:ext uri="{FF2B5EF4-FFF2-40B4-BE49-F238E27FC236}">
                      <a16:creationId xmlns:a16="http://schemas.microsoft.com/office/drawing/2014/main" id="{B35FA5AE-C54B-C2AF-3C87-4DF109FAC580}"/>
                    </a:ext>
                  </a:extLst>
                </p:cNvPr>
                <p:cNvSpPr>
                  <a:spLocks/>
                </p:cNvSpPr>
                <p:nvPr/>
              </p:nvSpPr>
              <p:spPr bwMode="auto">
                <a:xfrm>
                  <a:off x="4571166" y="2363354"/>
                  <a:ext cx="936526" cy="730091"/>
                </a:xfrm>
                <a:custGeom>
                  <a:avLst/>
                  <a:gdLst>
                    <a:gd name="T0" fmla="*/ 0 w 575"/>
                    <a:gd name="T1" fmla="*/ 448 h 448"/>
                    <a:gd name="T2" fmla="*/ 575 w 575"/>
                    <a:gd name="T3" fmla="*/ 346 h 448"/>
                    <a:gd name="T4" fmla="*/ 376 w 575"/>
                    <a:gd name="T5" fmla="*/ 0 h 448"/>
                    <a:gd name="T6" fmla="*/ 0 w 575"/>
                    <a:gd name="T7" fmla="*/ 448 h 448"/>
                  </a:gdLst>
                  <a:ahLst/>
                  <a:cxnLst>
                    <a:cxn ang="0">
                      <a:pos x="T0" y="T1"/>
                    </a:cxn>
                    <a:cxn ang="0">
                      <a:pos x="T2" y="T3"/>
                    </a:cxn>
                    <a:cxn ang="0">
                      <a:pos x="T4" y="T5"/>
                    </a:cxn>
                    <a:cxn ang="0">
                      <a:pos x="T6" y="T7"/>
                    </a:cxn>
                  </a:cxnLst>
                  <a:rect l="0" t="0" r="r" b="b"/>
                  <a:pathLst>
                    <a:path w="575" h="448">
                      <a:moveTo>
                        <a:pt x="0" y="448"/>
                      </a:moveTo>
                      <a:cubicBezTo>
                        <a:pt x="575" y="346"/>
                        <a:pt x="575" y="346"/>
                        <a:pt x="575" y="346"/>
                      </a:cubicBezTo>
                      <a:cubicBezTo>
                        <a:pt x="551" y="208"/>
                        <a:pt x="479" y="86"/>
                        <a:pt x="376" y="0"/>
                      </a:cubicBezTo>
                      <a:cubicBezTo>
                        <a:pt x="0" y="448"/>
                        <a:pt x="0" y="448"/>
                        <a:pt x="0" y="448"/>
                      </a:cubicBezTo>
                      <a:close/>
                    </a:path>
                  </a:pathLst>
                </a:custGeom>
                <a:solidFill>
                  <a:srgbClr val="5A2363">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0" name="Freeform 7">
                  <a:extLst>
                    <a:ext uri="{FF2B5EF4-FFF2-40B4-BE49-F238E27FC236}">
                      <a16:creationId xmlns:a16="http://schemas.microsoft.com/office/drawing/2014/main" id="{940A9949-B2A3-3911-C76D-A11D99D6A733}"/>
                    </a:ext>
                  </a:extLst>
                </p:cNvPr>
                <p:cNvSpPr>
                  <a:spLocks/>
                </p:cNvSpPr>
                <p:nvPr/>
              </p:nvSpPr>
              <p:spPr bwMode="auto">
                <a:xfrm>
                  <a:off x="4571167" y="2927609"/>
                  <a:ext cx="951665" cy="642013"/>
                </a:xfrm>
                <a:custGeom>
                  <a:avLst/>
                  <a:gdLst>
                    <a:gd name="T0" fmla="*/ 0 w 584"/>
                    <a:gd name="T1" fmla="*/ 102 h 394"/>
                    <a:gd name="T2" fmla="*/ 506 w 584"/>
                    <a:gd name="T3" fmla="*/ 394 h 394"/>
                    <a:gd name="T4" fmla="*/ 584 w 584"/>
                    <a:gd name="T5" fmla="*/ 102 h 394"/>
                    <a:gd name="T6" fmla="*/ 575 w 584"/>
                    <a:gd name="T7" fmla="*/ 0 h 394"/>
                    <a:gd name="T8" fmla="*/ 0 w 584"/>
                    <a:gd name="T9" fmla="*/ 102 h 394"/>
                  </a:gdLst>
                  <a:ahLst/>
                  <a:cxnLst>
                    <a:cxn ang="0">
                      <a:pos x="T0" y="T1"/>
                    </a:cxn>
                    <a:cxn ang="0">
                      <a:pos x="T2" y="T3"/>
                    </a:cxn>
                    <a:cxn ang="0">
                      <a:pos x="T4" y="T5"/>
                    </a:cxn>
                    <a:cxn ang="0">
                      <a:pos x="T6" y="T7"/>
                    </a:cxn>
                    <a:cxn ang="0">
                      <a:pos x="T8" y="T9"/>
                    </a:cxn>
                  </a:cxnLst>
                  <a:rect l="0" t="0" r="r" b="b"/>
                  <a:pathLst>
                    <a:path w="584" h="394">
                      <a:moveTo>
                        <a:pt x="0" y="102"/>
                      </a:moveTo>
                      <a:cubicBezTo>
                        <a:pt x="506" y="394"/>
                        <a:pt x="506" y="394"/>
                        <a:pt x="506" y="394"/>
                      </a:cubicBezTo>
                      <a:cubicBezTo>
                        <a:pt x="556" y="309"/>
                        <a:pt x="584" y="209"/>
                        <a:pt x="584" y="102"/>
                      </a:cubicBezTo>
                      <a:cubicBezTo>
                        <a:pt x="584" y="67"/>
                        <a:pt x="581" y="33"/>
                        <a:pt x="575" y="0"/>
                      </a:cubicBezTo>
                      <a:cubicBezTo>
                        <a:pt x="0" y="102"/>
                        <a:pt x="0" y="102"/>
                        <a:pt x="0" y="102"/>
                      </a:cubicBezTo>
                      <a:close/>
                    </a:path>
                  </a:pathLst>
                </a:custGeom>
                <a:solidFill>
                  <a:srgbClr val="8D9293">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1" name="Freeform 8">
                  <a:extLst>
                    <a:ext uri="{FF2B5EF4-FFF2-40B4-BE49-F238E27FC236}">
                      <a16:creationId xmlns:a16="http://schemas.microsoft.com/office/drawing/2014/main" id="{CA2F01CF-75A2-C1DC-EDAC-ED7F1E8FD539}"/>
                    </a:ext>
                  </a:extLst>
                </p:cNvPr>
                <p:cNvSpPr>
                  <a:spLocks/>
                </p:cNvSpPr>
                <p:nvPr/>
              </p:nvSpPr>
              <p:spPr bwMode="auto">
                <a:xfrm>
                  <a:off x="4571166" y="3093445"/>
                  <a:ext cx="824362" cy="894550"/>
                </a:xfrm>
                <a:custGeom>
                  <a:avLst/>
                  <a:gdLst>
                    <a:gd name="T0" fmla="*/ 0 w 506"/>
                    <a:gd name="T1" fmla="*/ 0 h 549"/>
                    <a:gd name="T2" fmla="*/ 200 w 506"/>
                    <a:gd name="T3" fmla="*/ 549 h 549"/>
                    <a:gd name="T4" fmla="*/ 506 w 506"/>
                    <a:gd name="T5" fmla="*/ 292 h 549"/>
                    <a:gd name="T6" fmla="*/ 0 w 506"/>
                    <a:gd name="T7" fmla="*/ 0 h 549"/>
                  </a:gdLst>
                  <a:ahLst/>
                  <a:cxnLst>
                    <a:cxn ang="0">
                      <a:pos x="T0" y="T1"/>
                    </a:cxn>
                    <a:cxn ang="0">
                      <a:pos x="T2" y="T3"/>
                    </a:cxn>
                    <a:cxn ang="0">
                      <a:pos x="T4" y="T5"/>
                    </a:cxn>
                    <a:cxn ang="0">
                      <a:pos x="T6" y="T7"/>
                    </a:cxn>
                  </a:cxnLst>
                  <a:rect l="0" t="0" r="r" b="b"/>
                  <a:pathLst>
                    <a:path w="506" h="549">
                      <a:moveTo>
                        <a:pt x="0" y="0"/>
                      </a:moveTo>
                      <a:cubicBezTo>
                        <a:pt x="200" y="549"/>
                        <a:pt x="200" y="549"/>
                        <a:pt x="200" y="549"/>
                      </a:cubicBezTo>
                      <a:cubicBezTo>
                        <a:pt x="330" y="502"/>
                        <a:pt x="438" y="410"/>
                        <a:pt x="506" y="292"/>
                      </a:cubicBezTo>
                      <a:cubicBezTo>
                        <a:pt x="0" y="0"/>
                        <a:pt x="0" y="0"/>
                        <a:pt x="0" y="0"/>
                      </a:cubicBezTo>
                      <a:close/>
                    </a:path>
                  </a:pathLst>
                </a:custGeom>
                <a:solidFill>
                  <a:srgbClr val="5A2363">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2" name="Freeform 9">
                  <a:extLst>
                    <a:ext uri="{FF2B5EF4-FFF2-40B4-BE49-F238E27FC236}">
                      <a16:creationId xmlns:a16="http://schemas.microsoft.com/office/drawing/2014/main" id="{7C45DC0B-105A-13E3-59DA-9AA26F2CEBEB}"/>
                    </a:ext>
                  </a:extLst>
                </p:cNvPr>
                <p:cNvSpPr>
                  <a:spLocks/>
                </p:cNvSpPr>
                <p:nvPr/>
              </p:nvSpPr>
              <p:spPr bwMode="auto">
                <a:xfrm>
                  <a:off x="4240813" y="3077199"/>
                  <a:ext cx="651646" cy="950288"/>
                </a:xfrm>
                <a:custGeom>
                  <a:avLst/>
                  <a:gdLst>
                    <a:gd name="T0" fmla="*/ 200 w 400"/>
                    <a:gd name="T1" fmla="*/ 0 h 583"/>
                    <a:gd name="T2" fmla="*/ 0 w 400"/>
                    <a:gd name="T3" fmla="*/ 549 h 583"/>
                    <a:gd name="T4" fmla="*/ 200 w 400"/>
                    <a:gd name="T5" fmla="*/ 583 h 583"/>
                    <a:gd name="T6" fmla="*/ 400 w 400"/>
                    <a:gd name="T7" fmla="*/ 549 h 583"/>
                    <a:gd name="T8" fmla="*/ 200 w 400"/>
                    <a:gd name="T9" fmla="*/ 0 h 583"/>
                  </a:gdLst>
                  <a:ahLst/>
                  <a:cxnLst>
                    <a:cxn ang="0">
                      <a:pos x="T0" y="T1"/>
                    </a:cxn>
                    <a:cxn ang="0">
                      <a:pos x="T2" y="T3"/>
                    </a:cxn>
                    <a:cxn ang="0">
                      <a:pos x="T4" y="T5"/>
                    </a:cxn>
                    <a:cxn ang="0">
                      <a:pos x="T6" y="T7"/>
                    </a:cxn>
                    <a:cxn ang="0">
                      <a:pos x="T8" y="T9"/>
                    </a:cxn>
                  </a:cxnLst>
                  <a:rect l="0" t="0" r="r" b="b"/>
                  <a:pathLst>
                    <a:path w="400" h="583">
                      <a:moveTo>
                        <a:pt x="200" y="0"/>
                      </a:moveTo>
                      <a:cubicBezTo>
                        <a:pt x="0" y="549"/>
                        <a:pt x="0" y="549"/>
                        <a:pt x="0" y="549"/>
                      </a:cubicBezTo>
                      <a:cubicBezTo>
                        <a:pt x="62" y="571"/>
                        <a:pt x="130" y="583"/>
                        <a:pt x="200" y="583"/>
                      </a:cubicBezTo>
                      <a:cubicBezTo>
                        <a:pt x="271" y="583"/>
                        <a:pt x="338" y="571"/>
                        <a:pt x="400" y="549"/>
                      </a:cubicBezTo>
                      <a:cubicBezTo>
                        <a:pt x="200" y="0"/>
                        <a:pt x="200" y="0"/>
                        <a:pt x="200" y="0"/>
                      </a:cubicBezTo>
                      <a:close/>
                    </a:path>
                  </a:pathLst>
                </a:custGeom>
                <a:solidFill>
                  <a:srgbClr val="D5573B">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3" name="Freeform 10">
                  <a:extLst>
                    <a:ext uri="{FF2B5EF4-FFF2-40B4-BE49-F238E27FC236}">
                      <a16:creationId xmlns:a16="http://schemas.microsoft.com/office/drawing/2014/main" id="{6373D0D2-0178-C2E3-3C07-35714B08EE77}"/>
                    </a:ext>
                  </a:extLst>
                </p:cNvPr>
                <p:cNvSpPr>
                  <a:spLocks/>
                </p:cNvSpPr>
                <p:nvPr/>
              </p:nvSpPr>
              <p:spPr bwMode="auto">
                <a:xfrm>
                  <a:off x="3746804" y="3093445"/>
                  <a:ext cx="824362" cy="894550"/>
                </a:xfrm>
                <a:custGeom>
                  <a:avLst/>
                  <a:gdLst>
                    <a:gd name="T0" fmla="*/ 506 w 506"/>
                    <a:gd name="T1" fmla="*/ 0 h 549"/>
                    <a:gd name="T2" fmla="*/ 0 w 506"/>
                    <a:gd name="T3" fmla="*/ 292 h 549"/>
                    <a:gd name="T4" fmla="*/ 306 w 506"/>
                    <a:gd name="T5" fmla="*/ 549 h 549"/>
                    <a:gd name="T6" fmla="*/ 506 w 506"/>
                    <a:gd name="T7" fmla="*/ 0 h 549"/>
                  </a:gdLst>
                  <a:ahLst/>
                  <a:cxnLst>
                    <a:cxn ang="0">
                      <a:pos x="T0" y="T1"/>
                    </a:cxn>
                    <a:cxn ang="0">
                      <a:pos x="T2" y="T3"/>
                    </a:cxn>
                    <a:cxn ang="0">
                      <a:pos x="T4" y="T5"/>
                    </a:cxn>
                    <a:cxn ang="0">
                      <a:pos x="T6" y="T7"/>
                    </a:cxn>
                  </a:cxnLst>
                  <a:rect l="0" t="0" r="r" b="b"/>
                  <a:pathLst>
                    <a:path w="506" h="549">
                      <a:moveTo>
                        <a:pt x="506" y="0"/>
                      </a:moveTo>
                      <a:cubicBezTo>
                        <a:pt x="0" y="292"/>
                        <a:pt x="0" y="292"/>
                        <a:pt x="0" y="292"/>
                      </a:cubicBezTo>
                      <a:cubicBezTo>
                        <a:pt x="68" y="410"/>
                        <a:pt x="176" y="502"/>
                        <a:pt x="306" y="549"/>
                      </a:cubicBezTo>
                      <a:cubicBezTo>
                        <a:pt x="506" y="0"/>
                        <a:pt x="506" y="0"/>
                        <a:pt x="506" y="0"/>
                      </a:cubicBezTo>
                      <a:close/>
                    </a:path>
                  </a:pathLst>
                </a:custGeom>
                <a:solidFill>
                  <a:srgbClr val="2D5161">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4" name="Freeform 11">
                  <a:extLst>
                    <a:ext uri="{FF2B5EF4-FFF2-40B4-BE49-F238E27FC236}">
                      <a16:creationId xmlns:a16="http://schemas.microsoft.com/office/drawing/2014/main" id="{B71D3453-6AAF-1609-DE1D-2C5B7CAD08D9}"/>
                    </a:ext>
                  </a:extLst>
                </p:cNvPr>
                <p:cNvSpPr>
                  <a:spLocks/>
                </p:cNvSpPr>
                <p:nvPr/>
              </p:nvSpPr>
              <p:spPr bwMode="auto">
                <a:xfrm>
                  <a:off x="3620879" y="2927609"/>
                  <a:ext cx="950287" cy="642013"/>
                </a:xfrm>
                <a:custGeom>
                  <a:avLst/>
                  <a:gdLst>
                    <a:gd name="T0" fmla="*/ 583 w 583"/>
                    <a:gd name="T1" fmla="*/ 102 h 394"/>
                    <a:gd name="T2" fmla="*/ 8 w 583"/>
                    <a:gd name="T3" fmla="*/ 0 h 394"/>
                    <a:gd name="T4" fmla="*/ 0 w 583"/>
                    <a:gd name="T5" fmla="*/ 102 h 394"/>
                    <a:gd name="T6" fmla="*/ 77 w 583"/>
                    <a:gd name="T7" fmla="*/ 394 h 394"/>
                    <a:gd name="T8" fmla="*/ 583 w 583"/>
                    <a:gd name="T9" fmla="*/ 102 h 394"/>
                  </a:gdLst>
                  <a:ahLst/>
                  <a:cxnLst>
                    <a:cxn ang="0">
                      <a:pos x="T0" y="T1"/>
                    </a:cxn>
                    <a:cxn ang="0">
                      <a:pos x="T2" y="T3"/>
                    </a:cxn>
                    <a:cxn ang="0">
                      <a:pos x="T4" y="T5"/>
                    </a:cxn>
                    <a:cxn ang="0">
                      <a:pos x="T6" y="T7"/>
                    </a:cxn>
                    <a:cxn ang="0">
                      <a:pos x="T8" y="T9"/>
                    </a:cxn>
                  </a:cxnLst>
                  <a:rect l="0" t="0" r="r" b="b"/>
                  <a:pathLst>
                    <a:path w="583" h="394">
                      <a:moveTo>
                        <a:pt x="583" y="102"/>
                      </a:moveTo>
                      <a:cubicBezTo>
                        <a:pt x="8" y="0"/>
                        <a:pt x="8" y="0"/>
                        <a:pt x="8" y="0"/>
                      </a:cubicBezTo>
                      <a:cubicBezTo>
                        <a:pt x="3" y="33"/>
                        <a:pt x="0" y="67"/>
                        <a:pt x="0" y="102"/>
                      </a:cubicBezTo>
                      <a:cubicBezTo>
                        <a:pt x="0" y="209"/>
                        <a:pt x="28" y="309"/>
                        <a:pt x="77" y="394"/>
                      </a:cubicBezTo>
                      <a:cubicBezTo>
                        <a:pt x="583" y="102"/>
                        <a:pt x="583" y="102"/>
                        <a:pt x="583" y="102"/>
                      </a:cubicBezTo>
                      <a:close/>
                    </a:path>
                  </a:pathLst>
                </a:custGeom>
                <a:solidFill>
                  <a:srgbClr val="FF9F9F">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5" name="Freeform 12">
                  <a:extLst>
                    <a:ext uri="{FF2B5EF4-FFF2-40B4-BE49-F238E27FC236}">
                      <a16:creationId xmlns:a16="http://schemas.microsoft.com/office/drawing/2014/main" id="{949FF5DE-A937-8BBA-3932-B877B4D4DEA6}"/>
                    </a:ext>
                  </a:extLst>
                </p:cNvPr>
                <p:cNvSpPr>
                  <a:spLocks/>
                </p:cNvSpPr>
                <p:nvPr/>
              </p:nvSpPr>
              <p:spPr bwMode="auto">
                <a:xfrm>
                  <a:off x="3633953" y="2363354"/>
                  <a:ext cx="937213" cy="730091"/>
                </a:xfrm>
                <a:custGeom>
                  <a:avLst/>
                  <a:gdLst>
                    <a:gd name="T0" fmla="*/ 575 w 575"/>
                    <a:gd name="T1" fmla="*/ 448 h 448"/>
                    <a:gd name="T2" fmla="*/ 199 w 575"/>
                    <a:gd name="T3" fmla="*/ 0 h 448"/>
                    <a:gd name="T4" fmla="*/ 0 w 575"/>
                    <a:gd name="T5" fmla="*/ 346 h 448"/>
                    <a:gd name="T6" fmla="*/ 575 w 575"/>
                    <a:gd name="T7" fmla="*/ 448 h 448"/>
                  </a:gdLst>
                  <a:ahLst/>
                  <a:cxnLst>
                    <a:cxn ang="0">
                      <a:pos x="T0" y="T1"/>
                    </a:cxn>
                    <a:cxn ang="0">
                      <a:pos x="T2" y="T3"/>
                    </a:cxn>
                    <a:cxn ang="0">
                      <a:pos x="T4" y="T5"/>
                    </a:cxn>
                    <a:cxn ang="0">
                      <a:pos x="T6" y="T7"/>
                    </a:cxn>
                  </a:cxnLst>
                  <a:rect l="0" t="0" r="r" b="b"/>
                  <a:pathLst>
                    <a:path w="575" h="448">
                      <a:moveTo>
                        <a:pt x="575" y="448"/>
                      </a:moveTo>
                      <a:cubicBezTo>
                        <a:pt x="199" y="0"/>
                        <a:pt x="199" y="0"/>
                        <a:pt x="199" y="0"/>
                      </a:cubicBezTo>
                      <a:cubicBezTo>
                        <a:pt x="97" y="86"/>
                        <a:pt x="24" y="208"/>
                        <a:pt x="0" y="346"/>
                      </a:cubicBezTo>
                      <a:cubicBezTo>
                        <a:pt x="575" y="448"/>
                        <a:pt x="575" y="448"/>
                        <a:pt x="575" y="448"/>
                      </a:cubicBezTo>
                      <a:close/>
                    </a:path>
                  </a:pathLst>
                </a:custGeom>
                <a:solidFill>
                  <a:srgbClr val="00645F">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6" name="Freeform 13">
                  <a:extLst>
                    <a:ext uri="{FF2B5EF4-FFF2-40B4-BE49-F238E27FC236}">
                      <a16:creationId xmlns:a16="http://schemas.microsoft.com/office/drawing/2014/main" id="{C4E651C4-9CF5-6182-AA1A-C1DBD9BD424A}"/>
                    </a:ext>
                  </a:extLst>
                </p:cNvPr>
                <p:cNvSpPr>
                  <a:spLocks/>
                </p:cNvSpPr>
                <p:nvPr/>
              </p:nvSpPr>
              <p:spPr bwMode="auto">
                <a:xfrm>
                  <a:off x="3958744" y="2141781"/>
                  <a:ext cx="612423" cy="951664"/>
                </a:xfrm>
                <a:custGeom>
                  <a:avLst/>
                  <a:gdLst>
                    <a:gd name="T0" fmla="*/ 376 w 376"/>
                    <a:gd name="T1" fmla="*/ 584 h 584"/>
                    <a:gd name="T2" fmla="*/ 376 w 376"/>
                    <a:gd name="T3" fmla="*/ 0 h 584"/>
                    <a:gd name="T4" fmla="*/ 0 w 376"/>
                    <a:gd name="T5" fmla="*/ 136 h 584"/>
                    <a:gd name="T6" fmla="*/ 376 w 376"/>
                    <a:gd name="T7" fmla="*/ 584 h 584"/>
                  </a:gdLst>
                  <a:ahLst/>
                  <a:cxnLst>
                    <a:cxn ang="0">
                      <a:pos x="T0" y="T1"/>
                    </a:cxn>
                    <a:cxn ang="0">
                      <a:pos x="T2" y="T3"/>
                    </a:cxn>
                    <a:cxn ang="0">
                      <a:pos x="T4" y="T5"/>
                    </a:cxn>
                    <a:cxn ang="0">
                      <a:pos x="T6" y="T7"/>
                    </a:cxn>
                  </a:cxnLst>
                  <a:rect l="0" t="0" r="r" b="b"/>
                  <a:pathLst>
                    <a:path w="376" h="584">
                      <a:moveTo>
                        <a:pt x="376" y="584"/>
                      </a:moveTo>
                      <a:cubicBezTo>
                        <a:pt x="376" y="0"/>
                        <a:pt x="376" y="0"/>
                        <a:pt x="376" y="0"/>
                      </a:cubicBezTo>
                      <a:cubicBezTo>
                        <a:pt x="232" y="0"/>
                        <a:pt x="101" y="51"/>
                        <a:pt x="0" y="136"/>
                      </a:cubicBezTo>
                      <a:cubicBezTo>
                        <a:pt x="376" y="584"/>
                        <a:pt x="376" y="584"/>
                        <a:pt x="376" y="584"/>
                      </a:cubicBezTo>
                      <a:close/>
                    </a:path>
                  </a:pathLst>
                </a:custGeom>
                <a:solidFill>
                  <a:srgbClr val="2D5161">
                    <a:alpha val="6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nvGrpSpPr>
                <p:cNvPr id="217" name="Group 216">
                  <a:extLst>
                    <a:ext uri="{FF2B5EF4-FFF2-40B4-BE49-F238E27FC236}">
                      <a16:creationId xmlns:a16="http://schemas.microsoft.com/office/drawing/2014/main" id="{627E53D2-0465-67C6-7E5D-B9118C8633C3}"/>
                    </a:ext>
                  </a:extLst>
                </p:cNvPr>
                <p:cNvGrpSpPr/>
                <p:nvPr/>
              </p:nvGrpSpPr>
              <p:grpSpPr>
                <a:xfrm>
                  <a:off x="3054148" y="1575051"/>
                  <a:ext cx="3038356" cy="3038354"/>
                  <a:chOff x="3054149" y="1575051"/>
                  <a:chExt cx="3038357" cy="3038353"/>
                </a:xfrm>
              </p:grpSpPr>
              <p:sp>
                <p:nvSpPr>
                  <p:cNvPr id="218" name="Freeform 53">
                    <a:extLst>
                      <a:ext uri="{FF2B5EF4-FFF2-40B4-BE49-F238E27FC236}">
                        <a16:creationId xmlns:a16="http://schemas.microsoft.com/office/drawing/2014/main" id="{3918A652-ACB5-A699-BE48-85A7EADB5977}"/>
                      </a:ext>
                    </a:extLst>
                  </p:cNvPr>
                  <p:cNvSpPr>
                    <a:spLocks/>
                  </p:cNvSpPr>
                  <p:nvPr/>
                </p:nvSpPr>
                <p:spPr bwMode="auto">
                  <a:xfrm>
                    <a:off x="3593935" y="1575061"/>
                    <a:ext cx="978342" cy="779875"/>
                  </a:xfrm>
                  <a:custGeom>
                    <a:avLst/>
                    <a:gdLst>
                      <a:gd name="connsiteX0" fmla="*/ 1059870 w 1059870"/>
                      <a:gd name="connsiteY0" fmla="*/ 0 h 844864"/>
                      <a:gd name="connsiteX1" fmla="*/ 1059870 w 1059870"/>
                      <a:gd name="connsiteY1" fmla="*/ 535184 h 844864"/>
                      <a:gd name="connsiteX2" fmla="*/ 1059870 w 1059870"/>
                      <a:gd name="connsiteY2" fmla="*/ 594274 h 844864"/>
                      <a:gd name="connsiteX3" fmla="*/ 953545 w 1059870"/>
                      <a:gd name="connsiteY3" fmla="*/ 599643 h 844864"/>
                      <a:gd name="connsiteX4" fmla="*/ 473124 w 1059870"/>
                      <a:gd name="connsiteY4" fmla="*/ 773804 h 844864"/>
                      <a:gd name="connsiteX5" fmla="*/ 386998 w 1059870"/>
                      <a:gd name="connsiteY5" fmla="*/ 844864 h 844864"/>
                      <a:gd name="connsiteX6" fmla="*/ 349840 w 1059870"/>
                      <a:gd name="connsiteY6" fmla="*/ 800569 h 844864"/>
                      <a:gd name="connsiteX7" fmla="*/ 0 w 1059870"/>
                      <a:gd name="connsiteY7" fmla="*/ 383540 h 844864"/>
                      <a:gd name="connsiteX8" fmla="*/ 1059870 w 1059870"/>
                      <a:gd name="connsiteY8" fmla="*/ 0 h 8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70" h="844864">
                        <a:moveTo>
                          <a:pt x="1059870" y="0"/>
                        </a:moveTo>
                        <a:cubicBezTo>
                          <a:pt x="1059870" y="0"/>
                          <a:pt x="1059870" y="0"/>
                          <a:pt x="1059870" y="535184"/>
                        </a:cubicBezTo>
                        <a:lnTo>
                          <a:pt x="1059870" y="594274"/>
                        </a:lnTo>
                        <a:lnTo>
                          <a:pt x="953545" y="599643"/>
                        </a:lnTo>
                        <a:cubicBezTo>
                          <a:pt x="776793" y="617593"/>
                          <a:pt x="612982" y="679318"/>
                          <a:pt x="473124" y="773804"/>
                        </a:cubicBezTo>
                        <a:lnTo>
                          <a:pt x="386998" y="844864"/>
                        </a:lnTo>
                        <a:lnTo>
                          <a:pt x="349840" y="800569"/>
                        </a:lnTo>
                        <a:cubicBezTo>
                          <a:pt x="248407" y="679656"/>
                          <a:pt x="132484" y="541468"/>
                          <a:pt x="0" y="383540"/>
                        </a:cubicBezTo>
                        <a:cubicBezTo>
                          <a:pt x="284699" y="143828"/>
                          <a:pt x="653962" y="0"/>
                          <a:pt x="1059870" y="0"/>
                        </a:cubicBezTo>
                        <a:close/>
                      </a:path>
                    </a:pathLst>
                  </a:custGeom>
                  <a:solidFill>
                    <a:srgbClr val="2D516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19" name="Freeform 54">
                    <a:extLst>
                      <a:ext uri="{FF2B5EF4-FFF2-40B4-BE49-F238E27FC236}">
                        <a16:creationId xmlns:a16="http://schemas.microsoft.com/office/drawing/2014/main" id="{C90A2682-925B-651A-E83F-34CC3FB95FB2}"/>
                      </a:ext>
                    </a:extLst>
                  </p:cNvPr>
                  <p:cNvSpPr>
                    <a:spLocks/>
                  </p:cNvSpPr>
                  <p:nvPr/>
                </p:nvSpPr>
                <p:spPr bwMode="auto">
                  <a:xfrm>
                    <a:off x="4572228" y="1575051"/>
                    <a:ext cx="978342" cy="778803"/>
                  </a:xfrm>
                  <a:custGeom>
                    <a:avLst/>
                    <a:gdLst>
                      <a:gd name="connsiteX0" fmla="*/ 0 w 1059870"/>
                      <a:gd name="connsiteY0" fmla="*/ 0 h 843703"/>
                      <a:gd name="connsiteX1" fmla="*/ 1059870 w 1059870"/>
                      <a:gd name="connsiteY1" fmla="*/ 383540 h 843703"/>
                      <a:gd name="connsiteX2" fmla="*/ 715464 w 1059870"/>
                      <a:gd name="connsiteY2" fmla="*/ 794092 h 843703"/>
                      <a:gd name="connsiteX3" fmla="*/ 673847 w 1059870"/>
                      <a:gd name="connsiteY3" fmla="*/ 843703 h 843703"/>
                      <a:gd name="connsiteX4" fmla="*/ 589129 w 1059870"/>
                      <a:gd name="connsiteY4" fmla="*/ 773804 h 843703"/>
                      <a:gd name="connsiteX5" fmla="*/ 1191 w 1059870"/>
                      <a:gd name="connsiteY5" fmla="*/ 594214 h 843703"/>
                      <a:gd name="connsiteX6" fmla="*/ 0 w 1059870"/>
                      <a:gd name="connsiteY6" fmla="*/ 594274 h 843703"/>
                      <a:gd name="connsiteX7" fmla="*/ 0 w 1059870"/>
                      <a:gd name="connsiteY7" fmla="*/ 543628 h 843703"/>
                      <a:gd name="connsiteX8" fmla="*/ 0 w 1059870"/>
                      <a:gd name="connsiteY8" fmla="*/ 0 h 8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70" h="843703">
                        <a:moveTo>
                          <a:pt x="0" y="0"/>
                        </a:moveTo>
                        <a:cubicBezTo>
                          <a:pt x="405908" y="0"/>
                          <a:pt x="775171" y="143828"/>
                          <a:pt x="1059870" y="383540"/>
                        </a:cubicBezTo>
                        <a:cubicBezTo>
                          <a:pt x="1059870" y="383540"/>
                          <a:pt x="1059870" y="383540"/>
                          <a:pt x="715464" y="794092"/>
                        </a:cubicBezTo>
                        <a:lnTo>
                          <a:pt x="673847" y="843703"/>
                        </a:lnTo>
                        <a:lnTo>
                          <a:pt x="589129" y="773804"/>
                        </a:lnTo>
                        <a:cubicBezTo>
                          <a:pt x="421299" y="660420"/>
                          <a:pt x="218977" y="594214"/>
                          <a:pt x="1191" y="594214"/>
                        </a:cubicBezTo>
                        <a:lnTo>
                          <a:pt x="0" y="594274"/>
                        </a:lnTo>
                        <a:lnTo>
                          <a:pt x="0" y="543628"/>
                        </a:lnTo>
                        <a:cubicBezTo>
                          <a:pt x="0" y="386008"/>
                          <a:pt x="0" y="205871"/>
                          <a:pt x="0" y="0"/>
                        </a:cubicBezTo>
                        <a:close/>
                      </a:path>
                    </a:pathLst>
                  </a:custGeom>
                  <a:solidFill>
                    <a:srgbClr val="E22043"/>
                  </a:solidFill>
                  <a:ln>
                    <a:noFill/>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0" name="Freeform 55">
                    <a:extLst>
                      <a:ext uri="{FF2B5EF4-FFF2-40B4-BE49-F238E27FC236}">
                        <a16:creationId xmlns:a16="http://schemas.microsoft.com/office/drawing/2014/main" id="{60CB079D-1DEA-4FEB-11B5-8E9DB8BBA4C3}"/>
                      </a:ext>
                    </a:extLst>
                  </p:cNvPr>
                  <p:cNvSpPr>
                    <a:spLocks/>
                  </p:cNvSpPr>
                  <p:nvPr/>
                </p:nvSpPr>
                <p:spPr bwMode="auto">
                  <a:xfrm>
                    <a:off x="5196979" y="1928303"/>
                    <a:ext cx="871504" cy="996601"/>
                  </a:xfrm>
                  <a:custGeom>
                    <a:avLst/>
                    <a:gdLst>
                      <a:gd name="connsiteX0" fmla="*/ 383203 w 944129"/>
                      <a:gd name="connsiteY0" fmla="*/ 0 h 1079652"/>
                      <a:gd name="connsiteX1" fmla="*/ 944129 w 944129"/>
                      <a:gd name="connsiteY1" fmla="*/ 975834 h 1079652"/>
                      <a:gd name="connsiteX2" fmla="*/ 417459 w 944129"/>
                      <a:gd name="connsiteY2" fmla="*/ 1069314 h 1079652"/>
                      <a:gd name="connsiteX3" fmla="*/ 359214 w 944129"/>
                      <a:gd name="connsiteY3" fmla="*/ 1079652 h 1079652"/>
                      <a:gd name="connsiteX4" fmla="*/ 354748 w 944129"/>
                      <a:gd name="connsiteY4" fmla="*/ 1050390 h 1079652"/>
                      <a:gd name="connsiteX5" fmla="*/ 68118 w 944129"/>
                      <a:gd name="connsiteY5" fmla="*/ 518751 h 1079652"/>
                      <a:gd name="connsiteX6" fmla="*/ 0 w 944129"/>
                      <a:gd name="connsiteY6" fmla="*/ 456842 h 1079652"/>
                      <a:gd name="connsiteX7" fmla="*/ 33372 w 944129"/>
                      <a:gd name="connsiteY7" fmla="*/ 417056 h 1079652"/>
                      <a:gd name="connsiteX8" fmla="*/ 383203 w 944129"/>
                      <a:gd name="connsiteY8" fmla="*/ 0 h 107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129" h="1079652">
                        <a:moveTo>
                          <a:pt x="383203" y="0"/>
                        </a:moveTo>
                        <a:cubicBezTo>
                          <a:pt x="673531" y="242548"/>
                          <a:pt x="876480" y="586629"/>
                          <a:pt x="944129" y="975834"/>
                        </a:cubicBezTo>
                        <a:cubicBezTo>
                          <a:pt x="944129" y="975834"/>
                          <a:pt x="944129" y="975834"/>
                          <a:pt x="417459" y="1069314"/>
                        </a:cubicBezTo>
                        <a:lnTo>
                          <a:pt x="359214" y="1079652"/>
                        </a:lnTo>
                        <a:lnTo>
                          <a:pt x="354748" y="1050390"/>
                        </a:lnTo>
                        <a:cubicBezTo>
                          <a:pt x="312725" y="845028"/>
                          <a:pt x="210839" y="661472"/>
                          <a:pt x="68118" y="518751"/>
                        </a:cubicBezTo>
                        <a:lnTo>
                          <a:pt x="0" y="456842"/>
                        </a:lnTo>
                        <a:lnTo>
                          <a:pt x="33372" y="417056"/>
                        </a:lnTo>
                        <a:cubicBezTo>
                          <a:pt x="134802" y="296135"/>
                          <a:pt x="250723" y="157939"/>
                          <a:pt x="383203" y="0"/>
                        </a:cubicBezTo>
                        <a:close/>
                      </a:path>
                    </a:pathLst>
                  </a:custGeom>
                  <a:solidFill>
                    <a:srgbClr val="5A2363"/>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21" name="Freeform 56">
                    <a:extLst>
                      <a:ext uri="{FF2B5EF4-FFF2-40B4-BE49-F238E27FC236}">
                        <a16:creationId xmlns:a16="http://schemas.microsoft.com/office/drawing/2014/main" id="{4A31DA14-2F32-1B43-CA27-CDD68F1A5A06}"/>
                      </a:ext>
                    </a:extLst>
                  </p:cNvPr>
                  <p:cNvSpPr>
                    <a:spLocks/>
                  </p:cNvSpPr>
                  <p:nvPr/>
                </p:nvSpPr>
                <p:spPr bwMode="auto">
                  <a:xfrm>
                    <a:off x="5409606" y="2830404"/>
                    <a:ext cx="682900" cy="1025610"/>
                  </a:xfrm>
                  <a:custGeom>
                    <a:avLst/>
                    <a:gdLst>
                      <a:gd name="connsiteX0" fmla="*/ 714427 w 739808"/>
                      <a:gd name="connsiteY0" fmla="*/ 0 h 1111077"/>
                      <a:gd name="connsiteX1" fmla="*/ 739808 w 739808"/>
                      <a:gd name="connsiteY1" fmla="*/ 287639 h 1111077"/>
                      <a:gd name="connsiteX2" fmla="*/ 519837 w 739808"/>
                      <a:gd name="connsiteY2" fmla="*/ 1111077 h 1111077"/>
                      <a:gd name="connsiteX3" fmla="*/ 56133 w 739808"/>
                      <a:gd name="connsiteY3" fmla="*/ 843500 h 1111077"/>
                      <a:gd name="connsiteX4" fmla="*/ 0 w 739808"/>
                      <a:gd name="connsiteY4" fmla="*/ 811109 h 1111077"/>
                      <a:gd name="connsiteX5" fmla="*/ 62956 w 739808"/>
                      <a:gd name="connsiteY5" fmla="*/ 695122 h 1111077"/>
                      <a:gd name="connsiteX6" fmla="*/ 145592 w 739808"/>
                      <a:gd name="connsiteY6" fmla="*/ 285807 h 1111077"/>
                      <a:gd name="connsiteX7" fmla="*/ 140163 w 739808"/>
                      <a:gd name="connsiteY7" fmla="*/ 178291 h 1111077"/>
                      <a:gd name="connsiteX8" fmla="*/ 128806 w 739808"/>
                      <a:gd name="connsiteY8" fmla="*/ 103878 h 1111077"/>
                      <a:gd name="connsiteX9" fmla="*/ 179177 w 739808"/>
                      <a:gd name="connsiteY9" fmla="*/ 94944 h 1111077"/>
                      <a:gd name="connsiteX10" fmla="*/ 714427 w 739808"/>
                      <a:gd name="connsiteY10" fmla="*/ 0 h 11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808" h="1111077">
                        <a:moveTo>
                          <a:pt x="714427" y="0"/>
                        </a:moveTo>
                        <a:cubicBezTo>
                          <a:pt x="731348" y="93060"/>
                          <a:pt x="739808" y="188940"/>
                          <a:pt x="739808" y="287639"/>
                        </a:cubicBezTo>
                        <a:cubicBezTo>
                          <a:pt x="739808" y="589379"/>
                          <a:pt x="660844" y="871378"/>
                          <a:pt x="519837" y="1111077"/>
                        </a:cubicBezTo>
                        <a:cubicBezTo>
                          <a:pt x="519837" y="1111077"/>
                          <a:pt x="519837" y="1111077"/>
                          <a:pt x="56133" y="843500"/>
                        </a:cubicBezTo>
                        <a:lnTo>
                          <a:pt x="0" y="811109"/>
                        </a:lnTo>
                        <a:lnTo>
                          <a:pt x="62956" y="695122"/>
                        </a:lnTo>
                        <a:cubicBezTo>
                          <a:pt x="116167" y="569315"/>
                          <a:pt x="145592" y="430997"/>
                          <a:pt x="145592" y="285807"/>
                        </a:cubicBezTo>
                        <a:cubicBezTo>
                          <a:pt x="145592" y="249510"/>
                          <a:pt x="143753" y="213642"/>
                          <a:pt x="140163" y="178291"/>
                        </a:cubicBezTo>
                        <a:lnTo>
                          <a:pt x="128806" y="103878"/>
                        </a:lnTo>
                        <a:lnTo>
                          <a:pt x="179177" y="94944"/>
                        </a:lnTo>
                        <a:cubicBezTo>
                          <a:pt x="334368" y="67416"/>
                          <a:pt x="511729" y="35955"/>
                          <a:pt x="714427" y="0"/>
                        </a:cubicBezTo>
                        <a:close/>
                      </a:path>
                    </a:pathLst>
                  </a:custGeom>
                  <a:solidFill>
                    <a:srgbClr val="8D9293"/>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22" name="Freeform 57">
                    <a:extLst>
                      <a:ext uri="{FF2B5EF4-FFF2-40B4-BE49-F238E27FC236}">
                        <a16:creationId xmlns:a16="http://schemas.microsoft.com/office/drawing/2014/main" id="{ACAB585D-000B-A093-4F34-DA33A157BE8D}"/>
                      </a:ext>
                    </a:extLst>
                  </p:cNvPr>
                  <p:cNvSpPr>
                    <a:spLocks/>
                  </p:cNvSpPr>
                  <p:nvPr/>
                </p:nvSpPr>
                <p:spPr bwMode="auto">
                  <a:xfrm>
                    <a:off x="4903905" y="3580354"/>
                    <a:ext cx="985238" cy="944009"/>
                  </a:xfrm>
                  <a:custGeom>
                    <a:avLst/>
                    <a:gdLst>
                      <a:gd name="connsiteX0" fmla="*/ 551086 w 1067341"/>
                      <a:gd name="connsiteY0" fmla="*/ 0 h 1022676"/>
                      <a:gd name="connsiteX1" fmla="*/ 596433 w 1067341"/>
                      <a:gd name="connsiteY1" fmla="*/ 26173 h 1022676"/>
                      <a:gd name="connsiteX2" fmla="*/ 1067341 w 1067341"/>
                      <a:gd name="connsiteY2" fmla="*/ 297962 h 1022676"/>
                      <a:gd name="connsiteX3" fmla="*/ 204581 w 1067341"/>
                      <a:gd name="connsiteY3" fmla="*/ 1022676 h 1022676"/>
                      <a:gd name="connsiteX4" fmla="*/ 21342 w 1067341"/>
                      <a:gd name="connsiteY4" fmla="*/ 519611 h 1022676"/>
                      <a:gd name="connsiteX5" fmla="*/ 0 w 1067341"/>
                      <a:gd name="connsiteY5" fmla="*/ 461019 h 1022676"/>
                      <a:gd name="connsiteX6" fmla="*/ 51191 w 1067341"/>
                      <a:gd name="connsiteY6" fmla="*/ 442283 h 1022676"/>
                      <a:gd name="connsiteX7" fmla="*/ 513846 w 1067341"/>
                      <a:gd name="connsiteY7" fmla="*/ 61298 h 102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41" h="1022676">
                        <a:moveTo>
                          <a:pt x="551086" y="0"/>
                        </a:moveTo>
                        <a:lnTo>
                          <a:pt x="596433" y="26173"/>
                        </a:lnTo>
                        <a:cubicBezTo>
                          <a:pt x="732969" y="104976"/>
                          <a:pt x="889009" y="195036"/>
                          <a:pt x="1067341" y="297962"/>
                        </a:cubicBezTo>
                        <a:cubicBezTo>
                          <a:pt x="875617" y="630710"/>
                          <a:pt x="571113" y="890141"/>
                          <a:pt x="204581" y="1022676"/>
                        </a:cubicBezTo>
                        <a:cubicBezTo>
                          <a:pt x="204581" y="1022676"/>
                          <a:pt x="204581" y="1022676"/>
                          <a:pt x="21342" y="519611"/>
                        </a:cubicBezTo>
                        <a:lnTo>
                          <a:pt x="0" y="461019"/>
                        </a:lnTo>
                        <a:lnTo>
                          <a:pt x="51191" y="442283"/>
                        </a:lnTo>
                        <a:cubicBezTo>
                          <a:pt x="239901" y="362466"/>
                          <a:pt x="400463" y="229128"/>
                          <a:pt x="513846" y="61298"/>
                        </a:cubicBezTo>
                        <a:close/>
                      </a:path>
                    </a:pathLst>
                  </a:custGeom>
                  <a:solidFill>
                    <a:srgbClr val="5A2363"/>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23" name="Freeform 58">
                    <a:extLst>
                      <a:ext uri="{FF2B5EF4-FFF2-40B4-BE49-F238E27FC236}">
                        <a16:creationId xmlns:a16="http://schemas.microsoft.com/office/drawing/2014/main" id="{C4E75C97-33CF-D25E-DC40-7C7895A0B16C}"/>
                      </a:ext>
                    </a:extLst>
                  </p:cNvPr>
                  <p:cNvSpPr>
                    <a:spLocks/>
                  </p:cNvSpPr>
                  <p:nvPr/>
                </p:nvSpPr>
                <p:spPr bwMode="auto">
                  <a:xfrm>
                    <a:off x="4051178" y="4005066"/>
                    <a:ext cx="1041001" cy="608338"/>
                  </a:xfrm>
                  <a:custGeom>
                    <a:avLst/>
                    <a:gdLst>
                      <a:gd name="connsiteX0" fmla="*/ 205034 w 1127750"/>
                      <a:gd name="connsiteY0" fmla="*/ 0 h 659033"/>
                      <a:gd name="connsiteX1" fmla="*/ 252959 w 1127750"/>
                      <a:gd name="connsiteY1" fmla="*/ 17541 h 659033"/>
                      <a:gd name="connsiteX2" fmla="*/ 565661 w 1127750"/>
                      <a:gd name="connsiteY2" fmla="*/ 64817 h 659033"/>
                      <a:gd name="connsiteX3" fmla="*/ 878363 w 1127750"/>
                      <a:gd name="connsiteY3" fmla="*/ 17541 h 659033"/>
                      <a:gd name="connsiteX4" fmla="*/ 923136 w 1127750"/>
                      <a:gd name="connsiteY4" fmla="*/ 1154 h 659033"/>
                      <a:gd name="connsiteX5" fmla="*/ 941627 w 1127750"/>
                      <a:gd name="connsiteY5" fmla="*/ 51939 h 659033"/>
                      <a:gd name="connsiteX6" fmla="*/ 1127750 w 1127750"/>
                      <a:gd name="connsiteY6" fmla="*/ 563123 h 659033"/>
                      <a:gd name="connsiteX7" fmla="*/ 563875 w 1127750"/>
                      <a:gd name="connsiteY7" fmla="*/ 659033 h 659033"/>
                      <a:gd name="connsiteX8" fmla="*/ 0 w 1127750"/>
                      <a:gd name="connsiteY8" fmla="*/ 563123 h 659033"/>
                      <a:gd name="connsiteX9" fmla="*/ 183232 w 1127750"/>
                      <a:gd name="connsiteY9" fmla="*/ 59879 h 65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7750" h="659033">
                        <a:moveTo>
                          <a:pt x="205034" y="0"/>
                        </a:moveTo>
                        <a:lnTo>
                          <a:pt x="252959" y="17541"/>
                        </a:lnTo>
                        <a:cubicBezTo>
                          <a:pt x="351742" y="48266"/>
                          <a:pt x="456769" y="64817"/>
                          <a:pt x="565661" y="64817"/>
                        </a:cubicBezTo>
                        <a:cubicBezTo>
                          <a:pt x="674554" y="64817"/>
                          <a:pt x="779581" y="48266"/>
                          <a:pt x="878363" y="17541"/>
                        </a:cubicBezTo>
                        <a:lnTo>
                          <a:pt x="923136" y="1154"/>
                        </a:lnTo>
                        <a:lnTo>
                          <a:pt x="941627" y="51939"/>
                        </a:lnTo>
                        <a:cubicBezTo>
                          <a:pt x="995592" y="200152"/>
                          <a:pt x="1057266" y="369539"/>
                          <a:pt x="1127750" y="563123"/>
                        </a:cubicBezTo>
                        <a:cubicBezTo>
                          <a:pt x="952949" y="625182"/>
                          <a:pt x="764051" y="659033"/>
                          <a:pt x="563875" y="659033"/>
                        </a:cubicBezTo>
                        <a:cubicBezTo>
                          <a:pt x="366519" y="659033"/>
                          <a:pt x="174801" y="625182"/>
                          <a:pt x="0" y="563123"/>
                        </a:cubicBezTo>
                        <a:cubicBezTo>
                          <a:pt x="0" y="563123"/>
                          <a:pt x="0" y="563123"/>
                          <a:pt x="183232" y="59879"/>
                        </a:cubicBezTo>
                        <a:close/>
                      </a:path>
                    </a:pathLst>
                  </a:custGeom>
                  <a:solidFill>
                    <a:srgbClr val="D5573B"/>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24" name="Freeform 59">
                    <a:extLst>
                      <a:ext uri="{FF2B5EF4-FFF2-40B4-BE49-F238E27FC236}">
                        <a16:creationId xmlns:a16="http://schemas.microsoft.com/office/drawing/2014/main" id="{377C095D-C825-90EB-0BBF-FA9F8AA57A06}"/>
                      </a:ext>
                    </a:extLst>
                  </p:cNvPr>
                  <p:cNvSpPr>
                    <a:spLocks/>
                  </p:cNvSpPr>
                  <p:nvPr/>
                </p:nvSpPr>
                <p:spPr bwMode="auto">
                  <a:xfrm>
                    <a:off x="3255315" y="3579416"/>
                    <a:ext cx="985496" cy="944948"/>
                  </a:xfrm>
                  <a:custGeom>
                    <a:avLst/>
                    <a:gdLst>
                      <a:gd name="connsiteX0" fmla="*/ 518019 w 1067621"/>
                      <a:gd name="connsiteY0" fmla="*/ 0 h 1023694"/>
                      <a:gd name="connsiteX1" fmla="*/ 555877 w 1067621"/>
                      <a:gd name="connsiteY1" fmla="*/ 62316 h 1023694"/>
                      <a:gd name="connsiteX2" fmla="*/ 1018532 w 1067621"/>
                      <a:gd name="connsiteY2" fmla="*/ 443301 h 1023694"/>
                      <a:gd name="connsiteX3" fmla="*/ 1067621 w 1067621"/>
                      <a:gd name="connsiteY3" fmla="*/ 461268 h 1023694"/>
                      <a:gd name="connsiteX4" fmla="*/ 1048890 w 1067621"/>
                      <a:gd name="connsiteY4" fmla="*/ 512692 h 1023694"/>
                      <a:gd name="connsiteX5" fmla="*/ 862761 w 1067621"/>
                      <a:gd name="connsiteY5" fmla="*/ 1023694 h 1023694"/>
                      <a:gd name="connsiteX6" fmla="*/ 0 w 1067621"/>
                      <a:gd name="connsiteY6" fmla="*/ 298980 h 1023694"/>
                      <a:gd name="connsiteX7" fmla="*/ 463594 w 1067621"/>
                      <a:gd name="connsiteY7" fmla="*/ 31412 h 10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621" h="1023694">
                        <a:moveTo>
                          <a:pt x="518019" y="0"/>
                        </a:moveTo>
                        <a:lnTo>
                          <a:pt x="555877" y="62316"/>
                        </a:lnTo>
                        <a:cubicBezTo>
                          <a:pt x="669261" y="230146"/>
                          <a:pt x="829822" y="363484"/>
                          <a:pt x="1018532" y="443301"/>
                        </a:cubicBezTo>
                        <a:lnTo>
                          <a:pt x="1067621" y="461268"/>
                        </a:lnTo>
                        <a:lnTo>
                          <a:pt x="1048890" y="512692"/>
                        </a:lnTo>
                        <a:cubicBezTo>
                          <a:pt x="994924" y="660853"/>
                          <a:pt x="933248" y="830179"/>
                          <a:pt x="862761" y="1023694"/>
                        </a:cubicBezTo>
                        <a:cubicBezTo>
                          <a:pt x="496228" y="891159"/>
                          <a:pt x="191725" y="631728"/>
                          <a:pt x="0" y="298980"/>
                        </a:cubicBezTo>
                        <a:cubicBezTo>
                          <a:pt x="0" y="298980"/>
                          <a:pt x="0" y="298980"/>
                          <a:pt x="463594" y="31412"/>
                        </a:cubicBezTo>
                        <a:close/>
                      </a:path>
                    </a:pathLst>
                  </a:custGeom>
                  <a:solidFill>
                    <a:srgbClr val="2D516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25" name="Freeform 60">
                    <a:extLst>
                      <a:ext uri="{FF2B5EF4-FFF2-40B4-BE49-F238E27FC236}">
                        <a16:creationId xmlns:a16="http://schemas.microsoft.com/office/drawing/2014/main" id="{59660D4B-18E6-A438-3922-40607FFD62AB}"/>
                      </a:ext>
                    </a:extLst>
                  </p:cNvPr>
                  <p:cNvSpPr>
                    <a:spLocks/>
                  </p:cNvSpPr>
                  <p:nvPr/>
                </p:nvSpPr>
                <p:spPr bwMode="auto">
                  <a:xfrm>
                    <a:off x="3054149" y="2830404"/>
                    <a:ext cx="682323" cy="1025610"/>
                  </a:xfrm>
                  <a:custGeom>
                    <a:avLst/>
                    <a:gdLst>
                      <a:gd name="connsiteX0" fmla="*/ 22567 w 739183"/>
                      <a:gd name="connsiteY0" fmla="*/ 0 h 1111077"/>
                      <a:gd name="connsiteX1" fmla="*/ 549644 w 739183"/>
                      <a:gd name="connsiteY1" fmla="*/ 93469 h 1111077"/>
                      <a:gd name="connsiteX2" fmla="*/ 610932 w 739183"/>
                      <a:gd name="connsiteY2" fmla="*/ 104337 h 1111077"/>
                      <a:gd name="connsiteX3" fmla="*/ 599645 w 739183"/>
                      <a:gd name="connsiteY3" fmla="*/ 178291 h 1111077"/>
                      <a:gd name="connsiteX4" fmla="*/ 594216 w 739183"/>
                      <a:gd name="connsiteY4" fmla="*/ 285807 h 1111077"/>
                      <a:gd name="connsiteX5" fmla="*/ 676853 w 739183"/>
                      <a:gd name="connsiteY5" fmla="*/ 695122 h 1111077"/>
                      <a:gd name="connsiteX6" fmla="*/ 739183 w 739183"/>
                      <a:gd name="connsiteY6" fmla="*/ 809956 h 1111077"/>
                      <a:gd name="connsiteX7" fmla="*/ 688355 w 739183"/>
                      <a:gd name="connsiteY7" fmla="*/ 839278 h 1111077"/>
                      <a:gd name="connsiteX8" fmla="*/ 217209 w 739183"/>
                      <a:gd name="connsiteY8" fmla="*/ 1111077 h 1111077"/>
                      <a:gd name="connsiteX9" fmla="*/ 0 w 739183"/>
                      <a:gd name="connsiteY9" fmla="*/ 287639 h 1111077"/>
                      <a:gd name="connsiteX10" fmla="*/ 22567 w 739183"/>
                      <a:gd name="connsiteY10" fmla="*/ 0 h 11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183" h="1111077">
                        <a:moveTo>
                          <a:pt x="22567" y="0"/>
                        </a:moveTo>
                        <a:cubicBezTo>
                          <a:pt x="22567" y="0"/>
                          <a:pt x="22567" y="0"/>
                          <a:pt x="549644" y="93469"/>
                        </a:cubicBezTo>
                        <a:lnTo>
                          <a:pt x="610932" y="104337"/>
                        </a:lnTo>
                        <a:lnTo>
                          <a:pt x="599645" y="178291"/>
                        </a:lnTo>
                        <a:cubicBezTo>
                          <a:pt x="596055" y="213642"/>
                          <a:pt x="594216" y="249510"/>
                          <a:pt x="594216" y="285807"/>
                        </a:cubicBezTo>
                        <a:cubicBezTo>
                          <a:pt x="594216" y="430997"/>
                          <a:pt x="623641" y="569315"/>
                          <a:pt x="676853" y="695122"/>
                        </a:cubicBezTo>
                        <a:lnTo>
                          <a:pt x="739183" y="809956"/>
                        </a:lnTo>
                        <a:lnTo>
                          <a:pt x="688355" y="839278"/>
                        </a:lnTo>
                        <a:cubicBezTo>
                          <a:pt x="551751" y="918084"/>
                          <a:pt x="395631" y="1008147"/>
                          <a:pt x="217209" y="1111077"/>
                        </a:cubicBezTo>
                        <a:cubicBezTo>
                          <a:pt x="78985" y="871378"/>
                          <a:pt x="0" y="589379"/>
                          <a:pt x="0" y="287639"/>
                        </a:cubicBezTo>
                        <a:cubicBezTo>
                          <a:pt x="0" y="188940"/>
                          <a:pt x="8463" y="93060"/>
                          <a:pt x="22567" y="0"/>
                        </a:cubicBezTo>
                        <a:close/>
                      </a:path>
                    </a:pathLst>
                  </a:custGeom>
                  <a:solidFill>
                    <a:srgbClr val="FF9F9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26" name="Freeform 61">
                    <a:extLst>
                      <a:ext uri="{FF2B5EF4-FFF2-40B4-BE49-F238E27FC236}">
                        <a16:creationId xmlns:a16="http://schemas.microsoft.com/office/drawing/2014/main" id="{973AF0A1-BFE6-1D87-BC3B-0B659C2D67D6}"/>
                      </a:ext>
                    </a:extLst>
                  </p:cNvPr>
                  <p:cNvSpPr>
                    <a:spLocks/>
                  </p:cNvSpPr>
                  <p:nvPr/>
                </p:nvSpPr>
                <p:spPr bwMode="auto">
                  <a:xfrm>
                    <a:off x="3075034" y="1929012"/>
                    <a:ext cx="873295" cy="997103"/>
                  </a:xfrm>
                  <a:custGeom>
                    <a:avLst/>
                    <a:gdLst>
                      <a:gd name="connsiteX0" fmla="*/ 561339 w 946069"/>
                      <a:gd name="connsiteY0" fmla="*/ 0 h 1080195"/>
                      <a:gd name="connsiteX1" fmla="*/ 905988 w 946069"/>
                      <a:gd name="connsiteY1" fmla="*/ 410579 h 1080195"/>
                      <a:gd name="connsiteX2" fmla="*/ 946069 w 946069"/>
                      <a:gd name="connsiteY2" fmla="*/ 458326 h 1080195"/>
                      <a:gd name="connsiteX3" fmla="*/ 879585 w 946069"/>
                      <a:gd name="connsiteY3" fmla="*/ 518751 h 1080195"/>
                      <a:gd name="connsiteX4" fmla="*/ 592954 w 946069"/>
                      <a:gd name="connsiteY4" fmla="*/ 1050390 h 1080195"/>
                      <a:gd name="connsiteX5" fmla="*/ 588405 w 946069"/>
                      <a:gd name="connsiteY5" fmla="*/ 1080195 h 1080195"/>
                      <a:gd name="connsiteX6" fmla="*/ 535373 w 946069"/>
                      <a:gd name="connsiteY6" fmla="*/ 1070789 h 1080195"/>
                      <a:gd name="connsiteX7" fmla="*/ 0 w 946069"/>
                      <a:gd name="connsiteY7" fmla="*/ 975834 h 1080195"/>
                      <a:gd name="connsiteX8" fmla="*/ 561339 w 946069"/>
                      <a:gd name="connsiteY8" fmla="*/ 0 h 108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069" h="1080195">
                        <a:moveTo>
                          <a:pt x="561339" y="0"/>
                        </a:moveTo>
                        <a:cubicBezTo>
                          <a:pt x="561339" y="0"/>
                          <a:pt x="561339" y="0"/>
                          <a:pt x="905988" y="410579"/>
                        </a:cubicBezTo>
                        <a:lnTo>
                          <a:pt x="946069" y="458326"/>
                        </a:lnTo>
                        <a:lnTo>
                          <a:pt x="879585" y="518751"/>
                        </a:lnTo>
                        <a:cubicBezTo>
                          <a:pt x="736864" y="661472"/>
                          <a:pt x="634977" y="845028"/>
                          <a:pt x="592954" y="1050390"/>
                        </a:cubicBezTo>
                        <a:lnTo>
                          <a:pt x="588405" y="1080195"/>
                        </a:lnTo>
                        <a:lnTo>
                          <a:pt x="535373" y="1070789"/>
                        </a:lnTo>
                        <a:cubicBezTo>
                          <a:pt x="380147" y="1043258"/>
                          <a:pt x="202745" y="1011794"/>
                          <a:pt x="0" y="975834"/>
                        </a:cubicBezTo>
                        <a:cubicBezTo>
                          <a:pt x="67699" y="586629"/>
                          <a:pt x="273617" y="242548"/>
                          <a:pt x="561339" y="0"/>
                        </a:cubicBezTo>
                        <a:close/>
                      </a:path>
                    </a:pathLst>
                  </a:custGeom>
                  <a:solidFill>
                    <a:srgbClr val="00645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grpSp>
          <p:sp>
            <p:nvSpPr>
              <p:cNvPr id="198" name="Oval 197">
                <a:extLst>
                  <a:ext uri="{FF2B5EF4-FFF2-40B4-BE49-F238E27FC236}">
                    <a16:creationId xmlns:a16="http://schemas.microsoft.com/office/drawing/2014/main" id="{FAA1F32B-27DA-3CB4-16AE-00BDD14BDE3C}"/>
                  </a:ext>
                </a:extLst>
              </p:cNvPr>
              <p:cNvSpPr/>
              <p:nvPr/>
            </p:nvSpPr>
            <p:spPr bwMode="auto">
              <a:xfrm rot="20833512">
                <a:off x="4160456" y="2680995"/>
                <a:ext cx="822960" cy="822956"/>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sp>
          <p:nvSpPr>
            <p:cNvPr id="188" name="TextBox 187">
              <a:extLst>
                <a:ext uri="{FF2B5EF4-FFF2-40B4-BE49-F238E27FC236}">
                  <a16:creationId xmlns:a16="http://schemas.microsoft.com/office/drawing/2014/main" id="{00F19851-4DA8-58D0-7BC4-10FCC0B29CD5}"/>
                </a:ext>
              </a:extLst>
            </p:cNvPr>
            <p:cNvSpPr txBox="1"/>
            <p:nvPr/>
          </p:nvSpPr>
          <p:spPr>
            <a:xfrm>
              <a:off x="3698170" y="2568581"/>
              <a:ext cx="449840"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01</a:t>
              </a:r>
            </a:p>
          </p:txBody>
        </p:sp>
        <p:sp>
          <p:nvSpPr>
            <p:cNvPr id="189" name="TextBox 188">
              <a:extLst>
                <a:ext uri="{FF2B5EF4-FFF2-40B4-BE49-F238E27FC236}">
                  <a16:creationId xmlns:a16="http://schemas.microsoft.com/office/drawing/2014/main" id="{4869B269-1118-3512-F064-B56D9A4CC642}"/>
                </a:ext>
              </a:extLst>
            </p:cNvPr>
            <p:cNvSpPr txBox="1"/>
            <p:nvPr/>
          </p:nvSpPr>
          <p:spPr>
            <a:xfrm>
              <a:off x="4231874" y="2463043"/>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02</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0" name="TextBox 189">
              <a:extLst>
                <a:ext uri="{FF2B5EF4-FFF2-40B4-BE49-F238E27FC236}">
                  <a16:creationId xmlns:a16="http://schemas.microsoft.com/office/drawing/2014/main" id="{D6C15782-E8AA-2187-7F06-4AE26E6280D6}"/>
                </a:ext>
              </a:extLst>
            </p:cNvPr>
            <p:cNvSpPr txBox="1"/>
            <p:nvPr/>
          </p:nvSpPr>
          <p:spPr>
            <a:xfrm>
              <a:off x="4746371" y="2704901"/>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03</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1" name="TextBox 190">
              <a:extLst>
                <a:ext uri="{FF2B5EF4-FFF2-40B4-BE49-F238E27FC236}">
                  <a16:creationId xmlns:a16="http://schemas.microsoft.com/office/drawing/2014/main" id="{F335CCA1-2112-C901-7AA5-CDD8813AAD33}"/>
                </a:ext>
              </a:extLst>
            </p:cNvPr>
            <p:cNvSpPr txBox="1"/>
            <p:nvPr/>
          </p:nvSpPr>
          <p:spPr>
            <a:xfrm>
              <a:off x="4957448" y="3206205"/>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04</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2" name="TextBox 191">
              <a:extLst>
                <a:ext uri="{FF2B5EF4-FFF2-40B4-BE49-F238E27FC236}">
                  <a16:creationId xmlns:a16="http://schemas.microsoft.com/office/drawing/2014/main" id="{D546CCBF-C2A6-0FF2-57BE-C75965F3C5FF}"/>
                </a:ext>
              </a:extLst>
            </p:cNvPr>
            <p:cNvSpPr txBox="1"/>
            <p:nvPr/>
          </p:nvSpPr>
          <p:spPr>
            <a:xfrm>
              <a:off x="4799140" y="3715133"/>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05</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3" name="TextBox 192">
              <a:extLst>
                <a:ext uri="{FF2B5EF4-FFF2-40B4-BE49-F238E27FC236}">
                  <a16:creationId xmlns:a16="http://schemas.microsoft.com/office/drawing/2014/main" id="{660AD687-26D8-5D17-E4C8-2CF97A916BC1}"/>
                </a:ext>
              </a:extLst>
            </p:cNvPr>
            <p:cNvSpPr txBox="1"/>
            <p:nvPr/>
          </p:nvSpPr>
          <p:spPr>
            <a:xfrm>
              <a:off x="4315425" y="4005362"/>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06</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4" name="TextBox 193">
              <a:extLst>
                <a:ext uri="{FF2B5EF4-FFF2-40B4-BE49-F238E27FC236}">
                  <a16:creationId xmlns:a16="http://schemas.microsoft.com/office/drawing/2014/main" id="{A2F8197F-696D-7C0D-27D6-A80F6CE09813}"/>
                </a:ext>
              </a:extLst>
            </p:cNvPr>
            <p:cNvSpPr txBox="1"/>
            <p:nvPr/>
          </p:nvSpPr>
          <p:spPr>
            <a:xfrm>
              <a:off x="3790666" y="3943798"/>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07</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5" name="TextBox 194">
              <a:extLst>
                <a:ext uri="{FF2B5EF4-FFF2-40B4-BE49-F238E27FC236}">
                  <a16:creationId xmlns:a16="http://schemas.microsoft.com/office/drawing/2014/main" id="{9A0949D8-F7BF-2EDC-C687-A784672ABCDB}"/>
                </a:ext>
              </a:extLst>
            </p:cNvPr>
            <p:cNvSpPr txBox="1"/>
            <p:nvPr/>
          </p:nvSpPr>
          <p:spPr>
            <a:xfrm>
              <a:off x="3410730" y="3563862"/>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08</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6" name="TextBox 195">
              <a:extLst>
                <a:ext uri="{FF2B5EF4-FFF2-40B4-BE49-F238E27FC236}">
                  <a16:creationId xmlns:a16="http://schemas.microsoft.com/office/drawing/2014/main" id="{333E6A51-DCD9-581D-AA7C-506C40228E6A}"/>
                </a:ext>
              </a:extLst>
            </p:cNvPr>
            <p:cNvSpPr txBox="1"/>
            <p:nvPr/>
          </p:nvSpPr>
          <p:spPr>
            <a:xfrm>
              <a:off x="3357961" y="3019754"/>
              <a:ext cx="441514" cy="21313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09</a:t>
              </a:r>
              <a:endPar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7" name="TextBox 47">
              <a:extLst>
                <a:ext uri="{FF2B5EF4-FFF2-40B4-BE49-F238E27FC236}">
                  <a16:creationId xmlns:a16="http://schemas.microsoft.com/office/drawing/2014/main" id="{35D5B3BB-DF52-55E9-68F0-02F07073D35F}"/>
                </a:ext>
              </a:extLst>
            </p:cNvPr>
            <p:cNvSpPr txBox="1"/>
            <p:nvPr/>
          </p:nvSpPr>
          <p:spPr>
            <a:xfrm rot="19653283">
              <a:off x="3204815" y="2007918"/>
              <a:ext cx="758472" cy="3720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Financial Security </a:t>
              </a:r>
            </a:p>
          </p:txBody>
        </p:sp>
        <p:sp>
          <p:nvSpPr>
            <p:cNvPr id="228" name="TextBox 47">
              <a:extLst>
                <a:ext uri="{FF2B5EF4-FFF2-40B4-BE49-F238E27FC236}">
                  <a16:creationId xmlns:a16="http://schemas.microsoft.com/office/drawing/2014/main" id="{A9299128-95BD-95CE-4E26-D308B7A38467}"/>
                </a:ext>
              </a:extLst>
            </p:cNvPr>
            <p:cNvSpPr txBox="1"/>
            <p:nvPr/>
          </p:nvSpPr>
          <p:spPr>
            <a:xfrm>
              <a:off x="4155671" y="1641556"/>
              <a:ext cx="739823" cy="5182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Social and Leisure Activities </a:t>
              </a:r>
            </a:p>
          </p:txBody>
        </p:sp>
        <p:sp>
          <p:nvSpPr>
            <p:cNvPr id="229" name="TextBox 47">
              <a:extLst>
                <a:ext uri="{FF2B5EF4-FFF2-40B4-BE49-F238E27FC236}">
                  <a16:creationId xmlns:a16="http://schemas.microsoft.com/office/drawing/2014/main" id="{B0FB523B-CDB4-C35B-4DFA-08C860D9FBEC}"/>
                </a:ext>
              </a:extLst>
            </p:cNvPr>
            <p:cNvSpPr txBox="1"/>
            <p:nvPr/>
          </p:nvSpPr>
          <p:spPr>
            <a:xfrm rot="2596977">
              <a:off x="5049545" y="2197952"/>
              <a:ext cx="727970" cy="3720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Things for oneself</a:t>
              </a:r>
            </a:p>
          </p:txBody>
        </p:sp>
        <p:sp>
          <p:nvSpPr>
            <p:cNvPr id="230" name="TextBox 47">
              <a:extLst>
                <a:ext uri="{FF2B5EF4-FFF2-40B4-BE49-F238E27FC236}">
                  <a16:creationId xmlns:a16="http://schemas.microsoft.com/office/drawing/2014/main" id="{100562C2-A378-F6DD-5C2E-7C97811EAFC2}"/>
                </a:ext>
              </a:extLst>
            </p:cNvPr>
            <p:cNvSpPr txBox="1"/>
            <p:nvPr/>
          </p:nvSpPr>
          <p:spPr>
            <a:xfrm rot="4636451">
              <a:off x="5135576" y="3018559"/>
              <a:ext cx="1071547"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Home and Living Conditions</a:t>
              </a:r>
            </a:p>
          </p:txBody>
        </p:sp>
        <p:sp>
          <p:nvSpPr>
            <p:cNvPr id="231" name="TextBox 47">
              <a:extLst>
                <a:ext uri="{FF2B5EF4-FFF2-40B4-BE49-F238E27FC236}">
                  <a16:creationId xmlns:a16="http://schemas.microsoft.com/office/drawing/2014/main" id="{DBA9F090-0E19-A2B0-18BE-C3BA19C57B1E}"/>
                </a:ext>
              </a:extLst>
            </p:cNvPr>
            <p:cNvSpPr txBox="1"/>
            <p:nvPr/>
          </p:nvSpPr>
          <p:spPr>
            <a:xfrm rot="18519317">
              <a:off x="5066609" y="4040114"/>
              <a:ext cx="107154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Transport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2" name="TextBox 47">
              <a:extLst>
                <a:ext uri="{FF2B5EF4-FFF2-40B4-BE49-F238E27FC236}">
                  <a16:creationId xmlns:a16="http://schemas.microsoft.com/office/drawing/2014/main" id="{B5FB8070-1280-6430-BAAB-AB2F8B89E319}"/>
                </a:ext>
              </a:extLst>
            </p:cNvPr>
            <p:cNvSpPr txBox="1"/>
            <p:nvPr/>
          </p:nvSpPr>
          <p:spPr>
            <a:xfrm rot="20947262">
              <a:off x="4130623" y="4635950"/>
              <a:ext cx="107154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Clothing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3" name="TextBox 47">
              <a:extLst>
                <a:ext uri="{FF2B5EF4-FFF2-40B4-BE49-F238E27FC236}">
                  <a16:creationId xmlns:a16="http://schemas.microsoft.com/office/drawing/2014/main" id="{9247AB1F-D6AC-539F-5811-B1B70DDDF85F}"/>
                </a:ext>
              </a:extLst>
            </p:cNvPr>
            <p:cNvSpPr txBox="1"/>
            <p:nvPr/>
          </p:nvSpPr>
          <p:spPr>
            <a:xfrm rot="1511312">
              <a:off x="3182481" y="4532265"/>
              <a:ext cx="1071547" cy="2259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Communication</a:t>
              </a:r>
            </a:p>
          </p:txBody>
        </p:sp>
        <p:sp>
          <p:nvSpPr>
            <p:cNvPr id="234" name="TextBox 47">
              <a:extLst>
                <a:ext uri="{FF2B5EF4-FFF2-40B4-BE49-F238E27FC236}">
                  <a16:creationId xmlns:a16="http://schemas.microsoft.com/office/drawing/2014/main" id="{76E5D652-1A0D-46C2-0898-07F1FD80183D}"/>
                </a:ext>
              </a:extLst>
            </p:cNvPr>
            <p:cNvSpPr txBox="1"/>
            <p:nvPr/>
          </p:nvSpPr>
          <p:spPr>
            <a:xfrm rot="3651008">
              <a:off x="2395385" y="3701446"/>
              <a:ext cx="1079637" cy="5956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5" name="TextBox 47">
              <a:extLst>
                <a:ext uri="{FF2B5EF4-FFF2-40B4-BE49-F238E27FC236}">
                  <a16:creationId xmlns:a16="http://schemas.microsoft.com/office/drawing/2014/main" id="{B8C7D9B6-9499-5205-04FB-5A19718EADC6}"/>
                </a:ext>
              </a:extLst>
            </p:cNvPr>
            <p:cNvSpPr txBox="1"/>
            <p:nvPr/>
          </p:nvSpPr>
          <p:spPr>
            <a:xfrm rot="17352796">
              <a:off x="2629964" y="2657055"/>
              <a:ext cx="1079637" cy="5956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rPr>
                <a:t>Food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37" name="TextBox 47">
            <a:extLst>
              <a:ext uri="{FF2B5EF4-FFF2-40B4-BE49-F238E27FC236}">
                <a16:creationId xmlns:a16="http://schemas.microsoft.com/office/drawing/2014/main" id="{A3219B24-320F-878C-0C5A-FBCD548F7FEF}"/>
              </a:ext>
            </a:extLst>
          </p:cNvPr>
          <p:cNvSpPr txBox="1"/>
          <p:nvPr/>
        </p:nvSpPr>
        <p:spPr>
          <a:xfrm>
            <a:off x="2199448" y="3542325"/>
            <a:ext cx="12502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Material Deprivation</a:t>
            </a:r>
          </a:p>
        </p:txBody>
      </p:sp>
      <p:graphicFrame>
        <p:nvGraphicFramePr>
          <p:cNvPr id="6" name="Table 5">
            <a:extLst>
              <a:ext uri="{FF2B5EF4-FFF2-40B4-BE49-F238E27FC236}">
                <a16:creationId xmlns:a16="http://schemas.microsoft.com/office/drawing/2014/main" id="{C824D754-C8C7-148E-575D-3B3EF4432846}"/>
              </a:ext>
            </a:extLst>
          </p:cNvPr>
          <p:cNvGraphicFramePr>
            <a:graphicFrameLocks noGrp="1"/>
          </p:cNvGraphicFramePr>
          <p:nvPr>
            <p:extLst>
              <p:ext uri="{D42A27DB-BD31-4B8C-83A1-F6EECF244321}">
                <p14:modId xmlns:p14="http://schemas.microsoft.com/office/powerpoint/2010/main" val="849329652"/>
              </p:ext>
            </p:extLst>
          </p:nvPr>
        </p:nvGraphicFramePr>
        <p:xfrm>
          <a:off x="5310547" y="1743428"/>
          <a:ext cx="3050518" cy="1356708"/>
        </p:xfrm>
        <a:graphic>
          <a:graphicData uri="http://schemas.openxmlformats.org/drawingml/2006/table">
            <a:tbl>
              <a:tblPr firstRow="1">
                <a:tableStyleId>{5C22544A-7EE6-4342-B048-85BDC9FD1C3A}</a:tableStyleId>
              </a:tblPr>
              <a:tblGrid>
                <a:gridCol w="3050518">
                  <a:extLst>
                    <a:ext uri="{9D8B030D-6E8A-4147-A177-3AD203B41FA5}">
                      <a16:colId xmlns:a16="http://schemas.microsoft.com/office/drawing/2014/main" val="1970390150"/>
                    </a:ext>
                  </a:extLst>
                </a:gridCol>
              </a:tblGrid>
              <a:tr h="226118">
                <a:tc>
                  <a:txBody>
                    <a:bodyPr/>
                    <a:lstStyle/>
                    <a:p>
                      <a:pPr algn="l" fontAlgn="b"/>
                      <a:r>
                        <a:rPr lang="en-GB" sz="1200" u="none" strike="noStrike" dirty="0">
                          <a:solidFill>
                            <a:schemeClr val="bg1"/>
                          </a:solidFill>
                          <a:effectLst/>
                        </a:rPr>
                        <a:t>1. Financial Security</a:t>
                      </a:r>
                      <a:endParaRPr lang="en-GB" sz="1200" b="0" i="0" u="none" strike="noStrike" dirty="0">
                        <a:solidFill>
                          <a:schemeClr val="bg1"/>
                        </a:solidFill>
                        <a:effectLst/>
                        <a:latin typeface="Aptos Narrow" panose="020B0004020202020204" pitchFamily="34" charset="0"/>
                      </a:endParaRPr>
                    </a:p>
                  </a:txBody>
                  <a:tcPr marL="9525" marR="9525" marT="9525" marB="0" anchor="ctr">
                    <a:solidFill>
                      <a:srgbClr val="2D5161"/>
                    </a:solidFill>
                  </a:tcPr>
                </a:tc>
                <a:extLst>
                  <a:ext uri="{0D108BD9-81ED-4DB2-BD59-A6C34878D82A}">
                    <a16:rowId xmlns:a16="http://schemas.microsoft.com/office/drawing/2014/main" val="2303866965"/>
                  </a:ext>
                </a:extLst>
              </a:tr>
              <a:tr h="226118">
                <a:tc>
                  <a:txBody>
                    <a:bodyPr/>
                    <a:lstStyle/>
                    <a:p>
                      <a:pPr algn="l" fontAlgn="b"/>
                      <a:r>
                        <a:rPr lang="en-GB" sz="1100" u="none" strike="noStrike" dirty="0">
                          <a:effectLst/>
                        </a:rPr>
                        <a:t>Regular money worries at the end of the month</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33167993"/>
                  </a:ext>
                </a:extLst>
              </a:tr>
              <a:tr h="226118">
                <a:tc>
                  <a:txBody>
                    <a:bodyPr/>
                    <a:lstStyle/>
                    <a:p>
                      <a:pPr algn="l" fontAlgn="b"/>
                      <a:r>
                        <a:rPr lang="en-GB" sz="1100" u="none" strike="noStrike" dirty="0">
                          <a:effectLst/>
                        </a:rPr>
                        <a:t>Regular payments to workplace or private pension</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03123751"/>
                  </a:ext>
                </a:extLst>
              </a:tr>
              <a:tr h="226118">
                <a:tc>
                  <a:txBody>
                    <a:bodyPr/>
                    <a:lstStyle/>
                    <a:p>
                      <a:pPr algn="l" fontAlgn="b"/>
                      <a:r>
                        <a:rPr lang="en-GB" sz="1100" u="none" strike="noStrike" dirty="0">
                          <a:effectLst/>
                        </a:rPr>
                        <a:t>Able to pay bills without cutting back on essentials</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32330003"/>
                  </a:ext>
                </a:extLst>
              </a:tr>
              <a:tr h="226118">
                <a:tc>
                  <a:txBody>
                    <a:bodyPr/>
                    <a:lstStyle/>
                    <a:p>
                      <a:pPr algn="l" fontAlgn="b"/>
                      <a:r>
                        <a:rPr lang="en-GB" sz="1100" u="none" strike="noStrike" dirty="0">
                          <a:effectLst/>
                        </a:rPr>
                        <a:t>Able to put money aside for unexpected expenses</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393954077"/>
                  </a:ext>
                </a:extLst>
              </a:tr>
              <a:tr h="226118">
                <a:tc>
                  <a:txBody>
                    <a:bodyPr/>
                    <a:lstStyle/>
                    <a:p>
                      <a:pPr algn="l" fontAlgn="b"/>
                      <a:r>
                        <a:rPr lang="en-GB" sz="1100" u="none" strike="noStrike" dirty="0">
                          <a:effectLst/>
                        </a:rPr>
                        <a:t>Cover cost of repair or to replace appliances</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254936392"/>
                  </a:ext>
                </a:extLst>
              </a:tr>
            </a:tbl>
          </a:graphicData>
        </a:graphic>
      </p:graphicFrame>
      <p:graphicFrame>
        <p:nvGraphicFramePr>
          <p:cNvPr id="5" name="Table 4">
            <a:extLst>
              <a:ext uri="{FF2B5EF4-FFF2-40B4-BE49-F238E27FC236}">
                <a16:creationId xmlns:a16="http://schemas.microsoft.com/office/drawing/2014/main" id="{1C448C6E-E3EF-FB44-3DCD-DFD47A930732}"/>
              </a:ext>
            </a:extLst>
          </p:cNvPr>
          <p:cNvGraphicFramePr>
            <a:graphicFrameLocks noGrp="1"/>
          </p:cNvGraphicFramePr>
          <p:nvPr>
            <p:extLst>
              <p:ext uri="{D42A27DB-BD31-4B8C-83A1-F6EECF244321}">
                <p14:modId xmlns:p14="http://schemas.microsoft.com/office/powerpoint/2010/main" val="508049821"/>
              </p:ext>
            </p:extLst>
          </p:nvPr>
        </p:nvGraphicFramePr>
        <p:xfrm>
          <a:off x="5310547" y="3173824"/>
          <a:ext cx="3050518" cy="1832610"/>
        </p:xfrm>
        <a:graphic>
          <a:graphicData uri="http://schemas.openxmlformats.org/drawingml/2006/table">
            <a:tbl>
              <a:tblPr firstRow="1">
                <a:tableStyleId>{5C22544A-7EE6-4342-B048-85BDC9FD1C3A}</a:tableStyleId>
              </a:tblPr>
              <a:tblGrid>
                <a:gridCol w="3050518">
                  <a:extLst>
                    <a:ext uri="{9D8B030D-6E8A-4147-A177-3AD203B41FA5}">
                      <a16:colId xmlns:a16="http://schemas.microsoft.com/office/drawing/2014/main" val="87859253"/>
                    </a:ext>
                  </a:extLst>
                </a:gridCol>
              </a:tblGrid>
              <a:tr h="190500">
                <a:tc>
                  <a:txBody>
                    <a:bodyPr/>
                    <a:lstStyle/>
                    <a:p>
                      <a:pPr algn="l" fontAlgn="b"/>
                      <a:r>
                        <a:rPr lang="en-GB" sz="1100" b="1" u="none" strike="noStrike" dirty="0">
                          <a:solidFill>
                            <a:schemeClr val="bg1"/>
                          </a:solidFill>
                          <a:effectLst/>
                        </a:rPr>
                        <a:t>2. Social and Leisure Activities </a:t>
                      </a:r>
                      <a:endParaRPr lang="en-GB" sz="1100" b="1" i="0" u="none" strike="noStrike" dirty="0">
                        <a:solidFill>
                          <a:schemeClr val="bg1"/>
                        </a:solidFill>
                        <a:effectLst/>
                        <a:latin typeface="Aptos Narrow" panose="020B0004020202020204" pitchFamily="34" charset="0"/>
                      </a:endParaRPr>
                    </a:p>
                  </a:txBody>
                  <a:tcPr marL="9525" marR="9525" marT="9525" marB="0" anchor="ctr">
                    <a:solidFill>
                      <a:srgbClr val="E22043"/>
                    </a:solidFill>
                  </a:tcPr>
                </a:tc>
                <a:extLst>
                  <a:ext uri="{0D108BD9-81ED-4DB2-BD59-A6C34878D82A}">
                    <a16:rowId xmlns:a16="http://schemas.microsoft.com/office/drawing/2014/main" val="1001107630"/>
                  </a:ext>
                </a:extLst>
              </a:tr>
              <a:tr h="190500">
                <a:tc>
                  <a:txBody>
                    <a:bodyPr/>
                    <a:lstStyle/>
                    <a:p>
                      <a:pPr algn="l" fontAlgn="b"/>
                      <a:r>
                        <a:rPr lang="en-GB" sz="1100" u="none" strike="noStrike" dirty="0">
                          <a:effectLst/>
                        </a:rPr>
                        <a:t>School Trips </a:t>
                      </a:r>
                      <a:r>
                        <a:rPr lang="en-GB" sz="1100" i="1" u="none" strike="noStrike" dirty="0">
                          <a:effectLst/>
                        </a:rPr>
                        <a:t>(households with children only)</a:t>
                      </a:r>
                      <a:endParaRPr lang="en-GB" sz="1100" b="0" i="1"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250036835"/>
                  </a:ext>
                </a:extLst>
              </a:tr>
              <a:tr h="190500">
                <a:tc>
                  <a:txBody>
                    <a:bodyPr/>
                    <a:lstStyle/>
                    <a:p>
                      <a:pPr algn="l" fontAlgn="b"/>
                      <a:r>
                        <a:rPr lang="en-GB" sz="1100" u="none" strike="noStrike" dirty="0">
                          <a:effectLst/>
                        </a:rPr>
                        <a:t>Organised weekly activity outside school </a:t>
                      </a:r>
                      <a:r>
                        <a:rPr lang="en-GB" sz="1100" i="1" u="none" strike="noStrike" dirty="0">
                          <a:effectLst/>
                        </a:rPr>
                        <a:t>(households with children only)</a:t>
                      </a:r>
                      <a:endParaRPr lang="en-GB" sz="1100" b="0" i="1"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8561843"/>
                  </a:ext>
                </a:extLst>
              </a:tr>
              <a:tr h="190500">
                <a:tc>
                  <a:txBody>
                    <a:bodyPr/>
                    <a:lstStyle/>
                    <a:p>
                      <a:pPr algn="l" fontAlgn="b"/>
                      <a:r>
                        <a:rPr lang="en-GB" sz="1100" u="none" strike="noStrike" dirty="0">
                          <a:effectLst/>
                        </a:rPr>
                        <a:t>Toddler/nursery/playgroup at least weekly </a:t>
                      </a:r>
                      <a:r>
                        <a:rPr lang="en-GB" sz="1100" i="1" u="none" strike="noStrike" dirty="0">
                          <a:effectLst/>
                        </a:rPr>
                        <a:t>(households with children only)</a:t>
                      </a:r>
                      <a:endParaRPr lang="en-GB" sz="1100" b="0" i="1"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053326044"/>
                  </a:ext>
                </a:extLst>
              </a:tr>
              <a:tr h="190500">
                <a:tc>
                  <a:txBody>
                    <a:bodyPr/>
                    <a:lstStyle/>
                    <a:p>
                      <a:pPr algn="l" fontAlgn="b"/>
                      <a:r>
                        <a:rPr lang="en-GB" sz="1100" u="none" strike="noStrike" dirty="0">
                          <a:effectLst/>
                        </a:rPr>
                        <a:t>Friends around monthly</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746322015"/>
                  </a:ext>
                </a:extLst>
              </a:tr>
              <a:tr h="190500">
                <a:tc>
                  <a:txBody>
                    <a:bodyPr/>
                    <a:lstStyle/>
                    <a:p>
                      <a:pPr algn="l" fontAlgn="b"/>
                      <a:r>
                        <a:rPr lang="en-GB" sz="1100" u="none" strike="noStrike" dirty="0">
                          <a:effectLst/>
                        </a:rPr>
                        <a:t>Annual break away from home</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293056738"/>
                  </a:ext>
                </a:extLst>
              </a:tr>
              <a:tr h="190500">
                <a:tc>
                  <a:txBody>
                    <a:bodyPr/>
                    <a:lstStyle/>
                    <a:p>
                      <a:pPr algn="l" fontAlgn="b"/>
                      <a:r>
                        <a:rPr lang="en-GB" sz="1100" u="none" strike="noStrike" dirty="0">
                          <a:effectLst/>
                        </a:rPr>
                        <a:t>Go out socially at least monthly</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244506008"/>
                  </a:ext>
                </a:extLst>
              </a:tr>
              <a:tr h="190500">
                <a:tc>
                  <a:txBody>
                    <a:bodyPr/>
                    <a:lstStyle/>
                    <a:p>
                      <a:pPr algn="l" fontAlgn="b"/>
                      <a:r>
                        <a:rPr lang="en-GB" sz="1100" u="none" strike="noStrike" dirty="0">
                          <a:effectLst/>
                        </a:rPr>
                        <a:t>See friends and family at least monthly</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210199903"/>
                  </a:ext>
                </a:extLst>
              </a:tr>
            </a:tbl>
          </a:graphicData>
        </a:graphic>
      </p:graphicFrame>
      <p:graphicFrame>
        <p:nvGraphicFramePr>
          <p:cNvPr id="7" name="Table 6">
            <a:extLst>
              <a:ext uri="{FF2B5EF4-FFF2-40B4-BE49-F238E27FC236}">
                <a16:creationId xmlns:a16="http://schemas.microsoft.com/office/drawing/2014/main" id="{C7FF6933-F932-36A5-A6BD-79C0E07E97A8}"/>
              </a:ext>
            </a:extLst>
          </p:cNvPr>
          <p:cNvGraphicFramePr>
            <a:graphicFrameLocks noGrp="1"/>
          </p:cNvGraphicFramePr>
          <p:nvPr>
            <p:extLst>
              <p:ext uri="{D42A27DB-BD31-4B8C-83A1-F6EECF244321}">
                <p14:modId xmlns:p14="http://schemas.microsoft.com/office/powerpoint/2010/main" val="3404049813"/>
              </p:ext>
            </p:extLst>
          </p:nvPr>
        </p:nvGraphicFramePr>
        <p:xfrm>
          <a:off x="5310547" y="5080122"/>
          <a:ext cx="3050518" cy="725805"/>
        </p:xfrm>
        <a:graphic>
          <a:graphicData uri="http://schemas.openxmlformats.org/drawingml/2006/table">
            <a:tbl>
              <a:tblPr firstRow="1">
                <a:tableStyleId>{5C22544A-7EE6-4342-B048-85BDC9FD1C3A}</a:tableStyleId>
              </a:tblPr>
              <a:tblGrid>
                <a:gridCol w="3050518">
                  <a:extLst>
                    <a:ext uri="{9D8B030D-6E8A-4147-A177-3AD203B41FA5}">
                      <a16:colId xmlns:a16="http://schemas.microsoft.com/office/drawing/2014/main" val="183226047"/>
                    </a:ext>
                  </a:extLst>
                </a:gridCol>
              </a:tblGrid>
              <a:tr h="190500">
                <a:tc>
                  <a:txBody>
                    <a:bodyPr/>
                    <a:lstStyle/>
                    <a:p>
                      <a:pPr algn="l" fontAlgn="b"/>
                      <a:r>
                        <a:rPr lang="en-GB" sz="1100" u="none" strike="noStrike" dirty="0">
                          <a:solidFill>
                            <a:schemeClr val="bg1"/>
                          </a:solidFill>
                          <a:effectLst/>
                        </a:rPr>
                        <a:t>3. Things for oneself</a:t>
                      </a:r>
                      <a:endParaRPr lang="en-GB" sz="1100" b="0" i="0" u="none" strike="noStrike" dirty="0">
                        <a:solidFill>
                          <a:schemeClr val="bg1"/>
                        </a:solidFill>
                        <a:effectLst/>
                        <a:latin typeface="Aptos Narrow" panose="020B0004020202020204" pitchFamily="34" charset="0"/>
                      </a:endParaRPr>
                    </a:p>
                  </a:txBody>
                  <a:tcPr marL="9525" marR="9525" marT="9525" marB="0" anchor="ctr">
                    <a:solidFill>
                      <a:srgbClr val="5A2363"/>
                    </a:solidFill>
                  </a:tcPr>
                </a:tc>
                <a:extLst>
                  <a:ext uri="{0D108BD9-81ED-4DB2-BD59-A6C34878D82A}">
                    <a16:rowId xmlns:a16="http://schemas.microsoft.com/office/drawing/2014/main" val="4205641986"/>
                  </a:ext>
                </a:extLst>
              </a:tr>
              <a:tr h="190500">
                <a:tc>
                  <a:txBody>
                    <a:bodyPr/>
                    <a:lstStyle/>
                    <a:p>
                      <a:pPr algn="l" fontAlgn="b"/>
                      <a:r>
                        <a:rPr lang="en-GB" sz="1100" u="none" strike="noStrike" dirty="0">
                          <a:effectLst/>
                        </a:rPr>
                        <a:t>Age suitable toys/games </a:t>
                      </a:r>
                      <a:r>
                        <a:rPr lang="en-GB" sz="1100" i="1" u="none" strike="noStrike" dirty="0">
                          <a:effectLst/>
                        </a:rPr>
                        <a:t>(households with children only)</a:t>
                      </a:r>
                      <a:endParaRPr lang="en-GB" sz="1100" b="0" i="1"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679670503"/>
                  </a:ext>
                </a:extLst>
              </a:tr>
              <a:tr h="190500">
                <a:tc>
                  <a:txBody>
                    <a:bodyPr/>
                    <a:lstStyle/>
                    <a:p>
                      <a:pPr algn="l" fontAlgn="b"/>
                      <a:r>
                        <a:rPr lang="en-GB" sz="1100" u="none" strike="noStrike" dirty="0">
                          <a:effectLst/>
                        </a:rPr>
                        <a:t>Small amount of money for oneself</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88387713"/>
                  </a:ext>
                </a:extLst>
              </a:tr>
            </a:tbl>
          </a:graphicData>
        </a:graphic>
      </p:graphicFrame>
      <p:graphicFrame>
        <p:nvGraphicFramePr>
          <p:cNvPr id="8" name="Table 7">
            <a:extLst>
              <a:ext uri="{FF2B5EF4-FFF2-40B4-BE49-F238E27FC236}">
                <a16:creationId xmlns:a16="http://schemas.microsoft.com/office/drawing/2014/main" id="{F684C5E8-2488-BE85-3BA3-82D6F781A9F8}"/>
              </a:ext>
            </a:extLst>
          </p:cNvPr>
          <p:cNvGraphicFramePr>
            <a:graphicFrameLocks noGrp="1"/>
          </p:cNvGraphicFramePr>
          <p:nvPr>
            <p:extLst>
              <p:ext uri="{D42A27DB-BD31-4B8C-83A1-F6EECF244321}">
                <p14:modId xmlns:p14="http://schemas.microsoft.com/office/powerpoint/2010/main" val="1302935979"/>
              </p:ext>
            </p:extLst>
          </p:nvPr>
        </p:nvGraphicFramePr>
        <p:xfrm>
          <a:off x="8497416" y="1743428"/>
          <a:ext cx="3098800" cy="1333500"/>
        </p:xfrm>
        <a:graphic>
          <a:graphicData uri="http://schemas.openxmlformats.org/drawingml/2006/table">
            <a:tbl>
              <a:tblPr firstRow="1">
                <a:tableStyleId>{5C22544A-7EE6-4342-B048-85BDC9FD1C3A}</a:tableStyleId>
              </a:tblPr>
              <a:tblGrid>
                <a:gridCol w="3098800">
                  <a:extLst>
                    <a:ext uri="{9D8B030D-6E8A-4147-A177-3AD203B41FA5}">
                      <a16:colId xmlns:a16="http://schemas.microsoft.com/office/drawing/2014/main" val="2177604027"/>
                    </a:ext>
                  </a:extLst>
                </a:gridCol>
              </a:tblGrid>
              <a:tr h="190500">
                <a:tc>
                  <a:txBody>
                    <a:bodyPr/>
                    <a:lstStyle/>
                    <a:p>
                      <a:pPr algn="l" fontAlgn="b"/>
                      <a:r>
                        <a:rPr lang="en-GB" sz="1100" b="1" u="none" strike="noStrike" dirty="0">
                          <a:solidFill>
                            <a:schemeClr val="tx1"/>
                          </a:solidFill>
                          <a:effectLst/>
                        </a:rPr>
                        <a:t>4. Home and Living Conditions</a:t>
                      </a:r>
                      <a:endParaRPr lang="en-GB" sz="1100" b="1" i="0" u="none" strike="noStrike" dirty="0">
                        <a:solidFill>
                          <a:schemeClr val="tx1"/>
                        </a:solidFill>
                        <a:effectLst/>
                        <a:latin typeface="Aptos Narrow" panose="020B0004020202020204" pitchFamily="34" charset="0"/>
                      </a:endParaRPr>
                    </a:p>
                  </a:txBody>
                  <a:tcPr marL="9525" marR="9525" marT="9525" marB="0" anchor="ctr">
                    <a:solidFill>
                      <a:srgbClr val="8D9293"/>
                    </a:solidFill>
                  </a:tcPr>
                </a:tc>
                <a:extLst>
                  <a:ext uri="{0D108BD9-81ED-4DB2-BD59-A6C34878D82A}">
                    <a16:rowId xmlns:a16="http://schemas.microsoft.com/office/drawing/2014/main" val="2627774728"/>
                  </a:ext>
                </a:extLst>
              </a:tr>
              <a:tr h="190500">
                <a:tc>
                  <a:txBody>
                    <a:bodyPr/>
                    <a:lstStyle/>
                    <a:p>
                      <a:pPr algn="l" fontAlgn="b"/>
                      <a:r>
                        <a:rPr lang="en-GB" sz="1100" u="none" strike="noStrike" dirty="0">
                          <a:effectLst/>
                        </a:rPr>
                        <a:t>Enough bedrooms for children 10+ years</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153852488"/>
                  </a:ext>
                </a:extLst>
              </a:tr>
              <a:tr h="190500">
                <a:tc>
                  <a:txBody>
                    <a:bodyPr/>
                    <a:lstStyle/>
                    <a:p>
                      <a:pPr algn="l" fontAlgn="b"/>
                      <a:r>
                        <a:rPr lang="en-GB" sz="1100" u="none" strike="noStrike" dirty="0">
                          <a:effectLst/>
                        </a:rPr>
                        <a:t>Home in good state of decoration/repair</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886719555"/>
                  </a:ext>
                </a:extLst>
              </a:tr>
              <a:tr h="190500">
                <a:tc>
                  <a:txBody>
                    <a:bodyPr/>
                    <a:lstStyle/>
                    <a:p>
                      <a:pPr algn="l" fontAlgn="b"/>
                      <a:r>
                        <a:rPr lang="en-GB" sz="1100" u="none" strike="noStrike" dirty="0">
                          <a:effectLst/>
                        </a:rPr>
                        <a:t>Home adequately warm in cold weather</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3239582"/>
                  </a:ext>
                </a:extLst>
              </a:tr>
              <a:tr h="190500">
                <a:tc>
                  <a:txBody>
                    <a:bodyPr/>
                    <a:lstStyle/>
                    <a:p>
                      <a:pPr algn="l" fontAlgn="b"/>
                      <a:r>
                        <a:rPr lang="en-GB" sz="1100" u="none" strike="noStrike" dirty="0">
                          <a:effectLst/>
                        </a:rPr>
                        <a:t>Home damp free</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090250152"/>
                  </a:ext>
                </a:extLst>
              </a:tr>
              <a:tr h="190500">
                <a:tc>
                  <a:txBody>
                    <a:bodyPr/>
                    <a:lstStyle/>
                    <a:p>
                      <a:pPr algn="l" fontAlgn="b"/>
                      <a:r>
                        <a:rPr lang="en-GB" sz="1100" u="none" strike="noStrike" dirty="0">
                          <a:effectLst/>
                        </a:rPr>
                        <a:t>Home contents insurance</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42053618"/>
                  </a:ext>
                </a:extLst>
              </a:tr>
              <a:tr h="190500">
                <a:tc>
                  <a:txBody>
                    <a:bodyPr/>
                    <a:lstStyle/>
                    <a:p>
                      <a:pPr algn="l" fontAlgn="b"/>
                      <a:r>
                        <a:rPr lang="en-GB" sz="1100" u="none" strike="noStrike" dirty="0">
                          <a:effectLst/>
                        </a:rPr>
                        <a:t>Heating/electrics/plumbing in good working order</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039039969"/>
                  </a:ext>
                </a:extLst>
              </a:tr>
            </a:tbl>
          </a:graphicData>
        </a:graphic>
      </p:graphicFrame>
      <p:graphicFrame>
        <p:nvGraphicFramePr>
          <p:cNvPr id="11" name="Table 10">
            <a:extLst>
              <a:ext uri="{FF2B5EF4-FFF2-40B4-BE49-F238E27FC236}">
                <a16:creationId xmlns:a16="http://schemas.microsoft.com/office/drawing/2014/main" id="{D5E2D3D6-80E7-B95C-8FD9-6EE63D63B40D}"/>
              </a:ext>
            </a:extLst>
          </p:cNvPr>
          <p:cNvGraphicFramePr>
            <a:graphicFrameLocks noGrp="1"/>
          </p:cNvGraphicFramePr>
          <p:nvPr>
            <p:extLst>
              <p:ext uri="{D42A27DB-BD31-4B8C-83A1-F6EECF244321}">
                <p14:modId xmlns:p14="http://schemas.microsoft.com/office/powerpoint/2010/main" val="1088627302"/>
              </p:ext>
            </p:extLst>
          </p:nvPr>
        </p:nvGraphicFramePr>
        <p:xfrm>
          <a:off x="8497416" y="3127428"/>
          <a:ext cx="3098800" cy="381000"/>
        </p:xfrm>
        <a:graphic>
          <a:graphicData uri="http://schemas.openxmlformats.org/drawingml/2006/table">
            <a:tbl>
              <a:tblPr firstRow="1">
                <a:tableStyleId>{5C22544A-7EE6-4342-B048-85BDC9FD1C3A}</a:tableStyleId>
              </a:tblPr>
              <a:tblGrid>
                <a:gridCol w="3098800">
                  <a:extLst>
                    <a:ext uri="{9D8B030D-6E8A-4147-A177-3AD203B41FA5}">
                      <a16:colId xmlns:a16="http://schemas.microsoft.com/office/drawing/2014/main" val="2668976372"/>
                    </a:ext>
                  </a:extLst>
                </a:gridCol>
              </a:tblGrid>
              <a:tr h="190500">
                <a:tc>
                  <a:txBody>
                    <a:bodyPr/>
                    <a:lstStyle/>
                    <a:p>
                      <a:pPr algn="l" fontAlgn="b"/>
                      <a:r>
                        <a:rPr lang="en-GB" sz="1100" b="1" u="none" strike="noStrike" dirty="0">
                          <a:solidFill>
                            <a:schemeClr val="bg1"/>
                          </a:solidFill>
                          <a:effectLst/>
                        </a:rPr>
                        <a:t>5. Transport</a:t>
                      </a:r>
                      <a:endParaRPr lang="en-GB" sz="1100" b="1" i="0" u="none" strike="noStrike" dirty="0">
                        <a:solidFill>
                          <a:schemeClr val="bg1"/>
                        </a:solidFill>
                        <a:effectLst/>
                        <a:latin typeface="Aptos Narrow" panose="020B0004020202020204" pitchFamily="34" charset="0"/>
                      </a:endParaRPr>
                    </a:p>
                  </a:txBody>
                  <a:tcPr marL="9525" marR="9525" marT="9525" marB="0" anchor="ctr">
                    <a:solidFill>
                      <a:srgbClr val="5A2363"/>
                    </a:solidFill>
                  </a:tcPr>
                </a:tc>
                <a:extLst>
                  <a:ext uri="{0D108BD9-81ED-4DB2-BD59-A6C34878D82A}">
                    <a16:rowId xmlns:a16="http://schemas.microsoft.com/office/drawing/2014/main" val="3106482881"/>
                  </a:ext>
                </a:extLst>
              </a:tr>
              <a:tr h="190500">
                <a:tc>
                  <a:txBody>
                    <a:bodyPr/>
                    <a:lstStyle/>
                    <a:p>
                      <a:pPr algn="l" fontAlgn="b"/>
                      <a:r>
                        <a:rPr lang="en-GB" sz="1100" u="none" strike="noStrike" dirty="0">
                          <a:effectLst/>
                        </a:rPr>
                        <a:t>Adequate access to reliable transport</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103241670"/>
                  </a:ext>
                </a:extLst>
              </a:tr>
            </a:tbl>
          </a:graphicData>
        </a:graphic>
      </p:graphicFrame>
      <p:graphicFrame>
        <p:nvGraphicFramePr>
          <p:cNvPr id="12" name="Table 11">
            <a:extLst>
              <a:ext uri="{FF2B5EF4-FFF2-40B4-BE49-F238E27FC236}">
                <a16:creationId xmlns:a16="http://schemas.microsoft.com/office/drawing/2014/main" id="{6964BF24-F839-B6E8-7EFD-74235EE636E2}"/>
              </a:ext>
            </a:extLst>
          </p:cNvPr>
          <p:cNvGraphicFramePr>
            <a:graphicFrameLocks noGrp="1"/>
          </p:cNvGraphicFramePr>
          <p:nvPr>
            <p:extLst>
              <p:ext uri="{D42A27DB-BD31-4B8C-83A1-F6EECF244321}">
                <p14:modId xmlns:p14="http://schemas.microsoft.com/office/powerpoint/2010/main" val="4100296557"/>
              </p:ext>
            </p:extLst>
          </p:nvPr>
        </p:nvGraphicFramePr>
        <p:xfrm>
          <a:off x="8497416" y="3558928"/>
          <a:ext cx="3098800" cy="571500"/>
        </p:xfrm>
        <a:graphic>
          <a:graphicData uri="http://schemas.openxmlformats.org/drawingml/2006/table">
            <a:tbl>
              <a:tblPr firstRow="1">
                <a:tableStyleId>{5C22544A-7EE6-4342-B048-85BDC9FD1C3A}</a:tableStyleId>
              </a:tblPr>
              <a:tblGrid>
                <a:gridCol w="3098800">
                  <a:extLst>
                    <a:ext uri="{9D8B030D-6E8A-4147-A177-3AD203B41FA5}">
                      <a16:colId xmlns:a16="http://schemas.microsoft.com/office/drawing/2014/main" val="3774314546"/>
                    </a:ext>
                  </a:extLst>
                </a:gridCol>
              </a:tblGrid>
              <a:tr h="190500">
                <a:tc>
                  <a:txBody>
                    <a:bodyPr/>
                    <a:lstStyle/>
                    <a:p>
                      <a:pPr algn="l" fontAlgn="b"/>
                      <a:r>
                        <a:rPr lang="en-GB" sz="1100" b="1" u="none" strike="noStrike" dirty="0">
                          <a:solidFill>
                            <a:schemeClr val="tx1"/>
                          </a:solidFill>
                          <a:effectLst/>
                        </a:rPr>
                        <a:t>6. Clothing</a:t>
                      </a:r>
                      <a:endParaRPr lang="en-GB" sz="1100" b="1" i="0" u="none" strike="noStrike" dirty="0">
                        <a:solidFill>
                          <a:schemeClr val="tx1"/>
                        </a:solidFill>
                        <a:effectLst/>
                        <a:latin typeface="Aptos Narrow" panose="020B0004020202020204" pitchFamily="34" charset="0"/>
                      </a:endParaRPr>
                    </a:p>
                  </a:txBody>
                  <a:tcPr marL="9525" marR="9525" marT="9525" marB="0" anchor="ctr">
                    <a:solidFill>
                      <a:srgbClr val="D5573B"/>
                    </a:solidFill>
                  </a:tcPr>
                </a:tc>
                <a:extLst>
                  <a:ext uri="{0D108BD9-81ED-4DB2-BD59-A6C34878D82A}">
                    <a16:rowId xmlns:a16="http://schemas.microsoft.com/office/drawing/2014/main" val="505592335"/>
                  </a:ext>
                </a:extLst>
              </a:tr>
              <a:tr h="190500">
                <a:tc>
                  <a:txBody>
                    <a:bodyPr/>
                    <a:lstStyle/>
                    <a:p>
                      <a:pPr algn="l" fontAlgn="b"/>
                      <a:r>
                        <a:rPr lang="en-GB" sz="1100" u="none" strike="noStrike" dirty="0">
                          <a:effectLst/>
                        </a:rPr>
                        <a:t>Appropriate clothes for work/job interview</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580691434"/>
                  </a:ext>
                </a:extLst>
              </a:tr>
              <a:tr h="190500">
                <a:tc>
                  <a:txBody>
                    <a:bodyPr/>
                    <a:lstStyle/>
                    <a:p>
                      <a:pPr algn="l" fontAlgn="b"/>
                      <a:r>
                        <a:rPr lang="en-GB" sz="1100" u="none" strike="noStrike" dirty="0">
                          <a:effectLst/>
                        </a:rPr>
                        <a:t>Enough clothes to feel comfortable wearing</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929054193"/>
                  </a:ext>
                </a:extLst>
              </a:tr>
            </a:tbl>
          </a:graphicData>
        </a:graphic>
      </p:graphicFrame>
      <p:graphicFrame>
        <p:nvGraphicFramePr>
          <p:cNvPr id="13" name="Table 12">
            <a:extLst>
              <a:ext uri="{FF2B5EF4-FFF2-40B4-BE49-F238E27FC236}">
                <a16:creationId xmlns:a16="http://schemas.microsoft.com/office/drawing/2014/main" id="{9C3CF128-F2E6-B630-F3C8-F883A300AF09}"/>
              </a:ext>
            </a:extLst>
          </p:cNvPr>
          <p:cNvGraphicFramePr>
            <a:graphicFrameLocks noGrp="1"/>
          </p:cNvGraphicFramePr>
          <p:nvPr>
            <p:extLst>
              <p:ext uri="{D42A27DB-BD31-4B8C-83A1-F6EECF244321}">
                <p14:modId xmlns:p14="http://schemas.microsoft.com/office/powerpoint/2010/main" val="862192970"/>
              </p:ext>
            </p:extLst>
          </p:nvPr>
        </p:nvGraphicFramePr>
        <p:xfrm>
          <a:off x="8497416" y="4180928"/>
          <a:ext cx="3098800" cy="571500"/>
        </p:xfrm>
        <a:graphic>
          <a:graphicData uri="http://schemas.openxmlformats.org/drawingml/2006/table">
            <a:tbl>
              <a:tblPr firstRow="1">
                <a:tableStyleId>{5C22544A-7EE6-4342-B048-85BDC9FD1C3A}</a:tableStyleId>
              </a:tblPr>
              <a:tblGrid>
                <a:gridCol w="3098800">
                  <a:extLst>
                    <a:ext uri="{9D8B030D-6E8A-4147-A177-3AD203B41FA5}">
                      <a16:colId xmlns:a16="http://schemas.microsoft.com/office/drawing/2014/main" val="1364173510"/>
                    </a:ext>
                  </a:extLst>
                </a:gridCol>
              </a:tblGrid>
              <a:tr h="190500">
                <a:tc>
                  <a:txBody>
                    <a:bodyPr/>
                    <a:lstStyle/>
                    <a:p>
                      <a:pPr algn="l" fontAlgn="b"/>
                      <a:r>
                        <a:rPr lang="en-GB" sz="1100" b="1" u="none" strike="noStrike" dirty="0">
                          <a:solidFill>
                            <a:schemeClr val="bg1"/>
                          </a:solidFill>
                          <a:effectLst/>
                        </a:rPr>
                        <a:t>7. Communication</a:t>
                      </a:r>
                      <a:endParaRPr lang="en-GB" sz="1100" b="1" i="0" u="none" strike="noStrike" dirty="0">
                        <a:solidFill>
                          <a:schemeClr val="bg1"/>
                        </a:solidFill>
                        <a:effectLst/>
                        <a:latin typeface="Aptos Narrow" panose="020B0004020202020204" pitchFamily="34" charset="0"/>
                      </a:endParaRPr>
                    </a:p>
                  </a:txBody>
                  <a:tcPr marL="9525" marR="9525" marT="9525" marB="0" anchor="ctr">
                    <a:solidFill>
                      <a:srgbClr val="2D5161"/>
                    </a:solidFill>
                  </a:tcPr>
                </a:tc>
                <a:extLst>
                  <a:ext uri="{0D108BD9-81ED-4DB2-BD59-A6C34878D82A}">
                    <a16:rowId xmlns:a16="http://schemas.microsoft.com/office/drawing/2014/main" val="2410032244"/>
                  </a:ext>
                </a:extLst>
              </a:tr>
              <a:tr h="190500">
                <a:tc>
                  <a:txBody>
                    <a:bodyPr/>
                    <a:lstStyle/>
                    <a:p>
                      <a:pPr algn="l" fontAlgn="b"/>
                      <a:r>
                        <a:rPr lang="en-GB" sz="1100" u="none" strike="noStrike" dirty="0">
                          <a:effectLst/>
                        </a:rPr>
                        <a:t>Reliable access to internet at home</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7265895"/>
                  </a:ext>
                </a:extLst>
              </a:tr>
              <a:tr h="190500">
                <a:tc>
                  <a:txBody>
                    <a:bodyPr/>
                    <a:lstStyle/>
                    <a:p>
                      <a:pPr algn="l" fontAlgn="b"/>
                      <a:r>
                        <a:rPr lang="en-GB" sz="1100" u="none" strike="noStrike" dirty="0">
                          <a:effectLst/>
                        </a:rPr>
                        <a:t>Access to computer/tablet</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74436395"/>
                  </a:ext>
                </a:extLst>
              </a:tr>
            </a:tbl>
          </a:graphicData>
        </a:graphic>
      </p:graphicFrame>
      <p:graphicFrame>
        <p:nvGraphicFramePr>
          <p:cNvPr id="14" name="Table 13">
            <a:extLst>
              <a:ext uri="{FF2B5EF4-FFF2-40B4-BE49-F238E27FC236}">
                <a16:creationId xmlns:a16="http://schemas.microsoft.com/office/drawing/2014/main" id="{AD0C8C7E-B635-A0CB-D971-A55AC25DE861}"/>
              </a:ext>
            </a:extLst>
          </p:cNvPr>
          <p:cNvGraphicFramePr>
            <a:graphicFrameLocks noGrp="1"/>
          </p:cNvGraphicFramePr>
          <p:nvPr>
            <p:extLst>
              <p:ext uri="{D42A27DB-BD31-4B8C-83A1-F6EECF244321}">
                <p14:modId xmlns:p14="http://schemas.microsoft.com/office/powerpoint/2010/main" val="3198097926"/>
              </p:ext>
            </p:extLst>
          </p:nvPr>
        </p:nvGraphicFramePr>
        <p:xfrm>
          <a:off x="8497416" y="4802928"/>
          <a:ext cx="3098800" cy="381000"/>
        </p:xfrm>
        <a:graphic>
          <a:graphicData uri="http://schemas.openxmlformats.org/drawingml/2006/table">
            <a:tbl>
              <a:tblPr firstRow="1">
                <a:tableStyleId>{5C22544A-7EE6-4342-B048-85BDC9FD1C3A}</a:tableStyleId>
              </a:tblPr>
              <a:tblGrid>
                <a:gridCol w="3098800">
                  <a:extLst>
                    <a:ext uri="{9D8B030D-6E8A-4147-A177-3AD203B41FA5}">
                      <a16:colId xmlns:a16="http://schemas.microsoft.com/office/drawing/2014/main" val="635355329"/>
                    </a:ext>
                  </a:extLst>
                </a:gridCol>
              </a:tblGrid>
              <a:tr h="190500">
                <a:tc>
                  <a:txBody>
                    <a:bodyPr/>
                    <a:lstStyle/>
                    <a:p>
                      <a:pPr algn="l" fontAlgn="b"/>
                      <a:r>
                        <a:rPr lang="en-GB" sz="1100" b="1" u="none" strike="noStrike" dirty="0">
                          <a:solidFill>
                            <a:schemeClr val="tx1"/>
                          </a:solidFill>
                          <a:effectLst/>
                        </a:rPr>
                        <a:t>8. Health</a:t>
                      </a:r>
                      <a:endParaRPr lang="en-GB" sz="1100" b="1" i="0" u="none" strike="noStrike" dirty="0">
                        <a:solidFill>
                          <a:schemeClr val="tx1"/>
                        </a:solidFill>
                        <a:effectLst/>
                        <a:latin typeface="Aptos Narrow" panose="020B0004020202020204" pitchFamily="34" charset="0"/>
                      </a:endParaRPr>
                    </a:p>
                  </a:txBody>
                  <a:tcPr marL="9525" marR="9525" marT="9525" marB="0" anchor="ctr">
                    <a:solidFill>
                      <a:srgbClr val="FF9F9F"/>
                    </a:solidFill>
                  </a:tcPr>
                </a:tc>
                <a:extLst>
                  <a:ext uri="{0D108BD9-81ED-4DB2-BD59-A6C34878D82A}">
                    <a16:rowId xmlns:a16="http://schemas.microsoft.com/office/drawing/2014/main" val="306574931"/>
                  </a:ext>
                </a:extLst>
              </a:tr>
              <a:tr h="190500">
                <a:tc>
                  <a:txBody>
                    <a:bodyPr/>
                    <a:lstStyle/>
                    <a:p>
                      <a:pPr algn="l" fontAlgn="b"/>
                      <a:r>
                        <a:rPr lang="en-GB" sz="1100" u="none" strike="noStrike" dirty="0">
                          <a:effectLst/>
                        </a:rPr>
                        <a:t>Regular dental appointments</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404629596"/>
                  </a:ext>
                </a:extLst>
              </a:tr>
            </a:tbl>
          </a:graphicData>
        </a:graphic>
      </p:graphicFrame>
      <p:graphicFrame>
        <p:nvGraphicFramePr>
          <p:cNvPr id="15" name="Table 14">
            <a:extLst>
              <a:ext uri="{FF2B5EF4-FFF2-40B4-BE49-F238E27FC236}">
                <a16:creationId xmlns:a16="http://schemas.microsoft.com/office/drawing/2014/main" id="{A7F7FA39-924B-DFEE-27BD-26596064824A}"/>
              </a:ext>
            </a:extLst>
          </p:cNvPr>
          <p:cNvGraphicFramePr>
            <a:graphicFrameLocks noGrp="1"/>
          </p:cNvGraphicFramePr>
          <p:nvPr>
            <p:extLst>
              <p:ext uri="{D42A27DB-BD31-4B8C-83A1-F6EECF244321}">
                <p14:modId xmlns:p14="http://schemas.microsoft.com/office/powerpoint/2010/main" val="1926663569"/>
              </p:ext>
            </p:extLst>
          </p:nvPr>
        </p:nvGraphicFramePr>
        <p:xfrm>
          <a:off x="8497416" y="5234427"/>
          <a:ext cx="3098800" cy="571500"/>
        </p:xfrm>
        <a:graphic>
          <a:graphicData uri="http://schemas.openxmlformats.org/drawingml/2006/table">
            <a:tbl>
              <a:tblPr firstRow="1">
                <a:tableStyleId>{5C22544A-7EE6-4342-B048-85BDC9FD1C3A}</a:tableStyleId>
              </a:tblPr>
              <a:tblGrid>
                <a:gridCol w="3098800">
                  <a:extLst>
                    <a:ext uri="{9D8B030D-6E8A-4147-A177-3AD203B41FA5}">
                      <a16:colId xmlns:a16="http://schemas.microsoft.com/office/drawing/2014/main" val="3374860327"/>
                    </a:ext>
                  </a:extLst>
                </a:gridCol>
              </a:tblGrid>
              <a:tr h="190500">
                <a:tc>
                  <a:txBody>
                    <a:bodyPr/>
                    <a:lstStyle/>
                    <a:p>
                      <a:pPr algn="l" fontAlgn="b"/>
                      <a:r>
                        <a:rPr lang="en-GB" sz="1100" b="1" u="none" strike="noStrike" dirty="0">
                          <a:solidFill>
                            <a:schemeClr val="bg1"/>
                          </a:solidFill>
                          <a:effectLst/>
                        </a:rPr>
                        <a:t>9. Food</a:t>
                      </a:r>
                      <a:endParaRPr lang="en-GB" sz="1100" b="1" i="0" u="none" strike="noStrike" dirty="0">
                        <a:solidFill>
                          <a:schemeClr val="bg1"/>
                        </a:solidFill>
                        <a:effectLst/>
                        <a:latin typeface="Aptos Narrow" panose="020B0004020202020204" pitchFamily="34" charset="0"/>
                      </a:endParaRPr>
                    </a:p>
                  </a:txBody>
                  <a:tcPr marL="9525" marR="9525" marT="9525" marB="0" anchor="ctr">
                    <a:solidFill>
                      <a:srgbClr val="00645F"/>
                    </a:solidFill>
                  </a:tcPr>
                </a:tc>
                <a:extLst>
                  <a:ext uri="{0D108BD9-81ED-4DB2-BD59-A6C34878D82A}">
                    <a16:rowId xmlns:a16="http://schemas.microsoft.com/office/drawing/2014/main" val="3480191846"/>
                  </a:ext>
                </a:extLst>
              </a:tr>
              <a:tr h="190500">
                <a:tc>
                  <a:txBody>
                    <a:bodyPr/>
                    <a:lstStyle/>
                    <a:p>
                      <a:pPr algn="l" fontAlgn="b"/>
                      <a:r>
                        <a:rPr lang="en-GB" sz="1100" u="none" strike="noStrike" dirty="0">
                          <a:effectLst/>
                        </a:rPr>
                        <a:t>Fresh fruit and/or vegetables every day</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952843145"/>
                  </a:ext>
                </a:extLst>
              </a:tr>
              <a:tr h="190500">
                <a:tc>
                  <a:txBody>
                    <a:bodyPr/>
                    <a:lstStyle/>
                    <a:p>
                      <a:pPr algn="l" fontAlgn="b"/>
                      <a:r>
                        <a:rPr lang="en-GB" sz="1100" u="none" strike="noStrike" dirty="0">
                          <a:effectLst/>
                        </a:rPr>
                        <a:t>Three meals a day </a:t>
                      </a:r>
                      <a:endParaRPr lang="en-GB" sz="1100" b="0" i="0" u="none" strike="noStrike" dirty="0">
                        <a:solidFill>
                          <a:srgbClr val="000000"/>
                        </a:solidFill>
                        <a:effectLst/>
                        <a:latin typeface="Aptos Narrow" panose="020B00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500532496"/>
                  </a:ext>
                </a:extLst>
              </a:tr>
            </a:tbl>
          </a:graphicData>
        </a:graphic>
      </p:graphicFrame>
    </p:spTree>
    <p:extLst>
      <p:ext uri="{BB962C8B-B14F-4D97-AF65-F5344CB8AC3E}">
        <p14:creationId xmlns:p14="http://schemas.microsoft.com/office/powerpoint/2010/main" val="20724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93365" y="102009"/>
            <a:ext cx="10515600" cy="693150"/>
          </a:xfrm>
        </p:spPr>
        <p:txBody>
          <a:bodyPr/>
          <a:lstStyle/>
          <a:p>
            <a:r>
              <a:rPr lang="en-GB">
                <a:latin typeface="Arial"/>
                <a:cs typeface="Arial"/>
              </a:rPr>
              <a:t>Material deprivation–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23654" y="927770"/>
            <a:ext cx="11868346" cy="486030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Arial"/>
              </a:rPr>
              <a:t>MATERIAL DEPRIVATION AMONG RESPONDENTS WITH CHILDREN UNDER 18</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One quarter (25%) of Greater Manchester respondents with children under the aged of 18 are considered materially deprived. </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Of those who are considered materially deprived (25%), the top scoring indicators within this group are the inability to put money aside for unexpected expenses (90%) and the inability to cover the cost of repairs (85%). Among those living with children who are </a:t>
            </a:r>
            <a:r>
              <a:rPr kumimoji="0" lang="en-GB" sz="1200" b="0" i="1" u="none" strike="noStrike" kern="1200" cap="none" spc="0" normalizeH="0" baseline="0" noProof="0" dirty="0">
                <a:ln>
                  <a:noFill/>
                </a:ln>
                <a:solidFill>
                  <a:srgbClr val="FFFFFF"/>
                </a:solidFill>
                <a:effectLst/>
                <a:uLnTx/>
                <a:uFillTx/>
                <a:latin typeface="Arial"/>
                <a:ea typeface="+mn-ea"/>
                <a:cs typeface="Arial"/>
              </a:rPr>
              <a:t>not</a:t>
            </a:r>
            <a:r>
              <a:rPr kumimoji="0" lang="en-GB" sz="1200" b="0" i="0" u="none" strike="noStrike" kern="1200" cap="none" spc="0" normalizeH="0" baseline="0" noProof="0" dirty="0">
                <a:ln>
                  <a:noFill/>
                </a:ln>
                <a:solidFill>
                  <a:srgbClr val="FFFFFF"/>
                </a:solidFill>
                <a:effectLst/>
                <a:uLnTx/>
                <a:uFillTx/>
                <a:latin typeface="Arial"/>
                <a:ea typeface="+mn-ea"/>
                <a:cs typeface="Arial"/>
              </a:rPr>
              <a:t> materially deprived, an inability to put money aside is still a top issue (19%), followed by not having a damp free home (12%).</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Although most parents with children are not considered materially deprived (i.</a:t>
            </a:r>
            <a:r>
              <a:rPr lang="en-GB" sz="1200" dirty="0">
                <a:solidFill>
                  <a:srgbClr val="FFFFFF"/>
                </a:solidFill>
                <a:latin typeface="Arial"/>
                <a:cs typeface="Arial"/>
              </a:rPr>
              <a:t>e. </a:t>
            </a:r>
            <a:r>
              <a:rPr kumimoji="0" lang="en-GB" sz="1200" b="0" i="0" u="none" strike="noStrike" kern="1200" cap="none" spc="0" normalizeH="0" baseline="0" noProof="0" dirty="0">
                <a:ln>
                  <a:noFill/>
                </a:ln>
                <a:solidFill>
                  <a:srgbClr val="FFFFFF"/>
                </a:solidFill>
                <a:effectLst/>
                <a:uLnTx/>
                <a:uFillTx/>
                <a:latin typeface="Arial"/>
                <a:ea typeface="+mn-ea"/>
                <a:cs typeface="Arial"/>
              </a:rPr>
              <a:t>75%), 34% of parents surveyed gave responses that demonstrate between one and three indicators of material deprivation still apply. So, although not qualifying for what we define as materially deprived (score against 4 or more indicators), one third of parents are still lacking in various aspects. </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Arial"/>
              </a:rPr>
              <a:t>MATERIAL DEPRIVATION AMONG RESPONDENTS OF WORKING AGE (AGED 18-64)</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One third (33%) of working age respondents (aged between 18-64) in Greater Manchester are considered materially deprived.*</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Of these working age adults considered materially deprived (33%), 90% of this group say they have regular money worries at the end of the month and 88% say they are unable to put money aside for unexpected expenses. </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Although two thirds (67%) are considered not materially deprived, there is some commonality with the deprived group, as 3 of the top 5 indicators of deprivation are felt by both. In particular, 33% of this group said that they also experience regular money worries at the end of the month – demonstrating the number of those in Greater Manchester who experience this despite not being considered materially deprived. </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Arial"/>
              </a:rPr>
              <a:t>MATERIAL DEPRIVATION AMONG PENSIONERS (AGED 65+)</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Compared to parents and working age adults, fewer pensioners aged 65+ in Greater Manchester are considered materially deprived at 1 in 5 (21%). </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The top scoring indicators among pensioners considered materially deprived (21%) are the inability to put money aside for unexpected expenses (81%), followed by having regular money worries at the end of the month (66%).</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Even amongst those not materially deprived (79%), 1 in 10 are still unable to put money aside for unexpected expenses (10%), with a similar proportion unable to keep their home damp free or their home adequately warm in the winter (8% in both instances)</a:t>
            </a:r>
          </a:p>
        </p:txBody>
      </p:sp>
      <p:sp>
        <p:nvSpPr>
          <p:cNvPr id="3" name="Text Placeholder 2">
            <a:extLst>
              <a:ext uri="{FF2B5EF4-FFF2-40B4-BE49-F238E27FC236}">
                <a16:creationId xmlns:a16="http://schemas.microsoft.com/office/drawing/2014/main" id="{87A0E947-674A-243B-5CB0-9415292D5501}"/>
              </a:ext>
            </a:extLst>
          </p:cNvPr>
          <p:cNvSpPr>
            <a:spLocks noGrp="1"/>
          </p:cNvSpPr>
          <p:nvPr>
            <p:ph type="body" sz="quarter" idx="11"/>
          </p:nvPr>
        </p:nvSpPr>
        <p:spPr/>
        <p:txBody>
          <a:bodyPr>
            <a:normAutofit/>
          </a:bodyPr>
          <a:lstStyle/>
          <a:p>
            <a:r>
              <a:rPr lang="en-GB" sz="1000" dirty="0">
                <a:solidFill>
                  <a:srgbClr val="FFFFFF"/>
                </a:solidFill>
                <a:latin typeface="Arial"/>
                <a:cs typeface="Arial"/>
              </a:rPr>
              <a:t>*Nb. The thresholds set for determining material deprivation for working adults is higher than for parents and pensioners – working age adults who scored against 5 or more of the indicators are considered materially deprived, compared to 4 or more measures for parents and pensioners.</a:t>
            </a:r>
          </a:p>
          <a:p>
            <a:endParaRPr lang="en-GB" sz="1000" dirty="0"/>
          </a:p>
        </p:txBody>
      </p:sp>
    </p:spTree>
    <p:custDataLst>
      <p:tags r:id="rId1"/>
    </p:custDataLst>
    <p:extLst>
      <p:ext uri="{BB962C8B-B14F-4D97-AF65-F5344CB8AC3E}">
        <p14:creationId xmlns:p14="http://schemas.microsoft.com/office/powerpoint/2010/main" val="356584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a:extLst>
              <a:ext uri="{FF2B5EF4-FFF2-40B4-BE49-F238E27FC236}">
                <a16:creationId xmlns:a16="http://schemas.microsoft.com/office/drawing/2014/main" id="{0AC39262-D79E-54AA-D1F9-F1E0E6C982A3}"/>
              </a:ext>
            </a:extLst>
          </p:cNvPr>
          <p:cNvSpPr>
            <a:spLocks noGrp="1"/>
          </p:cNvSpPr>
          <p:nvPr>
            <p:ph type="title"/>
          </p:nvPr>
        </p:nvSpPr>
        <p:spPr>
          <a:xfrm>
            <a:off x="421336" y="235307"/>
            <a:ext cx="11349328" cy="1231106"/>
          </a:xfrm>
        </p:spPr>
        <p:txBody>
          <a:bodyPr vert="horz" wrap="square" lIns="0" tIns="0" rIns="0" bIns="0" rtlCol="0" anchor="t" anchorCtr="0">
            <a:spAutoFit/>
          </a:bodyPr>
          <a:lstStyle/>
          <a:p>
            <a:pPr>
              <a:lnSpc>
                <a:spcPct val="100000"/>
              </a:lnSpc>
            </a:pPr>
            <a:r>
              <a:rPr lang="en-GB" sz="1600" b="1" dirty="0">
                <a:solidFill>
                  <a:srgbClr val="5C5B5A"/>
                </a:solidFill>
                <a:latin typeface="Arial"/>
                <a:ea typeface="+mn-ea"/>
                <a:cs typeface="+mn-cs"/>
              </a:rPr>
              <a:t>The proportion of respondents who scored against any of the </a:t>
            </a:r>
            <a:r>
              <a:rPr lang="en-GB" sz="1600" b="1" dirty="0">
                <a:solidFill>
                  <a:srgbClr val="009690"/>
                </a:solidFill>
                <a:latin typeface="Arial"/>
                <a:ea typeface="+mn-ea"/>
                <a:cs typeface="+mn-cs"/>
              </a:rPr>
              <a:t>indicators of material deprivation </a:t>
            </a:r>
            <a:r>
              <a:rPr lang="en-GB" sz="1600" b="1" dirty="0">
                <a:solidFill>
                  <a:srgbClr val="5C5B5A"/>
                </a:solidFill>
                <a:latin typeface="Arial"/>
                <a:ea typeface="+mn-ea"/>
                <a:cs typeface="+mn-cs"/>
              </a:rPr>
              <a:t>varies depending on household composition. Half (51%) of pensioners and 2 in 5 (41%) parents </a:t>
            </a:r>
            <a:r>
              <a:rPr lang="en-GB" sz="1600" b="1" i="1" dirty="0">
                <a:solidFill>
                  <a:srgbClr val="5C5B5A"/>
                </a:solidFill>
                <a:latin typeface="Arial"/>
                <a:ea typeface="+mn-ea"/>
                <a:cs typeface="+mn-cs"/>
              </a:rPr>
              <a:t>did not </a:t>
            </a:r>
            <a:r>
              <a:rPr lang="en-GB" sz="1600" b="1" dirty="0">
                <a:solidFill>
                  <a:srgbClr val="5C5B5A"/>
                </a:solidFill>
                <a:latin typeface="Arial"/>
                <a:ea typeface="+mn-ea"/>
                <a:cs typeface="+mn-cs"/>
              </a:rPr>
              <a:t>report any indicators of material deprivation, compared to just one quarter (26%) of working age adults. This is reflected at the other end of the scale, where almost 1 in 4 working age adults reported experiencing 7 or more indications of material deprivation, compared to around 1 in 10 parents and pensioners</a:t>
            </a:r>
          </a:p>
        </p:txBody>
      </p:sp>
      <p:graphicFrame>
        <p:nvGraphicFramePr>
          <p:cNvPr id="14" name="Table Placeholder 6" descr="Column chart showing the proportion of respondents who are experiencing some form of material deprivation. 51% of pensioners, 41% of parents and 26% of working age adults experience material deprivation">
            <a:extLst>
              <a:ext uri="{FF2B5EF4-FFF2-40B4-BE49-F238E27FC236}">
                <a16:creationId xmlns:a16="http://schemas.microsoft.com/office/drawing/2014/main" id="{DEE2B824-F21F-FE80-CBC3-EE6BB06E82F8}"/>
              </a:ext>
            </a:extLst>
          </p:cNvPr>
          <p:cNvGraphicFramePr>
            <a:graphicFrameLocks/>
          </p:cNvGraphicFramePr>
          <p:nvPr/>
        </p:nvGraphicFramePr>
        <p:xfrm>
          <a:off x="588843" y="1633526"/>
          <a:ext cx="11017826" cy="488227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Arrow Connector 14">
            <a:extLst>
              <a:ext uri="{FF2B5EF4-FFF2-40B4-BE49-F238E27FC236}">
                <a16:creationId xmlns:a16="http://schemas.microsoft.com/office/drawing/2014/main" id="{5567E73C-628D-35DC-17D1-1D3AE5FD46C9}"/>
              </a:ext>
              <a:ext uri="{C183D7F6-B498-43B3-948B-1728B52AA6E4}">
                <adec:decorative xmlns:adec="http://schemas.microsoft.com/office/drawing/2017/decorative" val="1"/>
              </a:ext>
            </a:extLst>
          </p:cNvPr>
          <p:cNvCxnSpPr>
            <a:cxnSpLocks/>
          </p:cNvCxnSpPr>
          <p:nvPr/>
        </p:nvCxnSpPr>
        <p:spPr>
          <a:xfrm>
            <a:off x="5743826" y="4087815"/>
            <a:ext cx="5561173" cy="0"/>
          </a:xfrm>
          <a:prstGeom prst="straightConnector1">
            <a:avLst/>
          </a:prstGeom>
          <a:ln>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0259A97-EA15-7216-C3FF-445B139D754A}"/>
              </a:ext>
              <a:ext uri="{C183D7F6-B498-43B3-948B-1728B52AA6E4}">
                <adec:decorative xmlns:adec="http://schemas.microsoft.com/office/drawing/2017/decorative" val="1"/>
              </a:ext>
            </a:extLst>
          </p:cNvPr>
          <p:cNvCxnSpPr>
            <a:cxnSpLocks/>
          </p:cNvCxnSpPr>
          <p:nvPr/>
        </p:nvCxnSpPr>
        <p:spPr>
          <a:xfrm>
            <a:off x="5743826" y="3775380"/>
            <a:ext cx="5561173" cy="0"/>
          </a:xfrm>
          <a:prstGeom prst="straightConnector1">
            <a:avLst/>
          </a:prstGeom>
          <a:ln>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EBBED98-F25E-9E4D-3964-AF6FE49D417E}"/>
              </a:ext>
              <a:ext uri="{C183D7F6-B498-43B3-948B-1728B52AA6E4}">
                <adec:decorative xmlns:adec="http://schemas.microsoft.com/office/drawing/2017/decorative" val="1"/>
              </a:ext>
            </a:extLst>
          </p:cNvPr>
          <p:cNvSpPr txBox="1"/>
          <p:nvPr/>
        </p:nvSpPr>
        <p:spPr>
          <a:xfrm>
            <a:off x="10471313" y="3788194"/>
            <a:ext cx="8115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7030A0"/>
                </a:solidFill>
                <a:effectLst/>
                <a:uLnTx/>
                <a:uFillTx/>
                <a:latin typeface="Aptos" panose="02110004020202020204"/>
                <a:ea typeface="+mn-ea"/>
                <a:cs typeface="+mn-cs"/>
              </a:rPr>
              <a:t>Parents</a:t>
            </a:r>
          </a:p>
        </p:txBody>
      </p:sp>
      <p:sp>
        <p:nvSpPr>
          <p:cNvPr id="18" name="TextBox 17">
            <a:extLst>
              <a:ext uri="{FF2B5EF4-FFF2-40B4-BE49-F238E27FC236}">
                <a16:creationId xmlns:a16="http://schemas.microsoft.com/office/drawing/2014/main" id="{13A18403-A2B5-00FA-38D7-2CDF06BC6573}"/>
              </a:ext>
              <a:ext uri="{C183D7F6-B498-43B3-948B-1728B52AA6E4}">
                <adec:decorative xmlns:adec="http://schemas.microsoft.com/office/drawing/2017/decorative" val="1"/>
              </a:ext>
            </a:extLst>
          </p:cNvPr>
          <p:cNvSpPr txBox="1"/>
          <p:nvPr/>
        </p:nvSpPr>
        <p:spPr>
          <a:xfrm>
            <a:off x="10209443" y="4108784"/>
            <a:ext cx="10955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2060"/>
                </a:solidFill>
                <a:effectLst/>
                <a:uLnTx/>
                <a:uFillTx/>
                <a:latin typeface="Aptos" panose="02110004020202020204"/>
                <a:ea typeface="+mn-ea"/>
                <a:cs typeface="+mn-cs"/>
              </a:rPr>
              <a:t>Pensioners</a:t>
            </a:r>
          </a:p>
        </p:txBody>
      </p:sp>
      <p:cxnSp>
        <p:nvCxnSpPr>
          <p:cNvPr id="19" name="Straight Arrow Connector 18">
            <a:extLst>
              <a:ext uri="{FF2B5EF4-FFF2-40B4-BE49-F238E27FC236}">
                <a16:creationId xmlns:a16="http://schemas.microsoft.com/office/drawing/2014/main" id="{6D6EE06C-30A4-D28F-DAD2-5703A09EBC92}"/>
              </a:ext>
              <a:ext uri="{C183D7F6-B498-43B3-948B-1728B52AA6E4}">
                <adec:decorative xmlns:adec="http://schemas.microsoft.com/office/drawing/2017/decorative" val="1"/>
              </a:ext>
            </a:extLst>
          </p:cNvPr>
          <p:cNvCxnSpPr>
            <a:cxnSpLocks/>
          </p:cNvCxnSpPr>
          <p:nvPr/>
        </p:nvCxnSpPr>
        <p:spPr>
          <a:xfrm>
            <a:off x="6907170" y="3484535"/>
            <a:ext cx="4397829" cy="0"/>
          </a:xfrm>
          <a:prstGeom prst="straightConnector1">
            <a:avLst/>
          </a:prstGeom>
          <a:ln>
            <a:solidFill>
              <a:srgbClr val="5B9BD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1EDC100-9EB4-16A6-1C1F-8AD8DB73A57C}"/>
              </a:ext>
              <a:ext uri="{C183D7F6-B498-43B3-948B-1728B52AA6E4}">
                <adec:decorative xmlns:adec="http://schemas.microsoft.com/office/drawing/2017/decorative" val="1"/>
              </a:ext>
            </a:extLst>
          </p:cNvPr>
          <p:cNvSpPr txBox="1"/>
          <p:nvPr/>
        </p:nvSpPr>
        <p:spPr>
          <a:xfrm>
            <a:off x="9569267" y="3488573"/>
            <a:ext cx="17357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B9BD5"/>
                </a:solidFill>
                <a:effectLst/>
                <a:uLnTx/>
                <a:uFillTx/>
                <a:latin typeface="Aptos" panose="02110004020202020204"/>
                <a:ea typeface="+mn-ea"/>
                <a:cs typeface="+mn-cs"/>
              </a:rPr>
              <a:t>Working age adults</a:t>
            </a:r>
          </a:p>
        </p:txBody>
      </p:sp>
      <p:sp>
        <p:nvSpPr>
          <p:cNvPr id="4" name="TextBox 3">
            <a:extLst>
              <a:ext uri="{FF2B5EF4-FFF2-40B4-BE49-F238E27FC236}">
                <a16:creationId xmlns:a16="http://schemas.microsoft.com/office/drawing/2014/main" id="{5A36ABA6-8CBA-333B-532B-C278074F9882}"/>
              </a:ext>
              <a:ext uri="{C183D7F6-B498-43B3-948B-1728B52AA6E4}">
                <adec:decorative xmlns:adec="http://schemas.microsoft.com/office/drawing/2017/decorative" val="1"/>
              </a:ext>
            </a:extLst>
          </p:cNvPr>
          <p:cNvSpPr txBox="1"/>
          <p:nvPr/>
        </p:nvSpPr>
        <p:spPr>
          <a:xfrm>
            <a:off x="8701243" y="3031025"/>
            <a:ext cx="27140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ptos" panose="02110004020202020204"/>
                <a:ea typeface="+mn-ea"/>
                <a:cs typeface="+mn-cs"/>
              </a:rPr>
              <a:t>Bands for Material Deprivation:</a:t>
            </a:r>
          </a:p>
        </p:txBody>
      </p:sp>
      <p:sp>
        <p:nvSpPr>
          <p:cNvPr id="7" name="Footer Placeholder 4">
            <a:extLst>
              <a:ext uri="{FF2B5EF4-FFF2-40B4-BE49-F238E27FC236}">
                <a16:creationId xmlns:a16="http://schemas.microsoft.com/office/drawing/2014/main" id="{7070666C-1E2A-FF6E-33A7-EFA606CC7F2C}"/>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Material Deprivation score calculated based on responses to between 19 and 22 questions. Base: those with children aged 18 or under (861); those aged 18-64 (1753); those aged 65+ (522)</a:t>
            </a:r>
          </a:p>
        </p:txBody>
      </p:sp>
    </p:spTree>
    <p:extLst>
      <p:ext uri="{BB962C8B-B14F-4D97-AF65-F5344CB8AC3E}">
        <p14:creationId xmlns:p14="http://schemas.microsoft.com/office/powerpoint/2010/main" val="2238806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235307"/>
            <a:ext cx="11349328"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One quarter (25%) of those with </a:t>
            </a:r>
            <a:r>
              <a:rPr lang="en-GB" sz="1800" b="1" dirty="0">
                <a:solidFill>
                  <a:srgbClr val="009690"/>
                </a:solidFill>
                <a:latin typeface="Arial"/>
                <a:ea typeface="+mn-ea"/>
                <a:cs typeface="+mn-cs"/>
              </a:rPr>
              <a:t>children aged 18 or under </a:t>
            </a:r>
            <a:r>
              <a:rPr lang="en-GB" sz="1800" b="1" dirty="0">
                <a:solidFill>
                  <a:srgbClr val="5C5B5A"/>
                </a:solidFill>
                <a:latin typeface="Arial"/>
                <a:ea typeface="+mn-ea"/>
                <a:cs typeface="+mn-cs"/>
              </a:rPr>
              <a:t>are considered </a:t>
            </a:r>
            <a:r>
              <a:rPr lang="en-GB" sz="1800" b="1" dirty="0">
                <a:solidFill>
                  <a:srgbClr val="009690"/>
                </a:solidFill>
                <a:latin typeface="Arial"/>
                <a:ea typeface="+mn-ea"/>
                <a:cs typeface="+mn-cs"/>
              </a:rPr>
              <a:t>materially deprived</a:t>
            </a:r>
            <a:r>
              <a:rPr lang="en-GB" sz="1800" b="1" dirty="0">
                <a:solidFill>
                  <a:srgbClr val="5C5B5A"/>
                </a:solidFill>
                <a:latin typeface="Arial"/>
                <a:ea typeface="+mn-ea"/>
                <a:cs typeface="+mn-cs"/>
              </a:rPr>
              <a:t>. The top indicators among the materially deprived group are being unable to put money aside for unexpected expenses (90%), being unable to cover cost of repairs (85%) and not having home contents insurance (58%). The top indicators among the not materially deprived group follow a similar pattern.</a:t>
            </a:r>
          </a:p>
        </p:txBody>
      </p:sp>
      <p:sp>
        <p:nvSpPr>
          <p:cNvPr id="27" name="TextBox 26">
            <a:extLst>
              <a:ext uri="{FF2B5EF4-FFF2-40B4-BE49-F238E27FC236}">
                <a16:creationId xmlns:a16="http://schemas.microsoft.com/office/drawing/2014/main" id="{8F4A9E68-6AB0-4D51-AE80-1E43340FC2A7}"/>
              </a:ext>
            </a:extLst>
          </p:cNvPr>
          <p:cNvSpPr txBox="1"/>
          <p:nvPr/>
        </p:nvSpPr>
        <p:spPr>
          <a:xfrm>
            <a:off x="318886" y="1524568"/>
            <a:ext cx="36943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Are respondents with children under 18 materially deprived? </a:t>
            </a:r>
          </a:p>
        </p:txBody>
      </p:sp>
      <p:graphicFrame>
        <p:nvGraphicFramePr>
          <p:cNvPr id="30" name="Chart 29" descr="Pie chart showing 25% of children under 18 are materially deprived. ">
            <a:extLst>
              <a:ext uri="{FF2B5EF4-FFF2-40B4-BE49-F238E27FC236}">
                <a16:creationId xmlns:a16="http://schemas.microsoft.com/office/drawing/2014/main" id="{82280A09-0197-77B5-97B6-52C9729CE307}"/>
              </a:ext>
            </a:extLst>
          </p:cNvPr>
          <p:cNvGraphicFramePr/>
          <p:nvPr>
            <p:extLst>
              <p:ext uri="{D42A27DB-BD31-4B8C-83A1-F6EECF244321}">
                <p14:modId xmlns:p14="http://schemas.microsoft.com/office/powerpoint/2010/main" val="1389311610"/>
              </p:ext>
            </p:extLst>
          </p:nvPr>
        </p:nvGraphicFramePr>
        <p:xfrm>
          <a:off x="478586" y="2404700"/>
          <a:ext cx="3374923" cy="358917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3F75E8C-BBC6-56F6-CFC7-B01A463B9225}"/>
              </a:ext>
            </a:extLst>
          </p:cNvPr>
          <p:cNvSpPr txBox="1"/>
          <p:nvPr/>
        </p:nvSpPr>
        <p:spPr>
          <a:xfrm>
            <a:off x="4312621" y="1532445"/>
            <a:ext cx="303587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Top scoring indicators of material deprivation (Red 25%)</a:t>
            </a:r>
          </a:p>
        </p:txBody>
      </p:sp>
      <p:graphicFrame>
        <p:nvGraphicFramePr>
          <p:cNvPr id="2" name="Chart 1" descr="Bar chart showing top scoring indicators of material deprivation, with 90% being unable to put money aside for unexpected expenses ">
            <a:extLst>
              <a:ext uri="{FF2B5EF4-FFF2-40B4-BE49-F238E27FC236}">
                <a16:creationId xmlns:a16="http://schemas.microsoft.com/office/drawing/2014/main" id="{05F10922-58A2-8E47-7A91-6450E0C8D68F}"/>
              </a:ext>
            </a:extLst>
          </p:cNvPr>
          <p:cNvGraphicFramePr/>
          <p:nvPr>
            <p:extLst>
              <p:ext uri="{D42A27DB-BD31-4B8C-83A1-F6EECF244321}">
                <p14:modId xmlns:p14="http://schemas.microsoft.com/office/powerpoint/2010/main" val="2633921054"/>
              </p:ext>
            </p:extLst>
          </p:nvPr>
        </p:nvGraphicFramePr>
        <p:xfrm>
          <a:off x="3853509" y="2143809"/>
          <a:ext cx="4095865" cy="4110951"/>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EE2C4E15-1BA2-0FD2-7F27-BDA591DB1CA1}"/>
              </a:ext>
            </a:extLst>
          </p:cNvPr>
          <p:cNvSpPr txBox="1"/>
          <p:nvPr/>
        </p:nvSpPr>
        <p:spPr>
          <a:xfrm>
            <a:off x="8084758" y="1532445"/>
            <a:ext cx="3259636" cy="553998"/>
          </a:xfrm>
          <a:prstGeom prst="rect">
            <a:avLst/>
          </a:prstGeom>
          <a:noFill/>
        </p:spPr>
        <p:txBody>
          <a:bodyPr wrap="square" lIns="91440" tIns="45720" rIns="91440" bIns="45720" rtlCol="0" anchor="t">
            <a:spAutoFit/>
          </a:bodyPr>
          <a:lstStyle/>
          <a:p>
            <a:pPr algn="ctr">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Top scoring indicators of </a:t>
            </a:r>
            <a:r>
              <a:rPr lang="en-GB" sz="1500" b="1" i="1" dirty="0">
                <a:solidFill>
                  <a:srgbClr val="5C5B5A"/>
                </a:solidFill>
                <a:latin typeface="Arial"/>
              </a:rPr>
              <a:t>no</a:t>
            </a:r>
            <a:r>
              <a:rPr lang="en-GB" sz="1500" b="1" dirty="0">
                <a:solidFill>
                  <a:srgbClr val="5C5B5A"/>
                </a:solidFill>
                <a:latin typeface="Arial"/>
              </a:rPr>
              <a:t> </a:t>
            </a:r>
            <a:r>
              <a:rPr kumimoji="0" lang="en-GB" sz="1500" b="1" i="0" u="none" strike="noStrike" kern="1200" cap="none" spc="0" normalizeH="0" baseline="0" noProof="0" dirty="0">
                <a:ln>
                  <a:noFill/>
                </a:ln>
                <a:solidFill>
                  <a:srgbClr val="5C5B5A"/>
                </a:solidFill>
                <a:effectLst/>
                <a:uLnTx/>
                <a:uFillTx/>
                <a:latin typeface="Arial"/>
                <a:ea typeface="+mn-ea"/>
                <a:cs typeface="+mn-cs"/>
              </a:rPr>
              <a:t>material deprivation (Green 75%)</a:t>
            </a:r>
          </a:p>
        </p:txBody>
      </p:sp>
      <p:graphicFrame>
        <p:nvGraphicFramePr>
          <p:cNvPr id="7" name="Chart 6" descr="Bar chart showing top scoring indicators of material deprivation, with 19% being unable to put money aside for unexpected expenses ">
            <a:extLst>
              <a:ext uri="{FF2B5EF4-FFF2-40B4-BE49-F238E27FC236}">
                <a16:creationId xmlns:a16="http://schemas.microsoft.com/office/drawing/2014/main" id="{19DF63E0-AE42-CB98-2D3F-907B107F1A57}"/>
              </a:ext>
            </a:extLst>
          </p:cNvPr>
          <p:cNvGraphicFramePr/>
          <p:nvPr>
            <p:extLst>
              <p:ext uri="{D42A27DB-BD31-4B8C-83A1-F6EECF244321}">
                <p14:modId xmlns:p14="http://schemas.microsoft.com/office/powerpoint/2010/main" val="3470438123"/>
              </p:ext>
            </p:extLst>
          </p:nvPr>
        </p:nvGraphicFramePr>
        <p:xfrm>
          <a:off x="7847763" y="2178990"/>
          <a:ext cx="4454769" cy="4110951"/>
        </p:xfrm>
        <a:graphic>
          <a:graphicData uri="http://schemas.openxmlformats.org/drawingml/2006/chart">
            <c:chart xmlns:c="http://schemas.openxmlformats.org/drawingml/2006/chart" xmlns:r="http://schemas.openxmlformats.org/officeDocument/2006/relationships" r:id="rId6"/>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Material Deprivation score calculated based on responses to 22 questions. Base: Respondents with children aged 18 or under (861)</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84129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72E1-C7AD-20A2-612B-EA5D4DA11FB0}"/>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0737EB70-846A-8A39-E0B7-AD6FDC9D3601}"/>
              </a:ext>
            </a:extLst>
          </p:cNvPr>
          <p:cNvSpPr>
            <a:spLocks noGrp="1"/>
          </p:cNvSpPr>
          <p:nvPr>
            <p:ph type="title"/>
          </p:nvPr>
        </p:nvSpPr>
        <p:spPr>
          <a:xfrm>
            <a:off x="421336" y="235307"/>
            <a:ext cx="11349328" cy="1107996"/>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1 in 3 (33%) </a:t>
            </a:r>
            <a:r>
              <a:rPr lang="en-GB" sz="1800" b="1">
                <a:solidFill>
                  <a:srgbClr val="009690"/>
                </a:solidFill>
                <a:latin typeface="Arial"/>
                <a:ea typeface="+mn-ea"/>
                <a:cs typeface="+mn-cs"/>
              </a:rPr>
              <a:t>working age adults </a:t>
            </a:r>
            <a:r>
              <a:rPr lang="en-GB" sz="1800" b="1">
                <a:solidFill>
                  <a:srgbClr val="5C5B5A"/>
                </a:solidFill>
                <a:latin typeface="Arial"/>
                <a:ea typeface="+mn-ea"/>
                <a:cs typeface="+mn-cs"/>
              </a:rPr>
              <a:t>in Greater Manchester are considered </a:t>
            </a:r>
            <a:r>
              <a:rPr lang="en-GB" sz="1800" b="1">
                <a:solidFill>
                  <a:srgbClr val="009690"/>
                </a:solidFill>
                <a:latin typeface="Arial"/>
                <a:ea typeface="+mn-ea"/>
                <a:cs typeface="+mn-cs"/>
              </a:rPr>
              <a:t>materially deprived</a:t>
            </a:r>
            <a:r>
              <a:rPr lang="en-GB" sz="1800" b="1">
                <a:solidFill>
                  <a:srgbClr val="5C5B5A"/>
                </a:solidFill>
                <a:latin typeface="Arial"/>
                <a:ea typeface="+mn-ea"/>
                <a:cs typeface="+mn-cs"/>
              </a:rPr>
              <a:t>. 9 in 10 of this group have regular money worries at the end of the month (90%) and are unable to put money aside for unexpected expenses (88%). However, one third (33%) of those considered not materially deprived still say they experience regular money worries at the end of the month. </a:t>
            </a:r>
          </a:p>
        </p:txBody>
      </p:sp>
      <p:sp>
        <p:nvSpPr>
          <p:cNvPr id="27" name="TextBox 26">
            <a:extLst>
              <a:ext uri="{FF2B5EF4-FFF2-40B4-BE49-F238E27FC236}">
                <a16:creationId xmlns:a16="http://schemas.microsoft.com/office/drawing/2014/main" id="{B2B369B0-8BDB-8254-261F-646405DCCF02}"/>
              </a:ext>
            </a:extLst>
          </p:cNvPr>
          <p:cNvSpPr txBox="1"/>
          <p:nvPr/>
        </p:nvSpPr>
        <p:spPr>
          <a:xfrm>
            <a:off x="268056" y="1494542"/>
            <a:ext cx="36943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Are working age adults materially deprived? </a:t>
            </a:r>
          </a:p>
        </p:txBody>
      </p:sp>
      <p:graphicFrame>
        <p:nvGraphicFramePr>
          <p:cNvPr id="30" name="Chart 29" descr="Pie chart showing 33% of working age adults are materially deprived. ">
            <a:extLst>
              <a:ext uri="{FF2B5EF4-FFF2-40B4-BE49-F238E27FC236}">
                <a16:creationId xmlns:a16="http://schemas.microsoft.com/office/drawing/2014/main" id="{06DD73D3-5ABF-E107-96E2-2F05ACF13B18}"/>
              </a:ext>
            </a:extLst>
          </p:cNvPr>
          <p:cNvGraphicFramePr/>
          <p:nvPr/>
        </p:nvGraphicFramePr>
        <p:xfrm>
          <a:off x="427756" y="2292107"/>
          <a:ext cx="3374923" cy="358917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B237048-A3DD-F59D-6351-059061ACDB69}"/>
              </a:ext>
            </a:extLst>
          </p:cNvPr>
          <p:cNvSpPr txBox="1"/>
          <p:nvPr/>
        </p:nvSpPr>
        <p:spPr>
          <a:xfrm>
            <a:off x="4261791" y="1494542"/>
            <a:ext cx="303587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Top scoring indicators of material deprivation (Red 33%)</a:t>
            </a:r>
          </a:p>
        </p:txBody>
      </p:sp>
      <p:graphicFrame>
        <p:nvGraphicFramePr>
          <p:cNvPr id="2" name="Chart 1" descr="Bar chart showing the top scoring indicators of material deprivation, 90% with regular money worries at end of the month and 88% unable to put money aside for unexpected expenses.">
            <a:extLst>
              <a:ext uri="{FF2B5EF4-FFF2-40B4-BE49-F238E27FC236}">
                <a16:creationId xmlns:a16="http://schemas.microsoft.com/office/drawing/2014/main" id="{4B0D8C2D-1A0C-6A02-26EC-D8D660E7A195}"/>
              </a:ext>
            </a:extLst>
          </p:cNvPr>
          <p:cNvGraphicFramePr/>
          <p:nvPr>
            <p:extLst>
              <p:ext uri="{D42A27DB-BD31-4B8C-83A1-F6EECF244321}">
                <p14:modId xmlns:p14="http://schemas.microsoft.com/office/powerpoint/2010/main" val="2281007277"/>
              </p:ext>
            </p:extLst>
          </p:nvPr>
        </p:nvGraphicFramePr>
        <p:xfrm>
          <a:off x="3802679" y="2170168"/>
          <a:ext cx="4095865" cy="398668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80FD1FA4-BF5A-1D0F-782E-4023CE723A56}"/>
              </a:ext>
            </a:extLst>
          </p:cNvPr>
          <p:cNvSpPr txBox="1"/>
          <p:nvPr/>
        </p:nvSpPr>
        <p:spPr>
          <a:xfrm>
            <a:off x="8175452" y="1494542"/>
            <a:ext cx="3590504" cy="553998"/>
          </a:xfrm>
          <a:prstGeom prst="rect">
            <a:avLst/>
          </a:prstGeom>
          <a:noFill/>
        </p:spPr>
        <p:txBody>
          <a:bodyPr wrap="square" lIns="91440" tIns="45720" rIns="91440" bIns="45720" rtlCol="0" anchor="t">
            <a:spAutoFit/>
          </a:bodyPr>
          <a:lstStyle/>
          <a:p>
            <a:pPr algn="ctr">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Top scoring indicators of </a:t>
            </a:r>
            <a:r>
              <a:rPr lang="en-GB" sz="1500" b="1" i="1" dirty="0">
                <a:solidFill>
                  <a:srgbClr val="5C5B5A"/>
                </a:solidFill>
                <a:latin typeface="Arial"/>
              </a:rPr>
              <a:t>no </a:t>
            </a:r>
            <a:r>
              <a:rPr lang="en-GB" sz="1500" b="1" dirty="0">
                <a:solidFill>
                  <a:srgbClr val="5C5B5A"/>
                </a:solidFill>
                <a:latin typeface="Arial"/>
              </a:rPr>
              <a:t>material</a:t>
            </a:r>
            <a:r>
              <a:rPr kumimoji="0" lang="en-GB" sz="1500" b="1" i="0" u="none" strike="noStrike" kern="1200" cap="none" spc="0" normalizeH="0" baseline="0" noProof="0" dirty="0">
                <a:ln>
                  <a:noFill/>
                </a:ln>
                <a:solidFill>
                  <a:srgbClr val="5C5B5A"/>
                </a:solidFill>
                <a:effectLst/>
                <a:uLnTx/>
                <a:uFillTx/>
                <a:latin typeface="Arial"/>
                <a:ea typeface="+mn-ea"/>
                <a:cs typeface="+mn-cs"/>
              </a:rPr>
              <a:t> deprivation (Green 67%)</a:t>
            </a:r>
          </a:p>
        </p:txBody>
      </p:sp>
      <p:graphicFrame>
        <p:nvGraphicFramePr>
          <p:cNvPr id="7" name="Chart 6" descr="Bar chart showing the top scoring indicators of material deprivation, 33% with regular money worries at end of the month and 15% unable to put money aside for unexpected expenses.">
            <a:extLst>
              <a:ext uri="{FF2B5EF4-FFF2-40B4-BE49-F238E27FC236}">
                <a16:creationId xmlns:a16="http://schemas.microsoft.com/office/drawing/2014/main" id="{D79A3378-7918-A7AD-6D61-0EE445A95D82}"/>
              </a:ext>
            </a:extLst>
          </p:cNvPr>
          <p:cNvGraphicFramePr/>
          <p:nvPr>
            <p:extLst>
              <p:ext uri="{D42A27DB-BD31-4B8C-83A1-F6EECF244321}">
                <p14:modId xmlns:p14="http://schemas.microsoft.com/office/powerpoint/2010/main" val="4272109000"/>
              </p:ext>
            </p:extLst>
          </p:nvPr>
        </p:nvGraphicFramePr>
        <p:xfrm>
          <a:off x="7898544" y="2228349"/>
          <a:ext cx="4412315" cy="3913449"/>
        </p:xfrm>
        <a:graphic>
          <a:graphicData uri="http://schemas.openxmlformats.org/drawingml/2006/chart">
            <c:chart xmlns:c="http://schemas.openxmlformats.org/drawingml/2006/chart" xmlns:r="http://schemas.openxmlformats.org/officeDocument/2006/relationships" r:id="rId6"/>
          </a:graphicData>
        </a:graphic>
      </p:graphicFrame>
      <p:sp>
        <p:nvSpPr>
          <p:cNvPr id="23" name="Footer Placeholder 4">
            <a:extLst>
              <a:ext uri="{FF2B5EF4-FFF2-40B4-BE49-F238E27FC236}">
                <a16:creationId xmlns:a16="http://schemas.microsoft.com/office/drawing/2014/main" id="{69025A33-3F7C-CA15-532D-17708A336486}"/>
              </a:ext>
            </a:extLst>
          </p:cNvPr>
          <p:cNvSpPr txBox="1">
            <a:spLocks/>
          </p:cNvSpPr>
          <p:nvPr/>
        </p:nvSpPr>
        <p:spPr>
          <a:xfrm>
            <a:off x="585331" y="6435425"/>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Material Deprivation score calculated based on responses to 21 questions. Base: Respondents aged 18-64 (1753)</a:t>
            </a:r>
          </a:p>
        </p:txBody>
      </p:sp>
      <p:sp>
        <p:nvSpPr>
          <p:cNvPr id="19" name="Slide Number Placeholder 4">
            <a:extLst>
              <a:ext uri="{FF2B5EF4-FFF2-40B4-BE49-F238E27FC236}">
                <a16:creationId xmlns:a16="http://schemas.microsoft.com/office/drawing/2014/main" id="{B4C62A71-6C21-75E2-7971-D13871967D3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13532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30769" y="739075"/>
            <a:ext cx="11017825" cy="5513508"/>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carried out </a:t>
            </a:r>
            <a:r>
              <a:rPr lang="en-GB" sz="1400" b="1" dirty="0">
                <a:solidFill>
                  <a:srgbClr val="009690"/>
                </a:solidFill>
                <a:latin typeface="Arial" panose="020B0604020202020204"/>
              </a:rPr>
              <a:t>between 24th April and 12th May 2025</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with a representative sample of 2,298 residents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across all ten Greater Manchester local authority areas.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600"/>
              </a:spcAft>
              <a:defRPr/>
            </a:pPr>
            <a:r>
              <a:rPr lang="en-GB" sz="1400" dirty="0">
                <a:latin typeface="Arial" panose="020B0604020202020204"/>
                <a:cs typeface="Arial"/>
              </a:rPr>
              <a:t>The report is divided into themed sections, providing an overview into </a:t>
            </a:r>
            <a:r>
              <a:rPr lang="en-GB" sz="1400" b="1" dirty="0">
                <a:solidFill>
                  <a:srgbClr val="009690"/>
                </a:solidFill>
                <a:latin typeface="Arial" panose="020B0604020202020204"/>
                <a:cs typeface="Arial"/>
              </a:rPr>
              <a:t>respondents’ feelings and behaviours around </a:t>
            </a:r>
            <a:r>
              <a:rPr lang="en-GB" sz="1400" b="1" dirty="0">
                <a:solidFill>
                  <a:srgbClr val="009690"/>
                </a:solidFill>
                <a:latin typeface="Arial" panose="020B0604020202020204"/>
                <a:cs typeface="Arial"/>
                <a:hlinkClick r:id="rId4" action="ppaction://hlinksldjump">
                  <a:extLst>
                    <a:ext uri="{A12FA001-AC4F-418D-AE19-62706E023703}">
                      <ahyp:hlinkClr xmlns:ahyp="http://schemas.microsoft.com/office/drawing/2018/hyperlinkcolor" val="tx"/>
                    </a:ext>
                  </a:extLst>
                </a:hlinkClick>
              </a:rPr>
              <a:t>personal health and wellbeing</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5" action="ppaction://hlinksldjump">
                  <a:extLst>
                    <a:ext uri="{A12FA001-AC4F-418D-AE19-62706E023703}">
                      <ahyp:hlinkClr xmlns:ahyp="http://schemas.microsoft.com/office/drawing/2018/hyperlinkcolor" val="tx"/>
                    </a:ext>
                  </a:extLst>
                </a:hlinkClick>
              </a:rPr>
              <a:t>local area</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6" action="ppaction://hlinksldjump"/>
              </a:rPr>
              <a:t>material deprivation</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7" action="ppaction://hlinksldjump"/>
              </a:rPr>
              <a:t>further education for young people</a:t>
            </a:r>
            <a:r>
              <a:rPr lang="en-GB" sz="1400" b="1" dirty="0">
                <a:solidFill>
                  <a:srgbClr val="009690"/>
                </a:solidFill>
                <a:latin typeface="Arial" panose="020B0604020202020204"/>
                <a:cs typeface="Arial"/>
              </a:rPr>
              <a:t> and </a:t>
            </a:r>
            <a:r>
              <a:rPr lang="en-GB" sz="1400" b="1" dirty="0">
                <a:solidFill>
                  <a:srgbClr val="009690"/>
                </a:solidFill>
                <a:latin typeface="Arial" panose="020B0604020202020204"/>
                <a:cs typeface="Arial"/>
                <a:hlinkClick r:id="rId8" action="ppaction://hlinksldjump"/>
              </a:rPr>
              <a:t>digital access. </a:t>
            </a:r>
            <a:endParaRPr lang="en-GB" sz="1400" b="1" dirty="0">
              <a:solidFill>
                <a:srgbClr val="009690"/>
              </a:solidFill>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May 2025 (survey 1</a:t>
            </a:r>
            <a:r>
              <a:rPr lang="en-GB" sz="1400" dirty="0">
                <a:latin typeface="Arial" panose="020B0604020202020204"/>
              </a:rPr>
              <a:t>8</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is sometimes presented alongside that from similar Greater Manchester resident surveys undertaken in February 2025 (survey 17) and </a:t>
            </a:r>
            <a:r>
              <a:rPr lang="en-GB" sz="1400" dirty="0">
                <a:latin typeface="Arial" panose="020B0604020202020204"/>
              </a:rPr>
              <a:t>December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(survey 16). A change to the fieldwork approach (relating to survey frequency) will be explained further on the next slide. </a:t>
            </a: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following approaches have been used, </a:t>
            </a:r>
            <a:r>
              <a:rPr lang="en-GB" sz="1400" dirty="0">
                <a:latin typeface="Arial" panose="020B0604020202020204"/>
              </a:rPr>
              <a:t>identified as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a:t>
            </a:r>
          </a:p>
          <a:p>
            <a:pPr lvl="1">
              <a:lnSpc>
                <a:spcPct val="100000"/>
              </a:lnSpc>
              <a:spcBef>
                <a:spcPts val="0"/>
              </a:spcBef>
              <a:spcAft>
                <a:spcPts val="600"/>
              </a:spcAft>
              <a:defRPr/>
            </a:pPr>
            <a:r>
              <a:rPr lang="en-GB" sz="1400" dirty="0">
                <a:latin typeface="Arial" panose="020B0604020202020204"/>
              </a:rPr>
              <a:t>local area – data from individual surveys is shown separately, except in instances where merged data from surveys 16, 17 and 18 is used to support commentary on trends for specific sub-groups</a:t>
            </a: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material deprivation –</a:t>
            </a:r>
            <a:r>
              <a:rPr lang="en-GB" sz="1400" dirty="0">
                <a:latin typeface="Arial" panose="020B0604020202020204"/>
              </a:rPr>
              <a:t> </a:t>
            </a:r>
            <a:r>
              <a:rPr lang="en-GB" sz="1400" dirty="0">
                <a:latin typeface="Arial" panose="020B0604020202020204"/>
                <a:cs typeface="Arial"/>
              </a:rPr>
              <a:t>data from survey 18 only is shown, as this is a new topic</a:t>
            </a:r>
            <a:endParaRPr lang="en-GB" sz="1400" dirty="0">
              <a:latin typeface="Arial" panose="020B0604020202020204"/>
            </a:endParaRPr>
          </a:p>
          <a:p>
            <a:pPr lvl="1">
              <a:lnSpc>
                <a:spcPct val="100000"/>
              </a:lnSpc>
              <a:spcBef>
                <a:spcPts val="0"/>
              </a:spcBef>
              <a:spcAft>
                <a:spcPts val="600"/>
              </a:spcAft>
              <a:defRPr/>
            </a:pPr>
            <a:r>
              <a:rPr lang="en-GB" sz="1400" dirty="0">
                <a:latin typeface="Arial" panose="020B0604020202020204"/>
                <a:cs typeface="Arial"/>
              </a:rPr>
              <a:t>Further education – data from survey 18 only is shown, as this is a new topic</a:t>
            </a:r>
          </a:p>
          <a:p>
            <a:pPr lvl="1">
              <a:lnSpc>
                <a:spcPct val="100000"/>
              </a:lnSpc>
              <a:spcBef>
                <a:spcPts val="0"/>
              </a:spcBef>
              <a:spcAft>
                <a:spcPts val="600"/>
              </a:spcAft>
              <a:defRPr/>
            </a:pPr>
            <a:r>
              <a:rPr lang="en-GB" sz="1400" dirty="0">
                <a:latin typeface="Arial" panose="020B0604020202020204"/>
                <a:cs typeface="Arial"/>
              </a:rPr>
              <a:t>digital inclusion – merged data from surveys 16,17 and 18 is used drawing on face-to-face responses only</a:t>
            </a:r>
          </a:p>
          <a:p>
            <a:pPr>
              <a:lnSpc>
                <a:spcPct val="100000"/>
              </a:lnSpc>
              <a:spcBef>
                <a:spcPts val="0"/>
              </a:spcBef>
              <a:spcAft>
                <a:spcPts val="600"/>
              </a:spcAft>
              <a:defRPr/>
            </a:pPr>
            <a:r>
              <a:rPr lang="en-GB" sz="1400" dirty="0">
                <a:latin typeface="Arial" panose="020B0604020202020204"/>
                <a:cs typeface="Arial"/>
              </a:rPr>
              <a:t>To provide a national comparison, where available, </a:t>
            </a:r>
            <a:r>
              <a:rPr lang="en-GB" sz="1400" b="1" dirty="0">
                <a:solidFill>
                  <a:srgbClr val="009690"/>
                </a:solidFill>
                <a:latin typeface="Arial" panose="020B0604020202020204"/>
                <a:cs typeface="Arial"/>
              </a:rPr>
              <a:t>Greater Manchester findings are presented alongside the most recent benchmarking data from relevant national surveys</a:t>
            </a:r>
            <a:r>
              <a:rPr lang="en-GB" sz="1400" dirty="0">
                <a:latin typeface="Arial" panose="020B0604020202020204"/>
                <a:cs typeface="Arial"/>
              </a:rPr>
              <a:t> – for example, published figures from the Office for National Statistics (ONS) and the Department for Culture Media and Sport (DCMS).</a:t>
            </a:r>
            <a:endParaRPr lang="en-GB" sz="1400" dirty="0">
              <a:latin typeface="Arial" panose="020B0604020202020204"/>
            </a:endParaRPr>
          </a:p>
          <a:p>
            <a:pPr marL="228600" marR="0" lvl="0" indent="-228600" algn="l" defTabSz="914400">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32690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6EEE-E32A-60A8-4250-A5B6CC4C7059}"/>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70A9213-3612-4DA0-6EF4-7FFAFEA4EC4D}"/>
              </a:ext>
            </a:extLst>
          </p:cNvPr>
          <p:cNvSpPr>
            <a:spLocks noGrp="1"/>
          </p:cNvSpPr>
          <p:nvPr>
            <p:ph type="title"/>
          </p:nvPr>
        </p:nvSpPr>
        <p:spPr>
          <a:xfrm>
            <a:off x="421336" y="235307"/>
            <a:ext cx="11349328" cy="1107996"/>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1 in 5 (21%) of those</a:t>
            </a:r>
            <a:r>
              <a:rPr lang="en-GB" sz="1800" b="1">
                <a:solidFill>
                  <a:srgbClr val="009690"/>
                </a:solidFill>
                <a:latin typeface="Arial"/>
                <a:ea typeface="+mn-ea"/>
                <a:cs typeface="+mn-cs"/>
              </a:rPr>
              <a:t> aged 65+ </a:t>
            </a:r>
            <a:r>
              <a:rPr lang="en-GB" sz="1800" b="1">
                <a:solidFill>
                  <a:srgbClr val="5C5B5A"/>
                </a:solidFill>
                <a:latin typeface="Arial"/>
                <a:ea typeface="+mn-ea"/>
                <a:cs typeface="+mn-cs"/>
              </a:rPr>
              <a:t>are considered </a:t>
            </a:r>
            <a:r>
              <a:rPr lang="en-GB" sz="1800" b="1">
                <a:solidFill>
                  <a:srgbClr val="009690"/>
                </a:solidFill>
                <a:latin typeface="Arial"/>
                <a:ea typeface="+mn-ea"/>
                <a:cs typeface="+mn-cs"/>
              </a:rPr>
              <a:t>materially deprived</a:t>
            </a:r>
            <a:r>
              <a:rPr lang="en-GB" sz="1800" b="1">
                <a:solidFill>
                  <a:srgbClr val="5C5B5A"/>
                </a:solidFill>
                <a:latin typeface="Arial"/>
                <a:ea typeface="+mn-ea"/>
                <a:cs typeface="+mn-cs"/>
              </a:rPr>
              <a:t>. 4 in 5 (81%) materially deprived pensioners are unable to put money aside for unexpected expenses, and two thirds (66%) have regular money worries. 1 in 10 pensioners not materially deprived are also unable to put money aside (10%), are unable to keep their home damp free (8%) nor keep their home adequately warm in cold weather (8%).</a:t>
            </a:r>
          </a:p>
        </p:txBody>
      </p:sp>
      <p:sp>
        <p:nvSpPr>
          <p:cNvPr id="27" name="TextBox 26">
            <a:extLst>
              <a:ext uri="{FF2B5EF4-FFF2-40B4-BE49-F238E27FC236}">
                <a16:creationId xmlns:a16="http://schemas.microsoft.com/office/drawing/2014/main" id="{B47B4F83-5AAA-1591-23D2-907DAFE707D3}"/>
              </a:ext>
            </a:extLst>
          </p:cNvPr>
          <p:cNvSpPr txBox="1"/>
          <p:nvPr/>
        </p:nvSpPr>
        <p:spPr>
          <a:xfrm>
            <a:off x="242686" y="1607135"/>
            <a:ext cx="36943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Are pensioners aged 65+ materially deprived? </a:t>
            </a:r>
          </a:p>
        </p:txBody>
      </p:sp>
      <p:graphicFrame>
        <p:nvGraphicFramePr>
          <p:cNvPr id="30" name="Chart 29" descr="Pie chart showing 21% of pensioners aged 65+ are materially deprived. ">
            <a:extLst>
              <a:ext uri="{FF2B5EF4-FFF2-40B4-BE49-F238E27FC236}">
                <a16:creationId xmlns:a16="http://schemas.microsoft.com/office/drawing/2014/main" id="{9B97DED3-B5BA-94A6-421E-39025A7DD13B}"/>
              </a:ext>
            </a:extLst>
          </p:cNvPr>
          <p:cNvGraphicFramePr/>
          <p:nvPr/>
        </p:nvGraphicFramePr>
        <p:xfrm>
          <a:off x="402386" y="2404700"/>
          <a:ext cx="3374923" cy="358917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1E35AF1-0850-BD3F-E069-566ED41A1881}"/>
              </a:ext>
            </a:extLst>
          </p:cNvPr>
          <p:cNvSpPr txBox="1"/>
          <p:nvPr/>
        </p:nvSpPr>
        <p:spPr>
          <a:xfrm>
            <a:off x="4457485" y="1607135"/>
            <a:ext cx="303587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Top scoring indicators of material deprivation (Red 21%)</a:t>
            </a:r>
          </a:p>
        </p:txBody>
      </p:sp>
      <p:graphicFrame>
        <p:nvGraphicFramePr>
          <p:cNvPr id="2" name="Chart 1" descr="Bar chart showing top scoring indicators of material deprivation. 81% unable to put money aside for unexpected expenses, 66% regular money worries at the end of the month.">
            <a:extLst>
              <a:ext uri="{FF2B5EF4-FFF2-40B4-BE49-F238E27FC236}">
                <a16:creationId xmlns:a16="http://schemas.microsoft.com/office/drawing/2014/main" id="{29D838DC-CBB3-B570-C7F5-1D2797F643E3}"/>
              </a:ext>
            </a:extLst>
          </p:cNvPr>
          <p:cNvGraphicFramePr/>
          <p:nvPr>
            <p:extLst>
              <p:ext uri="{D42A27DB-BD31-4B8C-83A1-F6EECF244321}">
                <p14:modId xmlns:p14="http://schemas.microsoft.com/office/powerpoint/2010/main" val="108185638"/>
              </p:ext>
            </p:extLst>
          </p:nvPr>
        </p:nvGraphicFramePr>
        <p:xfrm>
          <a:off x="4058641" y="2161133"/>
          <a:ext cx="4095865" cy="4110951"/>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286A1EAB-95AE-97C6-9233-DACD1D16540A}"/>
              </a:ext>
            </a:extLst>
          </p:cNvPr>
          <p:cNvSpPr txBox="1"/>
          <p:nvPr/>
        </p:nvSpPr>
        <p:spPr>
          <a:xfrm>
            <a:off x="8511028" y="1607135"/>
            <a:ext cx="3259636" cy="553998"/>
          </a:xfrm>
          <a:prstGeom prst="rect">
            <a:avLst/>
          </a:prstGeom>
          <a:noFill/>
        </p:spPr>
        <p:txBody>
          <a:bodyPr wrap="square" lIns="91440" tIns="45720" rIns="91440" bIns="45720" rtlCol="0" anchor="t">
            <a:spAutoFit/>
          </a:bodyPr>
          <a:lstStyle/>
          <a:p>
            <a:pPr algn="ctr">
              <a:defRPr/>
            </a:pPr>
            <a:r>
              <a:rPr kumimoji="0" lang="en-GB" sz="1500" b="1" i="0" u="none" strike="noStrike" kern="1200" cap="none" spc="0" normalizeH="0" baseline="0" noProof="0">
                <a:ln>
                  <a:noFill/>
                </a:ln>
                <a:solidFill>
                  <a:srgbClr val="5C5B5A"/>
                </a:solidFill>
                <a:effectLst/>
                <a:uLnTx/>
                <a:uFillTx/>
                <a:latin typeface="Arial"/>
                <a:ea typeface="+mn-ea"/>
                <a:cs typeface="+mn-cs"/>
              </a:rPr>
              <a:t>Top scoring indicators of </a:t>
            </a:r>
            <a:r>
              <a:rPr lang="en-GB" sz="1500" b="1" i="1">
                <a:solidFill>
                  <a:srgbClr val="5C5B5A"/>
                </a:solidFill>
                <a:latin typeface="Arial"/>
              </a:rPr>
              <a:t>no</a:t>
            </a:r>
            <a:r>
              <a:rPr lang="en-GB" sz="1500" b="1">
                <a:solidFill>
                  <a:srgbClr val="5C5B5A"/>
                </a:solidFill>
                <a:latin typeface="Arial"/>
              </a:rPr>
              <a:t> </a:t>
            </a:r>
            <a:r>
              <a:rPr kumimoji="0" lang="en-GB" sz="1500" b="1" i="0" u="none" strike="noStrike" kern="1200" cap="none" spc="0" normalizeH="0" baseline="0" noProof="0">
                <a:ln>
                  <a:noFill/>
                </a:ln>
                <a:solidFill>
                  <a:srgbClr val="5C5B5A"/>
                </a:solidFill>
                <a:effectLst/>
                <a:uLnTx/>
                <a:uFillTx/>
                <a:latin typeface="Arial"/>
                <a:ea typeface="+mn-ea"/>
                <a:cs typeface="+mn-cs"/>
              </a:rPr>
              <a:t>material </a:t>
            </a:r>
            <a:r>
              <a:rPr kumimoji="0" lang="en-GB" sz="1500" b="1" i="0" u="none" strike="noStrike" kern="1200" cap="none" spc="0" normalizeH="0" baseline="0" noProof="0" dirty="0">
                <a:ln>
                  <a:noFill/>
                </a:ln>
                <a:solidFill>
                  <a:srgbClr val="5C5B5A"/>
                </a:solidFill>
                <a:effectLst/>
                <a:uLnTx/>
                <a:uFillTx/>
                <a:latin typeface="Arial"/>
                <a:ea typeface="+mn-ea"/>
                <a:cs typeface="+mn-cs"/>
              </a:rPr>
              <a:t>deprivation (Green 79%)</a:t>
            </a:r>
            <a:r>
              <a:rPr lang="en-GB" sz="1500" b="1" dirty="0">
                <a:solidFill>
                  <a:srgbClr val="5C5B5A"/>
                </a:solidFill>
                <a:latin typeface="Arial"/>
              </a:rPr>
              <a:t>*</a:t>
            </a:r>
            <a:endParaRPr kumimoji="0" lang="en-GB" sz="15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7" name="Chart 6" descr="Bar chart showing top scoring indicators of material deprivation. 81% unable to put money aside for unexpected expenses, 66% regular money worries at the end of the month.">
            <a:extLst>
              <a:ext uri="{FF2B5EF4-FFF2-40B4-BE49-F238E27FC236}">
                <a16:creationId xmlns:a16="http://schemas.microsoft.com/office/drawing/2014/main" id="{25BAFD02-0F4E-A8AD-0E59-EECDE68F53C7}"/>
              </a:ext>
            </a:extLst>
          </p:cNvPr>
          <p:cNvGraphicFramePr/>
          <p:nvPr>
            <p:extLst>
              <p:ext uri="{D42A27DB-BD31-4B8C-83A1-F6EECF244321}">
                <p14:modId xmlns:p14="http://schemas.microsoft.com/office/powerpoint/2010/main" val="475052451"/>
              </p:ext>
            </p:extLst>
          </p:nvPr>
        </p:nvGraphicFramePr>
        <p:xfrm>
          <a:off x="8435838" y="2282761"/>
          <a:ext cx="3410015" cy="3833048"/>
        </p:xfrm>
        <a:graphic>
          <a:graphicData uri="http://schemas.openxmlformats.org/drawingml/2006/chart">
            <c:chart xmlns:c="http://schemas.openxmlformats.org/drawingml/2006/chart" xmlns:r="http://schemas.openxmlformats.org/officeDocument/2006/relationships" r:id="rId6"/>
          </a:graphicData>
        </a:graphic>
      </p:graphicFrame>
      <p:sp>
        <p:nvSpPr>
          <p:cNvPr id="23" name="Footer Placeholder 4">
            <a:extLst>
              <a:ext uri="{FF2B5EF4-FFF2-40B4-BE49-F238E27FC236}">
                <a16:creationId xmlns:a16="http://schemas.microsoft.com/office/drawing/2014/main" id="{44F88C57-66ED-06E6-B293-761C533432D6}"/>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Material Deprivation score calculated based on responses to 19 questions. Base: Respondents aged 65+ (522)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panose="020B0604020202020204" pitchFamily="34" charset="0"/>
                <a:cs typeface="Arial" panose="020B0604020202020204" pitchFamily="34" charset="0"/>
              </a:rPr>
              <a:t>*Only codes 5% and above shown</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B5136AFF-7034-7B4B-E68C-3C19CB533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2182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901C7-323F-59CF-7FAA-230D85B094DF}"/>
            </a:ext>
          </a:extLst>
        </p:cNvPr>
        <p:cNvGrpSpPr/>
        <p:nvPr/>
      </p:nvGrpSpPr>
      <p:grpSpPr>
        <a:xfrm>
          <a:off x="0" y="0"/>
          <a:ext cx="0" cy="0"/>
          <a:chOff x="0" y="0"/>
          <a:chExt cx="0" cy="0"/>
        </a:xfrm>
      </p:grpSpPr>
      <p:sp>
        <p:nvSpPr>
          <p:cNvPr id="6" name="Title 13">
            <a:extLst>
              <a:ext uri="{FF2B5EF4-FFF2-40B4-BE49-F238E27FC236}">
                <a16:creationId xmlns:a16="http://schemas.microsoft.com/office/drawing/2014/main" id="{4793FA73-4F41-636D-5FE6-E2981A29E2E3}"/>
              </a:ext>
            </a:extLst>
          </p:cNvPr>
          <p:cNvSpPr>
            <a:spLocks noGrp="1"/>
          </p:cNvSpPr>
          <p:nvPr>
            <p:ph type="title"/>
          </p:nvPr>
        </p:nvSpPr>
        <p:spPr>
          <a:xfrm>
            <a:off x="421336" y="203776"/>
            <a:ext cx="11349328" cy="1107996"/>
          </a:xfrm>
        </p:spPr>
        <p:txBody>
          <a:bodyPr vert="horz" wrap="square" lIns="0" tIns="0" rIns="0" bIns="0" rtlCol="0" anchor="t" anchorCtr="0">
            <a:spAutoFit/>
          </a:bodyPr>
          <a:lstStyle/>
          <a:p>
            <a:pPr>
              <a:lnSpc>
                <a:spcPct val="100000"/>
              </a:lnSpc>
            </a:pPr>
            <a:r>
              <a:rPr lang="en-GB" sz="1800" b="1">
                <a:solidFill>
                  <a:srgbClr val="009690"/>
                </a:solidFill>
                <a:latin typeface="Arial"/>
                <a:ea typeface="+mn-ea"/>
                <a:cs typeface="+mn-cs"/>
              </a:rPr>
              <a:t>National benchmarking for Material Deprivation: </a:t>
            </a:r>
            <a:r>
              <a:rPr lang="en-GB" sz="1800" b="1">
                <a:solidFill>
                  <a:srgbClr val="5C5B5A"/>
                </a:solidFill>
                <a:latin typeface="Arial"/>
                <a:ea typeface="+mn-ea"/>
                <a:cs typeface="+mn-cs"/>
              </a:rPr>
              <a:t>Comparisons with data from DWP points to a greater number of GM working age respondents and pensioners being considered “materially deprived”. However, comparisons to the national survey are exploratory at this stage and benchmarking should be seen as indicative only.</a:t>
            </a:r>
          </a:p>
        </p:txBody>
      </p:sp>
      <p:sp>
        <p:nvSpPr>
          <p:cNvPr id="2" name="TextBox 1">
            <a:extLst>
              <a:ext uri="{FF2B5EF4-FFF2-40B4-BE49-F238E27FC236}">
                <a16:creationId xmlns:a16="http://schemas.microsoft.com/office/drawing/2014/main" id="{021ECCC3-6362-C881-BB7B-709C1447CDA1}"/>
              </a:ext>
            </a:extLst>
          </p:cNvPr>
          <p:cNvSpPr txBox="1"/>
          <p:nvPr/>
        </p:nvSpPr>
        <p:spPr>
          <a:xfrm>
            <a:off x="318885" y="1434145"/>
            <a:ext cx="819374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Material deprivation between Greater Manchester and Great Britain </a:t>
            </a:r>
          </a:p>
        </p:txBody>
      </p:sp>
      <p:graphicFrame>
        <p:nvGraphicFramePr>
          <p:cNvPr id="9" name="Chart 8" descr="Bar chart showing proportion of those materially deprived compared to the benchmark. 25% of GM parents are deprived, compared to the 28% benchmark.">
            <a:extLst>
              <a:ext uri="{FF2B5EF4-FFF2-40B4-BE49-F238E27FC236}">
                <a16:creationId xmlns:a16="http://schemas.microsoft.com/office/drawing/2014/main" id="{3118E9B0-48CB-3895-BA7C-6773C44101E2}"/>
              </a:ext>
            </a:extLst>
          </p:cNvPr>
          <p:cNvGraphicFramePr/>
          <p:nvPr/>
        </p:nvGraphicFramePr>
        <p:xfrm>
          <a:off x="604605" y="1466385"/>
          <a:ext cx="9904869" cy="469055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4F7380C-1307-90B0-A7A9-56597E88AD56}"/>
              </a:ext>
            </a:extLst>
          </p:cNvPr>
          <p:cNvSpPr txBox="1"/>
          <p:nvPr/>
        </p:nvSpPr>
        <p:spPr>
          <a:xfrm>
            <a:off x="8153400" y="1837017"/>
            <a:ext cx="3617264" cy="1615827"/>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prstClr val="black"/>
                </a:solidFill>
                <a:effectLst/>
                <a:uLnTx/>
                <a:uFillTx/>
                <a:latin typeface="Aptos" panose="02110004020202020204"/>
                <a:ea typeface="+mn-ea"/>
                <a:cs typeface="+mn-cs"/>
              </a:rPr>
              <a:t>Note on benchmarking comparisons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ptos" panose="02110004020202020204"/>
                <a:ea typeface="+mn-ea"/>
                <a:cs typeface="+mn-cs"/>
              </a:rPr>
              <a:t>Provisional analysis comparing our data and national benchmarking data suggests a reasonable degree of comparability between the two. However, the methodological approach of the two surveys varies considerably, with DWP’s survey taking place primarily in-person rather than online. Furthermore, as these comparisons are still in the exploratory stage and benchmarking should be seen as indicative only.</a:t>
            </a:r>
          </a:p>
        </p:txBody>
      </p:sp>
      <p:sp>
        <p:nvSpPr>
          <p:cNvPr id="14" name="TextBox 13">
            <a:extLst>
              <a:ext uri="{FF2B5EF4-FFF2-40B4-BE49-F238E27FC236}">
                <a16:creationId xmlns:a16="http://schemas.microsoft.com/office/drawing/2014/main" id="{C3487E53-85A2-4E6B-C3DC-0535C8F56962}"/>
              </a:ext>
            </a:extLst>
          </p:cNvPr>
          <p:cNvSpPr txBox="1"/>
          <p:nvPr/>
        </p:nvSpPr>
        <p:spPr>
          <a:xfrm>
            <a:off x="8153400" y="3612258"/>
            <a:ext cx="3617264" cy="1277273"/>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prstClr val="black"/>
                </a:solidFill>
                <a:effectLst/>
                <a:uLnTx/>
                <a:uFillTx/>
                <a:latin typeface="Aptos" panose="02110004020202020204"/>
                <a:ea typeface="+mn-ea"/>
                <a:cs typeface="+mn-cs"/>
              </a:rPr>
              <a:t>*Parents with children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In national benchmarking survey, parents with children up to the age of 19 living in their household are included (all under 16s plus those aged 16-19 in approved education or training), whereas in our survey, children up to the age of 18 are included, regardless of education status. </a:t>
            </a:r>
          </a:p>
        </p:txBody>
      </p:sp>
      <p:sp>
        <p:nvSpPr>
          <p:cNvPr id="12" name="TextBox 11">
            <a:extLst>
              <a:ext uri="{FF2B5EF4-FFF2-40B4-BE49-F238E27FC236}">
                <a16:creationId xmlns:a16="http://schemas.microsoft.com/office/drawing/2014/main" id="{41EBE61E-4049-3C1D-45BD-259623CDCFA1}"/>
              </a:ext>
            </a:extLst>
          </p:cNvPr>
          <p:cNvSpPr txBox="1"/>
          <p:nvPr/>
        </p:nvSpPr>
        <p:spPr>
          <a:xfrm>
            <a:off x="8153400" y="5048945"/>
            <a:ext cx="3617264" cy="1107996"/>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sng" dirty="0">
                <a:solidFill>
                  <a:prstClr val="black"/>
                </a:solidFill>
                <a:latin typeface="Aptos" panose="02110004020202020204"/>
              </a:rPr>
              <a:t>*</a:t>
            </a:r>
            <a:r>
              <a:rPr kumimoji="0" lang="en-GB" sz="1100" b="0" i="0" u="sng" strike="noStrike" kern="1200" cap="none" spc="0" normalizeH="0" baseline="0" noProof="0" dirty="0">
                <a:ln>
                  <a:noFill/>
                </a:ln>
                <a:solidFill>
                  <a:prstClr val="black"/>
                </a:solidFill>
                <a:effectLst/>
                <a:uLnTx/>
                <a:uFillTx/>
                <a:latin typeface="Aptos" panose="02110004020202020204"/>
                <a:ea typeface="+mn-ea"/>
                <a:cs typeface="+mn-cs"/>
              </a:rPr>
              <a:t>*Note on DWP Benchmarking methodology change between FYE 2023 and FYE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There was a methodological change (including questionnaire changes) between FYE 2023 and FYE 2024 for calculating material deprivation, hence comparisons with historic timeseries data nationally is not advised.</a:t>
            </a:r>
          </a:p>
        </p:txBody>
      </p:sp>
      <p:sp>
        <p:nvSpPr>
          <p:cNvPr id="7" name="Footer Placeholder 4">
            <a:extLst>
              <a:ext uri="{FF2B5EF4-FFF2-40B4-BE49-F238E27FC236}">
                <a16:creationId xmlns:a16="http://schemas.microsoft.com/office/drawing/2014/main" id="{836EF87A-7533-5AF9-0769-347E69C9C604}"/>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**National benchmarking material deprivation estimates from Department for Work and Pensions for FYE 2023 were 21% for children, 22% for working-age adults and 8% for pensioners. However, as per the note above, results between FYE 2023 and FYE 2024 are not comparable.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8222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Autofit/>
          </a:bodyPr>
          <a:lstStyle/>
          <a:p>
            <a:r>
              <a:rPr lang="en-GB" sz="4000" b="1" dirty="0">
                <a:latin typeface="Arial"/>
                <a:cs typeface="Arial"/>
              </a:rPr>
              <a:t>Further education for young people  </a:t>
            </a:r>
            <a:br>
              <a:rPr lang="en-GB" sz="2800" b="1" dirty="0">
                <a:latin typeface="Arial" panose="020B0604020202020204" pitchFamily="34" charset="0"/>
                <a:cs typeface="Arial" panose="020B0604020202020204" pitchFamily="34" charset="0"/>
              </a:rPr>
            </a:br>
            <a:endParaRPr lang="en-GB" sz="1800" dirty="0">
              <a:latin typeface="Arial"/>
              <a:cs typeface="Arial"/>
            </a:endParaRPr>
          </a:p>
        </p:txBody>
      </p:sp>
      <p:graphicFrame>
        <p:nvGraphicFramePr>
          <p:cNvPr id="4" name="Table 5">
            <a:extLst>
              <a:ext uri="{FF2B5EF4-FFF2-40B4-BE49-F238E27FC236}">
                <a16:creationId xmlns:a16="http://schemas.microsoft.com/office/drawing/2014/main" id="{F2F310DB-6017-D954-82C9-0736DC1750AA}"/>
              </a:ext>
            </a:extLst>
          </p:cNvPr>
          <p:cNvGraphicFramePr>
            <a:graphicFrameLocks noGrp="1"/>
          </p:cNvGraphicFramePr>
          <p:nvPr>
            <p:extLst>
              <p:ext uri="{D42A27DB-BD31-4B8C-83A1-F6EECF244321}">
                <p14:modId xmlns:p14="http://schemas.microsoft.com/office/powerpoint/2010/main" val="2580429039"/>
              </p:ext>
            </p:extLst>
          </p:nvPr>
        </p:nvGraphicFramePr>
        <p:xfrm>
          <a:off x="433382" y="2997000"/>
          <a:ext cx="5754354" cy="864000"/>
        </p:xfrm>
        <a:graphic>
          <a:graphicData uri="http://schemas.openxmlformats.org/drawingml/2006/table">
            <a:tbl>
              <a:tblPr firstRow="1" bandRow="1">
                <a:tableStyleId>{5C22544A-7EE6-4342-B048-85BDC9FD1C3A}</a:tableStyleId>
              </a:tblPr>
              <a:tblGrid>
                <a:gridCol w="4351839">
                  <a:extLst>
                    <a:ext uri="{9D8B030D-6E8A-4147-A177-3AD203B41FA5}">
                      <a16:colId xmlns:a16="http://schemas.microsoft.com/office/drawing/2014/main" val="4846203"/>
                    </a:ext>
                  </a:extLst>
                </a:gridCol>
                <a:gridCol w="1402515">
                  <a:extLst>
                    <a:ext uri="{9D8B030D-6E8A-4147-A177-3AD203B41FA5}">
                      <a16:colId xmlns:a16="http://schemas.microsoft.com/office/drawing/2014/main" val="4277008826"/>
                    </a:ext>
                  </a:extLst>
                </a:gridCol>
              </a:tblGrid>
              <a:tr h="288000">
                <a:tc>
                  <a:txBody>
                    <a:bodyPr/>
                    <a:lstStyle/>
                    <a:p>
                      <a:r>
                        <a:rPr lang="en-GB" sz="1400" b="1" dirty="0">
                          <a:latin typeface="Arial"/>
                          <a:cs typeface="Arial"/>
                        </a:rPr>
                        <a:t>Further education for young people context</a:t>
                      </a:r>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43</a:t>
                      </a:r>
                      <a:endParaRPr lang="en-GB" sz="1400" b="1" u="sng" kern="1200" dirty="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5469786"/>
                  </a:ext>
                </a:extLst>
              </a:tr>
              <a:tr h="288000">
                <a:tc>
                  <a:txBody>
                    <a:bodyPr/>
                    <a:lstStyle/>
                    <a:p>
                      <a:r>
                        <a:rPr lang="en-GB" sz="1400" b="1" dirty="0">
                          <a:solidFill>
                            <a:schemeClr val="bg1"/>
                          </a:solidFill>
                          <a:latin typeface="Arial"/>
                          <a:cs typeface="Arial"/>
                        </a:rPr>
                        <a:t>Further education for young people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44-45</a:t>
                      </a:r>
                      <a:endParaRPr lang="en-GB" sz="1400" b="1" u="sng" kern="1200" dirty="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Early years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46-52</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655960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DD488-7BE8-11A8-E7E7-8C12FE5A97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92BAB7-B3DB-9B38-055F-498C85EFC675}"/>
              </a:ext>
            </a:extLst>
          </p:cNvPr>
          <p:cNvSpPr>
            <a:spLocks noGrp="1"/>
          </p:cNvSpPr>
          <p:nvPr>
            <p:ph type="title"/>
          </p:nvPr>
        </p:nvSpPr>
        <p:spPr>
          <a:xfrm>
            <a:off x="586799" y="111153"/>
            <a:ext cx="10515600" cy="693150"/>
          </a:xfrm>
        </p:spPr>
        <p:txBody>
          <a:bodyPr>
            <a:normAutofit/>
          </a:bodyPr>
          <a:lstStyle/>
          <a:p>
            <a:r>
              <a:rPr lang="en-GB" dirty="0">
                <a:latin typeface="Arial"/>
                <a:cs typeface="Arial"/>
              </a:rPr>
              <a:t>Further education for young people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89EFFE-5506-A7D3-5F59-27C945870635}"/>
              </a:ext>
            </a:extLst>
          </p:cNvPr>
          <p:cNvSpPr txBox="1"/>
          <p:nvPr/>
        </p:nvSpPr>
        <p:spPr>
          <a:xfrm>
            <a:off x="586800" y="668137"/>
            <a:ext cx="11018402" cy="4208844"/>
          </a:xfrm>
          <a:prstGeom prst="rect">
            <a:avLst/>
          </a:prstGeom>
          <a:noFill/>
        </p:spPr>
        <p:txBody>
          <a:bodyPr wrap="square" lIns="91440" tIns="45720" rIns="91440" bIns="45720" rtlCol="0" anchor="t">
            <a:spAutoFit/>
          </a:bodyPr>
          <a:lstStyle/>
          <a:p>
            <a:pPr>
              <a:spcAft>
                <a:spcPts val="500"/>
              </a:spcAft>
              <a:defRPr/>
            </a:pPr>
            <a:endParaRPr lang="en-GB" sz="1100" dirty="0">
              <a:solidFill>
                <a:srgbClr val="FFFFFF"/>
              </a:solidFill>
              <a:latin typeface="Arial"/>
              <a:cs typeface="Segoe UI"/>
            </a:endParaRPr>
          </a:p>
          <a:p>
            <a:pPr>
              <a:spcAft>
                <a:spcPts val="500"/>
              </a:spcAft>
              <a:defRPr/>
            </a:pPr>
            <a:r>
              <a:rPr lang="en-GB" sz="1200" dirty="0">
                <a:solidFill>
                  <a:srgbClr val="FFFFFF"/>
                </a:solidFill>
                <a:latin typeface="Arial"/>
                <a:cs typeface="Segoe UI"/>
              </a:rPr>
              <a:t>New for this wave is the inclusion of a suite of questions around the different pathways available to young people after secondary school but before they get a job. These questions have been introduced to provide baseline insights in relation to </a:t>
            </a:r>
            <a:r>
              <a:rPr lang="en-GB" sz="1200" b="1" dirty="0">
                <a:solidFill>
                  <a:srgbClr val="FFFFFF"/>
                </a:solidFill>
                <a:latin typeface="Arial"/>
                <a:cs typeface="Segoe UI"/>
              </a:rPr>
              <a:t>residents’ views and perspectives on both academic and technical options after school</a:t>
            </a:r>
            <a:r>
              <a:rPr lang="en-GB" sz="1200" dirty="0">
                <a:solidFill>
                  <a:srgbClr val="FFFFFF"/>
                </a:solidFill>
                <a:latin typeface="Arial"/>
                <a:cs typeface="Segoe UI"/>
              </a:rPr>
              <a:t>, noting that the forthcoming Greater Manchester Strategy (GMS) includes a shared objective to establish “a clear line of sight to high quality jobs”: </a:t>
            </a:r>
          </a:p>
          <a:p>
            <a:pPr>
              <a:spcAft>
                <a:spcPts val="500"/>
              </a:spcAft>
              <a:defRPr/>
            </a:pPr>
            <a:endParaRPr lang="en-GB" sz="1200" i="1" dirty="0">
              <a:solidFill>
                <a:srgbClr val="FFFFFF"/>
              </a:solidFill>
              <a:latin typeface="Arial"/>
              <a:cs typeface="Segoe UI"/>
            </a:endParaRPr>
          </a:p>
          <a:p>
            <a:pPr>
              <a:spcAft>
                <a:spcPts val="500"/>
              </a:spcAft>
              <a:defRPr/>
            </a:pPr>
            <a:r>
              <a:rPr lang="en-GB" sz="1200" i="1" dirty="0">
                <a:solidFill>
                  <a:srgbClr val="FFFFFF"/>
                </a:solidFill>
                <a:latin typeface="Arial"/>
                <a:cs typeface="Segoe UI"/>
              </a:rPr>
              <a:t>Greater Manchester wants to lead the way with social mobility – so that the young people who live here have a clear path towards a good job in our growing economy. By transforming technical education through the </a:t>
            </a:r>
            <a:r>
              <a:rPr lang="en-GB" sz="1200" i="1" dirty="0" err="1">
                <a:solidFill>
                  <a:srgbClr val="FFFFFF"/>
                </a:solidFill>
                <a:latin typeface="Arial"/>
                <a:cs typeface="Segoe UI"/>
              </a:rPr>
              <a:t>MBacc</a:t>
            </a:r>
            <a:r>
              <a:rPr lang="en-GB" sz="1200" i="1" dirty="0">
                <a:solidFill>
                  <a:srgbClr val="FFFFFF"/>
                </a:solidFill>
                <a:latin typeface="Arial"/>
                <a:cs typeface="Segoe UI"/>
              </a:rPr>
              <a:t>, we want to give young people a clear line of sight to high quality jobs in sectors that are growing in Greater Manchester. This will not only plug the gaps in the workforce market, it will also give young people increased access to essential life and work skills, growing their sense of hope and optimism for the future.</a:t>
            </a:r>
          </a:p>
          <a:p>
            <a:pPr>
              <a:spcAft>
                <a:spcPts val="500"/>
              </a:spcAft>
              <a:defRPr/>
            </a:pPr>
            <a:endParaRPr lang="en-GB" sz="1200" dirty="0">
              <a:solidFill>
                <a:srgbClr val="FFFFFF"/>
              </a:solidFill>
              <a:latin typeface="Arial"/>
              <a:cs typeface="Segoe UI"/>
            </a:endParaRPr>
          </a:p>
          <a:p>
            <a:pPr>
              <a:spcAft>
                <a:spcPts val="500"/>
              </a:spcAft>
              <a:defRPr/>
            </a:pPr>
            <a:r>
              <a:rPr lang="en-GB" sz="1200" dirty="0">
                <a:solidFill>
                  <a:srgbClr val="FFFFFF"/>
                </a:solidFill>
                <a:latin typeface="Arial"/>
                <a:cs typeface="Segoe UI"/>
              </a:rPr>
              <a:t>The survey invited respondents to think about what young people do after secondary school before they get a job, and then provide reflections / views on academic post-secondary school options (e.g. A-Levels and university), and similarly in relation or more ‘technical’ and ‘vocational’ post-secondary school options (e.g. T-Levels, BTEC courses or apprenticeships). </a:t>
            </a:r>
          </a:p>
          <a:p>
            <a:pPr>
              <a:spcAft>
                <a:spcPts val="500"/>
              </a:spcAft>
              <a:defRPr/>
            </a:pPr>
            <a:r>
              <a:rPr lang="en-GB" sz="1200" dirty="0">
                <a:solidFill>
                  <a:srgbClr val="FFFFFF"/>
                </a:solidFill>
                <a:latin typeface="Arial"/>
                <a:cs typeface="Segoe UI"/>
              </a:rPr>
              <a:t>These questions are somewhat experimental, in that we have developed bespoke questions that do not align with the ‘usual’ questions asked in national surveys. Whilst some changes to these questions were made after an initial pilot launch, we are confident in the data produced at this stage. The content will be repeated in the summer wave of the Residents’ Survey to consolidate the baseline understanding.</a:t>
            </a:r>
          </a:p>
          <a:p>
            <a:pPr>
              <a:spcAft>
                <a:spcPts val="500"/>
              </a:spcAft>
              <a:defRPr/>
            </a:pPr>
            <a:endParaRPr lang="en-GB" sz="1100" i="1" dirty="0">
              <a:solidFill>
                <a:srgbClr val="FFFFFF"/>
              </a:solidFill>
              <a:latin typeface="Arial"/>
              <a:cs typeface="Segoe UI"/>
            </a:endParaRPr>
          </a:p>
          <a:p>
            <a:pPr lvl="1">
              <a:spcAft>
                <a:spcPts val="500"/>
              </a:spcAft>
              <a:defRPr/>
            </a:pPr>
            <a:endParaRPr lang="en-GB" sz="500" dirty="0">
              <a:solidFill>
                <a:srgbClr val="FFFFFF"/>
              </a:solidFill>
              <a:latin typeface="Arial"/>
              <a:cs typeface="Segoe UI"/>
            </a:endParaRPr>
          </a:p>
          <a:p>
            <a:pPr>
              <a:spcAft>
                <a:spcPts val="500"/>
              </a:spcAft>
              <a:defRPr/>
            </a:pPr>
            <a:endParaRPr lang="en-GB" sz="11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717989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685C-3CE3-9FB5-C321-2A7E26CC39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3357C7-DE54-F465-0C28-F745F6657BE0}"/>
              </a:ext>
            </a:extLst>
          </p:cNvPr>
          <p:cNvSpPr>
            <a:spLocks noGrp="1"/>
          </p:cNvSpPr>
          <p:nvPr>
            <p:ph type="title"/>
          </p:nvPr>
        </p:nvSpPr>
        <p:spPr>
          <a:xfrm>
            <a:off x="586799" y="111153"/>
            <a:ext cx="10515600" cy="693150"/>
          </a:xfrm>
        </p:spPr>
        <p:txBody>
          <a:bodyPr>
            <a:normAutofit fontScale="90000"/>
          </a:bodyPr>
          <a:lstStyle/>
          <a:p>
            <a:r>
              <a:rPr lang="en-GB" dirty="0">
                <a:latin typeface="Arial"/>
                <a:cs typeface="Arial"/>
              </a:rPr>
              <a:t>Further education for young people – key findings (1)</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3E21DFF-CACC-CE89-4C9C-BCC9D38711EA}"/>
              </a:ext>
            </a:extLst>
          </p:cNvPr>
          <p:cNvSpPr txBox="1"/>
          <p:nvPr/>
        </p:nvSpPr>
        <p:spPr>
          <a:xfrm>
            <a:off x="586800" y="668137"/>
            <a:ext cx="11018402" cy="5439951"/>
          </a:xfrm>
          <a:prstGeom prst="rect">
            <a:avLst/>
          </a:prstGeom>
          <a:noFill/>
        </p:spPr>
        <p:txBody>
          <a:bodyPr wrap="square" lIns="91440" tIns="45720" rIns="91440" bIns="45720" rtlCol="0" anchor="t">
            <a:spAutoFit/>
          </a:bodyPr>
          <a:lstStyle/>
          <a:p>
            <a:pPr>
              <a:spcAft>
                <a:spcPts val="500"/>
              </a:spcAft>
              <a:defRPr/>
            </a:pPr>
            <a:endParaRPr lang="en-GB" sz="1100" i="1" dirty="0">
              <a:solidFill>
                <a:srgbClr val="FFFFFF"/>
              </a:solidFill>
              <a:latin typeface="Arial"/>
              <a:cs typeface="Segoe UI"/>
            </a:endParaRPr>
          </a:p>
          <a:p>
            <a:pPr>
              <a:spcAft>
                <a:spcPts val="500"/>
              </a:spcAft>
              <a:defRPr/>
            </a:pPr>
            <a:r>
              <a:rPr lang="en-GB" sz="1100" b="1" dirty="0">
                <a:solidFill>
                  <a:srgbClr val="FFFFFF"/>
                </a:solidFill>
                <a:latin typeface="Arial"/>
                <a:cs typeface="Segoe UI"/>
              </a:rPr>
              <a:t>WHICH PATHWAYS ARE BETTER FOR YOUNG PEOPLE?</a:t>
            </a:r>
          </a:p>
          <a:p>
            <a:pPr marL="171450" indent="-171450">
              <a:spcAft>
                <a:spcPts val="500"/>
              </a:spcAft>
              <a:buFont typeface="Arial" panose="020B0604020202020204" pitchFamily="34" charset="0"/>
              <a:buChar char="•"/>
              <a:defRPr/>
            </a:pPr>
            <a:r>
              <a:rPr lang="en-GB" sz="1100" dirty="0">
                <a:solidFill>
                  <a:srgbClr val="FFFFFF"/>
                </a:solidFill>
                <a:latin typeface="Arial"/>
                <a:cs typeface="Segoe UI"/>
              </a:rPr>
              <a:t>Half (52%) of respondents say that both academic and technical/ vocational pathways are equally as good as each other at preparing young people for future jobs. Of those with stronger views, one quarter (26%) say that technical / vocational pathways are more effective, while 1 in 10 (10%) say that academic pathways are better.</a:t>
            </a:r>
          </a:p>
          <a:p>
            <a:pPr marL="628650" lvl="1" indent="-171450">
              <a:spcAft>
                <a:spcPts val="500"/>
              </a:spcAft>
              <a:buFont typeface="Arial" panose="020B0604020202020204" pitchFamily="34" charset="0"/>
              <a:buChar char="•"/>
              <a:defRPr/>
            </a:pPr>
            <a:r>
              <a:rPr lang="en-GB" sz="1100" dirty="0">
                <a:solidFill>
                  <a:srgbClr val="FFFFFF"/>
                </a:solidFill>
                <a:latin typeface="Arial"/>
                <a:cs typeface="Segoe UI"/>
              </a:rPr>
              <a:t>Younger respondents aged 16-24 (20%) and those from within racially minoritised communities (16%) are among those that consider academic pathways to better prepare young people for future jobs. Those with very high levels of life satisfaction are also more likely to prefer academic options (13%) .</a:t>
            </a:r>
          </a:p>
          <a:p>
            <a:pPr marL="628650" lvl="1" indent="-171450">
              <a:spcAft>
                <a:spcPts val="500"/>
              </a:spcAft>
              <a:buFont typeface="Arial" panose="020B0604020202020204" pitchFamily="34" charset="0"/>
              <a:buChar char="•"/>
              <a:defRPr/>
            </a:pPr>
            <a:r>
              <a:rPr lang="en-GB" sz="1100" dirty="0">
                <a:solidFill>
                  <a:srgbClr val="FFFFFF"/>
                </a:solidFill>
                <a:latin typeface="Arial"/>
                <a:cs typeface="Segoe UI"/>
              </a:rPr>
              <a:t>Whereas older respondents aged 65-74 (32%) and those with children in college (37%) are among those who consider technical/ vocational pathways to better prepare young people for future jobs. Those who feel they are treated unfairly by society are more likely to prefer technical or vocational options (31%).</a:t>
            </a:r>
            <a:endParaRPr lang="en-GB" sz="500" dirty="0">
              <a:solidFill>
                <a:srgbClr val="FFFFFF"/>
              </a:solidFill>
              <a:latin typeface="Arial"/>
              <a:cs typeface="Segoe UI"/>
            </a:endParaRPr>
          </a:p>
          <a:p>
            <a:pPr lvl="1">
              <a:spcAft>
                <a:spcPts val="500"/>
              </a:spcAft>
              <a:defRPr/>
            </a:pPr>
            <a:endParaRPr lang="en-GB" sz="500" dirty="0">
              <a:solidFill>
                <a:srgbClr val="FFFFFF"/>
              </a:solidFill>
              <a:latin typeface="Arial"/>
              <a:cs typeface="Segoe UI"/>
            </a:endParaRPr>
          </a:p>
          <a:p>
            <a:pPr>
              <a:spcAft>
                <a:spcPts val="500"/>
              </a:spcAft>
              <a:defRPr/>
            </a:pPr>
            <a:r>
              <a:rPr lang="en-GB" sz="1100" b="1" dirty="0">
                <a:solidFill>
                  <a:srgbClr val="FFFFFF"/>
                </a:solidFill>
                <a:latin typeface="Arial"/>
                <a:cs typeface="Segoe UI"/>
              </a:rPr>
              <a:t>BENEFITS OF ACADEMIC PATHWAYS</a:t>
            </a:r>
          </a:p>
          <a:p>
            <a:pPr marL="171450" indent="-171450">
              <a:spcAft>
                <a:spcPts val="500"/>
              </a:spcAft>
              <a:buFont typeface="Arial" panose="020B0604020202020204" pitchFamily="34" charset="0"/>
              <a:buChar char="•"/>
              <a:defRPr/>
            </a:pPr>
            <a:r>
              <a:rPr lang="en-GB" sz="1100" dirty="0">
                <a:solidFill>
                  <a:srgbClr val="FFFFFF"/>
                </a:solidFill>
                <a:latin typeface="Arial"/>
                <a:cs typeface="Segoe UI"/>
              </a:rPr>
              <a:t>Among the 10% (n=167) who think that academic pathways better prepare young people for future jobs, the top reasons were that academic pathways give young people more experience in a work environment (39%); that academic qualifications lead to better paying jobs (35%); and that academic qualifications are required for most jobs (35%).</a:t>
            </a:r>
          </a:p>
          <a:p>
            <a:pPr marL="171450" indent="-171450">
              <a:spcAft>
                <a:spcPts val="500"/>
              </a:spcAft>
              <a:buFont typeface="Arial" panose="020B0604020202020204" pitchFamily="34" charset="0"/>
              <a:buChar char="•"/>
              <a:defRPr/>
            </a:pPr>
            <a:r>
              <a:rPr lang="en-GB" sz="1100" dirty="0">
                <a:solidFill>
                  <a:srgbClr val="FFFFFF"/>
                </a:solidFill>
                <a:latin typeface="Arial"/>
                <a:cs typeface="Segoe UI"/>
              </a:rPr>
              <a:t>Among the 52% who think overall that both academic and technical pathways are equally as good as each other, academic qualifications are considered likely to lead to better paying jobs (34% felt this was true)</a:t>
            </a:r>
          </a:p>
          <a:p>
            <a:pPr marL="171450" indent="-171450">
              <a:spcAft>
                <a:spcPts val="500"/>
              </a:spcAft>
              <a:buFont typeface="Arial" panose="020B0604020202020204" pitchFamily="34" charset="0"/>
              <a:buChar char="•"/>
              <a:defRPr/>
            </a:pPr>
            <a:endParaRPr lang="en-GB" sz="1100" dirty="0">
              <a:solidFill>
                <a:srgbClr val="FFFFFF"/>
              </a:solidFill>
              <a:latin typeface="Arial"/>
              <a:cs typeface="Segoe UI"/>
            </a:endParaRPr>
          </a:p>
          <a:p>
            <a:pPr>
              <a:spcAft>
                <a:spcPts val="500"/>
              </a:spcAft>
              <a:defRPr/>
            </a:pPr>
            <a:r>
              <a:rPr lang="en-GB" sz="1100" b="1" dirty="0">
                <a:solidFill>
                  <a:srgbClr val="FFFFFF"/>
                </a:solidFill>
                <a:latin typeface="Arial"/>
                <a:cs typeface="Segoe UI"/>
              </a:rPr>
              <a:t>BENEFITS OF TECHNICAL/ VOCATIONAL PATHWAYS</a:t>
            </a:r>
          </a:p>
          <a:p>
            <a:pPr marL="171450" indent="-171450">
              <a:spcAft>
                <a:spcPts val="500"/>
              </a:spcAft>
              <a:buFont typeface="Arial" panose="020B0604020202020204" pitchFamily="34" charset="0"/>
              <a:buChar char="•"/>
              <a:defRPr/>
            </a:pPr>
            <a:r>
              <a:rPr lang="en-GB" sz="1100" dirty="0">
                <a:solidFill>
                  <a:srgbClr val="FFFFFF"/>
                </a:solidFill>
                <a:latin typeface="Arial"/>
                <a:cs typeface="Segoe UI"/>
              </a:rPr>
              <a:t>Among the 26% (n= 524) who think that technical or vocational pathways better prepare young people for future jobs, the top reasons attributed are that technical/ vocational pathways better prepare young people for work as they give young people more experience in a work environment (64%); provide young people with better knowledge and skills (57%); and that technical/ vocational post-secondary school options better prepare young people for life because young people do not have to pay fees (and, if it is an apprenticeship, will get paid) (48%).</a:t>
            </a:r>
          </a:p>
          <a:p>
            <a:pPr marL="171450" indent="-171450">
              <a:spcAft>
                <a:spcPts val="500"/>
              </a:spcAft>
              <a:buFont typeface="Arial" panose="020B0604020202020204" pitchFamily="34" charset="0"/>
              <a:buChar char="•"/>
              <a:defRPr/>
            </a:pPr>
            <a:r>
              <a:rPr lang="en-GB" sz="1100" dirty="0">
                <a:solidFill>
                  <a:srgbClr val="FFFFFF"/>
                </a:solidFill>
                <a:latin typeface="Arial"/>
                <a:cs typeface="Segoe UI"/>
              </a:rPr>
              <a:t>Among the 52% who think overall that both academic and technical pathways are as good as each other, the perceived benefits of technical / vocational pathways are they better prepare young people for work as they give young people more experience in a work environment (40%), however, similarly to academic pathways, many (28%) of this group say it depends on what jobs the young people want to go onto.</a:t>
            </a:r>
          </a:p>
          <a:p>
            <a:pPr>
              <a:spcAft>
                <a:spcPts val="500"/>
              </a:spcAft>
              <a:defRPr/>
            </a:pPr>
            <a:endParaRPr lang="en-GB" sz="1100" dirty="0">
              <a:solidFill>
                <a:srgbClr val="FFFFFF"/>
              </a:solidFill>
              <a:latin typeface="Arial"/>
              <a:cs typeface="Segoe UI"/>
            </a:endParaRPr>
          </a:p>
          <a:p>
            <a:pPr lvl="1">
              <a:spcAft>
                <a:spcPts val="500"/>
              </a:spcAft>
              <a:defRPr/>
            </a:pPr>
            <a:endParaRPr lang="en-GB" sz="500" dirty="0">
              <a:solidFill>
                <a:srgbClr val="FFFFFF"/>
              </a:solidFill>
              <a:latin typeface="Arial"/>
              <a:cs typeface="Segoe UI"/>
            </a:endParaRPr>
          </a:p>
          <a:p>
            <a:pPr>
              <a:spcAft>
                <a:spcPts val="500"/>
              </a:spcAft>
              <a:defRPr/>
            </a:pPr>
            <a:endParaRPr lang="en-GB" sz="11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48446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A8C98-92DA-E3E9-97B3-CF50FA65E7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A0D6D4-F410-5FE3-62F6-3C8867AA442A}"/>
              </a:ext>
            </a:extLst>
          </p:cNvPr>
          <p:cNvSpPr>
            <a:spLocks noGrp="1"/>
          </p:cNvSpPr>
          <p:nvPr>
            <p:ph type="title"/>
          </p:nvPr>
        </p:nvSpPr>
        <p:spPr>
          <a:xfrm>
            <a:off x="586799" y="111153"/>
            <a:ext cx="10515600" cy="693150"/>
          </a:xfrm>
        </p:spPr>
        <p:txBody>
          <a:bodyPr>
            <a:normAutofit fontScale="90000"/>
          </a:bodyPr>
          <a:lstStyle/>
          <a:p>
            <a:r>
              <a:rPr lang="en-GB">
                <a:latin typeface="Arial"/>
                <a:cs typeface="Arial"/>
              </a:rPr>
              <a:t>Further education for young people– key findings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F554C14-9014-205E-64EB-B24D252A652F}"/>
              </a:ext>
            </a:extLst>
          </p:cNvPr>
          <p:cNvSpPr txBox="1"/>
          <p:nvPr/>
        </p:nvSpPr>
        <p:spPr>
          <a:xfrm>
            <a:off x="586799" y="959716"/>
            <a:ext cx="11376601" cy="3659976"/>
          </a:xfrm>
          <a:prstGeom prst="rect">
            <a:avLst/>
          </a:prstGeom>
          <a:noFill/>
        </p:spPr>
        <p:txBody>
          <a:bodyPr wrap="square" lIns="91440" tIns="45720" rIns="91440" bIns="45720" rtlCol="0" anchor="t">
            <a:spAutoFit/>
          </a:bodyPr>
          <a:lstStyle/>
          <a:p>
            <a:pPr>
              <a:spcAft>
                <a:spcPts val="500"/>
              </a:spcAft>
              <a:defRPr/>
            </a:pPr>
            <a:r>
              <a:rPr lang="en-GB" sz="1200" b="1" dirty="0">
                <a:solidFill>
                  <a:srgbClr val="FFFFFF"/>
                </a:solidFill>
                <a:latin typeface="Arial"/>
                <a:cs typeface="Segoe UI"/>
              </a:rPr>
              <a:t>CONFIDENCE (AMONG PARENTS) IN TALKING OVER OPTIONS</a:t>
            </a:r>
          </a:p>
          <a:p>
            <a:pPr marL="171450" indent="-171450">
              <a:spcAft>
                <a:spcPts val="500"/>
              </a:spcAft>
              <a:buFont typeface="Arial" panose="020B0604020202020204" pitchFamily="34" charset="0"/>
              <a:buChar char="•"/>
              <a:defRPr/>
            </a:pPr>
            <a:r>
              <a:rPr lang="en-GB" sz="1200" dirty="0">
                <a:solidFill>
                  <a:srgbClr val="FFFFFF"/>
                </a:solidFill>
                <a:latin typeface="Arial"/>
                <a:cs typeface="Segoe UI"/>
              </a:rPr>
              <a:t>4 in 5 parents with children aged under 25 indicate they do, or would, feel confident talking to their child about exploring an academic pathway (85%) and a technical or vocational pathway (81%).</a:t>
            </a:r>
          </a:p>
          <a:p>
            <a:pPr lvl="1">
              <a:spcAft>
                <a:spcPts val="500"/>
              </a:spcAft>
              <a:defRPr/>
            </a:pPr>
            <a:endParaRPr lang="en-GB" sz="1200" dirty="0">
              <a:solidFill>
                <a:srgbClr val="FFFFFF"/>
              </a:solidFill>
              <a:latin typeface="Arial"/>
              <a:cs typeface="Segoe UI"/>
            </a:endParaRPr>
          </a:p>
          <a:p>
            <a:pPr>
              <a:spcAft>
                <a:spcPts val="500"/>
              </a:spcAft>
              <a:defRPr/>
            </a:pPr>
            <a:r>
              <a:rPr lang="en-GB" sz="1200" b="1" dirty="0">
                <a:solidFill>
                  <a:srgbClr val="FFFFFF"/>
                </a:solidFill>
                <a:latin typeface="Arial"/>
                <a:cs typeface="Segoe UI"/>
              </a:rPr>
              <a:t>FINDING INFORMATION ON DIFFERENT PATHWAYS</a:t>
            </a:r>
          </a:p>
          <a:p>
            <a:pPr marL="171450" indent="-171450">
              <a:spcAft>
                <a:spcPts val="500"/>
              </a:spcAft>
              <a:buFont typeface="Arial" panose="020B0604020202020204" pitchFamily="34" charset="0"/>
              <a:buChar char="•"/>
              <a:defRPr/>
            </a:pPr>
            <a:r>
              <a:rPr lang="en-GB" sz="1200" dirty="0">
                <a:solidFill>
                  <a:srgbClr val="FFFFFF"/>
                </a:solidFill>
                <a:latin typeface="Arial"/>
                <a:cs typeface="Segoe UI"/>
              </a:rPr>
              <a:t>65% of parents with children aged 12-25 said they have looked for information on academic or technical / vocational pathways before. </a:t>
            </a:r>
          </a:p>
          <a:p>
            <a:pPr marL="171450" indent="-171450">
              <a:spcAft>
                <a:spcPts val="500"/>
              </a:spcAft>
              <a:buFont typeface="Arial" panose="020B0604020202020204" pitchFamily="34" charset="0"/>
              <a:buChar char="•"/>
              <a:defRPr/>
            </a:pPr>
            <a:r>
              <a:rPr lang="en-GB" sz="1200" dirty="0">
                <a:solidFill>
                  <a:srgbClr val="FFFFFF"/>
                </a:solidFill>
                <a:latin typeface="Arial"/>
                <a:cs typeface="Segoe UI"/>
              </a:rPr>
              <a:t>Among those who have looked for information before (n=300), the majority have found it easy to find access to information and tips to support you in talking to their children about their options. </a:t>
            </a:r>
          </a:p>
          <a:p>
            <a:pPr marL="628650" lvl="1" indent="-171450">
              <a:spcAft>
                <a:spcPts val="500"/>
              </a:spcAft>
              <a:buFont typeface="Arial" panose="020B0604020202020204" pitchFamily="34" charset="0"/>
              <a:buChar char="•"/>
              <a:defRPr/>
            </a:pPr>
            <a:r>
              <a:rPr lang="en-GB" sz="1200" dirty="0">
                <a:solidFill>
                  <a:srgbClr val="FFFFFF"/>
                </a:solidFill>
                <a:latin typeface="Arial"/>
                <a:cs typeface="Segoe UI"/>
              </a:rPr>
              <a:t>81% have found it easy to access information on exploring academic pathways</a:t>
            </a:r>
          </a:p>
          <a:p>
            <a:pPr marL="628650" lvl="1" indent="-171450">
              <a:spcAft>
                <a:spcPts val="500"/>
              </a:spcAft>
              <a:buFont typeface="Arial" panose="020B0604020202020204" pitchFamily="34" charset="0"/>
              <a:buChar char="•"/>
              <a:defRPr/>
            </a:pPr>
            <a:r>
              <a:rPr lang="en-GB" sz="1200" dirty="0">
                <a:solidFill>
                  <a:srgbClr val="FFFFFF"/>
                </a:solidFill>
                <a:latin typeface="Arial"/>
                <a:cs typeface="Segoe UI"/>
              </a:rPr>
              <a:t>75% have found it easy to access information on exploring technical / vocational pathways</a:t>
            </a:r>
          </a:p>
          <a:p>
            <a:pPr marL="171450" indent="-171450">
              <a:spcAft>
                <a:spcPts val="500"/>
              </a:spcAft>
              <a:buFont typeface="Arial" panose="020B0604020202020204" pitchFamily="34" charset="0"/>
              <a:buChar char="•"/>
              <a:defRPr/>
            </a:pPr>
            <a:r>
              <a:rPr lang="en-GB" sz="1200" dirty="0">
                <a:solidFill>
                  <a:srgbClr val="FFFFFF"/>
                </a:solidFill>
                <a:latin typeface="Arial"/>
                <a:cs typeface="Segoe UI"/>
              </a:rPr>
              <a:t>When asked what would help equip them better when talking to their child about post-secondary school options, 52% said a dedicated website for parents, explaining the various study and employment choices available to them would help them.</a:t>
            </a:r>
          </a:p>
          <a:p>
            <a:pPr marL="628650" lvl="1" indent="-171450">
              <a:spcAft>
                <a:spcPts val="500"/>
              </a:spcAft>
              <a:buFont typeface="Arial" panose="020B0604020202020204" pitchFamily="34" charset="0"/>
              <a:buChar char="•"/>
              <a:defRPr/>
            </a:pPr>
            <a:r>
              <a:rPr lang="en-GB" sz="1200" dirty="0">
                <a:solidFill>
                  <a:srgbClr val="FFFFFF"/>
                </a:solidFill>
                <a:latin typeface="Arial"/>
                <a:cs typeface="Segoe UI"/>
              </a:rPr>
              <a:t>This is followed by 47% who say the ability to speak directly with education providers and employers to find out about the various study and employment choices would help.</a:t>
            </a:r>
          </a:p>
          <a:p>
            <a:pPr marL="171450" indent="-171450">
              <a:spcAft>
                <a:spcPts val="500"/>
              </a:spcAft>
              <a:buFont typeface="Arial" panose="020B0604020202020204" pitchFamily="34" charset="0"/>
              <a:buChar char="•"/>
              <a:defRPr/>
            </a:pPr>
            <a:endParaRPr lang="en-GB" sz="600" dirty="0">
              <a:solidFill>
                <a:srgbClr val="FFFFFF"/>
              </a:solidFill>
              <a:latin typeface="Arial"/>
              <a:cs typeface="Segoe UI"/>
            </a:endParaRPr>
          </a:p>
          <a:p>
            <a:pPr>
              <a:spcAft>
                <a:spcPts val="500"/>
              </a:spcAft>
              <a:defRPr/>
            </a:pPr>
            <a:endParaRPr lang="en-GB" sz="12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728764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3E8AE-4275-11FB-41D9-7DE0E978037C}"/>
            </a:ext>
          </a:extLst>
        </p:cNvPr>
        <p:cNvGrpSpPr/>
        <p:nvPr/>
      </p:nvGrpSpPr>
      <p:grpSpPr>
        <a:xfrm>
          <a:off x="0" y="0"/>
          <a:ext cx="0" cy="0"/>
          <a:chOff x="0" y="0"/>
          <a:chExt cx="0" cy="0"/>
        </a:xfrm>
      </p:grpSpPr>
      <p:sp>
        <p:nvSpPr>
          <p:cNvPr id="25" name="Title 13">
            <a:extLst>
              <a:ext uri="{FF2B5EF4-FFF2-40B4-BE49-F238E27FC236}">
                <a16:creationId xmlns:a16="http://schemas.microsoft.com/office/drawing/2014/main" id="{E6DCF3FE-D933-9FB6-34BE-F51D26EED5A6}"/>
              </a:ext>
            </a:extLst>
          </p:cNvPr>
          <p:cNvSpPr>
            <a:spLocks noGrp="1"/>
          </p:cNvSpPr>
          <p:nvPr>
            <p:ph type="title"/>
          </p:nvPr>
        </p:nvSpPr>
        <p:spPr>
          <a:xfrm>
            <a:off x="354050" y="230207"/>
            <a:ext cx="11483900" cy="747897"/>
          </a:xfrm>
        </p:spPr>
        <p:txBody>
          <a:bodyPr vert="horz" wrap="square" lIns="0" tIns="0" rIns="0" bIns="0" rtlCol="0" anchor="t" anchorCtr="0">
            <a:spAutoFit/>
          </a:bodyPr>
          <a:lstStyle/>
          <a:p>
            <a:r>
              <a:rPr lang="en-GB" sz="1800" b="1" dirty="0">
                <a:solidFill>
                  <a:srgbClr val="5C5B5A"/>
                </a:solidFill>
                <a:latin typeface="Arial"/>
              </a:rPr>
              <a:t>Our initial survey of ~1,900 GM respondents suggests one quarter of online respondents think that </a:t>
            </a:r>
            <a:r>
              <a:rPr lang="en-GB" sz="1800" b="1" dirty="0">
                <a:solidFill>
                  <a:srgbClr val="009690"/>
                </a:solidFill>
                <a:latin typeface="Arial"/>
              </a:rPr>
              <a:t>technical / vocational pathways </a:t>
            </a:r>
            <a:r>
              <a:rPr lang="en-GB" sz="1800" b="1" dirty="0">
                <a:solidFill>
                  <a:srgbClr val="5C5B5A"/>
                </a:solidFill>
                <a:latin typeface="Arial"/>
              </a:rPr>
              <a:t>better prepare young people for future jobs, with 1 in 10 saying the same for </a:t>
            </a:r>
            <a:r>
              <a:rPr lang="en-GB" sz="1800" b="1" dirty="0">
                <a:solidFill>
                  <a:srgbClr val="009690"/>
                </a:solidFill>
                <a:latin typeface="Arial"/>
              </a:rPr>
              <a:t>academic pathways</a:t>
            </a:r>
            <a:r>
              <a:rPr lang="en-GB" sz="1800" b="1" dirty="0">
                <a:solidFill>
                  <a:srgbClr val="5C5B5A"/>
                </a:solidFill>
                <a:latin typeface="Arial"/>
              </a:rPr>
              <a:t>. However, half of respondents think that </a:t>
            </a:r>
            <a:r>
              <a:rPr lang="en-GB" sz="1800" b="1" dirty="0">
                <a:solidFill>
                  <a:srgbClr val="009690"/>
                </a:solidFill>
                <a:latin typeface="Arial"/>
              </a:rPr>
              <a:t>both are as good as each other</a:t>
            </a:r>
          </a:p>
        </p:txBody>
      </p:sp>
      <p:sp>
        <p:nvSpPr>
          <p:cNvPr id="19" name="TextBox 18">
            <a:extLst>
              <a:ext uri="{FF2B5EF4-FFF2-40B4-BE49-F238E27FC236}">
                <a16:creationId xmlns:a16="http://schemas.microsoft.com/office/drawing/2014/main" id="{86BD6562-9EC5-8845-ACED-A96D5E77C8F3}"/>
              </a:ext>
            </a:extLst>
          </p:cNvPr>
          <p:cNvSpPr txBox="1"/>
          <p:nvPr/>
        </p:nvSpPr>
        <p:spPr>
          <a:xfrm>
            <a:off x="1148876" y="1191090"/>
            <a:ext cx="98942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Do more ‘academic’ or more ‘technical’ and ‘vocational’ post-secondary school options better prepare young people for future jobs?</a:t>
            </a:r>
          </a:p>
        </p:txBody>
      </p:sp>
      <p:graphicFrame>
        <p:nvGraphicFramePr>
          <p:cNvPr id="16" name="Chart 15" descr="Pie chart showing 52% believe both technical / vocational post-school options are as good as each other, 10% believe academic options are better and 26% Technical/Vocational post-secondary school options are better">
            <a:extLst>
              <a:ext uri="{FF2B5EF4-FFF2-40B4-BE49-F238E27FC236}">
                <a16:creationId xmlns:a16="http://schemas.microsoft.com/office/drawing/2014/main" id="{BB7D7430-D726-0222-628E-A82A67205896}"/>
              </a:ext>
            </a:extLst>
          </p:cNvPr>
          <p:cNvGraphicFramePr/>
          <p:nvPr>
            <p:extLst>
              <p:ext uri="{D42A27DB-BD31-4B8C-83A1-F6EECF244321}">
                <p14:modId xmlns:p14="http://schemas.microsoft.com/office/powerpoint/2010/main" val="527538412"/>
              </p:ext>
            </p:extLst>
          </p:nvPr>
        </p:nvGraphicFramePr>
        <p:xfrm>
          <a:off x="1286587" y="1586402"/>
          <a:ext cx="9325069" cy="4734386"/>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4">
            <a:extLst>
              <a:ext uri="{FF2B5EF4-FFF2-40B4-BE49-F238E27FC236}">
                <a16:creationId xmlns:a16="http://schemas.microsoft.com/office/drawing/2014/main" id="{7A5310E7-6D74-0113-3BCB-5AEF79FAAD7C}"/>
              </a:ext>
            </a:extLst>
          </p:cNvPr>
          <p:cNvSpPr txBox="1">
            <a:spLocks/>
          </p:cNvSpPr>
          <p:nvPr/>
        </p:nvSpPr>
        <p:spPr>
          <a:xfrm>
            <a:off x="600935"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MBACC1. In general, do you think that more ‘academic’ post-secondary school options (e.g. A-Levels and university), or more ‘technical’ and ‘vocational’ post-secondary school options (e.g. T-Levels, BTEC courses or an apprenticeship), better prepare young people for future jobs? Base: All online respondents (1923)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45F6701C-A426-B3FB-DC9D-80EA233E916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97979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9069-7D06-E2AC-4054-6DB0E33E8F3B}"/>
            </a:ext>
          </a:extLst>
        </p:cNvPr>
        <p:cNvGrpSpPr/>
        <p:nvPr/>
      </p:nvGrpSpPr>
      <p:grpSpPr>
        <a:xfrm>
          <a:off x="0" y="0"/>
          <a:ext cx="0" cy="0"/>
          <a:chOff x="0" y="0"/>
          <a:chExt cx="0" cy="0"/>
        </a:xfrm>
      </p:grpSpPr>
      <p:sp>
        <p:nvSpPr>
          <p:cNvPr id="7" name="Title 13">
            <a:extLst>
              <a:ext uri="{FF2B5EF4-FFF2-40B4-BE49-F238E27FC236}">
                <a16:creationId xmlns:a16="http://schemas.microsoft.com/office/drawing/2014/main" id="{4AA2EC0F-22BF-F6DE-C618-30927ACBA32B}"/>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Younger respondents and those from within racially minoritised communities prefer </a:t>
            </a:r>
            <a:r>
              <a:rPr lang="en-GB" sz="1800" b="1">
                <a:solidFill>
                  <a:srgbClr val="009690"/>
                </a:solidFill>
                <a:latin typeface="Arial"/>
                <a:ea typeface="+mn-ea"/>
                <a:cs typeface="+mn-cs"/>
              </a:rPr>
              <a:t>academic options</a:t>
            </a:r>
            <a:r>
              <a:rPr lang="en-GB" sz="1800" b="1">
                <a:solidFill>
                  <a:srgbClr val="5C5B5A"/>
                </a:solidFill>
                <a:latin typeface="Arial"/>
                <a:ea typeface="+mn-ea"/>
                <a:cs typeface="+mn-cs"/>
              </a:rPr>
              <a:t>. Older respondents and those from homogeneous backgrounds prefer </a:t>
            </a:r>
            <a:r>
              <a:rPr lang="en-GB" sz="1800" b="1">
                <a:solidFill>
                  <a:srgbClr val="009690"/>
                </a:solidFill>
                <a:latin typeface="Arial"/>
                <a:ea typeface="+mn-ea"/>
                <a:cs typeface="+mn-cs"/>
              </a:rPr>
              <a:t>technical or vocational options </a:t>
            </a:r>
          </a:p>
        </p:txBody>
      </p:sp>
      <p:sp>
        <p:nvSpPr>
          <p:cNvPr id="8" name="Text Placeholder 7">
            <a:extLst>
              <a:ext uri="{FF2B5EF4-FFF2-40B4-BE49-F238E27FC236}">
                <a16:creationId xmlns:a16="http://schemas.microsoft.com/office/drawing/2014/main" id="{A517D0CF-843A-3511-8B91-06A1791AD5B1}"/>
              </a:ext>
            </a:extLst>
          </p:cNvPr>
          <p:cNvSpPr txBox="1">
            <a:spLocks/>
          </p:cNvSpPr>
          <p:nvPr/>
        </p:nvSpPr>
        <p:spPr>
          <a:xfrm>
            <a:off x="582176" y="778163"/>
            <a:ext cx="5513106" cy="467637"/>
          </a:xfrm>
          <a:prstGeom prst="rect">
            <a:avLst/>
          </a:prstGeom>
          <a:solidFill>
            <a:schemeClr val="tx1"/>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who are significantly more likely to think academic options are preferrable </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compared to the GM average (10%):</a:t>
            </a:r>
            <a:r>
              <a:rPr lang="en-GB" dirty="0">
                <a:solidFill>
                  <a:schemeClr val="bg1"/>
                </a:solidFill>
                <a:latin typeface="Arial" panose="020B0604020202020204" pitchFamily="34" charset="0"/>
                <a:cs typeface="Arial" panose="020B0604020202020204" pitchFamily="34" charset="0"/>
              </a:rPr>
              <a:t>*</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4BD1F0D4-5E8C-1D80-C831-1FAF9A153794}"/>
              </a:ext>
            </a:extLst>
          </p:cNvPr>
          <p:cNvSpPr txBox="1">
            <a:spLocks/>
          </p:cNvSpPr>
          <p:nvPr/>
        </p:nvSpPr>
        <p:spPr>
          <a:xfrm>
            <a:off x="582176" y="1181990"/>
            <a:ext cx="5513106" cy="4904902"/>
          </a:xfrm>
          <a:prstGeom prst="rect">
            <a:avLst/>
          </a:prstGeom>
          <a:noFill/>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Demographics</a:t>
            </a: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a:t>
            </a:r>
          </a:p>
          <a:p>
            <a:pPr>
              <a:spcAft>
                <a:spcPts val="400"/>
              </a:spcAft>
              <a:defRPr/>
            </a:pPr>
            <a:r>
              <a:rPr lang="en-GB" sz="1200" dirty="0">
                <a:solidFill>
                  <a:srgbClr val="5C5B5A"/>
                </a:solidFill>
                <a:latin typeface="Arial" panose="020B0604020202020204" pitchFamily="34" charset="0"/>
                <a:cs typeface="Arial" panose="020B0604020202020204" pitchFamily="34" charset="0"/>
              </a:rPr>
              <a:t>Muslim respondents (23%)</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aged 16-24 (20%), and those aged 25-34 (14%)</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from within racially minoritised communities (16%), including black respondents (20%), or for whom English is not their native language (18%)</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with a condition that reduces their ability to do activities by a lot (14%)</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with caring responsibilities (14%)</a:t>
            </a:r>
          </a:p>
          <a:p>
            <a:pPr>
              <a:spcAft>
                <a:spcPts val="400"/>
              </a:spcAft>
              <a:defRPr/>
            </a:pPr>
            <a:r>
              <a:rPr lang="en-GB" sz="1200" dirty="0">
                <a:solidFill>
                  <a:srgbClr val="5C5B5A"/>
                </a:solidFill>
                <a:latin typeface="Arial" panose="020B0604020202020204" pitchFamily="34" charset="0"/>
                <a:cs typeface="Arial" panose="020B0604020202020204" pitchFamily="34" charset="0"/>
              </a:rPr>
              <a:t>Parents (12%), including those of children under 5 (16%), and between 5-15yos (13%)</a:t>
            </a:r>
          </a:p>
          <a:p>
            <a:pPr marL="0" indent="0">
              <a:spcAft>
                <a:spcPts val="400"/>
              </a:spcAft>
              <a:buNone/>
              <a:defRPr/>
            </a:pPr>
            <a:endParaRPr lang="en-GB" sz="700" b="1" dirty="0">
              <a:solidFill>
                <a:srgbClr val="5C5B5A"/>
              </a:solidFill>
              <a:latin typeface="Arial" panose="020B0604020202020204" pitchFamily="34" charset="0"/>
              <a:cs typeface="Arial" panose="020B0604020202020204" pitchFamily="34" charset="0"/>
            </a:endParaRPr>
          </a:p>
          <a:p>
            <a:pPr marL="0" indent="0">
              <a:spcAft>
                <a:spcPts val="400"/>
              </a:spcAft>
              <a:buNone/>
              <a:defRPr/>
            </a:pPr>
            <a:r>
              <a:rPr kumimoji="0" lang="en-GB" sz="1200" b="1" i="0" u="none" strike="noStrike" kern="1200" cap="none" spc="0" normalizeH="0" baseline="0" noProof="0" dirty="0">
                <a:ln>
                  <a:noFill/>
                </a:ln>
                <a:solidFill>
                  <a:srgbClr val="00B0F0"/>
                </a:solidFill>
                <a:effectLst/>
                <a:uLnTx/>
                <a:uFillTx/>
                <a:latin typeface="Arial"/>
                <a:cs typeface="Arial"/>
              </a:rPr>
              <a:t>Individual and/or family circumstance:</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earning below the Real Living Wage (17%), and above it (11%)</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working in the public sector (15%)</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who have volunteered in the last 12 months (15%)</a:t>
            </a:r>
          </a:p>
          <a:p>
            <a:pPr>
              <a:spcAft>
                <a:spcPts val="400"/>
              </a:spcAft>
              <a:defRPr/>
            </a:pPr>
            <a:r>
              <a:rPr lang="en-GB" sz="1200" dirty="0">
                <a:solidFill>
                  <a:srgbClr val="5C5B5A"/>
                </a:solidFill>
                <a:latin typeface="Arial" panose="020B0604020202020204" pitchFamily="34" charset="0"/>
                <a:cs typeface="Arial" panose="020B0604020202020204" pitchFamily="34" charset="0"/>
              </a:rPr>
              <a:t>Renters (13%)</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with very high life satisfaction (13%)</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in full-time employment (12%)</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treated fairly by society (12%)</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who feel lonely at least some of the time (12%)</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who believe their local area celebrates diversity and promotes equality (12%)</a:t>
            </a:r>
          </a:p>
        </p:txBody>
      </p:sp>
      <p:sp>
        <p:nvSpPr>
          <p:cNvPr id="10" name="Text Placeholder 7">
            <a:extLst>
              <a:ext uri="{FF2B5EF4-FFF2-40B4-BE49-F238E27FC236}">
                <a16:creationId xmlns:a16="http://schemas.microsoft.com/office/drawing/2014/main" id="{FF6C2C15-4C68-62F9-F239-2C653CFFEE3E}"/>
              </a:ext>
            </a:extLst>
          </p:cNvPr>
          <p:cNvSpPr txBox="1">
            <a:spLocks/>
          </p:cNvSpPr>
          <p:nvPr/>
        </p:nvSpPr>
        <p:spPr>
          <a:xfrm>
            <a:off x="6206302" y="778163"/>
            <a:ext cx="5400000" cy="467637"/>
          </a:xfrm>
          <a:prstGeom prst="rect">
            <a:avLst/>
          </a:prstGeom>
          <a:solidFill>
            <a:schemeClr val="tx1"/>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90000"/>
              </a:lnSpc>
              <a:spcBef>
                <a:spcPts val="1000"/>
              </a:spcBef>
              <a:defRPr/>
            </a:pPr>
            <a:r>
              <a:rPr lang="en-GB" dirty="0">
                <a:solidFill>
                  <a:srgbClr val="009690"/>
                </a:solidFill>
                <a:latin typeface="Arial" panose="020B0604020202020204" pitchFamily="34" charset="0"/>
                <a:cs typeface="Arial" panose="020B0604020202020204" pitchFamily="34" charset="0"/>
              </a:rPr>
              <a:t>% who are significantly more likely to think technical or vocational options are preferrable</a:t>
            </a:r>
            <a:r>
              <a:rPr lang="en-GB" dirty="0">
                <a:solidFill>
                  <a:schemeClr val="bg1"/>
                </a:solidFill>
                <a:latin typeface="Arial" panose="020B0604020202020204" pitchFamily="34" charset="0"/>
                <a:cs typeface="Arial" panose="020B0604020202020204" pitchFamily="34" charset="0"/>
              </a:rPr>
              <a:t> compared to the GM average (26%):*</a:t>
            </a:r>
            <a:endParaRPr lang="en-GB" dirty="0">
              <a:solidFill>
                <a:schemeClr val="bg1"/>
              </a:solidFill>
            </a:endParaRPr>
          </a:p>
        </p:txBody>
      </p:sp>
      <p:sp>
        <p:nvSpPr>
          <p:cNvPr id="11" name="Text Placeholder 4">
            <a:extLst>
              <a:ext uri="{FF2B5EF4-FFF2-40B4-BE49-F238E27FC236}">
                <a16:creationId xmlns:a16="http://schemas.microsoft.com/office/drawing/2014/main" id="{55392279-A4A8-32ED-F71F-520B4F47E694}"/>
              </a:ext>
            </a:extLst>
          </p:cNvPr>
          <p:cNvSpPr txBox="1">
            <a:spLocks/>
          </p:cNvSpPr>
          <p:nvPr/>
        </p:nvSpPr>
        <p:spPr>
          <a:xfrm>
            <a:off x="6206302" y="1227255"/>
            <a:ext cx="5400000" cy="3825170"/>
          </a:xfrm>
          <a:prstGeom prst="rect">
            <a:avLst/>
          </a:prstGeom>
          <a:noFill/>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Parents of children in college (37%)</a:t>
            </a:r>
          </a:p>
          <a:p>
            <a:pPr>
              <a:spcAft>
                <a:spcPts val="200"/>
              </a:spcAft>
              <a:defRPr/>
            </a:pPr>
            <a:r>
              <a:rPr lang="en-GB" sz="1200" dirty="0">
                <a:solidFill>
                  <a:srgbClr val="5C5B5A"/>
                </a:solidFill>
                <a:latin typeface="Arial" panose="020B0604020202020204" pitchFamily="34" charset="0"/>
                <a:cs typeface="Arial" panose="020B0604020202020204" pitchFamily="34" charset="0"/>
              </a:rPr>
              <a:t>Rochdale residents (36%)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aged 65-74 (32%)</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whose first language is English (27%)</a:t>
            </a:r>
          </a:p>
          <a:p>
            <a:pPr marL="0" indent="0">
              <a:spcAft>
                <a:spcPts val="200"/>
              </a:spcAft>
              <a:buNone/>
              <a:defRPr/>
            </a:pPr>
            <a:endParaRPr lang="en-GB" sz="1200" b="1" dirty="0">
              <a:solidFill>
                <a:srgbClr val="5C5B5A"/>
              </a:solidFill>
              <a:latin typeface="Arial" panose="020B0604020202020204" pitchFamily="34" charset="0"/>
              <a:cs typeface="Arial" panose="020B0604020202020204" pitchFamily="34" charset="0"/>
            </a:endParaRPr>
          </a:p>
          <a:p>
            <a:pPr marL="0" indent="0">
              <a:spcAft>
                <a:spcPts val="2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endParaRP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disagree that their local area celebrates diversity and promotes equality (32%), and those who disagree that people who come from other countries make a valuable contribution to Greater Manchester (34%)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earning between £15,600 - £36,400 (31%)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low levels of hopefulness (31%)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feel they are treated unfairly by society (31%)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experienced discrimination in a social situation or with close friends or peers (31%)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completed an apprenticeship (30%)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experiencing one aspect of material deprivation (28%)</a:t>
            </a:r>
          </a:p>
          <a:p>
            <a:pPr marL="0" indent="0">
              <a:spcAft>
                <a:spcPts val="200"/>
              </a:spcAft>
              <a:buNone/>
              <a:defRPr/>
            </a:pPr>
            <a:endParaRPr lang="en-GB" sz="1200" b="1" dirty="0">
              <a:solidFill>
                <a:srgbClr val="5C5B5A"/>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BC2D4BCA-5FC1-D8F9-8112-509D2A907921}"/>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000">
                <a:solidFill>
                  <a:srgbClr val="FFFFFF">
                    <a:lumMod val="50000"/>
                  </a:srgbClr>
                </a:solidFill>
                <a:latin typeface="Arial"/>
                <a:cs typeface="Arial" panose="020B0604020202020204" pitchFamily="34" charset="0"/>
              </a:rPr>
              <a:t>MBACC1. In general, do you think that more ‘academic’ post-secondary school options (e.g. A-Levels and university), or more ‘technical’ and ‘vocational’ post-secondary school options (e.g. T-Levels, BTEC courses or an apprenticeship), better prepare young people for future jobs? Base: All online respondents (1923)</a:t>
            </a:r>
          </a:p>
        </p:txBody>
      </p:sp>
    </p:spTree>
    <p:custDataLst>
      <p:tags r:id="rId1"/>
    </p:custDataLst>
    <p:extLst>
      <p:ext uri="{BB962C8B-B14F-4D97-AF65-F5344CB8AC3E}">
        <p14:creationId xmlns:p14="http://schemas.microsoft.com/office/powerpoint/2010/main" val="3947115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34B2-A47A-FBFC-0241-535A000EAD2B}"/>
            </a:ext>
          </a:extLst>
        </p:cNvPr>
        <p:cNvGrpSpPr/>
        <p:nvPr/>
      </p:nvGrpSpPr>
      <p:grpSpPr>
        <a:xfrm>
          <a:off x="0" y="0"/>
          <a:ext cx="0" cy="0"/>
          <a:chOff x="0" y="0"/>
          <a:chExt cx="0" cy="0"/>
        </a:xfrm>
      </p:grpSpPr>
      <p:sp>
        <p:nvSpPr>
          <p:cNvPr id="25" name="Title 13">
            <a:extLst>
              <a:ext uri="{FF2B5EF4-FFF2-40B4-BE49-F238E27FC236}">
                <a16:creationId xmlns:a16="http://schemas.microsoft.com/office/drawing/2014/main" id="{714DD771-1A59-D565-3E34-3EA9F5BB99C8}"/>
              </a:ext>
            </a:extLst>
          </p:cNvPr>
          <p:cNvSpPr>
            <a:spLocks noGrp="1"/>
          </p:cNvSpPr>
          <p:nvPr>
            <p:ph type="title"/>
          </p:nvPr>
        </p:nvSpPr>
        <p:spPr>
          <a:xfrm>
            <a:off x="354049" y="211176"/>
            <a:ext cx="11483900" cy="747897"/>
          </a:xfrm>
        </p:spPr>
        <p:txBody>
          <a:bodyPr vert="horz" wrap="square" lIns="0" tIns="0" rIns="0" bIns="0" rtlCol="0" anchor="t" anchorCtr="0">
            <a:spAutoFit/>
          </a:bodyPr>
          <a:lstStyle/>
          <a:p>
            <a:r>
              <a:rPr lang="en-GB" sz="1800" b="1" dirty="0">
                <a:solidFill>
                  <a:srgbClr val="5C5B5A"/>
                </a:solidFill>
                <a:latin typeface="Arial"/>
              </a:rPr>
              <a:t>Those who think </a:t>
            </a:r>
            <a:r>
              <a:rPr lang="en-GB" sz="1800" b="1" dirty="0">
                <a:solidFill>
                  <a:srgbClr val="009690"/>
                </a:solidFill>
                <a:latin typeface="Arial"/>
              </a:rPr>
              <a:t>technical / vocational pathways </a:t>
            </a:r>
            <a:r>
              <a:rPr lang="en-GB" sz="1800" b="1" dirty="0">
                <a:solidFill>
                  <a:srgbClr val="5C5B5A"/>
                </a:solidFill>
                <a:latin typeface="Arial"/>
              </a:rPr>
              <a:t>are better for young people are more likely to say that they better prepare young people for work, for life, and provide young people with better knowledge and skills compared to those who prefer </a:t>
            </a:r>
            <a:r>
              <a:rPr lang="en-GB" sz="1800" b="1" dirty="0">
                <a:solidFill>
                  <a:srgbClr val="009690"/>
                </a:solidFill>
                <a:latin typeface="Arial"/>
              </a:rPr>
              <a:t>academic pathways</a:t>
            </a:r>
          </a:p>
        </p:txBody>
      </p:sp>
      <p:sp>
        <p:nvSpPr>
          <p:cNvPr id="19" name="TextBox 18">
            <a:extLst>
              <a:ext uri="{FF2B5EF4-FFF2-40B4-BE49-F238E27FC236}">
                <a16:creationId xmlns:a16="http://schemas.microsoft.com/office/drawing/2014/main" id="{B29E17B8-4F0C-354E-2321-90027C543174}"/>
              </a:ext>
            </a:extLst>
          </p:cNvPr>
          <p:cNvSpPr txBox="1"/>
          <p:nvPr/>
        </p:nvSpPr>
        <p:spPr>
          <a:xfrm>
            <a:off x="1561180" y="1203835"/>
            <a:ext cx="90696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Why are academic or technical/vocational pathways </a:t>
            </a:r>
            <a:r>
              <a:rPr kumimoji="0" lang="en-GB" sz="1400" b="1" i="0" u="sng" strike="noStrike" kern="1200" cap="none" spc="0" normalizeH="0" baseline="0" noProof="0">
                <a:ln>
                  <a:noFill/>
                </a:ln>
                <a:solidFill>
                  <a:srgbClr val="5C5B5A"/>
                </a:solidFill>
                <a:effectLst/>
                <a:uLnTx/>
                <a:uFillTx/>
                <a:latin typeface="Arial"/>
                <a:ea typeface="+mn-ea"/>
                <a:cs typeface="+mn-cs"/>
              </a:rPr>
              <a:t>better</a:t>
            </a:r>
            <a:r>
              <a:rPr kumimoji="0" lang="en-GB" sz="1400" b="1" i="0" u="none" strike="noStrike" kern="1200" cap="none" spc="0" normalizeH="0" baseline="0" noProof="0">
                <a:ln>
                  <a:noFill/>
                </a:ln>
                <a:solidFill>
                  <a:srgbClr val="5C5B5A"/>
                </a:solidFill>
                <a:effectLst/>
                <a:uLnTx/>
                <a:uFillTx/>
                <a:latin typeface="Arial"/>
                <a:ea typeface="+mn-ea"/>
                <a:cs typeface="+mn-cs"/>
              </a:rPr>
              <a:t> at preparing young people for future jobs?</a:t>
            </a:r>
          </a:p>
        </p:txBody>
      </p:sp>
      <p:sp>
        <p:nvSpPr>
          <p:cNvPr id="2" name="TextBox 1">
            <a:extLst>
              <a:ext uri="{FF2B5EF4-FFF2-40B4-BE49-F238E27FC236}">
                <a16:creationId xmlns:a16="http://schemas.microsoft.com/office/drawing/2014/main" id="{0AC97F00-38FF-D0F1-C107-B2A5D842D5C2}"/>
              </a:ext>
            </a:extLst>
          </p:cNvPr>
          <p:cNvSpPr txBox="1"/>
          <p:nvPr/>
        </p:nvSpPr>
        <p:spPr>
          <a:xfrm>
            <a:off x="1065229" y="1509057"/>
            <a:ext cx="254531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F9ED5"/>
                </a:solidFill>
                <a:effectLst/>
                <a:uLnTx/>
                <a:uFillTx/>
                <a:latin typeface="Arial"/>
                <a:ea typeface="+mn-ea"/>
                <a:cs typeface="+mn-cs"/>
              </a:rPr>
              <a:t>Academic qualifications…</a:t>
            </a:r>
          </a:p>
        </p:txBody>
      </p:sp>
      <p:graphicFrame>
        <p:nvGraphicFramePr>
          <p:cNvPr id="4" name="Chart 3" descr="Bar chart showing why academic qualifications are better at preparing young people for future jobs, 39% better prepare young people for work as they give young people more experience in a work environment, 35% are more valued by employers, 35% are required for most jobs, 35% lead to better paying jobs">
            <a:extLst>
              <a:ext uri="{FF2B5EF4-FFF2-40B4-BE49-F238E27FC236}">
                <a16:creationId xmlns:a16="http://schemas.microsoft.com/office/drawing/2014/main" id="{B6257522-0766-7461-4E2D-B5808FCDD41A}"/>
              </a:ext>
            </a:extLst>
          </p:cNvPr>
          <p:cNvGraphicFramePr/>
          <p:nvPr/>
        </p:nvGraphicFramePr>
        <p:xfrm>
          <a:off x="-814206" y="1732330"/>
          <a:ext cx="9528224" cy="45065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A95827F6-E4F1-AEFA-4725-CEBC5C7E47EE}"/>
              </a:ext>
            </a:extLst>
          </p:cNvPr>
          <p:cNvGraphicFramePr>
            <a:graphicFrameLocks noGrp="1"/>
          </p:cNvGraphicFramePr>
          <p:nvPr/>
        </p:nvGraphicFramePr>
        <p:xfrm>
          <a:off x="3610541" y="1816834"/>
          <a:ext cx="4315141" cy="4422026"/>
        </p:xfrm>
        <a:graphic>
          <a:graphicData uri="http://schemas.openxmlformats.org/drawingml/2006/table">
            <a:tbl>
              <a:tblPr firstRow="1" bandRow="1">
                <a:tableStyleId>{2D5ABB26-0587-4C30-8999-92F81FD0307C}</a:tableStyleId>
              </a:tblPr>
              <a:tblGrid>
                <a:gridCol w="4315141">
                  <a:extLst>
                    <a:ext uri="{9D8B030D-6E8A-4147-A177-3AD203B41FA5}">
                      <a16:colId xmlns:a16="http://schemas.microsoft.com/office/drawing/2014/main" val="3799363285"/>
                    </a:ext>
                  </a:extLst>
                </a:gridCol>
              </a:tblGrid>
              <a:tr h="607920">
                <a:tc>
                  <a:txBody>
                    <a:bodyPr/>
                    <a:lstStyle/>
                    <a:p>
                      <a:pPr algn="ctr" fontAlgn="ctr"/>
                      <a:r>
                        <a:rPr lang="en-GB" sz="1400" b="0" i="0" u="none" strike="noStrike">
                          <a:solidFill>
                            <a:srgbClr val="515151"/>
                          </a:solidFill>
                          <a:effectLst/>
                          <a:latin typeface="+mn-lt"/>
                          <a:cs typeface="Arial" panose="020B0604020202020204" pitchFamily="34" charset="0"/>
                        </a:rPr>
                        <a:t>Provide young people with better knowledge and skills</a:t>
                      </a:r>
                    </a:p>
                  </a:txBody>
                  <a:tcPr marL="9525" marR="9525" marT="9525" marB="0" anchor="ctr">
                    <a:solidFill>
                      <a:schemeClr val="bg1"/>
                    </a:solidFill>
                  </a:tcPr>
                </a:tc>
                <a:extLst>
                  <a:ext uri="{0D108BD9-81ED-4DB2-BD59-A6C34878D82A}">
                    <a16:rowId xmlns:a16="http://schemas.microsoft.com/office/drawing/2014/main" val="239950821"/>
                  </a:ext>
                </a:extLst>
              </a:tr>
              <a:tr h="490141">
                <a:tc>
                  <a:txBody>
                    <a:bodyPr/>
                    <a:lstStyle/>
                    <a:p>
                      <a:pPr algn="ctr" fontAlgn="ctr"/>
                      <a:r>
                        <a:rPr lang="en-GB" sz="1400" b="0" i="0" u="none" strike="noStrike">
                          <a:solidFill>
                            <a:srgbClr val="515151"/>
                          </a:solidFill>
                          <a:effectLst/>
                          <a:latin typeface="+mn-lt"/>
                          <a:cs typeface="Arial" panose="020B0604020202020204" pitchFamily="34" charset="0"/>
                        </a:rPr>
                        <a:t>Are more valued by employers  </a:t>
                      </a:r>
                    </a:p>
                  </a:txBody>
                  <a:tcPr marL="9525" marR="9525" marT="9525" marB="0" anchor="ctr">
                    <a:solidFill>
                      <a:schemeClr val="bg1"/>
                    </a:solidFill>
                  </a:tcPr>
                </a:tc>
                <a:extLst>
                  <a:ext uri="{0D108BD9-81ED-4DB2-BD59-A6C34878D82A}">
                    <a16:rowId xmlns:a16="http://schemas.microsoft.com/office/drawing/2014/main" val="3789287146"/>
                  </a:ext>
                </a:extLst>
              </a:tr>
              <a:tr h="572530">
                <a:tc>
                  <a:txBody>
                    <a:bodyPr/>
                    <a:lstStyle/>
                    <a:p>
                      <a:pPr algn="ctr" fontAlgn="ctr"/>
                      <a:r>
                        <a:rPr lang="en-GB" sz="1400" b="0" i="0" u="none" strike="noStrike">
                          <a:solidFill>
                            <a:srgbClr val="515151"/>
                          </a:solidFill>
                          <a:effectLst/>
                          <a:latin typeface="+mn-lt"/>
                          <a:cs typeface="Arial" panose="020B0604020202020204" pitchFamily="34" charset="0"/>
                        </a:rPr>
                        <a:t>Are required for most jobs</a:t>
                      </a:r>
                    </a:p>
                  </a:txBody>
                  <a:tcPr marL="9525" marR="9525" marT="9525" marB="0" anchor="ctr">
                    <a:solidFill>
                      <a:schemeClr val="bg1"/>
                    </a:solidFill>
                  </a:tcPr>
                </a:tc>
                <a:extLst>
                  <a:ext uri="{0D108BD9-81ED-4DB2-BD59-A6C34878D82A}">
                    <a16:rowId xmlns:a16="http://schemas.microsoft.com/office/drawing/2014/main" val="2085486804"/>
                  </a:ext>
                </a:extLst>
              </a:tr>
              <a:tr h="490141">
                <a:tc>
                  <a:txBody>
                    <a:bodyPr/>
                    <a:lstStyle/>
                    <a:p>
                      <a:pPr algn="ctr" fontAlgn="ctr"/>
                      <a:r>
                        <a:rPr lang="en-GB" sz="1400" b="0" i="0" u="none" strike="noStrike">
                          <a:solidFill>
                            <a:srgbClr val="515151"/>
                          </a:solidFill>
                          <a:effectLst/>
                          <a:latin typeface="+mn-lt"/>
                          <a:cs typeface="Arial" panose="020B0604020202020204" pitchFamily="34" charset="0"/>
                        </a:rPr>
                        <a:t>Lead to better paying jobs</a:t>
                      </a:r>
                    </a:p>
                  </a:txBody>
                  <a:tcPr marL="9525" marR="9525" marT="9525" marB="0" anchor="ctr">
                    <a:solidFill>
                      <a:schemeClr val="bg1"/>
                    </a:solidFill>
                  </a:tcPr>
                </a:tc>
                <a:extLst>
                  <a:ext uri="{0D108BD9-81ED-4DB2-BD59-A6C34878D82A}">
                    <a16:rowId xmlns:a16="http://schemas.microsoft.com/office/drawing/2014/main" val="661719551"/>
                  </a:ext>
                </a:extLst>
              </a:tr>
              <a:tr h="467186">
                <a:tc>
                  <a:txBody>
                    <a:bodyPr/>
                    <a:lstStyle/>
                    <a:p>
                      <a:pPr algn="ctr" fontAlgn="ctr"/>
                      <a:r>
                        <a:rPr lang="en-GB" sz="1400" b="0" i="0" u="none" strike="noStrike">
                          <a:solidFill>
                            <a:srgbClr val="515151"/>
                          </a:solidFill>
                          <a:effectLst/>
                          <a:latin typeface="+mn-lt"/>
                          <a:cs typeface="Arial" panose="020B0604020202020204" pitchFamily="34" charset="0"/>
                        </a:rPr>
                        <a:t>Are broad and let young people keep their options open</a:t>
                      </a:r>
                    </a:p>
                  </a:txBody>
                  <a:tcPr marL="9525" marR="9525" marT="9525" marB="0" anchor="ctr">
                    <a:solidFill>
                      <a:schemeClr val="bg1"/>
                    </a:solidFill>
                  </a:tcPr>
                </a:tc>
                <a:extLst>
                  <a:ext uri="{0D108BD9-81ED-4DB2-BD59-A6C34878D82A}">
                    <a16:rowId xmlns:a16="http://schemas.microsoft.com/office/drawing/2014/main" val="1996335087"/>
                  </a:ext>
                </a:extLst>
              </a:tr>
              <a:tr h="664818">
                <a:tc>
                  <a:txBody>
                    <a:bodyPr/>
                    <a:lstStyle/>
                    <a:p>
                      <a:pPr algn="ctr" fontAlgn="ctr"/>
                      <a:r>
                        <a:rPr lang="en-GB" sz="1400" b="0" i="0" u="none" strike="noStrike">
                          <a:solidFill>
                            <a:srgbClr val="515151"/>
                          </a:solidFill>
                          <a:effectLst/>
                          <a:latin typeface="+mn-lt"/>
                          <a:cs typeface="Arial" panose="020B0604020202020204" pitchFamily="34" charset="0"/>
                        </a:rPr>
                        <a:t>Are focused and let young people specialise in a particular vocation</a:t>
                      </a:r>
                    </a:p>
                  </a:txBody>
                  <a:tcPr marL="9525" marR="9525" marT="9525" marB="0" anchor="ctr">
                    <a:solidFill>
                      <a:schemeClr val="bg1"/>
                    </a:solidFill>
                  </a:tcPr>
                </a:tc>
                <a:extLst>
                  <a:ext uri="{0D108BD9-81ED-4DB2-BD59-A6C34878D82A}">
                    <a16:rowId xmlns:a16="http://schemas.microsoft.com/office/drawing/2014/main" val="329656259"/>
                  </a:ext>
                </a:extLst>
              </a:tr>
              <a:tr h="470615">
                <a:tc>
                  <a:txBody>
                    <a:bodyPr/>
                    <a:lstStyle/>
                    <a:p>
                      <a:pPr algn="ctr" fontAlgn="ctr"/>
                      <a:r>
                        <a:rPr lang="en-GB" sz="1400" b="0" i="0" u="none" strike="noStrike">
                          <a:solidFill>
                            <a:srgbClr val="515151"/>
                          </a:solidFill>
                          <a:effectLst/>
                          <a:latin typeface="+mn-lt"/>
                          <a:cs typeface="Arial" panose="020B0604020202020204" pitchFamily="34" charset="0"/>
                        </a:rPr>
                        <a:t>Better prepare young people for work as they give young people more experience in a work environment</a:t>
                      </a:r>
                    </a:p>
                  </a:txBody>
                  <a:tcPr marL="9525" marR="9525" marT="9525" marB="0" anchor="ctr">
                    <a:solidFill>
                      <a:schemeClr val="bg1"/>
                    </a:solidFill>
                  </a:tcPr>
                </a:tc>
                <a:extLst>
                  <a:ext uri="{0D108BD9-81ED-4DB2-BD59-A6C34878D82A}">
                    <a16:rowId xmlns:a16="http://schemas.microsoft.com/office/drawing/2014/main" val="358650466"/>
                  </a:ext>
                </a:extLst>
              </a:tr>
              <a:tr h="658675">
                <a:tc>
                  <a:txBody>
                    <a:bodyPr/>
                    <a:lstStyle/>
                    <a:p>
                      <a:pPr algn="ctr" fontAlgn="ctr"/>
                      <a:r>
                        <a:rPr lang="en-GB" sz="1400" b="0" i="0" u="none" strike="noStrike">
                          <a:solidFill>
                            <a:srgbClr val="515151"/>
                          </a:solidFill>
                          <a:effectLst/>
                          <a:latin typeface="+mn-lt"/>
                          <a:cs typeface="Arial" panose="020B0604020202020204" pitchFamily="34" charset="0"/>
                        </a:rPr>
                        <a:t>Better prepare young people for life*</a:t>
                      </a:r>
                    </a:p>
                  </a:txBody>
                  <a:tcPr marL="9525" marR="9525" marT="9525" marB="0" anchor="ctr">
                    <a:solidFill>
                      <a:schemeClr val="bg1"/>
                    </a:solidFill>
                  </a:tcPr>
                </a:tc>
                <a:extLst>
                  <a:ext uri="{0D108BD9-81ED-4DB2-BD59-A6C34878D82A}">
                    <a16:rowId xmlns:a16="http://schemas.microsoft.com/office/drawing/2014/main" val="2742943039"/>
                  </a:ext>
                </a:extLst>
              </a:tr>
            </a:tbl>
          </a:graphicData>
        </a:graphic>
      </p:graphicFrame>
      <p:sp>
        <p:nvSpPr>
          <p:cNvPr id="3" name="TextBox 2">
            <a:extLst>
              <a:ext uri="{FF2B5EF4-FFF2-40B4-BE49-F238E27FC236}">
                <a16:creationId xmlns:a16="http://schemas.microsoft.com/office/drawing/2014/main" id="{A1A92BCB-6CA0-265B-7B10-BFEA95412D81}"/>
              </a:ext>
            </a:extLst>
          </p:cNvPr>
          <p:cNvSpPr txBox="1"/>
          <p:nvPr/>
        </p:nvSpPr>
        <p:spPr>
          <a:xfrm>
            <a:off x="7419928" y="1509057"/>
            <a:ext cx="44921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9690"/>
                </a:solidFill>
                <a:effectLst/>
                <a:uLnTx/>
                <a:uFillTx/>
                <a:latin typeface="Arial"/>
                <a:ea typeface="+mn-ea"/>
                <a:cs typeface="+mn-cs"/>
              </a:rPr>
              <a:t>Technical/ vocational qualifications…</a:t>
            </a:r>
          </a:p>
        </p:txBody>
      </p:sp>
      <p:graphicFrame>
        <p:nvGraphicFramePr>
          <p:cNvPr id="7" name="Chart 6" descr="Bar chart showing why technical/ vocational qualifications are better at preparing young people for future jobs, 64% better prepare young people for work as they give young people more experience in a work environment, 57% provide young people with better knowledge and skill">
            <a:extLst>
              <a:ext uri="{FF2B5EF4-FFF2-40B4-BE49-F238E27FC236}">
                <a16:creationId xmlns:a16="http://schemas.microsoft.com/office/drawing/2014/main" id="{19BCE8C1-2F10-F3D6-6DFA-3A9BD1EDDBF0}"/>
              </a:ext>
            </a:extLst>
          </p:cNvPr>
          <p:cNvGraphicFramePr/>
          <p:nvPr/>
        </p:nvGraphicFramePr>
        <p:xfrm>
          <a:off x="8127173" y="1647825"/>
          <a:ext cx="7421552" cy="4506530"/>
        </p:xfrm>
        <a:graphic>
          <a:graphicData uri="http://schemas.openxmlformats.org/drawingml/2006/chart">
            <c:chart xmlns:c="http://schemas.openxmlformats.org/drawingml/2006/chart" xmlns:r="http://schemas.openxmlformats.org/officeDocument/2006/relationships" r:id="rId5"/>
          </a:graphicData>
        </a:graphic>
      </p:graphicFrame>
      <p:sp>
        <p:nvSpPr>
          <p:cNvPr id="13" name="Footer Placeholder 4">
            <a:extLst>
              <a:ext uri="{FF2B5EF4-FFF2-40B4-BE49-F238E27FC236}">
                <a16:creationId xmlns:a16="http://schemas.microsoft.com/office/drawing/2014/main" id="{08900E66-30BC-EBD2-0F4C-F83DFEA5A060}"/>
              </a:ext>
            </a:extLst>
          </p:cNvPr>
          <p:cNvSpPr txBox="1">
            <a:spLocks/>
          </p:cNvSpPr>
          <p:nvPr/>
        </p:nvSpPr>
        <p:spPr>
          <a:xfrm>
            <a:off x="514800" y="631777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MBACC2.  Why do you think academic pathways are better at preparing young people for future jobs? Base: Those who think academic post-secondary school options are better at preparing young people for future jobs (167) / MBACC3. Why do you think technical/vocation pathways (post-16) are better at preparing young people for future jobs? Base: Those who think technical/vocational post-secondary school options are better at preparing young people for future jobs (524). Data for Other/ Don’t know/ Prefer not to say not included on chart. *Wording differed based on if answering about academic or technical/ vocational qualifications.</a:t>
            </a:r>
            <a:endParaRPr kumimoji="0" lang="en-GB" sz="9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1AFBE412-3042-BE2D-5C10-268F27BB201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02662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87ED-BE7F-C93E-7268-FB43033520FF}"/>
            </a:ext>
          </a:extLst>
        </p:cNvPr>
        <p:cNvGrpSpPr/>
        <p:nvPr/>
      </p:nvGrpSpPr>
      <p:grpSpPr>
        <a:xfrm>
          <a:off x="0" y="0"/>
          <a:ext cx="0" cy="0"/>
          <a:chOff x="0" y="0"/>
          <a:chExt cx="0" cy="0"/>
        </a:xfrm>
      </p:grpSpPr>
      <p:sp>
        <p:nvSpPr>
          <p:cNvPr id="25" name="Title 13">
            <a:extLst>
              <a:ext uri="{FF2B5EF4-FFF2-40B4-BE49-F238E27FC236}">
                <a16:creationId xmlns:a16="http://schemas.microsoft.com/office/drawing/2014/main" id="{A452E9DF-678A-D835-4E60-6F6FA9EF4C4D}"/>
              </a:ext>
            </a:extLst>
          </p:cNvPr>
          <p:cNvSpPr>
            <a:spLocks noGrp="1"/>
          </p:cNvSpPr>
          <p:nvPr>
            <p:ph type="title"/>
          </p:nvPr>
        </p:nvSpPr>
        <p:spPr>
          <a:xfrm>
            <a:off x="354049" y="211176"/>
            <a:ext cx="11483900" cy="747897"/>
          </a:xfrm>
        </p:spPr>
        <p:txBody>
          <a:bodyPr vert="horz" wrap="square" lIns="0" tIns="0" rIns="0" bIns="0" rtlCol="0" anchor="t" anchorCtr="0">
            <a:spAutoFit/>
          </a:bodyPr>
          <a:lstStyle/>
          <a:p>
            <a:r>
              <a:rPr lang="en-GB" sz="1800" b="1" dirty="0">
                <a:solidFill>
                  <a:srgbClr val="5C5B5A"/>
                </a:solidFill>
                <a:latin typeface="Arial"/>
              </a:rPr>
              <a:t>Amongst respondents who feel that academic and technical qualifications are “as good as each other” at preparing young people for future jobs (half our sample), the relative strengths of each are recognised – key comparisons shown below</a:t>
            </a:r>
            <a:endParaRPr lang="en-GB" sz="1800" b="1" dirty="0">
              <a:solidFill>
                <a:srgbClr val="009690"/>
              </a:solidFill>
              <a:latin typeface="Arial"/>
            </a:endParaRPr>
          </a:p>
        </p:txBody>
      </p:sp>
      <p:sp>
        <p:nvSpPr>
          <p:cNvPr id="19" name="TextBox 18">
            <a:extLst>
              <a:ext uri="{FF2B5EF4-FFF2-40B4-BE49-F238E27FC236}">
                <a16:creationId xmlns:a16="http://schemas.microsoft.com/office/drawing/2014/main" id="{EAC364FE-7773-4AA8-F8B1-0A8947553215}"/>
              </a:ext>
            </a:extLst>
          </p:cNvPr>
          <p:cNvSpPr txBox="1"/>
          <p:nvPr/>
        </p:nvSpPr>
        <p:spPr>
          <a:xfrm>
            <a:off x="1231900" y="1056499"/>
            <a:ext cx="95282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What about academic or technical/ vocational pathways are good at preparing young people for future jobs?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A02B93"/>
                </a:solidFill>
                <a:effectLst/>
                <a:uLnTx/>
                <a:uFillTx/>
                <a:latin typeface="Arial"/>
                <a:ea typeface="+mn-ea"/>
                <a:cs typeface="+mn-cs"/>
              </a:rPr>
              <a:t>Among the 52% who said both academic and technical/ vocational qualifications are as good as each other</a:t>
            </a:r>
          </a:p>
        </p:txBody>
      </p:sp>
      <p:sp>
        <p:nvSpPr>
          <p:cNvPr id="14" name="TextBox 13">
            <a:extLst>
              <a:ext uri="{FF2B5EF4-FFF2-40B4-BE49-F238E27FC236}">
                <a16:creationId xmlns:a16="http://schemas.microsoft.com/office/drawing/2014/main" id="{38D62EC4-E362-D8DA-1FA9-64C4A206CA06}"/>
              </a:ext>
            </a:extLst>
          </p:cNvPr>
          <p:cNvSpPr txBox="1"/>
          <p:nvPr/>
        </p:nvSpPr>
        <p:spPr>
          <a:xfrm>
            <a:off x="-881574" y="1628038"/>
            <a:ext cx="449211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02B93"/>
                </a:solidFill>
                <a:effectLst/>
                <a:uLnTx/>
                <a:uFillTx/>
                <a:latin typeface="Arial"/>
                <a:ea typeface="+mn-ea"/>
                <a:cs typeface="+mn-cs"/>
              </a:rPr>
              <a:t>Academic qualifications…</a:t>
            </a:r>
          </a:p>
        </p:txBody>
      </p:sp>
      <p:graphicFrame>
        <p:nvGraphicFramePr>
          <p:cNvPr id="4" name="Chart 3">
            <a:extLst>
              <a:ext uri="{FF2B5EF4-FFF2-40B4-BE49-F238E27FC236}">
                <a16:creationId xmlns:a16="http://schemas.microsoft.com/office/drawing/2014/main" id="{4FB035C4-FC28-B447-149C-96CCF50D7B8B}"/>
              </a:ext>
            </a:extLst>
          </p:cNvPr>
          <p:cNvGraphicFramePr/>
          <p:nvPr>
            <p:extLst>
              <p:ext uri="{D42A27DB-BD31-4B8C-83A1-F6EECF244321}">
                <p14:modId xmlns:p14="http://schemas.microsoft.com/office/powerpoint/2010/main" val="3787761061"/>
              </p:ext>
            </p:extLst>
          </p:nvPr>
        </p:nvGraphicFramePr>
        <p:xfrm>
          <a:off x="-627888" y="1784037"/>
          <a:ext cx="9528224" cy="45065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DDE7033D-A733-586D-7C22-26F8BAA08E7F}"/>
              </a:ext>
            </a:extLst>
          </p:cNvPr>
          <p:cNvGraphicFramePr>
            <a:graphicFrameLocks noGrp="1"/>
          </p:cNvGraphicFramePr>
          <p:nvPr>
            <p:extLst>
              <p:ext uri="{D42A27DB-BD31-4B8C-83A1-F6EECF244321}">
                <p14:modId xmlns:p14="http://schemas.microsoft.com/office/powerpoint/2010/main" val="1294680255"/>
              </p:ext>
            </p:extLst>
          </p:nvPr>
        </p:nvGraphicFramePr>
        <p:xfrm>
          <a:off x="3651588" y="1963024"/>
          <a:ext cx="4492114" cy="4329539"/>
        </p:xfrm>
        <a:graphic>
          <a:graphicData uri="http://schemas.openxmlformats.org/drawingml/2006/table">
            <a:tbl>
              <a:tblPr firstRow="1" bandRow="1">
                <a:tableStyleId>{2D5ABB26-0587-4C30-8999-92F81FD0307C}</a:tableStyleId>
              </a:tblPr>
              <a:tblGrid>
                <a:gridCol w="4492114">
                  <a:extLst>
                    <a:ext uri="{9D8B030D-6E8A-4147-A177-3AD203B41FA5}">
                      <a16:colId xmlns:a16="http://schemas.microsoft.com/office/drawing/2014/main" val="3799363285"/>
                    </a:ext>
                  </a:extLst>
                </a:gridCol>
              </a:tblGrid>
              <a:tr h="5327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Better prepare young people for work as they give more experience in a work environment</a:t>
                      </a:r>
                    </a:p>
                  </a:txBody>
                  <a:tcPr anchor="ctr">
                    <a:solidFill>
                      <a:schemeClr val="bg1"/>
                    </a:solidFill>
                  </a:tcPr>
                </a:tc>
                <a:extLst>
                  <a:ext uri="{0D108BD9-81ED-4DB2-BD59-A6C34878D82A}">
                    <a16:rowId xmlns:a16="http://schemas.microsoft.com/office/drawing/2014/main" val="239950821"/>
                  </a:ext>
                </a:extLst>
              </a:tr>
              <a:tr h="429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Are more valued by employers</a:t>
                      </a:r>
                    </a:p>
                  </a:txBody>
                  <a:tcPr anchor="ctr">
                    <a:solidFill>
                      <a:schemeClr val="bg1"/>
                    </a:solidFill>
                  </a:tcPr>
                </a:tc>
                <a:extLst>
                  <a:ext uri="{0D108BD9-81ED-4DB2-BD59-A6C34878D82A}">
                    <a16:rowId xmlns:a16="http://schemas.microsoft.com/office/drawing/2014/main" val="3789287146"/>
                  </a:ext>
                </a:extLst>
              </a:tr>
              <a:tr h="429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Are required for most jobs</a:t>
                      </a:r>
                    </a:p>
                  </a:txBody>
                  <a:tcPr anchor="ctr">
                    <a:solidFill>
                      <a:schemeClr val="bg1"/>
                    </a:solidFill>
                  </a:tcPr>
                </a:tc>
                <a:extLst>
                  <a:ext uri="{0D108BD9-81ED-4DB2-BD59-A6C34878D82A}">
                    <a16:rowId xmlns:a16="http://schemas.microsoft.com/office/drawing/2014/main" val="2085486804"/>
                  </a:ext>
                </a:extLst>
              </a:tr>
              <a:tr h="429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Lead to better paying jobs</a:t>
                      </a:r>
                    </a:p>
                  </a:txBody>
                  <a:tcPr anchor="ctr">
                    <a:solidFill>
                      <a:schemeClr val="bg1"/>
                    </a:solidFill>
                  </a:tcPr>
                </a:tc>
                <a:extLst>
                  <a:ext uri="{0D108BD9-81ED-4DB2-BD59-A6C34878D82A}">
                    <a16:rowId xmlns:a16="http://schemas.microsoft.com/office/drawing/2014/main" val="661719551"/>
                  </a:ext>
                </a:extLst>
              </a:tr>
              <a:tr h="409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Better prepare young people for life*</a:t>
                      </a:r>
                    </a:p>
                  </a:txBody>
                  <a:tcPr anchor="ctr">
                    <a:solidFill>
                      <a:schemeClr val="bg1"/>
                    </a:solidFill>
                  </a:tcPr>
                </a:tc>
                <a:extLst>
                  <a:ext uri="{0D108BD9-81ED-4DB2-BD59-A6C34878D82A}">
                    <a16:rowId xmlns:a16="http://schemas.microsoft.com/office/drawing/2014/main" val="1996335087"/>
                  </a:ext>
                </a:extLst>
              </a:tr>
              <a:tr h="5450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Are broad and let young people keep their options open</a:t>
                      </a:r>
                    </a:p>
                  </a:txBody>
                  <a:tcPr anchor="ctr">
                    <a:solidFill>
                      <a:schemeClr val="bg1"/>
                    </a:solidFill>
                  </a:tcPr>
                </a:tc>
                <a:extLst>
                  <a:ext uri="{0D108BD9-81ED-4DB2-BD59-A6C34878D82A}">
                    <a16:rowId xmlns:a16="http://schemas.microsoft.com/office/drawing/2014/main" val="329656259"/>
                  </a:ext>
                </a:extLst>
              </a:tr>
              <a:tr h="5161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Are focused and let young people specialise in a particular vocation</a:t>
                      </a:r>
                    </a:p>
                  </a:txBody>
                  <a:tcPr anchor="ctr">
                    <a:solidFill>
                      <a:schemeClr val="bg1"/>
                    </a:solidFill>
                  </a:tcPr>
                </a:tc>
                <a:extLst>
                  <a:ext uri="{0D108BD9-81ED-4DB2-BD59-A6C34878D82A}">
                    <a16:rowId xmlns:a16="http://schemas.microsoft.com/office/drawing/2014/main" val="358650466"/>
                  </a:ext>
                </a:extLst>
              </a:tr>
              <a:tr h="513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rPr>
                        <a:t>Provide young people with better knowledge and skills</a:t>
                      </a:r>
                    </a:p>
                  </a:txBody>
                  <a:tcPr anchor="ctr">
                    <a:solidFill>
                      <a:schemeClr val="bg1"/>
                    </a:solidFill>
                  </a:tcPr>
                </a:tc>
                <a:extLst>
                  <a:ext uri="{0D108BD9-81ED-4DB2-BD59-A6C34878D82A}">
                    <a16:rowId xmlns:a16="http://schemas.microsoft.com/office/drawing/2014/main" val="2742943039"/>
                  </a:ext>
                </a:extLst>
              </a:tr>
              <a:tr h="5213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rPr>
                        <a:t>It depends on what jobs the young people want to go onto</a:t>
                      </a:r>
                    </a:p>
                  </a:txBody>
                  <a:tcPr anchor="ctr">
                    <a:solidFill>
                      <a:schemeClr val="bg1"/>
                    </a:solidFill>
                  </a:tcPr>
                </a:tc>
                <a:extLst>
                  <a:ext uri="{0D108BD9-81ED-4DB2-BD59-A6C34878D82A}">
                    <a16:rowId xmlns:a16="http://schemas.microsoft.com/office/drawing/2014/main" val="2540913082"/>
                  </a:ext>
                </a:extLst>
              </a:tr>
            </a:tbl>
          </a:graphicData>
        </a:graphic>
      </p:graphicFrame>
      <p:sp>
        <p:nvSpPr>
          <p:cNvPr id="15" name="TextBox 14">
            <a:extLst>
              <a:ext uri="{FF2B5EF4-FFF2-40B4-BE49-F238E27FC236}">
                <a16:creationId xmlns:a16="http://schemas.microsoft.com/office/drawing/2014/main" id="{6E35186E-C10F-3256-7A16-5E5555868823}"/>
              </a:ext>
            </a:extLst>
          </p:cNvPr>
          <p:cNvSpPr txBox="1"/>
          <p:nvPr/>
        </p:nvSpPr>
        <p:spPr>
          <a:xfrm>
            <a:off x="7419928" y="1628038"/>
            <a:ext cx="44921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A02B93"/>
                </a:solidFill>
                <a:effectLst/>
                <a:uLnTx/>
                <a:uFillTx/>
                <a:latin typeface="Arial"/>
                <a:ea typeface="+mn-ea"/>
                <a:cs typeface="+mn-cs"/>
              </a:rPr>
              <a:t>Technical/ vocational qualifications…</a:t>
            </a:r>
          </a:p>
        </p:txBody>
      </p:sp>
      <p:graphicFrame>
        <p:nvGraphicFramePr>
          <p:cNvPr id="7" name="Chart 6">
            <a:extLst>
              <a:ext uri="{FF2B5EF4-FFF2-40B4-BE49-F238E27FC236}">
                <a16:creationId xmlns:a16="http://schemas.microsoft.com/office/drawing/2014/main" id="{D8AD2F4B-9B74-9DBC-D5BC-9565D8DDBDA0}"/>
              </a:ext>
            </a:extLst>
          </p:cNvPr>
          <p:cNvGraphicFramePr/>
          <p:nvPr>
            <p:extLst>
              <p:ext uri="{D42A27DB-BD31-4B8C-83A1-F6EECF244321}">
                <p14:modId xmlns:p14="http://schemas.microsoft.com/office/powerpoint/2010/main" val="1435740925"/>
              </p:ext>
            </p:extLst>
          </p:nvPr>
        </p:nvGraphicFramePr>
        <p:xfrm>
          <a:off x="8127173" y="1647825"/>
          <a:ext cx="4166427" cy="4506530"/>
        </p:xfrm>
        <a:graphic>
          <a:graphicData uri="http://schemas.openxmlformats.org/drawingml/2006/chart">
            <c:chart xmlns:c="http://schemas.openxmlformats.org/drawingml/2006/chart" xmlns:r="http://schemas.openxmlformats.org/officeDocument/2006/relationships" r:id="rId5"/>
          </a:graphicData>
        </a:graphic>
      </p:graphicFrame>
      <p:sp>
        <p:nvSpPr>
          <p:cNvPr id="13" name="Footer Placeholder 4">
            <a:extLst>
              <a:ext uri="{FF2B5EF4-FFF2-40B4-BE49-F238E27FC236}">
                <a16:creationId xmlns:a16="http://schemas.microsoft.com/office/drawing/2014/main" id="{7EA64093-B393-2EC4-C5DB-0D6F079D5F44}"/>
              </a:ext>
            </a:extLst>
          </p:cNvPr>
          <p:cNvSpPr txBox="1">
            <a:spLocks/>
          </p:cNvSpPr>
          <p:nvPr/>
        </p:nvSpPr>
        <p:spPr>
          <a:xfrm>
            <a:off x="514800" y="631777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MBACC2A. What about academic pathways are good at preparing young people for future jobs? MBACC3A. What about technical/vocation pathways (post-16) pathways are good at preparing young people for future jobs? Base: Those who think both academic and technical/vocational options are good (608). Data for Other/ Don’t know/ Prefer not to say not included on chart. *Wording differed based on if answering about academic or technical/ vocational qualifications.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6FD8FE39-1043-9C9C-9561-3F04077153A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46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3088" y="712752"/>
            <a:ext cx="11288062" cy="535678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a:t>
            </a:r>
            <a:r>
              <a:rPr lang="en-GB" sz="1400" dirty="0">
                <a:latin typeface="Arial" panose="020B0604020202020204"/>
              </a:rPr>
              <a:t>February 2025</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a:t>
            </a:r>
            <a:r>
              <a:rPr lang="en-GB" sz="1400" dirty="0">
                <a:latin typeface="Arial" panose="020B0604020202020204"/>
              </a:rPr>
              <a:t>surveys on an approximately bi-monthly basis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a:t>
            </a:r>
            <a:r>
              <a:rPr lang="en-GB" sz="1400" dirty="0">
                <a:latin typeface="Arial" panose="020B0604020202020204"/>
              </a:rPr>
              <a:t>surveys 12 to 17,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sample was comprised of approximately 750 online panel respondents, </a:t>
            </a:r>
            <a:r>
              <a:rPr lang="en-GB" sz="1400" dirty="0">
                <a:latin typeface="Arial" panose="020B0604020202020204"/>
              </a:rPr>
              <a:t>250 face-to-face respondents, and 500 online rapid respondents. This follows a change from telephone and online river responses from surveys 1 to 11. </a:t>
            </a:r>
            <a:endParaRPr lang="en-GB" sz="1400" dirty="0">
              <a:latin typeface="Arial" panose="020B0604020202020204"/>
              <a:cs typeface="Arial"/>
            </a:endParaRPr>
          </a:p>
          <a:p>
            <a:pPr>
              <a:lnSpc>
                <a:spcPct val="100000"/>
              </a:lnSpc>
              <a:spcBef>
                <a:spcPts val="0"/>
              </a:spcBef>
              <a:spcAft>
                <a:spcPts val="800"/>
              </a:spcAft>
              <a:defRPr/>
            </a:pPr>
            <a:r>
              <a:rPr lang="en-GB" sz="1400" b="1" dirty="0">
                <a:solidFill>
                  <a:srgbClr val="009690"/>
                </a:solidFill>
                <a:latin typeface="Arial" panose="020B0604020202020204"/>
              </a:rPr>
              <a:t>From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18 (April 2025) and for the remainder of 2025/26, </a:t>
            </a:r>
            <a:r>
              <a:rPr lang="en-GB" sz="1400" b="1" dirty="0">
                <a:solidFill>
                  <a:srgbClr val="009690"/>
                </a:solidFill>
                <a:latin typeface="Arial" panose="020B0604020202020204"/>
              </a:rPr>
              <a:t>fieldwork will be undertaken on a quarterly cycle, </a:t>
            </a:r>
            <a:r>
              <a:rPr lang="en-GB" sz="1400" dirty="0">
                <a:latin typeface="Arial" panose="020B0604020202020204"/>
              </a:rPr>
              <a:t>resulting in a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larger sample size per wave of 2,250 but the same annual number of respondents interviewed:</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800"/>
              </a:spcAft>
              <a:defRPr/>
            </a:pPr>
            <a:r>
              <a:rPr lang="en-GB" sz="1400" dirty="0">
                <a:latin typeface="Arial" panose="020B0604020202020204"/>
                <a:cs typeface="Arial"/>
              </a:rPr>
              <a:t>1,050 online panel respondents</a:t>
            </a:r>
          </a:p>
          <a:p>
            <a:pPr lvl="1">
              <a:lnSpc>
                <a:spcPct val="100000"/>
              </a:lnSpc>
              <a:spcBef>
                <a:spcPts val="0"/>
              </a:spcBef>
              <a:spcAft>
                <a:spcPts val="800"/>
              </a:spcAft>
              <a:defRPr/>
            </a:pPr>
            <a:r>
              <a:rPr lang="en-GB" sz="1400" dirty="0">
                <a:latin typeface="Arial" panose="020B0604020202020204"/>
                <a:cs typeface="Arial"/>
              </a:rPr>
              <a:t>500 online rapid respondents </a:t>
            </a:r>
          </a:p>
          <a:p>
            <a:pPr lvl="1">
              <a:lnSpc>
                <a:spcPct val="100000"/>
              </a:lnSpc>
              <a:spcBef>
                <a:spcPts val="0"/>
              </a:spcBef>
              <a:spcAft>
                <a:spcPts val="800"/>
              </a:spcAft>
              <a:defRPr/>
            </a:pPr>
            <a:r>
              <a:rPr lang="en-GB" sz="1400" dirty="0">
                <a:latin typeface="Arial" panose="020B0604020202020204"/>
                <a:cs typeface="Arial"/>
              </a:rPr>
              <a:t>375 face-to-face respondents, and</a:t>
            </a:r>
          </a:p>
          <a:p>
            <a:pPr lvl="1">
              <a:lnSpc>
                <a:spcPct val="100000"/>
              </a:lnSpc>
              <a:spcBef>
                <a:spcPts val="0"/>
              </a:spcBef>
              <a:spcAft>
                <a:spcPts val="800"/>
              </a:spcAft>
              <a:defRPr/>
            </a:pPr>
            <a:r>
              <a:rPr lang="en-GB" sz="1400" dirty="0">
                <a:latin typeface="Arial" panose="020B0604020202020204"/>
                <a:ea typeface="Calibri" panose="020F0502020204030204"/>
                <a:cs typeface="Arial"/>
              </a:rPr>
              <a:t>325 </a:t>
            </a:r>
            <a:r>
              <a:rPr lang="en-GB" sz="1400" dirty="0">
                <a:latin typeface="Arial" panose="020B0604020202020204"/>
              </a:rPr>
              <a:t>online ‘river sampled’ respondents</a:t>
            </a:r>
            <a:r>
              <a:rPr lang="en-GB" sz="1400" dirty="0">
                <a:latin typeface="Arial" panose="020B0604020202020204"/>
                <a:ea typeface="Calibri" panose="020F0502020204030204"/>
                <a:cs typeface="Arial"/>
              </a:rPr>
              <a:t> </a:t>
            </a: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online and face-to-face surveying was agreed so that </a:t>
            </a:r>
            <a:r>
              <a:rPr lang="en-GB" sz="1400" dirty="0">
                <a:latin typeface="Arial" panose="020B0604020202020204"/>
              </a:rPr>
              <a:t>the most representative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and robust sample of Greater Manchester residents </a:t>
            </a:r>
            <a:r>
              <a:rPr lang="en-GB" sz="1400" dirty="0">
                <a:latin typeface="Arial" panose="020B0604020202020204"/>
              </a:rPr>
              <a:t>can be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regularly sourced within available time and budget.</a:t>
            </a:r>
            <a:r>
              <a:rPr lang="en-GB" sz="1400" dirty="0">
                <a:latin typeface="Arial" panose="020B0604020202020204"/>
              </a:rPr>
              <a:t> </a:t>
            </a:r>
            <a:r>
              <a:rPr lang="en-GB" sz="1400" dirty="0">
                <a:latin typeface="Arial" panose="020B0604020202020204"/>
                <a:cs typeface="Arial" panose="020B0604020202020204"/>
              </a:rPr>
              <a:t>This new methodology will be used for the remainder of the 2025/26 financial year. </a:t>
            </a: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15 minutes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 average for respondents to complete; however, due to the emotive nature of some topics covered, face-to-face interviews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Quotas</a:t>
            </a: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Weights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23FA7CF-B905-B3CE-FC70-BAD49627F196}"/>
              </a:ext>
            </a:extLst>
          </p:cNvPr>
          <p:cNvSpPr txBox="1"/>
          <p:nvPr/>
        </p:nvSpPr>
        <p:spPr>
          <a:xfrm>
            <a:off x="548116" y="6269076"/>
            <a:ext cx="1099657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a:cs typeface="Arial"/>
              </a:rPr>
              <a:t>*When reviewing digital inclusion findings in this report, readers should be aware that some modal impacts do exist between telephone and face-to-face approaches because of the way participants are recruited. See relevant section of this report for more details on the rationale for changes in methodology for 2024/25 waves of the survey.</a:t>
            </a: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3">
            <a:extLst>
              <a:ext uri="{FF2B5EF4-FFF2-40B4-BE49-F238E27FC236}">
                <a16:creationId xmlns:a16="http://schemas.microsoft.com/office/drawing/2014/main" id="{636C146B-E274-C877-AD7E-A47A792E0A1E}"/>
              </a:ext>
            </a:extLst>
          </p:cNvPr>
          <p:cNvSpPr>
            <a:spLocks noGrp="1"/>
          </p:cNvSpPr>
          <p:nvPr>
            <p:ph type="title"/>
          </p:nvPr>
        </p:nvSpPr>
        <p:spPr>
          <a:xfrm>
            <a:off x="354050" y="286928"/>
            <a:ext cx="11483900" cy="747897"/>
          </a:xfrm>
        </p:spPr>
        <p:txBody>
          <a:bodyPr vert="horz" wrap="square" lIns="0" tIns="0" rIns="0" bIns="0" rtlCol="0" anchor="t" anchorCtr="0">
            <a:spAutoFit/>
          </a:bodyPr>
          <a:lstStyle/>
          <a:p>
            <a:r>
              <a:rPr lang="en-GB" sz="1800" b="1">
                <a:solidFill>
                  <a:srgbClr val="5C5B5A"/>
                </a:solidFill>
                <a:latin typeface="Arial"/>
              </a:rPr>
              <a:t>Amongst parents with children aged 25 and under, the </a:t>
            </a:r>
            <a:r>
              <a:rPr lang="en-GB" sz="1800" b="1">
                <a:solidFill>
                  <a:srgbClr val="009690"/>
                </a:solidFill>
                <a:latin typeface="Arial"/>
              </a:rPr>
              <a:t>majority are confident about talking with their child about exploring academic pathways </a:t>
            </a:r>
            <a:r>
              <a:rPr lang="en-GB" sz="1800" b="1">
                <a:solidFill>
                  <a:srgbClr val="5C5B5A"/>
                </a:solidFill>
                <a:latin typeface="Arial"/>
              </a:rPr>
              <a:t>(85% feel confident, 5% feel unconfident) and </a:t>
            </a:r>
            <a:r>
              <a:rPr lang="en-GB" sz="1800" b="1">
                <a:solidFill>
                  <a:srgbClr val="009690"/>
                </a:solidFill>
                <a:latin typeface="Arial"/>
              </a:rPr>
              <a:t>technical or vocational pathways </a:t>
            </a:r>
            <a:r>
              <a:rPr lang="en-GB" sz="1800" b="1">
                <a:solidFill>
                  <a:srgbClr val="5C5B5A"/>
                </a:solidFill>
                <a:latin typeface="Arial"/>
              </a:rPr>
              <a:t>(81% feel confident, 6% feel unconfident).</a:t>
            </a:r>
            <a:endParaRPr lang="en-GB" sz="1800" b="1">
              <a:solidFill>
                <a:srgbClr val="009690"/>
              </a:solidFill>
              <a:latin typeface="Arial"/>
            </a:endParaRPr>
          </a:p>
        </p:txBody>
      </p:sp>
      <p:sp>
        <p:nvSpPr>
          <p:cNvPr id="5" name="TextBox 4">
            <a:extLst>
              <a:ext uri="{FF2B5EF4-FFF2-40B4-BE49-F238E27FC236}">
                <a16:creationId xmlns:a16="http://schemas.microsoft.com/office/drawing/2014/main" id="{2678E789-4269-D35C-EBA0-F7E207E49C51}"/>
              </a:ext>
            </a:extLst>
          </p:cNvPr>
          <p:cNvSpPr txBox="1"/>
          <p:nvPr/>
        </p:nvSpPr>
        <p:spPr>
          <a:xfrm>
            <a:off x="2344493" y="1212022"/>
            <a:ext cx="772794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How confident do you, or would you, feel about talking with your child about…?</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31" name="TextBox 30">
            <a:extLst>
              <a:ext uri="{FF2B5EF4-FFF2-40B4-BE49-F238E27FC236}">
                <a16:creationId xmlns:a16="http://schemas.microsoft.com/office/drawing/2014/main" id="{B087625C-5369-0B2B-3BAA-4F0C3CC64ADE}"/>
              </a:ext>
            </a:extLst>
          </p:cNvPr>
          <p:cNvSpPr txBox="1"/>
          <p:nvPr/>
        </p:nvSpPr>
        <p:spPr>
          <a:xfrm>
            <a:off x="950928" y="1579787"/>
            <a:ext cx="50803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Exploring an </a:t>
            </a:r>
            <a:r>
              <a:rPr kumimoji="0" lang="en-GB" sz="1400" b="1" i="0" u="sng" strike="noStrike" kern="1200" cap="none" spc="0" normalizeH="0" baseline="0" noProof="0">
                <a:ln>
                  <a:noFill/>
                </a:ln>
                <a:solidFill>
                  <a:srgbClr val="5C5B5A"/>
                </a:solidFill>
                <a:effectLst/>
                <a:uLnTx/>
                <a:uFillTx/>
                <a:latin typeface="Arial"/>
                <a:ea typeface="+mn-ea"/>
                <a:cs typeface="+mn-cs"/>
              </a:rPr>
              <a:t>academic pathway </a:t>
            </a:r>
            <a:r>
              <a:rPr kumimoji="0" lang="en-GB" sz="1400" b="1" i="0" u="none" strike="noStrike" kern="1200" cap="none" spc="0" normalizeH="0" baseline="0" noProof="0">
                <a:ln>
                  <a:noFill/>
                </a:ln>
                <a:solidFill>
                  <a:srgbClr val="5C5B5A"/>
                </a:solidFill>
                <a:effectLst/>
                <a:uLnTx/>
                <a:uFillTx/>
                <a:latin typeface="Arial"/>
                <a:ea typeface="+mn-ea"/>
                <a:cs typeface="+mn-cs"/>
              </a:rPr>
              <a:t>(e.g. A-levels and university) as an option</a:t>
            </a:r>
          </a:p>
        </p:txBody>
      </p:sp>
      <p:sp>
        <p:nvSpPr>
          <p:cNvPr id="32" name="TextBox 31">
            <a:extLst>
              <a:ext uri="{FF2B5EF4-FFF2-40B4-BE49-F238E27FC236}">
                <a16:creationId xmlns:a16="http://schemas.microsoft.com/office/drawing/2014/main" id="{DECDA14F-1F23-D672-87E4-806103678822}"/>
              </a:ext>
            </a:extLst>
          </p:cNvPr>
          <p:cNvSpPr txBox="1"/>
          <p:nvPr/>
        </p:nvSpPr>
        <p:spPr>
          <a:xfrm>
            <a:off x="6165064" y="1596088"/>
            <a:ext cx="50803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Exploring a </a:t>
            </a:r>
            <a:r>
              <a:rPr kumimoji="0" lang="en-GB" sz="1400" b="1" i="0" u="sng" strike="noStrike" kern="1200" cap="none" spc="0" normalizeH="0" baseline="0" noProof="0">
                <a:ln>
                  <a:noFill/>
                </a:ln>
                <a:solidFill>
                  <a:srgbClr val="5C5B5A"/>
                </a:solidFill>
                <a:effectLst/>
                <a:uLnTx/>
                <a:uFillTx/>
                <a:latin typeface="Arial"/>
                <a:ea typeface="+mn-ea"/>
                <a:cs typeface="+mn-cs"/>
              </a:rPr>
              <a:t>technical or vocational pathway </a:t>
            </a:r>
            <a:r>
              <a:rPr kumimoji="0" lang="en-GB" sz="1400" b="1" i="0" u="none" strike="noStrike" kern="1200" cap="none" spc="0" normalizeH="0" baseline="0" noProof="0">
                <a:ln>
                  <a:noFill/>
                </a:ln>
                <a:solidFill>
                  <a:srgbClr val="5C5B5A"/>
                </a:solidFill>
                <a:effectLst/>
                <a:uLnTx/>
                <a:uFillTx/>
                <a:latin typeface="Arial"/>
                <a:ea typeface="+mn-ea"/>
                <a:cs typeface="+mn-cs"/>
              </a:rPr>
              <a:t>(e.g. an apprenticeship, BTEC or T-Level course) as an option</a:t>
            </a:r>
          </a:p>
        </p:txBody>
      </p:sp>
      <p:sp>
        <p:nvSpPr>
          <p:cNvPr id="39" name="TextBox 38">
            <a:extLst>
              <a:ext uri="{FF2B5EF4-FFF2-40B4-BE49-F238E27FC236}">
                <a16:creationId xmlns:a16="http://schemas.microsoft.com/office/drawing/2014/main" id="{62EA7467-6FF2-0201-0577-F20042C09B11}"/>
              </a:ext>
              <a:ext uri="{C183D7F6-B498-43B3-948B-1728B52AA6E4}">
                <adec:decorative xmlns:adec="http://schemas.microsoft.com/office/drawing/2017/decorative" val="0"/>
              </a:ext>
            </a:extLst>
          </p:cNvPr>
          <p:cNvSpPr txBox="1"/>
          <p:nvPr/>
        </p:nvSpPr>
        <p:spPr>
          <a:xfrm>
            <a:off x="1499397" y="3733164"/>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85%</a:t>
            </a:r>
          </a:p>
        </p:txBody>
      </p:sp>
      <p:graphicFrame>
        <p:nvGraphicFramePr>
          <p:cNvPr id="33" name="Chart 32" descr="Two stacked column chart. The first showing peoples confidence in their children exploring an academic pathway, 85% at least somewhat confident. the second stacked column chart shows peoples confidence in their children taking a technical or vocational pathway 81% at least somewhat confident ">
            <a:extLst>
              <a:ext uri="{FF2B5EF4-FFF2-40B4-BE49-F238E27FC236}">
                <a16:creationId xmlns:a16="http://schemas.microsoft.com/office/drawing/2014/main" id="{446C7CDA-A5C3-6AC2-30D1-6E274C1B3B1E}"/>
              </a:ext>
            </a:extLst>
          </p:cNvPr>
          <p:cNvGraphicFramePr>
            <a:graphicFrameLocks/>
          </p:cNvGraphicFramePr>
          <p:nvPr>
            <p:extLst>
              <p:ext uri="{D42A27DB-BD31-4B8C-83A1-F6EECF244321}">
                <p14:modId xmlns:p14="http://schemas.microsoft.com/office/powerpoint/2010/main" val="831806779"/>
              </p:ext>
            </p:extLst>
          </p:nvPr>
        </p:nvGraphicFramePr>
        <p:xfrm>
          <a:off x="-113524" y="1934181"/>
          <a:ext cx="11492724" cy="4578648"/>
        </p:xfrm>
        <a:graphic>
          <a:graphicData uri="http://schemas.openxmlformats.org/drawingml/2006/chart">
            <c:chart xmlns:c="http://schemas.openxmlformats.org/drawingml/2006/chart" xmlns:r="http://schemas.openxmlformats.org/officeDocument/2006/relationships" r:id="rId3"/>
          </a:graphicData>
        </a:graphic>
      </p:graphicFrame>
      <p:sp>
        <p:nvSpPr>
          <p:cNvPr id="40" name="Right Brace 39">
            <a:extLst>
              <a:ext uri="{FF2B5EF4-FFF2-40B4-BE49-F238E27FC236}">
                <a16:creationId xmlns:a16="http://schemas.microsoft.com/office/drawing/2014/main" id="{1316928E-324A-544C-D8B9-1E34122F59C1}"/>
              </a:ext>
              <a:ext uri="{C183D7F6-B498-43B3-948B-1728B52AA6E4}">
                <adec:decorative xmlns:adec="http://schemas.microsoft.com/office/drawing/2017/decorative" val="1"/>
              </a:ext>
            </a:extLst>
          </p:cNvPr>
          <p:cNvSpPr/>
          <p:nvPr/>
        </p:nvSpPr>
        <p:spPr>
          <a:xfrm rot="10800000">
            <a:off x="2049967" y="2271833"/>
            <a:ext cx="313067" cy="3230441"/>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3" name="Right Brace 42">
            <a:extLst>
              <a:ext uri="{FF2B5EF4-FFF2-40B4-BE49-F238E27FC236}">
                <a16:creationId xmlns:a16="http://schemas.microsoft.com/office/drawing/2014/main" id="{A90B86AC-84A7-B997-00D9-E608B9B454C7}"/>
              </a:ext>
              <a:ext uri="{C183D7F6-B498-43B3-948B-1728B52AA6E4}">
                <adec:decorative xmlns:adec="http://schemas.microsoft.com/office/drawing/2017/decorative" val="1"/>
              </a:ext>
            </a:extLst>
          </p:cNvPr>
          <p:cNvSpPr/>
          <p:nvPr/>
        </p:nvSpPr>
        <p:spPr>
          <a:xfrm>
            <a:off x="9702959" y="2280174"/>
            <a:ext cx="313067" cy="3062925"/>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2" name="TextBox 41">
            <a:extLst>
              <a:ext uri="{FF2B5EF4-FFF2-40B4-BE49-F238E27FC236}">
                <a16:creationId xmlns:a16="http://schemas.microsoft.com/office/drawing/2014/main" id="{00214882-624F-0FD6-60B0-B6B0EB13F740}"/>
              </a:ext>
              <a:ext uri="{C183D7F6-B498-43B3-948B-1728B52AA6E4}">
                <adec:decorative xmlns:adec="http://schemas.microsoft.com/office/drawing/2017/decorative" val="0"/>
              </a:ext>
            </a:extLst>
          </p:cNvPr>
          <p:cNvSpPr txBox="1"/>
          <p:nvPr/>
        </p:nvSpPr>
        <p:spPr>
          <a:xfrm>
            <a:off x="9909300" y="3657747"/>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81%</a:t>
            </a:r>
          </a:p>
        </p:txBody>
      </p:sp>
      <p:sp>
        <p:nvSpPr>
          <p:cNvPr id="4" name="Footer Placeholder 4">
            <a:extLst>
              <a:ext uri="{FF2B5EF4-FFF2-40B4-BE49-F238E27FC236}">
                <a16:creationId xmlns:a16="http://schemas.microsoft.com/office/drawing/2014/main" id="{49CA8B62-FB29-EE3C-E666-226BCA5DD99F}"/>
              </a:ext>
            </a:extLst>
          </p:cNvPr>
          <p:cNvSpPr txBox="1">
            <a:spLocks/>
          </p:cNvSpPr>
          <p:nvPr/>
        </p:nvSpPr>
        <p:spPr>
          <a:xfrm>
            <a:off x="514801" y="6391550"/>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MBACC5. How confident do you, or would you, feel about talking with your child about…? Base: Respondents with children aged 25 or under (840)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68261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F6A7E-1E81-3788-2F51-EF474C9B7B29}"/>
            </a:ext>
          </a:extLst>
        </p:cNvPr>
        <p:cNvGrpSpPr/>
        <p:nvPr/>
      </p:nvGrpSpPr>
      <p:grpSpPr>
        <a:xfrm>
          <a:off x="0" y="0"/>
          <a:ext cx="0" cy="0"/>
          <a:chOff x="0" y="0"/>
          <a:chExt cx="0" cy="0"/>
        </a:xfrm>
      </p:grpSpPr>
      <p:sp>
        <p:nvSpPr>
          <p:cNvPr id="25" name="Title 13">
            <a:extLst>
              <a:ext uri="{FF2B5EF4-FFF2-40B4-BE49-F238E27FC236}">
                <a16:creationId xmlns:a16="http://schemas.microsoft.com/office/drawing/2014/main" id="{E4A7369E-7C79-9791-267E-31D1F1C3A38A}"/>
              </a:ext>
            </a:extLst>
          </p:cNvPr>
          <p:cNvSpPr>
            <a:spLocks noGrp="1"/>
          </p:cNvSpPr>
          <p:nvPr>
            <p:ph type="title"/>
          </p:nvPr>
        </p:nvSpPr>
        <p:spPr>
          <a:xfrm>
            <a:off x="359757" y="182967"/>
            <a:ext cx="11483900" cy="664797"/>
          </a:xfrm>
        </p:spPr>
        <p:txBody>
          <a:bodyPr vert="horz" wrap="square" lIns="0" tIns="0" rIns="0" bIns="0" rtlCol="0" anchor="t" anchorCtr="0">
            <a:spAutoFit/>
          </a:bodyPr>
          <a:lstStyle/>
          <a:p>
            <a:r>
              <a:rPr lang="en-GB" sz="1600" b="1" dirty="0">
                <a:solidFill>
                  <a:srgbClr val="5C5B5A"/>
                </a:solidFill>
                <a:latin typeface="Arial"/>
              </a:rPr>
              <a:t>2 in 3 (65%) of parents with children aged between 12-25 years of age have </a:t>
            </a:r>
            <a:r>
              <a:rPr lang="en-GB" sz="1600" b="1" dirty="0">
                <a:solidFill>
                  <a:srgbClr val="009690"/>
                </a:solidFill>
                <a:latin typeface="Arial"/>
              </a:rPr>
              <a:t>looked for information on technical or academic pathways before</a:t>
            </a:r>
            <a:r>
              <a:rPr lang="en-GB" sz="1600" b="1" dirty="0">
                <a:solidFill>
                  <a:srgbClr val="5C5B5A"/>
                </a:solidFill>
                <a:latin typeface="Arial"/>
              </a:rPr>
              <a:t>. Of these, 4 in 5 (81%) found it easy to </a:t>
            </a:r>
            <a:r>
              <a:rPr lang="en-GB" sz="1600" b="1" dirty="0">
                <a:solidFill>
                  <a:srgbClr val="009690"/>
                </a:solidFill>
                <a:latin typeface="Arial"/>
              </a:rPr>
              <a:t>access information </a:t>
            </a:r>
            <a:r>
              <a:rPr lang="en-GB" sz="1600" b="1" dirty="0">
                <a:solidFill>
                  <a:srgbClr val="5C5B5A"/>
                </a:solidFill>
                <a:latin typeface="Arial"/>
              </a:rPr>
              <a:t>on exploring academic pathways, while 3 in 4 (75%) found it easy to access information on exploring technical or vocational pathways</a:t>
            </a:r>
            <a:endParaRPr lang="en-GB" sz="1600" b="1" dirty="0">
              <a:solidFill>
                <a:schemeClr val="tx1">
                  <a:lumMod val="65000"/>
                  <a:lumOff val="35000"/>
                </a:schemeClr>
              </a:solidFill>
              <a:latin typeface="Arial"/>
            </a:endParaRPr>
          </a:p>
        </p:txBody>
      </p:sp>
      <p:sp>
        <p:nvSpPr>
          <p:cNvPr id="19" name="TextBox 18">
            <a:extLst>
              <a:ext uri="{FF2B5EF4-FFF2-40B4-BE49-F238E27FC236}">
                <a16:creationId xmlns:a16="http://schemas.microsoft.com/office/drawing/2014/main" id="{464BF86C-728F-4092-DD7D-E7E65D6FE57C}"/>
              </a:ext>
            </a:extLst>
          </p:cNvPr>
          <p:cNvSpPr txBox="1"/>
          <p:nvPr/>
        </p:nvSpPr>
        <p:spPr>
          <a:xfrm>
            <a:off x="463107" y="1154551"/>
            <a:ext cx="3737701" cy="784830"/>
          </a:xfrm>
          <a:prstGeom prst="rect">
            <a:avLst/>
          </a:prstGeom>
          <a:noFill/>
        </p:spPr>
        <p:txBody>
          <a:bodyPr wrap="square" rtlCol="0">
            <a:spAutoFit/>
          </a:bodyPr>
          <a:lstStyle/>
          <a:p>
            <a:pPr lvl="0" algn="ctr">
              <a:defRPr/>
            </a:pPr>
            <a:r>
              <a:rPr lang="en-GB" sz="1500" b="1">
                <a:solidFill>
                  <a:srgbClr val="5C5B5A"/>
                </a:solidFill>
                <a:latin typeface="Arial"/>
              </a:rPr>
              <a:t>Have you ever looked for information on academic or technical / vocation pathways before?</a:t>
            </a:r>
            <a:endParaRPr kumimoji="0" lang="en-GB" sz="15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65% have looked for information on academic or technical / vocation pathways before, whereas 35% have not.">
            <a:extLst>
              <a:ext uri="{FF2B5EF4-FFF2-40B4-BE49-F238E27FC236}">
                <a16:creationId xmlns:a16="http://schemas.microsoft.com/office/drawing/2014/main" id="{16B26794-60FB-A5FA-2751-F094508968E0}"/>
              </a:ext>
            </a:extLst>
          </p:cNvPr>
          <p:cNvGraphicFramePr/>
          <p:nvPr>
            <p:extLst>
              <p:ext uri="{D42A27DB-BD31-4B8C-83A1-F6EECF244321}">
                <p14:modId xmlns:p14="http://schemas.microsoft.com/office/powerpoint/2010/main" val="2805292808"/>
              </p:ext>
            </p:extLst>
          </p:nvPr>
        </p:nvGraphicFramePr>
        <p:xfrm>
          <a:off x="20139" y="1910195"/>
          <a:ext cx="4623636" cy="3948974"/>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Connector: Elbow 2">
            <a:extLst>
              <a:ext uri="{FF2B5EF4-FFF2-40B4-BE49-F238E27FC236}">
                <a16:creationId xmlns:a16="http://schemas.microsoft.com/office/drawing/2014/main" id="{7582C90B-7AEF-2583-7509-B265484762F6}"/>
              </a:ext>
              <a:ext uri="{C183D7F6-B498-43B3-948B-1728B52AA6E4}">
                <adec:decorative xmlns:adec="http://schemas.microsoft.com/office/drawing/2017/decorative" val="1"/>
              </a:ext>
            </a:extLst>
          </p:cNvPr>
          <p:cNvCxnSpPr/>
          <p:nvPr/>
        </p:nvCxnSpPr>
        <p:spPr>
          <a:xfrm flipV="1">
            <a:off x="3312160" y="1544320"/>
            <a:ext cx="1666240" cy="1290320"/>
          </a:xfrm>
          <a:prstGeom prst="bentConnector3">
            <a:avLst/>
          </a:prstGeom>
          <a:ln w="28575">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B002A2C-8B22-E37A-C316-5D83A028AD71}"/>
              </a:ext>
            </a:extLst>
          </p:cNvPr>
          <p:cNvSpPr txBox="1"/>
          <p:nvPr/>
        </p:nvSpPr>
        <p:spPr>
          <a:xfrm>
            <a:off x="4454305" y="1154551"/>
            <a:ext cx="7389352" cy="553998"/>
          </a:xfrm>
          <a:prstGeom prst="rect">
            <a:avLst/>
          </a:prstGeom>
          <a:noFill/>
        </p:spPr>
        <p:txBody>
          <a:bodyPr wrap="square" rtlCol="0">
            <a:spAutoFit/>
          </a:bodyPr>
          <a:lstStyle/>
          <a:p>
            <a:pPr lvl="0" algn="ctr">
              <a:defRPr/>
            </a:pPr>
            <a:r>
              <a:rPr lang="en-GB" sz="1500" b="1">
                <a:solidFill>
                  <a:srgbClr val="5C5B5A"/>
                </a:solidFill>
                <a:latin typeface="Arial"/>
              </a:rPr>
              <a:t>How easy or difficult do you, or have you, found it to access information and tips to support you talking with your child about…?</a:t>
            </a:r>
            <a:endParaRPr kumimoji="0" lang="en-GB" sz="15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Two stacked column chart. The first showing 81% have found it at least somewhat easy to access information and tips to support talking to their child about exploring academic pathways. The second shows that 75% have found it at least somewhat easy to access information and tips to support talking to their child about exploring technical/vocational pathways. ">
            <a:extLst>
              <a:ext uri="{FF2B5EF4-FFF2-40B4-BE49-F238E27FC236}">
                <a16:creationId xmlns:a16="http://schemas.microsoft.com/office/drawing/2014/main" id="{99104881-B4FA-46A6-0741-9293DB4CCF47}"/>
              </a:ext>
            </a:extLst>
          </p:cNvPr>
          <p:cNvGraphicFramePr>
            <a:graphicFrameLocks/>
          </p:cNvGraphicFramePr>
          <p:nvPr>
            <p:extLst>
              <p:ext uri="{D42A27DB-BD31-4B8C-83A1-F6EECF244321}">
                <p14:modId xmlns:p14="http://schemas.microsoft.com/office/powerpoint/2010/main" val="3179378551"/>
              </p:ext>
            </p:extLst>
          </p:nvPr>
        </p:nvGraphicFramePr>
        <p:xfrm>
          <a:off x="4418091" y="1847732"/>
          <a:ext cx="7135856" cy="4578648"/>
        </p:xfrm>
        <a:graphic>
          <a:graphicData uri="http://schemas.openxmlformats.org/drawingml/2006/chart">
            <c:chart xmlns:c="http://schemas.openxmlformats.org/drawingml/2006/chart" xmlns:r="http://schemas.openxmlformats.org/officeDocument/2006/relationships" r:id="rId5"/>
          </a:graphicData>
        </a:graphic>
      </p:graphicFrame>
      <p:sp>
        <p:nvSpPr>
          <p:cNvPr id="6" name="Right Brace 5">
            <a:extLst>
              <a:ext uri="{FF2B5EF4-FFF2-40B4-BE49-F238E27FC236}">
                <a16:creationId xmlns:a16="http://schemas.microsoft.com/office/drawing/2014/main" id="{1616FBF2-72AC-B766-FBCD-8F7982720159}"/>
              </a:ext>
              <a:ext uri="{C183D7F6-B498-43B3-948B-1728B52AA6E4}">
                <adec:decorative xmlns:adec="http://schemas.microsoft.com/office/drawing/2017/decorative" val="1"/>
              </a:ext>
            </a:extLst>
          </p:cNvPr>
          <p:cNvSpPr/>
          <p:nvPr/>
        </p:nvSpPr>
        <p:spPr>
          <a:xfrm>
            <a:off x="8501213" y="1880564"/>
            <a:ext cx="271604" cy="3053575"/>
          </a:xfrm>
          <a:prstGeom prst="rightBrace">
            <a:avLst>
              <a:gd name="adj1" fmla="val 330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ight Brace 10">
            <a:extLst>
              <a:ext uri="{FF2B5EF4-FFF2-40B4-BE49-F238E27FC236}">
                <a16:creationId xmlns:a16="http://schemas.microsoft.com/office/drawing/2014/main" id="{12C1D6B8-903A-6222-C383-B41553C97864}"/>
              </a:ext>
              <a:ext uri="{C183D7F6-B498-43B3-948B-1728B52AA6E4}">
                <adec:decorative xmlns:adec="http://schemas.microsoft.com/office/drawing/2017/decorative" val="1"/>
              </a:ext>
            </a:extLst>
          </p:cNvPr>
          <p:cNvSpPr/>
          <p:nvPr/>
        </p:nvSpPr>
        <p:spPr>
          <a:xfrm>
            <a:off x="10862650" y="1870005"/>
            <a:ext cx="271604" cy="2883063"/>
          </a:xfrm>
          <a:prstGeom prst="rightBrace">
            <a:avLst>
              <a:gd name="adj1" fmla="val 330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9F7F1794-2FB7-BC98-4730-E6566CF1D2F6}"/>
              </a:ext>
              <a:ext uri="{C183D7F6-B498-43B3-948B-1728B52AA6E4}">
                <adec:decorative xmlns:adec="http://schemas.microsoft.com/office/drawing/2017/decorative" val="1"/>
              </a:ext>
            </a:extLst>
          </p:cNvPr>
          <p:cNvSpPr txBox="1"/>
          <p:nvPr/>
        </p:nvSpPr>
        <p:spPr>
          <a:xfrm>
            <a:off x="8834458" y="3299629"/>
            <a:ext cx="359073" cy="215444"/>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81%</a:t>
            </a:r>
          </a:p>
        </p:txBody>
      </p:sp>
      <p:sp>
        <p:nvSpPr>
          <p:cNvPr id="15" name="TextBox 14">
            <a:extLst>
              <a:ext uri="{FF2B5EF4-FFF2-40B4-BE49-F238E27FC236}">
                <a16:creationId xmlns:a16="http://schemas.microsoft.com/office/drawing/2014/main" id="{1F6752FC-F9D0-A7FE-74E7-5A5C33C0A1E7}"/>
              </a:ext>
              <a:ext uri="{C183D7F6-B498-43B3-948B-1728B52AA6E4}">
                <adec:decorative xmlns:adec="http://schemas.microsoft.com/office/drawing/2017/decorative" val="1"/>
              </a:ext>
            </a:extLst>
          </p:cNvPr>
          <p:cNvSpPr txBox="1"/>
          <p:nvPr/>
        </p:nvSpPr>
        <p:spPr>
          <a:xfrm>
            <a:off x="11194874" y="3218731"/>
            <a:ext cx="359073" cy="215444"/>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75%</a:t>
            </a:r>
          </a:p>
        </p:txBody>
      </p:sp>
      <p:sp>
        <p:nvSpPr>
          <p:cNvPr id="13" name="Footer Placeholder 4">
            <a:extLst>
              <a:ext uri="{FF2B5EF4-FFF2-40B4-BE49-F238E27FC236}">
                <a16:creationId xmlns:a16="http://schemas.microsoft.com/office/drawing/2014/main" id="{67491759-FC22-E03F-92AC-D5B30717479C}"/>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000">
                <a:solidFill>
                  <a:srgbClr val="FFFFFF">
                    <a:lumMod val="50000"/>
                  </a:srgbClr>
                </a:solidFill>
                <a:latin typeface="Arial"/>
                <a:cs typeface="Arial" panose="020B0604020202020204" pitchFamily="34" charset="0"/>
              </a:rPr>
              <a:t>MBACC4A. Have you ever looked for information on academic or technical / vocation pathways before? Base: Respondents with children aged between 12-25, 459. MBACC4. How easy or difficult do you, or have you, found it to access information and tips to support you talking with your child about…? Base: All who have looked for information before (300)</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A76A7878-90CE-1F2B-4B50-7945B481748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29385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FCFD-5427-24B6-8DCE-42B5C67C0A2E}"/>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E4BC4F2A-BFFB-B2F3-EBE7-CAC28ACB21F5}"/>
              </a:ext>
              <a:ext uri="{C183D7F6-B498-43B3-948B-1728B52AA6E4}">
                <adec:decorative xmlns:adec="http://schemas.microsoft.com/office/drawing/2017/decorative" val="0"/>
              </a:ext>
            </a:extLst>
          </p:cNvPr>
          <p:cNvSpPr txBox="1">
            <a:spLocks noGrp="1"/>
          </p:cNvSpPr>
          <p:nvPr>
            <p:ph type="title" idx="4294967295"/>
          </p:nvPr>
        </p:nvSpPr>
        <p:spPr>
          <a:xfrm>
            <a:off x="350194" y="212336"/>
            <a:ext cx="11444931"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Around half of parents say a dedicated website for them that explains the different options available (52%), as well as having the ability to speak directly with education providers and employers about the various choices (47%), would </a:t>
            </a:r>
            <a:r>
              <a:rPr lang="en-GB" sz="1800" b="1" dirty="0">
                <a:solidFill>
                  <a:srgbClr val="009690"/>
                </a:solidFill>
                <a:latin typeface="Arial"/>
                <a:ea typeface="+mn-ea"/>
                <a:cs typeface="+mn-cs"/>
              </a:rPr>
              <a:t>help equip them better to talk to their children about their post-secondary school choices</a:t>
            </a:r>
            <a:endParaRPr kumimoji="0" lang="en-GB" sz="1800" b="1" i="0" u="none" strike="noStrike" kern="1200" cap="none" spc="0" normalizeH="0" baseline="0" noProof="0" dirty="0">
              <a:ln>
                <a:noFill/>
              </a:ln>
              <a:solidFill>
                <a:srgbClr val="009690"/>
              </a:solidFill>
              <a:effectLst/>
              <a:uLnTx/>
              <a:uFillTx/>
              <a:latin typeface="Arial"/>
              <a:ea typeface="+mn-ea"/>
              <a:cs typeface="+mn-cs"/>
            </a:endParaRPr>
          </a:p>
        </p:txBody>
      </p:sp>
      <p:sp>
        <p:nvSpPr>
          <p:cNvPr id="24" name="TextBox 23">
            <a:extLst>
              <a:ext uri="{FF2B5EF4-FFF2-40B4-BE49-F238E27FC236}">
                <a16:creationId xmlns:a16="http://schemas.microsoft.com/office/drawing/2014/main" id="{37262BBD-F3F7-1323-81BD-4A7B8249E96B}"/>
              </a:ext>
              <a:ext uri="{C183D7F6-B498-43B3-948B-1728B52AA6E4}">
                <adec:decorative xmlns:adec="http://schemas.microsoft.com/office/drawing/2017/decorative" val="0"/>
              </a:ext>
            </a:extLst>
          </p:cNvPr>
          <p:cNvSpPr txBox="1"/>
          <p:nvPr/>
        </p:nvSpPr>
        <p:spPr>
          <a:xfrm>
            <a:off x="1175441" y="1377347"/>
            <a:ext cx="9841118" cy="492443"/>
          </a:xfrm>
          <a:prstGeom prst="rect">
            <a:avLst/>
          </a:prstGeom>
          <a:noFill/>
        </p:spPr>
        <p:txBody>
          <a:bodyPr wrap="square" lIns="0" tIns="0" rIns="0" bIns="0" rtlCol="0" anchor="t">
            <a:spAutoFit/>
          </a:bodyPr>
          <a:lstStyle/>
          <a:p>
            <a:pPr lvl="0" algn="ctr">
              <a:spcAft>
                <a:spcPts val="600"/>
              </a:spcAft>
              <a:defRPr/>
            </a:pPr>
            <a:r>
              <a:rPr lang="en-GB" sz="1600" b="1">
                <a:solidFill>
                  <a:srgbClr val="5C5B5A"/>
                </a:solidFill>
                <a:latin typeface="Arial" panose="020B0604020202020204" pitchFamily="34" charset="0"/>
                <a:ea typeface="Calibri" panose="020F0502020204030204" pitchFamily="34" charset="0"/>
                <a:cs typeface="Arial" panose="020B0604020202020204" pitchFamily="34" charset="0"/>
              </a:rPr>
              <a:t>What would help equip you better when talking with your child about what they could do or study after secondary school?</a:t>
            </a:r>
            <a:endParaRPr kumimoji="0" lang="en-GB" sz="16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Chart 8" descr="A clustered bar chart showing what would better equip parents to talk to their child about what they could do or study after secondary school. 52% say a dedicated website for parents would better equip them, followed by 47% who say the ability to speak directly to education providers and employers to find out more about employment choices. 12% say they are already equipped to talk to their child.">
            <a:extLst>
              <a:ext uri="{FF2B5EF4-FFF2-40B4-BE49-F238E27FC236}">
                <a16:creationId xmlns:a16="http://schemas.microsoft.com/office/drawing/2014/main" id="{98C629BB-13F3-02B5-F389-DEADF10E4D95}"/>
              </a:ext>
            </a:extLst>
          </p:cNvPr>
          <p:cNvGraphicFramePr/>
          <p:nvPr>
            <p:extLst>
              <p:ext uri="{D42A27DB-BD31-4B8C-83A1-F6EECF244321}">
                <p14:modId xmlns:p14="http://schemas.microsoft.com/office/powerpoint/2010/main" val="2581390363"/>
              </p:ext>
            </p:extLst>
          </p:nvPr>
        </p:nvGraphicFramePr>
        <p:xfrm>
          <a:off x="1655064" y="1926804"/>
          <a:ext cx="8879840" cy="4437315"/>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6FDB7004-C4FB-4CA1-EA2A-59FC63ED6AA3}"/>
              </a:ext>
            </a:extLst>
          </p:cNvPr>
          <p:cNvSpPr txBox="1">
            <a:spLocks/>
          </p:cNvSpPr>
          <p:nvPr/>
        </p:nvSpPr>
        <p:spPr>
          <a:xfrm>
            <a:off x="467428" y="6364120"/>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MBACC6. What would help equip you to talk with your child about what they could do or study after secondary school?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Respondents with children aged between 12 and 25, </a:t>
            </a:r>
            <a:r>
              <a:rPr lang="en-GB" sz="1000">
                <a:solidFill>
                  <a:srgbClr val="FFFFFF">
                    <a:lumMod val="50000"/>
                  </a:srgbClr>
                </a:solidFill>
                <a:latin typeface="Arial"/>
                <a:cs typeface="Arial" panose="020B0604020202020204" pitchFamily="34" charset="0"/>
              </a:rPr>
              <a:t>334</a:t>
            </a:r>
          </a:p>
        </p:txBody>
      </p:sp>
      <p:sp>
        <p:nvSpPr>
          <p:cNvPr id="16" name="Slide Number Placeholder 4">
            <a:extLst>
              <a:ext uri="{FF2B5EF4-FFF2-40B4-BE49-F238E27FC236}">
                <a16:creationId xmlns:a16="http://schemas.microsoft.com/office/drawing/2014/main" id="{8FE39C95-0327-10DF-E1AF-69C44876F704}"/>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6072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D8A4-BA1A-137A-E08F-8F2B1F9B7CA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1A747CF-0815-5BBD-EE38-BB93A94287ED}"/>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a:cs typeface="Arial"/>
              </a:rPr>
              <a:t>Digital inclusion</a:t>
            </a:r>
            <a:br>
              <a:rPr lang="en-GB" sz="4900" b="1">
                <a:latin typeface="Arial"/>
                <a:cs typeface="Arial"/>
              </a:rPr>
            </a:br>
            <a:r>
              <a:rPr lang="en-GB" sz="4900" b="1">
                <a:latin typeface="Arial"/>
                <a:cs typeface="Arial"/>
              </a:rPr>
              <a:t> </a:t>
            </a:r>
            <a:br>
              <a:rPr lang="en-GB" b="1">
                <a:latin typeface="Arial" panose="020B0604020202020204" pitchFamily="34" charset="0"/>
                <a:cs typeface="Arial" panose="020B0604020202020204" pitchFamily="34" charset="0"/>
              </a:rPr>
            </a:br>
            <a:r>
              <a:rPr lang="en-GB" sz="2200">
                <a:latin typeface="Arial"/>
                <a:cs typeface="Arial"/>
              </a:rPr>
              <a:t>Findings from the December 2024 to May 2025 survey merged into groups of three waves (trio of face-to-face samples)</a:t>
            </a:r>
          </a:p>
        </p:txBody>
      </p:sp>
      <p:sp>
        <p:nvSpPr>
          <p:cNvPr id="3" name="TextBox 2">
            <a:extLst>
              <a:ext uri="{FF2B5EF4-FFF2-40B4-BE49-F238E27FC236}">
                <a16:creationId xmlns:a16="http://schemas.microsoft.com/office/drawing/2014/main" id="{CC80B0AF-734E-2D5F-46AC-1941F53D28FA}"/>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875</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(Face to face respondents S16+17+18)</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6B1B8C75-1C6A-1AB3-E0E7-18055D49B5E5}"/>
              </a:ext>
            </a:extLst>
          </p:cNvPr>
          <p:cNvGraphicFramePr>
            <a:graphicFrameLocks noGrp="1"/>
          </p:cNvGraphicFramePr>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54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5</a:t>
                      </a:r>
                      <a:r>
                        <a:rPr lang="en-GB" sz="1400" b="1" u="sng">
                          <a:solidFill>
                            <a:schemeClr val="bg1"/>
                          </a:solidFill>
                          <a:latin typeface="Arial"/>
                          <a:cs typeface="Arial"/>
                        </a:rPr>
                        <a:t>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pages 56-6</a:t>
                      </a:r>
                      <a:r>
                        <a:rPr lang="en-GB" sz="1400" b="1" u="sng">
                          <a:solidFill>
                            <a:schemeClr val="bg1"/>
                          </a:solidFill>
                          <a:latin typeface="Arial"/>
                          <a:cs typeface="Arial"/>
                        </a:rPr>
                        <a:t>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69306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a:cs typeface="Arial"/>
              </a:rPr>
              <a:t>Digital inclusion – context</a:t>
            </a:r>
            <a:endParaRPr lang="en-US">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295512"/>
            <a:ext cx="10828395" cy="1204304"/>
          </a:xfrm>
          <a:prstGeom prst="rect">
            <a:avLst/>
          </a:prstGeom>
          <a:noFill/>
        </p:spPr>
        <p:txBody>
          <a:bodyPr wrap="square" lIns="91440" tIns="45720" rIns="91440" bIns="45720" rtlCol="0" anchor="t">
            <a:spAutoFit/>
          </a:bodyPr>
          <a:lstStyle/>
          <a:p>
            <a:pPr>
              <a:lnSpc>
                <a:spcPct val="114000"/>
              </a:lnSpc>
              <a:spcAft>
                <a:spcPts val="600"/>
              </a:spcAft>
            </a:pPr>
            <a:r>
              <a:rPr lang="en-GB" sz="1200" dirty="0">
                <a:solidFill>
                  <a:schemeClr val="bg1"/>
                </a:solidFill>
                <a:latin typeface="Arial"/>
                <a:cs typeface="Arial"/>
              </a:rPr>
              <a:t>Digital inclusion questions have been included in the Residents’ Survey since Spring 2022 (though the methodology / approach was amended, first in September 2022, then again in May 2024).</a:t>
            </a:r>
          </a:p>
          <a:p>
            <a:pPr>
              <a:lnSpc>
                <a:spcPct val="114000"/>
              </a:lnSpc>
              <a:spcAft>
                <a:spcPts val="600"/>
              </a:spcAft>
            </a:pPr>
            <a:r>
              <a:rPr lang="en-GB" sz="1200" dirty="0">
                <a:solidFill>
                  <a:schemeClr val="bg1"/>
                </a:solidFill>
                <a:latin typeface="Arial"/>
                <a:cs typeface="Arial"/>
              </a:rPr>
              <a:t>For this report, we start with a high-level overview of survey results over the past two years, before moving into a summary of findings specifically relating to the last six months (we have merged findings for survey 18 (May 2025) with those from survey 17 (February 2025)  and survey 16 (December 2024)). All three of these recent surveys have used a face-to-face interview approach.</a:t>
            </a:r>
          </a:p>
        </p:txBody>
      </p:sp>
      <p:sp>
        <p:nvSpPr>
          <p:cNvPr id="2" name="TextBox 1">
            <a:extLst>
              <a:ext uri="{FF2B5EF4-FFF2-40B4-BE49-F238E27FC236}">
                <a16:creationId xmlns:a16="http://schemas.microsoft.com/office/drawing/2014/main" id="{1BEE98B1-9E95-7EB1-FEE0-903E1DEFC7D5}"/>
              </a:ext>
            </a:extLst>
          </p:cNvPr>
          <p:cNvSpPr txBox="1"/>
          <p:nvPr/>
        </p:nvSpPr>
        <p:spPr>
          <a:xfrm>
            <a:off x="589613" y="6198433"/>
            <a:ext cx="110002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chemeClr val="bg1"/>
                </a:solidFill>
                <a:latin typeface="Arial"/>
                <a:cs typeface="Arial"/>
              </a:rPr>
              <a:t>*</a:t>
            </a:r>
            <a:r>
              <a:rPr lang="en-GB" sz="1100" dirty="0">
                <a:solidFill>
                  <a:srgbClr val="FFFFFF"/>
                </a:solidFill>
                <a:latin typeface="Arial"/>
                <a:cs typeface="Arial"/>
              </a:rPr>
              <a:t> </a:t>
            </a:r>
            <a:r>
              <a:rPr lang="en-GB" sz="1100" dirty="0">
                <a:solidFill>
                  <a:schemeClr val="bg1"/>
                </a:solidFill>
                <a:latin typeface="Arial"/>
                <a:cs typeface="Arial"/>
              </a:rPr>
              <a:t>Base sizes: Survey 16: December 2024 (250), Survey 17: February 2025 (250), Survey 18: May 2025 (375). We do not ask digital inclusion themed questions of those respondents who complete the Residents’ Survey via an online method.</a:t>
            </a:r>
            <a:endParaRPr lang="en-GB" sz="1100" dirty="0">
              <a:latin typeface="Arial"/>
              <a:cs typeface="Arial"/>
            </a:endParaRPr>
          </a:p>
        </p:txBody>
      </p:sp>
    </p:spTree>
    <p:custDataLst>
      <p:tags r:id="rId1"/>
    </p:custDataLst>
    <p:extLst>
      <p:ext uri="{BB962C8B-B14F-4D97-AF65-F5344CB8AC3E}">
        <p14:creationId xmlns:p14="http://schemas.microsoft.com/office/powerpoint/2010/main" val="2147636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8B04-D8F2-2D01-C483-BDF4CD8D92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3E2F7E-F778-AF40-5634-0E2BFC0ECEE9}"/>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Digital inclusion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ED02EF4-DF7F-2D21-09FF-A3280D74F4F5}"/>
              </a:ext>
            </a:extLst>
          </p:cNvPr>
          <p:cNvSpPr txBox="1"/>
          <p:nvPr/>
        </p:nvSpPr>
        <p:spPr>
          <a:xfrm>
            <a:off x="590100" y="1026398"/>
            <a:ext cx="10999795" cy="5095049"/>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14000"/>
              </a:lnSpc>
              <a:spcBef>
                <a:spcPts val="0"/>
              </a:spcBef>
              <a:spcAft>
                <a:spcPts val="1200"/>
              </a:spcAft>
              <a:buClrTx/>
              <a:buSzTx/>
              <a:tabLst/>
              <a:defRPr/>
            </a:pPr>
            <a:r>
              <a:rPr kumimoji="0" lang="en-GB" sz="1200" b="1" i="0" u="none" strike="noStrike" kern="1200" cap="none" spc="0" normalizeH="0" baseline="0" noProof="0" dirty="0">
                <a:ln>
                  <a:noFill/>
                </a:ln>
                <a:solidFill>
                  <a:prstClr val="white"/>
                </a:solidFill>
                <a:effectLst/>
                <a:uLnTx/>
                <a:uFillTx/>
                <a:latin typeface="Arial"/>
                <a:ea typeface="+mn-ea"/>
                <a:cs typeface="Arial"/>
              </a:rPr>
              <a:t>OVERALL LEVELS OF DIGITAL EXCLUSION</a:t>
            </a:r>
          </a:p>
          <a:p>
            <a:pPr marL="171450" marR="0" lvl="0" indent="-1714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prstClr val="white"/>
                </a:solidFill>
                <a:effectLst/>
                <a:uLnTx/>
                <a:uFillTx/>
                <a:latin typeface="Arial"/>
                <a:ea typeface="+mn-ea"/>
                <a:cs typeface="Arial"/>
              </a:rPr>
              <a:t>In this latest survey, around 3 in 10 respondents said there is someone in their household who experiences some form of digital inclusion – either an issue with reliable devices/internet connection; an affordability barrier; a skills need; or a support need.</a:t>
            </a:r>
            <a:endParaRPr lang="en-GB" sz="1200" i="0" u="none" strike="noStrike" kern="1200" cap="none" spc="0" normalizeH="0" baseline="0" noProof="0" dirty="0">
              <a:ln>
                <a:noFill/>
              </a:ln>
              <a:solidFill>
                <a:prstClr val="white"/>
              </a:solidFill>
              <a:effectLst/>
              <a:uLnTx/>
              <a:uFillTx/>
              <a:latin typeface="Arial"/>
              <a:cs typeface="Arial"/>
            </a:endParaRPr>
          </a:p>
          <a:p>
            <a:pPr marL="171450" marR="0" lvl="0" indent="-1714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prstClr val="white"/>
                </a:solidFill>
                <a:effectLst/>
                <a:uLnTx/>
                <a:uFillTx/>
                <a:latin typeface="Arial"/>
                <a:ea typeface="+mn-ea"/>
                <a:cs typeface="Arial"/>
              </a:rPr>
              <a:t>Higher levels of digital exclusion were reported in May 2024 and August 2024. At the time, this was felt in part due to a change in survey methodology just ahead of the May 2024 fieldwork (from telephone interviews to face-to-face). Long-term tracking increasingly suggests, however, that overall levels of </a:t>
            </a:r>
            <a:r>
              <a:rPr lang="en-GB" sz="1200" dirty="0">
                <a:solidFill>
                  <a:prstClr val="white"/>
                </a:solidFill>
                <a:latin typeface="Arial"/>
                <a:cs typeface="Arial"/>
              </a:rPr>
              <a:t>digital</a:t>
            </a:r>
            <a:r>
              <a:rPr kumimoji="0" lang="en-GB" sz="1200" i="0" u="none" strike="noStrike" kern="1200" cap="none" spc="0" normalizeH="0" baseline="0" noProof="0" dirty="0">
                <a:ln>
                  <a:noFill/>
                </a:ln>
                <a:solidFill>
                  <a:prstClr val="white"/>
                </a:solidFill>
                <a:effectLst/>
                <a:uLnTx/>
                <a:uFillTx/>
                <a:latin typeface="Arial"/>
                <a:ea typeface="+mn-ea"/>
                <a:cs typeface="Arial"/>
              </a:rPr>
              <a:t> exclusion captured in the survey have not changed fundamentally in the last 2 years</a:t>
            </a:r>
            <a:endParaRPr lang="en-GB" sz="1200" i="0" u="none" strike="noStrike" kern="1200" cap="none" spc="0" normalizeH="0" baseline="0" noProof="0" dirty="0">
              <a:ln>
                <a:noFill/>
              </a:ln>
              <a:solidFill>
                <a:prstClr val="white"/>
              </a:solidFill>
              <a:effectLst/>
              <a:uLnTx/>
              <a:uFillTx/>
              <a:latin typeface="Arial"/>
              <a:cs typeface="Arial"/>
            </a:endParaRPr>
          </a:p>
          <a:p>
            <a:pPr>
              <a:lnSpc>
                <a:spcPct val="114000"/>
              </a:lnSpc>
              <a:spcAft>
                <a:spcPts val="1200"/>
              </a:spcAft>
              <a:defRPr/>
            </a:pPr>
            <a:br>
              <a:rPr lang="en-GB" sz="1200" noProof="0" dirty="0">
                <a:solidFill>
                  <a:prstClr val="white"/>
                </a:solidFill>
                <a:latin typeface="Arial"/>
                <a:cs typeface="Arial"/>
              </a:rPr>
            </a:br>
            <a:r>
              <a:rPr lang="en-GB" sz="1200" b="1" dirty="0">
                <a:solidFill>
                  <a:prstClr val="white"/>
                </a:solidFill>
                <a:latin typeface="Arial"/>
                <a:cs typeface="Arial"/>
              </a:rPr>
              <a:t>SUPPORTING INSIGHTS </a:t>
            </a:r>
            <a:r>
              <a:rPr lang="en-GB" sz="1200" dirty="0">
                <a:solidFill>
                  <a:prstClr val="white"/>
                </a:solidFill>
                <a:latin typeface="Arial"/>
                <a:cs typeface="Arial"/>
              </a:rPr>
              <a:t>(all insights relate to the last six months’ fieldwork, Dec 2024 – May 2025)</a:t>
            </a:r>
            <a:endParaRPr lang="en-GB" sz="1200" b="1" dirty="0">
              <a:solidFill>
                <a:prstClr val="white"/>
              </a:solidFill>
              <a:latin typeface="Arial"/>
              <a:cs typeface="Arial"/>
            </a:endParaRPr>
          </a:p>
          <a:p>
            <a:pPr marL="171450" indent="-171450">
              <a:lnSpc>
                <a:spcPct val="114000"/>
              </a:lnSpc>
              <a:spcAft>
                <a:spcPts val="1200"/>
              </a:spcAft>
              <a:buFont typeface="Arial" panose="020B0604020202020204" pitchFamily="34" charset="0"/>
              <a:buChar char="•"/>
              <a:defRPr/>
            </a:pPr>
            <a:r>
              <a:rPr lang="en-GB" sz="1200" b="1" dirty="0">
                <a:solidFill>
                  <a:prstClr val="white"/>
                </a:solidFill>
                <a:latin typeface="Arial"/>
                <a:cs typeface="Arial"/>
              </a:rPr>
              <a:t>How many issues / barriers? </a:t>
            </a:r>
            <a:r>
              <a:rPr lang="en-GB" sz="1200" dirty="0">
                <a:solidFill>
                  <a:prstClr val="white"/>
                </a:solidFill>
                <a:latin typeface="Arial"/>
                <a:cs typeface="Arial"/>
              </a:rPr>
              <a:t>Data continues to suggest that 6% of respondents report a combination of factors in their household that span all 5 aspects of digital inclusion we ask about (internet connection; devices; affordability; skills; support needs)</a:t>
            </a:r>
          </a:p>
          <a:p>
            <a:pPr marL="171450" indent="-171450">
              <a:lnSpc>
                <a:spcPct val="114000"/>
              </a:lnSpc>
              <a:spcAft>
                <a:spcPts val="1200"/>
              </a:spcAft>
              <a:buFont typeface="Arial" panose="020B0604020202020204" pitchFamily="34" charset="0"/>
              <a:buChar char="•"/>
              <a:defRPr/>
            </a:pPr>
            <a:r>
              <a:rPr lang="en-GB" sz="1200" b="1" dirty="0">
                <a:solidFill>
                  <a:prstClr val="white"/>
                </a:solidFill>
                <a:latin typeface="Arial"/>
                <a:cs typeface="Arial"/>
              </a:rPr>
              <a:t>Main issue / barrier? </a:t>
            </a:r>
            <a:r>
              <a:rPr lang="en-GB" sz="1200" dirty="0">
                <a:solidFill>
                  <a:prstClr val="white"/>
                </a:solidFill>
                <a:latin typeface="Arial"/>
                <a:cs typeface="Arial"/>
              </a:rPr>
              <a:t>Experiences of digital exclusion continue to be driven most by those saying that they, or others in their household, have a lack of skills or support to allow them to access digital online services</a:t>
            </a:r>
          </a:p>
          <a:p>
            <a:pPr marL="171450" indent="-171450">
              <a:lnSpc>
                <a:spcPct val="114000"/>
              </a:lnSpc>
              <a:spcAft>
                <a:spcPts val="1200"/>
              </a:spcAft>
              <a:buFont typeface="Arial" panose="020B0604020202020204" pitchFamily="34" charset="0"/>
              <a:buChar char="•"/>
              <a:defRPr/>
            </a:pPr>
            <a:r>
              <a:rPr lang="en-GB" sz="1200" b="1" dirty="0">
                <a:solidFill>
                  <a:prstClr val="white"/>
                </a:solidFill>
                <a:latin typeface="Arial"/>
                <a:cs typeface="Arial"/>
              </a:rPr>
              <a:t>Who is experiencing digital exclusion? </a:t>
            </a:r>
            <a:r>
              <a:rPr lang="en-GB" sz="1200" dirty="0">
                <a:solidFill>
                  <a:prstClr val="white"/>
                </a:solidFill>
                <a:latin typeface="Arial"/>
                <a:cs typeface="Arial"/>
              </a:rPr>
              <a:t>Three quarters of older (75+) respondents and half of disabled respondents report one or more aspect of digital exclusion in their household. The figure for older respondents has been slightly higher in recent waves than equivalent estimates historically</a:t>
            </a:r>
          </a:p>
          <a:p>
            <a:pPr marL="171450" indent="-171450">
              <a:lnSpc>
                <a:spcPct val="114000"/>
              </a:lnSpc>
              <a:spcAft>
                <a:spcPts val="1200"/>
              </a:spcAft>
              <a:buFont typeface="Arial" panose="020B0604020202020204" pitchFamily="34" charset="0"/>
              <a:buChar char="•"/>
              <a:defRPr/>
            </a:pPr>
            <a:r>
              <a:rPr lang="en-GB" sz="1200" b="1" dirty="0">
                <a:solidFill>
                  <a:prstClr val="white"/>
                </a:solidFill>
                <a:latin typeface="Arial"/>
                <a:cs typeface="Arial"/>
              </a:rPr>
              <a:t>Confidence in using digital services online</a:t>
            </a:r>
            <a:r>
              <a:rPr lang="en-GB" sz="1200" dirty="0">
                <a:solidFill>
                  <a:prstClr val="white"/>
                </a:solidFill>
                <a:latin typeface="Arial"/>
                <a:cs typeface="Arial"/>
              </a:rPr>
              <a:t>: 1 in 10 respondents have said they (15%) or others in their household (12%) are not confident using digital services online. In combination this equates to a fifth (20%) of households with someone lacking confidence</a:t>
            </a:r>
          </a:p>
          <a:p>
            <a:pPr marL="171450" indent="-171450">
              <a:lnSpc>
                <a:spcPct val="114000"/>
              </a:lnSpc>
              <a:spcAft>
                <a:spcPts val="1200"/>
              </a:spcAft>
              <a:buFont typeface="Arial" panose="020B0604020202020204" pitchFamily="34" charset="0"/>
              <a:buChar char="•"/>
              <a:defRPr/>
            </a:pPr>
            <a:r>
              <a:rPr lang="en-GB" sz="1200" b="1" dirty="0">
                <a:solidFill>
                  <a:prstClr val="white"/>
                </a:solidFill>
                <a:latin typeface="Arial"/>
                <a:cs typeface="Arial"/>
              </a:rPr>
              <a:t>Desire to use digital services more:  </a:t>
            </a:r>
            <a:r>
              <a:rPr lang="en-GB" sz="1200" dirty="0">
                <a:solidFill>
                  <a:prstClr val="white"/>
                </a:solidFill>
                <a:latin typeface="Arial"/>
                <a:cs typeface="Arial"/>
              </a:rPr>
              <a:t>Around a fifth (19%) of households use digital services already, but want to use them more. Conversely, just 1% of people who do not use digital services online want to be able to do so</a:t>
            </a:r>
            <a:endParaRPr kumimoji="0" lang="en-GB" sz="1100" b="1" i="0" u="none" strike="noStrike" kern="1200" cap="none" spc="0" normalizeH="0" baseline="0" noProof="0" dirty="0">
              <a:ln>
                <a:noFill/>
              </a:ln>
              <a:solidFill>
                <a:prstClr val="white"/>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1517051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A399-255A-545A-D0EF-DF875BE04A49}"/>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A467348-D2EF-FCAF-E4FE-C80B95DE3E38}"/>
              </a:ext>
            </a:extLst>
          </p:cNvPr>
          <p:cNvSpPr>
            <a:spLocks noGrp="1"/>
          </p:cNvSpPr>
          <p:nvPr>
            <p:ph type="title"/>
          </p:nvPr>
        </p:nvSpPr>
        <p:spPr>
          <a:xfrm>
            <a:off x="372281" y="227529"/>
            <a:ext cx="11533579" cy="923330"/>
          </a:xfrm>
        </p:spPr>
        <p:txBody>
          <a:bodyPr vert="horz" wrap="square" anchor="t">
            <a:spAutoFit/>
          </a:bodyPr>
          <a:lstStyle/>
          <a:p>
            <a:pPr>
              <a:lnSpc>
                <a:spcPct val="100000"/>
              </a:lnSpc>
            </a:pPr>
            <a:r>
              <a:rPr lang="en-GB" sz="1800" b="1" u="sng" dirty="0">
                <a:solidFill>
                  <a:srgbClr val="5C5B5A"/>
                </a:solidFill>
                <a:latin typeface="Arial" panose="020B0604020202020204" pitchFamily="34" charset="0"/>
                <a:cs typeface="Arial" panose="020B0604020202020204" pitchFamily="34" charset="0"/>
              </a:rPr>
              <a:t>Latest position (headline)</a:t>
            </a:r>
            <a:r>
              <a:rPr lang="en-GB" sz="1800" b="1" dirty="0">
                <a:solidFill>
                  <a:srgbClr val="5C5B5A"/>
                </a:solidFill>
                <a:latin typeface="Arial" panose="020B0604020202020204" pitchFamily="34" charset="0"/>
                <a:cs typeface="Arial" panose="020B0604020202020204" pitchFamily="34" charset="0"/>
              </a:rPr>
              <a:t>: In our latest survey, </a:t>
            </a:r>
            <a:r>
              <a:rPr lang="en-GB" sz="1800" b="1" dirty="0">
                <a:solidFill>
                  <a:srgbClr val="009690"/>
                </a:solidFill>
                <a:latin typeface="Arial" panose="020B0604020202020204" pitchFamily="34" charset="0"/>
                <a:cs typeface="Arial" panose="020B0604020202020204" pitchFamily="34" charset="0"/>
              </a:rPr>
              <a:t>around 3 in 10 respondents said there is someone in their household who experiences some form of digital inclusion </a:t>
            </a:r>
            <a:r>
              <a:rPr lang="en-GB" sz="1800" b="1" dirty="0">
                <a:solidFill>
                  <a:srgbClr val="5C5B5A"/>
                </a:solidFill>
                <a:latin typeface="Arial" panose="020B0604020202020204" pitchFamily="34" charset="0"/>
                <a:cs typeface="Arial" panose="020B0604020202020204" pitchFamily="34" charset="0"/>
              </a:rPr>
              <a:t>– either an issue with reliable devices/internet connection; an affordability barrier; a skills need; or a support need</a:t>
            </a:r>
          </a:p>
        </p:txBody>
      </p:sp>
      <p:sp>
        <p:nvSpPr>
          <p:cNvPr id="9" name="Footer Placeholder 4">
            <a:extLst>
              <a:ext uri="{FF2B5EF4-FFF2-40B4-BE49-F238E27FC236}">
                <a16:creationId xmlns:a16="http://schemas.microsoft.com/office/drawing/2014/main" id="{CAE8E660-7F6E-7BE2-AB30-1F030B315F5B}"/>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240 – 375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34E20D1F-9617-F464-92FE-C5B5C34161C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5" name="Chart 4">
            <a:extLst>
              <a:ext uri="{FF2B5EF4-FFF2-40B4-BE49-F238E27FC236}">
                <a16:creationId xmlns:a16="http://schemas.microsoft.com/office/drawing/2014/main" id="{188E8FB3-E32B-193E-4BCF-3507AF4FBCCA}"/>
              </a:ext>
            </a:extLst>
          </p:cNvPr>
          <p:cNvGraphicFramePr/>
          <p:nvPr>
            <p:extLst>
              <p:ext uri="{D42A27DB-BD31-4B8C-83A1-F6EECF244321}">
                <p14:modId xmlns:p14="http://schemas.microsoft.com/office/powerpoint/2010/main" val="3913699252"/>
              </p:ext>
            </p:extLst>
          </p:nvPr>
        </p:nvGraphicFramePr>
        <p:xfrm>
          <a:off x="526212" y="1406106"/>
          <a:ext cx="11279708" cy="421831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823550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53889" y="227529"/>
            <a:ext cx="11882414" cy="1200329"/>
          </a:xfrm>
        </p:spPr>
        <p:txBody>
          <a:bodyPr vert="horz" wrap="square" anchor="t">
            <a:spAutoFit/>
          </a:bodyPr>
          <a:lstStyle/>
          <a:p>
            <a:pPr>
              <a:lnSpc>
                <a:spcPct val="100000"/>
              </a:lnSpc>
            </a:pPr>
            <a:r>
              <a:rPr lang="en-GB" sz="1800" b="1" u="sng" dirty="0">
                <a:solidFill>
                  <a:srgbClr val="5C5B5A"/>
                </a:solidFill>
                <a:latin typeface="Arial"/>
                <a:cs typeface="Arial"/>
              </a:rPr>
              <a:t>Tracking over time</a:t>
            </a:r>
            <a:r>
              <a:rPr lang="en-GB" sz="1800" b="1" dirty="0">
                <a:solidFill>
                  <a:srgbClr val="5C5B5A"/>
                </a:solidFill>
                <a:latin typeface="Arial"/>
                <a:cs typeface="Arial"/>
              </a:rPr>
              <a:t>: Higher levels of digital exclusion were reported in May 2024 and August 2024. At the time, this was felt in part due to a change in survey methodology just ahead of the May 2024 fieldwork (from telephone interviews to face-to-face). Long-term tracking increasingly suggests, however, that overall </a:t>
            </a:r>
            <a:r>
              <a:rPr lang="en-GB" sz="1800" b="1" dirty="0">
                <a:solidFill>
                  <a:srgbClr val="009690"/>
                </a:solidFill>
                <a:latin typeface="Arial"/>
                <a:cs typeface="Arial"/>
              </a:rPr>
              <a:t>levels of digital exclusion captured in the survey have not changed fundamentally in the last 2 years</a:t>
            </a:r>
          </a:p>
        </p:txBody>
      </p:sp>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240 – 375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6" name="Chart 5">
            <a:extLst>
              <a:ext uri="{FF2B5EF4-FFF2-40B4-BE49-F238E27FC236}">
                <a16:creationId xmlns:a16="http://schemas.microsoft.com/office/drawing/2014/main" id="{145FB9D1-DD42-717A-904E-74FB5D242A56}"/>
              </a:ext>
            </a:extLst>
          </p:cNvPr>
          <p:cNvGraphicFramePr/>
          <p:nvPr>
            <p:extLst>
              <p:ext uri="{D42A27DB-BD31-4B8C-83A1-F6EECF244321}">
                <p14:modId xmlns:p14="http://schemas.microsoft.com/office/powerpoint/2010/main" val="4286095903"/>
              </p:ext>
            </p:extLst>
          </p:nvPr>
        </p:nvGraphicFramePr>
        <p:xfrm>
          <a:off x="526212" y="1511599"/>
          <a:ext cx="11279708" cy="4792613"/>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CDD795FA-A504-29BB-9673-C077F99C1243}"/>
              </a:ext>
            </a:extLst>
          </p:cNvPr>
          <p:cNvCxnSpPr>
            <a:cxnSpLocks/>
          </p:cNvCxnSpPr>
          <p:nvPr/>
        </p:nvCxnSpPr>
        <p:spPr>
          <a:xfrm>
            <a:off x="5262113" y="2104845"/>
            <a:ext cx="0" cy="3717986"/>
          </a:xfrm>
          <a:prstGeom prst="line">
            <a:avLst/>
          </a:prstGeom>
          <a:ln w="158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923848D-AFD6-72E1-3C82-E8E44ECBAD9A}"/>
              </a:ext>
            </a:extLst>
          </p:cNvPr>
          <p:cNvSpPr txBox="1"/>
          <p:nvPr/>
        </p:nvSpPr>
        <p:spPr>
          <a:xfrm rot="16200000">
            <a:off x="4585835" y="3881887"/>
            <a:ext cx="1181414" cy="153888"/>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00">
                <a:solidFill>
                  <a:schemeClr val="bg2">
                    <a:lumMod val="10000"/>
                  </a:schemeClr>
                </a:solidFill>
                <a:latin typeface="Arial"/>
              </a:rPr>
              <a:t>Methodology change</a:t>
            </a:r>
          </a:p>
        </p:txBody>
      </p:sp>
      <p:sp>
        <p:nvSpPr>
          <p:cNvPr id="13" name="Rectangle 12">
            <a:extLst>
              <a:ext uri="{FF2B5EF4-FFF2-40B4-BE49-F238E27FC236}">
                <a16:creationId xmlns:a16="http://schemas.microsoft.com/office/drawing/2014/main" id="{572ACAAA-0B87-E8D9-DF7A-35593AA180EE}"/>
              </a:ext>
            </a:extLst>
          </p:cNvPr>
          <p:cNvSpPr/>
          <p:nvPr/>
        </p:nvSpPr>
        <p:spPr>
          <a:xfrm>
            <a:off x="5357004" y="4267200"/>
            <a:ext cx="738985" cy="1555631"/>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D85A696-0649-E75F-0BD2-2EC16AF347A4}"/>
              </a:ext>
            </a:extLst>
          </p:cNvPr>
          <p:cNvSpPr/>
          <p:nvPr/>
        </p:nvSpPr>
        <p:spPr>
          <a:xfrm>
            <a:off x="7178547" y="4267200"/>
            <a:ext cx="738986" cy="1555631"/>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86600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664022" cy="923330"/>
          </a:xfrm>
        </p:spPr>
        <p:txBody>
          <a:bodyPr vert="horz" wrap="square" anchor="t">
            <a:spAutoFit/>
          </a:bodyPr>
          <a:lstStyle/>
          <a:p>
            <a:pPr>
              <a:lnSpc>
                <a:spcPct val="100000"/>
              </a:lnSpc>
            </a:pPr>
            <a:r>
              <a:rPr lang="en-GB" sz="1800" b="1" u="sng" dirty="0">
                <a:solidFill>
                  <a:srgbClr val="5C5B5A"/>
                </a:solidFill>
                <a:latin typeface="Arial"/>
                <a:cs typeface="Arial"/>
              </a:rPr>
              <a:t>How many issues / barriers?</a:t>
            </a:r>
            <a:r>
              <a:rPr lang="en-GB" sz="1800" b="1" dirty="0">
                <a:solidFill>
                  <a:srgbClr val="5C5B5A"/>
                </a:solidFill>
                <a:latin typeface="Arial"/>
                <a:cs typeface="Arial"/>
              </a:rPr>
              <a:t> Unpacking the headline statistic - 3 in 10 digitally excluded - continues to suggest that 6% of respondents report a combination of factors in their household that span all 5 aspects of digital inclusion we ask about (internet connection; devices; affordability; skills; support needs)</a:t>
            </a:r>
          </a:p>
        </p:txBody>
      </p:sp>
      <p:graphicFrame>
        <p:nvGraphicFramePr>
          <p:cNvPr id="37" name="Table Placeholder 6" descr="Column chart showing the proportion of respondents who are experiencing some form of digital exclusion. 70% are not experiencing any form of digital exclusion in surveys 16-18 slightly higher than 64% in surveys 10-12.">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3859543372"/>
              </p:ext>
            </p:extLst>
          </p:nvPr>
        </p:nvGraphicFramePr>
        <p:xfrm>
          <a:off x="1922736" y="1294688"/>
          <a:ext cx="8432668" cy="4882270"/>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155698" y="6321419"/>
            <a:ext cx="11533579" cy="5365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S10-12 (760), S16-18 (875)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7795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180539"/>
            <a:ext cx="11238081" cy="923330"/>
          </a:xfrm>
        </p:spPr>
        <p:txBody>
          <a:bodyPr vert="horz" wrap="square" anchor="t">
            <a:spAutoFit/>
          </a:bodyPr>
          <a:lstStyle/>
          <a:p>
            <a:pPr>
              <a:lnSpc>
                <a:spcPct val="100000"/>
              </a:lnSpc>
            </a:pPr>
            <a:r>
              <a:rPr lang="en-GB" sz="1800" b="1" u="sng" dirty="0">
                <a:solidFill>
                  <a:srgbClr val="5C5B5A"/>
                </a:solidFill>
                <a:latin typeface="Arial" panose="020B0604020202020204" pitchFamily="34" charset="0"/>
                <a:cs typeface="Arial" panose="020B0604020202020204" pitchFamily="34" charset="0"/>
              </a:rPr>
              <a:t>What’s the main issue / barrier?</a:t>
            </a:r>
            <a:r>
              <a:rPr lang="en-GB" sz="1800" b="1" dirty="0">
                <a:solidFill>
                  <a:srgbClr val="5C5B5A"/>
                </a:solidFill>
                <a:latin typeface="Arial" panose="020B0604020202020204" pitchFamily="34" charset="0"/>
                <a:cs typeface="Arial" panose="020B0604020202020204" pitchFamily="34" charset="0"/>
              </a:rPr>
              <a:t> Experiences of digital exclusion continue to be driven most by those saying that they, or others in their household, have a </a:t>
            </a:r>
            <a:r>
              <a:rPr lang="en-GB" sz="1800" b="1" dirty="0">
                <a:solidFill>
                  <a:srgbClr val="009690"/>
                </a:solidFill>
                <a:latin typeface="Arial" panose="020B0604020202020204" pitchFamily="34" charset="0"/>
                <a:cs typeface="Arial" panose="020B0604020202020204" pitchFamily="34" charset="0"/>
              </a:rPr>
              <a:t>lack of skills </a:t>
            </a:r>
            <a:r>
              <a:rPr lang="en-GB" sz="1800" b="1" dirty="0">
                <a:solidFill>
                  <a:srgbClr val="5C5B5A"/>
                </a:solidFill>
                <a:latin typeface="Arial" panose="020B0604020202020204" pitchFamily="34" charset="0"/>
                <a:cs typeface="Arial" panose="020B0604020202020204" pitchFamily="34" charset="0"/>
              </a:rPr>
              <a:t>or</a:t>
            </a:r>
            <a:r>
              <a:rPr lang="en-GB" sz="1800" b="1" dirty="0">
                <a:solidFill>
                  <a:srgbClr val="009690"/>
                </a:solidFill>
                <a:latin typeface="Arial" panose="020B0604020202020204" pitchFamily="34" charset="0"/>
                <a:cs typeface="Arial" panose="020B0604020202020204" pitchFamily="34" charset="0"/>
              </a:rPr>
              <a:t> support </a:t>
            </a:r>
            <a:r>
              <a:rPr lang="en-GB" sz="1800" b="1" dirty="0">
                <a:solidFill>
                  <a:srgbClr val="5C5B5A"/>
                </a:solidFill>
                <a:latin typeface="Arial" panose="020B0604020202020204" pitchFamily="34" charset="0"/>
                <a:cs typeface="Arial" panose="020B0604020202020204" pitchFamily="34" charset="0"/>
              </a:rPr>
              <a:t>to allow them to access digital online services</a:t>
            </a:r>
          </a:p>
        </p:txBody>
      </p:sp>
      <p:graphicFrame>
        <p:nvGraphicFramePr>
          <p:cNvPr id="16"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nvGraphicFramePr>
        <p:xfrm>
          <a:off x="1097173" y="1098015"/>
          <a:ext cx="10960129" cy="5343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nvGraphicFramePr>
        <p:xfrm>
          <a:off x="1146253" y="2734083"/>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1865838"/>
            <a:ext cx="574157" cy="523220"/>
          </a:xfrm>
          <a:prstGeom prst="rect">
            <a:avLst/>
          </a:prstGeom>
          <a:noFill/>
        </p:spPr>
        <p:txBody>
          <a:bodyPr wrap="square" rtlCol="0">
            <a:spAutoFit/>
          </a:bodyPr>
          <a:lstStyle/>
          <a:p>
            <a:pPr algn="ctr"/>
            <a:r>
              <a:rPr lang="en-GB" sz="1400" b="1">
                <a:solidFill>
                  <a:srgbClr val="5C5B5A"/>
                </a:solidFill>
              </a:rPr>
              <a:t>9%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3984973"/>
            <a:ext cx="574157" cy="523220"/>
          </a:xfrm>
          <a:prstGeom prst="rect">
            <a:avLst/>
          </a:prstGeom>
          <a:noFill/>
        </p:spPr>
        <p:txBody>
          <a:bodyPr wrap="square" rtlCol="0">
            <a:spAutoFit/>
          </a:bodyPr>
          <a:lstStyle/>
          <a:p>
            <a:pPr algn="ctr"/>
            <a:r>
              <a:rPr lang="en-GB" sz="1400" b="1">
                <a:solidFill>
                  <a:srgbClr val="5C5B5A"/>
                </a:solidFill>
              </a:rPr>
              <a:t>7%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Others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1865838"/>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3984973"/>
            <a:ext cx="574157" cy="523220"/>
          </a:xfrm>
          <a:prstGeom prst="rect">
            <a:avLst/>
          </a:prstGeom>
          <a:noFill/>
        </p:spPr>
        <p:txBody>
          <a:bodyPr wrap="square" rtlCol="0">
            <a:spAutoFit/>
          </a:bodyPr>
          <a:lstStyle/>
          <a:p>
            <a:pPr algn="ctr"/>
            <a:r>
              <a:rPr lang="en-GB" sz="1400" b="1">
                <a:solidFill>
                  <a:srgbClr val="5C5B5A"/>
                </a:solidFill>
              </a:rPr>
              <a:t>5%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7290" y="1847028"/>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3984973"/>
            <a:ext cx="574157" cy="523220"/>
          </a:xfrm>
          <a:prstGeom prst="rect">
            <a:avLst/>
          </a:prstGeom>
          <a:noFill/>
        </p:spPr>
        <p:txBody>
          <a:bodyPr wrap="square" rtlCol="0">
            <a:spAutoFit/>
          </a:bodyPr>
          <a:lstStyle/>
          <a:p>
            <a:pPr algn="ctr"/>
            <a:r>
              <a:rPr lang="en-GB" sz="1400" b="1">
                <a:solidFill>
                  <a:srgbClr val="5C5B5A"/>
                </a:solidFill>
              </a:rPr>
              <a:t>9%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706940"/>
            <a:ext cx="574157" cy="523220"/>
          </a:xfrm>
          <a:prstGeom prst="rect">
            <a:avLst/>
          </a:prstGeom>
          <a:noFill/>
        </p:spPr>
        <p:txBody>
          <a:bodyPr wrap="square" rtlCol="0">
            <a:spAutoFit/>
          </a:bodyPr>
          <a:lstStyle/>
          <a:p>
            <a:pPr algn="ctr"/>
            <a:r>
              <a:rPr lang="en-GB" sz="1400" b="1">
                <a:solidFill>
                  <a:srgbClr val="5C5B5A"/>
                </a:solidFill>
              </a:rPr>
              <a:t>20%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78874" y="3898305"/>
            <a:ext cx="574157" cy="523220"/>
          </a:xfrm>
          <a:prstGeom prst="rect">
            <a:avLst/>
          </a:prstGeom>
          <a:noFill/>
        </p:spPr>
        <p:txBody>
          <a:bodyPr wrap="square" rtlCol="0">
            <a:spAutoFit/>
          </a:bodyPr>
          <a:lstStyle/>
          <a:p>
            <a:pPr algn="ctr"/>
            <a:r>
              <a:rPr lang="en-GB" sz="1400" b="1">
                <a:solidFill>
                  <a:srgbClr val="5C5B5A"/>
                </a:solidFill>
              </a:rPr>
              <a:t>15%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06940"/>
            <a:ext cx="574157" cy="523220"/>
          </a:xfrm>
          <a:prstGeom prst="rect">
            <a:avLst/>
          </a:prstGeom>
          <a:noFill/>
        </p:spPr>
        <p:txBody>
          <a:bodyPr wrap="square" rtlCol="0">
            <a:spAutoFit/>
          </a:bodyPr>
          <a:lstStyle/>
          <a:p>
            <a:pPr algn="ctr"/>
            <a:r>
              <a:rPr lang="en-GB" sz="1400" b="1">
                <a:solidFill>
                  <a:srgbClr val="5C5B5A"/>
                </a:solidFill>
              </a:rPr>
              <a:t>16%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18277"/>
            <a:ext cx="574157" cy="523220"/>
          </a:xfrm>
          <a:prstGeom prst="rect">
            <a:avLst/>
          </a:prstGeom>
          <a:noFill/>
        </p:spPr>
        <p:txBody>
          <a:bodyPr wrap="square" rtlCol="0">
            <a:spAutoFit/>
          </a:bodyPr>
          <a:lstStyle/>
          <a:p>
            <a:pPr algn="ctr"/>
            <a:r>
              <a:rPr lang="en-GB" sz="1400" b="1">
                <a:solidFill>
                  <a:srgbClr val="5C5B5A"/>
                </a:solidFill>
              </a:rPr>
              <a:t>12%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89454"/>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dirty="0">
                <a:solidFill>
                  <a:srgbClr val="FFFFFF">
                    <a:lumMod val="50000"/>
                  </a:srgbClr>
                </a:solidFill>
                <a:latin typeface="Arial"/>
                <a:cs typeface="Arial" panose="020B0604020202020204" pitchFamily="34" charset="0"/>
              </a:rPr>
              <a:t>756; Survey 16, 250; Survey 17, 250, Survey 18, 375;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4, and 5 (Mostly do / have and </a:t>
            </a:r>
            <a:r>
              <a:rPr lang="en-GB" sz="1000" dirty="0">
                <a:solidFill>
                  <a:srgbClr val="FFFFFF">
                    <a:lumMod val="50000"/>
                  </a:srgbClr>
                </a:solidFill>
                <a:latin typeface="Arial"/>
                <a:cs typeface="Arial" panose="020B0604020202020204" pitchFamily="34" charset="0"/>
              </a:rPr>
              <a:t>Always do / have)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2749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1800" b="1" i="0" u="none" strike="noStrike" kern="1200" cap="none" spc="0" normalizeH="0" baseline="0" noProof="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b="1" dirty="0">
                <a:latin typeface="Arial" panose="020B0604020202020204"/>
                <a:cs typeface="Arial" panose="020B0604020202020204"/>
              </a:rPr>
              <a:t>Identifying significant differences / change</a:t>
            </a:r>
          </a:p>
          <a:p>
            <a:pPr>
              <a:lnSpc>
                <a:spcPct val="100000"/>
              </a:lnSpc>
              <a:spcBef>
                <a:spcPts val="0"/>
              </a:spcBef>
              <a:spcAft>
                <a:spcPts val="14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Where relevant,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differences in findings for specific demographic and other population characteristics compared to the Greater Manchester average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are reported. These differences are only highlighted where they are significantly different statistically (at the 95% level of confidence) compared with the ‘total’ figures (i.e. the Greater Manchester average).</a:t>
            </a:r>
            <a:r>
              <a:rPr lang="en-GB" sz="1400" dirty="0">
                <a:latin typeface="Arial" panose="020B0604020202020204"/>
              </a:rPr>
              <a:t> Significant differences are shown in charts and tables with the use of up     and down     arrows. Further detail on significance testing can be found in the </a:t>
            </a:r>
            <a:r>
              <a:rPr lang="en-GB" sz="1400" dirty="0">
                <a:latin typeface="Arial" panose="020B0604020202020204"/>
                <a:hlinkClick r:id="rId4" action="ppaction://hlinksldjump"/>
              </a:rPr>
              <a:t>Appendix</a:t>
            </a:r>
            <a:r>
              <a:rPr lang="en-GB" sz="1400" dirty="0">
                <a:latin typeface="Arial" panose="020B0604020202020204"/>
              </a:rPr>
              <a:t> of this report.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Sample sizes</a:t>
            </a:r>
          </a:p>
          <a:p>
            <a:pPr marL="228600" marR="0" lvl="0" indent="-228600" algn="l" defTabSz="914400" rtl="0" eaLnBrk="1" fontAlgn="auto" latinLnBrk="0" hangingPunct="1">
              <a:lnSpc>
                <a:spcPct val="100000"/>
              </a:lnSpc>
              <a:spcBef>
                <a:spcPts val="0"/>
              </a:spcBef>
              <a:spcAft>
                <a:spcPts val="14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responses have been filtered only to include respondents to whom the question is relevant</a:t>
            </a:r>
            <a:r>
              <a:rPr kumimoji="0" lang="en-GB" sz="1400" b="0" i="0" u="none" strike="noStrike" kern="1200" cap="none" spc="0" normalizeH="0" baseline="0" noProof="0" dirty="0">
                <a:ln>
                  <a:noFill/>
                </a:ln>
                <a:solidFill>
                  <a:srgbClr val="009690"/>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(e.g. those in work, or with children), and so bases are lower than the full sample of 2</a:t>
            </a:r>
            <a:r>
              <a:rPr lang="en-GB" sz="1400" dirty="0">
                <a:latin typeface="Arial" panose="020B0604020202020204"/>
              </a:rPr>
              <a:t>,298</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respondents in some instances. Where this is the case, this has been noted in the footnotes of each slide, along with the unweighted base sizes.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Language - inequalities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lang="en-GB" sz="1400" dirty="0">
                <a:latin typeface="Arial" panose="020B0604020202020204"/>
              </a:rPr>
              <a:t>It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should be noted that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this report uses the term ‘from within racially minoritised communities’ to refer to people and communities experiencing racial inequality</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3049815"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4055230"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25927-6F73-7D4E-CE69-01F71D55093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3D9C4999-F7F1-49B1-84E3-21726F019435}"/>
              </a:ext>
            </a:extLst>
          </p:cNvPr>
          <p:cNvSpPr>
            <a:spLocks noGrp="1"/>
          </p:cNvSpPr>
          <p:nvPr>
            <p:ph type="title"/>
          </p:nvPr>
        </p:nvSpPr>
        <p:spPr>
          <a:xfrm>
            <a:off x="372281" y="227529"/>
            <a:ext cx="11533579" cy="923330"/>
          </a:xfrm>
        </p:spPr>
        <p:txBody>
          <a:bodyPr vert="horz" wrap="square" anchor="t">
            <a:spAutoFit/>
          </a:bodyPr>
          <a:lstStyle/>
          <a:p>
            <a:pPr>
              <a:lnSpc>
                <a:spcPct val="100000"/>
              </a:lnSpc>
            </a:pPr>
            <a:r>
              <a:rPr lang="en-GB" sz="1800" b="1" u="sng" dirty="0">
                <a:solidFill>
                  <a:srgbClr val="5C5B5A"/>
                </a:solidFill>
                <a:latin typeface="Arial" panose="020B0604020202020204" pitchFamily="34" charset="0"/>
                <a:cs typeface="Arial" panose="020B0604020202020204" pitchFamily="34" charset="0"/>
              </a:rPr>
              <a:t>Who is experiencing digital exclusion?</a:t>
            </a:r>
            <a:r>
              <a:rPr lang="en-GB" sz="1800" b="1" dirty="0">
                <a:solidFill>
                  <a:srgbClr val="5C5B5A"/>
                </a:solidFill>
                <a:latin typeface="Arial" panose="020B0604020202020204" pitchFamily="34" charset="0"/>
                <a:cs typeface="Arial" panose="020B0604020202020204" pitchFamily="34" charset="0"/>
              </a:rPr>
              <a:t> Three quarters of older (75+) respondents and half of disabled respondents report one or more aspect of digital exclusion in their household. The degree to which this is a single issue, or multiple issues, is shown in the chart</a:t>
            </a:r>
          </a:p>
        </p:txBody>
      </p:sp>
      <p:graphicFrame>
        <p:nvGraphicFramePr>
          <p:cNvPr id="37" name="Table Placeholder 6" descr="Column chart showing the proportion of respondents who are experiencing some form of digital exclusion. 70% are not experiencing any form of digital exclusion in combined data from S16-S18, 11% are experiencing one aspect, 10% two aspects, 2% 3 aspects, 2% 4 aspects and 6% are completely digitally excluded.">
            <a:extLst>
              <a:ext uri="{FF2B5EF4-FFF2-40B4-BE49-F238E27FC236}">
                <a16:creationId xmlns:a16="http://schemas.microsoft.com/office/drawing/2014/main" id="{5E990544-D8CA-3C06-61BC-7DCF8A3476B9}"/>
              </a:ext>
            </a:extLst>
          </p:cNvPr>
          <p:cNvGraphicFramePr>
            <a:graphicFrameLocks/>
          </p:cNvGraphicFramePr>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4"/>
          </a:graphicData>
        </a:graphic>
      </p:graphicFrame>
      <p:sp>
        <p:nvSpPr>
          <p:cNvPr id="27" name="Right Brace 26" descr="Arrow showing in total, 30% are worried about coronavirus.">
            <a:extLst>
              <a:ext uri="{FF2B5EF4-FFF2-40B4-BE49-F238E27FC236}">
                <a16:creationId xmlns:a16="http://schemas.microsoft.com/office/drawing/2014/main" id="{73315B2E-31DC-D1BD-E3BF-B384CF34299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3C289C45-8434-0A80-BB38-C4906DBB39E4}"/>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rPr>
              <a:t>1 or more aspect of digital exclusion ...</a:t>
            </a:r>
            <a:endParaRPr lang="en-GB" sz="1400"/>
          </a:p>
        </p:txBody>
      </p:sp>
      <p:graphicFrame>
        <p:nvGraphicFramePr>
          <p:cNvPr id="3" name="Table 4">
            <a:extLst>
              <a:ext uri="{FF2B5EF4-FFF2-40B4-BE49-F238E27FC236}">
                <a16:creationId xmlns:a16="http://schemas.microsoft.com/office/drawing/2014/main" id="{FFFFB8B9-41F4-7A0C-C0E4-6A7A11F07DC1}"/>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latin typeface="Arial" panose="020B0604020202020204" pitchFamily="34" charset="0"/>
                          <a:cs typeface="Arial" panose="020B0604020202020204" pitchFamily="34" charset="0"/>
                        </a:rPr>
                        <a:t>Total</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16-24</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75+</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panose="020B0604020202020204" pitchFamily="34" charset="0"/>
                          <a:cs typeface="Arial" panose="020B0604020202020204" pitchFamily="34" charset="0"/>
                        </a:rPr>
                        <a:t>30%</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21%</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75%</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51%</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BA549F1E-F075-5013-529E-3D02AB06E637}"/>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875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32D7E323-BA4D-AEB0-275A-6ACB3D7605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70367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4781"/>
            <a:ext cx="11595347" cy="923330"/>
          </a:xfrm>
        </p:spPr>
        <p:txBody>
          <a:bodyPr vert="horz" wrap="square" anchor="t">
            <a:spAutoFit/>
          </a:bodyPr>
          <a:lstStyle/>
          <a:p>
            <a:pPr>
              <a:lnSpc>
                <a:spcPct val="100000"/>
              </a:lnSpc>
            </a:pPr>
            <a:r>
              <a:rPr lang="en-GB" sz="1800" b="1" u="sng" dirty="0">
                <a:solidFill>
                  <a:srgbClr val="5C5B5A"/>
                </a:solidFill>
                <a:latin typeface="Arial"/>
                <a:cs typeface="Arial"/>
              </a:rPr>
              <a:t>How often are barriers experienced?</a:t>
            </a:r>
            <a:r>
              <a:rPr lang="en-GB" sz="1800" b="1" dirty="0">
                <a:solidFill>
                  <a:srgbClr val="5C5B5A"/>
                </a:solidFill>
                <a:latin typeface="Arial"/>
                <a:cs typeface="Arial"/>
              </a:rPr>
              <a:t> High proportions of </a:t>
            </a:r>
            <a:r>
              <a:rPr lang="en-GB" sz="1800" b="1" dirty="0">
                <a:solidFill>
                  <a:srgbClr val="009690"/>
                </a:solidFill>
                <a:latin typeface="Arial"/>
                <a:cs typeface="Arial"/>
              </a:rPr>
              <a:t>respondents</a:t>
            </a:r>
            <a:r>
              <a:rPr lang="en-GB" sz="1800" b="1" dirty="0"/>
              <a:t> </a:t>
            </a:r>
            <a:r>
              <a:rPr lang="en-GB" sz="1800" b="1" dirty="0">
                <a:solidFill>
                  <a:srgbClr val="009690"/>
                </a:solidFill>
                <a:latin typeface="Arial"/>
                <a:cs typeface="Arial"/>
              </a:rPr>
              <a:t>aged 75+ and disabled respondents live in a household face barriers “all of the time”, or “most of the time”. </a:t>
            </a:r>
            <a:r>
              <a:rPr lang="en-GB" sz="1800" b="1" dirty="0">
                <a:solidFill>
                  <a:srgbClr val="5C5B5A"/>
                </a:solidFill>
                <a:latin typeface="Arial"/>
                <a:cs typeface="Arial"/>
              </a:rPr>
              <a:t>The chart provides the latest stats on the extent of these recurrent/enduring issues</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38960"/>
            <a:ext cx="954723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cs typeface="Arial" panose="020B0604020202020204" pitchFamily="34" charset="0"/>
              </a:rPr>
              <a:t>December 2024 – May 2025</a:t>
            </a:r>
            <a:endParaRPr kumimoji="0" lang="en-GB" sz="14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969334" y="1866073"/>
          <a:ext cx="10253332" cy="4223746"/>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latin typeface="Arial" panose="020B0604020202020204" pitchFamily="34" charset="0"/>
                        <a:cs typeface="Arial" panose="020B0604020202020204" pitchFamily="34" charset="0"/>
                      </a:endParaRPr>
                    </a:p>
                  </a:txBody>
                  <a:tcPr anchor="b"/>
                </a:tc>
                <a:tc>
                  <a:txBody>
                    <a:bodyPr/>
                    <a:lstStyle/>
                    <a:p>
                      <a:pPr algn="ctr"/>
                      <a:r>
                        <a:rPr lang="en-GB" sz="1200">
                          <a:latin typeface="Arial" panose="020B0604020202020204" pitchFamily="34" charset="0"/>
                          <a:cs typeface="Arial" panose="020B0604020202020204" pitchFamily="34" charset="0"/>
                        </a:rPr>
                        <a:t>Total</a:t>
                      </a:r>
                    </a:p>
                  </a:txBody>
                  <a:tcPr anchor="b"/>
                </a:tc>
                <a:tc>
                  <a:txBody>
                    <a:bodyPr/>
                    <a:lstStyle/>
                    <a:p>
                      <a:pPr algn="ctr"/>
                      <a:r>
                        <a:rPr lang="en-GB" sz="1200">
                          <a:latin typeface="Arial" panose="020B0604020202020204" pitchFamily="34" charset="0"/>
                          <a:cs typeface="Arial" panose="020B0604020202020204" pitchFamily="34" charset="0"/>
                        </a:rPr>
                        <a:t>Aged 16-24 </a:t>
                      </a:r>
                    </a:p>
                    <a:p>
                      <a:pPr algn="ctr"/>
                      <a:r>
                        <a:rPr lang="en-GB" sz="1200">
                          <a:latin typeface="Arial" panose="020B0604020202020204" pitchFamily="34" charset="0"/>
                          <a:cs typeface="Arial" panose="020B0604020202020204" pitchFamily="34" charset="0"/>
                        </a:rPr>
                        <a:t>(n=108)</a:t>
                      </a:r>
                    </a:p>
                  </a:txBody>
                  <a:tcPr anchor="b"/>
                </a:tc>
                <a:tc>
                  <a:txBody>
                    <a:bodyPr/>
                    <a:lstStyle/>
                    <a:p>
                      <a:pPr algn="ctr"/>
                      <a:r>
                        <a:rPr lang="en-GB" sz="1200">
                          <a:latin typeface="Arial" panose="020B0604020202020204" pitchFamily="34" charset="0"/>
                          <a:cs typeface="Arial" panose="020B0604020202020204" pitchFamily="34" charset="0"/>
                        </a:rPr>
                        <a:t>Aged 75+</a:t>
                      </a:r>
                    </a:p>
                    <a:p>
                      <a:pPr algn="ctr"/>
                      <a:r>
                        <a:rPr lang="en-GB" sz="1200">
                          <a:latin typeface="Arial" panose="020B0604020202020204" pitchFamily="34" charset="0"/>
                          <a:cs typeface="Arial" panose="020B0604020202020204" pitchFamily="34" charset="0"/>
                        </a:rPr>
                        <a:t>(n=75)</a:t>
                      </a:r>
                    </a:p>
                  </a:txBody>
                  <a:tcPr anchor="b"/>
                </a:tc>
                <a:tc>
                  <a:txBody>
                    <a:bodyPr/>
                    <a:lstStyle/>
                    <a:p>
                      <a:pPr algn="ctr"/>
                      <a:r>
                        <a:rPr lang="en-GB" sz="1200">
                          <a:latin typeface="Arial" panose="020B0604020202020204" pitchFamily="34" charset="0"/>
                          <a:cs typeface="Arial" panose="020B0604020202020204" pitchFamily="34" charset="0"/>
                        </a:rPr>
                        <a:t>Disabled respondents (n=166)</a:t>
                      </a:r>
                    </a:p>
                  </a:txBody>
                  <a:tcPr anchor="b"/>
                </a:tc>
                <a:extLst>
                  <a:ext uri="{0D108BD9-81ED-4DB2-BD59-A6C34878D82A}">
                    <a16:rowId xmlns:a16="http://schemas.microsoft.com/office/drawing/2014/main" val="1582872079"/>
                  </a:ext>
                </a:extLst>
              </a:tr>
              <a:tr h="668615">
                <a:tc>
                  <a:txBody>
                    <a:bodyPr/>
                    <a:lstStyle/>
                    <a:p>
                      <a:pPr algn="r"/>
                      <a:r>
                        <a:rPr lang="en-GB" sz="1400" b="1">
                          <a:latin typeface="Arial" panose="020B0604020202020204" pitchFamily="34" charset="0"/>
                          <a:cs typeface="Arial" panose="020B0604020202020204" pitchFamily="34" charset="0"/>
                        </a:rPr>
                        <a:t>…have consistent and reliable access to an internet connection at home?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5%</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21%</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16%</a:t>
                      </a:r>
                    </a:p>
                  </a:txBody>
                  <a:tcPr anchor="ctr">
                    <a:noFill/>
                  </a:tcPr>
                </a:tc>
                <a:extLst>
                  <a:ext uri="{0D108BD9-81ED-4DB2-BD59-A6C34878D82A}">
                    <a16:rowId xmlns:a16="http://schemas.microsoft.com/office/drawing/2014/main" val="1690567108"/>
                  </a:ext>
                </a:extLst>
              </a:tr>
              <a:tr h="863628">
                <a:tc>
                  <a:txBody>
                    <a:bodyPr/>
                    <a:lstStyle/>
                    <a:p>
                      <a:pPr algn="r"/>
                      <a:r>
                        <a:rPr lang="en-GB" sz="1400" b="1">
                          <a:latin typeface="Arial" panose="020B0604020202020204" pitchFamily="34" charset="0"/>
                          <a:cs typeface="Arial" panose="020B0604020202020204" pitchFamily="34" charset="0"/>
                        </a:rPr>
                        <a:t>…have consistent and reliable access to devices that allow access to the internet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8%</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6%</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24%</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14%</a:t>
                      </a:r>
                    </a:p>
                  </a:txBody>
                  <a:tcPr anchor="ctr">
                    <a:noFill/>
                  </a:tcPr>
                </a:tc>
                <a:extLst>
                  <a:ext uri="{0D108BD9-81ED-4DB2-BD59-A6C34878D82A}">
                    <a16:rowId xmlns:a16="http://schemas.microsoft.com/office/drawing/2014/main" val="358379334"/>
                  </a:ext>
                </a:extLst>
              </a:tr>
              <a:tr h="491056">
                <a:tc>
                  <a:txBody>
                    <a:bodyPr/>
                    <a:lstStyle/>
                    <a:p>
                      <a:pPr algn="r"/>
                      <a:r>
                        <a:rPr lang="en-GB" sz="1400" b="1">
                          <a:latin typeface="Arial" panose="020B0604020202020204" pitchFamily="34" charset="0"/>
                          <a:cs typeface="Arial" panose="020B0604020202020204" pitchFamily="34" charset="0"/>
                        </a:rPr>
                        <a:t>…can afford access to the internet?</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12%</a:t>
                      </a:r>
                    </a:p>
                  </a:txBody>
                  <a:tcPr anchor="ctr">
                    <a:noFill/>
                  </a:tcPr>
                </a:tc>
                <a:tc>
                  <a:txBody>
                    <a:bodyPr/>
                    <a:lstStyle/>
                    <a:p>
                      <a:pPr algn="ctr"/>
                      <a:r>
                        <a:rPr lang="en-GB" sz="1400" b="1">
                          <a:latin typeface="Arial" panose="020B0604020202020204" pitchFamily="34" charset="0"/>
                          <a:cs typeface="Arial" panose="020B0604020202020204" pitchFamily="34" charset="0"/>
                        </a:rPr>
                        <a:t>7%</a:t>
                      </a:r>
                    </a:p>
                  </a:txBody>
                  <a:tcPr anchor="ctr">
                    <a:noFill/>
                  </a:tcPr>
                </a:tc>
                <a:tc>
                  <a:txBody>
                    <a:bodyPr/>
                    <a:lstStyle/>
                    <a:p>
                      <a:pPr algn="ctr"/>
                      <a:r>
                        <a:rPr lang="en-GB" sz="1400" b="1">
                          <a:latin typeface="Arial" panose="020B0604020202020204" pitchFamily="34" charset="0"/>
                          <a:cs typeface="Arial" panose="020B0604020202020204" pitchFamily="34" charset="0"/>
                        </a:rPr>
                        <a:t>28%</a:t>
                      </a:r>
                    </a:p>
                  </a:txBody>
                  <a:tcPr anchor="ctr">
                    <a:noFill/>
                  </a:tcPr>
                </a:tc>
                <a:tc>
                  <a:txBody>
                    <a:bodyPr/>
                    <a:lstStyle/>
                    <a:p>
                      <a:pPr algn="ctr"/>
                      <a:r>
                        <a:rPr lang="en-GB" sz="1400" b="1">
                          <a:latin typeface="Arial" panose="020B0604020202020204" pitchFamily="34" charset="0"/>
                          <a:cs typeface="Arial" panose="020B0604020202020204" pitchFamily="34" charset="0"/>
                        </a:rPr>
                        <a:t>23%</a:t>
                      </a:r>
                    </a:p>
                  </a:txBody>
                  <a:tcPr anchor="ctr">
                    <a:noFill/>
                  </a:tcPr>
                </a:tc>
                <a:extLst>
                  <a:ext uri="{0D108BD9-81ED-4DB2-BD59-A6C34878D82A}">
                    <a16:rowId xmlns:a16="http://schemas.microsoft.com/office/drawing/2014/main" val="4285424795"/>
                  </a:ext>
                </a:extLst>
              </a:tr>
              <a:tr h="668615">
                <a:tc>
                  <a:txBody>
                    <a:bodyPr/>
                    <a:lstStyle/>
                    <a:p>
                      <a:pPr algn="r"/>
                      <a:r>
                        <a:rPr lang="en-GB" sz="1400" b="1">
                          <a:latin typeface="Arial" panose="020B0604020202020204" pitchFamily="34" charset="0"/>
                          <a:cs typeface="Arial" panose="020B0604020202020204" pitchFamily="34" charset="0"/>
                        </a:rPr>
                        <a:t>…have the skills they need to access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24%</a:t>
                      </a:r>
                    </a:p>
                  </a:txBody>
                  <a:tcPr anchor="ctr">
                    <a:noFill/>
                  </a:tcPr>
                </a:tc>
                <a:tc>
                  <a:txBody>
                    <a:bodyPr/>
                    <a:lstStyle/>
                    <a:p>
                      <a:pPr algn="ctr"/>
                      <a:r>
                        <a:rPr lang="en-GB" sz="1400" b="1">
                          <a:latin typeface="Arial" panose="020B0604020202020204" pitchFamily="34" charset="0"/>
                          <a:cs typeface="Arial" panose="020B0604020202020204" pitchFamily="34" charset="0"/>
                        </a:rPr>
                        <a:t>15%</a:t>
                      </a:r>
                    </a:p>
                  </a:txBody>
                  <a:tcPr anchor="ctr">
                    <a:noFill/>
                  </a:tcPr>
                </a:tc>
                <a:tc>
                  <a:txBody>
                    <a:bodyPr/>
                    <a:lstStyle/>
                    <a:p>
                      <a:pPr algn="ctr"/>
                      <a:r>
                        <a:rPr lang="en-GB" sz="1400" b="1">
                          <a:latin typeface="Arial" panose="020B0604020202020204" pitchFamily="34" charset="0"/>
                          <a:cs typeface="Arial" panose="020B0604020202020204" pitchFamily="34" charset="0"/>
                        </a:rPr>
                        <a:t>74%</a:t>
                      </a:r>
                    </a:p>
                  </a:txBody>
                  <a:tcPr anchor="ctr">
                    <a:noFill/>
                  </a:tcPr>
                </a:tc>
                <a:tc>
                  <a:txBody>
                    <a:bodyPr/>
                    <a:lstStyle/>
                    <a:p>
                      <a:pPr algn="ctr"/>
                      <a:r>
                        <a:rPr lang="en-GB" sz="1400" b="1">
                          <a:latin typeface="Arial" panose="020B0604020202020204" pitchFamily="34" charset="0"/>
                          <a:cs typeface="Arial" panose="020B0604020202020204" pitchFamily="34" charset="0"/>
                        </a:rPr>
                        <a:t>44%</a:t>
                      </a:r>
                    </a:p>
                  </a:txBody>
                  <a:tcPr anchor="ctr">
                    <a:noFill/>
                  </a:tcPr>
                </a:tc>
                <a:extLst>
                  <a:ext uri="{0D108BD9-81ED-4DB2-BD59-A6C34878D82A}">
                    <a16:rowId xmlns:a16="http://schemas.microsoft.com/office/drawing/2014/main" val="2401446473"/>
                  </a:ext>
                </a:extLst>
              </a:tr>
              <a:tr h="668615">
                <a:tc>
                  <a:txBody>
                    <a:bodyPr/>
                    <a:lstStyle/>
                    <a:p>
                      <a:pPr algn="r"/>
                      <a:r>
                        <a:rPr lang="en-GB" sz="1400" b="1">
                          <a:latin typeface="Arial" panose="020B0604020202020204" pitchFamily="34" charset="0"/>
                          <a:cs typeface="Arial" panose="020B0604020202020204" pitchFamily="34" charset="0"/>
                        </a:rPr>
                        <a:t>…have support needed to access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18%</a:t>
                      </a:r>
                    </a:p>
                  </a:txBody>
                  <a:tcPr anchor="ctr">
                    <a:noFill/>
                  </a:tcPr>
                </a:tc>
                <a:tc>
                  <a:txBody>
                    <a:bodyPr/>
                    <a:lstStyle/>
                    <a:p>
                      <a:pPr algn="ctr"/>
                      <a:r>
                        <a:rPr lang="en-GB" sz="1400" b="1">
                          <a:latin typeface="Arial" panose="020B0604020202020204" pitchFamily="34" charset="0"/>
                          <a:cs typeface="Arial" panose="020B0604020202020204" pitchFamily="34" charset="0"/>
                        </a:rPr>
                        <a:t>10%</a:t>
                      </a:r>
                    </a:p>
                  </a:txBody>
                  <a:tcPr anchor="ctr">
                    <a:noFill/>
                  </a:tcPr>
                </a:tc>
                <a:tc>
                  <a:txBody>
                    <a:bodyPr/>
                    <a:lstStyle/>
                    <a:p>
                      <a:pPr algn="ctr"/>
                      <a:r>
                        <a:rPr lang="en-GB" sz="1400" b="1">
                          <a:latin typeface="Arial" panose="020B0604020202020204" pitchFamily="34" charset="0"/>
                          <a:cs typeface="Arial" panose="020B0604020202020204" pitchFamily="34" charset="0"/>
                        </a:rPr>
                        <a:t>55%</a:t>
                      </a:r>
                    </a:p>
                  </a:txBody>
                  <a:tcPr anchor="ctr">
                    <a:noFill/>
                  </a:tcPr>
                </a:tc>
                <a:tc>
                  <a:txBody>
                    <a:bodyPr/>
                    <a:lstStyle/>
                    <a:p>
                      <a:pPr algn="ctr"/>
                      <a:r>
                        <a:rPr lang="en-GB" sz="1400" b="1">
                          <a:latin typeface="Arial" panose="020B0604020202020204" pitchFamily="34" charset="0"/>
                          <a:cs typeface="Arial" panose="020B0604020202020204" pitchFamily="34" charset="0"/>
                        </a:rPr>
                        <a:t>33%</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77395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6867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0" y="35788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805570"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7509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3353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603408"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875; Survey 16, 250; Survey 17, 250; Survey 18, 375;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ECCBA2AE-CA8A-0DBE-D160-C2DD18EB1C21}"/>
              </a:ext>
              <a:ext uri="{C183D7F6-B498-43B3-948B-1728B52AA6E4}">
                <adec:decorative xmlns:adec="http://schemas.microsoft.com/office/drawing/2017/decorative" val="1"/>
              </a:ext>
            </a:extLst>
          </p:cNvPr>
          <p:cNvSpPr/>
          <p:nvPr/>
        </p:nvSpPr>
        <p:spPr>
          <a:xfrm rot="10800000">
            <a:off x="8805570" y="566228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635F22D-BB0C-9078-7BD7-377CA8251893}"/>
              </a:ext>
              <a:ext uri="{C183D7F6-B498-43B3-948B-1728B52AA6E4}">
                <adec:decorative xmlns:adec="http://schemas.microsoft.com/office/drawing/2017/decorative" val="1"/>
              </a:ext>
            </a:extLst>
          </p:cNvPr>
          <p:cNvSpPr/>
          <p:nvPr/>
        </p:nvSpPr>
        <p:spPr>
          <a:xfrm rot="10800000">
            <a:off x="10603408" y="5691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8FEF0275-0FA3-0FBC-8C67-1A266D0277BF}"/>
              </a:ext>
              <a:ext uri="{C183D7F6-B498-43B3-948B-1728B52AA6E4}">
                <adec:decorative xmlns:adec="http://schemas.microsoft.com/office/drawing/2017/decorative" val="1"/>
              </a:ext>
            </a:extLst>
          </p:cNvPr>
          <p:cNvSpPr/>
          <p:nvPr/>
        </p:nvSpPr>
        <p:spPr>
          <a:xfrm>
            <a:off x="6937575" y="49641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CF57A024-8ED2-920F-0567-1D7A17502D05}"/>
              </a:ext>
              <a:ext uri="{C183D7F6-B498-43B3-948B-1728B52AA6E4}">
                <adec:decorative xmlns:adec="http://schemas.microsoft.com/office/drawing/2017/decorative" val="1"/>
              </a:ext>
            </a:extLst>
          </p:cNvPr>
          <p:cNvSpPr/>
          <p:nvPr/>
        </p:nvSpPr>
        <p:spPr>
          <a:xfrm>
            <a:off x="6937575" y="56627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68981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923330"/>
          </a:xfrm>
        </p:spPr>
        <p:txBody>
          <a:bodyPr vert="horz" wrap="square" anchor="t">
            <a:spAutoFit/>
          </a:bodyPr>
          <a:lstStyle/>
          <a:p>
            <a:pPr>
              <a:lnSpc>
                <a:spcPct val="100000"/>
              </a:lnSpc>
            </a:pPr>
            <a:r>
              <a:rPr lang="en-GB" sz="1800" b="1" u="sng" dirty="0">
                <a:solidFill>
                  <a:srgbClr val="5C5B5A"/>
                </a:solidFill>
                <a:latin typeface="Arial" panose="020B0604020202020204" pitchFamily="34" charset="0"/>
                <a:cs typeface="Arial" panose="020B0604020202020204" pitchFamily="34" charset="0"/>
              </a:rPr>
              <a:t>Confidence in using digital services online:</a:t>
            </a:r>
            <a:r>
              <a:rPr lang="en-GB" sz="1800" b="1" dirty="0">
                <a:solidFill>
                  <a:srgbClr val="5C5B5A"/>
                </a:solidFill>
                <a:latin typeface="Arial" panose="020B0604020202020204" pitchFamily="34" charset="0"/>
                <a:cs typeface="Arial" panose="020B0604020202020204" pitchFamily="34" charset="0"/>
              </a:rPr>
              <a:t> Over the last six months, 1 in 10 respondents have said they (15%) or others in their household (12%) are </a:t>
            </a:r>
            <a:r>
              <a:rPr lang="en-GB" sz="1800" b="1" dirty="0">
                <a:solidFill>
                  <a:srgbClr val="009690"/>
                </a:solidFill>
                <a:latin typeface="Arial" panose="020B0604020202020204" pitchFamily="34" charset="0"/>
                <a:cs typeface="Arial" panose="020B0604020202020204" pitchFamily="34" charset="0"/>
              </a:rPr>
              <a:t>not confident using digital services online</a:t>
            </a:r>
            <a:r>
              <a:rPr lang="en-GB" sz="1800" b="1" dirty="0">
                <a:solidFill>
                  <a:srgbClr val="5C5B5A"/>
                </a:solidFill>
                <a:latin typeface="Arial" panose="020B0604020202020204" pitchFamily="34" charset="0"/>
                <a:cs typeface="Arial" panose="020B0604020202020204" pitchFamily="34" charset="0"/>
              </a:rPr>
              <a:t>. In combination this equates to a fifth (20%) of households with someone lacking confidence</a:t>
            </a:r>
          </a:p>
        </p:txBody>
      </p:sp>
      <p:graphicFrame>
        <p:nvGraphicFramePr>
          <p:cNvPr id="5" name="Chart 4" descr="Stacked bar chart showing that 15% of respondents do not feel confident in using digital services online. 12%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nvGraphicFramePr>
        <p:xfrm>
          <a:off x="257453" y="1309072"/>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414147" y="1649598"/>
            <a:ext cx="3552548" cy="4323184"/>
            <a:chOff x="6895708" y="343643"/>
            <a:chExt cx="5204392" cy="15482209"/>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43"/>
              <a:ext cx="5204389" cy="3027009"/>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face-to-face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 (vs. 20%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8" y="3370653"/>
              <a:ext cx="5204392" cy="12455199"/>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75+ (63%)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65+ in single person households (54%)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50</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over 50 and with a condition that reduces their ability to do activities (50%)</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(33%)</a:t>
              </a:r>
              <a:r>
                <a:rPr lang="en-GB" sz="1200">
                  <a:solidFill>
                    <a:srgbClr val="5C5B5A"/>
                  </a:solidFill>
                  <a:latin typeface="Arial" panose="020B0604020202020204" pitchFamily="34" charset="0"/>
                  <a:cs typeface="Arial" panose="020B0604020202020204" pitchFamily="34" charset="0"/>
                </a:rPr>
                <a:t> including those with a mobility disability (50%) and those with other disabilities (35%)</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Christian respondents (30%)</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own their homes outright (26%), who rent from local authorities or councils (30%), or who rent from housing associations or trusts (28%)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Females (22%)</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60" y="4745092"/>
            <a:ext cx="210173" cy="376288"/>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67680" y="480224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15%</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783218"/>
            <a:ext cx="210173" cy="305604"/>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63723" y="4821604"/>
            <a:ext cx="359073" cy="215444"/>
          </a:xfrm>
          <a:prstGeom prst="rect">
            <a:avLst/>
          </a:prstGeom>
          <a:noFill/>
        </p:spPr>
        <p:txBody>
          <a:bodyPr wrap="none" lIns="0" tIns="0" rIns="0" bIns="0" rtlCol="0">
            <a:spAutoFit/>
          </a:bodyPr>
          <a:lstStyle/>
          <a:p>
            <a:pPr>
              <a:defRPr/>
            </a:pPr>
            <a:r>
              <a:rPr lang="en-GB" sz="1400" b="1">
                <a:solidFill>
                  <a:srgbClr val="5C5B5A"/>
                </a:solidFill>
                <a:latin typeface="Arial"/>
              </a:rPr>
              <a:t>12%</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70" y="3237173"/>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50" y="5841258"/>
            <a:ext cx="4592628" cy="646331"/>
          </a:xfrm>
          <a:prstGeom prst="rect">
            <a:avLst/>
          </a:prstGeom>
          <a:noFill/>
        </p:spPr>
        <p:txBody>
          <a:bodyPr wrap="square" lIns="0" tIns="0" rIns="0" bIns="0" rtlCol="0">
            <a:spAutoFit/>
          </a:bodyPr>
          <a:lstStyle/>
          <a:p>
            <a:pPr algn="ctr">
              <a:defRPr/>
            </a:pPr>
            <a:r>
              <a:rPr lang="en-GB" sz="1400" b="1">
                <a:solidFill>
                  <a:srgbClr val="5C5B5A"/>
                </a:solidFill>
                <a:latin typeface="Arial"/>
              </a:rPr>
              <a:t>20%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lvl="0">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756; Survey 16, 250; Survey 17, 250; Survey 18, 375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62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u="sng" dirty="0">
                <a:solidFill>
                  <a:srgbClr val="5C5B5A"/>
                </a:solidFill>
                <a:latin typeface="Arial" panose="020B0604020202020204" pitchFamily="34" charset="0"/>
                <a:cs typeface="Arial" panose="020B0604020202020204" pitchFamily="34" charset="0"/>
              </a:rPr>
              <a:t>Desire to use digital services more</a:t>
            </a:r>
            <a:r>
              <a:rPr lang="en-GB" sz="1800" b="1" dirty="0">
                <a:solidFill>
                  <a:srgbClr val="5C5B5A"/>
                </a:solidFill>
                <a:latin typeface="Arial" panose="020B0604020202020204" pitchFamily="34" charset="0"/>
                <a:cs typeface="Arial" panose="020B0604020202020204" pitchFamily="34" charset="0"/>
              </a:rPr>
              <a:t>: 19% of households </a:t>
            </a:r>
            <a:r>
              <a:rPr lang="en-GB" sz="1800" b="1" dirty="0">
                <a:solidFill>
                  <a:srgbClr val="009690"/>
                </a:solidFill>
                <a:latin typeface="Arial" panose="020B0604020202020204" pitchFamily="34" charset="0"/>
                <a:cs typeface="Arial" panose="020B0604020202020204" pitchFamily="34" charset="0"/>
              </a:rPr>
              <a:t>use digital services</a:t>
            </a:r>
            <a:r>
              <a:rPr lang="en-GB" sz="1800" b="1" dirty="0">
                <a:solidFill>
                  <a:schemeClr val="tx1">
                    <a:lumMod val="65000"/>
                    <a:lumOff val="35000"/>
                  </a:schemeClr>
                </a:solidFill>
                <a:latin typeface="Arial" panose="020B0604020202020204" pitchFamily="34" charset="0"/>
                <a:cs typeface="Arial" panose="020B0604020202020204" pitchFamily="34" charset="0"/>
              </a:rPr>
              <a:t> already, but want to use them more. Conversely, just 1% of people who do not use digital services online want to be able to do so – in line with previous surveys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987235" y="1131804"/>
            <a:ext cx="9681339" cy="5868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  </a:t>
            </a:r>
            <a:r>
              <a:rPr lang="en-GB" sz="1400" dirty="0">
                <a:solidFill>
                  <a:srgbClr val="5C5B5A"/>
                </a:solidFill>
                <a:latin typeface="Arial"/>
              </a:rPr>
              <a:t>(December ‘24 – May ‘25)</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8% use digital services online and want to use them less. 6% of others in their household use digital services online and want to use them less. 17% use digital services online and want to use them more. 18%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3574610397"/>
              </p:ext>
            </p:extLst>
          </p:nvPr>
        </p:nvGraphicFramePr>
        <p:xfrm>
          <a:off x="470236" y="1566691"/>
          <a:ext cx="11402736" cy="4752620"/>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lvl="0">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lang="en-GB" sz="1000">
                <a:solidFill>
                  <a:srgbClr val="FFFFFF">
                    <a:lumMod val="50000"/>
                  </a:srgbClr>
                </a:solidFill>
                <a:latin typeface="Arial"/>
                <a:cs typeface="Arial" panose="020B0604020202020204" pitchFamily="34" charset="0"/>
              </a:rPr>
              <a:t>756; Survey 16, 250; Survey 17, 250; Survey 18, 375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15606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dirty="0">
                <a:latin typeface="Arial" panose="020B0604020202020204" pitchFamily="34" charset="0"/>
                <a:cs typeface="Arial" panose="020B0604020202020204" pitchFamily="34" charset="0"/>
              </a:rPr>
              <a:t>Appendix</a:t>
            </a:r>
            <a:endParaRPr lang="en-GB" sz="2200" dirty="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209349936"/>
              </p:ext>
            </p:extLst>
          </p:nvPr>
        </p:nvGraphicFramePr>
        <p:xfrm>
          <a:off x="484435" y="3959609"/>
          <a:ext cx="5728105" cy="192816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Survey methodology (overall; specific note on Material Deprivation scoring method)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a:solidFill>
                            <a:schemeClr val="bg1"/>
                          </a:solidFill>
                          <a:latin typeface="Arial"/>
                          <a:cs typeface="Arial"/>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s 57-58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336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82446"/>
                  </a:ext>
                </a:extLst>
              </a:tr>
              <a:tr h="14136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213304"/>
                  </a:ext>
                </a:extLst>
              </a:tr>
              <a:tr h="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954553"/>
                  </a:ext>
                </a:extLst>
              </a:tr>
            </a:tbl>
          </a:graphicData>
        </a:graphic>
      </p:graphicFrame>
    </p:spTree>
    <p:custDataLst>
      <p:tags r:id="rId1"/>
    </p:custDataLst>
    <p:extLst>
      <p:ext uri="{BB962C8B-B14F-4D97-AF65-F5344CB8AC3E}">
        <p14:creationId xmlns:p14="http://schemas.microsoft.com/office/powerpoint/2010/main" val="107200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a:latin typeface="Arial"/>
                <a:ea typeface="+mn-ea"/>
                <a:cs typeface="+mn-cs"/>
              </a:rPr>
              <a:t>More detail on changes in survey methodology</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76465" y="461506"/>
            <a:ext cx="11093720" cy="5367995"/>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dirty="0">
                <a:latin typeface="Arial" panose="020B0604020202020204"/>
              </a:rPr>
              <a:t>The table below details the methodology used in previous and future waves – matching up the sample elements that are comparable.</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300" dirty="0">
              <a:latin typeface="Arial" panose="020B0604020202020204"/>
            </a:endParaRPr>
          </a:p>
          <a:p>
            <a:pPr marL="0" indent="0">
              <a:lnSpc>
                <a:spcPct val="100000"/>
              </a:lnSpc>
              <a:spcBef>
                <a:spcPts val="0"/>
              </a:spcBef>
              <a:spcAft>
                <a:spcPts val="600"/>
              </a:spcAft>
              <a:buNone/>
              <a:defRPr/>
            </a:pPr>
            <a:r>
              <a:rPr lang="en-GB" sz="1400" dirty="0">
                <a:latin typeface="Arial" panose="020B0604020202020204"/>
              </a:rPr>
              <a:t>The renewal of the Residents’ Survey for another four waves provided an opportunity to update our methodology to improve robustness.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Increasing our sample size </a:t>
            </a:r>
            <a:r>
              <a:rPr lang="en-GB" sz="1400" dirty="0">
                <a:latin typeface="Arial" panose="020B0604020202020204"/>
              </a:rPr>
              <a:t>means we are able to split our total sample across fewer waves and stay in field longer each time. By doing so, we can increase the sample size for key demographic groups that would have previously needed multiple waves before reporting. We are also better able to monitor quotas over longer fieldwork periods. </a:t>
            </a:r>
          </a:p>
          <a:p>
            <a:pPr marL="0" indent="0">
              <a:lnSpc>
                <a:spcPct val="100000"/>
              </a:lnSpc>
              <a:spcBef>
                <a:spcPts val="0"/>
              </a:spcBef>
              <a:spcAft>
                <a:spcPts val="600"/>
              </a:spcAft>
              <a:buNone/>
              <a:defRPr/>
            </a:pPr>
            <a:r>
              <a:rPr lang="en-GB" sz="1400" b="1" dirty="0">
                <a:solidFill>
                  <a:srgbClr val="009690"/>
                </a:solidFill>
                <a:latin typeface="Arial" panose="020B0604020202020204"/>
              </a:rPr>
              <a:t>Including both river sampling and online rapid</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means we can better target underrepresented digital users and extend our reach outside those who are typically found on panels, while also benefiting from river sampling. As these are a form of panel users, we are able to achieve the full sample size needed.</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telephone to face-to-face</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ensures improved delivery of an interviewer-led offline approach. This change allows for a higher degree of control over fieldwork progress, whilst still ensuring traditional offline groups are reached</a:t>
            </a:r>
            <a:r>
              <a:rPr lang="en-GB" sz="1400" dirty="0"/>
              <a:t> , which is particularly important for sections such as digital inclusion. While our sampling approach, alongside the interviewer-led interviewing, is comparable with a telephone approach, changes in who we are able to talk to has impacted some results, particularly in the Digital Inclusion section of this report. This is because those who are recruited to take part in telephone research are often recruited through online methods, and as such this reduces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endParaRPr lang="en-GB" sz="1400" dirty="0">
              <a:cs typeface="Arial"/>
            </a:endParaRPr>
          </a:p>
          <a:p>
            <a:pPr marL="0" indent="0">
              <a:lnSpc>
                <a:spcPct val="100000"/>
              </a:lnSpc>
              <a:spcBef>
                <a:spcPts val="0"/>
              </a:spcBef>
              <a:spcAft>
                <a:spcPts val="600"/>
              </a:spcAft>
              <a:buNone/>
              <a:defRPr/>
            </a:pPr>
            <a:r>
              <a:rPr lang="en-GB" sz="1400" dirty="0">
                <a:latin typeface="Arial" panose="020B0604020202020204"/>
              </a:rPr>
              <a:t>Overall, the changes to the sampling approach were made to upgrade our approach while still ensuring the quality of data produced.</a:t>
            </a:r>
            <a:endParaRPr lang="en-GB" sz="1400" dirty="0">
              <a:latin typeface="Arial" panose="020B0604020202020204"/>
              <a:cs typeface="Arial"/>
            </a:endParaRPr>
          </a:p>
          <a:p>
            <a:pPr marL="0" indent="0">
              <a:lnSpc>
                <a:spcPct val="100000"/>
              </a:lnSpc>
              <a:spcBef>
                <a:spcPts val="0"/>
              </a:spcBef>
              <a:spcAft>
                <a:spcPts val="600"/>
              </a:spcAft>
              <a:buNone/>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graphicFrame>
        <p:nvGraphicFramePr>
          <p:cNvPr id="2" name="Table 1">
            <a:extLst>
              <a:ext uri="{FF2B5EF4-FFF2-40B4-BE49-F238E27FC236}">
                <a16:creationId xmlns:a16="http://schemas.microsoft.com/office/drawing/2014/main" id="{AB58B410-B69C-531D-6B77-58A6844A73FD}"/>
              </a:ext>
            </a:extLst>
          </p:cNvPr>
          <p:cNvGraphicFramePr>
            <a:graphicFrameLocks noGrp="1"/>
          </p:cNvGraphicFramePr>
          <p:nvPr>
            <p:extLst>
              <p:ext uri="{D42A27DB-BD31-4B8C-83A1-F6EECF244321}">
                <p14:modId xmlns:p14="http://schemas.microsoft.com/office/powerpoint/2010/main" val="1062361610"/>
              </p:ext>
            </p:extLst>
          </p:nvPr>
        </p:nvGraphicFramePr>
        <p:xfrm>
          <a:off x="2032000" y="738505"/>
          <a:ext cx="8127999" cy="152400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4196213975"/>
                    </a:ext>
                  </a:extLst>
                </a:gridCol>
                <a:gridCol w="2709333">
                  <a:extLst>
                    <a:ext uri="{9D8B030D-6E8A-4147-A177-3AD203B41FA5}">
                      <a16:colId xmlns:a16="http://schemas.microsoft.com/office/drawing/2014/main" val="2606647237"/>
                    </a:ext>
                  </a:extLst>
                </a:gridCol>
                <a:gridCol w="2709333">
                  <a:extLst>
                    <a:ext uri="{9D8B030D-6E8A-4147-A177-3AD203B41FA5}">
                      <a16:colId xmlns:a16="http://schemas.microsoft.com/office/drawing/2014/main" val="88837193"/>
                    </a:ext>
                  </a:extLst>
                </a:gridCol>
              </a:tblGrid>
              <a:tr h="231568">
                <a:tc>
                  <a:txBody>
                    <a:bodyPr/>
                    <a:lstStyle/>
                    <a:p>
                      <a:pPr algn="ctr"/>
                      <a:r>
                        <a:rPr lang="en-GB" sz="1400"/>
                        <a:t>Surveys 1-11</a:t>
                      </a:r>
                    </a:p>
                  </a:txBody>
                  <a:tcPr/>
                </a:tc>
                <a:tc>
                  <a:txBody>
                    <a:bodyPr/>
                    <a:lstStyle/>
                    <a:p>
                      <a:pPr algn="ctr"/>
                      <a:r>
                        <a:rPr lang="en-GB" sz="1400" dirty="0"/>
                        <a:t>Surveys 12-17 </a:t>
                      </a:r>
                    </a:p>
                  </a:txBody>
                  <a:tcPr/>
                </a:tc>
                <a:tc>
                  <a:txBody>
                    <a:bodyPr/>
                    <a:lstStyle/>
                    <a:p>
                      <a:pPr algn="ctr"/>
                      <a:r>
                        <a:rPr lang="en-GB" sz="1400" dirty="0"/>
                        <a:t>Surveys 18 – (June 2025 – )</a:t>
                      </a:r>
                    </a:p>
                  </a:txBody>
                  <a:tcPr/>
                </a:tc>
                <a:extLst>
                  <a:ext uri="{0D108BD9-81ED-4DB2-BD59-A6C34878D82A}">
                    <a16:rowId xmlns:a16="http://schemas.microsoft.com/office/drawing/2014/main" val="3321104939"/>
                  </a:ext>
                </a:extLst>
              </a:tr>
              <a:tr h="231568">
                <a:tc>
                  <a:txBody>
                    <a:bodyPr/>
                    <a:lstStyle/>
                    <a:p>
                      <a:pPr algn="ctr"/>
                      <a:r>
                        <a:rPr lang="en-GB" sz="140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Online panels (n=1,050)</a:t>
                      </a:r>
                    </a:p>
                  </a:txBody>
                  <a:tcPr/>
                </a:tc>
                <a:extLst>
                  <a:ext uri="{0D108BD9-81ED-4DB2-BD59-A6C34878D82A}">
                    <a16:rowId xmlns:a16="http://schemas.microsoft.com/office/drawing/2014/main" val="3571694846"/>
                  </a:ext>
                </a:extLst>
              </a:tr>
              <a:tr h="231568">
                <a:tc>
                  <a:txBody>
                    <a:bodyPr/>
                    <a:lstStyle/>
                    <a:p>
                      <a:pPr algn="ctr"/>
                      <a:r>
                        <a:rPr lang="en-GB" sz="1400"/>
                        <a:t>River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rapid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River sampling (n=325)</a:t>
                      </a:r>
                    </a:p>
                  </a:txBody>
                  <a:tcPr/>
                </a:tc>
                <a:extLst>
                  <a:ext uri="{0D108BD9-81ED-4DB2-BD59-A6C34878D82A}">
                    <a16:rowId xmlns:a16="http://schemas.microsoft.com/office/drawing/2014/main" val="2331407590"/>
                  </a:ext>
                </a:extLst>
              </a:tr>
              <a:tr h="231568">
                <a:tc>
                  <a:txBody>
                    <a:bodyPr/>
                    <a:lstStyle/>
                    <a:p>
                      <a:pPr algn="ctr"/>
                      <a:r>
                        <a:rPr lang="en-GB" sz="1400"/>
                        <a:t>Telephone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Face-to-face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Online rapid sampling (n=500)</a:t>
                      </a:r>
                    </a:p>
                  </a:txBody>
                  <a:tcPr/>
                </a:tc>
                <a:extLst>
                  <a:ext uri="{0D108BD9-81ED-4DB2-BD59-A6C34878D82A}">
                    <a16:rowId xmlns:a16="http://schemas.microsoft.com/office/drawing/2014/main" val="92102449"/>
                  </a:ext>
                </a:extLst>
              </a:tr>
              <a:tr h="231568">
                <a:tc>
                  <a:txBody>
                    <a:bodyPr/>
                    <a:lstStyle/>
                    <a:p>
                      <a:pPr algn="ct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Face-to-face sampling (n=375)</a:t>
                      </a:r>
                    </a:p>
                  </a:txBody>
                  <a:tcPr/>
                </a:tc>
                <a:extLst>
                  <a:ext uri="{0D108BD9-81ED-4DB2-BD59-A6C34878D82A}">
                    <a16:rowId xmlns:a16="http://schemas.microsoft.com/office/drawing/2014/main" val="519846871"/>
                  </a:ext>
                </a:extLst>
              </a:tr>
            </a:tbl>
          </a:graphicData>
        </a:graphic>
      </p:graphicFrame>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8831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vert="horz" lIns="0" tIns="0" rIns="0" bIns="0" rtlCol="0" anchor="t">
            <a:normAutofit fontScale="47500" lnSpcReduction="20000"/>
          </a:bodyPr>
          <a:lstStyle/>
          <a:p>
            <a:pPr algn="just">
              <a:lnSpc>
                <a:spcPct val="100000"/>
              </a:lnSpc>
              <a:spcBef>
                <a:spcPts val="0"/>
              </a:spcBef>
              <a:spcAft>
                <a:spcPts val="200"/>
              </a:spcAft>
            </a:pPr>
            <a:r>
              <a:rPr lang="en-GB" sz="3600">
                <a:latin typeface="Arial"/>
                <a:cs typeface="Arial"/>
              </a:rPr>
              <a:t>Where relevant, differences in findings for specific demographic and other population characteristics compared to the Greater Manchester average are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a:latin typeface="Arial"/>
              <a:cs typeface="Arial"/>
            </a:endParaRPr>
          </a:p>
          <a:p>
            <a:pPr algn="just">
              <a:lnSpc>
                <a:spcPct val="100000"/>
              </a:lnSpc>
              <a:spcBef>
                <a:spcPts val="0"/>
              </a:spcBef>
              <a:spcAft>
                <a:spcPts val="200"/>
              </a:spcAft>
            </a:pPr>
            <a:r>
              <a:rPr lang="en-GB" sz="3600">
                <a:latin typeface="Arial"/>
                <a:cs typeface="Arial"/>
              </a:rPr>
              <a:t>The confidence interval is an estimate of the amount of uncertainty associated with a sample. A 95% confidence interval is where you can be 95% certain a difference is statistically significant. </a:t>
            </a: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a:latin typeface="Arial"/>
                <a:cs typeface="Arial"/>
              </a:rPr>
              <a:t>The </a:t>
            </a:r>
            <a:r>
              <a:rPr lang="en-GB" sz="3600">
                <a:latin typeface="Arial"/>
                <a:cs typeface="Arial"/>
              </a:rPr>
              <a:t>sample size</a:t>
            </a:r>
            <a:r>
              <a:rPr lang="en-GB">
                <a:latin typeface="Arial"/>
                <a:cs typeface="Arial"/>
              </a:rPr>
              <a:t> included in each wave of the survey </a:t>
            </a:r>
            <a:r>
              <a:rPr lang="en-GB" sz="3600">
                <a:latin typeface="Arial"/>
                <a:cs typeface="Arial"/>
              </a:rPr>
              <a:t>has differed (see the previous slide for details on the size).</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430000" y="6320788"/>
            <a:ext cx="60630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52019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107E4-A832-75AB-2236-394DB73D2662}"/>
            </a:ext>
          </a:extLst>
        </p:cNvPr>
        <p:cNvGrpSpPr/>
        <p:nvPr/>
      </p:nvGrpSpPr>
      <p:grpSpPr>
        <a:xfrm>
          <a:off x="0" y="0"/>
          <a:ext cx="0" cy="0"/>
          <a:chOff x="0" y="0"/>
          <a:chExt cx="0" cy="0"/>
        </a:xfrm>
      </p:grpSpPr>
      <p:sp>
        <p:nvSpPr>
          <p:cNvPr id="6" name="Title 13">
            <a:extLst>
              <a:ext uri="{FF2B5EF4-FFF2-40B4-BE49-F238E27FC236}">
                <a16:creationId xmlns:a16="http://schemas.microsoft.com/office/drawing/2014/main" id="{403A2516-70FD-D848-B0B1-CAE2CDF8DD24}"/>
              </a:ext>
            </a:extLst>
          </p:cNvPr>
          <p:cNvSpPr>
            <a:spLocks noGrp="1"/>
          </p:cNvSpPr>
          <p:nvPr>
            <p:ph type="title"/>
          </p:nvPr>
        </p:nvSpPr>
        <p:spPr>
          <a:xfrm>
            <a:off x="503333" y="437035"/>
            <a:ext cx="11349328" cy="276999"/>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Material deprivation – scoring methodology (cut-off points for each group)</a:t>
            </a:r>
            <a:endParaRPr lang="en-GB" sz="1800" b="1" dirty="0">
              <a:solidFill>
                <a:srgbClr val="009690"/>
              </a:solidFill>
              <a:latin typeface="Arial"/>
              <a:ea typeface="+mn-ea"/>
              <a:cs typeface="+mn-cs"/>
            </a:endParaRPr>
          </a:p>
        </p:txBody>
      </p:sp>
      <p:graphicFrame>
        <p:nvGraphicFramePr>
          <p:cNvPr id="10" name="Table 9">
            <a:extLst>
              <a:ext uri="{FF2B5EF4-FFF2-40B4-BE49-F238E27FC236}">
                <a16:creationId xmlns:a16="http://schemas.microsoft.com/office/drawing/2014/main" id="{6186529B-059D-AFDB-D5F7-588745A5F49E}"/>
              </a:ext>
            </a:extLst>
          </p:cNvPr>
          <p:cNvGraphicFramePr>
            <a:graphicFrameLocks noGrp="1"/>
          </p:cNvGraphicFramePr>
          <p:nvPr>
            <p:extLst>
              <p:ext uri="{D42A27DB-BD31-4B8C-83A1-F6EECF244321}">
                <p14:modId xmlns:p14="http://schemas.microsoft.com/office/powerpoint/2010/main" val="3754195217"/>
              </p:ext>
            </p:extLst>
          </p:nvPr>
        </p:nvGraphicFramePr>
        <p:xfrm>
          <a:off x="585331" y="1226166"/>
          <a:ext cx="4521690" cy="4930018"/>
        </p:xfrm>
        <a:graphic>
          <a:graphicData uri="http://schemas.openxmlformats.org/drawingml/2006/table">
            <a:tbl>
              <a:tblPr firstRow="1" bandRow="1">
                <a:tableStyleId>{5C22544A-7EE6-4342-B048-85BDC9FD1C3A}</a:tableStyleId>
              </a:tblPr>
              <a:tblGrid>
                <a:gridCol w="895203">
                  <a:extLst>
                    <a:ext uri="{9D8B030D-6E8A-4147-A177-3AD203B41FA5}">
                      <a16:colId xmlns:a16="http://schemas.microsoft.com/office/drawing/2014/main" val="2388020632"/>
                    </a:ext>
                  </a:extLst>
                </a:gridCol>
                <a:gridCol w="1287997">
                  <a:extLst>
                    <a:ext uri="{9D8B030D-6E8A-4147-A177-3AD203B41FA5}">
                      <a16:colId xmlns:a16="http://schemas.microsoft.com/office/drawing/2014/main" val="5751250"/>
                    </a:ext>
                  </a:extLst>
                </a:gridCol>
                <a:gridCol w="1196649">
                  <a:extLst>
                    <a:ext uri="{9D8B030D-6E8A-4147-A177-3AD203B41FA5}">
                      <a16:colId xmlns:a16="http://schemas.microsoft.com/office/drawing/2014/main" val="2782920522"/>
                    </a:ext>
                  </a:extLst>
                </a:gridCol>
                <a:gridCol w="1141841">
                  <a:extLst>
                    <a:ext uri="{9D8B030D-6E8A-4147-A177-3AD203B41FA5}">
                      <a16:colId xmlns:a16="http://schemas.microsoft.com/office/drawing/2014/main" val="3204369980"/>
                    </a:ext>
                  </a:extLst>
                </a:gridCol>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none" strike="noStrike" dirty="0">
                          <a:solidFill>
                            <a:schemeClr val="tx1"/>
                          </a:solidFill>
                          <a:effectLst/>
                        </a:rPr>
                        <a:t>Total Items</a:t>
                      </a:r>
                      <a:endParaRPr lang="en-IN" sz="1000" dirty="0"/>
                    </a:p>
                  </a:txBody>
                  <a:tcPr marL="18288" marR="18288" marT="18288" marB="18288"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E8E9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none" strike="noStrike" dirty="0">
                          <a:solidFill>
                            <a:schemeClr val="tx1"/>
                          </a:solidFill>
                          <a:effectLst/>
                        </a:rPr>
                        <a:t>Parents with children under 18</a:t>
                      </a:r>
                      <a:endParaRPr lang="en-IN" sz="1000" dirty="0"/>
                    </a:p>
                  </a:txBody>
                  <a:tcPr marL="18288" marR="18288" marT="18288" marB="18288" anchor="ctr">
                    <a:lnT w="12700" cap="flat" cmpd="sng" algn="ctr">
                      <a:noFill/>
                      <a:prstDash val="solid"/>
                      <a:round/>
                      <a:headEnd type="none" w="med" len="med"/>
                      <a:tailEnd type="none" w="med" len="med"/>
                    </a:lnT>
                    <a:solidFill>
                      <a:srgbClr val="E8E9EA"/>
                    </a:solidFill>
                  </a:tcPr>
                </a:tc>
                <a:tc>
                  <a:txBody>
                    <a:bodyPr/>
                    <a:lstStyle/>
                    <a:p>
                      <a:pPr algn="ctr" fontAlgn="b"/>
                      <a:r>
                        <a:rPr lang="en-GB" sz="1000" b="1" u="none" strike="noStrike" dirty="0">
                          <a:solidFill>
                            <a:schemeClr val="tx1"/>
                          </a:solidFill>
                          <a:effectLst/>
                        </a:rPr>
                        <a:t>Working Age Adults</a:t>
                      </a:r>
                      <a:endParaRPr lang="en-GB" sz="1000" b="1" i="0" u="none" strike="noStrike" dirty="0">
                        <a:solidFill>
                          <a:schemeClr val="tx1"/>
                        </a:solidFill>
                        <a:effectLst/>
                        <a:latin typeface="Aptos Narrow" panose="020B0004020202020204" pitchFamily="34" charset="0"/>
                      </a:endParaRPr>
                    </a:p>
                  </a:txBody>
                  <a:tcPr marL="18288" marR="18288" marT="18288" marB="18288" anchor="ctr">
                    <a:lnT w="12700" cap="flat" cmpd="sng" algn="ctr">
                      <a:noFill/>
                      <a:prstDash val="solid"/>
                      <a:round/>
                      <a:headEnd type="none" w="med" len="med"/>
                      <a:tailEnd type="none" w="med" len="med"/>
                    </a:lnT>
                    <a:solidFill>
                      <a:srgbClr val="E8E9EA"/>
                    </a:solidFill>
                  </a:tcPr>
                </a:tc>
                <a:tc>
                  <a:txBody>
                    <a:bodyPr/>
                    <a:lstStyle/>
                    <a:p>
                      <a:pPr algn="ctr" fontAlgn="b"/>
                      <a:r>
                        <a:rPr lang="en-GB" sz="1000" b="1" u="none" strike="noStrike" dirty="0">
                          <a:solidFill>
                            <a:schemeClr val="tx1"/>
                          </a:solidFill>
                          <a:effectLst/>
                        </a:rPr>
                        <a:t>Pensioners</a:t>
                      </a:r>
                      <a:endParaRPr lang="en-GB" sz="1000" b="1" i="0" u="none" strike="noStrike" dirty="0">
                        <a:solidFill>
                          <a:schemeClr val="tx1"/>
                        </a:solidFill>
                        <a:effectLst/>
                        <a:latin typeface="Aptos Narrow" panose="020B0004020202020204" pitchFamily="34" charset="0"/>
                      </a:endParaRPr>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8E9EA"/>
                    </a:solidFill>
                  </a:tcPr>
                </a:tc>
                <a:extLst>
                  <a:ext uri="{0D108BD9-81ED-4DB2-BD59-A6C34878D82A}">
                    <a16:rowId xmlns:a16="http://schemas.microsoft.com/office/drawing/2014/main" val="2715054358"/>
                  </a:ext>
                </a:extLst>
              </a:tr>
              <a:tr h="198446">
                <a:tc>
                  <a:txBody>
                    <a:bodyPr/>
                    <a:lstStyle/>
                    <a:p>
                      <a:pPr algn="ctr" fontAlgn="b"/>
                      <a:r>
                        <a:rPr lang="en-GB" sz="1000" b="1" u="none" strike="noStrike" dirty="0">
                          <a:effectLst/>
                        </a:rPr>
                        <a:t>0</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B w="12700" cap="flat" cmpd="sng" algn="ctr">
                      <a:noFill/>
                      <a:prstDash val="solid"/>
                      <a:round/>
                      <a:headEnd type="none" w="med" len="med"/>
                      <a:tailEnd type="none" w="med" len="med"/>
                    </a:lnB>
                    <a:solidFill>
                      <a:schemeClr val="bg1"/>
                    </a:solidFill>
                  </a:tcPr>
                </a:tc>
                <a:tc>
                  <a:txBody>
                    <a:bodyPr/>
                    <a:lstStyle/>
                    <a:p>
                      <a:pPr algn="ctr"/>
                      <a:endParaRPr lang="en-IN" sz="1000"/>
                    </a:p>
                  </a:txBody>
                  <a:tcPr marL="18288" marR="18288" marT="18288" marB="18288" anchor="ctr">
                    <a:lnB w="12700" cap="flat" cmpd="sng" algn="ctr">
                      <a:noFill/>
                      <a:prstDash val="solid"/>
                      <a:round/>
                      <a:headEnd type="none" w="med" len="med"/>
                      <a:tailEnd type="none" w="med" len="med"/>
                    </a:lnB>
                    <a:solidFill>
                      <a:schemeClr val="bg1"/>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53731611"/>
                  </a:ext>
                </a:extLst>
              </a:tr>
              <a:tr h="198446">
                <a:tc>
                  <a:txBody>
                    <a:bodyPr/>
                    <a:lstStyle/>
                    <a:p>
                      <a:pPr algn="ctr" fontAlgn="b"/>
                      <a:r>
                        <a:rPr lang="en-GB" sz="1000" b="1" u="none" strike="noStrike" dirty="0">
                          <a:effectLst/>
                        </a:rPr>
                        <a:t>1</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8654163"/>
                  </a:ext>
                </a:extLst>
              </a:tr>
              <a:tr h="198446">
                <a:tc>
                  <a:txBody>
                    <a:bodyPr/>
                    <a:lstStyle/>
                    <a:p>
                      <a:pPr algn="ctr" fontAlgn="b"/>
                      <a:r>
                        <a:rPr lang="en-GB" sz="1000" b="1" u="none" strike="noStrike">
                          <a:effectLst/>
                        </a:rPr>
                        <a:t>2</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23689329"/>
                  </a:ext>
                </a:extLst>
              </a:tr>
              <a:tr h="198446">
                <a:tc>
                  <a:txBody>
                    <a:bodyPr/>
                    <a:lstStyle/>
                    <a:p>
                      <a:pPr algn="ctr" fontAlgn="b"/>
                      <a:r>
                        <a:rPr lang="en-GB" sz="1000" b="1" u="none" strike="noStrike" dirty="0">
                          <a:effectLst/>
                        </a:rPr>
                        <a:t>3</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60173028"/>
                  </a:ext>
                </a:extLst>
              </a:tr>
              <a:tr h="198446">
                <a:tc>
                  <a:txBody>
                    <a:bodyPr/>
                    <a:lstStyle/>
                    <a:p>
                      <a:pPr algn="ctr" fontAlgn="b"/>
                      <a:r>
                        <a:rPr lang="en-GB" sz="1000" b="1" u="none" strike="noStrike" dirty="0">
                          <a:effectLst/>
                        </a:rPr>
                        <a:t>4</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2248733396"/>
                  </a:ext>
                </a:extLst>
              </a:tr>
              <a:tr h="198446">
                <a:tc>
                  <a:txBody>
                    <a:bodyPr/>
                    <a:lstStyle/>
                    <a:p>
                      <a:pPr algn="ctr" fontAlgn="b"/>
                      <a:r>
                        <a:rPr lang="en-GB" sz="1000" b="1" u="none" strike="noStrike" dirty="0">
                          <a:effectLst/>
                        </a:rPr>
                        <a:t>5</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2496904356"/>
                  </a:ext>
                </a:extLst>
              </a:tr>
              <a:tr h="198446">
                <a:tc>
                  <a:txBody>
                    <a:bodyPr/>
                    <a:lstStyle/>
                    <a:p>
                      <a:pPr algn="ctr" fontAlgn="b"/>
                      <a:r>
                        <a:rPr lang="en-GB" sz="1000" b="1" u="none" strike="noStrike">
                          <a:effectLst/>
                        </a:rPr>
                        <a:t>6</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460030638"/>
                  </a:ext>
                </a:extLst>
              </a:tr>
              <a:tr h="198446">
                <a:tc>
                  <a:txBody>
                    <a:bodyPr/>
                    <a:lstStyle/>
                    <a:p>
                      <a:pPr algn="ctr" fontAlgn="b"/>
                      <a:r>
                        <a:rPr lang="en-GB" sz="1000" b="1" u="none" strike="noStrike" dirty="0">
                          <a:effectLst/>
                        </a:rPr>
                        <a:t>7</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3313905337"/>
                  </a:ext>
                </a:extLst>
              </a:tr>
              <a:tr h="198446">
                <a:tc>
                  <a:txBody>
                    <a:bodyPr/>
                    <a:lstStyle/>
                    <a:p>
                      <a:pPr algn="ctr" fontAlgn="b"/>
                      <a:r>
                        <a:rPr lang="en-GB" sz="1000" b="1" u="none" strike="noStrike">
                          <a:effectLst/>
                        </a:rPr>
                        <a:t>8</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2943188"/>
                  </a:ext>
                </a:extLst>
              </a:tr>
              <a:tr h="198446">
                <a:tc>
                  <a:txBody>
                    <a:bodyPr/>
                    <a:lstStyle/>
                    <a:p>
                      <a:pPr algn="ctr" fontAlgn="b"/>
                      <a:r>
                        <a:rPr lang="en-GB" sz="1000" b="1" u="none" strike="noStrike">
                          <a:effectLst/>
                        </a:rPr>
                        <a:t>9</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412101275"/>
                  </a:ext>
                </a:extLst>
              </a:tr>
              <a:tr h="198446">
                <a:tc>
                  <a:txBody>
                    <a:bodyPr/>
                    <a:lstStyle/>
                    <a:p>
                      <a:pPr algn="ctr" fontAlgn="b"/>
                      <a:r>
                        <a:rPr lang="en-GB" sz="1000" b="1" u="none" strike="noStrike">
                          <a:effectLst/>
                        </a:rPr>
                        <a:t>10</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1404498555"/>
                  </a:ext>
                </a:extLst>
              </a:tr>
              <a:tr h="198446">
                <a:tc>
                  <a:txBody>
                    <a:bodyPr/>
                    <a:lstStyle/>
                    <a:p>
                      <a:pPr algn="ctr" fontAlgn="b"/>
                      <a:r>
                        <a:rPr lang="en-GB" sz="1000" b="1" u="none" strike="noStrike">
                          <a:effectLst/>
                        </a:rPr>
                        <a:t>11</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662662609"/>
                  </a:ext>
                </a:extLst>
              </a:tr>
              <a:tr h="198446">
                <a:tc>
                  <a:txBody>
                    <a:bodyPr/>
                    <a:lstStyle/>
                    <a:p>
                      <a:pPr algn="ctr" fontAlgn="b"/>
                      <a:r>
                        <a:rPr lang="en-GB" sz="1000" b="1" u="none" strike="noStrike" dirty="0">
                          <a:effectLst/>
                        </a:rPr>
                        <a:t>12</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3538273658"/>
                  </a:ext>
                </a:extLst>
              </a:tr>
              <a:tr h="198446">
                <a:tc>
                  <a:txBody>
                    <a:bodyPr/>
                    <a:lstStyle/>
                    <a:p>
                      <a:pPr algn="ctr" fontAlgn="b"/>
                      <a:r>
                        <a:rPr lang="en-GB" sz="1000" b="1" u="none" strike="noStrike" dirty="0">
                          <a:effectLst/>
                        </a:rPr>
                        <a:t>13</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2632644833"/>
                  </a:ext>
                </a:extLst>
              </a:tr>
              <a:tr h="198446">
                <a:tc>
                  <a:txBody>
                    <a:bodyPr/>
                    <a:lstStyle/>
                    <a:p>
                      <a:pPr algn="ctr" fontAlgn="b"/>
                      <a:r>
                        <a:rPr lang="en-GB" sz="1000" b="1" u="none" strike="noStrike">
                          <a:effectLst/>
                        </a:rPr>
                        <a:t>14</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2490380967"/>
                  </a:ext>
                </a:extLst>
              </a:tr>
              <a:tr h="198446">
                <a:tc>
                  <a:txBody>
                    <a:bodyPr/>
                    <a:lstStyle/>
                    <a:p>
                      <a:pPr algn="ctr" fontAlgn="b"/>
                      <a:r>
                        <a:rPr lang="en-GB" sz="1000" b="1" u="none" strike="noStrike">
                          <a:effectLst/>
                        </a:rPr>
                        <a:t>15</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1547181261"/>
                  </a:ext>
                </a:extLst>
              </a:tr>
              <a:tr h="198446">
                <a:tc>
                  <a:txBody>
                    <a:bodyPr/>
                    <a:lstStyle/>
                    <a:p>
                      <a:pPr algn="ctr" fontAlgn="b"/>
                      <a:r>
                        <a:rPr lang="en-GB" sz="1000" b="1" u="none" strike="noStrike" dirty="0">
                          <a:effectLst/>
                        </a:rPr>
                        <a:t>16</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889515319"/>
                  </a:ext>
                </a:extLst>
              </a:tr>
              <a:tr h="198446">
                <a:tc>
                  <a:txBody>
                    <a:bodyPr/>
                    <a:lstStyle/>
                    <a:p>
                      <a:pPr algn="ctr" fontAlgn="b"/>
                      <a:r>
                        <a:rPr lang="en-GB" sz="1000" b="1" u="none" strike="noStrike">
                          <a:effectLst/>
                        </a:rPr>
                        <a:t>17</a:t>
                      </a:r>
                      <a:endParaRPr lang="en-GB" sz="1000" b="1" i="0" u="none" strike="noStrike">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2449137961"/>
                  </a:ext>
                </a:extLst>
              </a:tr>
              <a:tr h="198446">
                <a:tc>
                  <a:txBody>
                    <a:bodyPr/>
                    <a:lstStyle/>
                    <a:p>
                      <a:pPr algn="ctr" fontAlgn="b"/>
                      <a:r>
                        <a:rPr lang="en-GB" sz="1000" b="1" u="none" strike="noStrike" dirty="0">
                          <a:effectLst/>
                        </a:rPr>
                        <a:t>18</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3073324433"/>
                  </a:ext>
                </a:extLst>
              </a:tr>
              <a:tr h="198446">
                <a:tc>
                  <a:txBody>
                    <a:bodyPr/>
                    <a:lstStyle/>
                    <a:p>
                      <a:pPr algn="ctr" fontAlgn="b"/>
                      <a:r>
                        <a:rPr lang="en-GB" sz="1000" b="1" u="none" strike="noStrike" dirty="0">
                          <a:effectLst/>
                        </a:rPr>
                        <a:t>19</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extLst>
                  <a:ext uri="{0D108BD9-81ED-4DB2-BD59-A6C34878D82A}">
                    <a16:rowId xmlns:a16="http://schemas.microsoft.com/office/drawing/2014/main" val="1707331323"/>
                  </a:ext>
                </a:extLst>
              </a:tr>
              <a:tr h="198446">
                <a:tc>
                  <a:txBody>
                    <a:bodyPr/>
                    <a:lstStyle/>
                    <a:p>
                      <a:pPr algn="ctr" fontAlgn="b"/>
                      <a:r>
                        <a:rPr lang="en-GB" sz="1000" b="1" u="none" strike="noStrike" dirty="0">
                          <a:effectLst/>
                        </a:rPr>
                        <a:t>20</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9EA"/>
                    </a:solidFill>
                  </a:tcPr>
                </a:tc>
                <a:extLst>
                  <a:ext uri="{0D108BD9-81ED-4DB2-BD59-A6C34878D82A}">
                    <a16:rowId xmlns:a16="http://schemas.microsoft.com/office/drawing/2014/main" val="1028883488"/>
                  </a:ext>
                </a:extLst>
              </a:tr>
              <a:tr h="198446">
                <a:tc>
                  <a:txBody>
                    <a:bodyPr/>
                    <a:lstStyle/>
                    <a:p>
                      <a:pPr algn="ctr" fontAlgn="b"/>
                      <a:r>
                        <a:rPr lang="en-GB" sz="1000" b="1" u="none" strike="noStrike" dirty="0">
                          <a:effectLst/>
                        </a:rPr>
                        <a:t>21</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9EA"/>
                    </a:solidFill>
                  </a:tcPr>
                </a:tc>
                <a:extLst>
                  <a:ext uri="{0D108BD9-81ED-4DB2-BD59-A6C34878D82A}">
                    <a16:rowId xmlns:a16="http://schemas.microsoft.com/office/drawing/2014/main" val="3997919419"/>
                  </a:ext>
                </a:extLst>
              </a:tr>
              <a:tr h="198446">
                <a:tc>
                  <a:txBody>
                    <a:bodyPr/>
                    <a:lstStyle/>
                    <a:p>
                      <a:pPr algn="ctr" fontAlgn="b"/>
                      <a:r>
                        <a:rPr lang="en-GB" sz="1000" b="1" u="none" strike="noStrike" dirty="0">
                          <a:effectLst/>
                        </a:rPr>
                        <a:t>22</a:t>
                      </a:r>
                      <a:endParaRPr lang="en-GB" sz="1000" b="1" i="0" u="none" strike="noStrike" dirty="0">
                        <a:solidFill>
                          <a:srgbClr val="000000"/>
                        </a:solidFill>
                        <a:effectLst/>
                        <a:latin typeface="Aptos Narrow" panose="020B0004020202020204" pitchFamily="34" charset="0"/>
                      </a:endParaRPr>
                    </a:p>
                  </a:txBody>
                  <a:tcPr marL="18288" marR="18288" marT="18288" marB="18288"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E8E9EA"/>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F9F"/>
                    </a:solidFill>
                  </a:tcPr>
                </a:tc>
                <a:tc>
                  <a:txBody>
                    <a:bodyPr/>
                    <a:lstStyle/>
                    <a:p>
                      <a:pPr algn="ctr"/>
                      <a:endParaRPr lang="en-IN" sz="1000" dirty="0"/>
                    </a:p>
                  </a:txBody>
                  <a:tcPr marL="18288" marR="18288" marT="18288" marB="18288"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9EA"/>
                    </a:solidFill>
                  </a:tcPr>
                </a:tc>
                <a:tc>
                  <a:txBody>
                    <a:bodyPr/>
                    <a:lstStyle/>
                    <a:p>
                      <a:pPr algn="ctr"/>
                      <a:endParaRPr lang="en-IN" sz="1000" dirty="0"/>
                    </a:p>
                  </a:txBody>
                  <a:tcPr marL="18288" marR="18288" marT="18288" marB="1828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9EA"/>
                    </a:solidFill>
                  </a:tcPr>
                </a:tc>
                <a:extLst>
                  <a:ext uri="{0D108BD9-81ED-4DB2-BD59-A6C34878D82A}">
                    <a16:rowId xmlns:a16="http://schemas.microsoft.com/office/drawing/2014/main" val="1461435425"/>
                  </a:ext>
                </a:extLst>
              </a:tr>
            </a:tbl>
          </a:graphicData>
        </a:graphic>
      </p:graphicFrame>
      <p:sp>
        <p:nvSpPr>
          <p:cNvPr id="7" name="TextBox 6">
            <a:extLst>
              <a:ext uri="{FF2B5EF4-FFF2-40B4-BE49-F238E27FC236}">
                <a16:creationId xmlns:a16="http://schemas.microsoft.com/office/drawing/2014/main" id="{B7CFBF81-DAEA-BFD6-C562-31184A893CD9}"/>
              </a:ext>
            </a:extLst>
          </p:cNvPr>
          <p:cNvSpPr txBox="1"/>
          <p:nvPr/>
        </p:nvSpPr>
        <p:spPr>
          <a:xfrm>
            <a:off x="5526160" y="1226165"/>
            <a:ext cx="5922630" cy="4933595"/>
          </a:xfrm>
          <a:prstGeom prst="rect">
            <a:avLst/>
          </a:prstGeom>
          <a:noFill/>
        </p:spPr>
        <p:txBody>
          <a:bodyPr wrap="square" lIns="91440" tIns="45720" rIns="91440" bIns="45720" rtlCol="0" anchor="t">
            <a:spAutoFit/>
          </a:bodyPr>
          <a:lstStyle/>
          <a:p>
            <a:pPr>
              <a:lnSpc>
                <a:spcPct val="114000"/>
              </a:lnSpc>
              <a:spcAft>
                <a:spcPts val="600"/>
              </a:spcAft>
            </a:pPr>
            <a:r>
              <a:rPr lang="en-GB" sz="1100" b="1" i="1" u="sng" dirty="0">
                <a:latin typeface="Arial"/>
                <a:cs typeface="Arial"/>
              </a:rPr>
              <a:t>Calculations</a:t>
            </a:r>
          </a:p>
          <a:p>
            <a:pPr>
              <a:lnSpc>
                <a:spcPct val="114000"/>
              </a:lnSpc>
              <a:spcAft>
                <a:spcPts val="600"/>
              </a:spcAft>
            </a:pPr>
            <a:r>
              <a:rPr lang="en-GB" sz="1050" dirty="0">
                <a:latin typeface="Arial"/>
                <a:cs typeface="Arial"/>
              </a:rPr>
              <a:t>A respondent is considered materially deprived if they indicate </a:t>
            </a:r>
            <a:r>
              <a:rPr lang="en-GB" sz="1050" u="sng" dirty="0">
                <a:latin typeface="Arial"/>
                <a:cs typeface="Arial"/>
              </a:rPr>
              <a:t>not</a:t>
            </a:r>
            <a:r>
              <a:rPr lang="en-GB" sz="1050" dirty="0">
                <a:latin typeface="Arial"/>
                <a:cs typeface="Arial"/>
              </a:rPr>
              <a:t> having an item or being able to participate in an activity and the reason being either they do not have money for this, or it is not a priority on their current income. </a:t>
            </a:r>
            <a:endParaRPr lang="en-GB" sz="1050" b="1" i="1" u="sng" dirty="0">
              <a:latin typeface="Arial"/>
              <a:cs typeface="Arial"/>
            </a:endParaRPr>
          </a:p>
          <a:p>
            <a:pPr>
              <a:lnSpc>
                <a:spcPct val="114000"/>
              </a:lnSpc>
              <a:spcAft>
                <a:spcPts val="600"/>
              </a:spcAft>
            </a:pPr>
            <a:r>
              <a:rPr lang="en-GB" sz="1050" b="1" i="1" dirty="0">
                <a:latin typeface="Arial"/>
                <a:cs typeface="Arial"/>
              </a:rPr>
              <a:t>Household questions</a:t>
            </a:r>
          </a:p>
          <a:p>
            <a:pPr marL="171450" indent="-171450">
              <a:lnSpc>
                <a:spcPct val="114000"/>
              </a:lnSpc>
              <a:spcAft>
                <a:spcPts val="600"/>
              </a:spcAft>
              <a:buFont typeface="Arial" panose="020B0604020202020204" pitchFamily="34" charset="0"/>
              <a:buChar char="•"/>
            </a:pPr>
            <a:r>
              <a:rPr lang="en-GB" sz="1050" dirty="0">
                <a:latin typeface="Arial"/>
                <a:cs typeface="Arial"/>
              </a:rPr>
              <a:t>All respondents were asked a </a:t>
            </a:r>
            <a:r>
              <a:rPr lang="en-GB" sz="1050" b="1" dirty="0">
                <a:latin typeface="Arial"/>
                <a:cs typeface="Arial"/>
              </a:rPr>
              <a:t>total of 11 household related questions </a:t>
            </a:r>
            <a:r>
              <a:rPr lang="en-GB" sz="1050" dirty="0">
                <a:latin typeface="Arial"/>
                <a:cs typeface="Arial"/>
              </a:rPr>
              <a:t>including ability to pay bills without cutting back on essentials, having a home in good state of decoration or repair, and reliable access to internet – for the full list of household questions please see </a:t>
            </a:r>
            <a:r>
              <a:rPr lang="en-GB" sz="1050" u="sng" dirty="0">
                <a:latin typeface="Arial"/>
                <a:cs typeface="Arial"/>
                <a:hlinkClick r:id="rId3" action="ppaction://hlinksldjump"/>
              </a:rPr>
              <a:t>here</a:t>
            </a:r>
            <a:r>
              <a:rPr lang="en-GB" sz="1050" u="sng" dirty="0">
                <a:latin typeface="Arial"/>
                <a:cs typeface="Arial"/>
              </a:rPr>
              <a:t>.   </a:t>
            </a:r>
          </a:p>
          <a:p>
            <a:pPr>
              <a:lnSpc>
                <a:spcPct val="114000"/>
              </a:lnSpc>
              <a:spcAft>
                <a:spcPts val="600"/>
              </a:spcAft>
            </a:pPr>
            <a:r>
              <a:rPr lang="en-GB" sz="1050" b="1" i="1" dirty="0">
                <a:latin typeface="Arial"/>
                <a:cs typeface="Arial"/>
              </a:rPr>
              <a:t>Parents with children under 18</a:t>
            </a:r>
          </a:p>
          <a:p>
            <a:pPr marL="171450" indent="-171450">
              <a:lnSpc>
                <a:spcPct val="114000"/>
              </a:lnSpc>
              <a:spcAft>
                <a:spcPts val="600"/>
              </a:spcAft>
              <a:buFont typeface="Arial" panose="020B0604020202020204" pitchFamily="34" charset="0"/>
              <a:buChar char="•"/>
            </a:pPr>
            <a:r>
              <a:rPr lang="en-GB" sz="1050" dirty="0">
                <a:latin typeface="Arial"/>
                <a:cs typeface="Arial"/>
              </a:rPr>
              <a:t>Parents with children under the age of 18 were asked 11 questions of relevance to this age group in addition to the household questions for a total of 22 questions. Material deprivation applies for this group if they are lacking in 4 or more items. For the full list of children questions please see </a:t>
            </a:r>
            <a:r>
              <a:rPr lang="en-GB" sz="1050" u="sng" dirty="0">
                <a:latin typeface="Arial"/>
                <a:cs typeface="Arial"/>
                <a:hlinkClick r:id="rId3" action="ppaction://hlinksldjump"/>
              </a:rPr>
              <a:t>here</a:t>
            </a:r>
            <a:r>
              <a:rPr lang="en-GB" sz="1050" u="sng" dirty="0">
                <a:latin typeface="Arial"/>
                <a:cs typeface="Arial"/>
              </a:rPr>
              <a:t>.   </a:t>
            </a:r>
            <a:endParaRPr lang="en-GB" sz="1050" dirty="0">
              <a:latin typeface="Arial"/>
              <a:cs typeface="Arial"/>
            </a:endParaRPr>
          </a:p>
          <a:p>
            <a:pPr>
              <a:lnSpc>
                <a:spcPct val="114000"/>
              </a:lnSpc>
              <a:spcAft>
                <a:spcPts val="600"/>
              </a:spcAft>
            </a:pPr>
            <a:r>
              <a:rPr lang="en-GB" sz="1050" b="1" i="1" dirty="0">
                <a:latin typeface="Arial"/>
                <a:cs typeface="Arial"/>
              </a:rPr>
              <a:t>Working-age adults</a:t>
            </a:r>
          </a:p>
          <a:p>
            <a:pPr marL="171450" indent="-171450">
              <a:lnSpc>
                <a:spcPct val="114000"/>
              </a:lnSpc>
              <a:spcAft>
                <a:spcPts val="1400"/>
              </a:spcAft>
              <a:buFont typeface="Arial" panose="020B0604020202020204" pitchFamily="34" charset="0"/>
              <a:buChar char="•"/>
            </a:pPr>
            <a:r>
              <a:rPr lang="en-GB" sz="1050" dirty="0">
                <a:latin typeface="Arial"/>
                <a:cs typeface="Arial"/>
              </a:rPr>
              <a:t>Working-age adults (18-64) were asked 10 questions of relevance to this age group in addition to the household questions for a total of 21 questions. Material deprivation applies for this group if they are lacking in 5 or more items. For the full list of working-age questions please see </a:t>
            </a:r>
            <a:r>
              <a:rPr lang="en-GB" sz="1050" u="sng" dirty="0">
                <a:latin typeface="Arial"/>
                <a:cs typeface="Arial"/>
                <a:hlinkClick r:id="rId3" action="ppaction://hlinksldjump"/>
              </a:rPr>
              <a:t>here</a:t>
            </a:r>
            <a:r>
              <a:rPr lang="en-GB" sz="1050" u="sng" dirty="0">
                <a:latin typeface="Arial"/>
                <a:cs typeface="Arial"/>
              </a:rPr>
              <a:t>. </a:t>
            </a:r>
            <a:endParaRPr lang="en-GB" sz="1050" dirty="0">
              <a:latin typeface="Arial"/>
              <a:cs typeface="Arial"/>
            </a:endParaRPr>
          </a:p>
          <a:p>
            <a:pPr>
              <a:lnSpc>
                <a:spcPct val="114000"/>
              </a:lnSpc>
              <a:spcAft>
                <a:spcPts val="600"/>
              </a:spcAft>
            </a:pPr>
            <a:r>
              <a:rPr lang="en-GB" sz="1050" b="1" i="1" dirty="0">
                <a:latin typeface="Arial"/>
                <a:cs typeface="Arial"/>
              </a:rPr>
              <a:t>Pensioners </a:t>
            </a:r>
          </a:p>
          <a:p>
            <a:pPr marL="171450" indent="-171450">
              <a:lnSpc>
                <a:spcPct val="114000"/>
              </a:lnSpc>
              <a:spcAft>
                <a:spcPts val="600"/>
              </a:spcAft>
              <a:buFont typeface="Arial" panose="020B0604020202020204" pitchFamily="34" charset="0"/>
              <a:buChar char="•"/>
            </a:pPr>
            <a:r>
              <a:rPr lang="en-GB" sz="1050" dirty="0">
                <a:latin typeface="Arial"/>
                <a:cs typeface="Arial"/>
              </a:rPr>
              <a:t>Pensioners (65+ ) were asked 8 questions of relevance to this age group in addition to the household questions for a total of 19 questions. Material deprivation applies for this group if they are lacking in 4 or more items. For the full list of pensioner questions please see </a:t>
            </a:r>
            <a:r>
              <a:rPr lang="en-GB" sz="1050" u="sng" dirty="0">
                <a:latin typeface="Arial"/>
                <a:cs typeface="Arial"/>
              </a:rPr>
              <a:t>here. </a:t>
            </a:r>
            <a:endParaRPr lang="en-GB" sz="1100" dirty="0">
              <a:solidFill>
                <a:schemeClr val="bg1"/>
              </a:solidFill>
              <a:cs typeface="Calibri" panose="020F0502020204030204"/>
            </a:endParaRPr>
          </a:p>
        </p:txBody>
      </p:sp>
      <p:sp>
        <p:nvSpPr>
          <p:cNvPr id="4" name="TextBox 3">
            <a:extLst>
              <a:ext uri="{FF2B5EF4-FFF2-40B4-BE49-F238E27FC236}">
                <a16:creationId xmlns:a16="http://schemas.microsoft.com/office/drawing/2014/main" id="{57AE4A57-15FC-B3F6-E9FA-C1854D69F871}"/>
              </a:ext>
              <a:ext uri="{C183D7F6-B498-43B3-948B-1728B52AA6E4}">
                <adec:decorative xmlns:adec="http://schemas.microsoft.com/office/drawing/2017/decorative" val="1"/>
              </a:ext>
            </a:extLst>
          </p:cNvPr>
          <p:cNvSpPr txBox="1"/>
          <p:nvPr/>
        </p:nvSpPr>
        <p:spPr>
          <a:xfrm>
            <a:off x="1624397" y="1773674"/>
            <a:ext cx="994978" cy="474226"/>
          </a:xfrm>
          <a:prstGeom prst="rect">
            <a:avLst/>
          </a:prstGeom>
          <a:noFill/>
        </p:spPr>
        <p:txBody>
          <a:bodyPr wrap="square" lIns="0" tIns="0" rIns="0" bIns="0" anchor="ctr">
            <a:noAutofit/>
          </a:bodyPr>
          <a:lstStyle/>
          <a:p>
            <a:pPr algn="ctr" fontAlgn="ctr"/>
            <a:r>
              <a:rPr lang="en-GB" sz="1000" u="sng" strike="noStrike" dirty="0">
                <a:effectLst/>
              </a:rPr>
              <a:t>Not</a:t>
            </a:r>
            <a:r>
              <a:rPr lang="en-GB" sz="1000" u="none" strike="noStrike" dirty="0">
                <a:effectLst/>
              </a:rPr>
              <a:t> materially deprived</a:t>
            </a:r>
            <a:endParaRPr lang="en-GB" sz="1000" b="0" i="0" u="none" strike="noStrike" dirty="0">
              <a:solidFill>
                <a:srgbClr val="000000"/>
              </a:solidFill>
              <a:effectLst/>
              <a:latin typeface="Aptos Narrow" panose="020B0004020202020204" pitchFamily="34" charset="0"/>
            </a:endParaRPr>
          </a:p>
        </p:txBody>
      </p:sp>
      <p:sp>
        <p:nvSpPr>
          <p:cNvPr id="5" name="TextBox 4">
            <a:extLst>
              <a:ext uri="{FF2B5EF4-FFF2-40B4-BE49-F238E27FC236}">
                <a16:creationId xmlns:a16="http://schemas.microsoft.com/office/drawing/2014/main" id="{3637A0FB-E2FC-7780-0484-9BAFE9418FBA}"/>
              </a:ext>
              <a:ext uri="{C183D7F6-B498-43B3-948B-1728B52AA6E4}">
                <adec:decorative xmlns:adec="http://schemas.microsoft.com/office/drawing/2017/decorative" val="1"/>
              </a:ext>
            </a:extLst>
          </p:cNvPr>
          <p:cNvSpPr txBox="1"/>
          <p:nvPr/>
        </p:nvSpPr>
        <p:spPr>
          <a:xfrm>
            <a:off x="2830897" y="1862574"/>
            <a:ext cx="994978" cy="474226"/>
          </a:xfrm>
          <a:prstGeom prst="rect">
            <a:avLst/>
          </a:prstGeom>
          <a:noFill/>
        </p:spPr>
        <p:txBody>
          <a:bodyPr wrap="square" lIns="0" tIns="0" rIns="0" bIns="0" anchor="ctr">
            <a:noAutofit/>
          </a:bodyPr>
          <a:lstStyle/>
          <a:p>
            <a:pPr algn="ctr" fontAlgn="ctr"/>
            <a:r>
              <a:rPr lang="en-GB" sz="1000" u="sng" strike="noStrike" dirty="0">
                <a:effectLst/>
              </a:rPr>
              <a:t>Not</a:t>
            </a:r>
            <a:r>
              <a:rPr lang="en-GB" sz="1000" u="none" strike="noStrike" dirty="0">
                <a:effectLst/>
              </a:rPr>
              <a:t> materially deprived</a:t>
            </a:r>
            <a:endParaRPr lang="en-GB" sz="1000" b="0" i="0" u="none" strike="noStrike" dirty="0">
              <a:solidFill>
                <a:srgbClr val="000000"/>
              </a:solidFill>
              <a:effectLst/>
              <a:latin typeface="Aptos Narrow" panose="020B0004020202020204" pitchFamily="34" charset="0"/>
            </a:endParaRPr>
          </a:p>
        </p:txBody>
      </p:sp>
      <p:sp>
        <p:nvSpPr>
          <p:cNvPr id="8" name="TextBox 7">
            <a:extLst>
              <a:ext uri="{FF2B5EF4-FFF2-40B4-BE49-F238E27FC236}">
                <a16:creationId xmlns:a16="http://schemas.microsoft.com/office/drawing/2014/main" id="{FE2F5EE4-3BC2-FECF-82F5-AAB18C89D9A2}"/>
              </a:ext>
              <a:ext uri="{C183D7F6-B498-43B3-948B-1728B52AA6E4}">
                <adec:decorative xmlns:adec="http://schemas.microsoft.com/office/drawing/2017/decorative" val="1"/>
              </a:ext>
            </a:extLst>
          </p:cNvPr>
          <p:cNvSpPr txBox="1"/>
          <p:nvPr/>
        </p:nvSpPr>
        <p:spPr>
          <a:xfrm>
            <a:off x="4037397" y="1773674"/>
            <a:ext cx="994978" cy="474226"/>
          </a:xfrm>
          <a:prstGeom prst="rect">
            <a:avLst/>
          </a:prstGeom>
          <a:noFill/>
        </p:spPr>
        <p:txBody>
          <a:bodyPr wrap="square" lIns="0" tIns="0" rIns="0" bIns="0" anchor="ctr">
            <a:noAutofit/>
          </a:bodyPr>
          <a:lstStyle/>
          <a:p>
            <a:pPr algn="ctr" fontAlgn="ctr"/>
            <a:r>
              <a:rPr lang="en-GB" sz="1000" u="sng" strike="noStrike" dirty="0">
                <a:effectLst/>
              </a:rPr>
              <a:t>Not</a:t>
            </a:r>
            <a:r>
              <a:rPr lang="en-GB" sz="1000" u="none" strike="noStrike" dirty="0">
                <a:effectLst/>
              </a:rPr>
              <a:t> materially deprived</a:t>
            </a:r>
            <a:endParaRPr lang="en-GB" sz="1000" b="0" i="0" u="none" strike="noStrike" dirty="0">
              <a:solidFill>
                <a:srgbClr val="000000"/>
              </a:solidFill>
              <a:effectLst/>
              <a:latin typeface="Aptos Narrow" panose="020B0004020202020204" pitchFamily="34" charset="0"/>
            </a:endParaRPr>
          </a:p>
        </p:txBody>
      </p:sp>
      <p:sp>
        <p:nvSpPr>
          <p:cNvPr id="11" name="TextBox 10">
            <a:extLst>
              <a:ext uri="{FF2B5EF4-FFF2-40B4-BE49-F238E27FC236}">
                <a16:creationId xmlns:a16="http://schemas.microsoft.com/office/drawing/2014/main" id="{466B21F6-DFED-292A-82C0-57DF55B5D825}"/>
              </a:ext>
              <a:ext uri="{C183D7F6-B498-43B3-948B-1728B52AA6E4}">
                <adec:decorative xmlns:adec="http://schemas.microsoft.com/office/drawing/2017/decorative" val="1"/>
              </a:ext>
            </a:extLst>
          </p:cNvPr>
          <p:cNvSpPr txBox="1"/>
          <p:nvPr/>
        </p:nvSpPr>
        <p:spPr>
          <a:xfrm>
            <a:off x="1624397" y="3894574"/>
            <a:ext cx="994978" cy="474226"/>
          </a:xfrm>
          <a:prstGeom prst="rect">
            <a:avLst/>
          </a:prstGeom>
          <a:noFill/>
        </p:spPr>
        <p:txBody>
          <a:bodyPr wrap="square" lIns="0" tIns="0" rIns="0" bIns="0" anchor="ctr">
            <a:noAutofit/>
          </a:bodyPr>
          <a:lstStyle/>
          <a:p>
            <a:pPr algn="ctr" fontAlgn="ctr"/>
            <a:r>
              <a:rPr lang="en-US" sz="1000" strike="noStrike" dirty="0">
                <a:effectLst/>
              </a:rPr>
              <a:t>Materially deprived (lacking in 4+ items)</a:t>
            </a:r>
          </a:p>
        </p:txBody>
      </p:sp>
      <p:sp>
        <p:nvSpPr>
          <p:cNvPr id="12" name="TextBox 11">
            <a:extLst>
              <a:ext uri="{FF2B5EF4-FFF2-40B4-BE49-F238E27FC236}">
                <a16:creationId xmlns:a16="http://schemas.microsoft.com/office/drawing/2014/main" id="{C1CA52B5-7E70-BE0A-5872-ED856C87E9DC}"/>
              </a:ext>
              <a:ext uri="{C183D7F6-B498-43B3-948B-1728B52AA6E4}">
                <adec:decorative xmlns:adec="http://schemas.microsoft.com/office/drawing/2017/decorative" val="1"/>
              </a:ext>
            </a:extLst>
          </p:cNvPr>
          <p:cNvSpPr txBox="1"/>
          <p:nvPr/>
        </p:nvSpPr>
        <p:spPr>
          <a:xfrm>
            <a:off x="2830897" y="3983474"/>
            <a:ext cx="994978" cy="474226"/>
          </a:xfrm>
          <a:prstGeom prst="rect">
            <a:avLst/>
          </a:prstGeom>
          <a:noFill/>
        </p:spPr>
        <p:txBody>
          <a:bodyPr wrap="square" lIns="0" tIns="0" rIns="0" bIns="0" anchor="ctr">
            <a:noAutofit/>
          </a:bodyPr>
          <a:lstStyle/>
          <a:p>
            <a:pPr algn="ctr" fontAlgn="ctr"/>
            <a:r>
              <a:rPr lang="en-US" sz="1000" u="none" strike="noStrike" dirty="0">
                <a:effectLst/>
              </a:rPr>
              <a:t>Materially deprived (lacking in 5+ items)</a:t>
            </a:r>
          </a:p>
        </p:txBody>
      </p:sp>
      <p:sp>
        <p:nvSpPr>
          <p:cNvPr id="13" name="TextBox 12">
            <a:extLst>
              <a:ext uri="{FF2B5EF4-FFF2-40B4-BE49-F238E27FC236}">
                <a16:creationId xmlns:a16="http://schemas.microsoft.com/office/drawing/2014/main" id="{D1924971-FFE6-45E4-B723-CCBF30181B13}"/>
              </a:ext>
              <a:ext uri="{C183D7F6-B498-43B3-948B-1728B52AA6E4}">
                <adec:decorative xmlns:adec="http://schemas.microsoft.com/office/drawing/2017/decorative" val="1"/>
              </a:ext>
            </a:extLst>
          </p:cNvPr>
          <p:cNvSpPr txBox="1"/>
          <p:nvPr/>
        </p:nvSpPr>
        <p:spPr>
          <a:xfrm>
            <a:off x="4037397" y="3894574"/>
            <a:ext cx="994978" cy="474226"/>
          </a:xfrm>
          <a:prstGeom prst="rect">
            <a:avLst/>
          </a:prstGeom>
          <a:noFill/>
        </p:spPr>
        <p:txBody>
          <a:bodyPr wrap="square" lIns="0" tIns="0" rIns="0" bIns="0" anchor="ctr">
            <a:noAutofit/>
          </a:bodyPr>
          <a:lstStyle/>
          <a:p>
            <a:pPr algn="ctr" fontAlgn="ctr"/>
            <a:r>
              <a:rPr lang="en-US" sz="1000" strike="noStrike" dirty="0">
                <a:effectLst/>
              </a:rPr>
              <a:t>Materially deprived (lacking in 4+ items)</a:t>
            </a:r>
          </a:p>
        </p:txBody>
      </p:sp>
    </p:spTree>
    <p:extLst>
      <p:ext uri="{BB962C8B-B14F-4D97-AF65-F5344CB8AC3E}">
        <p14:creationId xmlns:p14="http://schemas.microsoft.com/office/powerpoint/2010/main" val="1244136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 information (surveys 1-9)</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extLst>
              <p:ext uri="{D42A27DB-BD31-4B8C-83A1-F6EECF244321}">
                <p14:modId xmlns:p14="http://schemas.microsoft.com/office/powerpoint/2010/main" val="1458347201"/>
              </p:ext>
            </p:extLst>
          </p:nvPr>
        </p:nvGraphicFramePr>
        <p:xfrm>
          <a:off x="586799" y="689004"/>
          <a:ext cx="11017828" cy="4648994"/>
        </p:xfrm>
        <a:graphic>
          <a:graphicData uri="http://schemas.openxmlformats.org/drawingml/2006/table">
            <a:tbl>
              <a:tblPr firstRow="1" bandRow="1">
                <a:tableStyleId>{D7AC3CCA-C797-4891-BE02-D94E43425B78}</a:tableStyleId>
              </a:tblPr>
              <a:tblGrid>
                <a:gridCol w="1662481">
                  <a:extLst>
                    <a:ext uri="{9D8B030D-6E8A-4147-A177-3AD203B41FA5}">
                      <a16:colId xmlns:a16="http://schemas.microsoft.com/office/drawing/2014/main" val="2475330351"/>
                    </a:ext>
                  </a:extLst>
                </a:gridCol>
                <a:gridCol w="1039483">
                  <a:extLst>
                    <a:ext uri="{9D8B030D-6E8A-4147-A177-3AD203B41FA5}">
                      <a16:colId xmlns:a16="http://schemas.microsoft.com/office/drawing/2014/main" val="1879578340"/>
                    </a:ext>
                  </a:extLst>
                </a:gridCol>
                <a:gridCol w="1039483">
                  <a:extLst>
                    <a:ext uri="{9D8B030D-6E8A-4147-A177-3AD203B41FA5}">
                      <a16:colId xmlns:a16="http://schemas.microsoft.com/office/drawing/2014/main" val="1245112500"/>
                    </a:ext>
                  </a:extLst>
                </a:gridCol>
                <a:gridCol w="1039483">
                  <a:extLst>
                    <a:ext uri="{9D8B030D-6E8A-4147-A177-3AD203B41FA5}">
                      <a16:colId xmlns:a16="http://schemas.microsoft.com/office/drawing/2014/main" val="463256089"/>
                    </a:ext>
                  </a:extLst>
                </a:gridCol>
                <a:gridCol w="1039483">
                  <a:extLst>
                    <a:ext uri="{9D8B030D-6E8A-4147-A177-3AD203B41FA5}">
                      <a16:colId xmlns:a16="http://schemas.microsoft.com/office/drawing/2014/main" val="3989623761"/>
                    </a:ext>
                  </a:extLst>
                </a:gridCol>
                <a:gridCol w="1039483">
                  <a:extLst>
                    <a:ext uri="{9D8B030D-6E8A-4147-A177-3AD203B41FA5}">
                      <a16:colId xmlns:a16="http://schemas.microsoft.com/office/drawing/2014/main" val="2669063577"/>
                    </a:ext>
                  </a:extLst>
                </a:gridCol>
                <a:gridCol w="1039483">
                  <a:extLst>
                    <a:ext uri="{9D8B030D-6E8A-4147-A177-3AD203B41FA5}">
                      <a16:colId xmlns:a16="http://schemas.microsoft.com/office/drawing/2014/main" val="2313577419"/>
                    </a:ext>
                  </a:extLst>
                </a:gridCol>
                <a:gridCol w="1039483">
                  <a:extLst>
                    <a:ext uri="{9D8B030D-6E8A-4147-A177-3AD203B41FA5}">
                      <a16:colId xmlns:a16="http://schemas.microsoft.com/office/drawing/2014/main" val="1224113153"/>
                    </a:ext>
                  </a:extLst>
                </a:gridCol>
                <a:gridCol w="1039483">
                  <a:extLst>
                    <a:ext uri="{9D8B030D-6E8A-4147-A177-3AD203B41FA5}">
                      <a16:colId xmlns:a16="http://schemas.microsoft.com/office/drawing/2014/main" val="2888558591"/>
                    </a:ext>
                  </a:extLst>
                </a:gridCol>
                <a:gridCol w="1039483">
                  <a:extLst>
                    <a:ext uri="{9D8B030D-6E8A-4147-A177-3AD203B41FA5}">
                      <a16:colId xmlns:a16="http://schemas.microsoft.com/office/drawing/2014/main" val="2589896462"/>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extLst>
                  <a:ext uri="{0D108BD9-81ED-4DB2-BD59-A6C34878D82A}">
                    <a16:rowId xmlns:a16="http://schemas.microsoft.com/office/drawing/2014/main" val="3974806476"/>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 Sept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10 July 23</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18 Sept 23 </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100" b="1" kern="120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2023</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1560</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Online rapid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River sampling (new in W18)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(36%)</a:t>
                      </a:r>
                    </a:p>
                  </a:txBody>
                  <a:tcPr marL="36000" marR="36000" marT="9144" marB="9144" anchor="ctr">
                    <a:solidFill>
                      <a:srgbClr val="5C5B5A">
                        <a:alpha val="21000"/>
                      </a:srgbClr>
                    </a:solidFill>
                  </a:tcPr>
                </a:tc>
                <a:extLst>
                  <a:ext uri="{0D108BD9-81ED-4DB2-BD59-A6C34878D82A}">
                    <a16:rowId xmlns:a16="http://schemas.microsoft.com/office/drawing/2014/main" val="3901836239"/>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466576" y="6320788"/>
            <a:ext cx="569727"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64825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DC842-50B1-74C3-6549-8DC063B84DBA}"/>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DD978195-35D7-C272-AF8E-663317C4EF5A}"/>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 information (surveys 10-18)</a:t>
            </a:r>
          </a:p>
        </p:txBody>
      </p:sp>
      <p:graphicFrame>
        <p:nvGraphicFramePr>
          <p:cNvPr id="4" name="Table 8">
            <a:extLst>
              <a:ext uri="{FF2B5EF4-FFF2-40B4-BE49-F238E27FC236}">
                <a16:creationId xmlns:a16="http://schemas.microsoft.com/office/drawing/2014/main" id="{12DDDDD6-5E5B-0DBC-411E-73DABD6E2C7F}"/>
              </a:ext>
            </a:extLst>
          </p:cNvPr>
          <p:cNvGraphicFramePr>
            <a:graphicFrameLocks noGrp="1"/>
          </p:cNvGraphicFramePr>
          <p:nvPr>
            <p:extLst>
              <p:ext uri="{D42A27DB-BD31-4B8C-83A1-F6EECF244321}">
                <p14:modId xmlns:p14="http://schemas.microsoft.com/office/powerpoint/2010/main" val="1609369942"/>
              </p:ext>
            </p:extLst>
          </p:nvPr>
        </p:nvGraphicFramePr>
        <p:xfrm>
          <a:off x="586798" y="689004"/>
          <a:ext cx="11017827" cy="4648994"/>
        </p:xfrm>
        <a:graphic>
          <a:graphicData uri="http://schemas.openxmlformats.org/drawingml/2006/table">
            <a:tbl>
              <a:tblPr firstRow="1" bandRow="1">
                <a:tableStyleId>{D7AC3CCA-C797-4891-BE02-D94E43425B78}</a:tableStyleId>
              </a:tblPr>
              <a:tblGrid>
                <a:gridCol w="1662480">
                  <a:extLst>
                    <a:ext uri="{9D8B030D-6E8A-4147-A177-3AD203B41FA5}">
                      <a16:colId xmlns:a16="http://schemas.microsoft.com/office/drawing/2014/main" val="2475330351"/>
                    </a:ext>
                  </a:extLst>
                </a:gridCol>
                <a:gridCol w="1039483">
                  <a:extLst>
                    <a:ext uri="{9D8B030D-6E8A-4147-A177-3AD203B41FA5}">
                      <a16:colId xmlns:a16="http://schemas.microsoft.com/office/drawing/2014/main" val="211608633"/>
                    </a:ext>
                  </a:extLst>
                </a:gridCol>
                <a:gridCol w="1039483">
                  <a:extLst>
                    <a:ext uri="{9D8B030D-6E8A-4147-A177-3AD203B41FA5}">
                      <a16:colId xmlns:a16="http://schemas.microsoft.com/office/drawing/2014/main" val="4035907083"/>
                    </a:ext>
                  </a:extLst>
                </a:gridCol>
                <a:gridCol w="1039483">
                  <a:extLst>
                    <a:ext uri="{9D8B030D-6E8A-4147-A177-3AD203B41FA5}">
                      <a16:colId xmlns:a16="http://schemas.microsoft.com/office/drawing/2014/main" val="3959142110"/>
                    </a:ext>
                  </a:extLst>
                </a:gridCol>
                <a:gridCol w="1039483">
                  <a:extLst>
                    <a:ext uri="{9D8B030D-6E8A-4147-A177-3AD203B41FA5}">
                      <a16:colId xmlns:a16="http://schemas.microsoft.com/office/drawing/2014/main" val="1358753497"/>
                    </a:ext>
                  </a:extLst>
                </a:gridCol>
                <a:gridCol w="1039483">
                  <a:extLst>
                    <a:ext uri="{9D8B030D-6E8A-4147-A177-3AD203B41FA5}">
                      <a16:colId xmlns:a16="http://schemas.microsoft.com/office/drawing/2014/main" val="3883489646"/>
                    </a:ext>
                  </a:extLst>
                </a:gridCol>
                <a:gridCol w="1039483">
                  <a:extLst>
                    <a:ext uri="{9D8B030D-6E8A-4147-A177-3AD203B41FA5}">
                      <a16:colId xmlns:a16="http://schemas.microsoft.com/office/drawing/2014/main" val="2129556100"/>
                    </a:ext>
                  </a:extLst>
                </a:gridCol>
                <a:gridCol w="1039483">
                  <a:extLst>
                    <a:ext uri="{9D8B030D-6E8A-4147-A177-3AD203B41FA5}">
                      <a16:colId xmlns:a16="http://schemas.microsoft.com/office/drawing/2014/main" val="115611622"/>
                    </a:ext>
                  </a:extLst>
                </a:gridCol>
                <a:gridCol w="1039483">
                  <a:extLst>
                    <a:ext uri="{9D8B030D-6E8A-4147-A177-3AD203B41FA5}">
                      <a16:colId xmlns:a16="http://schemas.microsoft.com/office/drawing/2014/main" val="1190641"/>
                    </a:ext>
                  </a:extLst>
                </a:gridCol>
                <a:gridCol w="1039483">
                  <a:extLst>
                    <a:ext uri="{9D8B030D-6E8A-4147-A177-3AD203B41FA5}">
                      <a16:colId xmlns:a16="http://schemas.microsoft.com/office/drawing/2014/main" val="2787752403"/>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18</a:t>
                      </a:r>
                    </a:p>
                  </a:txBody>
                  <a:tcPr marL="36000" marR="36000" marT="9144" marB="9144" anchor="ctr">
                    <a:solidFill>
                      <a:srgbClr val="5C5B5A"/>
                    </a:solidFill>
                  </a:tcPr>
                </a:tc>
                <a:extLst>
                  <a:ext uri="{0D108BD9-81ED-4DB2-BD59-A6C34878D82A}">
                    <a16:rowId xmlns:a16="http://schemas.microsoft.com/office/drawing/2014/main" val="3974806476"/>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29 Jan 24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19 Aug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 Oct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 Dec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 Feb 25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Arial"/>
                        </a:rPr>
                        <a:t>24 Apr 25</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Feb </a:t>
                      </a:r>
                      <a:r>
                        <a:rPr lang="en-GB" sz="1200" b="0" kern="1200" noProof="0">
                          <a:solidFill>
                            <a:srgbClr val="5C5B5A"/>
                          </a:solidFill>
                          <a:latin typeface="Arial"/>
                          <a:ea typeface="+mn-ea"/>
                          <a:cs typeface="Arial"/>
                        </a:rPr>
                        <a:t>24</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19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Sept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28 Oct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23 Dec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28 Feb 25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 May 25</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100" b="1" kern="120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Mar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June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Aug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Nov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Jan 2025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March 2025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June 2025</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1551</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1540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1482</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1517</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1523</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1515</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2298</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1184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Online rapid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511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(20%)</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Arial"/>
                          <a:ea typeface="+mn-ea"/>
                          <a:cs typeface="Arial"/>
                        </a:rPr>
                        <a:t>River sampling (new in W18)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280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(12%)</a:t>
                      </a:r>
                    </a:p>
                  </a:txBody>
                  <a:tcPr marL="36000" marR="36000" marT="9144" marB="9144" anchor="ctr">
                    <a:solidFill>
                      <a:srgbClr val="5C5B5A">
                        <a:alpha val="21000"/>
                      </a:srgbClr>
                    </a:solidFill>
                  </a:tcPr>
                </a:tc>
                <a:extLst>
                  <a:ext uri="{0D108BD9-81ED-4DB2-BD59-A6C34878D82A}">
                    <a16:rowId xmlns:a16="http://schemas.microsoft.com/office/drawing/2014/main" val="3901836239"/>
                  </a:ext>
                </a:extLst>
              </a:tr>
            </a:tbl>
          </a:graphicData>
        </a:graphic>
      </p:graphicFrame>
      <p:sp>
        <p:nvSpPr>
          <p:cNvPr id="10" name="Slide Number Placeholder 4">
            <a:extLst>
              <a:ext uri="{FF2B5EF4-FFF2-40B4-BE49-F238E27FC236}">
                <a16:creationId xmlns:a16="http://schemas.microsoft.com/office/drawing/2014/main" id="{EE3B2F59-6F3B-8AE2-9DD6-E799B6EBA30A}"/>
              </a:ext>
            </a:extLst>
          </p:cNvPr>
          <p:cNvSpPr txBox="1">
            <a:spLocks/>
          </p:cNvSpPr>
          <p:nvPr/>
        </p:nvSpPr>
        <p:spPr>
          <a:xfrm>
            <a:off x="11466576" y="6320788"/>
            <a:ext cx="569727"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14760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76B4-E6C5-2194-3657-C25CD72F79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09AC3E-6B8C-A7BD-FC31-ABA7DEC27239}"/>
              </a:ext>
            </a:extLst>
          </p:cNvPr>
          <p:cNvSpPr>
            <a:spLocks noGrp="1"/>
          </p:cNvSpPr>
          <p:nvPr>
            <p:ph type="title"/>
          </p:nvPr>
        </p:nvSpPr>
        <p:spPr>
          <a:xfrm>
            <a:off x="601200" y="1411200"/>
            <a:ext cx="5495023" cy="1116000"/>
          </a:xfrm>
        </p:spPr>
        <p:txBody>
          <a:bodyPr anchor="t" anchorCtr="0">
            <a:normAutofit fontScale="90000"/>
          </a:bodyPr>
          <a:lstStyle/>
          <a:p>
            <a:r>
              <a:rPr lang="en-GB" sz="3000" b="1" dirty="0">
                <a:latin typeface="Arial" panose="020B0604020202020204" pitchFamily="34" charset="0"/>
                <a:cs typeface="Arial" panose="020B0604020202020204" pitchFamily="34" charset="0"/>
              </a:rPr>
              <a:t> </a:t>
            </a:r>
            <a:br>
              <a:rPr lang="en-GB" sz="44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Executive Summary</a:t>
            </a:r>
          </a:p>
        </p:txBody>
      </p:sp>
    </p:spTree>
    <p:custDataLst>
      <p:tags r:id="rId1"/>
    </p:custDataLst>
    <p:extLst>
      <p:ext uri="{BB962C8B-B14F-4D97-AF65-F5344CB8AC3E}">
        <p14:creationId xmlns:p14="http://schemas.microsoft.com/office/powerpoint/2010/main" val="3126344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1875851721"/>
              </p:ext>
            </p:extLst>
          </p:nvPr>
        </p:nvGraphicFramePr>
        <p:xfrm>
          <a:off x="370447" y="914400"/>
          <a:ext cx="11450527" cy="4195480"/>
        </p:xfrm>
        <a:graphic>
          <a:graphicData uri="http://schemas.openxmlformats.org/drawingml/2006/table">
            <a:tbl>
              <a:tblPr firstRow="1" bandRow="1">
                <a:tableStyleId>{D7AC3CCA-C797-4891-BE02-D94E43425B78}</a:tableStyleId>
              </a:tblPr>
              <a:tblGrid>
                <a:gridCol w="1133863">
                  <a:extLst>
                    <a:ext uri="{9D8B030D-6E8A-4147-A177-3AD203B41FA5}">
                      <a16:colId xmlns:a16="http://schemas.microsoft.com/office/drawing/2014/main" val="1657065372"/>
                    </a:ext>
                  </a:extLst>
                </a:gridCol>
                <a:gridCol w="573148">
                  <a:extLst>
                    <a:ext uri="{9D8B030D-6E8A-4147-A177-3AD203B41FA5}">
                      <a16:colId xmlns:a16="http://schemas.microsoft.com/office/drawing/2014/main" val="2117730278"/>
                    </a:ext>
                  </a:extLst>
                </a:gridCol>
                <a:gridCol w="573148">
                  <a:extLst>
                    <a:ext uri="{9D8B030D-6E8A-4147-A177-3AD203B41FA5}">
                      <a16:colId xmlns:a16="http://schemas.microsoft.com/office/drawing/2014/main" val="886160411"/>
                    </a:ext>
                  </a:extLst>
                </a:gridCol>
                <a:gridCol w="573148">
                  <a:extLst>
                    <a:ext uri="{9D8B030D-6E8A-4147-A177-3AD203B41FA5}">
                      <a16:colId xmlns:a16="http://schemas.microsoft.com/office/drawing/2014/main" val="2118861217"/>
                    </a:ext>
                  </a:extLst>
                </a:gridCol>
                <a:gridCol w="573148">
                  <a:extLst>
                    <a:ext uri="{9D8B030D-6E8A-4147-A177-3AD203B41FA5}">
                      <a16:colId xmlns:a16="http://schemas.microsoft.com/office/drawing/2014/main" val="1048187716"/>
                    </a:ext>
                  </a:extLst>
                </a:gridCol>
                <a:gridCol w="573148">
                  <a:extLst>
                    <a:ext uri="{9D8B030D-6E8A-4147-A177-3AD203B41FA5}">
                      <a16:colId xmlns:a16="http://schemas.microsoft.com/office/drawing/2014/main" val="559171377"/>
                    </a:ext>
                  </a:extLst>
                </a:gridCol>
                <a:gridCol w="573148">
                  <a:extLst>
                    <a:ext uri="{9D8B030D-6E8A-4147-A177-3AD203B41FA5}">
                      <a16:colId xmlns:a16="http://schemas.microsoft.com/office/drawing/2014/main" val="3958360860"/>
                    </a:ext>
                  </a:extLst>
                </a:gridCol>
                <a:gridCol w="573148">
                  <a:extLst>
                    <a:ext uri="{9D8B030D-6E8A-4147-A177-3AD203B41FA5}">
                      <a16:colId xmlns:a16="http://schemas.microsoft.com/office/drawing/2014/main" val="299843012"/>
                    </a:ext>
                  </a:extLst>
                </a:gridCol>
                <a:gridCol w="573148">
                  <a:extLst>
                    <a:ext uri="{9D8B030D-6E8A-4147-A177-3AD203B41FA5}">
                      <a16:colId xmlns:a16="http://schemas.microsoft.com/office/drawing/2014/main" val="3413573297"/>
                    </a:ext>
                  </a:extLst>
                </a:gridCol>
                <a:gridCol w="573148">
                  <a:extLst>
                    <a:ext uri="{9D8B030D-6E8A-4147-A177-3AD203B41FA5}">
                      <a16:colId xmlns:a16="http://schemas.microsoft.com/office/drawing/2014/main" val="2351847485"/>
                    </a:ext>
                  </a:extLst>
                </a:gridCol>
                <a:gridCol w="573148">
                  <a:extLst>
                    <a:ext uri="{9D8B030D-6E8A-4147-A177-3AD203B41FA5}">
                      <a16:colId xmlns:a16="http://schemas.microsoft.com/office/drawing/2014/main" val="4077300636"/>
                    </a:ext>
                  </a:extLst>
                </a:gridCol>
                <a:gridCol w="573148">
                  <a:extLst>
                    <a:ext uri="{9D8B030D-6E8A-4147-A177-3AD203B41FA5}">
                      <a16:colId xmlns:a16="http://schemas.microsoft.com/office/drawing/2014/main" val="297698610"/>
                    </a:ext>
                  </a:extLst>
                </a:gridCol>
                <a:gridCol w="573148">
                  <a:extLst>
                    <a:ext uri="{9D8B030D-6E8A-4147-A177-3AD203B41FA5}">
                      <a16:colId xmlns:a16="http://schemas.microsoft.com/office/drawing/2014/main" val="2268066612"/>
                    </a:ext>
                  </a:extLst>
                </a:gridCol>
                <a:gridCol w="573148">
                  <a:extLst>
                    <a:ext uri="{9D8B030D-6E8A-4147-A177-3AD203B41FA5}">
                      <a16:colId xmlns:a16="http://schemas.microsoft.com/office/drawing/2014/main" val="914226190"/>
                    </a:ext>
                  </a:extLst>
                </a:gridCol>
                <a:gridCol w="573148">
                  <a:extLst>
                    <a:ext uri="{9D8B030D-6E8A-4147-A177-3AD203B41FA5}">
                      <a16:colId xmlns:a16="http://schemas.microsoft.com/office/drawing/2014/main" val="664152400"/>
                    </a:ext>
                  </a:extLst>
                </a:gridCol>
                <a:gridCol w="573148">
                  <a:extLst>
                    <a:ext uri="{9D8B030D-6E8A-4147-A177-3AD203B41FA5}">
                      <a16:colId xmlns:a16="http://schemas.microsoft.com/office/drawing/2014/main" val="1685845811"/>
                    </a:ext>
                  </a:extLst>
                </a:gridCol>
                <a:gridCol w="573148">
                  <a:extLst>
                    <a:ext uri="{9D8B030D-6E8A-4147-A177-3AD203B41FA5}">
                      <a16:colId xmlns:a16="http://schemas.microsoft.com/office/drawing/2014/main" val="502840767"/>
                    </a:ext>
                  </a:extLst>
                </a:gridCol>
                <a:gridCol w="573148">
                  <a:extLst>
                    <a:ext uri="{9D8B030D-6E8A-4147-A177-3AD203B41FA5}">
                      <a16:colId xmlns:a16="http://schemas.microsoft.com/office/drawing/2014/main" val="2890939423"/>
                    </a:ext>
                  </a:extLst>
                </a:gridCol>
                <a:gridCol w="573148">
                  <a:extLst>
                    <a:ext uri="{9D8B030D-6E8A-4147-A177-3AD203B41FA5}">
                      <a16:colId xmlns:a16="http://schemas.microsoft.com/office/drawing/2014/main" val="2207801884"/>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18</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598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630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1054</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Female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1185</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16-24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235</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25-44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405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496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517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760</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45-64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572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525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781</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65+</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292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303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303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522</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White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1281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1284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1238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1917</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Within racially minoritised communities</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222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244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263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369</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448288" y="6320788"/>
            <a:ext cx="588015"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52461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90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CB68B-311F-13B0-E1B0-0A148AD6B320}"/>
            </a:ext>
          </a:extLst>
        </p:cNvPr>
        <p:cNvGrpSpPr/>
        <p:nvPr/>
      </p:nvGrpSpPr>
      <p:grpSpPr>
        <a:xfrm>
          <a:off x="0" y="0"/>
          <a:ext cx="0" cy="0"/>
          <a:chOff x="0" y="0"/>
          <a:chExt cx="0" cy="0"/>
        </a:xfrm>
      </p:grpSpPr>
      <p:sp>
        <p:nvSpPr>
          <p:cNvPr id="9" name="Title 13">
            <a:extLst>
              <a:ext uri="{FF2B5EF4-FFF2-40B4-BE49-F238E27FC236}">
                <a16:creationId xmlns:a16="http://schemas.microsoft.com/office/drawing/2014/main" id="{24371788-FD42-59C1-94CD-26419503AA9B}"/>
              </a:ext>
            </a:extLst>
          </p:cNvPr>
          <p:cNvSpPr txBox="1">
            <a:spLocks noGrp="1"/>
          </p:cNvSpPr>
          <p:nvPr>
            <p:ph type="title"/>
          </p:nvPr>
        </p:nvSpPr>
        <p:spPr>
          <a:xfrm>
            <a:off x="776605" y="387444"/>
            <a:ext cx="1101852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2000" b="1" i="0" u="none" strike="noStrike" kern="1200" cap="none" spc="0" normalizeH="0" baseline="0" noProof="0">
                <a:ln>
                  <a:noFill/>
                </a:ln>
                <a:solidFill>
                  <a:srgbClr val="009690"/>
                </a:solidFill>
                <a:effectLst/>
                <a:uLnTx/>
                <a:uFillTx/>
                <a:latin typeface="Arial"/>
                <a:ea typeface="+mn-ea"/>
                <a:cs typeface="+mn-cs"/>
              </a:rPr>
              <a:t>Executive Summary</a:t>
            </a:r>
          </a:p>
        </p:txBody>
      </p:sp>
      <p:sp>
        <p:nvSpPr>
          <p:cNvPr id="10" name="Content Placeholder 9">
            <a:extLst>
              <a:ext uri="{FF2B5EF4-FFF2-40B4-BE49-F238E27FC236}">
                <a16:creationId xmlns:a16="http://schemas.microsoft.com/office/drawing/2014/main" id="{285FBC6D-6A4B-AA35-19AE-ED746AABC077}"/>
              </a:ext>
            </a:extLst>
          </p:cNvPr>
          <p:cNvSpPr>
            <a:spLocks noGrp="1"/>
          </p:cNvSpPr>
          <p:nvPr>
            <p:ph type="body" sz="quarter" idx="14"/>
          </p:nvPr>
        </p:nvSpPr>
        <p:spPr>
          <a:xfrm>
            <a:off x="347436" y="827640"/>
            <a:ext cx="2813039" cy="286232"/>
          </a:xfrm>
          <a:solidFill>
            <a:srgbClr val="009690"/>
          </a:solidFill>
        </p:spPr>
        <p:txBody>
          <a:bodyPr>
            <a:noAutofit/>
          </a:bodyPr>
          <a:lstStyle/>
          <a:p>
            <a:pPr marL="0" indent="0" algn="ctr">
              <a:spcBef>
                <a:spcPts val="0"/>
              </a:spcBef>
              <a:spcAft>
                <a:spcPts val="0"/>
              </a:spcAft>
              <a:buNone/>
            </a:pPr>
            <a:r>
              <a:rPr lang="en-GB">
                <a:solidFill>
                  <a:schemeClr val="bg1"/>
                </a:solidFill>
              </a:rPr>
              <a:t>Health and Wellbeing</a:t>
            </a:r>
          </a:p>
        </p:txBody>
      </p:sp>
      <p:sp>
        <p:nvSpPr>
          <p:cNvPr id="2" name="Text Placeholder 1">
            <a:extLst>
              <a:ext uri="{FF2B5EF4-FFF2-40B4-BE49-F238E27FC236}">
                <a16:creationId xmlns:a16="http://schemas.microsoft.com/office/drawing/2014/main" id="{D107F128-728A-E788-75BD-C2A6D309D53F}"/>
              </a:ext>
            </a:extLst>
          </p:cNvPr>
          <p:cNvSpPr>
            <a:spLocks noGrp="1"/>
          </p:cNvSpPr>
          <p:nvPr>
            <p:ph type="body" sz="quarter" idx="21"/>
          </p:nvPr>
        </p:nvSpPr>
        <p:spPr>
          <a:xfrm>
            <a:off x="3346704" y="827640"/>
            <a:ext cx="2813039" cy="286232"/>
          </a:xfrm>
          <a:solidFill>
            <a:srgbClr val="009690"/>
          </a:solidFill>
        </p:spPr>
        <p:txBody>
          <a:bodyPr/>
          <a:lstStyle/>
          <a:p>
            <a:pPr marL="0" indent="0" algn="ctr">
              <a:buNone/>
            </a:pPr>
            <a:r>
              <a:rPr lang="en-GB">
                <a:solidFill>
                  <a:schemeClr val="bg1"/>
                </a:solidFill>
              </a:rPr>
              <a:t>Your local area</a:t>
            </a:r>
          </a:p>
        </p:txBody>
      </p:sp>
      <p:sp>
        <p:nvSpPr>
          <p:cNvPr id="3" name="Text Placeholder 2">
            <a:extLst>
              <a:ext uri="{FF2B5EF4-FFF2-40B4-BE49-F238E27FC236}">
                <a16:creationId xmlns:a16="http://schemas.microsoft.com/office/drawing/2014/main" id="{8DEA16AD-BEEF-ABCE-99A2-3570EFB3A7D2}"/>
              </a:ext>
            </a:extLst>
          </p:cNvPr>
          <p:cNvSpPr>
            <a:spLocks noGrp="1"/>
          </p:cNvSpPr>
          <p:nvPr>
            <p:ph type="body" sz="quarter" idx="23"/>
          </p:nvPr>
        </p:nvSpPr>
        <p:spPr>
          <a:xfrm>
            <a:off x="6220160" y="827640"/>
            <a:ext cx="2813039" cy="286232"/>
          </a:xfrm>
          <a:solidFill>
            <a:srgbClr val="009690"/>
          </a:solidFill>
        </p:spPr>
        <p:txBody>
          <a:bodyPr>
            <a:noAutofit/>
          </a:bodyPr>
          <a:lstStyle/>
          <a:p>
            <a:pPr marL="0" indent="0" algn="ctr">
              <a:buNone/>
            </a:pPr>
            <a:r>
              <a:rPr lang="en-GB" dirty="0">
                <a:solidFill>
                  <a:schemeClr val="bg1"/>
                </a:solidFill>
              </a:rPr>
              <a:t>Material deprivation</a:t>
            </a:r>
          </a:p>
        </p:txBody>
      </p:sp>
      <p:sp>
        <p:nvSpPr>
          <p:cNvPr id="4" name="Text Placeholder 3">
            <a:extLst>
              <a:ext uri="{FF2B5EF4-FFF2-40B4-BE49-F238E27FC236}">
                <a16:creationId xmlns:a16="http://schemas.microsoft.com/office/drawing/2014/main" id="{CFFC5BE9-6A86-64B7-9E38-8D901F722973}"/>
              </a:ext>
            </a:extLst>
          </p:cNvPr>
          <p:cNvSpPr>
            <a:spLocks noGrp="1"/>
          </p:cNvSpPr>
          <p:nvPr>
            <p:ph type="body" sz="quarter" idx="25"/>
          </p:nvPr>
        </p:nvSpPr>
        <p:spPr>
          <a:xfrm>
            <a:off x="9093616" y="827640"/>
            <a:ext cx="2813039" cy="286232"/>
          </a:xfrm>
          <a:solidFill>
            <a:srgbClr val="009690"/>
          </a:solidFill>
        </p:spPr>
        <p:txBody>
          <a:bodyPr>
            <a:noAutofit/>
          </a:bodyPr>
          <a:lstStyle/>
          <a:p>
            <a:pPr marL="0" indent="0" algn="ctr">
              <a:buNone/>
            </a:pPr>
            <a:r>
              <a:rPr lang="en-GB" dirty="0">
                <a:solidFill>
                  <a:schemeClr val="bg1"/>
                </a:solidFill>
              </a:rPr>
              <a:t>Further education for young people </a:t>
            </a:r>
          </a:p>
        </p:txBody>
      </p:sp>
      <p:sp>
        <p:nvSpPr>
          <p:cNvPr id="7" name="Content Placeholder 6">
            <a:extLst>
              <a:ext uri="{FF2B5EF4-FFF2-40B4-BE49-F238E27FC236}">
                <a16:creationId xmlns:a16="http://schemas.microsoft.com/office/drawing/2014/main" id="{1FCC604E-07D8-42C8-62D2-6A3B3D539950}"/>
              </a:ext>
            </a:extLst>
          </p:cNvPr>
          <p:cNvSpPr>
            <a:spLocks noGrp="1"/>
          </p:cNvSpPr>
          <p:nvPr>
            <p:ph sz="half" idx="36"/>
          </p:nvPr>
        </p:nvSpPr>
        <p:spPr>
          <a:xfrm>
            <a:off x="369074" y="1166646"/>
            <a:ext cx="2791402" cy="5171049"/>
          </a:xfrm>
        </p:spPr>
        <p:txBody>
          <a:bodyPr/>
          <a:lstStyle/>
          <a:p>
            <a:pPr>
              <a:buClr>
                <a:srgbClr val="009690"/>
              </a:buClr>
              <a:buFont typeface="Wingdings" panose="05000000000000000000" pitchFamily="2" charset="2"/>
              <a:buChar char="§"/>
            </a:pPr>
            <a:r>
              <a:rPr lang="en-GB" sz="1200" dirty="0">
                <a:solidFill>
                  <a:srgbClr val="5C5B5A"/>
                </a:solidFill>
                <a:latin typeface="Arial" panose="020B0604020202020204"/>
              </a:rPr>
              <a:t>Overall levels of </a:t>
            </a:r>
            <a:r>
              <a:rPr lang="en-GB" sz="1200" b="1" dirty="0">
                <a:solidFill>
                  <a:srgbClr val="009690"/>
                </a:solidFill>
                <a:latin typeface="Arial"/>
              </a:rPr>
              <a:t>life satisfaction </a:t>
            </a:r>
            <a:r>
              <a:rPr lang="en-GB" sz="1200" dirty="0">
                <a:solidFill>
                  <a:srgbClr val="5C5B5A"/>
                </a:solidFill>
                <a:latin typeface="Arial" panose="020B0604020202020204"/>
              </a:rPr>
              <a:t>(66%), feeling that the things they do in their life are </a:t>
            </a:r>
            <a:r>
              <a:rPr lang="en-GB" sz="1200" b="1" dirty="0">
                <a:solidFill>
                  <a:srgbClr val="009690"/>
                </a:solidFill>
                <a:latin typeface="Arial"/>
              </a:rPr>
              <a:t>worthwhile</a:t>
            </a:r>
            <a:r>
              <a:rPr lang="en-GB" sz="1200" dirty="0">
                <a:solidFill>
                  <a:srgbClr val="5C5B5A"/>
                </a:solidFill>
                <a:latin typeface="Arial" panose="020B0604020202020204"/>
              </a:rPr>
              <a:t> (67%) and </a:t>
            </a:r>
            <a:r>
              <a:rPr lang="en-GB" sz="1200" b="1" dirty="0">
                <a:solidFill>
                  <a:srgbClr val="009690"/>
                </a:solidFill>
                <a:latin typeface="Arial"/>
              </a:rPr>
              <a:t>happiness</a:t>
            </a:r>
            <a:r>
              <a:rPr lang="en-GB" sz="1200" dirty="0">
                <a:solidFill>
                  <a:srgbClr val="5C5B5A"/>
                </a:solidFill>
                <a:latin typeface="Arial" panose="020B0604020202020204"/>
              </a:rPr>
              <a:t> (67%) remain at high levels, particularly when compared to previous surveys, continuing a positive trend since October. </a:t>
            </a:r>
            <a:r>
              <a:rPr lang="en-GB" sz="1200" b="1" dirty="0">
                <a:solidFill>
                  <a:srgbClr val="009690"/>
                </a:solidFill>
                <a:latin typeface="Arial" panose="020B0604020202020204"/>
              </a:rPr>
              <a:t>Anxiety</a:t>
            </a:r>
            <a:r>
              <a:rPr lang="en-GB" sz="1200" dirty="0">
                <a:solidFill>
                  <a:srgbClr val="5C5B5A"/>
                </a:solidFill>
                <a:latin typeface="Arial" panose="020B0604020202020204"/>
              </a:rPr>
              <a:t> levels remain stable from levels recorded in February 2025. You can find out more </a:t>
            </a:r>
            <a:r>
              <a:rPr lang="en-GB" sz="1200" dirty="0">
                <a:solidFill>
                  <a:srgbClr val="5C5B5A"/>
                </a:solidFill>
                <a:latin typeface="Arial" panose="020B0604020202020204"/>
                <a:hlinkClick r:id="rId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Levels of “</a:t>
            </a:r>
            <a:r>
              <a:rPr lang="en-GB" sz="1200" b="1" dirty="0">
                <a:solidFill>
                  <a:srgbClr val="009690"/>
                </a:solidFill>
                <a:latin typeface="Arial" panose="020B0604020202020204"/>
              </a:rPr>
              <a:t>hopefulness about the future</a:t>
            </a:r>
            <a:r>
              <a:rPr lang="en-GB" sz="1200" dirty="0">
                <a:solidFill>
                  <a:srgbClr val="5C5B5A"/>
                </a:solidFill>
                <a:latin typeface="Arial" panose="020B0604020202020204"/>
              </a:rPr>
              <a:t>” (78% hopeful) compare favourably to the latest figures being seen by the ONS across GB as a whole (69%). Sentiments about “fair treatment by society” are also significantly higher than GB figures (60% GM cf. 50% GB). You can find out more </a:t>
            </a:r>
            <a:r>
              <a:rPr lang="en-GB" sz="1200" dirty="0">
                <a:solidFill>
                  <a:srgbClr val="5C5B5A"/>
                </a:solidFill>
                <a:latin typeface="Arial" panose="020B0604020202020204"/>
                <a:hlinkClick r:id="rId5"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b="1" dirty="0">
                <a:solidFill>
                  <a:srgbClr val="009690"/>
                </a:solidFill>
                <a:latin typeface="Arial" panose="020B0604020202020204"/>
              </a:rPr>
              <a:t>The Health Confidence Score for GM </a:t>
            </a:r>
            <a:r>
              <a:rPr lang="en-GB" sz="1200" dirty="0">
                <a:solidFill>
                  <a:srgbClr val="5C5B5A"/>
                </a:solidFill>
                <a:latin typeface="Arial" panose="020B0604020202020204"/>
              </a:rPr>
              <a:t>has increased since December 2024, by +0.6 to 72.7, the highest score recorded. However, the gap between the overall GM population and the disabled population widens after narrowing slightly in December 2024. You can find out more </a:t>
            </a:r>
            <a:r>
              <a:rPr lang="en-GB" sz="1200" dirty="0">
                <a:solidFill>
                  <a:srgbClr val="5C5B5A"/>
                </a:solidFill>
                <a:latin typeface="Arial" panose="020B0604020202020204"/>
                <a:hlinkClick r:id="rId6" action="ppaction://hlinksldjump"/>
              </a:rPr>
              <a:t>here</a:t>
            </a:r>
            <a:r>
              <a:rPr lang="en-GB" sz="1200" dirty="0">
                <a:solidFill>
                  <a:srgbClr val="5C5B5A"/>
                </a:solidFill>
                <a:latin typeface="Arial" panose="020B0604020202020204"/>
              </a:rPr>
              <a:t>.</a:t>
            </a:r>
          </a:p>
          <a:p>
            <a:pPr marL="0" indent="0">
              <a:buNone/>
            </a:pPr>
            <a:endParaRPr lang="en-GB" sz="1200" dirty="0"/>
          </a:p>
        </p:txBody>
      </p:sp>
      <p:sp>
        <p:nvSpPr>
          <p:cNvPr id="14" name="Content Placeholder 6">
            <a:extLst>
              <a:ext uri="{FF2B5EF4-FFF2-40B4-BE49-F238E27FC236}">
                <a16:creationId xmlns:a16="http://schemas.microsoft.com/office/drawing/2014/main" id="{348AACAC-1D9E-6A95-4410-8EBA6520CCA2}"/>
              </a:ext>
            </a:extLst>
          </p:cNvPr>
          <p:cNvSpPr txBox="1">
            <a:spLocks/>
          </p:cNvSpPr>
          <p:nvPr/>
        </p:nvSpPr>
        <p:spPr>
          <a:xfrm>
            <a:off x="3346704" y="1171242"/>
            <a:ext cx="2813039" cy="5299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Three quarters (74%) of respondents are </a:t>
            </a:r>
            <a:r>
              <a:rPr lang="en-GB" sz="1200" b="1" dirty="0">
                <a:solidFill>
                  <a:srgbClr val="009690"/>
                </a:solidFill>
                <a:latin typeface="Arial" panose="020B0604020202020204"/>
              </a:rPr>
              <a:t>proud of their local area</a:t>
            </a:r>
            <a:r>
              <a:rPr lang="en-GB" sz="1200" dirty="0">
                <a:solidFill>
                  <a:srgbClr val="5C5B5A"/>
                </a:solidFill>
                <a:latin typeface="Arial" panose="020B0604020202020204"/>
              </a:rPr>
              <a:t>, significantly higher than February 2025. You can find out more </a:t>
            </a:r>
            <a:r>
              <a:rPr lang="en-GB" sz="1200" dirty="0">
                <a:solidFill>
                  <a:srgbClr val="5C5B5A"/>
                </a:solidFill>
                <a:latin typeface="Arial" panose="020B0604020202020204"/>
                <a:hlinkClick r:id="rId7"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3 in 10 (29%) of GM respondents </a:t>
            </a:r>
            <a:r>
              <a:rPr lang="en-GB" sz="1200" b="1" dirty="0">
                <a:solidFill>
                  <a:srgbClr val="009690"/>
                </a:solidFill>
                <a:latin typeface="Arial" panose="020B0604020202020204"/>
              </a:rPr>
              <a:t>feel lonely </a:t>
            </a:r>
            <a:r>
              <a:rPr lang="en-GB" sz="1200" dirty="0">
                <a:solidFill>
                  <a:srgbClr val="5C5B5A"/>
                </a:solidFill>
                <a:latin typeface="Arial" panose="020B0604020202020204"/>
              </a:rPr>
              <a:t>at least some of the time, significantly higher than benchmarking for Great Britain (24%). You can find out more </a:t>
            </a:r>
            <a:r>
              <a:rPr lang="en-GB" sz="1200" dirty="0">
                <a:solidFill>
                  <a:srgbClr val="5C5B5A"/>
                </a:solidFill>
                <a:latin typeface="Arial" panose="020B0604020202020204"/>
                <a:hlinkClick r:id="rId8" action="ppaction://hlinksldjump"/>
              </a:rPr>
              <a:t>here</a:t>
            </a:r>
            <a:r>
              <a:rPr lang="en-GB" sz="1200" dirty="0">
                <a:solidFill>
                  <a:srgbClr val="5C5B5A"/>
                </a:solidFill>
                <a:latin typeface="Arial" panose="020B0604020202020204"/>
              </a:rPr>
              <a:t>. </a:t>
            </a:r>
          </a:p>
          <a:p>
            <a:pPr>
              <a:buClr>
                <a:srgbClr val="009690"/>
              </a:buClr>
              <a:buFont typeface="Wingdings" panose="05000000000000000000" pitchFamily="2" charset="2"/>
              <a:buChar char="§"/>
            </a:pPr>
            <a:r>
              <a:rPr lang="en-GB" sz="1200" dirty="0">
                <a:solidFill>
                  <a:srgbClr val="5C5B5A"/>
                </a:solidFill>
                <a:latin typeface="Arial" panose="020B0604020202020204"/>
              </a:rPr>
              <a:t>Although 82% agree their </a:t>
            </a:r>
            <a:r>
              <a:rPr lang="en-GB" sz="1200" b="1" dirty="0">
                <a:solidFill>
                  <a:srgbClr val="009690"/>
                </a:solidFill>
                <a:latin typeface="Arial" panose="020B0604020202020204"/>
              </a:rPr>
              <a:t>local area is one where people from different backgrounds get on well together</a:t>
            </a:r>
            <a:r>
              <a:rPr lang="en-GB" sz="1200" dirty="0">
                <a:solidFill>
                  <a:srgbClr val="5C5B5A"/>
                </a:solidFill>
                <a:latin typeface="Arial" panose="020B0604020202020204"/>
              </a:rPr>
              <a:t>, some respondents do not feel this way – the most commonly reported reasons for this are groups keeping to themselves, anti-social behaviour, and prejudice/racism in the local area. You can find out more </a:t>
            </a:r>
            <a:r>
              <a:rPr lang="en-GB" sz="1200" dirty="0">
                <a:solidFill>
                  <a:srgbClr val="5C5B5A"/>
                </a:solidFill>
                <a:latin typeface="Arial" panose="020B0604020202020204"/>
                <a:hlinkClick r:id="rId9"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82% of respondents want to have a say about what happens in their local area. Approaching a third feel particularly strongly (‘definitely agree’) that this is something they want. You can find out more </a:t>
            </a:r>
            <a:r>
              <a:rPr lang="en-GB" sz="1200" dirty="0">
                <a:solidFill>
                  <a:srgbClr val="5C5B5A"/>
                </a:solidFill>
                <a:latin typeface="Arial" panose="020B0604020202020204"/>
                <a:hlinkClick r:id="rId10" action="ppaction://hlinksldjump"/>
              </a:rPr>
              <a:t>here</a:t>
            </a:r>
            <a:endParaRPr lang="en-GB" sz="1200" dirty="0">
              <a:solidFill>
                <a:srgbClr val="5C5B5A"/>
              </a:solidFill>
              <a:latin typeface="Arial" panose="020B0604020202020204"/>
            </a:endParaRPr>
          </a:p>
        </p:txBody>
      </p:sp>
      <p:sp>
        <p:nvSpPr>
          <p:cNvPr id="15" name="Content Placeholder 6">
            <a:extLst>
              <a:ext uri="{FF2B5EF4-FFF2-40B4-BE49-F238E27FC236}">
                <a16:creationId xmlns:a16="http://schemas.microsoft.com/office/drawing/2014/main" id="{C663C765-A219-0B9B-2609-08354F7699B0}"/>
              </a:ext>
            </a:extLst>
          </p:cNvPr>
          <p:cNvSpPr txBox="1">
            <a:spLocks/>
          </p:cNvSpPr>
          <p:nvPr/>
        </p:nvSpPr>
        <p:spPr>
          <a:xfrm>
            <a:off x="6159743" y="1164927"/>
            <a:ext cx="2974082" cy="4863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New questions in May 2025, asked about material deprivation, exploring poverty in the context of everyday living standards. You can review the 9 dimensions (themes)  included in the survey </a:t>
            </a:r>
            <a:r>
              <a:rPr lang="en-GB" sz="1200" dirty="0">
                <a:solidFill>
                  <a:srgbClr val="5C5B5A"/>
                </a:solidFill>
                <a:latin typeface="Arial" panose="020B0604020202020204"/>
                <a:hlinkClick r:id="rId11"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One quarter (25%) of </a:t>
            </a:r>
            <a:r>
              <a:rPr lang="en-GB" sz="1200" b="1" dirty="0">
                <a:solidFill>
                  <a:srgbClr val="009690"/>
                </a:solidFill>
                <a:latin typeface="Arial" panose="020B0604020202020204"/>
              </a:rPr>
              <a:t>parents with children under 18 are considered materially deprived</a:t>
            </a:r>
            <a:r>
              <a:rPr lang="en-GB" sz="1200" dirty="0">
                <a:solidFill>
                  <a:srgbClr val="5C5B5A"/>
                </a:solidFill>
                <a:latin typeface="Arial" panose="020B0604020202020204"/>
              </a:rPr>
              <a:t>, along with a third (33%) of </a:t>
            </a:r>
            <a:r>
              <a:rPr lang="en-GB" sz="1200" b="1" dirty="0">
                <a:solidFill>
                  <a:srgbClr val="009690"/>
                </a:solidFill>
                <a:latin typeface="Arial" panose="020B0604020202020204"/>
              </a:rPr>
              <a:t>working age adults </a:t>
            </a:r>
            <a:r>
              <a:rPr lang="en-GB" sz="1200" dirty="0">
                <a:solidFill>
                  <a:srgbClr val="5C5B5A"/>
                </a:solidFill>
                <a:latin typeface="Arial" panose="020B0604020202020204"/>
              </a:rPr>
              <a:t>and a fifth (21%) of </a:t>
            </a:r>
            <a:r>
              <a:rPr lang="en-GB" sz="1200" b="1" dirty="0">
                <a:solidFill>
                  <a:srgbClr val="009690"/>
                </a:solidFill>
                <a:latin typeface="Arial" panose="020B0604020202020204"/>
              </a:rPr>
              <a:t>pensioners</a:t>
            </a:r>
            <a:r>
              <a:rPr lang="en-GB" sz="1200" dirty="0">
                <a:solidFill>
                  <a:srgbClr val="5C5B5A"/>
                </a:solidFill>
                <a:latin typeface="Arial" panose="020B0604020202020204"/>
              </a:rPr>
              <a:t>. </a:t>
            </a:r>
          </a:p>
          <a:p>
            <a:pPr>
              <a:buClr>
                <a:srgbClr val="009690"/>
              </a:buClr>
              <a:buFont typeface="Wingdings" panose="05000000000000000000" pitchFamily="2" charset="2"/>
              <a:buChar char="§"/>
            </a:pPr>
            <a:r>
              <a:rPr lang="en-GB" sz="1200" dirty="0">
                <a:solidFill>
                  <a:srgbClr val="5C5B5A"/>
                </a:solidFill>
                <a:latin typeface="Arial" panose="020B0604020202020204"/>
              </a:rPr>
              <a:t>Commonly experienced elements of material deprivation among </a:t>
            </a:r>
            <a:r>
              <a:rPr lang="en-GB" sz="1200" b="1" dirty="0">
                <a:solidFill>
                  <a:srgbClr val="009690"/>
                </a:solidFill>
                <a:latin typeface="Arial" panose="020B0604020202020204"/>
              </a:rPr>
              <a:t>parents with children </a:t>
            </a:r>
            <a:r>
              <a:rPr lang="en-GB" sz="1200" dirty="0">
                <a:solidFill>
                  <a:srgbClr val="5C5B5A"/>
                </a:solidFill>
                <a:latin typeface="Arial" panose="020B0604020202020204"/>
              </a:rPr>
              <a:t>include: not being able to put money aside for unexpected expenses, the inability to cover the cost of repairs, and not having home contents insurance. More </a:t>
            </a:r>
            <a:r>
              <a:rPr lang="en-GB" sz="1200" dirty="0">
                <a:solidFill>
                  <a:srgbClr val="5C5B5A"/>
                </a:solidFill>
                <a:latin typeface="Arial" panose="020B0604020202020204"/>
                <a:hlinkClick r:id="rId12"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Amongst </a:t>
            </a:r>
            <a:r>
              <a:rPr lang="en-GB" sz="1200" b="1" dirty="0">
                <a:solidFill>
                  <a:srgbClr val="009690"/>
                </a:solidFill>
                <a:latin typeface="Arial" panose="020B0604020202020204"/>
              </a:rPr>
              <a:t>working-age adults</a:t>
            </a:r>
            <a:r>
              <a:rPr lang="en-GB" sz="1200" dirty="0">
                <a:solidFill>
                  <a:srgbClr val="5C5B5A"/>
                </a:solidFill>
                <a:latin typeface="Arial" panose="020B0604020202020204"/>
              </a:rPr>
              <a:t>, the most common problems experienced were: regular money worries at the end of the month, being unable to put money aside for unexpected expenses, and not being able to cover cost of repair or to replace appliances. More </a:t>
            </a:r>
            <a:r>
              <a:rPr lang="en-GB" sz="1200" dirty="0">
                <a:solidFill>
                  <a:srgbClr val="5C5B5A"/>
                </a:solidFill>
                <a:latin typeface="Arial" panose="020B0604020202020204"/>
                <a:hlinkClick r:id="rId13"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b="1" dirty="0">
                <a:solidFill>
                  <a:srgbClr val="009690"/>
                </a:solidFill>
                <a:latin typeface="Arial" panose="020B0604020202020204"/>
              </a:rPr>
              <a:t>Pensioners</a:t>
            </a:r>
            <a:r>
              <a:rPr lang="en-GB" sz="1200" dirty="0">
                <a:solidFill>
                  <a:srgbClr val="5C5B5A"/>
                </a:solidFill>
                <a:latin typeface="Arial" panose="020B0604020202020204"/>
              </a:rPr>
              <a:t> also report difficulties in putting money aside, experience money worries, and flag issues with keeping their home adequately warm in cold weather. More </a:t>
            </a:r>
            <a:r>
              <a:rPr lang="en-GB" sz="1200" dirty="0">
                <a:solidFill>
                  <a:srgbClr val="5C5B5A"/>
                </a:solidFill>
                <a:latin typeface="Arial" panose="020B0604020202020204"/>
                <a:hlinkClick r:id="rId1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r>
              <a:rPr lang="en-GB" sz="1200" dirty="0">
                <a:solidFill>
                  <a:srgbClr val="5C5B5A"/>
                </a:solidFill>
                <a:latin typeface="Arial" panose="020B0604020202020204"/>
              </a:rPr>
              <a:t>Across all groups, the most common aspects of deprivation are being unable to put money aside for unexpected expenses and regular money worries at the end of the month. You can find out more </a:t>
            </a:r>
            <a:r>
              <a:rPr lang="en-GB" sz="1200" dirty="0">
                <a:solidFill>
                  <a:srgbClr val="5C5B5A"/>
                </a:solidFill>
                <a:latin typeface="Arial" panose="020B0604020202020204"/>
                <a:hlinkClick r:id="rId12" action="ppaction://hlinksldjump"/>
              </a:rPr>
              <a:t>here</a:t>
            </a:r>
            <a:r>
              <a:rPr lang="en-GB" sz="1200" dirty="0">
                <a:solidFill>
                  <a:srgbClr val="5C5B5A"/>
                </a:solidFill>
                <a:latin typeface="Arial" panose="020B0604020202020204"/>
              </a:rPr>
              <a:t>.</a:t>
            </a:r>
          </a:p>
          <a:p>
            <a:pPr marL="0" indent="0">
              <a:buClr>
                <a:srgbClr val="009690"/>
              </a:buClr>
              <a:buNone/>
            </a:pPr>
            <a:endParaRPr lang="en-GB" sz="1200" dirty="0">
              <a:solidFill>
                <a:srgbClr val="5C5B5A"/>
              </a:solidFill>
              <a:latin typeface="Arial" panose="020B0604020202020204"/>
            </a:endParaRPr>
          </a:p>
        </p:txBody>
      </p:sp>
      <p:sp>
        <p:nvSpPr>
          <p:cNvPr id="16" name="Content Placeholder 6">
            <a:extLst>
              <a:ext uri="{FF2B5EF4-FFF2-40B4-BE49-F238E27FC236}">
                <a16:creationId xmlns:a16="http://schemas.microsoft.com/office/drawing/2014/main" id="{D5AE7507-923B-640D-4D92-A92D89D55C52}"/>
              </a:ext>
            </a:extLst>
          </p:cNvPr>
          <p:cNvSpPr txBox="1">
            <a:spLocks/>
          </p:cNvSpPr>
          <p:nvPr/>
        </p:nvSpPr>
        <p:spPr>
          <a:xfrm>
            <a:off x="9091943" y="1166646"/>
            <a:ext cx="2811366" cy="5154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In another new theme explored this survey, questions were asked about future pathways for young people. </a:t>
            </a:r>
          </a:p>
          <a:p>
            <a:pPr>
              <a:buClr>
                <a:srgbClr val="009690"/>
              </a:buClr>
              <a:buFont typeface="Wingdings" panose="05000000000000000000" pitchFamily="2" charset="2"/>
              <a:buChar char="§"/>
            </a:pPr>
            <a:r>
              <a:rPr lang="en-GB" sz="1200" dirty="0">
                <a:solidFill>
                  <a:srgbClr val="5C5B5A"/>
                </a:solidFill>
                <a:latin typeface="Arial" panose="020B0604020202020204"/>
              </a:rPr>
              <a:t>Half (52%) of respondents say that both academic and technical / vocational pathways are equally as good as each at </a:t>
            </a:r>
            <a:r>
              <a:rPr lang="en-GB" sz="1200" b="1" dirty="0">
                <a:solidFill>
                  <a:srgbClr val="009690"/>
                </a:solidFill>
                <a:latin typeface="Arial" panose="020B0604020202020204"/>
              </a:rPr>
              <a:t>better preparing young people for future jobs</a:t>
            </a:r>
            <a:r>
              <a:rPr lang="en-GB" sz="1200" dirty="0">
                <a:solidFill>
                  <a:srgbClr val="5C5B5A"/>
                </a:solidFill>
                <a:latin typeface="Arial" panose="020B0604020202020204"/>
              </a:rPr>
              <a:t>. A quarter (26%) say that technical / vocational pathways are better, while 1 in 10 (10%) say that academic pathways are better. You can find out more </a:t>
            </a:r>
            <a:r>
              <a:rPr lang="en-GB" sz="1200" dirty="0">
                <a:solidFill>
                  <a:srgbClr val="5C5B5A"/>
                </a:solidFill>
                <a:latin typeface="Arial" panose="020B0604020202020204"/>
                <a:hlinkClick r:id="rId15"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4 in 5 parents with children aged under 25 would feel </a:t>
            </a:r>
            <a:r>
              <a:rPr lang="en-GB" sz="1200" b="1" dirty="0">
                <a:solidFill>
                  <a:srgbClr val="009690"/>
                </a:solidFill>
                <a:latin typeface="Arial" panose="020B0604020202020204"/>
              </a:rPr>
              <a:t>confident talking to their child </a:t>
            </a:r>
            <a:r>
              <a:rPr lang="en-GB" sz="1200" dirty="0">
                <a:solidFill>
                  <a:srgbClr val="5C5B5A"/>
                </a:solidFill>
                <a:latin typeface="Arial" panose="020B0604020202020204"/>
              </a:rPr>
              <a:t>about exploring an academic pathway (85%) and a technical or vocational pathway (81%). You can find out more </a:t>
            </a:r>
            <a:r>
              <a:rPr lang="en-GB" sz="1200" dirty="0">
                <a:solidFill>
                  <a:srgbClr val="5C5B5A"/>
                </a:solidFill>
                <a:latin typeface="Arial" panose="020B0604020202020204"/>
                <a:hlinkClick r:id="rId16"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65% of parents of children aged 12-25 said they have </a:t>
            </a:r>
            <a:r>
              <a:rPr lang="en-GB" sz="1200" b="1" dirty="0">
                <a:solidFill>
                  <a:srgbClr val="009690"/>
                </a:solidFill>
                <a:latin typeface="Arial" panose="020B0604020202020204"/>
              </a:rPr>
              <a:t>looked for information on academic or technical / vocational pathways before</a:t>
            </a:r>
            <a:r>
              <a:rPr lang="en-GB" sz="1200" dirty="0">
                <a:solidFill>
                  <a:srgbClr val="5C5B5A"/>
                </a:solidFill>
                <a:latin typeface="Arial" panose="020B0604020202020204"/>
              </a:rPr>
              <a:t>. You can find out more </a:t>
            </a:r>
            <a:r>
              <a:rPr lang="en-GB" sz="1200" dirty="0">
                <a:solidFill>
                  <a:srgbClr val="5C5B5A"/>
                </a:solidFill>
                <a:latin typeface="Arial" panose="020B0604020202020204"/>
                <a:hlinkClick r:id="rId17"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p>
        </p:txBody>
      </p:sp>
      <p:sp>
        <p:nvSpPr>
          <p:cNvPr id="6" name="Slide Number Placeholder 4">
            <a:extLst>
              <a:ext uri="{FF2B5EF4-FFF2-40B4-BE49-F238E27FC236}">
                <a16:creationId xmlns:a16="http://schemas.microsoft.com/office/drawing/2014/main" id="{61243E5C-E53E-6195-3286-273CDA83DEF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6606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2511427460"/>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a:ea typeface="+mn-ea"/>
                          <a:cs typeface="Arial"/>
                          <a:hlinkClick r:id="rId3" action="ppaction://hlinksldjump">
                            <a:extLst>
                              <a:ext uri="{A12FA001-AC4F-418D-AE19-62706E023703}">
                                <ahyp:hlinkClr xmlns:ahyp="http://schemas.microsoft.com/office/drawing/2018/hyperlinkcolor" val="tx"/>
                              </a:ext>
                            </a:extLst>
                          </a:hlinkClick>
                        </a:rPr>
                        <a:t>page 1</a:t>
                      </a:r>
                      <a:r>
                        <a:rPr lang="en-GB" sz="1400" b="1" u="sng" kern="1200">
                          <a:solidFill>
                            <a:schemeClr val="bg1"/>
                          </a:solidFill>
                          <a:latin typeface="Arial"/>
                          <a:ea typeface="+mn-ea"/>
                          <a:cs typeface="Arial"/>
                        </a:rPr>
                        <a:t>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a:ea typeface="+mn-ea"/>
                          <a:cs typeface="Arial"/>
                          <a:hlinkClick r:id="rId4" action="ppaction://hlinksldjump">
                            <a:extLst>
                              <a:ext uri="{A12FA001-AC4F-418D-AE19-62706E023703}">
                                <ahyp:hlinkClr xmlns:ahyp="http://schemas.microsoft.com/office/drawing/2018/hyperlinkcolor" val="tx"/>
                              </a:ext>
                            </a:extLst>
                          </a:hlinkClick>
                        </a:rPr>
                        <a:t>pages 11-12</a:t>
                      </a:r>
                      <a:endParaRPr lang="en-GB" sz="1400" b="1" u="sng" kern="120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13-22</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4237380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1" dirty="0">
            <a:solidFill>
              <a:srgbClr val="5C5B5A"/>
            </a:solidFill>
            <a:latin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1" dirty="0">
            <a:solidFill>
              <a:srgbClr val="5C5B5A"/>
            </a:solidFill>
            <a:latin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DF597895A2948962D4BE0DB6E3953" ma:contentTypeVersion="17" ma:contentTypeDescription="Create a new document." ma:contentTypeScope="" ma:versionID="666d6d79edb457f9b5ba47afdacaeeb5">
  <xsd:schema xmlns:xsd="http://www.w3.org/2001/XMLSchema" xmlns:xs="http://www.w3.org/2001/XMLSchema" xmlns:p="http://schemas.microsoft.com/office/2006/metadata/properties" xmlns:ns2="73f55de1-493b-4f69-85b0-96a88417424d" xmlns:ns3="8c14a5b0-b5e3-4aad-a71c-bbba1d972829" targetNamespace="http://schemas.microsoft.com/office/2006/metadata/properties" ma:root="true" ma:fieldsID="6c8359b1499d7b585b53c1fb43dbb908" ns2:_="" ns3:_="">
    <xsd:import namespace="73f55de1-493b-4f69-85b0-96a88417424d"/>
    <xsd:import namespace="8c14a5b0-b5e3-4aad-a71c-bbba1d9728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element ref="ns3:_Flow_Signoff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55de1-493b-4f69-85b0-96a884174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9705ed7-2bc8-4e11-b47b-457b408187a1}" ma:internalName="TaxCatchAll" ma:showField="CatchAllData" ma:web="73f55de1-493b-4f69-85b0-96a8841742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4a5b0-b5e3-4aad-a71c-bbba1d9728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2dd975-943e-4a2b-bd50-ee43505297e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f55de1-493b-4f69-85b0-96a88417424d" xsi:nil="true"/>
    <lcf76f155ced4ddcb4097134ff3c332f xmlns="8c14a5b0-b5e3-4aad-a71c-bbba1d972829">
      <Terms xmlns="http://schemas.microsoft.com/office/infopath/2007/PartnerControls"/>
    </lcf76f155ced4ddcb4097134ff3c332f>
    <_Flow_SignoffStatus xmlns="8c14a5b0-b5e3-4aad-a71c-bbba1d972829" xsi:nil="true"/>
  </documentManagement>
</p:properties>
</file>

<file path=customXml/itemProps1.xml><?xml version="1.0" encoding="utf-8"?>
<ds:datastoreItem xmlns:ds="http://schemas.openxmlformats.org/officeDocument/2006/customXml" ds:itemID="{4F96B560-A6FC-401A-B558-8EAEAF3B7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55de1-493b-4f69-85b0-96a88417424d"/>
    <ds:schemaRef ds:uri="8c14a5b0-b5e3-4aad-a71c-bbba1d972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3.xml><?xml version="1.0" encoding="utf-8"?>
<ds:datastoreItem xmlns:ds="http://schemas.openxmlformats.org/officeDocument/2006/customXml" ds:itemID="{EF4241E9-1025-4D44-ABD0-4E9927225CE6}">
  <ds:schemaRefs>
    <ds:schemaRef ds:uri="http://www.w3.org/XML/1998/namespace"/>
    <ds:schemaRef ds:uri="8c14a5b0-b5e3-4aad-a71c-bbba1d972829"/>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purl.org/dc/terms/"/>
    <ds:schemaRef ds:uri="73f55de1-493b-4f69-85b0-96a88417424d"/>
    <ds:schemaRef ds:uri="http://schemas.microsoft.com/office/2006/documentManagement/types"/>
  </ds:schemaRefs>
</ds:datastoreItem>
</file>

<file path=docMetadata/LabelInfo.xml><?xml version="1.0" encoding="utf-8"?>
<clbl:labelList xmlns:clbl="http://schemas.microsoft.com/office/2020/mipLabelMetadata">
  <clbl:label id="{e8d8036a-b5f9-4f3f-9d36-d7cd740299bb}" enabled="0" method="" siteId="{e8d8036a-b5f9-4f3f-9d36-d7cd740299bb}" removed="1"/>
</clbl:labelList>
</file>

<file path=docProps/app.xml><?xml version="1.0" encoding="utf-8"?>
<Properties xmlns="http://schemas.openxmlformats.org/officeDocument/2006/extended-properties" xmlns:vt="http://schemas.openxmlformats.org/officeDocument/2006/docPropsVTypes">
  <Template>20240410-w11-residents-survey-full-report-published</Template>
  <TotalTime>6986</TotalTime>
  <Words>17120</Words>
  <Application>Microsoft Office PowerPoint</Application>
  <PresentationFormat>Widescreen</PresentationFormat>
  <Paragraphs>1534</Paragraphs>
  <Slides>71</Slides>
  <Notes>58</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71</vt:i4>
      </vt:variant>
    </vt:vector>
  </HeadingPairs>
  <TitlesOfParts>
    <vt:vector size="84" baseType="lpstr">
      <vt:lpstr>Aptos</vt:lpstr>
      <vt:lpstr>Aptos Display</vt:lpstr>
      <vt:lpstr>Aptos Narrow</vt:lpstr>
      <vt:lpstr>Arial</vt:lpstr>
      <vt:lpstr>Calibri</vt:lpstr>
      <vt:lpstr>Calibri Light</vt:lpstr>
      <vt:lpstr>Roboto</vt:lpstr>
      <vt:lpstr>Wingdings</vt:lpstr>
      <vt:lpstr>Office Theme</vt:lpstr>
      <vt:lpstr>1_Office Theme</vt:lpstr>
      <vt:lpstr>3_Office Theme</vt:lpstr>
      <vt:lpstr>4_Office Theme</vt:lpstr>
      <vt:lpstr>think-cell Slide</vt:lpstr>
      <vt:lpstr>Greater Manchester Residents’ Survey</vt:lpstr>
      <vt:lpstr>Report contents</vt:lpstr>
      <vt:lpstr>Introduction and methodology</vt:lpstr>
      <vt:lpstr>Background</vt:lpstr>
      <vt:lpstr>Methodology</vt:lpstr>
      <vt:lpstr>Report contents and guidance</vt:lpstr>
      <vt:lpstr>  Executive Summary</vt:lpstr>
      <vt:lpstr>Executive Summary</vt:lpstr>
      <vt:lpstr>Health and wellbeing</vt:lpstr>
      <vt:lpstr>Health and wellbeing – context</vt:lpstr>
      <vt:lpstr>Health and wellbeing– key findings (1 of 2)</vt:lpstr>
      <vt:lpstr>Health and wellbeing– key findings (2 of 2)</vt:lpstr>
      <vt:lpstr>Life satisfaction remains high this wave. The proportion of respondents with very high satisfaction stayed largely in line with the all-time high recorded in February 2025 (23% cf. 24%), while levels of low satisfaction were equal to the Residents’ survey all-time low (12%).</vt:lpstr>
      <vt:lpstr>Respondents who say things they do in their life are very worthwhile (score 9-10) has remained the same since the previous wave, still a joint-high figure of 28%. However, those with disabilities continue to be significantly less positive that the things they do in their life are worthwhile.</vt:lpstr>
      <vt:lpstr>Over one-quarter (27%) of respondents say they feel a very high level of happiness – now the highest recorded figure so far. Also positively, levels of low happiness have significantly decreased since last wave (12% cf. 15%). However, those with a disability and those who are aged 18-24 are significantly more likely to report not feeling at all happy yesterday (score 0-4).</vt:lpstr>
      <vt:lpstr>Chiming with trends seen in respect of life satisfaction, levels of very low anxiety have remained high, just a little below the all-time high levels recorded in February 2025. Likewise, all other levels of anxiety have also remained steady, with no significant changes since February (though this does mean that 38% continue to report high levels of anxiety)</vt:lpstr>
      <vt:lpstr>When looking at sub-groups, respondents with a disability, along with respondents who disagree that people in their area look out for each other and get on well, are significantly more likely to have low levels of life satisfaction and high levels of anxiety. </vt:lpstr>
      <vt:lpstr>Those in Greater Manchester continue to be more hopeful about the future than elsewhere (78% in GM vs. 69% for GB), as well as feeling treated fairly by society (60% feel fairly treated in GM vs. 50% across GB). Also positively, GM figures in relation to fairness have seen a short-term significant increase.</vt:lpstr>
      <vt:lpstr>Those who have a disability are significantly more likely to feel low hopefulness and that society treats them unfairly. Similarly, respondents who have a lower household income and those not in a full-time job are significantly more likely to feel low hopefulness and that society treats them unfairly. </vt:lpstr>
      <vt:lpstr>May 2025 shows some positive movements within “health confidence”, across all dimensions. In particular, there are notable short-term increases in knowledge and shared decisions. The overall Health Confidence Score has consequently increased, rising by 0.6 from 72.1 to 72.7. The long-term outlook is also positive</vt:lpstr>
      <vt:lpstr>This wave we have revisited insights in relation to disabled respondents. These respondents have a lower-than-average level of health confidence compared to respondents as a whole – reported at 62.8 out of 100, lower than the overall GM score of 72.7</vt:lpstr>
      <vt:lpstr>The overall health confidence score continues to remain lower for disabled respondents than for the general population, with gaps widening to levels similar to those recorded in August 2024. The widest gap continues to be with self-management, although access for disabled respondents did record a notable drop from Dec 2024 (-11.4)</vt:lpstr>
      <vt:lpstr>Your Local Area</vt:lpstr>
      <vt:lpstr>Your local area – context</vt:lpstr>
      <vt:lpstr>Your local area – key findings</vt:lpstr>
      <vt:lpstr>Agreement with statements about neighbourhood relations have increased slightly following a dip in Feb 2025, bringing back figures in line with Dec 2024. There has been a significant 4pp increase in agreement of being proud of their local area (from 70% to 74%).</vt:lpstr>
      <vt:lpstr>Around 2 in 5 said people from different backgrounds do not get on well together in their local area. The most commonly-reported reasons for this are groups keeping to themselves, anti-social behaviour, and prejudice/racism</vt:lpstr>
      <vt:lpstr>7 in 10 respondents (72%) agree their local area celebrates diversity and promotes equality, with 3 in 4 (72%) agreeing that people who come from other countries make a valuable contribution to Greater Manchester. High earners and parents of young children are more likely to agree.</vt:lpstr>
      <vt:lpstr>The proportion of respondents who feel lonely at least some of the time has increased compared to Feb 2025 (from 27% to 29%), with this increase driven by those who feel lonely “some of the time”. Loneliness figures in GM remain significantly higher than the GB average of 24%...</vt:lpstr>
      <vt:lpstr>.. More positively, there has been a significant increase in agreement that if they wanted company or to socialise, there are people they can call on in their local area (from 79% to 83%), with this driven by an increase in those who “definitely agree”. There has also been a slight increase in those who agree that if they needed help, there are people who would be there for them (from 83% to 85%).</vt:lpstr>
      <vt:lpstr>3 in 10 (32%) have volunteered in the past year, increasing slightly compared to Feb 2025 and bringing back figures in line with Dec 2024. Those more likely to volunteer include African respondents (as seen in previous waves), along with those who have completed an apprenticeship and previous carers.</vt:lpstr>
      <vt:lpstr>GM respondents continue to agree that the 10 councils should work together (93%), that services in their local area should be developed and influenced by people who live and work there (92%), and they want to have a say about what happens in their local area (82%). Proportions feeling this way have all significantly increased in the short term since February 2025  </vt:lpstr>
      <vt:lpstr>Material Deprivation</vt:lpstr>
      <vt:lpstr>Material deprivation– context and approach (1 of 2)</vt:lpstr>
      <vt:lpstr>Material deprivation– context and approach (2 of 2)</vt:lpstr>
      <vt:lpstr>Material deprivation– key findings</vt:lpstr>
      <vt:lpstr>The proportion of respondents who scored against any of the indicators of material deprivation varies depending on household composition. Half (51%) of pensioners and 2 in 5 (41%) parents did not report any indicators of material deprivation, compared to just one quarter (26%) of working age adults. This is reflected at the other end of the scale, where almost 1 in 4 working age adults reported experiencing 7 or more indications of material deprivation, compared to around 1 in 10 parents and pensioners</vt:lpstr>
      <vt:lpstr>One quarter (25%) of those with children aged 18 or under are considered materially deprived. The top indicators among the materially deprived group are being unable to put money aside for unexpected expenses (90%), being unable to cover cost of repairs (85%) and not having home contents insurance (58%). The top indicators among the not materially deprived group follow a similar pattern.</vt:lpstr>
      <vt:lpstr>1 in 3 (33%) working age adults in Greater Manchester are considered materially deprived. 9 in 10 of this group have regular money worries at the end of the month (90%) and are unable to put money aside for unexpected expenses (88%). However, one third (33%) of those considered not materially deprived still say they experience regular money worries at the end of the month. </vt:lpstr>
      <vt:lpstr>1 in 5 (21%) of those aged 65+ are considered materially deprived. 4 in 5 (81%) materially deprived pensioners are unable to put money aside for unexpected expenses, and two thirds (66%) have regular money worries. 1 in 10 pensioners not materially deprived are also unable to put money aside (10%), are unable to keep their home damp free (8%) nor keep their home adequately warm in cold weather (8%).</vt:lpstr>
      <vt:lpstr>National benchmarking for Material Deprivation: Comparisons with data from DWP points to a greater number of GM working age respondents and pensioners being considered “materially deprived”. However, comparisons to the national survey are exploratory at this stage and benchmarking should be seen as indicative only.</vt:lpstr>
      <vt:lpstr>Further education for young people   </vt:lpstr>
      <vt:lpstr>Further education for young people – context</vt:lpstr>
      <vt:lpstr>Further education for young people – key findings (1)</vt:lpstr>
      <vt:lpstr>Further education for young people– key findings (2)</vt:lpstr>
      <vt:lpstr>Our initial survey of ~1,900 GM respondents suggests one quarter of online respondents think that technical / vocational pathways better prepare young people for future jobs, with 1 in 10 saying the same for academic pathways. However, half of respondents think that both are as good as each other</vt:lpstr>
      <vt:lpstr>Younger respondents and those from within racially minoritised communities prefer academic options. Older respondents and those from homogeneous backgrounds prefer technical or vocational options </vt:lpstr>
      <vt:lpstr>Those who think technical / vocational pathways are better for young people are more likely to say that they better prepare young people for work, for life, and provide young people with better knowledge and skills compared to those who prefer academic pathways</vt:lpstr>
      <vt:lpstr>Amongst respondents who feel that academic and technical qualifications are “as good as each other” at preparing young people for future jobs (half our sample), the relative strengths of each are recognised – key comparisons shown below</vt:lpstr>
      <vt:lpstr>Amongst parents with children aged 25 and under, the majority are confident about talking with their child about exploring academic pathways (85% feel confident, 5% feel unconfident) and technical or vocational pathways (81% feel confident, 6% feel unconfident).</vt:lpstr>
      <vt:lpstr>2 in 3 (65%) of parents with children aged between 12-25 years of age have looked for information on technical or academic pathways before. Of these, 4 in 5 (81%) found it easy to access information on exploring academic pathways, while 3 in 4 (75%) found it easy to access information on exploring technical or vocational pathways</vt:lpstr>
      <vt:lpstr>Around half of parents say a dedicated website for them that explains the different options available (52%), as well as having the ability to speak directly with education providers and employers about the various choices (47%), would help equip them better to talk to their children about their post-secondary school choices</vt:lpstr>
      <vt:lpstr>Digital inclusion   Findings from the December 2024 to May 2025 survey merged into groups of three waves (trio of face-to-face samples)</vt:lpstr>
      <vt:lpstr>Digital inclusion – context</vt:lpstr>
      <vt:lpstr>Digital inclusion – Key findings</vt:lpstr>
      <vt:lpstr>Latest position (headline): In our latest survey, around 3 in 10 respondents said there is someone in their household who experiences some form of digital inclusion – either an issue with reliable devices/internet connection; an affordability barrier; a skills need; or a support need</vt:lpstr>
      <vt:lpstr>Tracking over time: Higher levels of digital exclusion were reported in May 2024 and August 2024. At the time, this was felt in part due to a change in survey methodology just ahead of the May 2024 fieldwork (from telephone interviews to face-to-face). Long-term tracking increasingly suggests, however, that overall levels of digital exclusion captured in the survey have not changed fundamentally in the last 2 years</vt:lpstr>
      <vt:lpstr>How many issues / barriers? Unpacking the headline statistic - 3 in 10 digitally excluded - continues to suggest that 6% of respondents report a combination of factors in their household that span all 5 aspects of digital inclusion we ask about (internet connection; devices; affordability; skills; support needs)</vt:lpstr>
      <vt:lpstr>What’s the main issue / barrier? Experiences of digital exclusion continue to be driven most by those saying that they, or others in their household, have a lack of skills or support to allow them to access digital online services</vt:lpstr>
      <vt:lpstr>Who is experiencing digital exclusion? Three quarters of older (75+) respondents and half of disabled respondents report one or more aspect of digital exclusion in their household. The degree to which this is a single issue, or multiple issues, is shown in the chart</vt:lpstr>
      <vt:lpstr>How often are barriers experienced? High proportions of respondents aged 75+ and disabled respondents live in a household face barriers “all of the time”, or “most of the time”. The chart provides the latest stats on the extent of these recurrent/enduring issues</vt:lpstr>
      <vt:lpstr>Confidence in using digital services online: Over the last six months, 1 in 10 respondents have said they (15%) or others in their household (12%) are not confident using digital services online. In combination this equates to a fifth (20%) of households with someone lacking confidence</vt:lpstr>
      <vt:lpstr>Desire to use digital services more: 19% of households use digital services already, but want to use them more. Conversely, just 1% of people who do not use digital services online want to be able to do so – in line with previous surveys</vt:lpstr>
      <vt:lpstr>Appendix</vt:lpstr>
      <vt:lpstr>More detail on changes in survey methodology</vt:lpstr>
      <vt:lpstr>Significance Testing and statistical difference – technical note </vt:lpstr>
      <vt:lpstr>Material deprivation – scoring methodology (cut-off points for each group)</vt:lpstr>
      <vt:lpstr>Sample information (surveys 1-9)</vt:lpstr>
      <vt:lpstr>Sample information (surveys 10-18)</vt:lpstr>
      <vt:lpstr>Key demographics (before weighting applied)</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Humphrey, Ellie</cp:lastModifiedBy>
  <cp:revision>44</cp:revision>
  <dcterms:created xsi:type="dcterms:W3CDTF">2024-05-29T10:57:51Z</dcterms:created>
  <dcterms:modified xsi:type="dcterms:W3CDTF">2025-07-14T10:15:26Z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y fmtid="{D5CDD505-2E9C-101B-9397-08002B2CF9AE}" pid="4" name="MediaServiceImageTags">
    <vt:lpwstr/>
  </property>
  <property fmtid="{D5CDD505-2E9C-101B-9397-08002B2CF9AE}" pid="5" name="ContentTypeId">
    <vt:lpwstr>0x010100118DF597895A2948962D4BE0DB6E3953</vt:lpwstr>
  </property>
</Properties>
</file>