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9.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2.xml" ContentType="application/vnd.openxmlformats-officedocument.drawingml.chartshapes+xml"/>
  <Override PartName="/ppt/notesSlides/notesSlide2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1.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2.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3.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4.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5.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26.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27.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28.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29.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0.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32.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3.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34.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35.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36.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37.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38.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39.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42.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notesSlides/notesSlide45.xml" ContentType="application/vnd.openxmlformats-officedocument.presentationml.notesSlid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notesSlides/notesSlide49.xml" ContentType="application/vnd.openxmlformats-officedocument.presentationml.notesSl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50.xml" ContentType="application/vnd.openxmlformats-officedocument.presentationml.notesSl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drawings/drawing3.xml" ContentType="application/vnd.openxmlformats-officedocument.drawingml.chartshapes+xml"/>
  <Override PartName="/ppt/notesSlides/notesSlide51.xml" ContentType="application/vnd.openxmlformats-officedocument.presentationml.notesSlid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drawings/drawing4.xml" ContentType="application/vnd.openxmlformats-officedocument.drawingml.chartshapes+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drawings/drawing5.xml" ContentType="application/vnd.openxmlformats-officedocument.drawingml.chartshape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99"/>
  </p:notesMasterIdLst>
  <p:handoutMasterIdLst>
    <p:handoutMasterId r:id="rId100"/>
  </p:handoutMasterIdLst>
  <p:sldIdLst>
    <p:sldId id="1951" r:id="rId6"/>
    <p:sldId id="1308" r:id="rId7"/>
    <p:sldId id="2091" r:id="rId8"/>
    <p:sldId id="2092" r:id="rId9"/>
    <p:sldId id="2093" r:id="rId10"/>
    <p:sldId id="2094" r:id="rId11"/>
    <p:sldId id="2095" r:id="rId12"/>
    <p:sldId id="2029" r:id="rId13"/>
    <p:sldId id="2072" r:id="rId14"/>
    <p:sldId id="1944" r:id="rId15"/>
    <p:sldId id="2031" r:id="rId16"/>
    <p:sldId id="2045" r:id="rId17"/>
    <p:sldId id="2082" r:id="rId18"/>
    <p:sldId id="2075" r:id="rId19"/>
    <p:sldId id="2050" r:id="rId20"/>
    <p:sldId id="2054" r:id="rId21"/>
    <p:sldId id="2055" r:id="rId22"/>
    <p:sldId id="2124" r:id="rId23"/>
    <p:sldId id="2052" r:id="rId24"/>
    <p:sldId id="2053" r:id="rId25"/>
    <p:sldId id="2113" r:id="rId26"/>
    <p:sldId id="2041" r:id="rId27"/>
    <p:sldId id="1814" r:id="rId28"/>
    <p:sldId id="2074" r:id="rId29"/>
    <p:sldId id="2096" r:id="rId30"/>
    <p:sldId id="2097" r:id="rId31"/>
    <p:sldId id="2098" r:id="rId32"/>
    <p:sldId id="2099" r:id="rId33"/>
    <p:sldId id="2100" r:id="rId34"/>
    <p:sldId id="2046" r:id="rId35"/>
    <p:sldId id="2086" r:id="rId36"/>
    <p:sldId id="2047" r:id="rId37"/>
    <p:sldId id="2090" r:id="rId38"/>
    <p:sldId id="2049" r:id="rId39"/>
    <p:sldId id="2087" r:id="rId40"/>
    <p:sldId id="1941" r:id="rId41"/>
    <p:sldId id="1905" r:id="rId42"/>
    <p:sldId id="1910" r:id="rId43"/>
    <p:sldId id="2088" r:id="rId44"/>
    <p:sldId id="2073" r:id="rId45"/>
    <p:sldId id="1877" r:id="rId46"/>
    <p:sldId id="1878" r:id="rId47"/>
    <p:sldId id="1817" r:id="rId48"/>
    <p:sldId id="1835" r:id="rId49"/>
    <p:sldId id="2089" r:id="rId50"/>
    <p:sldId id="1838" r:id="rId51"/>
    <p:sldId id="1837" r:id="rId52"/>
    <p:sldId id="1818" r:id="rId53"/>
    <p:sldId id="1949" r:id="rId54"/>
    <p:sldId id="2023" r:id="rId55"/>
    <p:sldId id="1959" r:id="rId56"/>
    <p:sldId id="1960" r:id="rId57"/>
    <p:sldId id="2038" r:id="rId58"/>
    <p:sldId id="2064" r:id="rId59"/>
    <p:sldId id="2039" r:id="rId60"/>
    <p:sldId id="2065" r:id="rId61"/>
    <p:sldId id="2043" r:id="rId62"/>
    <p:sldId id="2040" r:id="rId63"/>
    <p:sldId id="2071" r:id="rId64"/>
    <p:sldId id="2070" r:id="rId65"/>
    <p:sldId id="1871" r:id="rId66"/>
    <p:sldId id="1872" r:id="rId67"/>
    <p:sldId id="1873" r:id="rId68"/>
    <p:sldId id="1874" r:id="rId69"/>
    <p:sldId id="2011" r:id="rId70"/>
    <p:sldId id="2078" r:id="rId71"/>
    <p:sldId id="2101" r:id="rId72"/>
    <p:sldId id="2102" r:id="rId73"/>
    <p:sldId id="2103" r:id="rId74"/>
    <p:sldId id="2104" r:id="rId75"/>
    <p:sldId id="2105" r:id="rId76"/>
    <p:sldId id="2106" r:id="rId77"/>
    <p:sldId id="2107" r:id="rId78"/>
    <p:sldId id="2108" r:id="rId79"/>
    <p:sldId id="2109" r:id="rId80"/>
    <p:sldId id="2110" r:id="rId81"/>
    <p:sldId id="2111" r:id="rId82"/>
    <p:sldId id="2112" r:id="rId83"/>
    <p:sldId id="1999" r:id="rId84"/>
    <p:sldId id="2081" r:id="rId85"/>
    <p:sldId id="1953" r:id="rId86"/>
    <p:sldId id="1950" r:id="rId87"/>
    <p:sldId id="2114" r:id="rId88"/>
    <p:sldId id="2115" r:id="rId89"/>
    <p:sldId id="2116" r:id="rId90"/>
    <p:sldId id="2117" r:id="rId91"/>
    <p:sldId id="2118" r:id="rId92"/>
    <p:sldId id="2119" r:id="rId93"/>
    <p:sldId id="2120" r:id="rId94"/>
    <p:sldId id="2121" r:id="rId95"/>
    <p:sldId id="2122" r:id="rId96"/>
    <p:sldId id="2123" r:id="rId97"/>
    <p:sldId id="1834" r:id="rId98"/>
  </p:sldIdLst>
  <p:sldSz cx="12192000" cy="6858000"/>
  <p:notesSz cx="6858000" cy="9144000"/>
  <p:custDataLst>
    <p:tags r:id="rId10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page and contents" id="{1C34207A-675C-420E-9736-FC484C57D9EB}">
          <p14:sldIdLst>
            <p14:sldId id="1951"/>
            <p14:sldId id="1308"/>
          </p14:sldIdLst>
        </p14:section>
        <p14:section name="Introduction" id="{8125AA5E-6C18-4BEF-8B54-456403D63ACC}">
          <p14:sldIdLst>
            <p14:sldId id="2091"/>
            <p14:sldId id="2092"/>
            <p14:sldId id="2093"/>
            <p14:sldId id="2094"/>
            <p14:sldId id="2095"/>
          </p14:sldIdLst>
        </p14:section>
        <p14:section name="Good Work" id="{EC8925FC-85A6-45CC-BBEC-7E842AC495BB}">
          <p14:sldIdLst>
            <p14:sldId id="2029"/>
            <p14:sldId id="2072"/>
            <p14:sldId id="1944"/>
            <p14:sldId id="2031"/>
            <p14:sldId id="2045"/>
            <p14:sldId id="2082"/>
            <p14:sldId id="2075"/>
            <p14:sldId id="2050"/>
            <p14:sldId id="2054"/>
            <p14:sldId id="2055"/>
            <p14:sldId id="2124"/>
            <p14:sldId id="2052"/>
            <p14:sldId id="2053"/>
            <p14:sldId id="2113"/>
            <p14:sldId id="2041"/>
          </p14:sldIdLst>
        </p14:section>
        <p14:section name="Cost of Living and Food Security" id="{DA1103AE-A71E-419E-ADFC-A38CD447FA5D}">
          <p14:sldIdLst>
            <p14:sldId id="1814"/>
            <p14:sldId id="2074"/>
            <p14:sldId id="2096"/>
            <p14:sldId id="2097"/>
            <p14:sldId id="2098"/>
            <p14:sldId id="2099"/>
            <p14:sldId id="2100"/>
            <p14:sldId id="2046"/>
            <p14:sldId id="2086"/>
            <p14:sldId id="2047"/>
            <p14:sldId id="2090"/>
            <p14:sldId id="2049"/>
            <p14:sldId id="2087"/>
            <p14:sldId id="1941"/>
            <p14:sldId id="1905"/>
            <p14:sldId id="1910"/>
            <p14:sldId id="2088"/>
            <p14:sldId id="2073"/>
            <p14:sldId id="1877"/>
            <p14:sldId id="1878"/>
            <p14:sldId id="1817"/>
            <p14:sldId id="1835"/>
            <p14:sldId id="2089"/>
            <p14:sldId id="1838"/>
            <p14:sldId id="1837"/>
            <p14:sldId id="1818"/>
            <p14:sldId id="1949"/>
            <p14:sldId id="2023"/>
            <p14:sldId id="1959"/>
            <p14:sldId id="1960"/>
            <p14:sldId id="2038"/>
            <p14:sldId id="2064"/>
            <p14:sldId id="2039"/>
            <p14:sldId id="2065"/>
            <p14:sldId id="2043"/>
            <p14:sldId id="2040"/>
            <p14:sldId id="2071"/>
            <p14:sldId id="2070"/>
            <p14:sldId id="1871"/>
            <p14:sldId id="1872"/>
            <p14:sldId id="1873"/>
            <p14:sldId id="1874"/>
          </p14:sldIdLst>
        </p14:section>
        <p14:section name="Digital inclusion" id="{50F741D3-54D1-45ED-BA74-FA11C62B3BFE}">
          <p14:sldIdLst>
            <p14:sldId id="2011"/>
            <p14:sldId id="2078"/>
            <p14:sldId id="2101"/>
            <p14:sldId id="2102"/>
            <p14:sldId id="2103"/>
            <p14:sldId id="2104"/>
            <p14:sldId id="2105"/>
            <p14:sldId id="2106"/>
            <p14:sldId id="2107"/>
            <p14:sldId id="2108"/>
            <p14:sldId id="2109"/>
            <p14:sldId id="2110"/>
            <p14:sldId id="2111"/>
            <p14:sldId id="2112"/>
          </p14:sldIdLst>
        </p14:section>
        <p14:section name="Living safely and fairly with COVID-19" id="{ECC57D58-012D-4831-AAD6-0ECD2C98AD86}">
          <p14:sldIdLst>
            <p14:sldId id="1999"/>
            <p14:sldId id="2081"/>
            <p14:sldId id="1953"/>
          </p14:sldIdLst>
        </p14:section>
        <p14:section name="Appendix - Local area summaries" id="{014B0EE1-FD9E-4A64-B40C-F8EBAD48418B}">
          <p14:sldIdLst>
            <p14:sldId id="1950"/>
            <p14:sldId id="2114"/>
            <p14:sldId id="2115"/>
            <p14:sldId id="2116"/>
            <p14:sldId id="2117"/>
            <p14:sldId id="2118"/>
            <p14:sldId id="2119"/>
            <p14:sldId id="2120"/>
            <p14:sldId id="2121"/>
            <p14:sldId id="2122"/>
            <p14:sldId id="2123"/>
            <p14:sldId id="1834"/>
          </p14:sldIdLst>
        </p14:section>
      </p14:sectionLst>
    </p:ext>
    <p:ext uri="{EFAFB233-063F-42B5-8137-9DF3F51BA10A}">
      <p15:sldGuideLst xmlns:p15="http://schemas.microsoft.com/office/powerpoint/2012/main">
        <p15:guide id="5" orient="horz" pos="368" userDrawn="1">
          <p15:clr>
            <a:srgbClr val="A4A3A4"/>
          </p15:clr>
        </p15:guide>
        <p15:guide id="6" orient="horz" pos="3861" userDrawn="1">
          <p15:clr>
            <a:srgbClr val="A4A3A4"/>
          </p15:clr>
        </p15:guide>
        <p15:guide id="12" pos="6539" userDrawn="1">
          <p15:clr>
            <a:srgbClr val="A4A3A4"/>
          </p15:clr>
        </p15:guide>
        <p15:guide id="13" pos="7310" userDrawn="1">
          <p15:clr>
            <a:srgbClr val="A4A3A4"/>
          </p15:clr>
        </p15:guide>
        <p15:guide id="14" pos="5768" userDrawn="1">
          <p15:clr>
            <a:srgbClr val="A4A3A4"/>
          </p15:clr>
        </p15:guide>
        <p15:guide id="15" pos="4997" userDrawn="1">
          <p15:clr>
            <a:srgbClr val="A4A3A4"/>
          </p15:clr>
        </p15:guide>
        <p15:guide id="16" pos="4226" userDrawn="1">
          <p15:clr>
            <a:srgbClr val="A4A3A4"/>
          </p15:clr>
        </p15:guide>
        <p15:guide id="17" pos="3454" userDrawn="1">
          <p15:clr>
            <a:srgbClr val="A4A3A4"/>
          </p15:clr>
        </p15:guide>
        <p15:guide id="18" pos="2683" userDrawn="1">
          <p15:clr>
            <a:srgbClr val="A4A3A4"/>
          </p15:clr>
        </p15:guide>
        <p15:guide id="19" pos="1912" userDrawn="1">
          <p15:clr>
            <a:srgbClr val="A4A3A4"/>
          </p15:clr>
        </p15:guide>
        <p15:guide id="20" pos="1323" userDrawn="1">
          <p15:clr>
            <a:srgbClr val="A4A3A4"/>
          </p15:clr>
        </p15:guide>
        <p15:guide id="21" pos="257" userDrawn="1">
          <p15:clr>
            <a:srgbClr val="A4A3A4"/>
          </p15:clr>
        </p15:guide>
        <p15:guide id="22" orient="horz" pos="1162" userDrawn="1">
          <p15:clr>
            <a:srgbClr val="A4A3A4"/>
          </p15:clr>
        </p15:guide>
        <p15:guide id="23" orient="horz" pos="1911" userDrawn="1">
          <p15:clr>
            <a:srgbClr val="A4A3A4"/>
          </p15:clr>
        </p15:guide>
        <p15:guide id="24" orient="horz" pos="2682" userDrawn="1">
          <p15:clr>
            <a:srgbClr val="A4A3A4"/>
          </p15:clr>
        </p15:guide>
        <p15:guide id="25" orient="horz" pos="3339" userDrawn="1">
          <p15:clr>
            <a:srgbClr val="A4A3A4"/>
          </p15:clr>
        </p15:guide>
        <p15:guide id="26" orient="horz" pos="3952" userDrawn="1">
          <p15:clr>
            <a:srgbClr val="A4A3A4"/>
          </p15:clr>
        </p15:guide>
        <p15:guide id="27" orient="horz" pos="102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4AE411-7829-75D9-A89F-51923A011DC3}" name="Pettit, Lucy" initials="PL" userId="S::Lucy.Pettit@greatermanchester-ca.gov.uk::bdef355b-33a5-437e-9e8e-1c046d406f2d" providerId="AD"/>
  <p188:author id="{C1421324-6DCB-1F7A-9496-A4A40B168AAF}" name="Pope, Christopher" initials="PC" userId="S::Christopher.Pope@greatermanchester-ca.gov.uk::94ad3384-49a9-4033-9838-b6ce03556405" providerId="AD"/>
  <p188:author id="{4CEB903E-18AB-5E28-506F-2BB1A73DC315}" name="Beth Burls" initials="BB" userId="S::Beth.Burls@bmgresearch.com::e51db7cf-fd92-4430-83aa-abde93e81bf2" providerId="AD"/>
  <p188:author id="{87383E45-BAC1-9ECB-D59A-2EC83B9E947A}" name="Ottiwell, David" initials="OD" userId="S::David.Ottiwell@greatermanchester-ca.gov.uk::fdacd154-9d7b-49cf-84b6-2b98f5918a2a" providerId="AD"/>
  <p188:author id="{1ED04258-1F01-77B1-C2AD-C4F503B2EDCF}" name="Smith, Jessica" initials="SJ" userId="S::jessica.smith@greatermanchester-ca.gov.uk::26cac524-1be4-41c1-897f-f8ca83cd5f22" providerId="AD"/>
  <p188:author id="{8DE91170-2A69-951D-5215-4BB0A97377CD}" name="Markus, Francis" initials="MF" userId="S::Francis.Markus@greatermanchester-ca.gov.uk::ea2c85a8-147b-43c6-ae9c-bcac1cf1d645" providerId="AD"/>
  <p188:author id="{02998E7F-35D3-1D85-3C23-2BDF7EE0E3BE}" name="Pettit, Lucy" initials="PL" userId="S::lucy.pettit@greatermanchester-ca.gov.uk::bdef355b-33a5-437e-9e8e-1c046d406f2d" providerId="AD"/>
  <p188:author id="{AB15E2AD-ACB9-C1A9-1D72-FFF6A7472750}" name="Harley, Rachel" initials="HR" userId="S::rachel.harley@greatermanchester-ca.gov.uk::5910cac3-d4ed-4c49-abcd-943c7e8cd993" providerId="AD"/>
  <p188:author id="{CCE4E4B2-07A5-F1F8-7CC1-E606D367D23F}" name="Panayiota Papouridou" initials="PP" userId="S::Panayiota.Papouridou@bmgresearch.com::cb55ff90-0a81-49d1-9c8a-7f9d3a05a290" providerId="AD"/>
  <p188:author id="{ABD7A1C5-1220-B9F1-3A86-A5741136EC33}" name="Sainsbury, Martin" initials="SM" userId="S::Martin.Sainsbury@greatermanchester-ca.gov.uk::bb1da36c-741f-4a0b-8c74-4693c0978d5e" providerId="AD"/>
  <p188:author id="{DEA964DA-3E28-3DA3-2DFC-826E9D0AEE2B}" name="Adam King" initials="AK" userId="S::Adam.King@bmgresearch.com::8053fbb0-ca35-4e61-affa-d3590efa4b31" providerId="AD"/>
  <p188:author id="{5DCF41F0-5FCA-4A7F-C7F2-3EDDDB72AF36}" name="Ottiwell, David" initials="OD" userId="S::david.ottiwell@greatermanchester-ca.gov.uk::fdacd154-9d7b-49cf-84b6-2b98f5918a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Pettit, Lucy" initials="PL" lastIdx="7" clrIdx="6">
    <p:extLst>
      <p:ext uri="{19B8F6BF-5375-455C-9EA6-DF929625EA0E}">
        <p15:presenceInfo xmlns:p15="http://schemas.microsoft.com/office/powerpoint/2012/main" userId="S::lucy.pettit@greatermanchester-ca.gov.uk::bdef355b-33a5-437e-9e8e-1c046d406f2d" providerId="AD"/>
      </p:ext>
    </p:extLst>
  </p:cmAuthor>
  <p:cmAuthor id="1" name="Adam King" initials="AK" lastIdx="42" clrIdx="0">
    <p:extLst>
      <p:ext uri="{19B8F6BF-5375-455C-9EA6-DF929625EA0E}">
        <p15:presenceInfo xmlns:p15="http://schemas.microsoft.com/office/powerpoint/2012/main" userId="S::Adam.King@bmgresearch.com::8053fbb0-ca35-4e61-affa-d3590efa4b31" providerId="AD"/>
      </p:ext>
    </p:extLst>
  </p:cmAuthor>
  <p:cmAuthor id="2" name="Panayiota Papouridou" initials="PP" lastIdx="39" clrIdx="1">
    <p:extLst>
      <p:ext uri="{19B8F6BF-5375-455C-9EA6-DF929625EA0E}">
        <p15:presenceInfo xmlns:p15="http://schemas.microsoft.com/office/powerpoint/2012/main" userId="S::Panayiota.Papouridou@bmgresearch.com::cb55ff90-0a81-49d1-9c8a-7f9d3a05a290" providerId="AD"/>
      </p:ext>
    </p:extLst>
  </p:cmAuthor>
  <p:cmAuthor id="3" name="Beth Burls" initials="BB" lastIdx="28" clrIdx="2">
    <p:extLst>
      <p:ext uri="{19B8F6BF-5375-455C-9EA6-DF929625EA0E}">
        <p15:presenceInfo xmlns:p15="http://schemas.microsoft.com/office/powerpoint/2012/main" userId="S::Beth.Burls@bmgresearch.com::e51db7cf-fd92-4430-83aa-abde93e81bf2" providerId="AD"/>
      </p:ext>
    </p:extLst>
  </p:cmAuthor>
  <p:cmAuthor id="4" name="Harley, Rachel" initials="HR" lastIdx="17" clrIdx="3">
    <p:extLst>
      <p:ext uri="{19B8F6BF-5375-455C-9EA6-DF929625EA0E}">
        <p15:presenceInfo xmlns:p15="http://schemas.microsoft.com/office/powerpoint/2012/main" userId="S::rachel.harley@greatermanchester-ca.gov.uk::5910cac3-d4ed-4c49-abcd-943c7e8cd993" providerId="AD"/>
      </p:ext>
    </p:extLst>
  </p:cmAuthor>
  <p:cmAuthor id="5" name="Ottiwell, David" initials="OD" lastIdx="71" clrIdx="4">
    <p:extLst>
      <p:ext uri="{19B8F6BF-5375-455C-9EA6-DF929625EA0E}">
        <p15:presenceInfo xmlns:p15="http://schemas.microsoft.com/office/powerpoint/2012/main" userId="S::david.ottiwell@greatermanchester-ca.gov.uk::fdacd154-9d7b-49cf-84b6-2b98f5918a2a" providerId="AD"/>
      </p:ext>
    </p:extLst>
  </p:cmAuthor>
  <p:cmAuthor id="6" name="Sainsbury, Martin" initials="SM" lastIdx="35" clrIdx="5">
    <p:extLst>
      <p:ext uri="{19B8F6BF-5375-455C-9EA6-DF929625EA0E}">
        <p15:presenceInfo xmlns:p15="http://schemas.microsoft.com/office/powerpoint/2012/main" userId="S::Martin.Sainsbury@greatermanchester-ca.gov.uk::bb1da36c-741f-4a0b-8c74-4693c0978d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151"/>
    <a:srgbClr val="7E7D7C"/>
    <a:srgbClr val="009690"/>
    <a:srgbClr val="5C5B5A"/>
    <a:srgbClr val="FF0101"/>
    <a:srgbClr val="FF9999"/>
    <a:srgbClr val="33B0A6"/>
    <a:srgbClr val="D9D9D9"/>
    <a:srgbClr val="A3E5E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0A4304-FCDA-4548-A394-0738647E91B2}" v="219" dt="2023-01-23T14:03:42.331"/>
    <p1510:client id="{D86C6962-162D-45A9-BC7F-E02C34A200D1}" v="294" dt="2023-01-23T14:41:44.161"/>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68"/>
        <p:guide orient="horz" pos="3861"/>
        <p:guide pos="6539"/>
        <p:guide pos="7310"/>
        <p:guide pos="5768"/>
        <p:guide pos="4997"/>
        <p:guide pos="4226"/>
        <p:guide pos="3454"/>
        <p:guide pos="2683"/>
        <p:guide pos="1912"/>
        <p:guide pos="1323"/>
        <p:guide pos="257"/>
        <p:guide orient="horz" pos="1162"/>
        <p:guide orient="horz" pos="1911"/>
        <p:guide orient="horz" pos="2682"/>
        <p:guide orient="horz" pos="3339"/>
        <p:guide orient="horz" pos="3952"/>
        <p:guide orient="horz" pos="1026"/>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microsoft.com/office/2016/11/relationships/changesInfo" Target="changesInfos/changesInfo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commentAuthors" Target="commentAuthor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presProps" Target="presProps.xml"/><Relationship Id="rId108" Type="http://schemas.microsoft.com/office/2015/10/relationships/revisionInfo" Target="revisionInfo.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notesMaster" Target="notesMasters/notesMaster1.xml"/><Relationship Id="rId10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microsoft.com/office/2018/10/relationships/authors" Target="author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handoutMaster" Target="handoutMasters/handoutMaster1.xml"/><Relationship Id="rId105"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Rachel" userId="5910cac3-d4ed-4c49-abcd-943c7e8cd993" providerId="ADAL" clId="{B00A4304-FCDA-4548-A394-0738647E91B2}"/>
    <pc:docChg chg="undo custSel addSld delSld modSld modSection">
      <pc:chgData name="Harley, Rachel" userId="5910cac3-d4ed-4c49-abcd-943c7e8cd993" providerId="ADAL" clId="{B00A4304-FCDA-4548-A394-0738647E91B2}" dt="2023-01-23T14:03:42.332" v="220" actId="2696"/>
      <pc:docMkLst>
        <pc:docMk/>
      </pc:docMkLst>
      <pc:sldChg chg="modSp mod">
        <pc:chgData name="Harley, Rachel" userId="5910cac3-d4ed-4c49-abcd-943c7e8cd993" providerId="ADAL" clId="{B00A4304-FCDA-4548-A394-0738647E91B2}" dt="2023-01-23T13:59:25.252" v="160"/>
        <pc:sldMkLst>
          <pc:docMk/>
          <pc:sldMk cId="3169747865" sldId="1818"/>
        </pc:sldMkLst>
        <pc:spChg chg="mod">
          <ac:chgData name="Harley, Rachel" userId="5910cac3-d4ed-4c49-abcd-943c7e8cd993" providerId="ADAL" clId="{B00A4304-FCDA-4548-A394-0738647E91B2}" dt="2023-01-23T13:58:57.261" v="146" actId="14100"/>
          <ac:spMkLst>
            <pc:docMk/>
            <pc:sldMk cId="3169747865" sldId="1818"/>
            <ac:spMk id="4" creationId="{1A276CDE-5912-4FA2-866A-6E5EC2BEE47A}"/>
          </ac:spMkLst>
        </pc:spChg>
        <pc:spChg chg="ord">
          <ac:chgData name="Harley, Rachel" userId="5910cac3-d4ed-4c49-abcd-943c7e8cd993" providerId="ADAL" clId="{B00A4304-FCDA-4548-A394-0738647E91B2}" dt="2023-01-23T13:59:25.252" v="160"/>
          <ac:spMkLst>
            <pc:docMk/>
            <pc:sldMk cId="3169747865" sldId="1818"/>
            <ac:spMk id="26" creationId="{93C7F2C3-A529-4A8D-849B-F48FEAD542C0}"/>
          </ac:spMkLst>
        </pc:spChg>
        <pc:grpChg chg="mod">
          <ac:chgData name="Harley, Rachel" userId="5910cac3-d4ed-4c49-abcd-943c7e8cd993" providerId="ADAL" clId="{B00A4304-FCDA-4548-A394-0738647E91B2}" dt="2023-01-23T13:58:45.580" v="145" actId="1076"/>
          <ac:grpSpMkLst>
            <pc:docMk/>
            <pc:sldMk cId="3169747865" sldId="1818"/>
            <ac:grpSpMk id="7" creationId="{271E232F-D14C-65CD-8E55-BCEEE8C1EA44}"/>
          </ac:grpSpMkLst>
        </pc:grpChg>
        <pc:graphicFrameChg chg="mod">
          <ac:chgData name="Harley, Rachel" userId="5910cac3-d4ed-4c49-abcd-943c7e8cd993" providerId="ADAL" clId="{B00A4304-FCDA-4548-A394-0738647E91B2}" dt="2023-01-23T13:58:38.382" v="144" actId="14100"/>
          <ac:graphicFrameMkLst>
            <pc:docMk/>
            <pc:sldMk cId="3169747865" sldId="1818"/>
            <ac:graphicFrameMk id="6" creationId="{66EBAD9B-54D3-439E-AD46-6C7678FA2AA6}"/>
          </ac:graphicFrameMkLst>
        </pc:graphicFrameChg>
      </pc:sldChg>
      <pc:sldChg chg="modSp mod">
        <pc:chgData name="Harley, Rachel" userId="5910cac3-d4ed-4c49-abcd-943c7e8cd993" providerId="ADAL" clId="{B00A4304-FCDA-4548-A394-0738647E91B2}" dt="2023-01-23T14:01:53.818" v="212"/>
        <pc:sldMkLst>
          <pc:docMk/>
          <pc:sldMk cId="1112348932" sldId="1835"/>
        </pc:sldMkLst>
        <pc:grpChg chg="ord">
          <ac:chgData name="Harley, Rachel" userId="5910cac3-d4ed-4c49-abcd-943c7e8cd993" providerId="ADAL" clId="{B00A4304-FCDA-4548-A394-0738647E91B2}" dt="2023-01-23T14:01:53.818" v="212"/>
          <ac:grpSpMkLst>
            <pc:docMk/>
            <pc:sldMk cId="1112348932" sldId="1835"/>
            <ac:grpSpMk id="7" creationId="{85C492DA-49B5-E765-CDE9-CC63403B0DCA}"/>
          </ac:grpSpMkLst>
        </pc:grpChg>
      </pc:sldChg>
      <pc:sldChg chg="modSp mod">
        <pc:chgData name="Harley, Rachel" userId="5910cac3-d4ed-4c49-abcd-943c7e8cd993" providerId="ADAL" clId="{B00A4304-FCDA-4548-A394-0738647E91B2}" dt="2023-01-23T14:02:15.198" v="214"/>
        <pc:sldMkLst>
          <pc:docMk/>
          <pc:sldMk cId="2728795789" sldId="1837"/>
        </pc:sldMkLst>
        <pc:grpChg chg="ord">
          <ac:chgData name="Harley, Rachel" userId="5910cac3-d4ed-4c49-abcd-943c7e8cd993" providerId="ADAL" clId="{B00A4304-FCDA-4548-A394-0738647E91B2}" dt="2023-01-23T14:02:15.198" v="214"/>
          <ac:grpSpMkLst>
            <pc:docMk/>
            <pc:sldMk cId="2728795789" sldId="1837"/>
            <ac:grpSpMk id="3" creationId="{6DF25471-F080-95AB-8900-5C499D25B261}"/>
          </ac:grpSpMkLst>
        </pc:grpChg>
      </pc:sldChg>
      <pc:sldChg chg="modSp mod">
        <pc:chgData name="Harley, Rachel" userId="5910cac3-d4ed-4c49-abcd-943c7e8cd993" providerId="ADAL" clId="{B00A4304-FCDA-4548-A394-0738647E91B2}" dt="2023-01-23T13:55:14.195" v="122" actId="14100"/>
        <pc:sldMkLst>
          <pc:docMk/>
          <pc:sldMk cId="2338765952" sldId="1871"/>
        </pc:sldMkLst>
        <pc:graphicFrameChg chg="mod">
          <ac:chgData name="Harley, Rachel" userId="5910cac3-d4ed-4c49-abcd-943c7e8cd993" providerId="ADAL" clId="{B00A4304-FCDA-4548-A394-0738647E91B2}" dt="2023-01-23T13:55:14.195" v="122" actId="14100"/>
          <ac:graphicFrameMkLst>
            <pc:docMk/>
            <pc:sldMk cId="2338765952" sldId="1871"/>
            <ac:graphicFrameMk id="33" creationId="{FEB68C0C-D5DA-429A-B3CA-618E7215AF75}"/>
          </ac:graphicFrameMkLst>
        </pc:graphicFrameChg>
      </pc:sldChg>
      <pc:sldChg chg="modSp mod">
        <pc:chgData name="Harley, Rachel" userId="5910cac3-d4ed-4c49-abcd-943c7e8cd993" providerId="ADAL" clId="{B00A4304-FCDA-4548-A394-0738647E91B2}" dt="2023-01-23T13:55:34.450" v="123" actId="1076"/>
        <pc:sldMkLst>
          <pc:docMk/>
          <pc:sldMk cId="466692770" sldId="1873"/>
        </pc:sldMkLst>
        <pc:spChg chg="mod">
          <ac:chgData name="Harley, Rachel" userId="5910cac3-d4ed-4c49-abcd-943c7e8cd993" providerId="ADAL" clId="{B00A4304-FCDA-4548-A394-0738647E91B2}" dt="2023-01-23T13:51:21.575" v="67" actId="14100"/>
          <ac:spMkLst>
            <pc:docMk/>
            <pc:sldMk cId="466692770" sldId="1873"/>
            <ac:spMk id="4" creationId="{1A276CDE-5912-4FA2-866A-6E5EC2BEE47A}"/>
          </ac:spMkLst>
        </pc:spChg>
        <pc:spChg chg="mod">
          <ac:chgData name="Harley, Rachel" userId="5910cac3-d4ed-4c49-abcd-943c7e8cd993" providerId="ADAL" clId="{B00A4304-FCDA-4548-A394-0738647E91B2}" dt="2023-01-23T13:54:52.426" v="120" actId="1076"/>
          <ac:spMkLst>
            <pc:docMk/>
            <pc:sldMk cId="466692770" sldId="1873"/>
            <ac:spMk id="9" creationId="{E7507205-C5DD-BE41-08AA-2B5934FCA1A1}"/>
          </ac:spMkLst>
        </pc:spChg>
        <pc:spChg chg="mod">
          <ac:chgData name="Harley, Rachel" userId="5910cac3-d4ed-4c49-abcd-943c7e8cd993" providerId="ADAL" clId="{B00A4304-FCDA-4548-A394-0738647E91B2}" dt="2023-01-23T13:54:28.162" v="115" actId="14100"/>
          <ac:spMkLst>
            <pc:docMk/>
            <pc:sldMk cId="466692770" sldId="1873"/>
            <ac:spMk id="10" creationId="{7F68CB42-DA81-4F30-9685-5B75C5A967C7}"/>
          </ac:spMkLst>
        </pc:spChg>
        <pc:spChg chg="mod">
          <ac:chgData name="Harley, Rachel" userId="5910cac3-d4ed-4c49-abcd-943c7e8cd993" providerId="ADAL" clId="{B00A4304-FCDA-4548-A394-0738647E91B2}" dt="2023-01-23T13:54:25.355" v="114" actId="14100"/>
          <ac:spMkLst>
            <pc:docMk/>
            <pc:sldMk cId="466692770" sldId="1873"/>
            <ac:spMk id="12" creationId="{7688D920-6F23-4E63-B278-280306FA0BFF}"/>
          </ac:spMkLst>
        </pc:spChg>
        <pc:spChg chg="mod">
          <ac:chgData name="Harley, Rachel" userId="5910cac3-d4ed-4c49-abcd-943c7e8cd993" providerId="ADAL" clId="{B00A4304-FCDA-4548-A394-0738647E91B2}" dt="2023-01-23T13:54:39.602" v="118" actId="1076"/>
          <ac:spMkLst>
            <pc:docMk/>
            <pc:sldMk cId="466692770" sldId="1873"/>
            <ac:spMk id="15" creationId="{CC6CB2E9-593E-4B13-9F9A-206588CC290A}"/>
          </ac:spMkLst>
        </pc:spChg>
        <pc:spChg chg="mod">
          <ac:chgData name="Harley, Rachel" userId="5910cac3-d4ed-4c49-abcd-943c7e8cd993" providerId="ADAL" clId="{B00A4304-FCDA-4548-A394-0738647E91B2}" dt="2023-01-23T13:54:21.433" v="113" actId="1076"/>
          <ac:spMkLst>
            <pc:docMk/>
            <pc:sldMk cId="466692770" sldId="1873"/>
            <ac:spMk id="20" creationId="{FB2DD8A7-C169-43B4-9455-C43F95AAF37E}"/>
          </ac:spMkLst>
        </pc:spChg>
        <pc:graphicFrameChg chg="mod">
          <ac:chgData name="Harley, Rachel" userId="5910cac3-d4ed-4c49-abcd-943c7e8cd993" providerId="ADAL" clId="{B00A4304-FCDA-4548-A394-0738647E91B2}" dt="2023-01-23T13:54:35.257" v="117" actId="1076"/>
          <ac:graphicFrameMkLst>
            <pc:docMk/>
            <pc:sldMk cId="466692770" sldId="1873"/>
            <ac:graphicFrameMk id="14" creationId="{29C36411-0ADC-4A76-8FF7-53FEE9539E83}"/>
          </ac:graphicFrameMkLst>
        </pc:graphicFrameChg>
        <pc:graphicFrameChg chg="mod">
          <ac:chgData name="Harley, Rachel" userId="5910cac3-d4ed-4c49-abcd-943c7e8cd993" providerId="ADAL" clId="{B00A4304-FCDA-4548-A394-0738647E91B2}" dt="2023-01-23T13:55:34.450" v="123" actId="1076"/>
          <ac:graphicFrameMkLst>
            <pc:docMk/>
            <pc:sldMk cId="466692770" sldId="1873"/>
            <ac:graphicFrameMk id="18" creationId="{1D931CBA-7C05-4136-B405-9C7E3D605AE5}"/>
          </ac:graphicFrameMkLst>
        </pc:graphicFrameChg>
      </pc:sldChg>
      <pc:sldChg chg="modSp mod">
        <pc:chgData name="Harley, Rachel" userId="5910cac3-d4ed-4c49-abcd-943c7e8cd993" providerId="ADAL" clId="{B00A4304-FCDA-4548-A394-0738647E91B2}" dt="2023-01-23T13:57:15.747" v="134"/>
        <pc:sldMkLst>
          <pc:docMk/>
          <pc:sldMk cId="2114828264" sldId="1878"/>
        </pc:sldMkLst>
        <pc:spChg chg="mod">
          <ac:chgData name="Harley, Rachel" userId="5910cac3-d4ed-4c49-abcd-943c7e8cd993" providerId="ADAL" clId="{B00A4304-FCDA-4548-A394-0738647E91B2}" dt="2023-01-23T13:56:58.500" v="128" actId="115"/>
          <ac:spMkLst>
            <pc:docMk/>
            <pc:sldMk cId="2114828264" sldId="1878"/>
            <ac:spMk id="2" creationId="{839F0CED-B7D2-4B73-86EA-C928F6CE42BA}"/>
          </ac:spMkLst>
        </pc:spChg>
        <pc:spChg chg="mod">
          <ac:chgData name="Harley, Rachel" userId="5910cac3-d4ed-4c49-abcd-943c7e8cd993" providerId="ADAL" clId="{B00A4304-FCDA-4548-A394-0738647E91B2}" dt="2023-01-23T13:56:35.276" v="126" actId="14100"/>
          <ac:spMkLst>
            <pc:docMk/>
            <pc:sldMk cId="2114828264" sldId="1878"/>
            <ac:spMk id="8" creationId="{54A96D33-AC49-3FAF-CAF7-19C6AC29C723}"/>
          </ac:spMkLst>
        </pc:spChg>
        <pc:spChg chg="mod">
          <ac:chgData name="Harley, Rachel" userId="5910cac3-d4ed-4c49-abcd-943c7e8cd993" providerId="ADAL" clId="{B00A4304-FCDA-4548-A394-0738647E91B2}" dt="2023-01-23T13:56:39.411" v="127" actId="14100"/>
          <ac:spMkLst>
            <pc:docMk/>
            <pc:sldMk cId="2114828264" sldId="1878"/>
            <ac:spMk id="23" creationId="{BD24FF10-0D0E-45CB-AE3C-FB09009413E5}"/>
          </ac:spMkLst>
        </pc:spChg>
        <pc:grpChg chg="ord">
          <ac:chgData name="Harley, Rachel" userId="5910cac3-d4ed-4c49-abcd-943c7e8cd993" providerId="ADAL" clId="{B00A4304-FCDA-4548-A394-0738647E91B2}" dt="2023-01-23T13:57:15.747" v="134"/>
          <ac:grpSpMkLst>
            <pc:docMk/>
            <pc:sldMk cId="2114828264" sldId="1878"/>
            <ac:grpSpMk id="4" creationId="{FD28C11A-DB12-E150-934F-47F4EF6D52AB}"/>
          </ac:grpSpMkLst>
        </pc:grpChg>
        <pc:graphicFrameChg chg="mod">
          <ac:chgData name="Harley, Rachel" userId="5910cac3-d4ed-4c49-abcd-943c7e8cd993" providerId="ADAL" clId="{B00A4304-FCDA-4548-A394-0738647E91B2}" dt="2023-01-23T13:56:15.911" v="125" actId="14100"/>
          <ac:graphicFrameMkLst>
            <pc:docMk/>
            <pc:sldMk cId="2114828264" sldId="1878"/>
            <ac:graphicFrameMk id="17" creationId="{6C8694E1-EDCD-46AB-9D9B-6CE27044CD35}"/>
          </ac:graphicFrameMkLst>
        </pc:graphicFrameChg>
      </pc:sldChg>
      <pc:sldChg chg="modSp mod">
        <pc:chgData name="Harley, Rachel" userId="5910cac3-d4ed-4c49-abcd-943c7e8cd993" providerId="ADAL" clId="{B00A4304-FCDA-4548-A394-0738647E91B2}" dt="2023-01-23T13:58:08.452" v="140"/>
        <pc:sldMkLst>
          <pc:docMk/>
          <pc:sldMk cId="884732349" sldId="1941"/>
        </pc:sldMkLst>
        <pc:spChg chg="mod">
          <ac:chgData name="Harley, Rachel" userId="5910cac3-d4ed-4c49-abcd-943c7e8cd993" providerId="ADAL" clId="{B00A4304-FCDA-4548-A394-0738647E91B2}" dt="2023-01-23T13:49:49.429" v="59" actId="1076"/>
          <ac:spMkLst>
            <pc:docMk/>
            <pc:sldMk cId="884732349" sldId="1941"/>
            <ac:spMk id="10" creationId="{D991706F-BD9A-E202-1922-662A2D926569}"/>
          </ac:spMkLst>
        </pc:spChg>
        <pc:spChg chg="mod">
          <ac:chgData name="Harley, Rachel" userId="5910cac3-d4ed-4c49-abcd-943c7e8cd993" providerId="ADAL" clId="{B00A4304-FCDA-4548-A394-0738647E91B2}" dt="2023-01-23T13:49:57.773" v="61" actId="1076"/>
          <ac:spMkLst>
            <pc:docMk/>
            <pc:sldMk cId="884732349" sldId="1941"/>
            <ac:spMk id="13" creationId="{38EC73C8-4C69-46F0-683F-21B93B76F674}"/>
          </ac:spMkLst>
        </pc:spChg>
        <pc:grpChg chg="ord">
          <ac:chgData name="Harley, Rachel" userId="5910cac3-d4ed-4c49-abcd-943c7e8cd993" providerId="ADAL" clId="{B00A4304-FCDA-4548-A394-0738647E91B2}" dt="2023-01-23T13:58:08.452" v="140"/>
          <ac:grpSpMkLst>
            <pc:docMk/>
            <pc:sldMk cId="884732349" sldId="1941"/>
            <ac:grpSpMk id="28" creationId="{0671D2C4-D1FD-4A4E-B62E-C9AE0CBDDB49}"/>
          </ac:grpSpMkLst>
        </pc:grpChg>
        <pc:graphicFrameChg chg="mod">
          <ac:chgData name="Harley, Rachel" userId="5910cac3-d4ed-4c49-abcd-943c7e8cd993" providerId="ADAL" clId="{B00A4304-FCDA-4548-A394-0738647E91B2}" dt="2023-01-23T13:50:09.582" v="63" actId="14100"/>
          <ac:graphicFrameMkLst>
            <pc:docMk/>
            <pc:sldMk cId="884732349" sldId="1941"/>
            <ac:graphicFrameMk id="11" creationId="{4A085F28-ED53-B066-ACEC-7388E7EF2856}"/>
          </ac:graphicFrameMkLst>
        </pc:graphicFrameChg>
        <pc:graphicFrameChg chg="mod">
          <ac:chgData name="Harley, Rachel" userId="5910cac3-d4ed-4c49-abcd-943c7e8cd993" providerId="ADAL" clId="{B00A4304-FCDA-4548-A394-0738647E91B2}" dt="2023-01-23T13:49:44.595" v="58" actId="14100"/>
          <ac:graphicFrameMkLst>
            <pc:docMk/>
            <pc:sldMk cId="884732349" sldId="1941"/>
            <ac:graphicFrameMk id="19" creationId="{711DBD6E-B162-B677-82A2-8ED0238545C4}"/>
          </ac:graphicFrameMkLst>
        </pc:graphicFrameChg>
        <pc:graphicFrameChg chg="mod">
          <ac:chgData name="Harley, Rachel" userId="5910cac3-d4ed-4c49-abcd-943c7e8cd993" providerId="ADAL" clId="{B00A4304-FCDA-4548-A394-0738647E91B2}" dt="2023-01-23T13:57:36.804" v="135" actId="14100"/>
          <ac:graphicFrameMkLst>
            <pc:docMk/>
            <pc:sldMk cId="884732349" sldId="1941"/>
            <ac:graphicFrameMk id="25" creationId="{E310B356-2B61-6A15-3C52-51928B7D4C0B}"/>
          </ac:graphicFrameMkLst>
        </pc:graphicFrameChg>
      </pc:sldChg>
      <pc:sldChg chg="modSp mod">
        <pc:chgData name="Harley, Rachel" userId="5910cac3-d4ed-4c49-abcd-943c7e8cd993" providerId="ADAL" clId="{B00A4304-FCDA-4548-A394-0738647E91B2}" dt="2023-01-23T14:00:24.133" v="203"/>
        <pc:sldMkLst>
          <pc:docMk/>
          <pc:sldMk cId="899369142" sldId="2023"/>
        </pc:sldMkLst>
        <pc:spChg chg="ord">
          <ac:chgData name="Harley, Rachel" userId="5910cac3-d4ed-4c49-abcd-943c7e8cd993" providerId="ADAL" clId="{B00A4304-FCDA-4548-A394-0738647E91B2}" dt="2023-01-23T14:00:24.133" v="203"/>
          <ac:spMkLst>
            <pc:docMk/>
            <pc:sldMk cId="899369142" sldId="2023"/>
            <ac:spMk id="24" creationId="{A8928607-EDD2-7A5B-0125-BE0B4414BCC0}"/>
          </ac:spMkLst>
        </pc:spChg>
      </pc:sldChg>
      <pc:sldChg chg="addSp modSp mod">
        <pc:chgData name="Harley, Rachel" userId="5910cac3-d4ed-4c49-abcd-943c7e8cd993" providerId="ADAL" clId="{B00A4304-FCDA-4548-A394-0738647E91B2}" dt="2023-01-23T13:46:33.089" v="29"/>
        <pc:sldMkLst>
          <pc:docMk/>
          <pc:sldMk cId="4013380705" sldId="2049"/>
        </pc:sldMkLst>
        <pc:spChg chg="add mod ord">
          <ac:chgData name="Harley, Rachel" userId="5910cac3-d4ed-4c49-abcd-943c7e8cd993" providerId="ADAL" clId="{B00A4304-FCDA-4548-A394-0738647E91B2}" dt="2023-01-23T13:46:33.089" v="29"/>
          <ac:spMkLst>
            <pc:docMk/>
            <pc:sldMk cId="4013380705" sldId="2049"/>
            <ac:spMk id="5" creationId="{827F9C17-9009-95E4-ABF9-3E43E218D2C3}"/>
          </ac:spMkLst>
        </pc:spChg>
        <pc:graphicFrameChg chg="mod modGraphic">
          <ac:chgData name="Harley, Rachel" userId="5910cac3-d4ed-4c49-abcd-943c7e8cd993" providerId="ADAL" clId="{B00A4304-FCDA-4548-A394-0738647E91B2}" dt="2023-01-23T13:39:05.859" v="9" actId="1076"/>
          <ac:graphicFrameMkLst>
            <pc:docMk/>
            <pc:sldMk cId="4013380705" sldId="2049"/>
            <ac:graphicFrameMk id="20" creationId="{F2B6685C-692D-F161-DA30-1469EF749976}"/>
          </ac:graphicFrameMkLst>
        </pc:graphicFrameChg>
      </pc:sldChg>
      <pc:sldChg chg="modSp mod">
        <pc:chgData name="Harley, Rachel" userId="5910cac3-d4ed-4c49-abcd-943c7e8cd993" providerId="ADAL" clId="{B00A4304-FCDA-4548-A394-0738647E91B2}" dt="2023-01-23T13:25:16.329" v="4"/>
        <pc:sldMkLst>
          <pc:docMk/>
          <pc:sldMk cId="866491470" sldId="2052"/>
        </pc:sldMkLst>
        <pc:spChg chg="ord">
          <ac:chgData name="Harley, Rachel" userId="5910cac3-d4ed-4c49-abcd-943c7e8cd993" providerId="ADAL" clId="{B00A4304-FCDA-4548-A394-0738647E91B2}" dt="2023-01-23T13:25:16.329" v="4"/>
          <ac:spMkLst>
            <pc:docMk/>
            <pc:sldMk cId="866491470" sldId="2052"/>
            <ac:spMk id="9" creationId="{A5090AF7-3493-4DA2-8C4D-564DA27A4FDE}"/>
          </ac:spMkLst>
        </pc:spChg>
      </pc:sldChg>
      <pc:sldChg chg="modSp mod">
        <pc:chgData name="Harley, Rachel" userId="5910cac3-d4ed-4c49-abcd-943c7e8cd993" providerId="ADAL" clId="{B00A4304-FCDA-4548-A394-0738647E91B2}" dt="2023-01-23T13:55:54.041" v="124" actId="1076"/>
        <pc:sldMkLst>
          <pc:docMk/>
          <pc:sldMk cId="818863051" sldId="2065"/>
        </pc:sldMkLst>
        <pc:spChg chg="mod">
          <ac:chgData name="Harley, Rachel" userId="5910cac3-d4ed-4c49-abcd-943c7e8cd993" providerId="ADAL" clId="{B00A4304-FCDA-4548-A394-0738647E91B2}" dt="2023-01-23T13:55:54.041" v="124" actId="1076"/>
          <ac:spMkLst>
            <pc:docMk/>
            <pc:sldMk cId="818863051" sldId="2065"/>
            <ac:spMk id="9" creationId="{A5090AF7-3493-4DA2-8C4D-564DA27A4FDE}"/>
          </ac:spMkLst>
        </pc:spChg>
      </pc:sldChg>
      <pc:sldChg chg="modSp mod">
        <pc:chgData name="Harley, Rachel" userId="5910cac3-d4ed-4c49-abcd-943c7e8cd993" providerId="ADAL" clId="{B00A4304-FCDA-4548-A394-0738647E91B2}" dt="2023-01-23T14:00:57.128" v="210"/>
        <pc:sldMkLst>
          <pc:docMk/>
          <pc:sldMk cId="3643372710" sldId="2087"/>
        </pc:sldMkLst>
        <pc:grpChg chg="ord">
          <ac:chgData name="Harley, Rachel" userId="5910cac3-d4ed-4c49-abcd-943c7e8cd993" providerId="ADAL" clId="{B00A4304-FCDA-4548-A394-0738647E91B2}" dt="2023-01-23T14:00:57.128" v="210"/>
          <ac:grpSpMkLst>
            <pc:docMk/>
            <pc:sldMk cId="3643372710" sldId="2087"/>
            <ac:grpSpMk id="28" creationId="{0671D2C4-D1FD-4A4E-B62E-C9AE0CBDDB49}"/>
          </ac:grpSpMkLst>
        </pc:grpChg>
        <pc:graphicFrameChg chg="mod">
          <ac:chgData name="Harley, Rachel" userId="5910cac3-d4ed-4c49-abcd-943c7e8cd993" providerId="ADAL" clId="{B00A4304-FCDA-4548-A394-0738647E91B2}" dt="2023-01-23T14:00:39.022" v="204" actId="14100"/>
          <ac:graphicFrameMkLst>
            <pc:docMk/>
            <pc:sldMk cId="3643372710" sldId="2087"/>
            <ac:graphicFrameMk id="11" creationId="{4A085F28-ED53-B066-ACEC-7388E7EF2856}"/>
          </ac:graphicFrameMkLst>
        </pc:graphicFrameChg>
        <pc:graphicFrameChg chg="mod">
          <ac:chgData name="Harley, Rachel" userId="5910cac3-d4ed-4c49-abcd-943c7e8cd993" providerId="ADAL" clId="{B00A4304-FCDA-4548-A394-0738647E91B2}" dt="2023-01-23T13:49:19.606" v="57" actId="14100"/>
          <ac:graphicFrameMkLst>
            <pc:docMk/>
            <pc:sldMk cId="3643372710" sldId="2087"/>
            <ac:graphicFrameMk id="19" creationId="{711DBD6E-B162-B677-82A2-8ED0238545C4}"/>
          </ac:graphicFrameMkLst>
        </pc:graphicFrameChg>
        <pc:graphicFrameChg chg="mod">
          <ac:chgData name="Harley, Rachel" userId="5910cac3-d4ed-4c49-abcd-943c7e8cd993" providerId="ADAL" clId="{B00A4304-FCDA-4548-A394-0738647E91B2}" dt="2023-01-23T13:49:01.012" v="56" actId="14100"/>
          <ac:graphicFrameMkLst>
            <pc:docMk/>
            <pc:sldMk cId="3643372710" sldId="2087"/>
            <ac:graphicFrameMk id="25" creationId="{E310B356-2B61-6A15-3C52-51928B7D4C0B}"/>
          </ac:graphicFrameMkLst>
        </pc:graphicFrameChg>
      </pc:sldChg>
      <pc:sldChg chg="addSp modSp mod">
        <pc:chgData name="Harley, Rachel" userId="5910cac3-d4ed-4c49-abcd-943c7e8cd993" providerId="ADAL" clId="{B00A4304-FCDA-4548-A394-0738647E91B2}" dt="2023-01-23T13:48:12.223" v="54"/>
        <pc:sldMkLst>
          <pc:docMk/>
          <pc:sldMk cId="283820225" sldId="2103"/>
        </pc:sldMkLst>
        <pc:spChg chg="add mod ord">
          <ac:chgData name="Harley, Rachel" userId="5910cac3-d4ed-4c49-abcd-943c7e8cd993" providerId="ADAL" clId="{B00A4304-FCDA-4548-A394-0738647E91B2}" dt="2023-01-23T13:48:12.223" v="54"/>
          <ac:spMkLst>
            <pc:docMk/>
            <pc:sldMk cId="283820225" sldId="2103"/>
            <ac:spMk id="2" creationId="{9FE5F846-3CB9-0BEA-E211-53DF22469D4D}"/>
          </ac:spMkLst>
        </pc:spChg>
        <pc:graphicFrameChg chg="mod">
          <ac:chgData name="Harley, Rachel" userId="5910cac3-d4ed-4c49-abcd-943c7e8cd993" providerId="ADAL" clId="{B00A4304-FCDA-4548-A394-0738647E91B2}" dt="2023-01-23T13:47:27.598" v="41"/>
          <ac:graphicFrameMkLst>
            <pc:docMk/>
            <pc:sldMk cId="283820225" sldId="2103"/>
            <ac:graphicFrameMk id="3" creationId="{7DCAC85A-58FE-18C4-F9E9-11ECA9B0F17C}"/>
          </ac:graphicFrameMkLst>
        </pc:graphicFrameChg>
        <pc:graphicFrameChg chg="mod modGraphic">
          <ac:chgData name="Harley, Rachel" userId="5910cac3-d4ed-4c49-abcd-943c7e8cd993" providerId="ADAL" clId="{B00A4304-FCDA-4548-A394-0738647E91B2}" dt="2023-01-23T13:46:53.287" v="31" actId="2165"/>
          <ac:graphicFrameMkLst>
            <pc:docMk/>
            <pc:sldMk cId="283820225" sldId="2103"/>
            <ac:graphicFrameMk id="26" creationId="{DCFCE3BD-A710-40B9-9B51-287528237188}"/>
          </ac:graphicFrameMkLst>
        </pc:graphicFrameChg>
      </pc:sldChg>
      <pc:sldChg chg="modSp mod">
        <pc:chgData name="Harley, Rachel" userId="5910cac3-d4ed-4c49-abcd-943c7e8cd993" providerId="ADAL" clId="{B00A4304-FCDA-4548-A394-0738647E91B2}" dt="2023-01-23T13:51:06.643" v="66"/>
        <pc:sldMkLst>
          <pc:docMk/>
          <pc:sldMk cId="2903452000" sldId="2107"/>
        </pc:sldMkLst>
        <pc:spChg chg="ord">
          <ac:chgData name="Harley, Rachel" userId="5910cac3-d4ed-4c49-abcd-943c7e8cd993" providerId="ADAL" clId="{B00A4304-FCDA-4548-A394-0738647E91B2}" dt="2023-01-23T13:51:06.643" v="66"/>
          <ac:spMkLst>
            <pc:docMk/>
            <pc:sldMk cId="2903452000" sldId="2107"/>
            <ac:spMk id="3" creationId="{E8811045-FF30-E2CE-251A-2BF669A10E2C}"/>
          </ac:spMkLst>
        </pc:spChg>
      </pc:sldChg>
      <pc:sldChg chg="addSp delSp modSp add del mod">
        <pc:chgData name="Harley, Rachel" userId="5910cac3-d4ed-4c49-abcd-943c7e8cd993" providerId="ADAL" clId="{B00A4304-FCDA-4548-A394-0738647E91B2}" dt="2023-01-23T14:03:42.332" v="220" actId="2696"/>
        <pc:sldMkLst>
          <pc:docMk/>
          <pc:sldMk cId="1474628622" sldId="2125"/>
        </pc:sldMkLst>
        <pc:spChg chg="del">
          <ac:chgData name="Harley, Rachel" userId="5910cac3-d4ed-4c49-abcd-943c7e8cd993" providerId="ADAL" clId="{B00A4304-FCDA-4548-A394-0738647E91B2}" dt="2023-01-23T14:02:55.392" v="217" actId="478"/>
          <ac:spMkLst>
            <pc:docMk/>
            <pc:sldMk cId="1474628622" sldId="2125"/>
            <ac:spMk id="8" creationId="{C4F8FC4A-7786-5E04-6001-44B930256F8E}"/>
          </ac:spMkLst>
        </pc:spChg>
        <pc:graphicFrameChg chg="add mod">
          <ac:chgData name="Harley, Rachel" userId="5910cac3-d4ed-4c49-abcd-943c7e8cd993" providerId="ADAL" clId="{B00A4304-FCDA-4548-A394-0738647E91B2}" dt="2023-01-23T14:03:37.081" v="219" actId="14100"/>
          <ac:graphicFrameMkLst>
            <pc:docMk/>
            <pc:sldMk cId="1474628622" sldId="2125"/>
            <ac:graphicFrameMk id="2" creationId="{A8C18C94-5078-C4E4-B27D-DE7868BCC5B2}"/>
          </ac:graphicFrameMkLst>
        </pc:graphicFrameChg>
        <pc:graphicFrameChg chg="del">
          <ac:chgData name="Harley, Rachel" userId="5910cac3-d4ed-4c49-abcd-943c7e8cd993" providerId="ADAL" clId="{B00A4304-FCDA-4548-A394-0738647E91B2}" dt="2023-01-23T14:02:53.149" v="216" actId="478"/>
          <ac:graphicFrameMkLst>
            <pc:docMk/>
            <pc:sldMk cId="1474628622" sldId="2125"/>
            <ac:graphicFrameMk id="33" creationId="{FEB68C0C-D5DA-429A-B3CA-618E7215AF75}"/>
          </ac:graphicFrameMkLst>
        </pc:graphicFrameChg>
      </pc:sldChg>
    </pc:docChg>
  </pc:docChgLst>
  <pc:docChgLst>
    <pc:chgData name="Sainsbury, Martin" userId="bb1da36c-741f-4a0b-8c74-4693c0978d5e" providerId="ADAL" clId="{D86C6962-162D-45A9-BC7F-E02C34A200D1}"/>
    <pc:docChg chg="undo redo custSel addSld delSld modSld sldOrd modSection">
      <pc:chgData name="Sainsbury, Martin" userId="bb1da36c-741f-4a0b-8c74-4693c0978d5e" providerId="ADAL" clId="{D86C6962-162D-45A9-BC7F-E02C34A200D1}" dt="2023-01-23T14:41:44.161" v="282" actId="14100"/>
      <pc:docMkLst>
        <pc:docMk/>
      </pc:docMkLst>
      <pc:sldChg chg="modSp mod">
        <pc:chgData name="Sainsbury, Martin" userId="bb1da36c-741f-4a0b-8c74-4693c0978d5e" providerId="ADAL" clId="{D86C6962-162D-45A9-BC7F-E02C34A200D1}" dt="2023-01-23T14:41:44.161" v="282" actId="14100"/>
        <pc:sldMkLst>
          <pc:docMk/>
          <pc:sldMk cId="2338765952" sldId="1871"/>
        </pc:sldMkLst>
        <pc:graphicFrameChg chg="mod">
          <ac:chgData name="Sainsbury, Martin" userId="bb1da36c-741f-4a0b-8c74-4693c0978d5e" providerId="ADAL" clId="{D86C6962-162D-45A9-BC7F-E02C34A200D1}" dt="2023-01-23T14:41:44.161" v="282" actId="14100"/>
          <ac:graphicFrameMkLst>
            <pc:docMk/>
            <pc:sldMk cId="2338765952" sldId="1871"/>
            <ac:graphicFrameMk id="33" creationId="{FEB68C0C-D5DA-429A-B3CA-618E7215AF75}"/>
          </ac:graphicFrameMkLst>
        </pc:graphicFrameChg>
      </pc:sldChg>
      <pc:sldChg chg="addSp modSp del mod">
        <pc:chgData name="Sainsbury, Martin" userId="bb1da36c-741f-4a0b-8c74-4693c0978d5e" providerId="ADAL" clId="{D86C6962-162D-45A9-BC7F-E02C34A200D1}" dt="2023-01-23T13:41:37.208" v="258" actId="2696"/>
        <pc:sldMkLst>
          <pc:docMk/>
          <pc:sldMk cId="2049521975" sldId="2051"/>
        </pc:sldMkLst>
        <pc:spChg chg="add mod">
          <ac:chgData name="Sainsbury, Martin" userId="bb1da36c-741f-4a0b-8c74-4693c0978d5e" providerId="ADAL" clId="{D86C6962-162D-45A9-BC7F-E02C34A200D1}" dt="2023-01-23T13:33:58.468" v="181" actId="13926"/>
          <ac:spMkLst>
            <pc:docMk/>
            <pc:sldMk cId="2049521975" sldId="2051"/>
            <ac:spMk id="3" creationId="{F412C129-0C38-82B9-5165-7BB98EFE234E}"/>
          </ac:spMkLst>
        </pc:spChg>
        <pc:graphicFrameChg chg="mod">
          <ac:chgData name="Sainsbury, Martin" userId="bb1da36c-741f-4a0b-8c74-4693c0978d5e" providerId="ADAL" clId="{D86C6962-162D-45A9-BC7F-E02C34A200D1}" dt="2023-01-23T13:41:22.322" v="257" actId="14100"/>
          <ac:graphicFrameMkLst>
            <pc:docMk/>
            <pc:sldMk cId="2049521975" sldId="2051"/>
            <ac:graphicFrameMk id="2" creationId="{A375686E-A8EF-F545-FB4E-E8D4EA635A56}"/>
          </ac:graphicFrameMkLst>
        </pc:graphicFrameChg>
        <pc:graphicFrameChg chg="mod">
          <ac:chgData name="Sainsbury, Martin" userId="bb1da36c-741f-4a0b-8c74-4693c0978d5e" providerId="ADAL" clId="{D86C6962-162D-45A9-BC7F-E02C34A200D1}" dt="2023-01-23T13:31:25.660" v="123" actId="1076"/>
          <ac:graphicFrameMkLst>
            <pc:docMk/>
            <pc:sldMk cId="2049521975" sldId="2051"/>
            <ac:graphicFrameMk id="6" creationId="{B80B4AF6-B06A-95F2-2A26-BA05B64B199A}"/>
          </ac:graphicFrameMkLst>
        </pc:graphicFrameChg>
      </pc:sldChg>
      <pc:sldChg chg="modSp mod">
        <pc:chgData name="Sainsbury, Martin" userId="bb1da36c-741f-4a0b-8c74-4693c0978d5e" providerId="ADAL" clId="{D86C6962-162D-45A9-BC7F-E02C34A200D1}" dt="2023-01-23T13:34:44.027" v="185" actId="1076"/>
        <pc:sldMkLst>
          <pc:docMk/>
          <pc:sldMk cId="866491470" sldId="2052"/>
        </pc:sldMkLst>
        <pc:spChg chg="mod">
          <ac:chgData name="Sainsbury, Martin" userId="bb1da36c-741f-4a0b-8c74-4693c0978d5e" providerId="ADAL" clId="{D86C6962-162D-45A9-BC7F-E02C34A200D1}" dt="2023-01-23T13:34:44.027" v="185" actId="1076"/>
          <ac:spMkLst>
            <pc:docMk/>
            <pc:sldMk cId="866491470" sldId="2052"/>
            <ac:spMk id="9" creationId="{A5090AF7-3493-4DA2-8C4D-564DA27A4FDE}"/>
          </ac:spMkLst>
        </pc:spChg>
      </pc:sldChg>
      <pc:sldChg chg="modSp mod">
        <pc:chgData name="Sainsbury, Martin" userId="bb1da36c-741f-4a0b-8c74-4693c0978d5e" providerId="ADAL" clId="{D86C6962-162D-45A9-BC7F-E02C34A200D1}" dt="2023-01-23T13:44:27.888" v="278" actId="14100"/>
        <pc:sldMkLst>
          <pc:docMk/>
          <pc:sldMk cId="2842755438" sldId="2086"/>
        </pc:sldMkLst>
        <pc:spChg chg="mod">
          <ac:chgData name="Sainsbury, Martin" userId="bb1da36c-741f-4a0b-8c74-4693c0978d5e" providerId="ADAL" clId="{D86C6962-162D-45A9-BC7F-E02C34A200D1}" dt="2023-01-23T13:38:16.200" v="254" actId="1037"/>
          <ac:spMkLst>
            <pc:docMk/>
            <pc:sldMk cId="2842755438" sldId="2086"/>
            <ac:spMk id="2" creationId="{1F836A7F-5C8A-56B7-194E-2FC0CC2FF4A1}"/>
          </ac:spMkLst>
        </pc:spChg>
        <pc:spChg chg="mod">
          <ac:chgData name="Sainsbury, Martin" userId="bb1da36c-741f-4a0b-8c74-4693c0978d5e" providerId="ADAL" clId="{D86C6962-162D-45A9-BC7F-E02C34A200D1}" dt="2023-01-23T13:36:16.429" v="213" actId="1037"/>
          <ac:spMkLst>
            <pc:docMk/>
            <pc:sldMk cId="2842755438" sldId="2086"/>
            <ac:spMk id="38" creationId="{DB4991D2-7387-3891-63D5-6C2F3DD56E8B}"/>
          </ac:spMkLst>
        </pc:spChg>
        <pc:spChg chg="mod">
          <ac:chgData name="Sainsbury, Martin" userId="bb1da36c-741f-4a0b-8c74-4693c0978d5e" providerId="ADAL" clId="{D86C6962-162D-45A9-BC7F-E02C34A200D1}" dt="2023-01-23T13:36:16.429" v="213" actId="1037"/>
          <ac:spMkLst>
            <pc:docMk/>
            <pc:sldMk cId="2842755438" sldId="2086"/>
            <ac:spMk id="39" creationId="{38883717-9E81-D249-D83A-CB9F6F0952FA}"/>
          </ac:spMkLst>
        </pc:spChg>
        <pc:spChg chg="mod">
          <ac:chgData name="Sainsbury, Martin" userId="bb1da36c-741f-4a0b-8c74-4693c0978d5e" providerId="ADAL" clId="{D86C6962-162D-45A9-BC7F-E02C34A200D1}" dt="2023-01-23T13:38:02.084" v="224" actId="554"/>
          <ac:spMkLst>
            <pc:docMk/>
            <pc:sldMk cId="2842755438" sldId="2086"/>
            <ac:spMk id="50" creationId="{2955D23B-2CD0-CDA2-3C2B-9BBD74FF1FA3}"/>
          </ac:spMkLst>
        </pc:spChg>
        <pc:spChg chg="mod">
          <ac:chgData name="Sainsbury, Martin" userId="bb1da36c-741f-4a0b-8c74-4693c0978d5e" providerId="ADAL" clId="{D86C6962-162D-45A9-BC7F-E02C34A200D1}" dt="2023-01-23T13:36:24.859" v="216" actId="1038"/>
          <ac:spMkLst>
            <pc:docMk/>
            <pc:sldMk cId="2842755438" sldId="2086"/>
            <ac:spMk id="52" creationId="{0B53126E-1D32-70E6-8496-A2F2D3A6A520}"/>
          </ac:spMkLst>
        </pc:spChg>
        <pc:spChg chg="mod">
          <ac:chgData name="Sainsbury, Martin" userId="bb1da36c-741f-4a0b-8c74-4693c0978d5e" providerId="ADAL" clId="{D86C6962-162D-45A9-BC7F-E02C34A200D1}" dt="2023-01-23T13:36:24.859" v="216" actId="1038"/>
          <ac:spMkLst>
            <pc:docMk/>
            <pc:sldMk cId="2842755438" sldId="2086"/>
            <ac:spMk id="53" creationId="{6D4FD416-4CF2-9188-BE50-1B86BB1A868F}"/>
          </ac:spMkLst>
        </pc:spChg>
        <pc:graphicFrameChg chg="mod">
          <ac:chgData name="Sainsbury, Martin" userId="bb1da36c-741f-4a0b-8c74-4693c0978d5e" providerId="ADAL" clId="{D86C6962-162D-45A9-BC7F-E02C34A200D1}" dt="2023-01-23T13:44:27.888" v="278" actId="14100"/>
          <ac:graphicFrameMkLst>
            <pc:docMk/>
            <pc:sldMk cId="2842755438" sldId="2086"/>
            <ac:graphicFrameMk id="5" creationId="{A9DAF9C3-2FE9-A7AC-21BB-5E1291BDA2B6}"/>
          </ac:graphicFrameMkLst>
        </pc:graphicFrameChg>
        <pc:graphicFrameChg chg="mod">
          <ac:chgData name="Sainsbury, Martin" userId="bb1da36c-741f-4a0b-8c74-4693c0978d5e" providerId="ADAL" clId="{D86C6962-162D-45A9-BC7F-E02C34A200D1}" dt="2023-01-23T13:44:27.888" v="278" actId="14100"/>
          <ac:graphicFrameMkLst>
            <pc:docMk/>
            <pc:sldMk cId="2842755438" sldId="2086"/>
            <ac:graphicFrameMk id="51" creationId="{89A6104C-28DA-DCCA-94D9-037B5FBFCC15}"/>
          </ac:graphicFrameMkLst>
        </pc:graphicFrameChg>
        <pc:cxnChg chg="mod ord">
          <ac:chgData name="Sainsbury, Martin" userId="bb1da36c-741f-4a0b-8c74-4693c0978d5e" providerId="ADAL" clId="{D86C6962-162D-45A9-BC7F-E02C34A200D1}" dt="2023-01-23T13:36:56.960" v="220" actId="962"/>
          <ac:cxnSpMkLst>
            <pc:docMk/>
            <pc:sldMk cId="2842755438" sldId="2086"/>
            <ac:cxnSpMk id="62" creationId="{6C34AF17-13F9-4793-BA95-52566122CD0D}"/>
          </ac:cxnSpMkLst>
        </pc:cxnChg>
      </pc:sldChg>
      <pc:sldChg chg="addSp modSp mod">
        <pc:chgData name="Sainsbury, Martin" userId="bb1da36c-741f-4a0b-8c74-4693c0978d5e" providerId="ADAL" clId="{D86C6962-162D-45A9-BC7F-E02C34A200D1}" dt="2023-01-23T13:30:20.295" v="119" actId="552"/>
        <pc:sldMkLst>
          <pc:docMk/>
          <pc:sldMk cId="2903452000" sldId="2107"/>
        </pc:sldMkLst>
        <pc:spChg chg="add mod">
          <ac:chgData name="Sainsbury, Martin" userId="bb1da36c-741f-4a0b-8c74-4693c0978d5e" providerId="ADAL" clId="{D86C6962-162D-45A9-BC7F-E02C34A200D1}" dt="2023-01-23T13:30:20.295" v="119" actId="552"/>
          <ac:spMkLst>
            <pc:docMk/>
            <pc:sldMk cId="2903452000" sldId="2107"/>
            <ac:spMk id="3" creationId="{E8811045-FF30-E2CE-251A-2BF669A10E2C}"/>
          </ac:spMkLst>
        </pc:spChg>
        <pc:graphicFrameChg chg="mod modGraphic">
          <ac:chgData name="Sainsbury, Martin" userId="bb1da36c-741f-4a0b-8c74-4693c0978d5e" providerId="ADAL" clId="{D86C6962-162D-45A9-BC7F-E02C34A200D1}" dt="2023-01-23T13:30:20.295" v="119" actId="552"/>
          <ac:graphicFrameMkLst>
            <pc:docMk/>
            <pc:sldMk cId="2903452000" sldId="2107"/>
            <ac:graphicFrameMk id="4" creationId="{EBED9B89-4989-4F57-BEA3-24B94806094A}"/>
          </ac:graphicFrameMkLst>
        </pc:graphicFrameChg>
      </pc:sldChg>
      <pc:sldChg chg="modSp add mod">
        <pc:chgData name="Sainsbury, Martin" userId="bb1da36c-741f-4a0b-8c74-4693c0978d5e" providerId="ADAL" clId="{D86C6962-162D-45A9-BC7F-E02C34A200D1}" dt="2023-01-23T13:32:13.157" v="130" actId="14100"/>
        <pc:sldMkLst>
          <pc:docMk/>
          <pc:sldMk cId="1951717644" sldId="2124"/>
        </pc:sldMkLst>
        <pc:graphicFrameChg chg="mod">
          <ac:chgData name="Sainsbury, Martin" userId="bb1da36c-741f-4a0b-8c74-4693c0978d5e" providerId="ADAL" clId="{D86C6962-162D-45A9-BC7F-E02C34A200D1}" dt="2023-01-23T13:32:13.157" v="130" actId="14100"/>
          <ac:graphicFrameMkLst>
            <pc:docMk/>
            <pc:sldMk cId="1951717644" sldId="2124"/>
            <ac:graphicFrameMk id="2" creationId="{A375686E-A8EF-F545-FB4E-E8D4EA635A56}"/>
          </ac:graphicFrameMkLst>
        </pc:graphicFrameChg>
      </pc:sldChg>
      <pc:sldChg chg="addSp modSp add del mod ord">
        <pc:chgData name="Sainsbury, Martin" userId="bb1da36c-741f-4a0b-8c74-4693c0978d5e" providerId="ADAL" clId="{D86C6962-162D-45A9-BC7F-E02C34A200D1}" dt="2023-01-23T13:44:21.033" v="275" actId="2696"/>
        <pc:sldMkLst>
          <pc:docMk/>
          <pc:sldMk cId="318489370" sldId="2125"/>
        </pc:sldMkLst>
        <pc:spChg chg="add mod">
          <ac:chgData name="Sainsbury, Martin" userId="bb1da36c-741f-4a0b-8c74-4693c0978d5e" providerId="ADAL" clId="{D86C6962-162D-45A9-BC7F-E02C34A200D1}" dt="2023-01-23T13:35:28.144" v="195" actId="20577"/>
          <ac:spMkLst>
            <pc:docMk/>
            <pc:sldMk cId="318489370" sldId="2125"/>
            <ac:spMk id="3" creationId="{00FDDABB-7CE4-F5B5-2F19-42B3651C560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7FD_AE8BC4B8.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_84C_7454D90C.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_84C_7454D90C5.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_805_3BBD293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_841_706E7E3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_7F9_DE2539CD.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_7FE_2632707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_7FE_26327075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_7FE_26327075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_826_A971016E.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_826_A971016E8.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822_16D81694.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_7FF_899FF720.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_7FF_899FF7209.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_82A_BE05B82E.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_82A_BE05B82E10.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_801_EF375461.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_801_EF37546111.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_827_D92974A6.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_827_D92974A612.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_827_D92974A613.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_795_34BBF1BD.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822_16D816941.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_795_34BBF1BD14.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_795_34BBF1BD15.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_771_CFA53E13.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_771_CFA53E1316.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_771_CFA53E1317.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_771_CFA53E1318.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_776_C7DFC2FB.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_776_C7DFC2FB19.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_776_C7DFC2FB20.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_776_C7DFC2FB21.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822_16D816942.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_828_744787A5.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_828_744787A522.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_755_4B8623E8.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_756_7E0DB7E8.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_719_74C72525.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_72B_424D190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_72B_424D190423.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_72E_ED4E6E2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_72D_A2A61E8D.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_72D_A2A61E8D24.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822_16D816943.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_71A_BCEE839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_79D_45473763.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_79D_4547376325.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_79D_4547376326.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_7E7_359B48B6.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_7A7_CC14E05.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_7A8_B11AFA8.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_7F6_6D9B39.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_7F6_6D9B392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_810_FAA20AF.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822_16D816944.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_7F7_25B596F4.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_7FB_3A1EDD1.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_7F8_75AF2BD5.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_74F_8B66BC80.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_74F_8B66BC801.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_74F_8B66BC802.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_750_79CA849C.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_751_1BD12AA2.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_751_1BD12AA230.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_752_A6A28C06.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_802_978666EC.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_837_10EAC0C1.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_837_10EAC0C131.xlsx"/><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_838_B89BD34D.xlsx"/><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_83A_115F2195.xlsx"/><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_83B_AD0F2960.xlsx"/><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_83C_1A159879.xlsx"/><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_83D_AA5EE52C.xlsx"/><Relationship Id="rId2" Type="http://schemas.microsoft.com/office/2011/relationships/chartColorStyle" Target="colors76.xml"/><Relationship Id="rId1" Type="http://schemas.microsoft.com/office/2011/relationships/chartStyle" Target="style76.xml"/><Relationship Id="rId4" Type="http://schemas.openxmlformats.org/officeDocument/2006/relationships/chartUserShapes" Target="../drawings/drawing3.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_83F_6600C260.xlsx"/><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_840_3904D5B.xlsx"/><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_7A1_2D00DBC4.xlsx"/><Relationship Id="rId2" Type="http://schemas.microsoft.com/office/2011/relationships/chartColorStyle" Target="colors79.xml"/><Relationship Id="rId1" Type="http://schemas.microsoft.com/office/2011/relationships/chartStyle" Target="style79.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_806_C4331666.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_7A1_2D00DBC432.xlsx"/><Relationship Id="rId2" Type="http://schemas.microsoft.com/office/2011/relationships/chartColorStyle" Target="colors80.xml"/><Relationship Id="rId1" Type="http://schemas.microsoft.com/office/2011/relationships/chartStyle" Target="style80.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_807_548B71A4.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82159860834408"/>
          <c:y val="8.8640967557421357E-3"/>
          <c:w val="0.41347871192981733"/>
          <c:h val="0.95586635702675993"/>
        </c:manualLayout>
      </c:layout>
      <c:barChart>
        <c:barDir val="bar"/>
        <c:grouping val="clustered"/>
        <c:varyColors val="0"/>
        <c:ser>
          <c:idx val="0"/>
          <c:order val="0"/>
          <c:tx>
            <c:strRef>
              <c:f>Sheet1!$B$1</c:f>
              <c:strCache>
                <c:ptCount val="1"/>
                <c:pt idx="0">
                  <c:v>ONS Benchmarking </c:v>
                </c:pt>
              </c:strCache>
            </c:strRef>
          </c:tx>
          <c:spPr>
            <a:solidFill>
              <a:srgbClr val="A5A5A5"/>
            </a:solidFill>
            <a:ln>
              <a:noFill/>
            </a:ln>
            <a:effectLst/>
          </c:spPr>
          <c:invertIfNegative val="0"/>
          <c:dPt>
            <c:idx val="11"/>
            <c:invertIfNegative val="0"/>
            <c:bubble3D val="0"/>
            <c:extLst>
              <c:ext xmlns:c16="http://schemas.microsoft.com/office/drawing/2014/chart" uri="{C3380CC4-5D6E-409C-BE32-E72D297353CC}">
                <c16:uniqueId val="{00000000-D8B1-410B-84A7-89C46815661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Working more hours than usual in my main job</c:v>
                </c:pt>
                <c:pt idx="1">
                  <c:v>Looking for a job that pays more money, including a promotion</c:v>
                </c:pt>
                <c:pt idx="2">
                  <c:v>Working more than one job</c:v>
                </c:pt>
                <c:pt idx="3">
                  <c:v>Going to my place of work more often to reduce home energy costs</c:v>
                </c:pt>
                <c:pt idx="4">
                  <c:v>Doing other things </c:v>
                </c:pt>
                <c:pt idx="5">
                  <c:v>None of these</c:v>
                </c:pt>
              </c:strCache>
            </c:strRef>
          </c:cat>
          <c:val>
            <c:numRef>
              <c:f>Sheet1!$B$2:$B$7</c:f>
              <c:numCache>
                <c:formatCode>0%</c:formatCode>
                <c:ptCount val="6"/>
                <c:pt idx="0">
                  <c:v>0.18</c:v>
                </c:pt>
                <c:pt idx="1">
                  <c:v>0.18</c:v>
                </c:pt>
                <c:pt idx="2">
                  <c:v>0.03</c:v>
                </c:pt>
                <c:pt idx="3">
                  <c:v>0.08</c:v>
                </c:pt>
                <c:pt idx="4">
                  <c:v>0.05</c:v>
                </c:pt>
                <c:pt idx="5">
                  <c:v>0.56999999999999995</c:v>
                </c:pt>
              </c:numCache>
            </c:numRef>
          </c:val>
          <c:extLst>
            <c:ext xmlns:c16="http://schemas.microsoft.com/office/drawing/2014/chart" uri="{C3380CC4-5D6E-409C-BE32-E72D297353CC}">
              <c16:uniqueId val="{00000001-D8B1-410B-84A7-89C468156614}"/>
            </c:ext>
          </c:extLst>
        </c:ser>
        <c:ser>
          <c:idx val="1"/>
          <c:order val="1"/>
          <c:tx>
            <c:strRef>
              <c:f>Sheet1!$C$1</c:f>
              <c:strCache>
                <c:ptCount val="1"/>
                <c:pt idx="0">
                  <c:v>GM December (S5)</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Working more hours than usual in my main job</c:v>
                </c:pt>
                <c:pt idx="1">
                  <c:v>Looking for a job that pays more money, including a promotion</c:v>
                </c:pt>
                <c:pt idx="2">
                  <c:v>Working more than one job</c:v>
                </c:pt>
                <c:pt idx="3">
                  <c:v>Going to my place of work more often to reduce home energy costs</c:v>
                </c:pt>
                <c:pt idx="4">
                  <c:v>Doing other things </c:v>
                </c:pt>
                <c:pt idx="5">
                  <c:v>None of these</c:v>
                </c:pt>
              </c:strCache>
            </c:strRef>
          </c:cat>
          <c:val>
            <c:numRef>
              <c:f>Sheet1!$C$2:$C$7</c:f>
              <c:numCache>
                <c:formatCode>0%</c:formatCode>
                <c:ptCount val="6"/>
                <c:pt idx="0">
                  <c:v>0.33093794719478098</c:v>
                </c:pt>
                <c:pt idx="1">
                  <c:v>0.230592568994025</c:v>
                </c:pt>
                <c:pt idx="2">
                  <c:v>0.127139418435739</c:v>
                </c:pt>
                <c:pt idx="3">
                  <c:v>0.12505821373044301</c:v>
                </c:pt>
                <c:pt idx="4">
                  <c:v>1.7531593170894401E-2</c:v>
                </c:pt>
                <c:pt idx="5">
                  <c:v>0.38780708649768902</c:v>
                </c:pt>
              </c:numCache>
            </c:numRef>
          </c:val>
          <c:extLst>
            <c:ext xmlns:c16="http://schemas.microsoft.com/office/drawing/2014/chart" uri="{C3380CC4-5D6E-409C-BE32-E72D297353CC}">
              <c16:uniqueId val="{00000004-D8B1-410B-84A7-89C468156614}"/>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79943975895592778"/>
          <c:y val="3.0323930196109235E-2"/>
          <c:w val="0.19594805785929331"/>
          <c:h val="0.126377586103648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956026041910423E-3"/>
          <c:y val="3.4062307285922908E-3"/>
          <c:w val="0.99468085722705502"/>
          <c:h val="0.75966174118803165"/>
        </c:manualLayout>
      </c:layout>
      <c:barChart>
        <c:barDir val="col"/>
        <c:grouping val="percentStacked"/>
        <c:varyColors val="0"/>
        <c:ser>
          <c:idx val="0"/>
          <c:order val="0"/>
          <c:tx>
            <c:strRef>
              <c:f>Sheet1!$B$1</c:f>
              <c:strCache>
                <c:ptCount val="1"/>
                <c:pt idx="0">
                  <c:v>Don't know / Prefer not to say</c:v>
                </c:pt>
              </c:strCache>
            </c:strRef>
          </c:tx>
          <c:spPr>
            <a:solidFill>
              <a:srgbClr val="5C5B5A"/>
            </a:solidFill>
            <a:ln>
              <a:noFill/>
            </a:ln>
            <a:effectLst/>
          </c:spPr>
          <c:invertIfNegative val="0"/>
          <c:dLbls>
            <c:delete val="1"/>
          </c:dLbls>
          <c:cat>
            <c:strRef>
              <c:f>Sheet1!$A$2:$A$4</c:f>
              <c:strCache>
                <c:ptCount val="3"/>
                <c:pt idx="0">
                  <c:v>I am satisfied with my pay</c:v>
                </c:pt>
                <c:pt idx="1">
                  <c:v>I am satisfied with my job</c:v>
                </c:pt>
                <c:pt idx="2">
                  <c:v>I am satisfied with my work hours</c:v>
                </c:pt>
              </c:strCache>
            </c:strRef>
          </c:cat>
          <c:val>
            <c:numRef>
              <c:f>Sheet1!$B$2:$B$4</c:f>
              <c:numCache>
                <c:formatCode>0%</c:formatCode>
                <c:ptCount val="3"/>
                <c:pt idx="0">
                  <c:v>0.01</c:v>
                </c:pt>
                <c:pt idx="1">
                  <c:v>0.01</c:v>
                </c:pt>
                <c:pt idx="2">
                  <c:v>0.01</c:v>
                </c:pt>
              </c:numCache>
            </c:numRef>
          </c:val>
          <c:extLst>
            <c:ext xmlns:c16="http://schemas.microsoft.com/office/drawing/2014/chart" uri="{C3380CC4-5D6E-409C-BE32-E72D297353CC}">
              <c16:uniqueId val="{00000000-6472-4A61-84E0-E5F72E251E3A}"/>
            </c:ext>
          </c:extLst>
        </c:ser>
        <c:ser>
          <c:idx val="1"/>
          <c:order val="1"/>
          <c:tx>
            <c:strRef>
              <c:f>Sheet1!$C$1</c:f>
              <c:strCache>
                <c:ptCount val="1"/>
                <c:pt idx="0">
                  <c:v>Strongly disagree</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am satisfied with my pay</c:v>
                </c:pt>
                <c:pt idx="1">
                  <c:v>I am satisfied with my job</c:v>
                </c:pt>
                <c:pt idx="2">
                  <c:v>I am satisfied with my work hours</c:v>
                </c:pt>
              </c:strCache>
            </c:strRef>
          </c:cat>
          <c:val>
            <c:numRef>
              <c:f>Sheet1!$C$2:$C$4</c:f>
              <c:numCache>
                <c:formatCode>0%</c:formatCode>
                <c:ptCount val="3"/>
                <c:pt idx="0">
                  <c:v>0.1</c:v>
                </c:pt>
                <c:pt idx="1">
                  <c:v>0.04</c:v>
                </c:pt>
                <c:pt idx="2">
                  <c:v>0.04</c:v>
                </c:pt>
              </c:numCache>
            </c:numRef>
          </c:val>
          <c:extLst>
            <c:ext xmlns:c16="http://schemas.microsoft.com/office/drawing/2014/chart" uri="{C3380CC4-5D6E-409C-BE32-E72D297353CC}">
              <c16:uniqueId val="{00000001-6472-4A61-84E0-E5F72E251E3A}"/>
            </c:ext>
          </c:extLst>
        </c:ser>
        <c:ser>
          <c:idx val="2"/>
          <c:order val="2"/>
          <c:tx>
            <c:strRef>
              <c:f>Sheet1!$D$1</c:f>
              <c:strCache>
                <c:ptCount val="1"/>
                <c:pt idx="0">
                  <c:v>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am satisfied with my pay</c:v>
                </c:pt>
                <c:pt idx="1">
                  <c:v>I am satisfied with my job</c:v>
                </c:pt>
                <c:pt idx="2">
                  <c:v>I am satisfied with my work hours</c:v>
                </c:pt>
              </c:strCache>
            </c:strRef>
          </c:cat>
          <c:val>
            <c:numRef>
              <c:f>Sheet1!$D$2:$D$4</c:f>
              <c:numCache>
                <c:formatCode>0%</c:formatCode>
                <c:ptCount val="3"/>
                <c:pt idx="0">
                  <c:v>0.21</c:v>
                </c:pt>
                <c:pt idx="1">
                  <c:v>0.09</c:v>
                </c:pt>
                <c:pt idx="2">
                  <c:v>0.08</c:v>
                </c:pt>
              </c:numCache>
            </c:numRef>
          </c:val>
          <c:extLst>
            <c:ext xmlns:c16="http://schemas.microsoft.com/office/drawing/2014/chart" uri="{C3380CC4-5D6E-409C-BE32-E72D297353CC}">
              <c16:uniqueId val="{00000002-6472-4A61-84E0-E5F72E251E3A}"/>
            </c:ext>
          </c:extLst>
        </c:ser>
        <c:ser>
          <c:idx val="3"/>
          <c:order val="3"/>
          <c:tx>
            <c:strRef>
              <c:f>Sheet1!$E$1</c:f>
              <c:strCache>
                <c:ptCount val="1"/>
                <c:pt idx="0">
                  <c:v>Neither agree nor disagree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am satisfied with my pay</c:v>
                </c:pt>
                <c:pt idx="1">
                  <c:v>I am satisfied with my job</c:v>
                </c:pt>
                <c:pt idx="2">
                  <c:v>I am satisfied with my work hours</c:v>
                </c:pt>
              </c:strCache>
            </c:strRef>
          </c:cat>
          <c:val>
            <c:numRef>
              <c:f>Sheet1!$E$2:$E$4</c:f>
              <c:numCache>
                <c:formatCode>0%</c:formatCode>
                <c:ptCount val="3"/>
                <c:pt idx="0">
                  <c:v>0.18</c:v>
                </c:pt>
                <c:pt idx="1">
                  <c:v>0.16</c:v>
                </c:pt>
                <c:pt idx="2">
                  <c:v>0.12</c:v>
                </c:pt>
              </c:numCache>
            </c:numRef>
          </c:val>
          <c:extLst>
            <c:ext xmlns:c16="http://schemas.microsoft.com/office/drawing/2014/chart" uri="{C3380CC4-5D6E-409C-BE32-E72D297353CC}">
              <c16:uniqueId val="{00000003-6472-4A61-84E0-E5F72E251E3A}"/>
            </c:ext>
          </c:extLst>
        </c:ser>
        <c:ser>
          <c:idx val="4"/>
          <c:order val="4"/>
          <c:tx>
            <c:strRef>
              <c:f>Sheet1!$F$1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am satisfied with my pay</c:v>
                </c:pt>
                <c:pt idx="1">
                  <c:v>I am satisfied with my job</c:v>
                </c:pt>
                <c:pt idx="2">
                  <c:v>I am satisfied with my work hours</c:v>
                </c:pt>
              </c:strCache>
            </c:strRef>
          </c:cat>
          <c:val>
            <c:numRef>
              <c:f>Sheet1!$F$2:$F$4</c:f>
              <c:numCache>
                <c:formatCode>0%</c:formatCode>
                <c:ptCount val="3"/>
                <c:pt idx="0">
                  <c:v>0.36</c:v>
                </c:pt>
                <c:pt idx="1">
                  <c:v>0.44</c:v>
                </c:pt>
                <c:pt idx="2">
                  <c:v>0.47</c:v>
                </c:pt>
              </c:numCache>
            </c:numRef>
          </c:val>
          <c:extLst>
            <c:ext xmlns:c16="http://schemas.microsoft.com/office/drawing/2014/chart" uri="{C3380CC4-5D6E-409C-BE32-E72D297353CC}">
              <c16:uniqueId val="{00000004-6472-4A61-84E0-E5F72E251E3A}"/>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am satisfied with my pay</c:v>
                </c:pt>
                <c:pt idx="1">
                  <c:v>I am satisfied with my job</c:v>
                </c:pt>
                <c:pt idx="2">
                  <c:v>I am satisfied with my work hours</c:v>
                </c:pt>
              </c:strCache>
            </c:strRef>
          </c:cat>
          <c:val>
            <c:numRef>
              <c:f>Sheet1!$G$2:$G$4</c:f>
              <c:numCache>
                <c:formatCode>0%</c:formatCode>
                <c:ptCount val="3"/>
                <c:pt idx="0">
                  <c:v>0.15</c:v>
                </c:pt>
                <c:pt idx="1">
                  <c:v>0.27</c:v>
                </c:pt>
                <c:pt idx="2">
                  <c:v>0.28999999999999998</c:v>
                </c:pt>
              </c:numCache>
            </c:numRef>
          </c:val>
          <c:extLst>
            <c:ext xmlns:c16="http://schemas.microsoft.com/office/drawing/2014/chart" uri="{C3380CC4-5D6E-409C-BE32-E72D297353CC}">
              <c16:uniqueId val="{00000000-8229-4B7A-9676-C84B308A4980}"/>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b"/>
      <c:layout>
        <c:manualLayout>
          <c:xMode val="edge"/>
          <c:yMode val="edge"/>
          <c:x val="0.12893567585498023"/>
          <c:y val="0.89285079677044121"/>
          <c:w val="0.87088835239569995"/>
          <c:h val="8.886531960154513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200790243565428E-2"/>
          <c:y val="4.4657027000037042E-2"/>
          <c:w val="0.92260379235877266"/>
          <c:h val="0.86372191317620473"/>
        </c:manualLayout>
      </c:layout>
      <c:barChart>
        <c:barDir val="col"/>
        <c:grouping val="stacked"/>
        <c:varyColors val="0"/>
        <c:ser>
          <c:idx val="0"/>
          <c:order val="0"/>
          <c:tx>
            <c:strRef>
              <c:f>Sheet1!$B$1</c:f>
              <c:strCache>
                <c:ptCount val="1"/>
                <c:pt idx="0">
                  <c:v>Don't know</c:v>
                </c:pt>
              </c:strCache>
            </c:strRef>
          </c:tx>
          <c:spPr>
            <a:solidFill>
              <a:srgbClr val="5C5B5A"/>
            </a:solidFill>
            <a:ln>
              <a:noFill/>
            </a:ln>
            <a:effectLst/>
          </c:spPr>
          <c:invertIfNegative val="0"/>
          <c:dLbls>
            <c:delete val="1"/>
          </c:dLbls>
          <c:cat>
            <c:strRef>
              <c:f>Sheet1!$A$2</c:f>
              <c:strCache>
                <c:ptCount val="1"/>
                <c:pt idx="0">
                  <c:v>I can decide the time I start and finish work </c:v>
                </c:pt>
              </c:strCache>
            </c:strRef>
          </c:cat>
          <c:val>
            <c:numRef>
              <c:f>Sheet1!$B$2</c:f>
              <c:numCache>
                <c:formatCode>0%</c:formatCode>
                <c:ptCount val="1"/>
                <c:pt idx="0">
                  <c:v>0.01</c:v>
                </c:pt>
              </c:numCache>
            </c:numRef>
          </c:val>
          <c:extLst>
            <c:ext xmlns:c16="http://schemas.microsoft.com/office/drawing/2014/chart" uri="{C3380CC4-5D6E-409C-BE32-E72D297353CC}">
              <c16:uniqueId val="{00000000-1A32-4556-8528-D310190EBABB}"/>
            </c:ext>
          </c:extLst>
        </c:ser>
        <c:ser>
          <c:idx val="1"/>
          <c:order val="1"/>
          <c:tx>
            <c:strRef>
              <c:f>Sheet1!$C$1</c:f>
              <c:strCache>
                <c:ptCount val="1"/>
                <c:pt idx="0">
                  <c:v>Strongly disagree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Sheet1!$C$2</c:f>
              <c:numCache>
                <c:formatCode>0%</c:formatCode>
                <c:ptCount val="1"/>
                <c:pt idx="0">
                  <c:v>0.25</c:v>
                </c:pt>
              </c:numCache>
            </c:numRef>
          </c:val>
          <c:extLst>
            <c:ext xmlns:c16="http://schemas.microsoft.com/office/drawing/2014/chart" uri="{C3380CC4-5D6E-409C-BE32-E72D297353CC}">
              <c16:uniqueId val="{00000001-1A32-4556-8528-D310190EBABB}"/>
            </c:ext>
          </c:extLst>
        </c:ser>
        <c:ser>
          <c:idx val="2"/>
          <c:order val="2"/>
          <c:tx>
            <c:strRef>
              <c:f>Sheet1!$D$1</c:f>
              <c:strCache>
                <c:ptCount val="1"/>
                <c:pt idx="0">
                  <c:v>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Sheet1!$D$2</c:f>
              <c:numCache>
                <c:formatCode>0%</c:formatCode>
                <c:ptCount val="1"/>
                <c:pt idx="0">
                  <c:v>0.23</c:v>
                </c:pt>
              </c:numCache>
            </c:numRef>
          </c:val>
          <c:extLst>
            <c:ext xmlns:c16="http://schemas.microsoft.com/office/drawing/2014/chart" uri="{C3380CC4-5D6E-409C-BE32-E72D297353CC}">
              <c16:uniqueId val="{00000002-1A32-4556-8528-D310190EBABB}"/>
            </c:ext>
          </c:extLst>
        </c:ser>
        <c:ser>
          <c:idx val="3"/>
          <c:order val="3"/>
          <c:tx>
            <c:strRef>
              <c:f>Sheet1!$E$1</c:f>
              <c:strCache>
                <c:ptCount val="1"/>
                <c:pt idx="0">
                  <c:v>Neither agree nor disagree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Sheet1!$E$2</c:f>
              <c:numCache>
                <c:formatCode>0%</c:formatCode>
                <c:ptCount val="1"/>
                <c:pt idx="0">
                  <c:v>0.11</c:v>
                </c:pt>
              </c:numCache>
            </c:numRef>
          </c:val>
          <c:extLst>
            <c:ext xmlns:c16="http://schemas.microsoft.com/office/drawing/2014/chart" uri="{C3380CC4-5D6E-409C-BE32-E72D297353CC}">
              <c16:uniqueId val="{00000003-1A32-4556-8528-D310190EBABB}"/>
            </c:ext>
          </c:extLst>
        </c:ser>
        <c:ser>
          <c:idx val="4"/>
          <c:order val="4"/>
          <c:tx>
            <c:strRef>
              <c:f>Sheet1!$F$1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Sheet1!$F$2</c:f>
              <c:numCache>
                <c:formatCode>0%</c:formatCode>
                <c:ptCount val="1"/>
                <c:pt idx="0">
                  <c:v>0.22</c:v>
                </c:pt>
              </c:numCache>
            </c:numRef>
          </c:val>
          <c:extLst>
            <c:ext xmlns:c16="http://schemas.microsoft.com/office/drawing/2014/chart" uri="{C3380CC4-5D6E-409C-BE32-E72D297353CC}">
              <c16:uniqueId val="{00000004-1A32-4556-8528-D310190EBABB}"/>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Sheet1!$G$2</c:f>
              <c:numCache>
                <c:formatCode>0%</c:formatCode>
                <c:ptCount val="1"/>
                <c:pt idx="0">
                  <c:v>0.18</c:v>
                </c:pt>
              </c:numCache>
            </c:numRef>
          </c:val>
          <c:extLst>
            <c:ext xmlns:c16="http://schemas.microsoft.com/office/drawing/2014/chart" uri="{C3380CC4-5D6E-409C-BE32-E72D297353CC}">
              <c16:uniqueId val="{00000005-1A32-4556-8528-D310190EBABB}"/>
            </c:ext>
          </c:extLst>
        </c:ser>
        <c:dLbls>
          <c:dLblPos val="inEnd"/>
          <c:showLegendKey val="0"/>
          <c:showVal val="1"/>
          <c:showCatName val="0"/>
          <c:showSerName val="0"/>
          <c:showPercent val="0"/>
          <c:showBubbleSize val="0"/>
        </c:dLbls>
        <c:gapWidth val="150"/>
        <c:overlap val="100"/>
        <c:axId val="1320374880"/>
        <c:axId val="1320352000"/>
      </c:barChart>
      <c:catAx>
        <c:axId val="132037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20352000"/>
        <c:crosses val="autoZero"/>
        <c:auto val="1"/>
        <c:lblAlgn val="ctr"/>
        <c:lblOffset val="100"/>
        <c:noMultiLvlLbl val="0"/>
      </c:catAx>
      <c:valAx>
        <c:axId val="1320352000"/>
        <c:scaling>
          <c:orientation val="minMax"/>
        </c:scaling>
        <c:delete val="1"/>
        <c:axPos val="l"/>
        <c:numFmt formatCode="0%" sourceLinked="1"/>
        <c:majorTickMark val="none"/>
        <c:minorTickMark val="none"/>
        <c:tickLblPos val="nextTo"/>
        <c:crossAx val="1320374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u="none">
                <a:latin typeface="+mj-lt"/>
              </a:rPr>
              <a:t>How likely do you think you are to lose your</a:t>
            </a:r>
            <a:r>
              <a:rPr lang="en-GB" sz="1400" b="1" u="none" baseline="0">
                <a:latin typeface="+mj-lt"/>
              </a:rPr>
              <a:t> job and become unemployed in the next 12 months?</a:t>
            </a:r>
            <a:endParaRPr lang="en-GB" sz="1400" b="1" u="none">
              <a:latin typeface="+mj-lt"/>
            </a:endParaRPr>
          </a:p>
        </c:rich>
      </c:tx>
      <c:layout>
        <c:manualLayout>
          <c:xMode val="edge"/>
          <c:yMode val="edge"/>
          <c:x val="0.24417918355750706"/>
          <c:y val="1.799650515562422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597449805673475"/>
          <c:y val="5.0895612651424942E-2"/>
          <c:w val="0.71308660506490362"/>
          <c:h val="0.84104730256307947"/>
        </c:manualLayout>
      </c:layout>
      <c:barChart>
        <c:barDir val="col"/>
        <c:grouping val="stacked"/>
        <c:varyColors val="0"/>
        <c:ser>
          <c:idx val="0"/>
          <c:order val="0"/>
          <c:tx>
            <c:strRef>
              <c:f>Sheet1!$B$1</c:f>
              <c:strCache>
                <c:ptCount val="1"/>
                <c:pt idx="0">
                  <c:v>Don't know</c:v>
                </c:pt>
              </c:strCache>
            </c:strRef>
          </c:tx>
          <c:spPr>
            <a:solidFill>
              <a:srgbClr val="5C5B5A"/>
            </a:solidFill>
            <a:ln>
              <a:noFill/>
            </a:ln>
            <a:effectLst/>
          </c:spPr>
          <c:invertIfNegative val="0"/>
          <c:dLbls>
            <c:delete val="1"/>
          </c:dLbls>
          <c:cat>
            <c:strRef>
              <c:f>Sheet1!$A$2:$A$3</c:f>
              <c:strCache>
                <c:ptCount val="2"/>
                <c:pt idx="0">
                  <c:v>December (S5)</c:v>
                </c:pt>
                <c:pt idx="1">
                  <c:v>Spring (S1+2)</c:v>
                </c:pt>
              </c:strCache>
            </c:strRef>
          </c:cat>
          <c:val>
            <c:numRef>
              <c:f>Sheet1!$B$2:$B$3</c:f>
              <c:numCache>
                <c:formatCode>0%</c:formatCode>
                <c:ptCount val="2"/>
                <c:pt idx="0">
                  <c:v>0.04</c:v>
                </c:pt>
                <c:pt idx="1">
                  <c:v>0.04</c:v>
                </c:pt>
              </c:numCache>
            </c:numRef>
          </c:val>
          <c:extLst>
            <c:ext xmlns:c16="http://schemas.microsoft.com/office/drawing/2014/chart" uri="{C3380CC4-5D6E-409C-BE32-E72D297353CC}">
              <c16:uniqueId val="{00000000-6BA3-45A5-B382-40D7FC9AED71}"/>
            </c:ext>
          </c:extLst>
        </c:ser>
        <c:ser>
          <c:idx val="1"/>
          <c:order val="1"/>
          <c:tx>
            <c:strRef>
              <c:f>Sheet1!$C$1</c:f>
              <c:strCache>
                <c:ptCount val="1"/>
                <c:pt idx="0">
                  <c:v>Very likely</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December (S5)</c:v>
                </c:pt>
                <c:pt idx="1">
                  <c:v>Spring (S1+2)</c:v>
                </c:pt>
              </c:strCache>
            </c:strRef>
          </c:cat>
          <c:val>
            <c:numRef>
              <c:f>Sheet1!$C$2:$C$3</c:f>
              <c:numCache>
                <c:formatCode>0%</c:formatCode>
                <c:ptCount val="2"/>
                <c:pt idx="0">
                  <c:v>0.05</c:v>
                </c:pt>
                <c:pt idx="1">
                  <c:v>7.0000000000000007E-2</c:v>
                </c:pt>
              </c:numCache>
            </c:numRef>
          </c:val>
          <c:extLst>
            <c:ext xmlns:c16="http://schemas.microsoft.com/office/drawing/2014/chart" uri="{C3380CC4-5D6E-409C-BE32-E72D297353CC}">
              <c16:uniqueId val="{00000001-6BA3-45A5-B382-40D7FC9AED71}"/>
            </c:ext>
          </c:extLst>
        </c:ser>
        <c:ser>
          <c:idx val="2"/>
          <c:order val="2"/>
          <c:tx>
            <c:strRef>
              <c:f>Sheet1!$D$1</c:f>
              <c:strCache>
                <c:ptCount val="1"/>
                <c:pt idx="0">
                  <c:v>Somewhat likely</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December (S5)</c:v>
                </c:pt>
                <c:pt idx="1">
                  <c:v>Spring (S1+2)</c:v>
                </c:pt>
              </c:strCache>
            </c:strRef>
          </c:cat>
          <c:val>
            <c:numRef>
              <c:f>Sheet1!$D$2:$D$3</c:f>
              <c:numCache>
                <c:formatCode>0%</c:formatCode>
                <c:ptCount val="2"/>
                <c:pt idx="0">
                  <c:v>0.11</c:v>
                </c:pt>
                <c:pt idx="1">
                  <c:v>0.12</c:v>
                </c:pt>
              </c:numCache>
            </c:numRef>
          </c:val>
          <c:extLst>
            <c:ext xmlns:c16="http://schemas.microsoft.com/office/drawing/2014/chart" uri="{C3380CC4-5D6E-409C-BE32-E72D297353CC}">
              <c16:uniqueId val="{00000002-6BA3-45A5-B382-40D7FC9AED71}"/>
            </c:ext>
          </c:extLst>
        </c:ser>
        <c:ser>
          <c:idx val="3"/>
          <c:order val="3"/>
          <c:tx>
            <c:strRef>
              <c:f>Sheet1!$E$1</c:f>
              <c:strCache>
                <c:ptCount val="1"/>
                <c:pt idx="0">
                  <c:v>Neither likely nor unlikely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December (S5)</c:v>
                </c:pt>
                <c:pt idx="1">
                  <c:v>Spring (S1+2)</c:v>
                </c:pt>
              </c:strCache>
            </c:strRef>
          </c:cat>
          <c:val>
            <c:numRef>
              <c:f>Sheet1!$E$2:$E$3</c:f>
              <c:numCache>
                <c:formatCode>0%</c:formatCode>
                <c:ptCount val="2"/>
                <c:pt idx="0">
                  <c:v>0.17</c:v>
                </c:pt>
                <c:pt idx="1">
                  <c:v>0.15</c:v>
                </c:pt>
              </c:numCache>
            </c:numRef>
          </c:val>
          <c:extLst>
            <c:ext xmlns:c16="http://schemas.microsoft.com/office/drawing/2014/chart" uri="{C3380CC4-5D6E-409C-BE32-E72D297353CC}">
              <c16:uniqueId val="{00000003-6BA3-45A5-B382-40D7FC9AED71}"/>
            </c:ext>
          </c:extLst>
        </c:ser>
        <c:ser>
          <c:idx val="4"/>
          <c:order val="4"/>
          <c:tx>
            <c:strRef>
              <c:f>Sheet1!$F$1</c:f>
              <c:strCache>
                <c:ptCount val="1"/>
                <c:pt idx="0">
                  <c:v>Somewhat unlikely</c:v>
                </c:pt>
              </c:strCache>
            </c:strRef>
          </c:tx>
          <c:spPr>
            <a:solidFill>
              <a:srgbClr val="33B0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December (S5)</c:v>
                </c:pt>
                <c:pt idx="1">
                  <c:v>Spring (S1+2)</c:v>
                </c:pt>
              </c:strCache>
            </c:strRef>
          </c:cat>
          <c:val>
            <c:numRef>
              <c:f>Sheet1!$F$2:$F$3</c:f>
              <c:numCache>
                <c:formatCode>0%</c:formatCode>
                <c:ptCount val="2"/>
                <c:pt idx="0">
                  <c:v>0.25</c:v>
                </c:pt>
                <c:pt idx="1">
                  <c:v>0.23</c:v>
                </c:pt>
              </c:numCache>
            </c:numRef>
          </c:val>
          <c:extLst>
            <c:ext xmlns:c16="http://schemas.microsoft.com/office/drawing/2014/chart" uri="{C3380CC4-5D6E-409C-BE32-E72D297353CC}">
              <c16:uniqueId val="{00000004-6BA3-45A5-B382-40D7FC9AED71}"/>
            </c:ext>
          </c:extLst>
        </c:ser>
        <c:ser>
          <c:idx val="5"/>
          <c:order val="5"/>
          <c:tx>
            <c:strRef>
              <c:f>Sheet1!$G$1</c:f>
              <c:strCache>
                <c:ptCount val="1"/>
                <c:pt idx="0">
                  <c:v>Very unlikely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December (S5)</c:v>
                </c:pt>
                <c:pt idx="1">
                  <c:v>Spring (S1+2)</c:v>
                </c:pt>
              </c:strCache>
            </c:strRef>
          </c:cat>
          <c:val>
            <c:numRef>
              <c:f>Sheet1!$G$2:$G$3</c:f>
              <c:numCache>
                <c:formatCode>0%</c:formatCode>
                <c:ptCount val="2"/>
                <c:pt idx="0">
                  <c:v>0.38</c:v>
                </c:pt>
                <c:pt idx="1">
                  <c:v>0.4</c:v>
                </c:pt>
              </c:numCache>
            </c:numRef>
          </c:val>
          <c:extLst>
            <c:ext xmlns:c16="http://schemas.microsoft.com/office/drawing/2014/chart" uri="{C3380CC4-5D6E-409C-BE32-E72D297353CC}">
              <c16:uniqueId val="{00000000-CBF1-4089-86C1-6FB58C9CD0D5}"/>
            </c:ext>
          </c:extLst>
        </c:ser>
        <c:dLbls>
          <c:dLblPos val="ctr"/>
          <c:showLegendKey val="0"/>
          <c:showVal val="1"/>
          <c:showCatName val="0"/>
          <c:showSerName val="0"/>
          <c:showPercent val="0"/>
          <c:showBubbleSize val="0"/>
        </c:dLbls>
        <c:gapWidth val="66"/>
        <c:overlap val="100"/>
        <c:axId val="676988536"/>
        <c:axId val="676986568"/>
      </c:barChart>
      <c:catAx>
        <c:axId val="6769885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6986568"/>
        <c:crosses val="autoZero"/>
        <c:auto val="1"/>
        <c:lblAlgn val="ctr"/>
        <c:lblOffset val="100"/>
        <c:noMultiLvlLbl val="0"/>
      </c:catAx>
      <c:valAx>
        <c:axId val="676986568"/>
        <c:scaling>
          <c:orientation val="minMax"/>
        </c:scaling>
        <c:delete val="1"/>
        <c:axPos val="r"/>
        <c:numFmt formatCode="0%" sourceLinked="1"/>
        <c:majorTickMark val="none"/>
        <c:minorTickMark val="none"/>
        <c:tickLblPos val="nextTo"/>
        <c:crossAx val="676988536"/>
        <c:crosses val="autoZero"/>
        <c:crossBetween val="between"/>
      </c:valAx>
      <c:spPr>
        <a:noFill/>
        <a:ln>
          <a:noFill/>
        </a:ln>
        <a:effectLst/>
      </c:spPr>
    </c:plotArea>
    <c:legend>
      <c:legendPos val="l"/>
      <c:layout>
        <c:manualLayout>
          <c:xMode val="edge"/>
          <c:yMode val="edge"/>
          <c:x val="0.14262277411131025"/>
          <c:y val="0.48615504832920803"/>
          <c:w val="0.18720099256047401"/>
          <c:h val="0.2876946001384100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82159860834408"/>
          <c:y val="8.8640967557421357E-3"/>
          <c:w val="0.41347871192981733"/>
          <c:h val="0.95586635702675993"/>
        </c:manualLayout>
      </c:layout>
      <c:barChart>
        <c:barDir val="bar"/>
        <c:grouping val="clustered"/>
        <c:varyColors val="0"/>
        <c:ser>
          <c:idx val="0"/>
          <c:order val="0"/>
          <c:tx>
            <c:strRef>
              <c:f>Sheet1!$B$1</c:f>
              <c:strCache>
                <c:ptCount val="1"/>
                <c:pt idx="0">
                  <c:v>ONS Benchmarking </c:v>
                </c:pt>
              </c:strCache>
            </c:strRef>
          </c:tx>
          <c:spPr>
            <a:solidFill>
              <a:srgbClr val="A5A5A5"/>
            </a:solidFill>
            <a:ln>
              <a:noFill/>
            </a:ln>
            <a:effectLst/>
          </c:spPr>
          <c:invertIfNegative val="0"/>
          <c:dPt>
            <c:idx val="11"/>
            <c:invertIfNegative val="0"/>
            <c:bubble3D val="0"/>
            <c:extLst>
              <c:ext xmlns:c16="http://schemas.microsoft.com/office/drawing/2014/chart" uri="{C3380CC4-5D6E-409C-BE32-E72D297353CC}">
                <c16:uniqueId val="{00000000-D8B1-410B-84A7-89C46815661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Working more hours than usual in my main job</c:v>
                </c:pt>
                <c:pt idx="1">
                  <c:v>Looking for a job that pays more money, including a promotion</c:v>
                </c:pt>
                <c:pt idx="2">
                  <c:v>Working more than one job</c:v>
                </c:pt>
                <c:pt idx="3">
                  <c:v>Going to my place of work more often to reduce home energy costs</c:v>
                </c:pt>
                <c:pt idx="4">
                  <c:v>Doing other things </c:v>
                </c:pt>
                <c:pt idx="5">
                  <c:v>None of these</c:v>
                </c:pt>
              </c:strCache>
            </c:strRef>
          </c:cat>
          <c:val>
            <c:numRef>
              <c:f>Sheet1!$B$2:$B$7</c:f>
              <c:numCache>
                <c:formatCode>0%</c:formatCode>
                <c:ptCount val="6"/>
                <c:pt idx="0">
                  <c:v>0.18</c:v>
                </c:pt>
                <c:pt idx="1">
                  <c:v>0.18</c:v>
                </c:pt>
                <c:pt idx="2">
                  <c:v>0.03</c:v>
                </c:pt>
                <c:pt idx="3">
                  <c:v>0.08</c:v>
                </c:pt>
                <c:pt idx="4">
                  <c:v>0.05</c:v>
                </c:pt>
                <c:pt idx="5">
                  <c:v>0.56999999999999995</c:v>
                </c:pt>
              </c:numCache>
            </c:numRef>
          </c:val>
          <c:extLst>
            <c:ext xmlns:c16="http://schemas.microsoft.com/office/drawing/2014/chart" uri="{C3380CC4-5D6E-409C-BE32-E72D297353CC}">
              <c16:uniqueId val="{00000001-D8B1-410B-84A7-89C468156614}"/>
            </c:ext>
          </c:extLst>
        </c:ser>
        <c:ser>
          <c:idx val="1"/>
          <c:order val="1"/>
          <c:tx>
            <c:strRef>
              <c:f>Sheet1!$C$1</c:f>
              <c:strCache>
                <c:ptCount val="1"/>
                <c:pt idx="0">
                  <c:v>GM December (S5)</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Working more hours than usual in my main job</c:v>
                </c:pt>
                <c:pt idx="1">
                  <c:v>Looking for a job that pays more money, including a promotion</c:v>
                </c:pt>
                <c:pt idx="2">
                  <c:v>Working more than one job</c:v>
                </c:pt>
                <c:pt idx="3">
                  <c:v>Going to my place of work more often to reduce home energy costs</c:v>
                </c:pt>
                <c:pt idx="4">
                  <c:v>Doing other things </c:v>
                </c:pt>
                <c:pt idx="5">
                  <c:v>None of these</c:v>
                </c:pt>
              </c:strCache>
            </c:strRef>
          </c:cat>
          <c:val>
            <c:numRef>
              <c:f>Sheet1!$C$2:$C$7</c:f>
              <c:numCache>
                <c:formatCode>0%</c:formatCode>
                <c:ptCount val="6"/>
                <c:pt idx="0">
                  <c:v>0.33093794719478098</c:v>
                </c:pt>
                <c:pt idx="1">
                  <c:v>0.230592568994025</c:v>
                </c:pt>
                <c:pt idx="2">
                  <c:v>0.127139418435739</c:v>
                </c:pt>
                <c:pt idx="3">
                  <c:v>0.12505821373044301</c:v>
                </c:pt>
                <c:pt idx="4">
                  <c:v>1.7531593170894401E-2</c:v>
                </c:pt>
                <c:pt idx="5">
                  <c:v>0.38780708649768902</c:v>
                </c:pt>
              </c:numCache>
            </c:numRef>
          </c:val>
          <c:extLst>
            <c:ext xmlns:c16="http://schemas.microsoft.com/office/drawing/2014/chart" uri="{C3380CC4-5D6E-409C-BE32-E72D297353CC}">
              <c16:uniqueId val="{00000004-D8B1-410B-84A7-89C468156614}"/>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79943975895592778"/>
          <c:y val="3.0323930196109235E-2"/>
          <c:w val="0.19594805785929331"/>
          <c:h val="0.126377586103648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a:effectLst/>
              </a:rPr>
              <a:t>Actions taken as a response to the cost of living crisis</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Total</c:v>
                </c:pt>
              </c:strCache>
            </c:strRef>
          </c:tx>
          <c:spPr>
            <a:solidFill>
              <a:srgbClr val="009690"/>
            </a:solidFill>
            <a:ln>
              <a:noFill/>
            </a:ln>
            <a:effectLst/>
          </c:spPr>
          <c:invertIfNegative val="0"/>
          <c:dLbls>
            <c:dLbl>
              <c:idx val="0"/>
              <c:spPr>
                <a:noFill/>
                <a:ln>
                  <a:noFill/>
                </a:ln>
                <a:effectLst/>
              </c:spPr>
              <c:txPr>
                <a:bodyPr rot="0" spcFirstLastPara="1" vertOverflow="ellipsis" vert="horz" wrap="square" anchor="ctr" anchorCtr="0"/>
                <a:lstStyle/>
                <a:p>
                  <a:pPr algn="ctr">
                    <a:defRPr lang="en-US"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A43-4962-8BD0-61560DE778DB}"/>
                </c:ext>
              </c:extLst>
            </c:dLbl>
            <c:dLbl>
              <c:idx val="1"/>
              <c:spPr>
                <a:noFill/>
                <a:ln>
                  <a:noFill/>
                </a:ln>
                <a:effectLst/>
              </c:spPr>
              <c:txPr>
                <a:bodyPr rot="0" spcFirstLastPara="1" vertOverflow="ellipsis" vert="horz" wrap="square" anchor="ctr" anchorCtr="0"/>
                <a:lstStyle/>
                <a:p>
                  <a:pPr algn="ctr">
                    <a:defRPr lang="en-US"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A43-4962-8BD0-61560DE778DB}"/>
                </c:ext>
              </c:extLst>
            </c:dLbl>
            <c:dLbl>
              <c:idx val="2"/>
              <c:spPr>
                <a:noFill/>
                <a:ln>
                  <a:noFill/>
                </a:ln>
                <a:effectLst/>
              </c:spPr>
              <c:txPr>
                <a:bodyPr rot="0" spcFirstLastPara="1" vertOverflow="ellipsis" vert="horz" wrap="square" anchor="ctr" anchorCtr="0"/>
                <a:lstStyle/>
                <a:p>
                  <a:pPr algn="ctr">
                    <a:defRPr lang="en-US"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1A43-4962-8BD0-61560DE778DB}"/>
                </c:ext>
              </c:extLst>
            </c:dLbl>
            <c:dLbl>
              <c:idx val="3"/>
              <c:spPr>
                <a:noFill/>
                <a:ln>
                  <a:noFill/>
                </a:ln>
                <a:effectLst/>
              </c:spPr>
              <c:txPr>
                <a:bodyPr rot="0" spcFirstLastPara="1" vertOverflow="ellipsis" vert="horz" wrap="square" anchor="ctr" anchorCtr="0"/>
                <a:lstStyle/>
                <a:p>
                  <a:pPr algn="ctr">
                    <a:defRPr lang="en-US"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1A43-4962-8BD0-61560DE778DB}"/>
                </c:ext>
              </c:extLst>
            </c:dLbl>
            <c:dLbl>
              <c:idx val="4"/>
              <c:spPr>
                <a:noFill/>
                <a:ln>
                  <a:noFill/>
                </a:ln>
                <a:effectLst/>
              </c:spPr>
              <c:txPr>
                <a:bodyPr rot="0" spcFirstLastPara="1" vertOverflow="ellipsis" vert="horz" wrap="square" anchor="ctr" anchorCtr="0"/>
                <a:lstStyle/>
                <a:p>
                  <a:pPr algn="ctr">
                    <a:defRPr lang="en-US"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1A43-4962-8BD0-61560DE778DB}"/>
                </c:ext>
              </c:extLst>
            </c:dLbl>
            <c:dLbl>
              <c:idx val="5"/>
              <c:spPr>
                <a:noFill/>
                <a:ln>
                  <a:noFill/>
                </a:ln>
                <a:effectLst/>
              </c:spPr>
              <c:txPr>
                <a:bodyPr rot="0" spcFirstLastPara="1" vertOverflow="ellipsis" vert="horz" wrap="square" anchor="ctr" anchorCtr="0"/>
                <a:lstStyle/>
                <a:p>
                  <a:pPr algn="ctr">
                    <a:defRPr lang="en-US"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1A43-4962-8BD0-61560DE778DB}"/>
                </c:ext>
              </c:extLst>
            </c:dLbl>
            <c:spPr>
              <a:noFill/>
              <a:ln>
                <a:noFill/>
              </a:ln>
              <a:effectLst/>
            </c:spPr>
            <c:txPr>
              <a:bodyPr rot="0" spcFirstLastPara="1" vertOverflow="ellipsis" vert="horz" wrap="square" anchor="ctr" anchorCtr="0"/>
              <a:lstStyle/>
              <a:p>
                <a:pPr algn="ctr">
                  <a:defRPr lang="en-US"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Working more hours than usual in my main job</c:v>
                </c:pt>
                <c:pt idx="1">
                  <c:v>Looking for a job that pays more money, including a promotion</c:v>
                </c:pt>
                <c:pt idx="2">
                  <c:v>Working more than one job</c:v>
                </c:pt>
                <c:pt idx="3">
                  <c:v>Going to my place of work more often to reduce home energy costs</c:v>
                </c:pt>
                <c:pt idx="4">
                  <c:v>Doing other things (please specify)</c:v>
                </c:pt>
                <c:pt idx="5">
                  <c:v>None of these</c:v>
                </c:pt>
              </c:strCache>
            </c:strRef>
          </c:cat>
          <c:val>
            <c:numRef>
              <c:f>Sheet1!$B$2:$B$7</c:f>
              <c:numCache>
                <c:formatCode>0%</c:formatCode>
                <c:ptCount val="6"/>
                <c:pt idx="0">
                  <c:v>0.33093794719478098</c:v>
                </c:pt>
                <c:pt idx="1">
                  <c:v>0.230592568994025</c:v>
                </c:pt>
                <c:pt idx="2">
                  <c:v>0.127139418435739</c:v>
                </c:pt>
                <c:pt idx="3">
                  <c:v>0.12505821373044301</c:v>
                </c:pt>
                <c:pt idx="4">
                  <c:v>1.7531593170894401E-2</c:v>
                </c:pt>
                <c:pt idx="5">
                  <c:v>0.38780708649768902</c:v>
                </c:pt>
              </c:numCache>
            </c:numRef>
          </c:val>
          <c:extLst>
            <c:ext xmlns:c16="http://schemas.microsoft.com/office/drawing/2014/chart" uri="{C3380CC4-5D6E-409C-BE32-E72D297353CC}">
              <c16:uniqueId val="{00000000-7FB1-4EB6-9246-DEE6481016AD}"/>
            </c:ext>
          </c:extLst>
        </c:ser>
        <c:ser>
          <c:idx val="1"/>
          <c:order val="1"/>
          <c:tx>
            <c:strRef>
              <c:f>Sheet1!$C$1</c:f>
              <c:strCache>
                <c:ptCount val="1"/>
                <c:pt idx="0">
                  <c:v>Racially minoritised communities (n=114)</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Working more hours than usual in my main job</c:v>
                </c:pt>
                <c:pt idx="1">
                  <c:v>Looking for a job that pays more money, including a promotion</c:v>
                </c:pt>
                <c:pt idx="2">
                  <c:v>Working more than one job</c:v>
                </c:pt>
                <c:pt idx="3">
                  <c:v>Going to my place of work more often to reduce home energy costs</c:v>
                </c:pt>
                <c:pt idx="4">
                  <c:v>Doing other things (please specify)</c:v>
                </c:pt>
                <c:pt idx="5">
                  <c:v>None of these</c:v>
                </c:pt>
              </c:strCache>
            </c:strRef>
          </c:cat>
          <c:val>
            <c:numRef>
              <c:f>Sheet1!$C$2:$C$7</c:f>
              <c:numCache>
                <c:formatCode>0%</c:formatCode>
                <c:ptCount val="6"/>
                <c:pt idx="0">
                  <c:v>0.43679117551234198</c:v>
                </c:pt>
                <c:pt idx="1">
                  <c:v>0.34044694209290799</c:v>
                </c:pt>
                <c:pt idx="2">
                  <c:v>0.22029399540835501</c:v>
                </c:pt>
                <c:pt idx="3">
                  <c:v>0.120877189678505</c:v>
                </c:pt>
                <c:pt idx="4">
                  <c:v>2.4387012408013001E-2</c:v>
                </c:pt>
                <c:pt idx="5">
                  <c:v>0.21191329002998899</c:v>
                </c:pt>
              </c:numCache>
            </c:numRef>
          </c:val>
          <c:extLst>
            <c:ext xmlns:c16="http://schemas.microsoft.com/office/drawing/2014/chart" uri="{C3380CC4-5D6E-409C-BE32-E72D297353CC}">
              <c16:uniqueId val="{00000002-7FB1-4EB6-9246-DEE6481016AD}"/>
            </c:ext>
          </c:extLst>
        </c:ser>
        <c:ser>
          <c:idx val="3"/>
          <c:order val="3"/>
          <c:tx>
            <c:strRef>
              <c:f>Sheet1!$E$1</c:f>
              <c:strCache>
                <c:ptCount val="1"/>
                <c:pt idx="0">
                  <c:v>Disabled (n=133)</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Working more hours than usual in my main job</c:v>
                </c:pt>
                <c:pt idx="1">
                  <c:v>Looking for a job that pays more money, including a promotion</c:v>
                </c:pt>
                <c:pt idx="2">
                  <c:v>Working more than one job</c:v>
                </c:pt>
                <c:pt idx="3">
                  <c:v>Going to my place of work more often to reduce home energy costs</c:v>
                </c:pt>
                <c:pt idx="4">
                  <c:v>Doing other things (please specify)</c:v>
                </c:pt>
                <c:pt idx="5">
                  <c:v>None of these</c:v>
                </c:pt>
              </c:strCache>
            </c:strRef>
          </c:cat>
          <c:val>
            <c:numRef>
              <c:f>Sheet1!$E$2:$E$7</c:f>
              <c:numCache>
                <c:formatCode>0%</c:formatCode>
                <c:ptCount val="6"/>
                <c:pt idx="0">
                  <c:v>0.38683388867124302</c:v>
                </c:pt>
                <c:pt idx="1">
                  <c:v>0.322359256828954</c:v>
                </c:pt>
                <c:pt idx="2">
                  <c:v>0.18106371163507301</c:v>
                </c:pt>
                <c:pt idx="3">
                  <c:v>0.151925826818302</c:v>
                </c:pt>
                <c:pt idx="4">
                  <c:v>3.2675238749197297E-2</c:v>
                </c:pt>
                <c:pt idx="5">
                  <c:v>0.25451324469005598</c:v>
                </c:pt>
              </c:numCache>
            </c:numRef>
          </c:val>
          <c:extLst>
            <c:ext xmlns:c16="http://schemas.microsoft.com/office/drawing/2014/chart" uri="{C3380CC4-5D6E-409C-BE32-E72D297353CC}">
              <c16:uniqueId val="{00000001-13FD-495C-B1CA-D8CAF4617FBA}"/>
            </c:ext>
          </c:extLst>
        </c:ser>
        <c:dLbls>
          <c:dLblPos val="outEnd"/>
          <c:showLegendKey val="0"/>
          <c:showVal val="1"/>
          <c:showCatName val="0"/>
          <c:showSerName val="0"/>
          <c:showPercent val="0"/>
          <c:showBubbleSize val="0"/>
        </c:dLbls>
        <c:gapWidth val="100"/>
        <c:axId val="2068775232"/>
        <c:axId val="2068776896"/>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Those earning below the Real Living Wage (n=89)</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Working more hours than usual in my main job</c:v>
                      </c:pt>
                      <c:pt idx="1">
                        <c:v>Looking for a job that pays more money, including a promotion</c:v>
                      </c:pt>
                      <c:pt idx="2">
                        <c:v>Working more than one job</c:v>
                      </c:pt>
                      <c:pt idx="3">
                        <c:v>Going to my place of work more often to reduce home energy costs</c:v>
                      </c:pt>
                      <c:pt idx="4">
                        <c:v>Doing other things (please specify)</c:v>
                      </c:pt>
                      <c:pt idx="5">
                        <c:v>None of these</c:v>
                      </c:pt>
                    </c:strCache>
                  </c:strRef>
                </c:cat>
                <c:val>
                  <c:numRef>
                    <c:extLst>
                      <c:ext uri="{02D57815-91ED-43cb-92C2-25804820EDAC}">
                        <c15:formulaRef>
                          <c15:sqref>Sheet1!$D$2:$D$7</c15:sqref>
                        </c15:formulaRef>
                      </c:ext>
                    </c:extLst>
                    <c:numCache>
                      <c:formatCode>0%</c:formatCode>
                      <c:ptCount val="6"/>
                      <c:pt idx="0">
                        <c:v>0.42341124368014299</c:v>
                      </c:pt>
                      <c:pt idx="1">
                        <c:v>0.29257074730407501</c:v>
                      </c:pt>
                      <c:pt idx="2">
                        <c:v>0.115994936253589</c:v>
                      </c:pt>
                      <c:pt idx="3">
                        <c:v>8.7053106731347599E-2</c:v>
                      </c:pt>
                      <c:pt idx="4">
                        <c:v>1.0278152468868099E-2</c:v>
                      </c:pt>
                      <c:pt idx="5">
                        <c:v>0.32284681900178802</c:v>
                      </c:pt>
                    </c:numCache>
                  </c:numRef>
                </c:val>
                <c:extLst>
                  <c:ext xmlns:c16="http://schemas.microsoft.com/office/drawing/2014/chart" uri="{C3380CC4-5D6E-409C-BE32-E72D297353CC}">
                    <c16:uniqueId val="{00000000-1D26-42E5-99A3-C4BC608D1098}"/>
                  </c:ext>
                </c:extLst>
              </c15:ser>
            </c15:filteredBarSeries>
          </c:ext>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1.3269410575776758E-3"/>
          <c:y val="0.94602085615961862"/>
          <c:w val="0.98054644517384304"/>
          <c:h val="5.3979143840381348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01698601393423"/>
          <c:y val="3.6080219615576073E-2"/>
          <c:w val="0.51155681484293092"/>
          <c:h val="0.81310022062527543"/>
        </c:manualLayout>
      </c:layout>
      <c:barChart>
        <c:barDir val="bar"/>
        <c:grouping val="percentStacked"/>
        <c:varyColors val="0"/>
        <c:ser>
          <c:idx val="1"/>
          <c:order val="0"/>
          <c:tx>
            <c:strRef>
              <c:f>Sheet1!$A$2</c:f>
              <c:strCache>
                <c:ptCount val="1"/>
                <c:pt idx="0">
                  <c:v>Very worried </c:v>
                </c:pt>
              </c:strCache>
            </c:strRef>
          </c:tx>
          <c:spPr>
            <a:solidFill>
              <a:srgbClr val="FF0000"/>
            </a:solidFill>
            <a:ln w="19050">
              <a:solidFill>
                <a:schemeClr val="lt1"/>
              </a:solidFill>
            </a:ln>
            <a:effectLst/>
          </c:spPr>
          <c:invertIfNegative val="0"/>
          <c:dPt>
            <c:idx val="0"/>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1-AA8B-4650-9AE0-408E9EA3862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Greater Manchester</c:v>
                </c:pt>
                <c:pt idx="1">
                  <c:v>ONS benchmark</c:v>
                </c:pt>
              </c:strCache>
            </c:strRef>
          </c:cat>
          <c:val>
            <c:numRef>
              <c:f>Sheet1!$B$2:$C$2</c:f>
              <c:numCache>
                <c:formatCode>0%</c:formatCode>
                <c:ptCount val="2"/>
                <c:pt idx="0">
                  <c:v>0.28999999999999998</c:v>
                </c:pt>
                <c:pt idx="1">
                  <c:v>0.23</c:v>
                </c:pt>
              </c:numCache>
            </c:numRef>
          </c:val>
          <c:extLst>
            <c:ext xmlns:c16="http://schemas.microsoft.com/office/drawing/2014/chart" uri="{C3380CC4-5D6E-409C-BE32-E72D297353CC}">
              <c16:uniqueId val="{00000006-4686-4682-A896-477FBF79C5E8}"/>
            </c:ext>
          </c:extLst>
        </c:ser>
        <c:ser>
          <c:idx val="2"/>
          <c:order val="1"/>
          <c:tx>
            <c:strRef>
              <c:f>Sheet1!$A$3</c:f>
              <c:strCache>
                <c:ptCount val="1"/>
                <c:pt idx="0">
                  <c:v>Somewhat worried</c:v>
                </c:pt>
              </c:strCache>
            </c:strRef>
          </c:tx>
          <c:spPr>
            <a:solidFill>
              <a:srgbClr val="FF9999"/>
            </a:solidFill>
            <a:ln w="19050">
              <a:solidFill>
                <a:schemeClr val="lt1"/>
              </a:solidFill>
            </a:ln>
            <a:effectLst/>
          </c:spPr>
          <c:invertIfNegative val="0"/>
          <c:dPt>
            <c:idx val="0"/>
            <c:invertIfNegative val="0"/>
            <c:bubble3D val="0"/>
            <c:spPr>
              <a:solidFill>
                <a:srgbClr val="FF9999"/>
              </a:solidFill>
              <a:ln w="19050">
                <a:solidFill>
                  <a:schemeClr val="lt1"/>
                </a:solidFill>
              </a:ln>
              <a:effectLst/>
            </c:spPr>
            <c:extLst>
              <c:ext xmlns:c16="http://schemas.microsoft.com/office/drawing/2014/chart" uri="{C3380CC4-5D6E-409C-BE32-E72D297353CC}">
                <c16:uniqueId val="{00000003-AA8B-4650-9AE0-408E9EA3862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Greater Manchester</c:v>
                </c:pt>
                <c:pt idx="1">
                  <c:v>ONS benchmark</c:v>
                </c:pt>
              </c:strCache>
            </c:strRef>
          </c:cat>
          <c:val>
            <c:numRef>
              <c:f>Sheet1!$B$3:$C$3</c:f>
              <c:numCache>
                <c:formatCode>0%</c:formatCode>
                <c:ptCount val="2"/>
                <c:pt idx="0">
                  <c:v>0.42</c:v>
                </c:pt>
                <c:pt idx="1">
                  <c:v>0.53</c:v>
                </c:pt>
              </c:numCache>
            </c:numRef>
          </c:val>
          <c:extLst>
            <c:ext xmlns:c16="http://schemas.microsoft.com/office/drawing/2014/chart" uri="{C3380CC4-5D6E-409C-BE32-E72D297353CC}">
              <c16:uniqueId val="{00000007-4686-4682-A896-477FBF79C5E8}"/>
            </c:ext>
          </c:extLst>
        </c:ser>
        <c:ser>
          <c:idx val="0"/>
          <c:order val="2"/>
          <c:tx>
            <c:strRef>
              <c:f>Sheet1!$A$4</c:f>
              <c:strCache>
                <c:ptCount val="1"/>
                <c:pt idx="0">
                  <c:v>Not worried</c:v>
                </c:pt>
              </c:strCache>
            </c:strRef>
          </c:tx>
          <c:spPr>
            <a:solidFill>
              <a:srgbClr val="E7E6E6"/>
            </a:solidFill>
            <a:ln w="19050">
              <a:solidFill>
                <a:schemeClr val="lt1"/>
              </a:solidFill>
            </a:ln>
            <a:effectLst/>
          </c:spPr>
          <c:invertIfNegative val="0"/>
          <c:dPt>
            <c:idx val="0"/>
            <c:invertIfNegative val="0"/>
            <c:bubble3D val="0"/>
            <c:spPr>
              <a:solidFill>
                <a:srgbClr val="E7E6E6"/>
              </a:solidFill>
              <a:ln w="19050">
                <a:solidFill>
                  <a:schemeClr val="lt1"/>
                </a:solidFill>
              </a:ln>
              <a:effectLst/>
            </c:spPr>
            <c:extLst>
              <c:ext xmlns:c16="http://schemas.microsoft.com/office/drawing/2014/chart" uri="{C3380CC4-5D6E-409C-BE32-E72D297353CC}">
                <c16:uniqueId val="{00000005-AA8B-4650-9AE0-408E9EA3862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Greater Manchester</c:v>
                </c:pt>
                <c:pt idx="1">
                  <c:v>ONS benchmark</c:v>
                </c:pt>
              </c:strCache>
            </c:strRef>
          </c:cat>
          <c:val>
            <c:numRef>
              <c:f>Sheet1!$B$4:$C$4</c:f>
              <c:numCache>
                <c:formatCode>0%</c:formatCode>
                <c:ptCount val="2"/>
                <c:pt idx="0">
                  <c:v>0.28999999999999998</c:v>
                </c:pt>
                <c:pt idx="1">
                  <c:v>0.24</c:v>
                </c:pt>
              </c:numCache>
            </c:numRef>
          </c:val>
          <c:extLst>
            <c:ext xmlns:c16="http://schemas.microsoft.com/office/drawing/2014/chart" uri="{C3380CC4-5D6E-409C-BE32-E72D297353CC}">
              <c16:uniqueId val="{00000009-4686-4682-A896-477FBF79C5E8}"/>
            </c:ext>
          </c:extLst>
        </c:ser>
        <c:dLbls>
          <c:dLblPos val="ctr"/>
          <c:showLegendKey val="0"/>
          <c:showVal val="1"/>
          <c:showCatName val="0"/>
          <c:showSerName val="0"/>
          <c:showPercent val="0"/>
          <c:showBubbleSize val="0"/>
        </c:dLbls>
        <c:gapWidth val="100"/>
        <c:overlap val="100"/>
        <c:axId val="679964655"/>
        <c:axId val="768089967"/>
      </c:barChart>
      <c:valAx>
        <c:axId val="768089967"/>
        <c:scaling>
          <c:orientation val="minMax"/>
        </c:scaling>
        <c:delete val="1"/>
        <c:axPos val="t"/>
        <c:numFmt formatCode="0%" sourceLinked="1"/>
        <c:majorTickMark val="out"/>
        <c:minorTickMark val="none"/>
        <c:tickLblPos val="nextTo"/>
        <c:crossAx val="679964655"/>
        <c:crosses val="autoZero"/>
        <c:crossBetween val="between"/>
      </c:valAx>
      <c:catAx>
        <c:axId val="67996465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089967"/>
        <c:crosses val="autoZero"/>
        <c:auto val="1"/>
        <c:lblAlgn val="ctr"/>
        <c:lblOffset val="100"/>
        <c:noMultiLvlLbl val="0"/>
      </c:catAx>
      <c:spPr>
        <a:noFill/>
        <a:ln>
          <a:noFill/>
        </a:ln>
        <a:effectLst/>
      </c:spPr>
    </c:plotArea>
    <c:legend>
      <c:legendPos val="r"/>
      <c:layout>
        <c:manualLayout>
          <c:xMode val="edge"/>
          <c:yMode val="edge"/>
          <c:x val="0.77723752024936954"/>
          <c:y val="7.3182580211250736E-2"/>
          <c:w val="0.2056583982723531"/>
          <c:h val="0.802317238852676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71834650669338"/>
          <c:y val="3.6080219615576073E-2"/>
          <c:w val="0.48948808332980714"/>
          <c:h val="0.81310022062527543"/>
        </c:manualLayout>
      </c:layout>
      <c:barChart>
        <c:barDir val="bar"/>
        <c:grouping val="percentStacked"/>
        <c:varyColors val="0"/>
        <c:ser>
          <c:idx val="1"/>
          <c:order val="0"/>
          <c:tx>
            <c:strRef>
              <c:f>Sheet1!$A$2</c:f>
              <c:strCache>
                <c:ptCount val="1"/>
                <c:pt idx="0">
                  <c:v>My cost of living has increased</c:v>
                </c:pt>
              </c:strCache>
            </c:strRef>
          </c:tx>
          <c:spPr>
            <a:solidFill>
              <a:srgbClr val="FF0000"/>
            </a:solidFill>
            <a:ln w="19050">
              <a:solidFill>
                <a:schemeClr val="lt1"/>
              </a:solidFill>
            </a:ln>
            <a:effectLst/>
          </c:spPr>
          <c:invertIfNegative val="0"/>
          <c:dPt>
            <c:idx val="0"/>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1-E6CC-4F0E-B676-AD36B3A7484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Greater Manchester</c:v>
                </c:pt>
                <c:pt idx="1">
                  <c:v>ONS benchmark</c:v>
                </c:pt>
              </c:strCache>
            </c:strRef>
          </c:cat>
          <c:val>
            <c:numRef>
              <c:f>Sheet1!$B$2:$C$2</c:f>
              <c:numCache>
                <c:formatCode>0%</c:formatCode>
                <c:ptCount val="2"/>
                <c:pt idx="0">
                  <c:v>0.79845895795998201</c:v>
                </c:pt>
                <c:pt idx="1">
                  <c:v>0.76</c:v>
                </c:pt>
              </c:numCache>
            </c:numRef>
          </c:val>
          <c:extLst>
            <c:ext xmlns:c16="http://schemas.microsoft.com/office/drawing/2014/chart" uri="{C3380CC4-5D6E-409C-BE32-E72D297353CC}">
              <c16:uniqueId val="{00000002-E6CC-4F0E-B676-AD36B3A74844}"/>
            </c:ext>
          </c:extLst>
        </c:ser>
        <c:ser>
          <c:idx val="2"/>
          <c:order val="1"/>
          <c:tx>
            <c:strRef>
              <c:f>Sheet1!$A$3</c:f>
              <c:strCache>
                <c:ptCount val="1"/>
                <c:pt idx="0">
                  <c:v>My cost of living has stayed the same</c:v>
                </c:pt>
              </c:strCache>
            </c:strRef>
          </c:tx>
          <c:spPr>
            <a:solidFill>
              <a:srgbClr val="E7E6E6"/>
            </a:solidFill>
            <a:ln w="19050">
              <a:solidFill>
                <a:schemeClr val="lt1"/>
              </a:solidFill>
            </a:ln>
            <a:effectLst/>
          </c:spPr>
          <c:invertIfNegative val="0"/>
          <c:dPt>
            <c:idx val="0"/>
            <c:invertIfNegative val="0"/>
            <c:bubble3D val="0"/>
            <c:spPr>
              <a:solidFill>
                <a:srgbClr val="E7E6E6"/>
              </a:solidFill>
              <a:ln w="19050">
                <a:solidFill>
                  <a:schemeClr val="lt1"/>
                </a:solidFill>
              </a:ln>
              <a:effectLst/>
            </c:spPr>
            <c:extLst>
              <c:ext xmlns:c16="http://schemas.microsoft.com/office/drawing/2014/chart" uri="{C3380CC4-5D6E-409C-BE32-E72D297353CC}">
                <c16:uniqueId val="{00000004-E6CC-4F0E-B676-AD36B3A7484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Greater Manchester</c:v>
                </c:pt>
                <c:pt idx="1">
                  <c:v>ONS benchmark</c:v>
                </c:pt>
              </c:strCache>
            </c:strRef>
          </c:cat>
          <c:val>
            <c:numRef>
              <c:f>Sheet1!$B$3:$C$3</c:f>
              <c:numCache>
                <c:formatCode>0%</c:formatCode>
                <c:ptCount val="2"/>
                <c:pt idx="0">
                  <c:v>0.18276271035351499</c:v>
                </c:pt>
                <c:pt idx="1">
                  <c:v>0.22</c:v>
                </c:pt>
              </c:numCache>
            </c:numRef>
          </c:val>
          <c:extLst>
            <c:ext xmlns:c16="http://schemas.microsoft.com/office/drawing/2014/chart" uri="{C3380CC4-5D6E-409C-BE32-E72D297353CC}">
              <c16:uniqueId val="{00000005-E6CC-4F0E-B676-AD36B3A74844}"/>
            </c:ext>
          </c:extLst>
        </c:ser>
        <c:ser>
          <c:idx val="0"/>
          <c:order val="2"/>
          <c:tx>
            <c:strRef>
              <c:f>Sheet1!$A$4</c:f>
              <c:strCache>
                <c:ptCount val="1"/>
                <c:pt idx="0">
                  <c:v>My cost of living has decreased</c:v>
                </c:pt>
              </c:strCache>
            </c:strRef>
          </c:tx>
          <c:spPr>
            <a:solidFill>
              <a:srgbClr val="009690"/>
            </a:solidFill>
            <a:ln w="19050">
              <a:solidFill>
                <a:schemeClr val="lt1"/>
              </a:solidFill>
            </a:ln>
            <a:effectLst/>
          </c:spPr>
          <c:invertIfNegative val="0"/>
          <c:dPt>
            <c:idx val="0"/>
            <c:invertIfNegative val="0"/>
            <c:bubble3D val="0"/>
            <c:spPr>
              <a:solidFill>
                <a:srgbClr val="009690"/>
              </a:solidFill>
              <a:ln w="19050">
                <a:solidFill>
                  <a:schemeClr val="lt1"/>
                </a:solidFill>
              </a:ln>
              <a:effectLst/>
            </c:spPr>
            <c:extLst>
              <c:ext xmlns:c16="http://schemas.microsoft.com/office/drawing/2014/chart" uri="{C3380CC4-5D6E-409C-BE32-E72D297353CC}">
                <c16:uniqueId val="{00000007-E6CC-4F0E-B676-AD36B3A74844}"/>
              </c:ext>
            </c:extLst>
          </c:dPt>
          <c:dLbls>
            <c:delete val="1"/>
          </c:dLbls>
          <c:cat>
            <c:strRef>
              <c:f>Sheet1!$B$1:$C$1</c:f>
              <c:strCache>
                <c:ptCount val="2"/>
                <c:pt idx="0">
                  <c:v>Greater Manchester</c:v>
                </c:pt>
                <c:pt idx="1">
                  <c:v>ONS benchmark</c:v>
                </c:pt>
              </c:strCache>
            </c:strRef>
          </c:cat>
          <c:val>
            <c:numRef>
              <c:f>Sheet1!$B$4:$C$4</c:f>
              <c:numCache>
                <c:formatCode>0%</c:formatCode>
                <c:ptCount val="2"/>
                <c:pt idx="0">
                  <c:v>1.87783316865042E-2</c:v>
                </c:pt>
                <c:pt idx="1">
                  <c:v>0.02</c:v>
                </c:pt>
              </c:numCache>
            </c:numRef>
          </c:val>
          <c:extLst>
            <c:ext xmlns:c16="http://schemas.microsoft.com/office/drawing/2014/chart" uri="{C3380CC4-5D6E-409C-BE32-E72D297353CC}">
              <c16:uniqueId val="{00000008-E6CC-4F0E-B676-AD36B3A74844}"/>
            </c:ext>
          </c:extLst>
        </c:ser>
        <c:dLbls>
          <c:dLblPos val="ctr"/>
          <c:showLegendKey val="0"/>
          <c:showVal val="1"/>
          <c:showCatName val="0"/>
          <c:showSerName val="0"/>
          <c:showPercent val="0"/>
          <c:showBubbleSize val="0"/>
        </c:dLbls>
        <c:gapWidth val="100"/>
        <c:overlap val="100"/>
        <c:axId val="679964655"/>
        <c:axId val="768089967"/>
      </c:barChart>
      <c:valAx>
        <c:axId val="768089967"/>
        <c:scaling>
          <c:orientation val="minMax"/>
          <c:min val="0"/>
        </c:scaling>
        <c:delete val="1"/>
        <c:axPos val="t"/>
        <c:numFmt formatCode="0%" sourceLinked="1"/>
        <c:majorTickMark val="out"/>
        <c:minorTickMark val="none"/>
        <c:tickLblPos val="nextTo"/>
        <c:crossAx val="679964655"/>
        <c:crosses val="autoZero"/>
        <c:crossBetween val="between"/>
      </c:valAx>
      <c:catAx>
        <c:axId val="67996465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089967"/>
        <c:crosses val="autoZero"/>
        <c:auto val="1"/>
        <c:lblAlgn val="ctr"/>
        <c:lblOffset val="100"/>
        <c:noMultiLvlLbl val="0"/>
      </c:catAx>
      <c:spPr>
        <a:noFill/>
        <a:ln>
          <a:noFill/>
        </a:ln>
        <a:effectLst/>
      </c:spPr>
    </c:plotArea>
    <c:legend>
      <c:legendPos val="r"/>
      <c:layout>
        <c:manualLayout>
          <c:xMode val="edge"/>
          <c:yMode val="edge"/>
          <c:x val="0.72907309250473784"/>
          <c:y val="4.6331307866992681E-2"/>
          <c:w val="0.24563907649632094"/>
          <c:h val="0.935847162446471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58207341453413E-3"/>
          <c:y val="5.7742045692209566E-2"/>
          <c:w val="0.97972519438488037"/>
          <c:h val="0.43126650584630094"/>
        </c:manualLayout>
      </c:layout>
      <c:barChart>
        <c:barDir val="col"/>
        <c:grouping val="clustered"/>
        <c:varyColors val="0"/>
        <c:ser>
          <c:idx val="0"/>
          <c:order val="0"/>
          <c:tx>
            <c:strRef>
              <c:f>Sheet1!$B$1</c:f>
              <c:strCache>
                <c:ptCount val="1"/>
                <c:pt idx="0">
                  <c:v>Greater Manchester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price of my food shop has increased</c:v>
                </c:pt>
                <c:pt idx="1">
                  <c:v>Energy (gas or electricity) bills have increased</c:v>
                </c:pt>
                <c:pt idx="2">
                  <c:v>The price of fuel has increased</c:v>
                </c:pt>
                <c:pt idx="3">
                  <c:v>Rent or mortgage costs have increased</c:v>
                </c:pt>
                <c:pt idx="4">
                  <c:v>The price of home broadband / mobile data plans has increased*</c:v>
                </c:pt>
                <c:pt idx="5">
                  <c:v>The price of my public transport has increased</c:v>
                </c:pt>
                <c:pt idx="6">
                  <c:v>Other (please specify)</c:v>
                </c:pt>
              </c:strCache>
            </c:strRef>
          </c:cat>
          <c:val>
            <c:numRef>
              <c:f>Sheet1!$B$2:$B$8</c:f>
              <c:numCache>
                <c:formatCode>0%</c:formatCode>
                <c:ptCount val="7"/>
                <c:pt idx="0">
                  <c:v>0.86</c:v>
                </c:pt>
                <c:pt idx="1">
                  <c:v>0.83</c:v>
                </c:pt>
                <c:pt idx="2">
                  <c:v>0.51</c:v>
                </c:pt>
                <c:pt idx="3">
                  <c:v>0.21</c:v>
                </c:pt>
                <c:pt idx="4">
                  <c:v>0.16</c:v>
                </c:pt>
                <c:pt idx="5">
                  <c:v>0.13</c:v>
                </c:pt>
                <c:pt idx="6">
                  <c:v>0.03</c:v>
                </c:pt>
              </c:numCache>
            </c:numRef>
          </c:val>
          <c:extLst>
            <c:ext xmlns:c16="http://schemas.microsoft.com/office/drawing/2014/chart" uri="{C3380CC4-5D6E-409C-BE32-E72D297353CC}">
              <c16:uniqueId val="{00000000-2608-4554-BDAC-466C68E4BA90}"/>
            </c:ext>
          </c:extLst>
        </c:ser>
        <c:ser>
          <c:idx val="1"/>
          <c:order val="1"/>
          <c:tx>
            <c:strRef>
              <c:f>Sheet1!$C$1</c:f>
              <c:strCache>
                <c:ptCount val="1"/>
                <c:pt idx="0">
                  <c:v>ONS benchmark</c:v>
                </c:pt>
              </c:strCache>
            </c:strRef>
          </c:tx>
          <c:spPr>
            <a:solidFill>
              <a:srgbClr val="B8EA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price of my food shop has increased</c:v>
                </c:pt>
                <c:pt idx="1">
                  <c:v>Energy (gas or electricity) bills have increased</c:v>
                </c:pt>
                <c:pt idx="2">
                  <c:v>The price of fuel has increased</c:v>
                </c:pt>
                <c:pt idx="3">
                  <c:v>Rent or mortgage costs have increased</c:v>
                </c:pt>
                <c:pt idx="4">
                  <c:v>The price of home broadband / mobile data plans has increased*</c:v>
                </c:pt>
                <c:pt idx="5">
                  <c:v>The price of my public transport has increased</c:v>
                </c:pt>
                <c:pt idx="6">
                  <c:v>Other (please specify)</c:v>
                </c:pt>
              </c:strCache>
            </c:strRef>
          </c:cat>
          <c:val>
            <c:numRef>
              <c:f>Sheet1!$C$2:$C$8</c:f>
              <c:numCache>
                <c:formatCode>0%</c:formatCode>
                <c:ptCount val="7"/>
                <c:pt idx="0">
                  <c:v>0.95</c:v>
                </c:pt>
                <c:pt idx="1">
                  <c:v>0.78</c:v>
                </c:pt>
                <c:pt idx="2">
                  <c:v>0.51</c:v>
                </c:pt>
                <c:pt idx="3">
                  <c:v>0.17</c:v>
                </c:pt>
                <c:pt idx="5">
                  <c:v>0.14000000000000001</c:v>
                </c:pt>
                <c:pt idx="6">
                  <c:v>0.06</c:v>
                </c:pt>
              </c:numCache>
            </c:numRef>
          </c:val>
          <c:extLst>
            <c:ext xmlns:c16="http://schemas.microsoft.com/office/drawing/2014/chart" uri="{C3380CC4-5D6E-409C-BE32-E72D297353CC}">
              <c16:uniqueId val="{00000001-7163-435D-AB4C-A84FE7518B1C}"/>
            </c:ext>
          </c:extLst>
        </c:ser>
        <c:dLbls>
          <c:dLblPos val="outEnd"/>
          <c:showLegendKey val="0"/>
          <c:showVal val="1"/>
          <c:showCatName val="0"/>
          <c:showSerName val="0"/>
          <c:showPercent val="0"/>
          <c:showBubbleSize val="0"/>
        </c:dLbls>
        <c:gapWidth val="100"/>
        <c:overlap val="-27"/>
        <c:axId val="878971056"/>
        <c:axId val="878972368"/>
      </c:barChart>
      <c:catAx>
        <c:axId val="87897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8972368"/>
        <c:crosses val="autoZero"/>
        <c:auto val="1"/>
        <c:lblAlgn val="ctr"/>
        <c:lblOffset val="100"/>
        <c:noMultiLvlLbl val="0"/>
      </c:catAx>
      <c:valAx>
        <c:axId val="878972368"/>
        <c:scaling>
          <c:orientation val="minMax"/>
        </c:scaling>
        <c:delete val="1"/>
        <c:axPos val="l"/>
        <c:numFmt formatCode="0%" sourceLinked="1"/>
        <c:majorTickMark val="none"/>
        <c:minorTickMark val="none"/>
        <c:tickLblPos val="nextTo"/>
        <c:crossAx val="878971056"/>
        <c:crosses val="autoZero"/>
        <c:crossBetween val="between"/>
      </c:valAx>
      <c:spPr>
        <a:noFill/>
        <a:ln>
          <a:noFill/>
        </a:ln>
        <a:effectLst/>
      </c:spPr>
    </c:plotArea>
    <c:legend>
      <c:legendPos val="t"/>
      <c:layout>
        <c:manualLayout>
          <c:xMode val="edge"/>
          <c:yMode val="edge"/>
          <c:x val="0.51572226273796951"/>
          <c:y val="6.1866477527367389E-2"/>
          <c:w val="0.48427773726203038"/>
          <c:h val="0.1700766299949467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383788267486893E-2"/>
          <c:y val="8.5510791678392929E-4"/>
          <c:w val="0.98860913989386434"/>
          <c:h val="0.8003748552004526"/>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Sheet1!$B$2:$B$3</c:f>
              <c:numCache>
                <c:formatCode>0%</c:formatCode>
                <c:ptCount val="2"/>
                <c:pt idx="0">
                  <c:v>0.03</c:v>
                </c:pt>
                <c:pt idx="1">
                  <c:v>0.09</c:v>
                </c:pt>
              </c:numCache>
            </c:numRef>
          </c:val>
          <c:extLst>
            <c:ext xmlns:c16="http://schemas.microsoft.com/office/drawing/2014/chart" uri="{C3380CC4-5D6E-409C-BE32-E72D297353CC}">
              <c16:uniqueId val="{00000000-26AD-47BC-87F8-1CF49034CC3F}"/>
            </c:ext>
          </c:extLst>
        </c:ser>
        <c:ser>
          <c:idx val="1"/>
          <c:order val="1"/>
          <c:tx>
            <c:strRef>
              <c:f>Sheet1!$C$1</c:f>
              <c:strCache>
                <c:ptCount val="1"/>
                <c:pt idx="0">
                  <c:v>Very difficult</c:v>
                </c:pt>
              </c:strCache>
            </c:strRef>
          </c:tx>
          <c:spPr>
            <a:solidFill>
              <a:srgbClr val="FA0000"/>
            </a:solidFill>
            <a:ln>
              <a:noFill/>
            </a:ln>
            <a:effectLst/>
          </c:spPr>
          <c:invertIfNegative val="0"/>
          <c:dLbls>
            <c:dLbl>
              <c:idx val="1"/>
              <c:layout>
                <c:manualLayout>
                  <c:x val="-2.499647687452017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83-4474-B10A-594D1C6FC29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Sheet1!$C$2:$C$3</c:f>
              <c:numCache>
                <c:formatCode>0%</c:formatCode>
                <c:ptCount val="2"/>
                <c:pt idx="0">
                  <c:v>0.18424775616679701</c:v>
                </c:pt>
                <c:pt idx="1">
                  <c:v>0.13</c:v>
                </c:pt>
              </c:numCache>
            </c:numRef>
          </c:val>
          <c:extLst>
            <c:ext xmlns:c16="http://schemas.microsoft.com/office/drawing/2014/chart" uri="{C3380CC4-5D6E-409C-BE32-E72D297353CC}">
              <c16:uniqueId val="{00000001-26AD-47BC-87F8-1CF49034CC3F}"/>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Sheet1!$D$2:$D$3</c:f>
              <c:numCache>
                <c:formatCode>0%</c:formatCode>
                <c:ptCount val="2"/>
                <c:pt idx="0">
                  <c:v>0.34705085833560101</c:v>
                </c:pt>
                <c:pt idx="1">
                  <c:v>0.35</c:v>
                </c:pt>
              </c:numCache>
            </c:numRef>
          </c:val>
          <c:extLst>
            <c:ext xmlns:c16="http://schemas.microsoft.com/office/drawing/2014/chart" uri="{C3380CC4-5D6E-409C-BE32-E72D297353CC}">
              <c16:uniqueId val="{00000002-26AD-47BC-87F8-1CF49034CC3F}"/>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Sheet1!$E$2:$E$3</c:f>
              <c:numCache>
                <c:formatCode>0%</c:formatCode>
                <c:ptCount val="2"/>
                <c:pt idx="0">
                  <c:v>0.32170195574350502</c:v>
                </c:pt>
                <c:pt idx="1">
                  <c:v>0.35</c:v>
                </c:pt>
              </c:numCache>
            </c:numRef>
          </c:val>
          <c:extLst>
            <c:ext xmlns:c16="http://schemas.microsoft.com/office/drawing/2014/chart" uri="{C3380CC4-5D6E-409C-BE32-E72D297353CC}">
              <c16:uniqueId val="{00000003-26AD-47BC-87F8-1CF49034CC3F}"/>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Sheet1!$F$2:$F$3</c:f>
              <c:numCache>
                <c:formatCode>0%</c:formatCode>
                <c:ptCount val="2"/>
                <c:pt idx="0">
                  <c:v>0.111912656327346</c:v>
                </c:pt>
                <c:pt idx="1">
                  <c:v>0.08</c:v>
                </c:pt>
              </c:numCache>
            </c:numRef>
          </c:val>
          <c:extLst>
            <c:ext xmlns:c16="http://schemas.microsoft.com/office/drawing/2014/chart" uri="{C3380CC4-5D6E-409C-BE32-E72D297353CC}">
              <c16:uniqueId val="{00000004-26AD-47BC-87F8-1CF49034CC3F}"/>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l"/>
      <c:layout>
        <c:manualLayout>
          <c:xMode val="edge"/>
          <c:yMode val="edge"/>
          <c:x val="0.18288853024470106"/>
          <c:y val="0.86147745277946786"/>
          <c:w val="0.81711146975529902"/>
          <c:h val="0.1374187956513309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0712180475051E-2"/>
          <c:y val="0"/>
          <c:w val="0.97924327988417381"/>
          <c:h val="0.78150687460921642"/>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ONS Benchmarking -
Mortgage holders</c:v>
                </c:pt>
                <c:pt idx="2">
                  <c:v>Greater Manchester -
Renters</c:v>
                </c:pt>
                <c:pt idx="3">
                  <c:v>ONS Benchmarking -
Renters</c:v>
                </c:pt>
              </c:strCache>
            </c:strRef>
          </c:cat>
          <c:val>
            <c:numRef>
              <c:f>Sheet1!$B$2:$B$5</c:f>
              <c:numCache>
                <c:formatCode>0%</c:formatCode>
                <c:ptCount val="4"/>
                <c:pt idx="0">
                  <c:v>0.03</c:v>
                </c:pt>
                <c:pt idx="1">
                  <c:v>0.19</c:v>
                </c:pt>
                <c:pt idx="2">
                  <c:v>0.04</c:v>
                </c:pt>
                <c:pt idx="3">
                  <c:v>0.17</c:v>
                </c:pt>
              </c:numCache>
            </c:numRef>
          </c:val>
          <c:extLst>
            <c:ext xmlns:c16="http://schemas.microsoft.com/office/drawing/2014/chart" uri="{C3380CC4-5D6E-409C-BE32-E72D297353CC}">
              <c16:uniqueId val="{00000000-DE57-43A1-A756-EFCED19BB121}"/>
            </c:ext>
          </c:extLst>
        </c:ser>
        <c:ser>
          <c:idx val="1"/>
          <c:order val="1"/>
          <c:tx>
            <c:strRef>
              <c:f>Sheet1!$C$1</c:f>
              <c:strCache>
                <c:ptCount val="1"/>
                <c:pt idx="0">
                  <c:v>Very difficult</c:v>
                </c:pt>
              </c:strCache>
            </c:strRef>
          </c:tx>
          <c:spPr>
            <a:solidFill>
              <a:srgbClr val="FA0000"/>
            </a:solidFill>
            <a:ln>
              <a:noFill/>
            </a:ln>
            <a:effectLst/>
          </c:spPr>
          <c:invertIfNegative val="0"/>
          <c:dLbls>
            <c:dLbl>
              <c:idx val="0"/>
              <c:layout>
                <c:manualLayout>
                  <c:x val="-2.3170011510204952E-2"/>
                  <c:y val="-2.695425798748147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4E-4F10-8221-69D717749A46}"/>
                </c:ext>
              </c:extLst>
            </c:dLbl>
            <c:dLbl>
              <c:idx val="1"/>
              <c:layout>
                <c:manualLayout>
                  <c:x val="-2.317001151020493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4E-4F10-8221-69D717749A46}"/>
                </c:ext>
              </c:extLst>
            </c:dLbl>
            <c:dLbl>
              <c:idx val="2"/>
              <c:layout>
                <c:manualLayout>
                  <c:x val="-2.548701266122542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64E-4F10-8221-69D717749A46}"/>
                </c:ext>
              </c:extLst>
            </c:dLbl>
            <c:dLbl>
              <c:idx val="3"/>
              <c:layout>
                <c:manualLayout>
                  <c:x val="-3.7072018416327887E-2"/>
                  <c:y val="-9.883113758169352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4E-4F10-8221-69D717749A4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ONS Benchmarking -
Mortgage holders</c:v>
                </c:pt>
                <c:pt idx="2">
                  <c:v>Greater Manchester -
Renters</c:v>
                </c:pt>
                <c:pt idx="3">
                  <c:v>ONS Benchmarking -
Renters</c:v>
                </c:pt>
              </c:strCache>
            </c:strRef>
          </c:cat>
          <c:val>
            <c:numRef>
              <c:f>Sheet1!$C$2:$C$5</c:f>
              <c:numCache>
                <c:formatCode>0%</c:formatCode>
                <c:ptCount val="4"/>
                <c:pt idx="0">
                  <c:v>0.09</c:v>
                </c:pt>
                <c:pt idx="1">
                  <c:v>0.06</c:v>
                </c:pt>
                <c:pt idx="2">
                  <c:v>0.13</c:v>
                </c:pt>
                <c:pt idx="3">
                  <c:v>7.0000000000000007E-2</c:v>
                </c:pt>
              </c:numCache>
            </c:numRef>
          </c:val>
          <c:extLst>
            <c:ext xmlns:c16="http://schemas.microsoft.com/office/drawing/2014/chart" uri="{C3380CC4-5D6E-409C-BE32-E72D297353CC}">
              <c16:uniqueId val="{00000001-DE57-43A1-A756-EFCED19BB121}"/>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ONS Benchmarking -
Mortgage holders</c:v>
                </c:pt>
                <c:pt idx="2">
                  <c:v>Greater Manchester -
Renters</c:v>
                </c:pt>
                <c:pt idx="3">
                  <c:v>ONS Benchmarking -
Renters</c:v>
                </c:pt>
              </c:strCache>
            </c:strRef>
          </c:cat>
          <c:val>
            <c:numRef>
              <c:f>Sheet1!$D$2:$D$5</c:f>
              <c:numCache>
                <c:formatCode>0%</c:formatCode>
                <c:ptCount val="4"/>
                <c:pt idx="0">
                  <c:v>0.23871257946284699</c:v>
                </c:pt>
                <c:pt idx="1">
                  <c:v>0.21</c:v>
                </c:pt>
                <c:pt idx="2">
                  <c:v>0.36</c:v>
                </c:pt>
                <c:pt idx="3">
                  <c:v>0.28999999999999998</c:v>
                </c:pt>
              </c:numCache>
            </c:numRef>
          </c:val>
          <c:extLst>
            <c:ext xmlns:c16="http://schemas.microsoft.com/office/drawing/2014/chart" uri="{C3380CC4-5D6E-409C-BE32-E72D297353CC}">
              <c16:uniqueId val="{00000002-DE57-43A1-A756-EFCED19BB121}"/>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ONS Benchmarking -
Mortgage holders</c:v>
                </c:pt>
                <c:pt idx="2">
                  <c:v>Greater Manchester -
Renters</c:v>
                </c:pt>
                <c:pt idx="3">
                  <c:v>ONS Benchmarking -
Renters</c:v>
                </c:pt>
              </c:strCache>
            </c:strRef>
          </c:cat>
          <c:val>
            <c:numRef>
              <c:f>Sheet1!$E$2:$E$5</c:f>
              <c:numCache>
                <c:formatCode>0%</c:formatCode>
                <c:ptCount val="4"/>
                <c:pt idx="0">
                  <c:v>0.43</c:v>
                </c:pt>
                <c:pt idx="1">
                  <c:v>0.4</c:v>
                </c:pt>
                <c:pt idx="2">
                  <c:v>0.31</c:v>
                </c:pt>
                <c:pt idx="3">
                  <c:v>0.34</c:v>
                </c:pt>
              </c:numCache>
            </c:numRef>
          </c:val>
          <c:extLst>
            <c:ext xmlns:c16="http://schemas.microsoft.com/office/drawing/2014/chart" uri="{C3380CC4-5D6E-409C-BE32-E72D297353CC}">
              <c16:uniqueId val="{00000003-DE57-43A1-A756-EFCED19BB121}"/>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ONS Benchmarking -
Mortgage holders</c:v>
                </c:pt>
                <c:pt idx="2">
                  <c:v>Greater Manchester -
Renters</c:v>
                </c:pt>
                <c:pt idx="3">
                  <c:v>ONS Benchmarking -
Renters</c:v>
                </c:pt>
              </c:strCache>
            </c:strRef>
          </c:cat>
          <c:val>
            <c:numRef>
              <c:f>Sheet1!$F$2:$F$5</c:f>
              <c:numCache>
                <c:formatCode>0%</c:formatCode>
                <c:ptCount val="4"/>
                <c:pt idx="0">
                  <c:v>0.20944481134814899</c:v>
                </c:pt>
                <c:pt idx="1">
                  <c:v>0.15</c:v>
                </c:pt>
                <c:pt idx="2">
                  <c:v>0.17</c:v>
                </c:pt>
                <c:pt idx="3">
                  <c:v>0.13</c:v>
                </c:pt>
              </c:numCache>
            </c:numRef>
          </c:val>
          <c:extLst>
            <c:ext xmlns:c16="http://schemas.microsoft.com/office/drawing/2014/chart" uri="{C3380CC4-5D6E-409C-BE32-E72D297353CC}">
              <c16:uniqueId val="{00000004-DE57-43A1-A756-EFCED19BB121}"/>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83877965467008"/>
          <c:y val="8.102677514127532E-2"/>
          <c:w val="0.41280137140559481"/>
          <c:h val="0.85652111437638845"/>
        </c:manualLayout>
      </c:layout>
      <c:doughnutChart>
        <c:varyColors val="1"/>
        <c:ser>
          <c:idx val="0"/>
          <c:order val="0"/>
          <c:tx>
            <c:strRef>
              <c:f>Sheet1!$B$1</c:f>
              <c:strCache>
                <c:ptCount val="1"/>
                <c:pt idx="0">
                  <c:v>Greater Manchester</c:v>
                </c:pt>
              </c:strCache>
            </c:strRef>
          </c:tx>
          <c:spPr>
            <a:solidFill>
              <a:srgbClr val="A5A5A5"/>
            </a:solidFill>
          </c:spPr>
          <c:dPt>
            <c:idx val="0"/>
            <c:bubble3D val="0"/>
            <c:spPr>
              <a:solidFill>
                <a:srgbClr val="FF0101"/>
              </a:solidFill>
              <a:ln w="19050">
                <a:solidFill>
                  <a:schemeClr val="lt1"/>
                </a:solidFill>
              </a:ln>
              <a:effectLst/>
            </c:spPr>
            <c:extLst>
              <c:ext xmlns:c16="http://schemas.microsoft.com/office/drawing/2014/chart" uri="{C3380CC4-5D6E-409C-BE32-E72D297353CC}">
                <c16:uniqueId val="{00000001-79C4-4474-8E22-01B343FA7750}"/>
              </c:ext>
            </c:extLst>
          </c:dPt>
          <c:dPt>
            <c:idx val="1"/>
            <c:bubble3D val="0"/>
            <c:spPr>
              <a:solidFill>
                <a:srgbClr val="A5A5A5"/>
              </a:solidFill>
              <a:ln w="19050">
                <a:solidFill>
                  <a:schemeClr val="lt1"/>
                </a:solidFill>
              </a:ln>
              <a:effectLst/>
            </c:spPr>
            <c:extLst>
              <c:ext xmlns:c16="http://schemas.microsoft.com/office/drawing/2014/chart" uri="{C3380CC4-5D6E-409C-BE32-E72D297353CC}">
                <c16:uniqueId val="{00000003-79C4-4474-8E22-01B343FA7750}"/>
              </c:ext>
            </c:extLst>
          </c:dPt>
          <c:dPt>
            <c:idx val="2"/>
            <c:bubble3D val="0"/>
            <c:spPr>
              <a:solidFill>
                <a:srgbClr val="009690"/>
              </a:solidFill>
              <a:ln w="19050">
                <a:solidFill>
                  <a:schemeClr val="lt1"/>
                </a:solidFill>
              </a:ln>
              <a:effectLst/>
            </c:spPr>
            <c:extLst>
              <c:ext xmlns:c16="http://schemas.microsoft.com/office/drawing/2014/chart" uri="{C3380CC4-5D6E-409C-BE32-E72D297353CC}">
                <c16:uniqueId val="{00000005-79C4-4474-8E22-01B343FA7750}"/>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9C4-4474-8E22-01B343FA7750}"/>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79C4-4474-8E22-01B343FA775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All of the time</c:v>
                </c:pt>
                <c:pt idx="1">
                  <c:v>Some of the time</c:v>
                </c:pt>
                <c:pt idx="2">
                  <c:v>Not at all </c:v>
                </c:pt>
              </c:strCache>
            </c:strRef>
          </c:cat>
          <c:val>
            <c:numRef>
              <c:f>Sheet1!$B$2:$B$4</c:f>
              <c:numCache>
                <c:formatCode>0%</c:formatCode>
                <c:ptCount val="3"/>
                <c:pt idx="0">
                  <c:v>0.15</c:v>
                </c:pt>
                <c:pt idx="1">
                  <c:v>0.34</c:v>
                </c:pt>
                <c:pt idx="2">
                  <c:v>0.5</c:v>
                </c:pt>
              </c:numCache>
            </c:numRef>
          </c:val>
          <c:extLst>
            <c:ext xmlns:c16="http://schemas.microsoft.com/office/drawing/2014/chart" uri="{C3380CC4-5D6E-409C-BE32-E72D297353CC}">
              <c16:uniqueId val="{00000006-79C4-4474-8E22-01B343FA7750}"/>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l"/>
      <c:layout>
        <c:manualLayout>
          <c:xMode val="edge"/>
          <c:yMode val="edge"/>
          <c:x val="1.4202477754577085E-2"/>
          <c:y val="0.15375798475619221"/>
          <c:w val="0.28304289390581366"/>
          <c:h val="0.7234931208925137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47923547250508"/>
          <c:y val="1.4332222014920331E-2"/>
          <c:w val="0.84176274673708418"/>
          <c:h val="0.78150686401246194"/>
        </c:manualLayout>
      </c:layout>
      <c:barChart>
        <c:barDir val="col"/>
        <c:grouping val="percentStacked"/>
        <c:varyColors val="0"/>
        <c:ser>
          <c:idx val="0"/>
          <c:order val="0"/>
          <c:tx>
            <c:strRef>
              <c:f>Sheet1!$B$1</c:f>
              <c:strCache>
                <c:ptCount val="1"/>
                <c:pt idx="0">
                  <c:v>Don't know</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Sheet1!$B$2:$B$3</c:f>
              <c:numCache>
                <c:formatCode>0%</c:formatCode>
                <c:ptCount val="2"/>
                <c:pt idx="0">
                  <c:v>0.17</c:v>
                </c:pt>
                <c:pt idx="1">
                  <c:v>0.21</c:v>
                </c:pt>
              </c:numCache>
            </c:numRef>
          </c:val>
          <c:extLst>
            <c:ext xmlns:c16="http://schemas.microsoft.com/office/drawing/2014/chart" uri="{C3380CC4-5D6E-409C-BE32-E72D297353CC}">
              <c16:uniqueId val="{00000000-B5E9-49AB-BDBB-123CBBFDF758}"/>
            </c:ext>
          </c:extLst>
        </c:ser>
        <c:ser>
          <c:idx val="1"/>
          <c:order val="1"/>
          <c:tx>
            <c:strRef>
              <c:f>Sheet1!$C$1</c:f>
              <c:strCache>
                <c:ptCount val="1"/>
                <c:pt idx="0">
                  <c:v>No</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Sheet1!$C$2:$C$3</c:f>
              <c:numCache>
                <c:formatCode>0%</c:formatCode>
                <c:ptCount val="2"/>
                <c:pt idx="0">
                  <c:v>0.41197454529507999</c:v>
                </c:pt>
                <c:pt idx="1">
                  <c:v>0.43</c:v>
                </c:pt>
              </c:numCache>
            </c:numRef>
          </c:val>
          <c:extLst>
            <c:ext xmlns:c16="http://schemas.microsoft.com/office/drawing/2014/chart" uri="{C3380CC4-5D6E-409C-BE32-E72D297353CC}">
              <c16:uniqueId val="{00000001-B5E9-49AB-BDBB-123CBBFDF758}"/>
            </c:ext>
          </c:extLst>
        </c:ser>
        <c:ser>
          <c:idx val="2"/>
          <c:order val="2"/>
          <c:tx>
            <c:strRef>
              <c:f>Sheet1!$D$1</c:f>
              <c:strCache>
                <c:ptCount val="1"/>
                <c:pt idx="0">
                  <c:v>Yes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Sheet1!$D$2:$D$3</c:f>
              <c:numCache>
                <c:formatCode>0%</c:formatCode>
                <c:ptCount val="2"/>
                <c:pt idx="0">
                  <c:v>0.41433127012023402</c:v>
                </c:pt>
                <c:pt idx="1">
                  <c:v>0.35</c:v>
                </c:pt>
              </c:numCache>
            </c:numRef>
          </c:val>
          <c:extLst>
            <c:ext xmlns:c16="http://schemas.microsoft.com/office/drawing/2014/chart" uri="{C3380CC4-5D6E-409C-BE32-E72D297353CC}">
              <c16:uniqueId val="{00000002-B5E9-49AB-BDBB-123CBBFDF758}"/>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3.3459850934395804E-4"/>
          <c:y val="0.3401628040915986"/>
          <c:w val="0.19574826381900845"/>
          <c:h val="0.2424093707666474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52414123465178"/>
          <c:y val="1.4332222014920331E-2"/>
          <c:w val="0.85216185807185352"/>
          <c:h val="0.77864529113748349"/>
        </c:manualLayout>
      </c:layout>
      <c:barChart>
        <c:barDir val="col"/>
        <c:grouping val="percentStacked"/>
        <c:varyColors val="0"/>
        <c:ser>
          <c:idx val="0"/>
          <c:order val="0"/>
          <c:tx>
            <c:strRef>
              <c:f>Sheet1!$B$1</c:f>
              <c:strCache>
                <c:ptCount val="1"/>
                <c:pt idx="0">
                  <c:v>Don't know</c:v>
                </c:pt>
              </c:strCache>
            </c:strRef>
          </c:tx>
          <c:spPr>
            <a:solidFill>
              <a:schemeClr val="bg2"/>
            </a:solidFill>
            <a:ln>
              <a:noFill/>
            </a:ln>
            <a:effectLst/>
          </c:spPr>
          <c:invertIfNegative val="0"/>
          <c:dLbls>
            <c:dLbl>
              <c:idx val="0"/>
              <c:layout>
                <c:manualLayout>
                  <c:x val="-2.4996467034777369E-3"/>
                  <c:y val="-1.4308337231510353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1200" b="0" i="0" u="none" strike="noStrike" kern="1200" baseline="0">
                      <a:solidFill>
                        <a:prstClr val="black">
                          <a:lumMod val="75000"/>
                          <a:lumOff val="25000"/>
                        </a:prst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94-4302-8A1F-77BF94FB170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Sheet1!$B$2:$B$3</c:f>
              <c:numCache>
                <c:formatCode>0%</c:formatCode>
                <c:ptCount val="2"/>
                <c:pt idx="0">
                  <c:v>0.08</c:v>
                </c:pt>
                <c:pt idx="1">
                  <c:v>0.14000000000000001</c:v>
                </c:pt>
              </c:numCache>
            </c:numRef>
          </c:val>
          <c:extLst>
            <c:ext xmlns:c16="http://schemas.microsoft.com/office/drawing/2014/chart" uri="{C3380CC4-5D6E-409C-BE32-E72D297353CC}">
              <c16:uniqueId val="{00000000-9165-4B17-80B4-359C041184DD}"/>
            </c:ext>
          </c:extLst>
        </c:ser>
        <c:ser>
          <c:idx val="1"/>
          <c:order val="1"/>
          <c:tx>
            <c:strRef>
              <c:f>Sheet1!$C$1</c:f>
              <c:strCache>
                <c:ptCount val="1"/>
                <c:pt idx="0">
                  <c:v>No</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Sheet1!$C$2:$C$3</c:f>
              <c:numCache>
                <c:formatCode>0%</c:formatCode>
                <c:ptCount val="2"/>
                <c:pt idx="0">
                  <c:v>0.39070608306839</c:v>
                </c:pt>
                <c:pt idx="1">
                  <c:v>0.32</c:v>
                </c:pt>
              </c:numCache>
            </c:numRef>
          </c:val>
          <c:extLst>
            <c:ext xmlns:c16="http://schemas.microsoft.com/office/drawing/2014/chart" uri="{C3380CC4-5D6E-409C-BE32-E72D297353CC}">
              <c16:uniqueId val="{00000001-9165-4B17-80B4-359C041184DD}"/>
            </c:ext>
          </c:extLst>
        </c:ser>
        <c:ser>
          <c:idx val="2"/>
          <c:order val="2"/>
          <c:tx>
            <c:strRef>
              <c:f>Sheet1!$D$1</c:f>
              <c:strCache>
                <c:ptCount val="1"/>
                <c:pt idx="0">
                  <c:v>Yes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Sheet1!$D$2:$D$3</c:f>
              <c:numCache>
                <c:formatCode>0%</c:formatCode>
                <c:ptCount val="2"/>
                <c:pt idx="0">
                  <c:v>0.52971149417984298</c:v>
                </c:pt>
                <c:pt idx="1">
                  <c:v>0.53</c:v>
                </c:pt>
              </c:numCache>
            </c:numRef>
          </c:val>
          <c:extLst>
            <c:ext xmlns:c16="http://schemas.microsoft.com/office/drawing/2014/chart" uri="{C3380CC4-5D6E-409C-BE32-E72D297353CC}">
              <c16:uniqueId val="{00000002-9165-4B17-80B4-359C041184DD}"/>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1.8175794278632064E-2"/>
          <c:y val="0.34302447153790067"/>
          <c:w val="0.18134433612911399"/>
          <c:h val="0.2395477033203454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43705862969704"/>
          <c:y val="2.5778830969162253E-2"/>
          <c:w val="0.80402492412716275"/>
          <c:h val="0.87945550816084772"/>
        </c:manualLayout>
      </c:layout>
      <c:barChart>
        <c:barDir val="col"/>
        <c:grouping val="percentStacked"/>
        <c:varyColors val="0"/>
        <c:ser>
          <c:idx val="0"/>
          <c:order val="0"/>
          <c:tx>
            <c:strRef>
              <c:f>Sheet1!$B$1</c:f>
              <c:strCache>
                <c:ptCount val="1"/>
                <c:pt idx="0">
                  <c:v>Don't know</c:v>
                </c:pt>
              </c:strCache>
            </c:strRef>
          </c:tx>
          <c:spPr>
            <a:solidFill>
              <a:schemeClr val="bg2"/>
            </a:solidFill>
            <a:ln>
              <a:noFill/>
            </a:ln>
            <a:effectLst/>
          </c:spPr>
          <c:invertIfNegative val="0"/>
          <c:dLbls>
            <c:dLbl>
              <c:idx val="1"/>
              <c:layout>
                <c:manualLayout>
                  <c:x val="-4.0471837308428717E-2"/>
                  <c:y val="-1.3177979124813768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ED-4839-A507-CFE9BA2B108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Sheet1!$B$2:$B$3</c:f>
              <c:numCache>
                <c:formatCode>0%</c:formatCode>
                <c:ptCount val="2"/>
                <c:pt idx="0">
                  <c:v>0.03</c:v>
                </c:pt>
                <c:pt idx="1">
                  <c:v>0.05</c:v>
                </c:pt>
              </c:numCache>
            </c:numRef>
          </c:val>
          <c:extLst>
            <c:ext xmlns:c16="http://schemas.microsoft.com/office/drawing/2014/chart" uri="{C3380CC4-5D6E-409C-BE32-E72D297353CC}">
              <c16:uniqueId val="{00000000-6483-4220-AD24-D9CDB269D968}"/>
            </c:ext>
          </c:extLst>
        </c:ser>
        <c:ser>
          <c:idx val="1"/>
          <c:order val="1"/>
          <c:tx>
            <c:strRef>
              <c:f>Sheet1!$C$1</c:f>
              <c:strCache>
                <c:ptCount val="1"/>
                <c:pt idx="0">
                  <c:v>No</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Sheet1!$C$2:$C$3</c:f>
              <c:numCache>
                <c:formatCode>0%</c:formatCode>
                <c:ptCount val="2"/>
                <c:pt idx="0">
                  <c:v>0.65</c:v>
                </c:pt>
                <c:pt idx="1">
                  <c:v>0.72</c:v>
                </c:pt>
              </c:numCache>
            </c:numRef>
          </c:val>
          <c:extLst>
            <c:ext xmlns:c16="http://schemas.microsoft.com/office/drawing/2014/chart" uri="{C3380CC4-5D6E-409C-BE32-E72D297353CC}">
              <c16:uniqueId val="{00000001-6483-4220-AD24-D9CDB269D968}"/>
            </c:ext>
          </c:extLst>
        </c:ser>
        <c:ser>
          <c:idx val="2"/>
          <c:order val="2"/>
          <c:tx>
            <c:strRef>
              <c:f>Sheet1!$D$1</c:f>
              <c:strCache>
                <c:ptCount val="1"/>
                <c:pt idx="0">
                  <c:v>Yes</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Sheet1!$D$2:$D$3</c:f>
              <c:numCache>
                <c:formatCode>0%</c:formatCode>
                <c:ptCount val="2"/>
                <c:pt idx="0">
                  <c:v>0.3</c:v>
                </c:pt>
                <c:pt idx="1">
                  <c:v>0.22</c:v>
                </c:pt>
              </c:numCache>
            </c:numRef>
          </c:val>
          <c:extLst>
            <c:ext xmlns:c16="http://schemas.microsoft.com/office/drawing/2014/chart" uri="{C3380CC4-5D6E-409C-BE32-E72D297353CC}">
              <c16:uniqueId val="{00000002-6483-4220-AD24-D9CDB269D968}"/>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1.5740384204766981E-2"/>
          <c:y val="0.17270785412855671"/>
          <c:w val="0.17445334697578907"/>
          <c:h val="0.532794020429971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50272067621009"/>
          <c:y val="2.3078799371320314E-3"/>
          <c:w val="0.53678802262429892"/>
          <c:h val="0.95586635702675993"/>
        </c:manualLayout>
      </c:layout>
      <c:barChart>
        <c:barDir val="bar"/>
        <c:grouping val="clustered"/>
        <c:varyColors val="0"/>
        <c:ser>
          <c:idx val="0"/>
          <c:order val="0"/>
          <c:tx>
            <c:strRef>
              <c:f>Sheet1!$B$1</c:f>
              <c:strCache>
                <c:ptCount val="1"/>
                <c:pt idx="0">
                  <c:v>Greater Manchester</c:v>
                </c:pt>
              </c:strCache>
            </c:strRef>
          </c:tx>
          <c:spPr>
            <a:solidFill>
              <a:srgbClr val="009690"/>
            </a:solidFill>
            <a:ln>
              <a:noFill/>
            </a:ln>
            <a:effectLst/>
          </c:spPr>
          <c:invertIfNegative val="0"/>
          <c:dPt>
            <c:idx val="11"/>
            <c:invertIfNegative val="0"/>
            <c:bubble3D val="0"/>
            <c:extLst>
              <c:ext xmlns:c16="http://schemas.microsoft.com/office/drawing/2014/chart" uri="{C3380CC4-5D6E-409C-BE32-E72D297353CC}">
                <c16:uniqueId val="{00000000-4551-4B3B-80CD-C623845A0F7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£0 - £499</c:v>
                </c:pt>
                <c:pt idx="1">
                  <c:v>£500 - £1999</c:v>
                </c:pt>
                <c:pt idx="2">
                  <c:v>£2000 - £3999</c:v>
                </c:pt>
                <c:pt idx="3">
                  <c:v>£4000 - £9999</c:v>
                </c:pt>
                <c:pt idx="4">
                  <c:v>£10000 or more </c:v>
                </c:pt>
                <c:pt idx="5">
                  <c:v>Don't know / Prefer to not say</c:v>
                </c:pt>
              </c:strCache>
            </c:strRef>
          </c:cat>
          <c:val>
            <c:numRef>
              <c:f>Sheet1!$B$2:$B$7</c:f>
              <c:numCache>
                <c:formatCode>0%</c:formatCode>
                <c:ptCount val="6"/>
                <c:pt idx="0">
                  <c:v>0.39611258318151599</c:v>
                </c:pt>
                <c:pt idx="1">
                  <c:v>0.330705497548892</c:v>
                </c:pt>
                <c:pt idx="2">
                  <c:v>9.1452144707544897E-2</c:v>
                </c:pt>
                <c:pt idx="3">
                  <c:v>5.8369685878638299E-2</c:v>
                </c:pt>
                <c:pt idx="4">
                  <c:v>6.4867369988203E-2</c:v>
                </c:pt>
                <c:pt idx="5">
                  <c:v>0.06</c:v>
                </c:pt>
              </c:numCache>
            </c:numRef>
          </c:val>
          <c:extLst>
            <c:ext xmlns:c16="http://schemas.microsoft.com/office/drawing/2014/chart" uri="{C3380CC4-5D6E-409C-BE32-E72D297353CC}">
              <c16:uniqueId val="{00000001-4551-4B3B-80CD-C623845A0F77}"/>
            </c:ext>
          </c:extLst>
        </c:ser>
        <c:dLbls>
          <c:dLblPos val="outEnd"/>
          <c:showLegendKey val="0"/>
          <c:showVal val="1"/>
          <c:showCatName val="0"/>
          <c:showSerName val="0"/>
          <c:showPercent val="0"/>
          <c:showBubbleSize val="0"/>
        </c:dLbls>
        <c:gapWidth val="50"/>
        <c:axId val="1948624431"/>
        <c:axId val="1948599887"/>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ONS Benchmarking </c:v>
                      </c:pt>
                    </c:strCache>
                  </c:strRef>
                </c:tx>
                <c:spPr>
                  <a:solidFill>
                    <a:srgbClr val="B8EA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£0 - £499</c:v>
                      </c:pt>
                      <c:pt idx="1">
                        <c:v>£500 - £1999</c:v>
                      </c:pt>
                      <c:pt idx="2">
                        <c:v>£2000 - £3999</c:v>
                      </c:pt>
                      <c:pt idx="3">
                        <c:v>£4000 - £9999</c:v>
                      </c:pt>
                      <c:pt idx="4">
                        <c:v>£10000 or more </c:v>
                      </c:pt>
                      <c:pt idx="5">
                        <c:v>Don't know / Prefer to not say</c:v>
                      </c:pt>
                    </c:strCache>
                  </c:strRef>
                </c:cat>
                <c:val>
                  <c:numRef>
                    <c:extLst>
                      <c:ext uri="{02D57815-91ED-43cb-92C2-25804820EDAC}">
                        <c15:formulaRef>
                          <c15:sqref>Sheet1!$C$2:$C$7</c15:sqref>
                        </c15:formulaRef>
                      </c:ext>
                    </c:extLst>
                    <c:numCache>
                      <c:formatCode>0%</c:formatCode>
                      <c:ptCount val="6"/>
                      <c:pt idx="0">
                        <c:v>0.48</c:v>
                      </c:pt>
                      <c:pt idx="1">
                        <c:v>0.27</c:v>
                      </c:pt>
                      <c:pt idx="2">
                        <c:v>0.06</c:v>
                      </c:pt>
                      <c:pt idx="3">
                        <c:v>0.02</c:v>
                      </c:pt>
                      <c:pt idx="4">
                        <c:v>0.01</c:v>
                      </c:pt>
                      <c:pt idx="5">
                        <c:v>0.06</c:v>
                      </c:pt>
                    </c:numCache>
                  </c:numRef>
                </c:val>
                <c:extLst>
                  <c:ext xmlns:c16="http://schemas.microsoft.com/office/drawing/2014/chart" uri="{C3380CC4-5D6E-409C-BE32-E72D297353CC}">
                    <c16:uniqueId val="{00000002-4551-4B3B-80CD-C623845A0F77}"/>
                  </c:ext>
                </c:extLst>
              </c15:ser>
            </c15:filteredBarSeries>
          </c:ext>
        </c:extLst>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15083706136936"/>
          <c:y val="2.3078799371320314E-3"/>
          <c:w val="0.37830793378518174"/>
          <c:h val="0.95586635702675993"/>
        </c:manualLayout>
      </c:layout>
      <c:barChart>
        <c:barDir val="bar"/>
        <c:grouping val="clustered"/>
        <c:varyColors val="0"/>
        <c:ser>
          <c:idx val="0"/>
          <c:order val="0"/>
          <c:tx>
            <c:strRef>
              <c:f>Sheet1!$B$1</c:f>
              <c:strCache>
                <c:ptCount val="1"/>
                <c:pt idx="0">
                  <c:v>GM December (S5)</c:v>
                </c:pt>
              </c:strCache>
            </c:strRef>
          </c:tx>
          <c:spPr>
            <a:solidFill>
              <a:srgbClr val="009690"/>
            </a:solidFill>
            <a:ln>
              <a:noFill/>
            </a:ln>
            <a:effectLst/>
          </c:spPr>
          <c:invertIfNegative val="0"/>
          <c:dPt>
            <c:idx val="11"/>
            <c:invertIfNegative val="0"/>
            <c:bubble3D val="0"/>
            <c:extLst>
              <c:ext xmlns:c16="http://schemas.microsoft.com/office/drawing/2014/chart" uri="{C3380CC4-5D6E-409C-BE32-E72D297353CC}">
                <c16:uniqueId val="{00000000-AF38-49DE-B950-4E9851D1BF2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Credit cards</c:v>
                </c:pt>
                <c:pt idx="1">
                  <c:v>Loan from a friend or family member</c:v>
                </c:pt>
                <c:pt idx="2">
                  <c:v>Bank overdraft</c:v>
                </c:pt>
                <c:pt idx="3">
                  <c:v>Store cards</c:v>
                </c:pt>
                <c:pt idx="4">
                  <c:v>Personal loan from a bank</c:v>
                </c:pt>
                <c:pt idx="5">
                  <c:v>Hire purchase arrangements</c:v>
                </c:pt>
                <c:pt idx="6">
                  <c:v>Home credit (e.g. doorstep loans)</c:v>
                </c:pt>
                <c:pt idx="7">
                  <c:v>Payday loans</c:v>
                </c:pt>
                <c:pt idx="8">
                  <c:v>Pawnbroker</c:v>
                </c:pt>
                <c:pt idx="9">
                  <c:v>Can't remember</c:v>
                </c:pt>
                <c:pt idx="10">
                  <c:v>Prefer not to say</c:v>
                </c:pt>
              </c:strCache>
            </c:strRef>
          </c:cat>
          <c:val>
            <c:numRef>
              <c:f>Sheet1!$B$2:$B$13</c:f>
              <c:numCache>
                <c:formatCode>0%</c:formatCode>
                <c:ptCount val="11"/>
                <c:pt idx="0">
                  <c:v>0.51</c:v>
                </c:pt>
                <c:pt idx="1">
                  <c:v>0.43</c:v>
                </c:pt>
                <c:pt idx="2">
                  <c:v>0.31</c:v>
                </c:pt>
                <c:pt idx="3">
                  <c:v>0.14000000000000001</c:v>
                </c:pt>
                <c:pt idx="4">
                  <c:v>0.13</c:v>
                </c:pt>
                <c:pt idx="5">
                  <c:v>0.08</c:v>
                </c:pt>
                <c:pt idx="6">
                  <c:v>0.08</c:v>
                </c:pt>
                <c:pt idx="7">
                  <c:v>6.5742151702010296E-2</c:v>
                </c:pt>
                <c:pt idx="8">
                  <c:v>0.05</c:v>
                </c:pt>
                <c:pt idx="9">
                  <c:v>1.8582646590827E-2</c:v>
                </c:pt>
                <c:pt idx="10">
                  <c:v>0.01</c:v>
                </c:pt>
              </c:numCache>
            </c:numRef>
          </c:val>
          <c:extLst>
            <c:ext xmlns:c16="http://schemas.microsoft.com/office/drawing/2014/chart" uri="{C3380CC4-5D6E-409C-BE32-E72D297353CC}">
              <c16:uniqueId val="{00000001-AF38-49DE-B950-4E9851D1BF22}"/>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462189083417565"/>
          <c:y val="0"/>
          <c:w val="0.57166931406583321"/>
          <c:h val="0.82038974168180878"/>
        </c:manualLayout>
      </c:layout>
      <c:barChart>
        <c:barDir val="col"/>
        <c:grouping val="stacked"/>
        <c:varyColors val="0"/>
        <c:ser>
          <c:idx val="0"/>
          <c:order val="0"/>
          <c:tx>
            <c:strRef>
              <c:f>Sheet1!$B$1</c:f>
              <c:strCache>
                <c:ptCount val="1"/>
                <c:pt idx="0">
                  <c:v>Don't know / Prefer not to say </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worried are you about being able to pay a loan back?</c:v>
                </c:pt>
              </c:strCache>
            </c:strRef>
          </c:cat>
          <c:val>
            <c:numRef>
              <c:f>Sheet1!$B$2</c:f>
              <c:numCache>
                <c:formatCode>0%</c:formatCode>
                <c:ptCount val="1"/>
                <c:pt idx="0">
                  <c:v>0.03</c:v>
                </c:pt>
              </c:numCache>
            </c:numRef>
          </c:val>
          <c:extLst>
            <c:ext xmlns:c16="http://schemas.microsoft.com/office/drawing/2014/chart" uri="{C3380CC4-5D6E-409C-BE32-E72D297353CC}">
              <c16:uniqueId val="{00000000-9ABB-4B92-8256-B84BB22E381D}"/>
            </c:ext>
          </c:extLst>
        </c:ser>
        <c:ser>
          <c:idx val="1"/>
          <c:order val="1"/>
          <c:tx>
            <c:strRef>
              <c:f>Sheet1!$C$1</c:f>
              <c:strCache>
                <c:ptCount val="1"/>
                <c:pt idx="0">
                  <c:v>Very worried</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worried are you about being able to pay a loan back?</c:v>
                </c:pt>
              </c:strCache>
            </c:strRef>
          </c:cat>
          <c:val>
            <c:numRef>
              <c:f>Sheet1!$C$2</c:f>
              <c:numCache>
                <c:formatCode>0%</c:formatCode>
                <c:ptCount val="1"/>
                <c:pt idx="0">
                  <c:v>0.21</c:v>
                </c:pt>
              </c:numCache>
            </c:numRef>
          </c:val>
          <c:extLst>
            <c:ext xmlns:c16="http://schemas.microsoft.com/office/drawing/2014/chart" uri="{C3380CC4-5D6E-409C-BE32-E72D297353CC}">
              <c16:uniqueId val="{00000001-9ABB-4B92-8256-B84BB22E381D}"/>
            </c:ext>
          </c:extLst>
        </c:ser>
        <c:ser>
          <c:idx val="2"/>
          <c:order val="2"/>
          <c:tx>
            <c:strRef>
              <c:f>Sheet1!$D$1</c:f>
              <c:strCache>
                <c:ptCount val="1"/>
                <c:pt idx="0">
                  <c:v>Somewhat worried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worried are you about being able to pay a loan back?</c:v>
                </c:pt>
              </c:strCache>
            </c:strRef>
          </c:cat>
          <c:val>
            <c:numRef>
              <c:f>Sheet1!$D$2</c:f>
              <c:numCache>
                <c:formatCode>0%</c:formatCode>
                <c:ptCount val="1"/>
                <c:pt idx="0">
                  <c:v>0.32</c:v>
                </c:pt>
              </c:numCache>
            </c:numRef>
          </c:val>
          <c:extLst>
            <c:ext xmlns:c16="http://schemas.microsoft.com/office/drawing/2014/chart" uri="{C3380CC4-5D6E-409C-BE32-E72D297353CC}">
              <c16:uniqueId val="{00000002-9ABB-4B92-8256-B84BB22E381D}"/>
            </c:ext>
          </c:extLst>
        </c:ser>
        <c:ser>
          <c:idx val="3"/>
          <c:order val="3"/>
          <c:tx>
            <c:strRef>
              <c:f>Sheet1!$E$1</c:f>
              <c:strCache>
                <c:ptCount val="1"/>
                <c:pt idx="0">
                  <c:v>Neither worried nor not worried</c:v>
                </c:pt>
              </c:strCache>
            </c:strRef>
          </c:tx>
          <c:spPr>
            <a:solidFill>
              <a:schemeClr val="bg1">
                <a:lumMod val="85000"/>
              </a:schemeClr>
            </a:solidFill>
            <a:ln>
              <a:noFill/>
            </a:ln>
            <a:effectLst/>
          </c:spPr>
          <c:invertIfNegative val="0"/>
          <c:dLbls>
            <c:dLbl>
              <c:idx val="0"/>
              <c:layout>
                <c:manualLayout>
                  <c:x val="-3.0644359181810086E-3"/>
                  <c:y val="-6.8356307622577221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8B-4A34-95A2-559C859C3E6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worried are you about being able to pay a loan back?</c:v>
                </c:pt>
              </c:strCache>
            </c:strRef>
          </c:cat>
          <c:val>
            <c:numRef>
              <c:f>Sheet1!$E$2</c:f>
              <c:numCache>
                <c:formatCode>0%</c:formatCode>
                <c:ptCount val="1"/>
                <c:pt idx="0">
                  <c:v>0.12</c:v>
                </c:pt>
              </c:numCache>
            </c:numRef>
          </c:val>
          <c:extLst>
            <c:ext xmlns:c16="http://schemas.microsoft.com/office/drawing/2014/chart" uri="{C3380CC4-5D6E-409C-BE32-E72D297353CC}">
              <c16:uniqueId val="{00000003-9ABB-4B92-8256-B84BB22E381D}"/>
            </c:ext>
          </c:extLst>
        </c:ser>
        <c:ser>
          <c:idx val="4"/>
          <c:order val="4"/>
          <c:tx>
            <c:strRef>
              <c:f>Sheet1!$F$1</c:f>
              <c:strCache>
                <c:ptCount val="1"/>
                <c:pt idx="0">
                  <c:v>Not that worried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worried are you about being able to pay a loan back?</c:v>
                </c:pt>
              </c:strCache>
            </c:strRef>
          </c:cat>
          <c:val>
            <c:numRef>
              <c:f>Sheet1!$F$2</c:f>
              <c:numCache>
                <c:formatCode>0%</c:formatCode>
                <c:ptCount val="1"/>
                <c:pt idx="0">
                  <c:v>0.17</c:v>
                </c:pt>
              </c:numCache>
            </c:numRef>
          </c:val>
          <c:extLst>
            <c:ext xmlns:c16="http://schemas.microsoft.com/office/drawing/2014/chart" uri="{C3380CC4-5D6E-409C-BE32-E72D297353CC}">
              <c16:uniqueId val="{00000004-9ABB-4B92-8256-B84BB22E381D}"/>
            </c:ext>
          </c:extLst>
        </c:ser>
        <c:ser>
          <c:idx val="5"/>
          <c:order val="5"/>
          <c:tx>
            <c:strRef>
              <c:f>Sheet1!$G$1</c:f>
              <c:strCache>
                <c:ptCount val="1"/>
                <c:pt idx="0">
                  <c:v>Not worried at all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worried are you about being able to pay a loan back?</c:v>
                </c:pt>
              </c:strCache>
            </c:strRef>
          </c:cat>
          <c:val>
            <c:numRef>
              <c:f>Sheet1!$G$2</c:f>
              <c:numCache>
                <c:formatCode>0%</c:formatCode>
                <c:ptCount val="1"/>
                <c:pt idx="0">
                  <c:v>0.16</c:v>
                </c:pt>
              </c:numCache>
            </c:numRef>
          </c:val>
          <c:extLst>
            <c:ext xmlns:c16="http://schemas.microsoft.com/office/drawing/2014/chart" uri="{C3380CC4-5D6E-409C-BE32-E72D297353CC}">
              <c16:uniqueId val="{00000000-675C-4446-8DAD-587112C1508A}"/>
            </c:ext>
          </c:extLst>
        </c:ser>
        <c:dLbls>
          <c:dLblPos val="inEnd"/>
          <c:showLegendKey val="0"/>
          <c:showVal val="1"/>
          <c:showCatName val="0"/>
          <c:showSerName val="0"/>
          <c:showPercent val="0"/>
          <c:showBubbleSize val="0"/>
        </c:dLbls>
        <c:gapWidth val="150"/>
        <c:overlap val="100"/>
        <c:axId val="1053779983"/>
        <c:axId val="1053790799"/>
      </c:barChart>
      <c:catAx>
        <c:axId val="1053779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3790799"/>
        <c:crosses val="autoZero"/>
        <c:auto val="1"/>
        <c:lblAlgn val="ctr"/>
        <c:lblOffset val="100"/>
        <c:noMultiLvlLbl val="0"/>
      </c:catAx>
      <c:valAx>
        <c:axId val="1053790799"/>
        <c:scaling>
          <c:orientation val="minMax"/>
        </c:scaling>
        <c:delete val="1"/>
        <c:axPos val="l"/>
        <c:numFmt formatCode="0%" sourceLinked="1"/>
        <c:majorTickMark val="none"/>
        <c:minorTickMark val="none"/>
        <c:tickLblPos val="nextTo"/>
        <c:crossAx val="1053779983"/>
        <c:crosses val="autoZero"/>
        <c:crossBetween val="between"/>
      </c:valAx>
      <c:spPr>
        <a:noFill/>
        <a:ln>
          <a:noFill/>
        </a:ln>
        <a:effectLst/>
      </c:spPr>
    </c:plotArea>
    <c:legend>
      <c:legendPos val="l"/>
      <c:layout>
        <c:manualLayout>
          <c:xMode val="edge"/>
          <c:yMode val="edge"/>
          <c:x val="1.8386615509086053E-2"/>
          <c:y val="0.10006374262595259"/>
          <c:w val="0.36704196757054658"/>
          <c:h val="0.8608096531507939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92622798098474"/>
          <c:y val="2.578124841404722E-2"/>
          <c:w val="0.78092710102262985"/>
          <c:h val="0.86824673403231545"/>
        </c:manualLayout>
      </c:layout>
      <c:barChart>
        <c:barDir val="col"/>
        <c:grouping val="percentStacked"/>
        <c:varyColors val="0"/>
        <c:ser>
          <c:idx val="0"/>
          <c:order val="0"/>
          <c:tx>
            <c:strRef>
              <c:f>Sheet1!$B$1</c:f>
              <c:strCache>
                <c:ptCount val="1"/>
                <c:pt idx="0">
                  <c:v>Very low food security</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September (S3)</c:v>
                </c:pt>
                <c:pt idx="1">
                  <c:v>November (S4)</c:v>
                </c:pt>
                <c:pt idx="2">
                  <c:v>January (S5)</c:v>
                </c:pt>
              </c:strCache>
              <c:extLst/>
            </c:strRef>
          </c:cat>
          <c:val>
            <c:numRef>
              <c:f>Sheet1!$B$2:$B$5</c:f>
              <c:numCache>
                <c:formatCode>0%</c:formatCode>
                <c:ptCount val="3"/>
                <c:pt idx="0">
                  <c:v>0.24431104549530236</c:v>
                </c:pt>
                <c:pt idx="1">
                  <c:v>0.26302245966292703</c:v>
                </c:pt>
                <c:pt idx="2">
                  <c:v>0.22169950624541127</c:v>
                </c:pt>
              </c:numCache>
              <c:extLst/>
            </c:numRef>
          </c:val>
          <c:extLst>
            <c:ext xmlns:c16="http://schemas.microsoft.com/office/drawing/2014/chart" uri="{C3380CC4-5D6E-409C-BE32-E72D297353CC}">
              <c16:uniqueId val="{00000000-9744-469F-9C3F-3FB3EC5E23A4}"/>
            </c:ext>
          </c:extLst>
        </c:ser>
        <c:ser>
          <c:idx val="1"/>
          <c:order val="1"/>
          <c:tx>
            <c:strRef>
              <c:f>Sheet1!$C$1</c:f>
              <c:strCache>
                <c:ptCount val="1"/>
                <c:pt idx="0">
                  <c:v>Low food security </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September (S3)</c:v>
                </c:pt>
                <c:pt idx="1">
                  <c:v>November (S4)</c:v>
                </c:pt>
                <c:pt idx="2">
                  <c:v>January (S5)</c:v>
                </c:pt>
              </c:strCache>
              <c:extLst/>
            </c:strRef>
          </c:cat>
          <c:val>
            <c:numRef>
              <c:f>Sheet1!$C$2:$C$5</c:f>
              <c:numCache>
                <c:formatCode>0%</c:formatCode>
                <c:ptCount val="3"/>
                <c:pt idx="0">
                  <c:v>0.17883313320887761</c:v>
                </c:pt>
                <c:pt idx="1">
                  <c:v>0.14307490051367713</c:v>
                </c:pt>
                <c:pt idx="2">
                  <c:v>0.17409173805137576</c:v>
                </c:pt>
              </c:numCache>
              <c:extLst/>
            </c:numRef>
          </c:val>
          <c:extLst>
            <c:ext xmlns:c16="http://schemas.microsoft.com/office/drawing/2014/chart" uri="{C3380CC4-5D6E-409C-BE32-E72D297353CC}">
              <c16:uniqueId val="{00000001-9744-469F-9C3F-3FB3EC5E23A4}"/>
            </c:ext>
          </c:extLst>
        </c:ser>
        <c:ser>
          <c:idx val="2"/>
          <c:order val="2"/>
          <c:tx>
            <c:strRef>
              <c:f>Sheet1!$D$1</c:f>
              <c:strCache>
                <c:ptCount val="1"/>
                <c:pt idx="0">
                  <c:v>Marginal food security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September (S3)</c:v>
                </c:pt>
                <c:pt idx="1">
                  <c:v>November (S4)</c:v>
                </c:pt>
                <c:pt idx="2">
                  <c:v>January (S5)</c:v>
                </c:pt>
              </c:strCache>
              <c:extLst/>
            </c:strRef>
          </c:cat>
          <c:val>
            <c:numRef>
              <c:f>Sheet1!$D$2:$D$5</c:f>
              <c:numCache>
                <c:formatCode>0%</c:formatCode>
                <c:ptCount val="3"/>
                <c:pt idx="0">
                  <c:v>0.1356878528360044</c:v>
                </c:pt>
                <c:pt idx="1">
                  <c:v>0.13299920860401493</c:v>
                </c:pt>
                <c:pt idx="2">
                  <c:v>0.14260380217686733</c:v>
                </c:pt>
              </c:numCache>
              <c:extLst/>
            </c:numRef>
          </c:val>
          <c:extLst>
            <c:ext xmlns:c16="http://schemas.microsoft.com/office/drawing/2014/chart" uri="{C3380CC4-5D6E-409C-BE32-E72D297353CC}">
              <c16:uniqueId val="{00000002-9744-469F-9C3F-3FB3EC5E23A4}"/>
            </c:ext>
          </c:extLst>
        </c:ser>
        <c:ser>
          <c:idx val="3"/>
          <c:order val="3"/>
          <c:tx>
            <c:strRef>
              <c:f>Sheet1!$E$1</c:f>
              <c:strCache>
                <c:ptCount val="1"/>
                <c:pt idx="0">
                  <c:v>High food security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September (S3)</c:v>
                </c:pt>
                <c:pt idx="1">
                  <c:v>November (S4)</c:v>
                </c:pt>
                <c:pt idx="2">
                  <c:v>January (S5)</c:v>
                </c:pt>
              </c:strCache>
              <c:extLst/>
            </c:strRef>
          </c:cat>
          <c:val>
            <c:numRef>
              <c:f>Sheet1!$E$2:$E$5</c:f>
              <c:numCache>
                <c:formatCode>0%</c:formatCode>
                <c:ptCount val="3"/>
                <c:pt idx="0">
                  <c:v>0.44116796845981598</c:v>
                </c:pt>
                <c:pt idx="1">
                  <c:v>0.46090343121938238</c:v>
                </c:pt>
                <c:pt idx="2">
                  <c:v>0.46160495352634928</c:v>
                </c:pt>
              </c:numCache>
              <c:extLst/>
            </c:numRef>
          </c:val>
          <c:extLst>
            <c:ext xmlns:c16="http://schemas.microsoft.com/office/drawing/2014/chart" uri="{C3380CC4-5D6E-409C-BE32-E72D297353CC}">
              <c16:uniqueId val="{00000003-9744-469F-9C3F-3FB3EC5E23A4}"/>
            </c:ext>
          </c:extLst>
        </c:ser>
        <c:dLbls>
          <c:dLblPos val="ctr"/>
          <c:showLegendKey val="0"/>
          <c:showVal val="1"/>
          <c:showCatName val="0"/>
          <c:showSerName val="0"/>
          <c:showPercent val="0"/>
          <c:showBubbleSize val="0"/>
        </c:dLbls>
        <c:gapWidth val="50"/>
        <c:overlap val="100"/>
        <c:axId val="1040181088"/>
        <c:axId val="1040174200"/>
      </c:barChart>
      <c:catAx>
        <c:axId val="104018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40174200"/>
        <c:crosses val="autoZero"/>
        <c:auto val="1"/>
        <c:lblAlgn val="ctr"/>
        <c:lblOffset val="100"/>
        <c:noMultiLvlLbl val="0"/>
      </c:catAx>
      <c:valAx>
        <c:axId val="1040174200"/>
        <c:scaling>
          <c:orientation val="minMax"/>
        </c:scaling>
        <c:delete val="1"/>
        <c:axPos val="l"/>
        <c:numFmt formatCode="0%" sourceLinked="1"/>
        <c:majorTickMark val="none"/>
        <c:minorTickMark val="none"/>
        <c:tickLblPos val="nextTo"/>
        <c:crossAx val="1040181088"/>
        <c:crosses val="autoZero"/>
        <c:crossBetween val="between"/>
      </c:valAx>
      <c:spPr>
        <a:noFill/>
        <a:ln>
          <a:noFill/>
        </a:ln>
        <a:effectLst/>
      </c:spPr>
    </c:plotArea>
    <c:legend>
      <c:legendPos val="b"/>
      <c:layout>
        <c:manualLayout>
          <c:xMode val="edge"/>
          <c:yMode val="edge"/>
          <c:x val="7.6852660792050605E-3"/>
          <c:y val="0.24303264991186946"/>
          <c:w val="0.24200700703526051"/>
          <c:h val="0.475717367389433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68487068268019E-2"/>
          <c:y val="6.2543829928059826E-3"/>
          <c:w val="0.94486302586346393"/>
          <c:h val="0.73823240302259063"/>
        </c:manualLayout>
      </c:layout>
      <c:barChart>
        <c:barDir val="col"/>
        <c:grouping val="clustered"/>
        <c:varyColors val="0"/>
        <c:ser>
          <c:idx val="0"/>
          <c:order val="0"/>
          <c:tx>
            <c:strRef>
              <c:f>Sheet1!$C$1</c:f>
              <c:strCache>
                <c:ptCount val="1"/>
                <c:pt idx="0">
                  <c:v>September (S3)</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High food security</c:v>
                </c:pt>
                <c:pt idx="1">
                  <c:v>Marginal food security</c:v>
                </c:pt>
                <c:pt idx="2">
                  <c:v>Low food security</c:v>
                </c:pt>
                <c:pt idx="3">
                  <c:v>Very low food security </c:v>
                </c:pt>
              </c:strCache>
              <c:extLst/>
            </c:strRef>
          </c:cat>
          <c:val>
            <c:numRef>
              <c:f>Sheet1!$C$2:$C$6</c:f>
              <c:numCache>
                <c:formatCode>0%</c:formatCode>
                <c:ptCount val="4"/>
                <c:pt idx="0">
                  <c:v>0.30545707976519548</c:v>
                </c:pt>
                <c:pt idx="1">
                  <c:v>0.13193829351193151</c:v>
                </c:pt>
                <c:pt idx="2">
                  <c:v>0.24245233376173228</c:v>
                </c:pt>
                <c:pt idx="3">
                  <c:v>0.32015229296114184</c:v>
                </c:pt>
              </c:numCache>
              <c:extLst/>
            </c:numRef>
          </c:val>
          <c:extLst>
            <c:ext xmlns:c16="http://schemas.microsoft.com/office/drawing/2014/chart" uri="{C3380CC4-5D6E-409C-BE32-E72D297353CC}">
              <c16:uniqueId val="{0000000A-5A3D-4858-9DE2-44E12BEB12BB}"/>
            </c:ext>
          </c:extLst>
        </c:ser>
        <c:ser>
          <c:idx val="1"/>
          <c:order val="1"/>
          <c:tx>
            <c:strRef>
              <c:f>Sheet1!$D$1</c:f>
              <c:strCache>
                <c:ptCount val="1"/>
                <c:pt idx="0">
                  <c:v>November (S4)</c:v>
                </c:pt>
              </c:strCache>
            </c:strRef>
          </c:tx>
          <c:spPr>
            <a:solidFill>
              <a:srgbClr val="00B8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High food security</c:v>
                </c:pt>
                <c:pt idx="1">
                  <c:v>Marginal food security</c:v>
                </c:pt>
                <c:pt idx="2">
                  <c:v>Low food security</c:v>
                </c:pt>
                <c:pt idx="3">
                  <c:v>Very low food security </c:v>
                </c:pt>
              </c:strCache>
              <c:extLst/>
            </c:strRef>
          </c:cat>
          <c:val>
            <c:numRef>
              <c:f>Sheet1!$D$2:$D$6</c:f>
              <c:numCache>
                <c:formatCode>0%</c:formatCode>
                <c:ptCount val="4"/>
                <c:pt idx="0">
                  <c:v>0.3</c:v>
                </c:pt>
                <c:pt idx="1">
                  <c:v>0.11</c:v>
                </c:pt>
                <c:pt idx="2">
                  <c:v>0.2</c:v>
                </c:pt>
                <c:pt idx="3">
                  <c:v>0.39</c:v>
                </c:pt>
              </c:numCache>
              <c:extLst/>
            </c:numRef>
          </c:val>
          <c:extLst>
            <c:ext xmlns:c16="http://schemas.microsoft.com/office/drawing/2014/chart" uri="{C3380CC4-5D6E-409C-BE32-E72D297353CC}">
              <c16:uniqueId val="{0000000A-BF6A-4F2C-8F2A-F0028416DC5F}"/>
            </c:ext>
          </c:extLst>
        </c:ser>
        <c:ser>
          <c:idx val="2"/>
          <c:order val="2"/>
          <c:tx>
            <c:strRef>
              <c:f>Sheet1!$E$1</c:f>
              <c:strCache>
                <c:ptCount val="1"/>
                <c:pt idx="0">
                  <c:v>January (S5)</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High food security</c:v>
                </c:pt>
                <c:pt idx="1">
                  <c:v>Marginal food security</c:v>
                </c:pt>
                <c:pt idx="2">
                  <c:v>Low food security</c:v>
                </c:pt>
                <c:pt idx="3">
                  <c:v>Very low food security </c:v>
                </c:pt>
              </c:strCache>
              <c:extLst/>
            </c:strRef>
          </c:cat>
          <c:val>
            <c:numRef>
              <c:f>Sheet1!$E$2:$E$6</c:f>
              <c:numCache>
                <c:formatCode>0%</c:formatCode>
                <c:ptCount val="4"/>
                <c:pt idx="0">
                  <c:v>0.30556646172732721</c:v>
                </c:pt>
                <c:pt idx="1">
                  <c:v>0.16192997935606754</c:v>
                </c:pt>
                <c:pt idx="2">
                  <c:v>0.26277167737596363</c:v>
                </c:pt>
                <c:pt idx="3">
                  <c:v>0.26973188154064354</c:v>
                </c:pt>
              </c:numCache>
              <c:extLst/>
            </c:numRef>
          </c:val>
          <c:extLst>
            <c:ext xmlns:c16="http://schemas.microsoft.com/office/drawing/2014/chart" uri="{C3380CC4-5D6E-409C-BE32-E72D297353CC}">
              <c16:uniqueId val="{0000000C-E767-44C1-8810-5B267B5853D7}"/>
            </c:ext>
          </c:extLst>
        </c:ser>
        <c:dLbls>
          <c:showLegendKey val="0"/>
          <c:showVal val="0"/>
          <c:showCatName val="0"/>
          <c:showSerName val="0"/>
          <c:showPercent val="0"/>
          <c:showBubbleSize val="0"/>
        </c:dLbls>
        <c:gapWidth val="50"/>
        <c:axId val="1266605248"/>
        <c:axId val="724100255"/>
      </c:barChart>
      <c:catAx>
        <c:axId val="126660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crossAx val="724100255"/>
        <c:crosses val="autoZero"/>
        <c:auto val="1"/>
        <c:lblAlgn val="ctr"/>
        <c:lblOffset val="100"/>
        <c:noMultiLvlLbl val="0"/>
      </c:catAx>
      <c:valAx>
        <c:axId val="724100255"/>
        <c:scaling>
          <c:orientation val="minMax"/>
          <c:max val="0.75000000000000011"/>
          <c:min val="0"/>
        </c:scaling>
        <c:delete val="1"/>
        <c:axPos val="l"/>
        <c:numFmt formatCode="0%" sourceLinked="1"/>
        <c:majorTickMark val="out"/>
        <c:minorTickMark val="none"/>
        <c:tickLblPos val="nextTo"/>
        <c:crossAx val="1266605248"/>
        <c:crosses val="autoZero"/>
        <c:crossBetween val="between"/>
      </c:valAx>
      <c:spPr>
        <a:noFill/>
        <a:ln>
          <a:noFill/>
        </a:ln>
        <a:effectLst/>
      </c:spPr>
    </c:plotArea>
    <c:legend>
      <c:legendPos val="r"/>
      <c:layout>
        <c:manualLayout>
          <c:xMode val="edge"/>
          <c:yMode val="edge"/>
          <c:x val="0.20192631448663551"/>
          <c:y val="3.7022871706006676E-3"/>
          <c:w val="0.64967324153974737"/>
          <c:h val="0.17233897543167673"/>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68487068268019E-2"/>
          <c:y val="6.2543829928059826E-3"/>
          <c:w val="0.94486302586346393"/>
          <c:h val="0.73823240302259063"/>
        </c:manualLayout>
      </c:layout>
      <c:barChart>
        <c:barDir val="col"/>
        <c:grouping val="clustered"/>
        <c:varyColors val="0"/>
        <c:ser>
          <c:idx val="0"/>
          <c:order val="0"/>
          <c:tx>
            <c:strRef>
              <c:f>Sheet1!$C$1</c:f>
              <c:strCache>
                <c:ptCount val="1"/>
                <c:pt idx="0">
                  <c:v>September (S3)</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High food security</c:v>
                </c:pt>
                <c:pt idx="1">
                  <c:v>Marginal food security</c:v>
                </c:pt>
                <c:pt idx="2">
                  <c:v>Low food security</c:v>
                </c:pt>
                <c:pt idx="3">
                  <c:v>Very low food security </c:v>
                </c:pt>
              </c:strCache>
              <c:extLst/>
            </c:strRef>
          </c:cat>
          <c:val>
            <c:numRef>
              <c:f>Sheet1!$C$2:$C$6</c:f>
              <c:numCache>
                <c:formatCode>0%</c:formatCode>
                <c:ptCount val="4"/>
                <c:pt idx="0">
                  <c:v>0.52</c:v>
                </c:pt>
                <c:pt idx="1">
                  <c:v>0.14000000000000001</c:v>
                </c:pt>
                <c:pt idx="2">
                  <c:v>0.14000000000000001</c:v>
                </c:pt>
                <c:pt idx="3">
                  <c:v>0.2</c:v>
                </c:pt>
              </c:numCache>
              <c:extLst/>
            </c:numRef>
          </c:val>
          <c:extLst>
            <c:ext xmlns:c16="http://schemas.microsoft.com/office/drawing/2014/chart" uri="{C3380CC4-5D6E-409C-BE32-E72D297353CC}">
              <c16:uniqueId val="{0000000A-C716-482E-A859-FE60ADEE9D9C}"/>
            </c:ext>
          </c:extLst>
        </c:ser>
        <c:ser>
          <c:idx val="1"/>
          <c:order val="1"/>
          <c:tx>
            <c:strRef>
              <c:f>Sheet1!$D$1</c:f>
              <c:strCache>
                <c:ptCount val="1"/>
                <c:pt idx="0">
                  <c:v>November (S4)</c:v>
                </c:pt>
              </c:strCache>
            </c:strRef>
          </c:tx>
          <c:spPr>
            <a:solidFill>
              <a:srgbClr val="00B8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High food security</c:v>
                </c:pt>
                <c:pt idx="1">
                  <c:v>Marginal food security</c:v>
                </c:pt>
                <c:pt idx="2">
                  <c:v>Low food security</c:v>
                </c:pt>
                <c:pt idx="3">
                  <c:v>Very low food security </c:v>
                </c:pt>
              </c:strCache>
              <c:extLst/>
            </c:strRef>
          </c:cat>
          <c:val>
            <c:numRef>
              <c:f>Sheet1!$D$2:$D$6</c:f>
              <c:numCache>
                <c:formatCode>0%</c:formatCode>
                <c:ptCount val="4"/>
                <c:pt idx="0">
                  <c:v>0.55000000000000004</c:v>
                </c:pt>
                <c:pt idx="1">
                  <c:v>0.14000000000000001</c:v>
                </c:pt>
                <c:pt idx="2">
                  <c:v>0.11</c:v>
                </c:pt>
                <c:pt idx="3">
                  <c:v>0.2</c:v>
                </c:pt>
              </c:numCache>
              <c:extLst/>
            </c:numRef>
          </c:val>
          <c:extLst>
            <c:ext xmlns:c16="http://schemas.microsoft.com/office/drawing/2014/chart" uri="{C3380CC4-5D6E-409C-BE32-E72D297353CC}">
              <c16:uniqueId val="{0000000D-C716-482E-A859-FE60ADEE9D9C}"/>
            </c:ext>
          </c:extLst>
        </c:ser>
        <c:ser>
          <c:idx val="2"/>
          <c:order val="2"/>
          <c:tx>
            <c:strRef>
              <c:f>Sheet1!$E$1</c:f>
              <c:strCache>
                <c:ptCount val="1"/>
                <c:pt idx="0">
                  <c:v>January (S5)</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High food security</c:v>
                </c:pt>
                <c:pt idx="1">
                  <c:v>Marginal food security</c:v>
                </c:pt>
                <c:pt idx="2">
                  <c:v>Low food security</c:v>
                </c:pt>
                <c:pt idx="3">
                  <c:v>Very low food security </c:v>
                </c:pt>
              </c:strCache>
              <c:extLst/>
            </c:strRef>
          </c:cat>
          <c:val>
            <c:numRef>
              <c:f>Sheet1!$E$2:$E$6</c:f>
              <c:numCache>
                <c:formatCode>0%</c:formatCode>
                <c:ptCount val="4"/>
                <c:pt idx="0">
                  <c:v>0.54605028209351192</c:v>
                </c:pt>
                <c:pt idx="1">
                  <c:v>0.13214480989215086</c:v>
                </c:pt>
                <c:pt idx="2">
                  <c:v>0.1260996911708778</c:v>
                </c:pt>
                <c:pt idx="3">
                  <c:v>0.19570521684346404</c:v>
                </c:pt>
              </c:numCache>
              <c:extLst/>
            </c:numRef>
          </c:val>
          <c:extLst>
            <c:ext xmlns:c16="http://schemas.microsoft.com/office/drawing/2014/chart" uri="{C3380CC4-5D6E-409C-BE32-E72D297353CC}">
              <c16:uniqueId val="{0000000C-A313-484D-B15F-F89C34DCD327}"/>
            </c:ext>
          </c:extLst>
        </c:ser>
        <c:dLbls>
          <c:showLegendKey val="0"/>
          <c:showVal val="0"/>
          <c:showCatName val="0"/>
          <c:showSerName val="0"/>
          <c:showPercent val="0"/>
          <c:showBubbleSize val="0"/>
        </c:dLbls>
        <c:gapWidth val="50"/>
        <c:axId val="1266605248"/>
        <c:axId val="724100255"/>
      </c:barChart>
      <c:catAx>
        <c:axId val="126660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crossAx val="724100255"/>
        <c:crosses val="autoZero"/>
        <c:auto val="1"/>
        <c:lblAlgn val="ctr"/>
        <c:lblOffset val="100"/>
        <c:noMultiLvlLbl val="0"/>
      </c:catAx>
      <c:valAx>
        <c:axId val="724100255"/>
        <c:scaling>
          <c:orientation val="minMax"/>
          <c:max val="0.75000000000000011"/>
          <c:min val="0"/>
        </c:scaling>
        <c:delete val="1"/>
        <c:axPos val="l"/>
        <c:numFmt formatCode="0%" sourceLinked="1"/>
        <c:majorTickMark val="out"/>
        <c:minorTickMark val="none"/>
        <c:tickLblPos val="nextTo"/>
        <c:crossAx val="1266605248"/>
        <c:crosses val="autoZero"/>
        <c:crossBetween val="between"/>
      </c:valAx>
      <c:spPr>
        <a:noFill/>
        <a:ln>
          <a:noFill/>
        </a:ln>
        <a:effectLst/>
      </c:spPr>
    </c:plotArea>
    <c:legend>
      <c:legendPos val="r"/>
      <c:layout>
        <c:manualLayout>
          <c:xMode val="edge"/>
          <c:yMode val="edge"/>
          <c:x val="0.21248998530734792"/>
          <c:y val="1.5212457811146196E-2"/>
          <c:w val="0.64756050737560489"/>
          <c:h val="0.10191757630246194"/>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27899536747419"/>
          <c:y val="2.578124841404722E-2"/>
          <c:w val="0.73444701436354987"/>
          <c:h val="0.86824673403231545"/>
        </c:manualLayout>
      </c:layout>
      <c:barChart>
        <c:barDir val="col"/>
        <c:grouping val="percentStacked"/>
        <c:varyColors val="0"/>
        <c:ser>
          <c:idx val="0"/>
          <c:order val="0"/>
          <c:tx>
            <c:strRef>
              <c:f>Sheet1!$B$1</c:f>
              <c:strCache>
                <c:ptCount val="1"/>
                <c:pt idx="0">
                  <c:v>Very low food security</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Spring (S1+2)</c:v>
                </c:pt>
                <c:pt idx="1">
                  <c:v>Autumn (S3+4+5)</c:v>
                </c:pt>
              </c:strCache>
            </c:strRef>
          </c:cat>
          <c:val>
            <c:numRef>
              <c:f>Sheet1!$B$2:$B$5</c:f>
              <c:numCache>
                <c:formatCode>0%</c:formatCode>
                <c:ptCount val="2"/>
                <c:pt idx="0">
                  <c:v>0.19</c:v>
                </c:pt>
                <c:pt idx="1">
                  <c:v>0.24263592389639707</c:v>
                </c:pt>
              </c:numCache>
            </c:numRef>
          </c:val>
          <c:extLst>
            <c:ext xmlns:c16="http://schemas.microsoft.com/office/drawing/2014/chart" uri="{C3380CC4-5D6E-409C-BE32-E72D297353CC}">
              <c16:uniqueId val="{00000000-9744-469F-9C3F-3FB3EC5E23A4}"/>
            </c:ext>
          </c:extLst>
        </c:ser>
        <c:ser>
          <c:idx val="1"/>
          <c:order val="1"/>
          <c:tx>
            <c:strRef>
              <c:f>Sheet1!$C$1</c:f>
              <c:strCache>
                <c:ptCount val="1"/>
                <c:pt idx="0">
                  <c:v>Low food security </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Spring (S1+2)</c:v>
                </c:pt>
                <c:pt idx="1">
                  <c:v>Autumn (S3+4+5)</c:v>
                </c:pt>
              </c:strCache>
            </c:strRef>
          </c:cat>
          <c:val>
            <c:numRef>
              <c:f>Sheet1!$C$2:$C$5</c:f>
              <c:numCache>
                <c:formatCode>0%</c:formatCode>
                <c:ptCount val="2"/>
                <c:pt idx="0">
                  <c:v>0.17</c:v>
                </c:pt>
                <c:pt idx="1">
                  <c:v>0.16532888948682015</c:v>
                </c:pt>
              </c:numCache>
            </c:numRef>
          </c:val>
          <c:extLst>
            <c:ext xmlns:c16="http://schemas.microsoft.com/office/drawing/2014/chart" uri="{C3380CC4-5D6E-409C-BE32-E72D297353CC}">
              <c16:uniqueId val="{00000001-9744-469F-9C3F-3FB3EC5E23A4}"/>
            </c:ext>
          </c:extLst>
        </c:ser>
        <c:ser>
          <c:idx val="2"/>
          <c:order val="2"/>
          <c:tx>
            <c:strRef>
              <c:f>Sheet1!$D$1</c:f>
              <c:strCache>
                <c:ptCount val="1"/>
                <c:pt idx="0">
                  <c:v>Marginal food security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Spring (S1+2)</c:v>
                </c:pt>
                <c:pt idx="1">
                  <c:v>Autumn (S3+4+5)</c:v>
                </c:pt>
              </c:strCache>
            </c:strRef>
          </c:cat>
          <c:val>
            <c:numRef>
              <c:f>Sheet1!$D$2:$D$5</c:f>
              <c:numCache>
                <c:formatCode>0%</c:formatCode>
                <c:ptCount val="2"/>
                <c:pt idx="0">
                  <c:v>0.12</c:v>
                </c:pt>
                <c:pt idx="1">
                  <c:v>0.1368934782178409</c:v>
                </c:pt>
              </c:numCache>
            </c:numRef>
          </c:val>
          <c:extLst>
            <c:ext xmlns:c16="http://schemas.microsoft.com/office/drawing/2014/chart" uri="{C3380CC4-5D6E-409C-BE32-E72D297353CC}">
              <c16:uniqueId val="{00000002-9744-469F-9C3F-3FB3EC5E23A4}"/>
            </c:ext>
          </c:extLst>
        </c:ser>
        <c:ser>
          <c:idx val="3"/>
          <c:order val="3"/>
          <c:tx>
            <c:strRef>
              <c:f>Sheet1!$E$1</c:f>
              <c:strCache>
                <c:ptCount val="1"/>
                <c:pt idx="0">
                  <c:v>High food security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Spring (S1+2)</c:v>
                </c:pt>
                <c:pt idx="1">
                  <c:v>Autumn (S3+4+5)</c:v>
                </c:pt>
              </c:strCache>
            </c:strRef>
          </c:cat>
          <c:val>
            <c:numRef>
              <c:f>Sheet1!$E$2:$E$5</c:f>
              <c:numCache>
                <c:formatCode>0%</c:formatCode>
                <c:ptCount val="2"/>
                <c:pt idx="0">
                  <c:v>0.52</c:v>
                </c:pt>
                <c:pt idx="1">
                  <c:v>0.45514170839894424</c:v>
                </c:pt>
              </c:numCache>
            </c:numRef>
          </c:val>
          <c:extLst>
            <c:ext xmlns:c16="http://schemas.microsoft.com/office/drawing/2014/chart" uri="{C3380CC4-5D6E-409C-BE32-E72D297353CC}">
              <c16:uniqueId val="{00000003-9744-469F-9C3F-3FB3EC5E23A4}"/>
            </c:ext>
          </c:extLst>
        </c:ser>
        <c:dLbls>
          <c:dLblPos val="ctr"/>
          <c:showLegendKey val="0"/>
          <c:showVal val="1"/>
          <c:showCatName val="0"/>
          <c:showSerName val="0"/>
          <c:showPercent val="0"/>
          <c:showBubbleSize val="0"/>
        </c:dLbls>
        <c:gapWidth val="50"/>
        <c:overlap val="100"/>
        <c:axId val="1040181088"/>
        <c:axId val="1040174200"/>
      </c:barChart>
      <c:catAx>
        <c:axId val="104018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40174200"/>
        <c:crosses val="autoZero"/>
        <c:auto val="1"/>
        <c:lblAlgn val="ctr"/>
        <c:lblOffset val="100"/>
        <c:noMultiLvlLbl val="0"/>
      </c:catAx>
      <c:valAx>
        <c:axId val="1040174200"/>
        <c:scaling>
          <c:orientation val="minMax"/>
        </c:scaling>
        <c:delete val="1"/>
        <c:axPos val="l"/>
        <c:numFmt formatCode="0%" sourceLinked="1"/>
        <c:majorTickMark val="none"/>
        <c:minorTickMark val="none"/>
        <c:tickLblPos val="nextTo"/>
        <c:crossAx val="1040181088"/>
        <c:crosses val="autoZero"/>
        <c:crossBetween val="between"/>
      </c:valAx>
      <c:spPr>
        <a:noFill/>
        <a:ln>
          <a:noFill/>
        </a:ln>
        <a:effectLst/>
      </c:spPr>
    </c:plotArea>
    <c:legend>
      <c:legendPos val="b"/>
      <c:layout>
        <c:manualLayout>
          <c:xMode val="edge"/>
          <c:yMode val="edge"/>
          <c:x val="7.6852660792050605E-3"/>
          <c:y val="0.24303264991186946"/>
          <c:w val="0.27459424916057956"/>
          <c:h val="0.475717367389433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30965872828613"/>
          <c:y val="9.3563927455913749E-3"/>
          <c:w val="0.62463205857666138"/>
          <c:h val="0.96418690017446218"/>
        </c:manualLayout>
      </c:layout>
      <c:doughnutChart>
        <c:varyColors val="1"/>
        <c:ser>
          <c:idx val="0"/>
          <c:order val="0"/>
          <c:tx>
            <c:strRef>
              <c:f>Sheet1!$B$1</c:f>
              <c:strCache>
                <c:ptCount val="1"/>
                <c:pt idx="0">
                  <c:v>Greater Manchester</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3991-4DA9-8EE4-CC4AA94F02A4}"/>
              </c:ext>
            </c:extLst>
          </c:dPt>
          <c:dPt>
            <c:idx val="1"/>
            <c:bubble3D val="0"/>
            <c:spPr>
              <a:noFill/>
              <a:ln w="19050">
                <a:noFill/>
              </a:ln>
              <a:effectLst/>
            </c:spPr>
            <c:extLst>
              <c:ext xmlns:c16="http://schemas.microsoft.com/office/drawing/2014/chart" uri="{C3380CC4-5D6E-409C-BE32-E72D297353CC}">
                <c16:uniqueId val="{00000003-3991-4DA9-8EE4-CC4AA94F02A4}"/>
              </c:ext>
            </c:extLst>
          </c:dPt>
          <c:cat>
            <c:strRef>
              <c:f>Sheet1!$A$2:$A$3</c:f>
              <c:strCache>
                <c:ptCount val="2"/>
                <c:pt idx="0">
                  <c:v>Very likely</c:v>
                </c:pt>
                <c:pt idx="1">
                  <c:v>Somewhat likely</c:v>
                </c:pt>
              </c:strCache>
            </c:strRef>
          </c:cat>
          <c:val>
            <c:numRef>
              <c:f>Sheet1!$B$2:$B$3</c:f>
              <c:numCache>
                <c:formatCode>0%</c:formatCode>
                <c:ptCount val="2"/>
                <c:pt idx="0">
                  <c:v>0.16</c:v>
                </c:pt>
                <c:pt idx="1">
                  <c:v>0.84</c:v>
                </c:pt>
              </c:numCache>
            </c:numRef>
          </c:val>
          <c:extLst>
            <c:ext xmlns:c16="http://schemas.microsoft.com/office/drawing/2014/chart" uri="{C3380CC4-5D6E-409C-BE32-E72D297353CC}">
              <c16:uniqueId val="{00000004-3991-4DA9-8EE4-CC4AA94F02A4}"/>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68487068268019E-2"/>
          <c:y val="6.2543829928059826E-3"/>
          <c:w val="0.94486302586346393"/>
          <c:h val="0.73823240302259063"/>
        </c:manualLayout>
      </c:layout>
      <c:barChart>
        <c:barDir val="col"/>
        <c:grouping val="clustered"/>
        <c:varyColors val="0"/>
        <c:ser>
          <c:idx val="0"/>
          <c:order val="0"/>
          <c:tx>
            <c:strRef>
              <c:f>Sheet1!$B$1</c:f>
              <c:strCache>
                <c:ptCount val="1"/>
                <c:pt idx="0">
                  <c:v>Spring (S1+2)</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High food security</c:v>
                </c:pt>
                <c:pt idx="1">
                  <c:v>Marginal food security</c:v>
                </c:pt>
                <c:pt idx="2">
                  <c:v>Low food security</c:v>
                </c:pt>
                <c:pt idx="3">
                  <c:v>Very low food security </c:v>
                </c:pt>
              </c:strCache>
              <c:extLst/>
            </c:strRef>
          </c:cat>
          <c:val>
            <c:numRef>
              <c:f>Sheet1!$B$2:$B$6</c:f>
              <c:numCache>
                <c:formatCode>0%</c:formatCode>
                <c:ptCount val="4"/>
                <c:pt idx="0">
                  <c:v>0.36114164151180345</c:v>
                </c:pt>
                <c:pt idx="1">
                  <c:v>0.12195624290497424</c:v>
                </c:pt>
                <c:pt idx="2">
                  <c:v>0.21472359711820604</c:v>
                </c:pt>
                <c:pt idx="3">
                  <c:v>0.30217851846501625</c:v>
                </c:pt>
              </c:numCache>
              <c:extLst/>
            </c:numRef>
          </c:val>
          <c:extLst>
            <c:ext xmlns:c16="http://schemas.microsoft.com/office/drawing/2014/chart" uri="{C3380CC4-5D6E-409C-BE32-E72D297353CC}">
              <c16:uniqueId val="{0000000A-5A3D-4858-9DE2-44E12BEB12BB}"/>
            </c:ext>
          </c:extLst>
        </c:ser>
        <c:ser>
          <c:idx val="1"/>
          <c:order val="1"/>
          <c:tx>
            <c:strRef>
              <c:f>Sheet1!$C$1</c:f>
              <c:strCache>
                <c:ptCount val="1"/>
                <c:pt idx="0">
                  <c:v>September (S3)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Food insecurity</c:v>
                </c:pt>
                <c:pt idx="1">
                  <c:v>High food security</c:v>
                </c:pt>
                <c:pt idx="2">
                  <c:v>Marginal food security</c:v>
                </c:pt>
                <c:pt idx="3">
                  <c:v>Low food security</c:v>
                </c:pt>
                <c:pt idx="4">
                  <c:v>Very low food security </c:v>
                </c:pt>
              </c:strCache>
              <c:extLst/>
            </c:strRef>
          </c:cat>
          <c:val>
            <c:numRef>
              <c:f>Sheet1!$C$2:$C$6</c:f>
              <c:extLst/>
            </c:numRef>
          </c:val>
          <c:extLst>
            <c:ext xmlns:c16="http://schemas.microsoft.com/office/drawing/2014/chart" uri="{C3380CC4-5D6E-409C-BE32-E72D297353CC}">
              <c16:uniqueId val="{0000000A-BF6A-4F2C-8F2A-F0028416DC5F}"/>
            </c:ext>
          </c:extLst>
        </c:ser>
        <c:ser>
          <c:idx val="2"/>
          <c:order val="2"/>
          <c:tx>
            <c:strRef>
              <c:f>Sheet1!$D$1</c:f>
              <c:strCache>
                <c:ptCount val="1"/>
                <c:pt idx="0">
                  <c:v>October (S4)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Food insecurity</c:v>
                </c:pt>
                <c:pt idx="1">
                  <c:v>High food security</c:v>
                </c:pt>
                <c:pt idx="2">
                  <c:v>Marginal food security</c:v>
                </c:pt>
                <c:pt idx="3">
                  <c:v>Low food security</c:v>
                </c:pt>
                <c:pt idx="4">
                  <c:v>Very low food security </c:v>
                </c:pt>
              </c:strCache>
              <c:extLst/>
            </c:strRef>
          </c:cat>
          <c:val>
            <c:numRef>
              <c:f>Sheet1!$D$2:$D$6</c:f>
              <c:extLst/>
            </c:numRef>
          </c:val>
          <c:extLst>
            <c:ext xmlns:c16="http://schemas.microsoft.com/office/drawing/2014/chart" uri="{C3380CC4-5D6E-409C-BE32-E72D297353CC}">
              <c16:uniqueId val="{0000000C-E767-44C1-8810-5B267B5853D7}"/>
            </c:ext>
          </c:extLst>
        </c:ser>
        <c:ser>
          <c:idx val="3"/>
          <c:order val="3"/>
          <c:tx>
            <c:strRef>
              <c:f>Sheet1!$E$1</c:f>
              <c:strCache>
                <c:ptCount val="1"/>
                <c:pt idx="0">
                  <c:v>Autumn (S3+4+5)</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High food security</c:v>
                </c:pt>
                <c:pt idx="1">
                  <c:v>Marginal food security</c:v>
                </c:pt>
                <c:pt idx="2">
                  <c:v>Low food security</c:v>
                </c:pt>
                <c:pt idx="3">
                  <c:v>Very low food security </c:v>
                </c:pt>
              </c:strCache>
              <c:extLst/>
            </c:strRef>
          </c:cat>
          <c:val>
            <c:numRef>
              <c:f>Sheet1!$E$2:$E$6</c:f>
              <c:numCache>
                <c:formatCode>0%</c:formatCode>
                <c:ptCount val="4"/>
                <c:pt idx="0">
                  <c:v>0.30433158660320231</c:v>
                </c:pt>
                <c:pt idx="1">
                  <c:v>0.13440015790242146</c:v>
                </c:pt>
                <c:pt idx="2">
                  <c:v>0.23609674155018415</c:v>
                </c:pt>
                <c:pt idx="3">
                  <c:v>0.32517151394419358</c:v>
                </c:pt>
              </c:numCache>
              <c:extLst/>
            </c:numRef>
          </c:val>
          <c:extLst>
            <c:ext xmlns:c16="http://schemas.microsoft.com/office/drawing/2014/chart" uri="{C3380CC4-5D6E-409C-BE32-E72D297353CC}">
              <c16:uniqueId val="{00000004-6453-4A9C-8F38-EAE46657C4EE}"/>
            </c:ext>
          </c:extLst>
        </c:ser>
        <c:dLbls>
          <c:showLegendKey val="0"/>
          <c:showVal val="0"/>
          <c:showCatName val="0"/>
          <c:showSerName val="0"/>
          <c:showPercent val="0"/>
          <c:showBubbleSize val="0"/>
        </c:dLbls>
        <c:gapWidth val="50"/>
        <c:axId val="1266605248"/>
        <c:axId val="724100255"/>
      </c:barChart>
      <c:catAx>
        <c:axId val="126660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crossAx val="724100255"/>
        <c:crosses val="autoZero"/>
        <c:auto val="1"/>
        <c:lblAlgn val="ctr"/>
        <c:lblOffset val="100"/>
        <c:noMultiLvlLbl val="0"/>
      </c:catAx>
      <c:valAx>
        <c:axId val="724100255"/>
        <c:scaling>
          <c:orientation val="minMax"/>
          <c:max val="0.75000000000000011"/>
          <c:min val="0"/>
        </c:scaling>
        <c:delete val="1"/>
        <c:axPos val="l"/>
        <c:numFmt formatCode="0%" sourceLinked="1"/>
        <c:majorTickMark val="out"/>
        <c:minorTickMark val="none"/>
        <c:tickLblPos val="nextTo"/>
        <c:crossAx val="1266605248"/>
        <c:crosses val="autoZero"/>
        <c:crossBetween val="between"/>
      </c:valAx>
      <c:spPr>
        <a:noFill/>
        <a:ln>
          <a:noFill/>
        </a:ln>
        <a:effectLst/>
      </c:spPr>
    </c:plotArea>
    <c:legend>
      <c:legendPos val="r"/>
      <c:layout>
        <c:manualLayout>
          <c:xMode val="edge"/>
          <c:yMode val="edge"/>
          <c:x val="0.48714542664586979"/>
          <c:y val="3.7022871706006676E-3"/>
          <c:w val="0.5093680629122328"/>
          <c:h val="0.2355434069380046"/>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68487068268019E-2"/>
          <c:y val="6.2543829928059826E-3"/>
          <c:w val="0.94486302586346393"/>
          <c:h val="0.73823240302259063"/>
        </c:manualLayout>
      </c:layout>
      <c:barChart>
        <c:barDir val="col"/>
        <c:grouping val="clustered"/>
        <c:varyColors val="0"/>
        <c:ser>
          <c:idx val="0"/>
          <c:order val="0"/>
          <c:tx>
            <c:strRef>
              <c:f>Sheet1!$B$1</c:f>
              <c:strCache>
                <c:ptCount val="1"/>
                <c:pt idx="0">
                  <c:v>Spring (S1+2)</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High food security</c:v>
                </c:pt>
                <c:pt idx="1">
                  <c:v>Marginal food security</c:v>
                </c:pt>
                <c:pt idx="2">
                  <c:v>Low food security</c:v>
                </c:pt>
                <c:pt idx="3">
                  <c:v>Very low food security </c:v>
                </c:pt>
              </c:strCache>
              <c:extLst/>
            </c:strRef>
          </c:cat>
          <c:val>
            <c:numRef>
              <c:f>Sheet1!$B$2:$B$6</c:f>
              <c:numCache>
                <c:formatCode>0%</c:formatCode>
                <c:ptCount val="4"/>
                <c:pt idx="0">
                  <c:v>0.61491993749648755</c:v>
                </c:pt>
                <c:pt idx="1">
                  <c:v>0.11968605564823992</c:v>
                </c:pt>
                <c:pt idx="2">
                  <c:v>0.14094975673564958</c:v>
                </c:pt>
                <c:pt idx="3">
                  <c:v>0.12444425011962354</c:v>
                </c:pt>
              </c:numCache>
              <c:extLst/>
            </c:numRef>
          </c:val>
          <c:extLst>
            <c:ext xmlns:c16="http://schemas.microsoft.com/office/drawing/2014/chart" uri="{C3380CC4-5D6E-409C-BE32-E72D297353CC}">
              <c16:uniqueId val="{0000000A-C716-482E-A859-FE60ADEE9D9C}"/>
            </c:ext>
          </c:extLst>
        </c:ser>
        <c:ser>
          <c:idx val="1"/>
          <c:order val="1"/>
          <c:tx>
            <c:strRef>
              <c:f>Sheet1!$C$1</c:f>
              <c:strCache>
                <c:ptCount val="1"/>
                <c:pt idx="0">
                  <c:v>September (S3)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Food insecurity</c:v>
                </c:pt>
                <c:pt idx="1">
                  <c:v>High food security</c:v>
                </c:pt>
                <c:pt idx="2">
                  <c:v>Marginal food security</c:v>
                </c:pt>
                <c:pt idx="3">
                  <c:v>Low food security</c:v>
                </c:pt>
                <c:pt idx="4">
                  <c:v>Very low food security </c:v>
                </c:pt>
              </c:strCache>
              <c:extLst/>
            </c:strRef>
          </c:cat>
          <c:val>
            <c:numRef>
              <c:f>Sheet1!$C$2:$C$6</c:f>
              <c:extLst/>
            </c:numRef>
          </c:val>
          <c:extLst>
            <c:ext xmlns:c16="http://schemas.microsoft.com/office/drawing/2014/chart" uri="{C3380CC4-5D6E-409C-BE32-E72D297353CC}">
              <c16:uniqueId val="{0000000D-C716-482E-A859-FE60ADEE9D9C}"/>
            </c:ext>
          </c:extLst>
        </c:ser>
        <c:ser>
          <c:idx val="2"/>
          <c:order val="2"/>
          <c:tx>
            <c:strRef>
              <c:f>Sheet1!$D$1</c:f>
              <c:strCache>
                <c:ptCount val="1"/>
                <c:pt idx="0">
                  <c:v>October (S4)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Food insecurity</c:v>
                </c:pt>
                <c:pt idx="1">
                  <c:v>High food security</c:v>
                </c:pt>
                <c:pt idx="2">
                  <c:v>Marginal food security</c:v>
                </c:pt>
                <c:pt idx="3">
                  <c:v>Low food security</c:v>
                </c:pt>
                <c:pt idx="4">
                  <c:v>Very low food security </c:v>
                </c:pt>
              </c:strCache>
              <c:extLst/>
            </c:strRef>
          </c:cat>
          <c:val>
            <c:numRef>
              <c:f>Sheet1!$D$2:$D$6</c:f>
              <c:extLst/>
            </c:numRef>
          </c:val>
          <c:extLst>
            <c:ext xmlns:c16="http://schemas.microsoft.com/office/drawing/2014/chart" uri="{C3380CC4-5D6E-409C-BE32-E72D297353CC}">
              <c16:uniqueId val="{0000000C-A313-484D-B15F-F89C34DCD327}"/>
            </c:ext>
          </c:extLst>
        </c:ser>
        <c:ser>
          <c:idx val="3"/>
          <c:order val="3"/>
          <c:tx>
            <c:strRef>
              <c:f>Sheet1!$E$1</c:f>
              <c:strCache>
                <c:ptCount val="1"/>
                <c:pt idx="0">
                  <c:v>Autumn (S3+4+5)</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High food security</c:v>
                </c:pt>
                <c:pt idx="1">
                  <c:v>Marginal food security</c:v>
                </c:pt>
                <c:pt idx="2">
                  <c:v>Low food security</c:v>
                </c:pt>
                <c:pt idx="3">
                  <c:v>Very low food security </c:v>
                </c:pt>
              </c:strCache>
              <c:extLst/>
            </c:strRef>
          </c:cat>
          <c:val>
            <c:numRef>
              <c:f>Sheet1!$E$2:$E$6</c:f>
              <c:numCache>
                <c:formatCode>0%</c:formatCode>
                <c:ptCount val="4"/>
                <c:pt idx="0">
                  <c:v>0.53835613028316798</c:v>
                </c:pt>
                <c:pt idx="1">
                  <c:v>0.13826924932756013</c:v>
                </c:pt>
                <c:pt idx="2">
                  <c:v>0.12628041033091128</c:v>
                </c:pt>
                <c:pt idx="3">
                  <c:v>0.19709421005836344</c:v>
                </c:pt>
              </c:numCache>
              <c:extLst/>
            </c:numRef>
          </c:val>
          <c:extLst>
            <c:ext xmlns:c16="http://schemas.microsoft.com/office/drawing/2014/chart" uri="{C3380CC4-5D6E-409C-BE32-E72D297353CC}">
              <c16:uniqueId val="{00000004-701B-4AE4-A054-F9A42442F3B8}"/>
            </c:ext>
          </c:extLst>
        </c:ser>
        <c:dLbls>
          <c:showLegendKey val="0"/>
          <c:showVal val="0"/>
          <c:showCatName val="0"/>
          <c:showSerName val="0"/>
          <c:showPercent val="0"/>
          <c:showBubbleSize val="0"/>
        </c:dLbls>
        <c:gapWidth val="50"/>
        <c:axId val="1266605248"/>
        <c:axId val="724100255"/>
      </c:barChart>
      <c:catAx>
        <c:axId val="126660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crossAx val="724100255"/>
        <c:crosses val="autoZero"/>
        <c:auto val="1"/>
        <c:lblAlgn val="ctr"/>
        <c:lblOffset val="100"/>
        <c:noMultiLvlLbl val="0"/>
      </c:catAx>
      <c:valAx>
        <c:axId val="724100255"/>
        <c:scaling>
          <c:orientation val="minMax"/>
          <c:max val="0.75000000000000011"/>
          <c:min val="0"/>
        </c:scaling>
        <c:delete val="1"/>
        <c:axPos val="l"/>
        <c:numFmt formatCode="0%" sourceLinked="1"/>
        <c:majorTickMark val="out"/>
        <c:minorTickMark val="none"/>
        <c:tickLblPos val="nextTo"/>
        <c:crossAx val="1266605248"/>
        <c:crosses val="autoZero"/>
        <c:crossBetween val="between"/>
      </c:valAx>
      <c:spPr>
        <a:noFill/>
        <a:ln>
          <a:noFill/>
        </a:ln>
        <a:effectLst/>
      </c:spPr>
    </c:plotArea>
    <c:legend>
      <c:legendPos val="r"/>
      <c:layout>
        <c:manualLayout>
          <c:xMode val="edge"/>
          <c:yMode val="edge"/>
          <c:x val="0.51249823661557958"/>
          <c:y val="3.7022871706006598E-3"/>
          <c:w val="0.48612798710666544"/>
          <c:h val="0.2355434069380046"/>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14985548784207E-2"/>
          <c:y val="2.1109545835638472E-2"/>
          <c:w val="0.5178759917678103"/>
          <c:h val="0.96078205471873523"/>
        </c:manualLayout>
      </c:layout>
      <c:doughnutChart>
        <c:varyColors val="1"/>
        <c:ser>
          <c:idx val="0"/>
          <c:order val="0"/>
          <c:tx>
            <c:strRef>
              <c:f>Sheet1!$B$1</c:f>
              <c:strCache>
                <c:ptCount val="1"/>
                <c:pt idx="0">
                  <c:v>Column1</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EFC1-459D-BB99-D9FF2BD38709}"/>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EFC1-459D-BB99-D9FF2BD38709}"/>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EFC1-459D-BB99-D9FF2BD38709}"/>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EFC1-459D-BB99-D9FF2BD38709}"/>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FC1-459D-BB99-D9FF2BD38709}"/>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EFC1-459D-BB99-D9FF2BD3870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0.46</c:v>
                </c:pt>
                <c:pt idx="1">
                  <c:v>0.14000000000000001</c:v>
                </c:pt>
                <c:pt idx="2">
                  <c:v>0.17</c:v>
                </c:pt>
                <c:pt idx="3">
                  <c:v>0.24</c:v>
                </c:pt>
              </c:numCache>
            </c:numRef>
          </c:val>
          <c:extLst>
            <c:ext xmlns:c16="http://schemas.microsoft.com/office/drawing/2014/chart" uri="{C3380CC4-5D6E-409C-BE32-E72D297353CC}">
              <c16:uniqueId val="{00000008-EFC1-459D-BB99-D9FF2BD38709}"/>
            </c:ext>
          </c:extLst>
        </c:ser>
        <c:dLbls>
          <c:showLegendKey val="0"/>
          <c:showVal val="1"/>
          <c:showCatName val="0"/>
          <c:showSerName val="0"/>
          <c:showPercent val="0"/>
          <c:showBubbleSize val="0"/>
          <c:showLeaderLines val="1"/>
        </c:dLbls>
        <c:firstSliceAng val="0"/>
        <c:holeSize val="5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0523316870434"/>
          <c:y val="7.1890060627491689E-2"/>
          <c:w val="0.70141821957687511"/>
          <c:h val="0.84481130192262721"/>
        </c:manualLayout>
      </c:layout>
      <c:doughnutChart>
        <c:varyColors val="1"/>
        <c:ser>
          <c:idx val="0"/>
          <c:order val="0"/>
          <c:tx>
            <c:strRef>
              <c:f>Sheet1!$B$1</c:f>
              <c:strCache>
                <c:ptCount val="1"/>
                <c:pt idx="0">
                  <c:v>Food insecure</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1261-46F5-93C0-E6FB568847CB}"/>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1261-46F5-93C0-E6FB568847CB}"/>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1261-46F5-93C0-E6FB568847CB}"/>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1261-46F5-93C0-E6FB568847CB}"/>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261-46F5-93C0-E6FB568847CB}"/>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1261-46F5-93C0-E6FB568847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0.54</c:v>
                </c:pt>
                <c:pt idx="1">
                  <c:v>0.14000000000000001</c:v>
                </c:pt>
                <c:pt idx="2">
                  <c:v>0.13</c:v>
                </c:pt>
                <c:pt idx="3">
                  <c:v>0.2</c:v>
                </c:pt>
              </c:numCache>
            </c:numRef>
          </c:val>
          <c:extLst>
            <c:ext xmlns:c16="http://schemas.microsoft.com/office/drawing/2014/chart" uri="{C3380CC4-5D6E-409C-BE32-E72D297353CC}">
              <c16:uniqueId val="{00000008-1261-46F5-93C0-E6FB568847CB}"/>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5C5B5A"/>
                </a:solidFill>
                <a:latin typeface="+mn-lt"/>
                <a:ea typeface="+mn-ea"/>
                <a:cs typeface="+mn-cs"/>
              </a:defRPr>
            </a:pPr>
            <a:r>
              <a:rPr lang="en-US" sz="1800" b="1">
                <a:solidFill>
                  <a:srgbClr val="5C5B5A"/>
                </a:solidFill>
              </a:rPr>
              <a:t>% food insecurity higher</a:t>
            </a:r>
            <a:r>
              <a:rPr lang="en-US" sz="1800" b="1" baseline="0">
                <a:solidFill>
                  <a:srgbClr val="5C5B5A"/>
                </a:solidFill>
              </a:rPr>
              <a:t> among</a:t>
            </a:r>
            <a:endParaRPr lang="en-US" sz="1800" b="1">
              <a:solidFill>
                <a:srgbClr val="5C5B5A"/>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5C5B5A"/>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Food insecure</c:v>
                </c:pt>
              </c:strCache>
            </c:strRef>
          </c:tx>
          <c:spPr>
            <a:solidFill>
              <a:srgbClr val="009690"/>
            </a:solidFill>
            <a:ln>
              <a:noFill/>
            </a:ln>
            <a:effectLst/>
          </c:spPr>
          <c:invertIfNegative val="0"/>
          <c:dPt>
            <c:idx val="0"/>
            <c:invertIfNegative val="0"/>
            <c:bubble3D val="0"/>
            <c:spPr>
              <a:solidFill>
                <a:srgbClr val="009690"/>
              </a:solidFill>
              <a:ln>
                <a:noFill/>
              </a:ln>
              <a:effectLst/>
            </c:spPr>
            <c:extLst>
              <c:ext xmlns:c16="http://schemas.microsoft.com/office/drawing/2014/chart" uri="{C3380CC4-5D6E-409C-BE32-E72D297353CC}">
                <c16:uniqueId val="{00000001-2D7A-459B-8725-325ECD348438}"/>
              </c:ext>
            </c:extLst>
          </c:dPt>
          <c:dPt>
            <c:idx val="2"/>
            <c:invertIfNegative val="0"/>
            <c:bubble3D val="0"/>
            <c:spPr>
              <a:solidFill>
                <a:srgbClr val="009690"/>
              </a:solidFill>
              <a:ln>
                <a:noFill/>
              </a:ln>
              <a:effectLst/>
            </c:spPr>
            <c:extLst>
              <c:ext xmlns:c16="http://schemas.microsoft.com/office/drawing/2014/chart" uri="{C3380CC4-5D6E-409C-BE32-E72D297353CC}">
                <c16:uniqueId val="{00000003-8D4A-4F11-8395-D1826CE3DA8B}"/>
              </c:ext>
            </c:extLst>
          </c:dPt>
          <c:dPt>
            <c:idx val="4"/>
            <c:invertIfNegative val="0"/>
            <c:bubble3D val="0"/>
            <c:spPr>
              <a:solidFill>
                <a:srgbClr val="009690"/>
              </a:solidFill>
              <a:ln>
                <a:noFill/>
              </a:ln>
              <a:effectLst/>
            </c:spPr>
            <c:extLst>
              <c:ext xmlns:c16="http://schemas.microsoft.com/office/drawing/2014/chart" uri="{C3380CC4-5D6E-409C-BE32-E72D297353CC}">
                <c16:uniqueId val="{00000005-8D4A-4F11-8395-D1826CE3DA8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c:v>
                </c:pt>
                <c:pt idx="1">
                  <c:v>Muslim (n=107)</c:v>
                </c:pt>
                <c:pt idx="2">
                  <c:v>16-24yos (n=227)</c:v>
                </c:pt>
                <c:pt idx="3">
                  <c:v>Has a disability (n=839)</c:v>
                </c:pt>
                <c:pt idx="4">
                  <c:v>Households with 4+ people (n=188)</c:v>
                </c:pt>
              </c:strCache>
            </c:strRef>
          </c:cat>
          <c:val>
            <c:numRef>
              <c:f>Sheet1!$B$2:$B$6</c:f>
              <c:numCache>
                <c:formatCode>0%</c:formatCode>
                <c:ptCount val="5"/>
                <c:pt idx="0">
                  <c:v>0.32</c:v>
                </c:pt>
                <c:pt idx="1">
                  <c:v>0.63650266819797596</c:v>
                </c:pt>
                <c:pt idx="2">
                  <c:v>0.60963549959847996</c:v>
                </c:pt>
                <c:pt idx="3">
                  <c:v>0.53</c:v>
                </c:pt>
                <c:pt idx="4">
                  <c:v>0.48</c:v>
                </c:pt>
              </c:numCache>
            </c:numRef>
          </c:val>
          <c:extLst>
            <c:ext xmlns:c16="http://schemas.microsoft.com/office/drawing/2014/chart" uri="{C3380CC4-5D6E-409C-BE32-E72D297353CC}">
              <c16:uniqueId val="{00000000-2D0A-447C-A361-C4568433A24A}"/>
            </c:ext>
          </c:extLst>
        </c:ser>
        <c:dLbls>
          <c:showLegendKey val="0"/>
          <c:showVal val="0"/>
          <c:showCatName val="0"/>
          <c:showSerName val="0"/>
          <c:showPercent val="0"/>
          <c:showBubbleSize val="0"/>
        </c:dLbls>
        <c:gapWidth val="75"/>
        <c:overlap val="-27"/>
        <c:axId val="1266605248"/>
        <c:axId val="724100255"/>
      </c:barChart>
      <c:catAx>
        <c:axId val="126660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crossAx val="724100255"/>
        <c:crosses val="autoZero"/>
        <c:auto val="1"/>
        <c:lblAlgn val="ctr"/>
        <c:lblOffset val="100"/>
        <c:noMultiLvlLbl val="0"/>
      </c:catAx>
      <c:valAx>
        <c:axId val="724100255"/>
        <c:scaling>
          <c:orientation val="minMax"/>
          <c:max val="0.75000000000000011"/>
          <c:min val="0"/>
        </c:scaling>
        <c:delete val="1"/>
        <c:axPos val="l"/>
        <c:numFmt formatCode="0%" sourceLinked="1"/>
        <c:majorTickMark val="out"/>
        <c:minorTickMark val="none"/>
        <c:tickLblPos val="nextTo"/>
        <c:crossAx val="1266605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2216508241367"/>
          <c:y val="7.1889891993367233E-2"/>
          <c:w val="0.26908615057922897"/>
          <c:h val="0.83216346895991966"/>
        </c:manualLayout>
      </c:layout>
      <c:doughnutChart>
        <c:varyColors val="1"/>
        <c:ser>
          <c:idx val="0"/>
          <c:order val="0"/>
          <c:tx>
            <c:strRef>
              <c:f>Sheet1!$B$1</c:f>
              <c:strCache>
                <c:ptCount val="1"/>
                <c:pt idx="0">
                  <c:v>Food insecure</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C504-4272-96C3-679BCEC556E9}"/>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C504-4272-96C3-679BCEC556E9}"/>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C504-4272-96C3-679BCEC556E9}"/>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C504-4272-96C3-679BCEC556E9}"/>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504-4272-96C3-679BCEC556E9}"/>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C504-4272-96C3-679BCEC556E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0.3</c:v>
                </c:pt>
                <c:pt idx="1">
                  <c:v>0.13</c:v>
                </c:pt>
                <c:pt idx="2">
                  <c:v>0.24</c:v>
                </c:pt>
                <c:pt idx="3">
                  <c:v>0.33</c:v>
                </c:pt>
              </c:numCache>
            </c:numRef>
          </c:val>
          <c:extLst>
            <c:ext xmlns:c16="http://schemas.microsoft.com/office/drawing/2014/chart" uri="{C3380CC4-5D6E-409C-BE32-E72D297353CC}">
              <c16:uniqueId val="{00000008-C504-4272-96C3-679BCEC556E9}"/>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0.72372279968530706"/>
          <c:y val="0.45906603393071449"/>
          <c:w val="0.27627720031469294"/>
          <c:h val="0.4866064803979662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14985548784207E-2"/>
          <c:y val="2.1109545835638472E-2"/>
          <c:w val="0.5178759917678103"/>
          <c:h val="0.96078205471873523"/>
        </c:manualLayout>
      </c:layout>
      <c:doughnutChart>
        <c:varyColors val="1"/>
        <c:ser>
          <c:idx val="0"/>
          <c:order val="0"/>
          <c:tx>
            <c:strRef>
              <c:f>Sheet1!$B$1</c:f>
              <c:strCache>
                <c:ptCount val="1"/>
                <c:pt idx="0">
                  <c:v>Column1</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9C38-4A4E-9EE0-59363F990882}"/>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9C38-4A4E-9EE0-59363F990882}"/>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9C38-4A4E-9EE0-59363F990882}"/>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9C38-4A4E-9EE0-59363F990882}"/>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C38-4A4E-9EE0-59363F990882}"/>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9C38-4A4E-9EE0-59363F99088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0.46</c:v>
                </c:pt>
                <c:pt idx="1">
                  <c:v>0.14000000000000001</c:v>
                </c:pt>
                <c:pt idx="2">
                  <c:v>0.17</c:v>
                </c:pt>
                <c:pt idx="3">
                  <c:v>0.24</c:v>
                </c:pt>
              </c:numCache>
            </c:numRef>
          </c:val>
          <c:extLst>
            <c:ext xmlns:c16="http://schemas.microsoft.com/office/drawing/2014/chart" uri="{C3380CC4-5D6E-409C-BE32-E72D297353CC}">
              <c16:uniqueId val="{00000008-9C38-4A4E-9EE0-59363F990882}"/>
            </c:ext>
          </c:extLst>
        </c:ser>
        <c:dLbls>
          <c:showLegendKey val="0"/>
          <c:showVal val="1"/>
          <c:showCatName val="0"/>
          <c:showSerName val="0"/>
          <c:showPercent val="0"/>
          <c:showBubbleSize val="0"/>
          <c:showLeaderLines val="1"/>
        </c:dLbls>
        <c:firstSliceAng val="0"/>
        <c:holeSize val="5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0523316870434"/>
          <c:y val="7.1890060627491689E-2"/>
          <c:w val="0.70141821957687511"/>
          <c:h val="0.84481130192262721"/>
        </c:manualLayout>
      </c:layout>
      <c:doughnutChart>
        <c:varyColors val="1"/>
        <c:ser>
          <c:idx val="0"/>
          <c:order val="0"/>
          <c:tx>
            <c:strRef>
              <c:f>Sheet1!$B$1</c:f>
              <c:strCache>
                <c:ptCount val="1"/>
                <c:pt idx="0">
                  <c:v>Food insecure</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AAF3-4EF5-9F41-3DD4B85EB860}"/>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AAF3-4EF5-9F41-3DD4B85EB860}"/>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AAF3-4EF5-9F41-3DD4B85EB860}"/>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AAF3-4EF5-9F41-3DD4B85EB860}"/>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AAF3-4EF5-9F41-3DD4B85EB860}"/>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AAF3-4EF5-9F41-3DD4B85EB86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0.54</c:v>
                </c:pt>
                <c:pt idx="1">
                  <c:v>0.14000000000000001</c:v>
                </c:pt>
                <c:pt idx="2">
                  <c:v>0.13</c:v>
                </c:pt>
                <c:pt idx="3">
                  <c:v>0.2</c:v>
                </c:pt>
              </c:numCache>
            </c:numRef>
          </c:val>
          <c:extLst>
            <c:ext xmlns:c16="http://schemas.microsoft.com/office/drawing/2014/chart" uri="{C3380CC4-5D6E-409C-BE32-E72D297353CC}">
              <c16:uniqueId val="{00000008-AAF3-4EF5-9F41-3DD4B85EB860}"/>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2216508241367"/>
          <c:y val="7.1889891993367233E-2"/>
          <c:w val="0.26908615057922897"/>
          <c:h val="0.83216346895991966"/>
        </c:manualLayout>
      </c:layout>
      <c:doughnutChart>
        <c:varyColors val="1"/>
        <c:ser>
          <c:idx val="0"/>
          <c:order val="0"/>
          <c:tx>
            <c:strRef>
              <c:f>Sheet1!$B$1</c:f>
              <c:strCache>
                <c:ptCount val="1"/>
                <c:pt idx="0">
                  <c:v>Food insecure</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D626-40C5-9CFF-1CA4118CE7EB}"/>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D626-40C5-9CFF-1CA4118CE7EB}"/>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D626-40C5-9CFF-1CA4118CE7EB}"/>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D626-40C5-9CFF-1CA4118CE7EB}"/>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626-40C5-9CFF-1CA4118CE7EB}"/>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D626-40C5-9CFF-1CA4118CE7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0.3</c:v>
                </c:pt>
                <c:pt idx="1">
                  <c:v>0.13</c:v>
                </c:pt>
                <c:pt idx="2">
                  <c:v>0.24</c:v>
                </c:pt>
                <c:pt idx="3">
                  <c:v>0.33</c:v>
                </c:pt>
              </c:numCache>
            </c:numRef>
          </c:val>
          <c:extLst>
            <c:ext xmlns:c16="http://schemas.microsoft.com/office/drawing/2014/chart" uri="{C3380CC4-5D6E-409C-BE32-E72D297353CC}">
              <c16:uniqueId val="{00000008-D626-40C5-9CFF-1CA4118CE7EB}"/>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0.72372279968530706"/>
          <c:y val="0.45906603393071449"/>
          <c:w val="0.27627720031469294"/>
          <c:h val="0.4866064803979662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5C5B5A"/>
                </a:solidFill>
                <a:latin typeface="+mn-lt"/>
                <a:ea typeface="+mn-ea"/>
                <a:cs typeface="+mn-cs"/>
              </a:defRPr>
            </a:pPr>
            <a:r>
              <a:rPr lang="en-US" sz="1800" b="1">
                <a:solidFill>
                  <a:srgbClr val="5C5B5A"/>
                </a:solidFill>
              </a:rPr>
              <a:t>% food insecurity</a:t>
            </a:r>
            <a:r>
              <a:rPr lang="en-US" sz="1800" b="1" baseline="0">
                <a:solidFill>
                  <a:srgbClr val="5C5B5A"/>
                </a:solidFill>
              </a:rPr>
              <a:t> </a:t>
            </a:r>
            <a:r>
              <a:rPr lang="en-US" sz="1800" b="1">
                <a:solidFill>
                  <a:srgbClr val="5C5B5A"/>
                </a:solidFill>
              </a:rPr>
              <a:t>higher among…</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5C5B5A"/>
              </a:solidFill>
              <a:latin typeface="+mn-lt"/>
              <a:ea typeface="+mn-ea"/>
              <a:cs typeface="+mn-cs"/>
            </a:defRPr>
          </a:pPr>
          <a:endParaRPr lang="en-US"/>
        </a:p>
      </c:txPr>
    </c:title>
    <c:autoTitleDeleted val="0"/>
    <c:plotArea>
      <c:layout>
        <c:manualLayout>
          <c:layoutTarget val="inner"/>
          <c:xMode val="edge"/>
          <c:yMode val="edge"/>
          <c:x val="1.6013330281655951E-2"/>
          <c:y val="0.2150771491205285"/>
          <c:w val="0.97829962616952071"/>
          <c:h val="0.50963355084950468"/>
        </c:manualLayout>
      </c:layout>
      <c:barChart>
        <c:barDir val="col"/>
        <c:grouping val="clustered"/>
        <c:varyColors val="0"/>
        <c:ser>
          <c:idx val="0"/>
          <c:order val="0"/>
          <c:tx>
            <c:strRef>
              <c:f>Sheet1!$B$1</c:f>
              <c:strCache>
                <c:ptCount val="1"/>
                <c:pt idx="0">
                  <c:v>Food insecure</c:v>
                </c:pt>
              </c:strCache>
            </c:strRef>
          </c:tx>
          <c:spPr>
            <a:solidFill>
              <a:srgbClr val="009690"/>
            </a:solidFill>
            <a:ln>
              <a:noFill/>
            </a:ln>
            <a:effectLst/>
          </c:spPr>
          <c:invertIfNegative val="0"/>
          <c:dPt>
            <c:idx val="0"/>
            <c:invertIfNegative val="0"/>
            <c:bubble3D val="0"/>
            <c:spPr>
              <a:solidFill>
                <a:srgbClr val="009690"/>
              </a:solidFill>
              <a:ln>
                <a:noFill/>
              </a:ln>
              <a:effectLst/>
            </c:spPr>
            <c:extLst>
              <c:ext xmlns:c16="http://schemas.microsoft.com/office/drawing/2014/chart" uri="{C3380CC4-5D6E-409C-BE32-E72D297353CC}">
                <c16:uniqueId val="{00000003-FDD9-4627-A9ED-2AB9E009FB14}"/>
              </c:ext>
            </c:extLst>
          </c:dPt>
          <c:dPt>
            <c:idx val="1"/>
            <c:invertIfNegative val="0"/>
            <c:bubble3D val="0"/>
            <c:spPr>
              <a:solidFill>
                <a:srgbClr val="009690"/>
              </a:solidFill>
              <a:ln>
                <a:noFill/>
              </a:ln>
              <a:effectLst/>
            </c:spPr>
            <c:extLst>
              <c:ext xmlns:c16="http://schemas.microsoft.com/office/drawing/2014/chart" uri="{C3380CC4-5D6E-409C-BE32-E72D297353CC}">
                <c16:uniqueId val="{00000005-FDD9-4627-A9ED-2AB9E009FB14}"/>
              </c:ext>
            </c:extLst>
          </c:dPt>
          <c:dPt>
            <c:idx val="2"/>
            <c:invertIfNegative val="0"/>
            <c:bubble3D val="0"/>
            <c:spPr>
              <a:solidFill>
                <a:srgbClr val="009690"/>
              </a:solidFill>
              <a:ln>
                <a:noFill/>
              </a:ln>
              <a:effectLst/>
            </c:spPr>
            <c:extLst>
              <c:ext xmlns:c16="http://schemas.microsoft.com/office/drawing/2014/chart" uri="{C3380CC4-5D6E-409C-BE32-E72D297353CC}">
                <c16:uniqueId val="{00000007-FDD9-4627-A9ED-2AB9E009FB14}"/>
              </c:ext>
            </c:extLst>
          </c:dPt>
          <c:dPt>
            <c:idx val="4"/>
            <c:invertIfNegative val="0"/>
            <c:bubble3D val="0"/>
            <c:spPr>
              <a:solidFill>
                <a:srgbClr val="009690"/>
              </a:solidFill>
              <a:ln>
                <a:noFill/>
              </a:ln>
              <a:effectLst/>
            </c:spPr>
            <c:extLst>
              <c:ext xmlns:c16="http://schemas.microsoft.com/office/drawing/2014/chart" uri="{C3380CC4-5D6E-409C-BE32-E72D297353CC}">
                <c16:uniqueId val="{00000007-2E74-4568-9E58-6817C2AE3AE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c:v>
                </c:pt>
                <c:pt idx="1">
                  <c:v>16-24yos (n=93)</c:v>
                </c:pt>
                <c:pt idx="2">
                  <c:v>Those with a disability (n=225)</c:v>
                </c:pt>
                <c:pt idx="3">
                  <c:v>Renters (n=286)</c:v>
                </c:pt>
                <c:pt idx="4">
                  <c:v>Single parent households (n=186)</c:v>
                </c:pt>
                <c:pt idx="5">
                  <c:v>Pakistani (n=76)</c:v>
                </c:pt>
              </c:strCache>
            </c:strRef>
          </c:cat>
          <c:val>
            <c:numRef>
              <c:f>Sheet1!$B$2:$B$7</c:f>
              <c:numCache>
                <c:formatCode>0%</c:formatCode>
                <c:ptCount val="6"/>
                <c:pt idx="0">
                  <c:v>0.56000000000000005</c:v>
                </c:pt>
                <c:pt idx="1">
                  <c:v>0.85725740136133999</c:v>
                </c:pt>
                <c:pt idx="2">
                  <c:v>0.76</c:v>
                </c:pt>
                <c:pt idx="3">
                  <c:v>0.74</c:v>
                </c:pt>
                <c:pt idx="4">
                  <c:v>0.7</c:v>
                </c:pt>
                <c:pt idx="5">
                  <c:v>0.69</c:v>
                </c:pt>
              </c:numCache>
            </c:numRef>
          </c:val>
          <c:extLst>
            <c:ext xmlns:c16="http://schemas.microsoft.com/office/drawing/2014/chart" uri="{C3380CC4-5D6E-409C-BE32-E72D297353CC}">
              <c16:uniqueId val="{00000008-FDD9-4627-A9ED-2AB9E009FB14}"/>
            </c:ext>
          </c:extLst>
        </c:ser>
        <c:dLbls>
          <c:showLegendKey val="0"/>
          <c:showVal val="0"/>
          <c:showCatName val="0"/>
          <c:showSerName val="0"/>
          <c:showPercent val="0"/>
          <c:showBubbleSize val="0"/>
        </c:dLbls>
        <c:gapWidth val="75"/>
        <c:overlap val="-27"/>
        <c:axId val="1266605248"/>
        <c:axId val="724100255"/>
      </c:barChart>
      <c:catAx>
        <c:axId val="126660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crossAx val="724100255"/>
        <c:crosses val="autoZero"/>
        <c:auto val="1"/>
        <c:lblAlgn val="ctr"/>
        <c:lblOffset val="100"/>
        <c:noMultiLvlLbl val="0"/>
      </c:catAx>
      <c:valAx>
        <c:axId val="724100255"/>
        <c:scaling>
          <c:orientation val="minMax"/>
          <c:min val="0"/>
        </c:scaling>
        <c:delete val="1"/>
        <c:axPos val="l"/>
        <c:numFmt formatCode="0%" sourceLinked="1"/>
        <c:majorTickMark val="out"/>
        <c:minorTickMark val="none"/>
        <c:tickLblPos val="nextTo"/>
        <c:crossAx val="1266605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20118701356779"/>
          <c:y val="7.0916489438134805E-2"/>
          <c:w val="0.37574043436005378"/>
          <c:h val="0.85146597152481818"/>
        </c:manualLayout>
      </c:layout>
      <c:doughnutChart>
        <c:varyColors val="1"/>
        <c:ser>
          <c:idx val="0"/>
          <c:order val="0"/>
          <c:tx>
            <c:strRef>
              <c:f>Sheet1!$B$1</c:f>
              <c:strCache>
                <c:ptCount val="1"/>
                <c:pt idx="0">
                  <c:v>Greater Manchester</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30E4-4DF8-8402-D25FE98158DC}"/>
              </c:ext>
            </c:extLst>
          </c:dPt>
          <c:dPt>
            <c:idx val="1"/>
            <c:bubble3D val="0"/>
            <c:spPr>
              <a:solidFill>
                <a:srgbClr val="FF9999"/>
              </a:solidFill>
              <a:ln w="19050">
                <a:solidFill>
                  <a:schemeClr val="lt1"/>
                </a:solidFill>
              </a:ln>
              <a:effectLst/>
            </c:spPr>
            <c:extLst>
              <c:ext xmlns:c16="http://schemas.microsoft.com/office/drawing/2014/chart" uri="{C3380CC4-5D6E-409C-BE32-E72D297353CC}">
                <c16:uniqueId val="{00000003-30E4-4DF8-8402-D25FE98158D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0E4-4DF8-8402-D25FE98158DC}"/>
              </c:ext>
            </c:extLst>
          </c:dPt>
          <c:dPt>
            <c:idx val="3"/>
            <c:bubble3D val="0"/>
            <c:spPr>
              <a:solidFill>
                <a:srgbClr val="6DD5CE"/>
              </a:solidFill>
              <a:ln w="19050">
                <a:solidFill>
                  <a:schemeClr val="lt1"/>
                </a:solidFill>
              </a:ln>
              <a:effectLst/>
            </c:spPr>
            <c:extLst>
              <c:ext xmlns:c16="http://schemas.microsoft.com/office/drawing/2014/chart" uri="{C3380CC4-5D6E-409C-BE32-E72D297353CC}">
                <c16:uniqueId val="{00000007-30E4-4DF8-8402-D25FE98158DC}"/>
              </c:ext>
            </c:extLst>
          </c:dPt>
          <c:dPt>
            <c:idx val="4"/>
            <c:bubble3D val="0"/>
            <c:spPr>
              <a:solidFill>
                <a:srgbClr val="009690"/>
              </a:solidFill>
              <a:ln w="19050">
                <a:solidFill>
                  <a:schemeClr val="lt1"/>
                </a:solidFill>
              </a:ln>
              <a:effectLst/>
            </c:spPr>
            <c:extLst>
              <c:ext xmlns:c16="http://schemas.microsoft.com/office/drawing/2014/chart" uri="{C3380CC4-5D6E-409C-BE32-E72D297353CC}">
                <c16:uniqueId val="{00000009-30E4-4DF8-8402-D25FE98158DC}"/>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0E4-4DF8-8402-D25FE98158DC}"/>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30E4-4DF8-8402-D25FE98158D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likely</c:v>
                </c:pt>
                <c:pt idx="1">
                  <c:v>Somewhat likely</c:v>
                </c:pt>
                <c:pt idx="2">
                  <c:v>Neither likely nor unlikely</c:v>
                </c:pt>
                <c:pt idx="3">
                  <c:v>Somewhat unlikely</c:v>
                </c:pt>
                <c:pt idx="4">
                  <c:v>Very unlikely </c:v>
                </c:pt>
              </c:strCache>
            </c:strRef>
          </c:cat>
          <c:val>
            <c:numRef>
              <c:f>Sheet1!$B$2:$B$6</c:f>
              <c:numCache>
                <c:formatCode>0%</c:formatCode>
                <c:ptCount val="5"/>
                <c:pt idx="0">
                  <c:v>0.05</c:v>
                </c:pt>
                <c:pt idx="1">
                  <c:v>0.11</c:v>
                </c:pt>
                <c:pt idx="2">
                  <c:v>0.17</c:v>
                </c:pt>
                <c:pt idx="3">
                  <c:v>0.25</c:v>
                </c:pt>
                <c:pt idx="4">
                  <c:v>0.38</c:v>
                </c:pt>
              </c:numCache>
            </c:numRef>
          </c:val>
          <c:extLst>
            <c:ext xmlns:c16="http://schemas.microsoft.com/office/drawing/2014/chart" uri="{C3380CC4-5D6E-409C-BE32-E72D297353CC}">
              <c16:uniqueId val="{0000000A-30E4-4DF8-8402-D25FE98158DC}"/>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l"/>
      <c:layout>
        <c:manualLayout>
          <c:xMode val="edge"/>
          <c:yMode val="edge"/>
          <c:x val="1.4202477754577085E-2"/>
          <c:y val="0.15375798475619221"/>
          <c:w val="0.28304289390581366"/>
          <c:h val="0.7234931208925137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068521608378241E-2"/>
          <c:y val="7.2338480762304161E-2"/>
          <c:w val="0.98993147839162166"/>
          <c:h val="0.76290798805690874"/>
        </c:manualLayout>
      </c:layout>
      <c:barChart>
        <c:barDir val="col"/>
        <c:grouping val="percentStacked"/>
        <c:varyColors val="0"/>
        <c:ser>
          <c:idx val="0"/>
          <c:order val="0"/>
          <c:tx>
            <c:strRef>
              <c:f>Sheet1!$B$1</c:f>
              <c:strCache>
                <c:ptCount val="1"/>
                <c:pt idx="0">
                  <c:v>Very low food security</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Greater Manchester
(Sep+Oct+Dec)</c:v>
                </c:pt>
              </c:strCache>
            </c:strRef>
          </c:cat>
          <c:val>
            <c:numRef>
              <c:f>Sheet1!$B$2:$B$5</c:f>
              <c:numCache>
                <c:formatCode>0%</c:formatCode>
                <c:ptCount val="1"/>
                <c:pt idx="0">
                  <c:v>0.24</c:v>
                </c:pt>
              </c:numCache>
            </c:numRef>
          </c:val>
          <c:extLst>
            <c:ext xmlns:c16="http://schemas.microsoft.com/office/drawing/2014/chart" uri="{C3380CC4-5D6E-409C-BE32-E72D297353CC}">
              <c16:uniqueId val="{00000000-CE0E-4EFD-B578-F2891BEE7DDC}"/>
            </c:ext>
          </c:extLst>
        </c:ser>
        <c:ser>
          <c:idx val="1"/>
          <c:order val="1"/>
          <c:tx>
            <c:strRef>
              <c:f>Sheet1!$C$1</c:f>
              <c:strCache>
                <c:ptCount val="1"/>
                <c:pt idx="0">
                  <c:v>Low food security </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Greater Manchester
(Sep+Oct+Dec)</c:v>
                </c:pt>
              </c:strCache>
            </c:strRef>
          </c:cat>
          <c:val>
            <c:numRef>
              <c:f>Sheet1!$C$2:$C$5</c:f>
              <c:numCache>
                <c:formatCode>0%</c:formatCode>
                <c:ptCount val="1"/>
                <c:pt idx="0">
                  <c:v>0.17</c:v>
                </c:pt>
              </c:numCache>
            </c:numRef>
          </c:val>
          <c:extLst>
            <c:ext xmlns:c16="http://schemas.microsoft.com/office/drawing/2014/chart" uri="{C3380CC4-5D6E-409C-BE32-E72D297353CC}">
              <c16:uniqueId val="{00000001-CE0E-4EFD-B578-F2891BEE7DDC}"/>
            </c:ext>
          </c:extLst>
        </c:ser>
        <c:ser>
          <c:idx val="2"/>
          <c:order val="2"/>
          <c:tx>
            <c:strRef>
              <c:f>Sheet1!$D$1</c:f>
              <c:strCache>
                <c:ptCount val="1"/>
                <c:pt idx="0">
                  <c:v>Marginal food security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Greater Manchester
(Sep+Oct+Dec)</c:v>
                </c:pt>
              </c:strCache>
            </c:strRef>
          </c:cat>
          <c:val>
            <c:numRef>
              <c:f>Sheet1!$D$2:$D$5</c:f>
              <c:numCache>
                <c:formatCode>0%</c:formatCode>
                <c:ptCount val="1"/>
                <c:pt idx="0">
                  <c:v>0.14000000000000001</c:v>
                </c:pt>
              </c:numCache>
            </c:numRef>
          </c:val>
          <c:extLst>
            <c:ext xmlns:c16="http://schemas.microsoft.com/office/drawing/2014/chart" uri="{C3380CC4-5D6E-409C-BE32-E72D297353CC}">
              <c16:uniqueId val="{00000002-CE0E-4EFD-B578-F2891BEE7DDC}"/>
            </c:ext>
          </c:extLst>
        </c:ser>
        <c:ser>
          <c:idx val="3"/>
          <c:order val="3"/>
          <c:tx>
            <c:strRef>
              <c:f>Sheet1!$E$1</c:f>
              <c:strCache>
                <c:ptCount val="1"/>
                <c:pt idx="0">
                  <c:v>High food security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Greater Manchester
(Sep+Oct+Dec)</c:v>
                </c:pt>
              </c:strCache>
            </c:strRef>
          </c:cat>
          <c:val>
            <c:numRef>
              <c:f>Sheet1!$E$2:$E$5</c:f>
              <c:numCache>
                <c:formatCode>0%</c:formatCode>
                <c:ptCount val="1"/>
                <c:pt idx="0">
                  <c:v>0.46</c:v>
                </c:pt>
              </c:numCache>
            </c:numRef>
          </c:val>
          <c:extLst>
            <c:ext xmlns:c16="http://schemas.microsoft.com/office/drawing/2014/chart" uri="{C3380CC4-5D6E-409C-BE32-E72D297353CC}">
              <c16:uniqueId val="{00000003-CE0E-4EFD-B578-F2891BEE7DDC}"/>
            </c:ext>
          </c:extLst>
        </c:ser>
        <c:dLbls>
          <c:dLblPos val="ctr"/>
          <c:showLegendKey val="0"/>
          <c:showVal val="1"/>
          <c:showCatName val="0"/>
          <c:showSerName val="0"/>
          <c:showPercent val="0"/>
          <c:showBubbleSize val="0"/>
        </c:dLbls>
        <c:gapWidth val="50"/>
        <c:overlap val="100"/>
        <c:axId val="1040181088"/>
        <c:axId val="1040174200"/>
      </c:barChart>
      <c:catAx>
        <c:axId val="104018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40174200"/>
        <c:crosses val="autoZero"/>
        <c:auto val="1"/>
        <c:lblAlgn val="ctr"/>
        <c:lblOffset val="100"/>
        <c:noMultiLvlLbl val="0"/>
      </c:catAx>
      <c:valAx>
        <c:axId val="1040174200"/>
        <c:scaling>
          <c:orientation val="minMax"/>
        </c:scaling>
        <c:delete val="1"/>
        <c:axPos val="l"/>
        <c:numFmt formatCode="0%" sourceLinked="1"/>
        <c:majorTickMark val="none"/>
        <c:minorTickMark val="none"/>
        <c:tickLblPos val="nextTo"/>
        <c:crossAx val="1040181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22367457841734"/>
          <c:y val="7.2338480762304161E-2"/>
          <c:w val="0.7711190323878363"/>
          <c:h val="0.76290798805690874"/>
        </c:manualLayout>
      </c:layout>
      <c:barChart>
        <c:barDir val="col"/>
        <c:grouping val="percentStacked"/>
        <c:varyColors val="0"/>
        <c:ser>
          <c:idx val="0"/>
          <c:order val="0"/>
          <c:tx>
            <c:strRef>
              <c:f>Sheet1!$B$1</c:f>
              <c:strCache>
                <c:ptCount val="1"/>
                <c:pt idx="0">
                  <c:v>Very low food security</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0"/>
                <c:pt idx="0">
                  <c:v>Rochdale</c:v>
                </c:pt>
                <c:pt idx="1">
                  <c:v>Manchester</c:v>
                </c:pt>
                <c:pt idx="2">
                  <c:v>Salford</c:v>
                </c:pt>
                <c:pt idx="3">
                  <c:v>Bolton </c:v>
                </c:pt>
                <c:pt idx="4">
                  <c:v>Tameside </c:v>
                </c:pt>
                <c:pt idx="5">
                  <c:v>Oldham</c:v>
                </c:pt>
                <c:pt idx="6">
                  <c:v>Bury</c:v>
                </c:pt>
                <c:pt idx="7">
                  <c:v>Wigan</c:v>
                </c:pt>
                <c:pt idx="8">
                  <c:v>Trafford</c:v>
                </c:pt>
                <c:pt idx="9">
                  <c:v>Stockport</c:v>
                </c:pt>
              </c:strCache>
            </c:strRef>
          </c:cat>
          <c:val>
            <c:numRef>
              <c:f>Sheet1!$B$2:$B$14</c:f>
              <c:numCache>
                <c:formatCode>0%</c:formatCode>
                <c:ptCount val="10"/>
                <c:pt idx="0">
                  <c:v>0.30546623794212219</c:v>
                </c:pt>
                <c:pt idx="1">
                  <c:v>0.31341301460823373</c:v>
                </c:pt>
                <c:pt idx="2">
                  <c:v>0.25513196480938416</c:v>
                </c:pt>
                <c:pt idx="3">
                  <c:v>0.26876513317191281</c:v>
                </c:pt>
                <c:pt idx="4">
                  <c:v>0.25149700598802394</c:v>
                </c:pt>
                <c:pt idx="5">
                  <c:v>0.21212121212121213</c:v>
                </c:pt>
                <c:pt idx="6">
                  <c:v>0.22592592592592592</c:v>
                </c:pt>
                <c:pt idx="7">
                  <c:v>0.21098901098901099</c:v>
                </c:pt>
                <c:pt idx="8">
                  <c:v>0.16109422492401215</c:v>
                </c:pt>
                <c:pt idx="9">
                  <c:v>0.15825688073394495</c:v>
                </c:pt>
              </c:numCache>
            </c:numRef>
          </c:val>
          <c:extLst>
            <c:ext xmlns:c16="http://schemas.microsoft.com/office/drawing/2014/chart" uri="{C3380CC4-5D6E-409C-BE32-E72D297353CC}">
              <c16:uniqueId val="{00000000-9744-469F-9C3F-3FB3EC5E23A4}"/>
            </c:ext>
          </c:extLst>
        </c:ser>
        <c:ser>
          <c:idx val="1"/>
          <c:order val="1"/>
          <c:tx>
            <c:strRef>
              <c:f>Sheet1!$C$1</c:f>
              <c:strCache>
                <c:ptCount val="1"/>
                <c:pt idx="0">
                  <c:v>Low food security </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0"/>
                <c:pt idx="0">
                  <c:v>Rochdale</c:v>
                </c:pt>
                <c:pt idx="1">
                  <c:v>Manchester</c:v>
                </c:pt>
                <c:pt idx="2">
                  <c:v>Salford</c:v>
                </c:pt>
                <c:pt idx="3">
                  <c:v>Bolton </c:v>
                </c:pt>
                <c:pt idx="4">
                  <c:v>Tameside </c:v>
                </c:pt>
                <c:pt idx="5">
                  <c:v>Oldham</c:v>
                </c:pt>
                <c:pt idx="6">
                  <c:v>Bury</c:v>
                </c:pt>
                <c:pt idx="7">
                  <c:v>Wigan</c:v>
                </c:pt>
                <c:pt idx="8">
                  <c:v>Trafford</c:v>
                </c:pt>
                <c:pt idx="9">
                  <c:v>Stockport</c:v>
                </c:pt>
              </c:strCache>
            </c:strRef>
          </c:cat>
          <c:val>
            <c:numRef>
              <c:f>Sheet1!$C$2:$C$14</c:f>
              <c:numCache>
                <c:formatCode>0%</c:formatCode>
                <c:ptCount val="10"/>
                <c:pt idx="0">
                  <c:v>0.18971061093247588</c:v>
                </c:pt>
                <c:pt idx="1">
                  <c:v>0.16865869853917662</c:v>
                </c:pt>
                <c:pt idx="2">
                  <c:v>0.20527859237536658</c:v>
                </c:pt>
                <c:pt idx="3">
                  <c:v>0.17675544794188863</c:v>
                </c:pt>
                <c:pt idx="4">
                  <c:v>0.15269461077844312</c:v>
                </c:pt>
                <c:pt idx="5">
                  <c:v>0.17575757575757575</c:v>
                </c:pt>
                <c:pt idx="6">
                  <c:v>0.13333333333333333</c:v>
                </c:pt>
                <c:pt idx="7">
                  <c:v>0.14285714285714285</c:v>
                </c:pt>
                <c:pt idx="8">
                  <c:v>0.15501519756838905</c:v>
                </c:pt>
                <c:pt idx="9">
                  <c:v>0.1536697247706422</c:v>
                </c:pt>
              </c:numCache>
            </c:numRef>
          </c:val>
          <c:extLst>
            <c:ext xmlns:c16="http://schemas.microsoft.com/office/drawing/2014/chart" uri="{C3380CC4-5D6E-409C-BE32-E72D297353CC}">
              <c16:uniqueId val="{00000001-9744-469F-9C3F-3FB3EC5E23A4}"/>
            </c:ext>
          </c:extLst>
        </c:ser>
        <c:ser>
          <c:idx val="2"/>
          <c:order val="2"/>
          <c:tx>
            <c:strRef>
              <c:f>Sheet1!$D$1</c:f>
              <c:strCache>
                <c:ptCount val="1"/>
                <c:pt idx="0">
                  <c:v>Marginal food security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0"/>
                <c:pt idx="0">
                  <c:v>Rochdale</c:v>
                </c:pt>
                <c:pt idx="1">
                  <c:v>Manchester</c:v>
                </c:pt>
                <c:pt idx="2">
                  <c:v>Salford</c:v>
                </c:pt>
                <c:pt idx="3">
                  <c:v>Bolton </c:v>
                </c:pt>
                <c:pt idx="4">
                  <c:v>Tameside </c:v>
                </c:pt>
                <c:pt idx="5">
                  <c:v>Oldham</c:v>
                </c:pt>
                <c:pt idx="6">
                  <c:v>Bury</c:v>
                </c:pt>
                <c:pt idx="7">
                  <c:v>Wigan</c:v>
                </c:pt>
                <c:pt idx="8">
                  <c:v>Trafford</c:v>
                </c:pt>
                <c:pt idx="9">
                  <c:v>Stockport</c:v>
                </c:pt>
              </c:strCache>
            </c:strRef>
          </c:cat>
          <c:val>
            <c:numRef>
              <c:f>Sheet1!$D$2:$D$14</c:f>
              <c:numCache>
                <c:formatCode>0%</c:formatCode>
                <c:ptCount val="10"/>
                <c:pt idx="0">
                  <c:v>0.12861736334405144</c:v>
                </c:pt>
                <c:pt idx="1">
                  <c:v>0.15405046480743692</c:v>
                </c:pt>
                <c:pt idx="2">
                  <c:v>0.13196480938416422</c:v>
                </c:pt>
                <c:pt idx="3">
                  <c:v>0.15980629539951574</c:v>
                </c:pt>
                <c:pt idx="4">
                  <c:v>0.1467065868263473</c:v>
                </c:pt>
                <c:pt idx="5">
                  <c:v>0.13636363636363635</c:v>
                </c:pt>
                <c:pt idx="6">
                  <c:v>0.10740740740740741</c:v>
                </c:pt>
                <c:pt idx="7">
                  <c:v>0.14945054945054945</c:v>
                </c:pt>
                <c:pt idx="8">
                  <c:v>0.13069908814589665</c:v>
                </c:pt>
                <c:pt idx="9">
                  <c:v>0.10091743119266056</c:v>
                </c:pt>
              </c:numCache>
            </c:numRef>
          </c:val>
          <c:extLst>
            <c:ext xmlns:c16="http://schemas.microsoft.com/office/drawing/2014/chart" uri="{C3380CC4-5D6E-409C-BE32-E72D297353CC}">
              <c16:uniqueId val="{00000002-9744-469F-9C3F-3FB3EC5E23A4}"/>
            </c:ext>
          </c:extLst>
        </c:ser>
        <c:ser>
          <c:idx val="3"/>
          <c:order val="3"/>
          <c:tx>
            <c:strRef>
              <c:f>Sheet1!$E$1</c:f>
              <c:strCache>
                <c:ptCount val="1"/>
                <c:pt idx="0">
                  <c:v>High food security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0"/>
                <c:pt idx="0">
                  <c:v>Rochdale</c:v>
                </c:pt>
                <c:pt idx="1">
                  <c:v>Manchester</c:v>
                </c:pt>
                <c:pt idx="2">
                  <c:v>Salford</c:v>
                </c:pt>
                <c:pt idx="3">
                  <c:v>Bolton </c:v>
                </c:pt>
                <c:pt idx="4">
                  <c:v>Tameside </c:v>
                </c:pt>
                <c:pt idx="5">
                  <c:v>Oldham</c:v>
                </c:pt>
                <c:pt idx="6">
                  <c:v>Bury</c:v>
                </c:pt>
                <c:pt idx="7">
                  <c:v>Wigan</c:v>
                </c:pt>
                <c:pt idx="8">
                  <c:v>Trafford</c:v>
                </c:pt>
                <c:pt idx="9">
                  <c:v>Stockport</c:v>
                </c:pt>
              </c:strCache>
            </c:strRef>
          </c:cat>
          <c:val>
            <c:numRef>
              <c:f>Sheet1!$E$2:$E$14</c:f>
              <c:numCache>
                <c:formatCode>0%</c:formatCode>
                <c:ptCount val="10"/>
                <c:pt idx="0">
                  <c:v>0.38263665594855306</c:v>
                </c:pt>
                <c:pt idx="1">
                  <c:v>0.36387782204515273</c:v>
                </c:pt>
                <c:pt idx="2">
                  <c:v>0.41055718475073316</c:v>
                </c:pt>
                <c:pt idx="3">
                  <c:v>0.39467312348668282</c:v>
                </c:pt>
                <c:pt idx="4">
                  <c:v>0.44910179640718562</c:v>
                </c:pt>
                <c:pt idx="5">
                  <c:v>0.47575757575757577</c:v>
                </c:pt>
                <c:pt idx="6">
                  <c:v>0.53333333333333333</c:v>
                </c:pt>
                <c:pt idx="7">
                  <c:v>0.49670329670329672</c:v>
                </c:pt>
                <c:pt idx="8">
                  <c:v>0.55319148936170215</c:v>
                </c:pt>
                <c:pt idx="9">
                  <c:v>0.58715596330275233</c:v>
                </c:pt>
              </c:numCache>
            </c:numRef>
          </c:val>
          <c:extLst>
            <c:ext xmlns:c16="http://schemas.microsoft.com/office/drawing/2014/chart" uri="{C3380CC4-5D6E-409C-BE32-E72D297353CC}">
              <c16:uniqueId val="{00000003-9744-469F-9C3F-3FB3EC5E23A4}"/>
            </c:ext>
          </c:extLst>
        </c:ser>
        <c:dLbls>
          <c:dLblPos val="ctr"/>
          <c:showLegendKey val="0"/>
          <c:showVal val="1"/>
          <c:showCatName val="0"/>
          <c:showSerName val="0"/>
          <c:showPercent val="0"/>
          <c:showBubbleSize val="0"/>
        </c:dLbls>
        <c:gapWidth val="50"/>
        <c:overlap val="100"/>
        <c:axId val="1040181088"/>
        <c:axId val="1040174200"/>
      </c:barChart>
      <c:catAx>
        <c:axId val="104018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40174200"/>
        <c:crosses val="autoZero"/>
        <c:auto val="1"/>
        <c:lblAlgn val="ctr"/>
        <c:lblOffset val="100"/>
        <c:noMultiLvlLbl val="0"/>
      </c:catAx>
      <c:valAx>
        <c:axId val="1040174200"/>
        <c:scaling>
          <c:orientation val="minMax"/>
        </c:scaling>
        <c:delete val="1"/>
        <c:axPos val="l"/>
        <c:numFmt formatCode="0%" sourceLinked="1"/>
        <c:majorTickMark val="none"/>
        <c:minorTickMark val="none"/>
        <c:tickLblPos val="nextTo"/>
        <c:crossAx val="1040181088"/>
        <c:crosses val="autoZero"/>
        <c:crossBetween val="between"/>
      </c:valAx>
      <c:spPr>
        <a:noFill/>
        <a:ln>
          <a:noFill/>
        </a:ln>
        <a:effectLst/>
      </c:spPr>
    </c:plotArea>
    <c:legend>
      <c:legendPos val="b"/>
      <c:layout>
        <c:manualLayout>
          <c:xMode val="edge"/>
          <c:yMode val="edge"/>
          <c:x val="6.5809432108210053E-3"/>
          <c:y val="8.6539512294047816E-3"/>
          <c:w val="0.99010311216044211"/>
          <c:h val="6.489633983108890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81098363469492E-2"/>
          <c:y val="2.5759092929603704E-2"/>
          <c:w val="0.77401362739094692"/>
          <c:h val="0.83398571110357722"/>
        </c:manualLayout>
      </c:layout>
      <c:barChart>
        <c:barDir val="col"/>
        <c:grouping val="percentStacked"/>
        <c:varyColors val="0"/>
        <c:ser>
          <c:idx val="0"/>
          <c:order val="0"/>
          <c:tx>
            <c:strRef>
              <c:f>Sheet1!$B$1</c:f>
              <c:strCache>
                <c:ptCount val="1"/>
                <c:pt idx="0">
                  <c:v>Low (0-4)</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February 
(S1)</c:v>
                </c:pt>
                <c:pt idx="1">
                  <c:v>April 
(S2)</c:v>
                </c:pt>
                <c:pt idx="2">
                  <c:v>September 
(S3)</c:v>
                </c:pt>
                <c:pt idx="3">
                  <c:v>November
(S4)</c:v>
                </c:pt>
                <c:pt idx="4">
                  <c:v>January
(S5)</c:v>
                </c:pt>
              </c:strCache>
            </c:strRef>
          </c:cat>
          <c:val>
            <c:numRef>
              <c:f>Sheet1!$B$2:$B$6</c:f>
              <c:numCache>
                <c:formatCode>0%</c:formatCode>
                <c:ptCount val="5"/>
                <c:pt idx="0">
                  <c:v>0.13</c:v>
                </c:pt>
                <c:pt idx="1">
                  <c:v>0.14000000000000001</c:v>
                </c:pt>
                <c:pt idx="2">
                  <c:v>0.16</c:v>
                </c:pt>
                <c:pt idx="3">
                  <c:v>0.15010720356634799</c:v>
                </c:pt>
                <c:pt idx="4">
                  <c:v>0.151115622013787</c:v>
                </c:pt>
              </c:numCache>
            </c:numRef>
          </c:val>
          <c:extLst>
            <c:ext xmlns:c16="http://schemas.microsoft.com/office/drawing/2014/chart" uri="{C3380CC4-5D6E-409C-BE32-E72D297353CC}">
              <c16:uniqueId val="{00000000-E89A-42B1-823C-658B0400EF2A}"/>
            </c:ext>
          </c:extLst>
        </c:ser>
        <c:ser>
          <c:idx val="1"/>
          <c:order val="1"/>
          <c:tx>
            <c:strRef>
              <c:f>Sheet1!$C$1</c:f>
              <c:strCache>
                <c:ptCount val="1"/>
                <c:pt idx="0">
                  <c:v>Medium (5-6)</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February 
(S1)</c:v>
                </c:pt>
                <c:pt idx="1">
                  <c:v>April 
(S2)</c:v>
                </c:pt>
                <c:pt idx="2">
                  <c:v>September 
(S3)</c:v>
                </c:pt>
                <c:pt idx="3">
                  <c:v>November
(S4)</c:v>
                </c:pt>
                <c:pt idx="4">
                  <c:v>January
(S5)</c:v>
                </c:pt>
              </c:strCache>
            </c:strRef>
          </c:cat>
          <c:val>
            <c:numRef>
              <c:f>Sheet1!$C$2:$C$6</c:f>
              <c:numCache>
                <c:formatCode>0%</c:formatCode>
                <c:ptCount val="5"/>
                <c:pt idx="0">
                  <c:v>0.21</c:v>
                </c:pt>
                <c:pt idx="1">
                  <c:v>0.23</c:v>
                </c:pt>
                <c:pt idx="2">
                  <c:v>0.24</c:v>
                </c:pt>
                <c:pt idx="3">
                  <c:v>0.23</c:v>
                </c:pt>
                <c:pt idx="4">
                  <c:v>0.23</c:v>
                </c:pt>
              </c:numCache>
            </c:numRef>
          </c:val>
          <c:extLst>
            <c:ext xmlns:c16="http://schemas.microsoft.com/office/drawing/2014/chart" uri="{C3380CC4-5D6E-409C-BE32-E72D297353CC}">
              <c16:uniqueId val="{00000001-E89A-42B1-823C-658B0400EF2A}"/>
            </c:ext>
          </c:extLst>
        </c:ser>
        <c:ser>
          <c:idx val="2"/>
          <c:order val="2"/>
          <c:tx>
            <c:strRef>
              <c:f>Sheet1!$D$1</c:f>
              <c:strCache>
                <c:ptCount val="1"/>
                <c:pt idx="0">
                  <c:v>High (7-8)</c:v>
                </c:pt>
              </c:strCache>
            </c:strRef>
          </c:tx>
          <c:spPr>
            <a:solidFill>
              <a:schemeClr val="tx1">
                <a:lumMod val="25000"/>
                <a:lumOff val="75000"/>
              </a:schemeClr>
            </a:solidFill>
            <a:ln>
              <a:noFill/>
            </a:ln>
            <a:effectLst/>
          </c:spPr>
          <c:invertIfNegative val="0"/>
          <c:dPt>
            <c:idx val="0"/>
            <c:invertIfNegative val="0"/>
            <c:bubble3D val="0"/>
            <c:spPr>
              <a:solidFill>
                <a:srgbClr val="6DD5CE"/>
              </a:solidFill>
              <a:ln>
                <a:noFill/>
              </a:ln>
              <a:effectLst/>
            </c:spPr>
            <c:extLst>
              <c:ext xmlns:c16="http://schemas.microsoft.com/office/drawing/2014/chart" uri="{C3380CC4-5D6E-409C-BE32-E72D297353CC}">
                <c16:uniqueId val="{00000000-8C79-4982-9F2A-0A9E3DE3965B}"/>
              </c:ext>
            </c:extLst>
          </c:dPt>
          <c:dPt>
            <c:idx val="1"/>
            <c:invertIfNegative val="0"/>
            <c:bubble3D val="0"/>
            <c:spPr>
              <a:solidFill>
                <a:srgbClr val="6DD5CE"/>
              </a:solidFill>
              <a:ln>
                <a:noFill/>
              </a:ln>
              <a:effectLst/>
            </c:spPr>
            <c:extLst>
              <c:ext xmlns:c16="http://schemas.microsoft.com/office/drawing/2014/chart" uri="{C3380CC4-5D6E-409C-BE32-E72D297353CC}">
                <c16:uniqueId val="{00000001-8C79-4982-9F2A-0A9E3DE3965B}"/>
              </c:ext>
            </c:extLst>
          </c:dPt>
          <c:dPt>
            <c:idx val="2"/>
            <c:invertIfNegative val="0"/>
            <c:bubble3D val="0"/>
            <c:spPr>
              <a:solidFill>
                <a:srgbClr val="6DD5CE"/>
              </a:solidFill>
              <a:ln>
                <a:noFill/>
              </a:ln>
              <a:effectLst/>
            </c:spPr>
            <c:extLst>
              <c:ext xmlns:c16="http://schemas.microsoft.com/office/drawing/2014/chart" uri="{C3380CC4-5D6E-409C-BE32-E72D297353CC}">
                <c16:uniqueId val="{00000004-470B-4999-AD93-CD3F18BF8440}"/>
              </c:ext>
            </c:extLst>
          </c:dPt>
          <c:dPt>
            <c:idx val="3"/>
            <c:invertIfNegative val="0"/>
            <c:bubble3D val="0"/>
            <c:spPr>
              <a:solidFill>
                <a:srgbClr val="6DD5CE"/>
              </a:solidFill>
              <a:ln>
                <a:noFill/>
              </a:ln>
              <a:effectLst/>
            </c:spPr>
            <c:extLst>
              <c:ext xmlns:c16="http://schemas.microsoft.com/office/drawing/2014/chart" uri="{C3380CC4-5D6E-409C-BE32-E72D297353CC}">
                <c16:uniqueId val="{00000006-7BBD-43FE-A6F8-CE24762D8935}"/>
              </c:ext>
            </c:extLst>
          </c:dPt>
          <c:dPt>
            <c:idx val="4"/>
            <c:invertIfNegative val="0"/>
            <c:bubble3D val="0"/>
            <c:spPr>
              <a:solidFill>
                <a:srgbClr val="6DD5CE"/>
              </a:solidFill>
              <a:ln>
                <a:noFill/>
              </a:ln>
              <a:effectLst/>
            </c:spPr>
            <c:extLst>
              <c:ext xmlns:c16="http://schemas.microsoft.com/office/drawing/2014/chart" uri="{C3380CC4-5D6E-409C-BE32-E72D297353CC}">
                <c16:uniqueId val="{00000008-D6F3-4122-9EC6-92D7A27DE41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February 
(S1)</c:v>
                </c:pt>
                <c:pt idx="1">
                  <c:v>April 
(S2)</c:v>
                </c:pt>
                <c:pt idx="2">
                  <c:v>September 
(S3)</c:v>
                </c:pt>
                <c:pt idx="3">
                  <c:v>November
(S4)</c:v>
                </c:pt>
                <c:pt idx="4">
                  <c:v>January
(S5)</c:v>
                </c:pt>
              </c:strCache>
            </c:strRef>
          </c:cat>
          <c:val>
            <c:numRef>
              <c:f>Sheet1!$D$2:$D$6</c:f>
              <c:numCache>
                <c:formatCode>0%</c:formatCode>
                <c:ptCount val="5"/>
                <c:pt idx="0">
                  <c:v>0.44</c:v>
                </c:pt>
                <c:pt idx="1">
                  <c:v>0.44</c:v>
                </c:pt>
                <c:pt idx="2">
                  <c:v>0.43</c:v>
                </c:pt>
                <c:pt idx="3">
                  <c:v>0.46</c:v>
                </c:pt>
                <c:pt idx="4">
                  <c:v>0.43</c:v>
                </c:pt>
              </c:numCache>
            </c:numRef>
          </c:val>
          <c:extLst>
            <c:ext xmlns:c16="http://schemas.microsoft.com/office/drawing/2014/chart" uri="{C3380CC4-5D6E-409C-BE32-E72D297353CC}">
              <c16:uniqueId val="{00000002-E89A-42B1-823C-658B0400EF2A}"/>
            </c:ext>
          </c:extLst>
        </c:ser>
        <c:ser>
          <c:idx val="3"/>
          <c:order val="3"/>
          <c:tx>
            <c:strRef>
              <c:f>Sheet1!$E$1</c:f>
              <c:strCache>
                <c:ptCount val="1"/>
                <c:pt idx="0">
                  <c:v>Very high (9-10)</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February 
(S1)</c:v>
                </c:pt>
                <c:pt idx="1">
                  <c:v>April 
(S2)</c:v>
                </c:pt>
                <c:pt idx="2">
                  <c:v>September 
(S3)</c:v>
                </c:pt>
                <c:pt idx="3">
                  <c:v>November
(S4)</c:v>
                </c:pt>
                <c:pt idx="4">
                  <c:v>January
(S5)</c:v>
                </c:pt>
              </c:strCache>
            </c:strRef>
          </c:cat>
          <c:val>
            <c:numRef>
              <c:f>Sheet1!$E$2:$E$6</c:f>
              <c:numCache>
                <c:formatCode>0%</c:formatCode>
                <c:ptCount val="5"/>
                <c:pt idx="0">
                  <c:v>0.22</c:v>
                </c:pt>
                <c:pt idx="1">
                  <c:v>0.19</c:v>
                </c:pt>
                <c:pt idx="2">
                  <c:v>0.17286028087842301</c:v>
                </c:pt>
                <c:pt idx="3">
                  <c:v>0.156660413478867</c:v>
                </c:pt>
                <c:pt idx="4">
                  <c:v>0.18416821028569899</c:v>
                </c:pt>
              </c:numCache>
            </c:numRef>
          </c:val>
          <c:extLst>
            <c:ext xmlns:c16="http://schemas.microsoft.com/office/drawing/2014/chart" uri="{C3380CC4-5D6E-409C-BE32-E72D297353CC}">
              <c16:uniqueId val="{00000001-48F3-4073-AB3F-8B778662BEDC}"/>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25365757406187E-2"/>
          <c:y val="2.5759092929603704E-2"/>
          <c:w val="0.85370900125922489"/>
          <c:h val="0.83927835801255679"/>
        </c:manualLayout>
      </c:layout>
      <c:barChart>
        <c:barDir val="col"/>
        <c:grouping val="percentStacked"/>
        <c:varyColors val="0"/>
        <c:ser>
          <c:idx val="0"/>
          <c:order val="0"/>
          <c:tx>
            <c:strRef>
              <c:f>Sheet1!$B$1</c:f>
              <c:strCache>
                <c:ptCount val="1"/>
                <c:pt idx="0">
                  <c:v>Very low (0-1)</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February 
(S1)</c:v>
                </c:pt>
                <c:pt idx="1">
                  <c:v>April 
(S2)</c:v>
                </c:pt>
                <c:pt idx="2">
                  <c:v>September 
(S3)</c:v>
                </c:pt>
                <c:pt idx="3">
                  <c:v>November
(S4)</c:v>
                </c:pt>
                <c:pt idx="4">
                  <c:v>January
(S5)</c:v>
                </c:pt>
              </c:strCache>
            </c:strRef>
          </c:cat>
          <c:val>
            <c:numRef>
              <c:f>Sheet1!$B$2:$B$6</c:f>
              <c:numCache>
                <c:formatCode>0%</c:formatCode>
                <c:ptCount val="5"/>
                <c:pt idx="0">
                  <c:v>0.24</c:v>
                </c:pt>
                <c:pt idx="1">
                  <c:v>0.24</c:v>
                </c:pt>
                <c:pt idx="2">
                  <c:v>0.212072706620933</c:v>
                </c:pt>
                <c:pt idx="3">
                  <c:v>0.19933525940267299</c:v>
                </c:pt>
                <c:pt idx="4">
                  <c:v>0.23886319341472301</c:v>
                </c:pt>
              </c:numCache>
            </c:numRef>
          </c:val>
          <c:extLst>
            <c:ext xmlns:c16="http://schemas.microsoft.com/office/drawing/2014/chart" uri="{C3380CC4-5D6E-409C-BE32-E72D297353CC}">
              <c16:uniqueId val="{00000000-43E8-4934-80E7-F1E2C2E36253}"/>
            </c:ext>
          </c:extLst>
        </c:ser>
        <c:ser>
          <c:idx val="1"/>
          <c:order val="1"/>
          <c:tx>
            <c:strRef>
              <c:f>Sheet1!$C$1</c:f>
              <c:strCache>
                <c:ptCount val="1"/>
                <c:pt idx="0">
                  <c:v>Low (2-3)</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February 
(S1)</c:v>
                </c:pt>
                <c:pt idx="1">
                  <c:v>April 
(S2)</c:v>
                </c:pt>
                <c:pt idx="2">
                  <c:v>September 
(S3)</c:v>
                </c:pt>
                <c:pt idx="3">
                  <c:v>November
(S4)</c:v>
                </c:pt>
                <c:pt idx="4">
                  <c:v>January
(S5)</c:v>
                </c:pt>
              </c:strCache>
            </c:strRef>
          </c:cat>
          <c:val>
            <c:numRef>
              <c:f>Sheet1!$C$2:$C$6</c:f>
              <c:numCache>
                <c:formatCode>0%</c:formatCode>
                <c:ptCount val="5"/>
                <c:pt idx="0">
                  <c:v>0.17</c:v>
                </c:pt>
                <c:pt idx="1">
                  <c:v>0.18</c:v>
                </c:pt>
                <c:pt idx="2">
                  <c:v>0.17</c:v>
                </c:pt>
                <c:pt idx="3">
                  <c:v>0.18</c:v>
                </c:pt>
                <c:pt idx="4">
                  <c:v>0.16</c:v>
                </c:pt>
              </c:numCache>
            </c:numRef>
          </c:val>
          <c:extLst>
            <c:ext xmlns:c16="http://schemas.microsoft.com/office/drawing/2014/chart" uri="{C3380CC4-5D6E-409C-BE32-E72D297353CC}">
              <c16:uniqueId val="{00000001-43E8-4934-80E7-F1E2C2E36253}"/>
            </c:ext>
          </c:extLst>
        </c:ser>
        <c:ser>
          <c:idx val="2"/>
          <c:order val="2"/>
          <c:tx>
            <c:strRef>
              <c:f>Sheet1!$D$1</c:f>
              <c:strCache>
                <c:ptCount val="1"/>
                <c:pt idx="0">
                  <c:v>Medium (4-5)</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February 
(S1)</c:v>
                </c:pt>
                <c:pt idx="1">
                  <c:v>April 
(S2)</c:v>
                </c:pt>
                <c:pt idx="2">
                  <c:v>September 
(S3)</c:v>
                </c:pt>
                <c:pt idx="3">
                  <c:v>November
(S4)</c:v>
                </c:pt>
                <c:pt idx="4">
                  <c:v>January
(S5)</c:v>
                </c:pt>
              </c:strCache>
            </c:strRef>
          </c:cat>
          <c:val>
            <c:numRef>
              <c:f>Sheet1!$D$2:$D$6</c:f>
              <c:numCache>
                <c:formatCode>0%</c:formatCode>
                <c:ptCount val="5"/>
                <c:pt idx="0">
                  <c:v>0.2</c:v>
                </c:pt>
                <c:pt idx="1">
                  <c:v>0.18</c:v>
                </c:pt>
                <c:pt idx="2">
                  <c:v>0.19</c:v>
                </c:pt>
                <c:pt idx="3">
                  <c:v>0.19</c:v>
                </c:pt>
                <c:pt idx="4">
                  <c:v>0.18</c:v>
                </c:pt>
              </c:numCache>
            </c:numRef>
          </c:val>
          <c:extLst>
            <c:ext xmlns:c16="http://schemas.microsoft.com/office/drawing/2014/chart" uri="{C3380CC4-5D6E-409C-BE32-E72D297353CC}">
              <c16:uniqueId val="{00000002-43E8-4934-80E7-F1E2C2E36253}"/>
            </c:ext>
          </c:extLst>
        </c:ser>
        <c:ser>
          <c:idx val="3"/>
          <c:order val="3"/>
          <c:tx>
            <c:strRef>
              <c:f>Sheet1!$E$1</c:f>
              <c:strCache>
                <c:ptCount val="1"/>
                <c:pt idx="0">
                  <c:v>High (6-10)</c:v>
                </c:pt>
              </c:strCache>
            </c:strRef>
          </c:tx>
          <c:spPr>
            <a:solidFill>
              <a:srgbClr val="FF0000"/>
            </a:solidFill>
            <a:ln>
              <a:noFill/>
            </a:ln>
            <a:effectLst/>
          </c:spPr>
          <c:invertIfNegative val="0"/>
          <c:dPt>
            <c:idx val="0"/>
            <c:invertIfNegative val="0"/>
            <c:bubble3D val="0"/>
            <c:extLst>
              <c:ext xmlns:c16="http://schemas.microsoft.com/office/drawing/2014/chart" uri="{C3380CC4-5D6E-409C-BE32-E72D297353CC}">
                <c16:uniqueId val="{00000005-43E8-4934-80E7-F1E2C2E36253}"/>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February 
(S1)</c:v>
                </c:pt>
                <c:pt idx="1">
                  <c:v>April 
(S2)</c:v>
                </c:pt>
                <c:pt idx="2">
                  <c:v>September 
(S3)</c:v>
                </c:pt>
                <c:pt idx="3">
                  <c:v>November
(S4)</c:v>
                </c:pt>
                <c:pt idx="4">
                  <c:v>January
(S5)</c:v>
                </c:pt>
              </c:strCache>
            </c:strRef>
          </c:cat>
          <c:val>
            <c:numRef>
              <c:f>Sheet1!$E$2:$E$6</c:f>
              <c:numCache>
                <c:formatCode>0%</c:formatCode>
                <c:ptCount val="5"/>
                <c:pt idx="0">
                  <c:v>0.39</c:v>
                </c:pt>
                <c:pt idx="1">
                  <c:v>0.4</c:v>
                </c:pt>
                <c:pt idx="2">
                  <c:v>0.43320390242123302</c:v>
                </c:pt>
                <c:pt idx="3">
                  <c:v>0.43440679628231099</c:v>
                </c:pt>
                <c:pt idx="4">
                  <c:v>0.415586212987271</c:v>
                </c:pt>
              </c:numCache>
            </c:numRef>
          </c:val>
          <c:extLst>
            <c:ext xmlns:c16="http://schemas.microsoft.com/office/drawing/2014/chart" uri="{C3380CC4-5D6E-409C-BE32-E72D297353CC}">
              <c16:uniqueId val="{00000003-43E8-4934-80E7-F1E2C2E36253}"/>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41955312631892"/>
          <c:y val="3.8049240638468068E-2"/>
          <c:w val="0.80558044687368113"/>
          <c:h val="0.75283900897130418"/>
        </c:manualLayout>
      </c:layout>
      <c:barChart>
        <c:barDir val="col"/>
        <c:grouping val="percentStacked"/>
        <c:varyColors val="0"/>
        <c:ser>
          <c:idx val="0"/>
          <c:order val="0"/>
          <c:tx>
            <c:strRef>
              <c:f>Sheet1!$B$1</c:f>
              <c:strCache>
                <c:ptCount val="1"/>
                <c:pt idx="0">
                  <c:v>Don't know / Prefer not to say</c:v>
                </c:pt>
              </c:strCache>
            </c:strRef>
          </c:tx>
          <c:spPr>
            <a:solidFill>
              <a:schemeClr val="bg1">
                <a:lumMod val="75000"/>
              </a:schemeClr>
            </a:solidFill>
            <a:ln>
              <a:noFill/>
            </a:ln>
            <a:effectLst/>
          </c:spPr>
          <c:invertIfNegative val="0"/>
          <c:dLbls>
            <c:delete val="1"/>
          </c:dLbls>
          <c:cat>
            <c:strRef>
              <c:f>Sheet1!$A$2:$A$5</c:f>
              <c:strCache>
                <c:ptCount val="4"/>
                <c:pt idx="0">
                  <c:v>GM September (S3)</c:v>
                </c:pt>
                <c:pt idx="1">
                  <c:v>GM November (S4)</c:v>
                </c:pt>
                <c:pt idx="2">
                  <c:v>GM January 
(S5)</c:v>
                </c:pt>
                <c:pt idx="3">
                  <c:v>ONS Benchmark</c:v>
                </c:pt>
              </c:strCache>
            </c:strRef>
          </c:cat>
          <c:val>
            <c:numRef>
              <c:f>Sheet1!$B$2:$B$5</c:f>
              <c:numCache>
                <c:formatCode>0%</c:formatCode>
                <c:ptCount val="4"/>
                <c:pt idx="0">
                  <c:v>0.01</c:v>
                </c:pt>
                <c:pt idx="1">
                  <c:v>0.01</c:v>
                </c:pt>
                <c:pt idx="2">
                  <c:v>0</c:v>
                </c:pt>
                <c:pt idx="3">
                  <c:v>0.02</c:v>
                </c:pt>
              </c:numCache>
            </c:numRef>
          </c:val>
          <c:extLst>
            <c:ext xmlns:c16="http://schemas.microsoft.com/office/drawing/2014/chart" uri="{C3380CC4-5D6E-409C-BE32-E72D297353CC}">
              <c16:uniqueId val="{00000000-1EE0-47D0-A30F-ED7907AAE6B6}"/>
            </c:ext>
          </c:extLst>
        </c:ser>
        <c:ser>
          <c:idx val="1"/>
          <c:order val="1"/>
          <c:tx>
            <c:strRef>
              <c:f>Sheet1!$C$1</c:f>
              <c:strCache>
                <c:ptCount val="1"/>
                <c:pt idx="0">
                  <c:v>Not at all worried</c:v>
                </c:pt>
              </c:strCache>
            </c:strRef>
          </c:tx>
          <c:spPr>
            <a:solidFill>
              <a:srgbClr val="00969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AC8D-4DBE-B579-59899F976A6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September (S3)</c:v>
                </c:pt>
                <c:pt idx="1">
                  <c:v>GM November (S4)</c:v>
                </c:pt>
                <c:pt idx="2">
                  <c:v>GM January 
(S5)</c:v>
                </c:pt>
                <c:pt idx="3">
                  <c:v>ONS Benchmark</c:v>
                </c:pt>
              </c:strCache>
            </c:strRef>
          </c:cat>
          <c:val>
            <c:numRef>
              <c:f>Sheet1!$C$2:$C$5</c:f>
              <c:numCache>
                <c:formatCode>0%</c:formatCode>
                <c:ptCount val="4"/>
                <c:pt idx="0">
                  <c:v>2.5901302332270702E-2</c:v>
                </c:pt>
                <c:pt idx="1">
                  <c:v>3.7778162430149302E-2</c:v>
                </c:pt>
                <c:pt idx="2">
                  <c:v>5.6469942465730401E-2</c:v>
                </c:pt>
                <c:pt idx="3">
                  <c:v>0.05</c:v>
                </c:pt>
              </c:numCache>
            </c:numRef>
          </c:val>
          <c:extLst>
            <c:ext xmlns:c16="http://schemas.microsoft.com/office/drawing/2014/chart" uri="{C3380CC4-5D6E-409C-BE32-E72D297353CC}">
              <c16:uniqueId val="{00000001-1EE0-47D0-A30F-ED7907AAE6B6}"/>
            </c:ext>
          </c:extLst>
        </c:ser>
        <c:ser>
          <c:idx val="2"/>
          <c:order val="2"/>
          <c:tx>
            <c:strRef>
              <c:f>Sheet1!$D$1</c:f>
              <c:strCache>
                <c:ptCount val="1"/>
                <c:pt idx="0">
                  <c:v>Not that worried</c:v>
                </c:pt>
              </c:strCache>
            </c:strRef>
          </c:tx>
          <c:spPr>
            <a:solidFill>
              <a:srgbClr val="61D1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September (S3)</c:v>
                </c:pt>
                <c:pt idx="1">
                  <c:v>GM November (S4)</c:v>
                </c:pt>
                <c:pt idx="2">
                  <c:v>GM January 
(S5)</c:v>
                </c:pt>
                <c:pt idx="3">
                  <c:v>ONS Benchmark</c:v>
                </c:pt>
              </c:strCache>
            </c:strRef>
          </c:cat>
          <c:val>
            <c:numRef>
              <c:f>Sheet1!$D$2:$D$5</c:f>
              <c:numCache>
                <c:formatCode>0%</c:formatCode>
                <c:ptCount val="4"/>
                <c:pt idx="0">
                  <c:v>6.9693175719316103E-2</c:v>
                </c:pt>
                <c:pt idx="1">
                  <c:v>7.6953766892624995E-2</c:v>
                </c:pt>
                <c:pt idx="2">
                  <c:v>0.11292128694777399</c:v>
                </c:pt>
                <c:pt idx="3">
                  <c:v>0.04</c:v>
                </c:pt>
              </c:numCache>
            </c:numRef>
          </c:val>
          <c:extLst>
            <c:ext xmlns:c16="http://schemas.microsoft.com/office/drawing/2014/chart" uri="{C3380CC4-5D6E-409C-BE32-E72D297353CC}">
              <c16:uniqueId val="{00000002-1EE0-47D0-A30F-ED7907AAE6B6}"/>
            </c:ext>
          </c:extLst>
        </c:ser>
        <c:ser>
          <c:idx val="3"/>
          <c:order val="3"/>
          <c:tx>
            <c:strRef>
              <c:f>Sheet1!$E$1</c:f>
              <c:strCache>
                <c:ptCount val="1"/>
                <c:pt idx="0">
                  <c:v>Neither worried nor not worried</c:v>
                </c:pt>
              </c:strCache>
            </c:strRef>
          </c:tx>
          <c:spPr>
            <a:solidFill>
              <a:schemeClr val="bg2"/>
            </a:solidFill>
            <a:ln>
              <a:noFill/>
            </a:ln>
            <a:effectLst/>
          </c:spPr>
          <c:invertIfNegative val="0"/>
          <c:dPt>
            <c:idx val="0"/>
            <c:invertIfNegative val="0"/>
            <c:bubble3D val="0"/>
            <c:extLst>
              <c:ext xmlns:c16="http://schemas.microsoft.com/office/drawing/2014/chart" uri="{C3380CC4-5D6E-409C-BE32-E72D297353CC}">
                <c16:uniqueId val="{00000004-1EE0-47D0-A30F-ED7907AAE6B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September (S3)</c:v>
                </c:pt>
                <c:pt idx="1">
                  <c:v>GM November (S4)</c:v>
                </c:pt>
                <c:pt idx="2">
                  <c:v>GM January 
(S5)</c:v>
                </c:pt>
                <c:pt idx="3">
                  <c:v>ONS Benchmark</c:v>
                </c:pt>
              </c:strCache>
            </c:strRef>
          </c:cat>
          <c:val>
            <c:numRef>
              <c:f>Sheet1!$E$2:$E$5</c:f>
              <c:numCache>
                <c:formatCode>0%</c:formatCode>
                <c:ptCount val="4"/>
                <c:pt idx="0">
                  <c:v>7.8338513570145304E-2</c:v>
                </c:pt>
                <c:pt idx="1">
                  <c:v>7.4730050956736904E-2</c:v>
                </c:pt>
                <c:pt idx="2">
                  <c:v>0.115414868003961</c:v>
                </c:pt>
                <c:pt idx="3">
                  <c:v>0.13</c:v>
                </c:pt>
              </c:numCache>
            </c:numRef>
          </c:val>
          <c:extLst>
            <c:ext xmlns:c16="http://schemas.microsoft.com/office/drawing/2014/chart" uri="{C3380CC4-5D6E-409C-BE32-E72D297353CC}">
              <c16:uniqueId val="{00000005-1EE0-47D0-A30F-ED7907AAE6B6}"/>
            </c:ext>
          </c:extLst>
        </c:ser>
        <c:ser>
          <c:idx val="4"/>
          <c:order val="4"/>
          <c:tx>
            <c:strRef>
              <c:f>Sheet1!$F$1</c:f>
              <c:strCache>
                <c:ptCount val="1"/>
                <c:pt idx="0">
                  <c:v>Somewhat worried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September (S3)</c:v>
                </c:pt>
                <c:pt idx="1">
                  <c:v>GM November (S4)</c:v>
                </c:pt>
                <c:pt idx="2">
                  <c:v>GM January 
(S5)</c:v>
                </c:pt>
                <c:pt idx="3">
                  <c:v>ONS Benchmark</c:v>
                </c:pt>
              </c:strCache>
            </c:strRef>
          </c:cat>
          <c:val>
            <c:numRef>
              <c:f>Sheet1!$F$2:$F$5</c:f>
              <c:numCache>
                <c:formatCode>0%</c:formatCode>
                <c:ptCount val="4"/>
                <c:pt idx="0">
                  <c:v>0.41894038791254301</c:v>
                </c:pt>
                <c:pt idx="1">
                  <c:v>0.46146383158502202</c:v>
                </c:pt>
                <c:pt idx="2">
                  <c:v>0.41817545618056301</c:v>
                </c:pt>
                <c:pt idx="3">
                  <c:v>0.53</c:v>
                </c:pt>
              </c:numCache>
            </c:numRef>
          </c:val>
          <c:extLst>
            <c:ext xmlns:c16="http://schemas.microsoft.com/office/drawing/2014/chart" uri="{C3380CC4-5D6E-409C-BE32-E72D297353CC}">
              <c16:uniqueId val="{00000001-5E1C-46E5-AD6E-363A08CE90AA}"/>
            </c:ext>
          </c:extLst>
        </c:ser>
        <c:ser>
          <c:idx val="5"/>
          <c:order val="5"/>
          <c:tx>
            <c:strRef>
              <c:f>Sheet1!$G$1</c:f>
              <c:strCache>
                <c:ptCount val="1"/>
                <c:pt idx="0">
                  <c:v>Very worried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September (S3)</c:v>
                </c:pt>
                <c:pt idx="1">
                  <c:v>GM November (S4)</c:v>
                </c:pt>
                <c:pt idx="2">
                  <c:v>GM January 
(S5)</c:v>
                </c:pt>
                <c:pt idx="3">
                  <c:v>ONS Benchmark</c:v>
                </c:pt>
              </c:strCache>
            </c:strRef>
          </c:cat>
          <c:val>
            <c:numRef>
              <c:f>Sheet1!$G$2:$G$5</c:f>
              <c:numCache>
                <c:formatCode>0%</c:formatCode>
                <c:ptCount val="4"/>
                <c:pt idx="0">
                  <c:v>0.39212882399837101</c:v>
                </c:pt>
                <c:pt idx="1">
                  <c:v>0.340015419647617</c:v>
                </c:pt>
                <c:pt idx="2">
                  <c:v>0.29342486334015999</c:v>
                </c:pt>
                <c:pt idx="3">
                  <c:v>0.23</c:v>
                </c:pt>
              </c:numCache>
            </c:numRef>
          </c:val>
          <c:extLst>
            <c:ext xmlns:c16="http://schemas.microsoft.com/office/drawing/2014/chart" uri="{C3380CC4-5D6E-409C-BE32-E72D297353CC}">
              <c16:uniqueId val="{00000002-5E1C-46E5-AD6E-363A08CE90AA}"/>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legend>
      <c:legendPos val="r"/>
      <c:layout>
        <c:manualLayout>
          <c:xMode val="edge"/>
          <c:yMode val="edge"/>
          <c:x val="1.0345489018916331E-2"/>
          <c:y val="8.1089492333095536E-2"/>
          <c:w val="0.22336074219261567"/>
          <c:h val="0.7342454085617249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12042126071017"/>
          <c:y val="7.4699747756185597E-2"/>
          <c:w val="0.5469424574853633"/>
          <c:h val="0.82082417891521475"/>
        </c:manualLayout>
      </c:layout>
      <c:barChart>
        <c:barDir val="bar"/>
        <c:grouping val="percentStacked"/>
        <c:varyColors val="0"/>
        <c:ser>
          <c:idx val="1"/>
          <c:order val="0"/>
          <c:tx>
            <c:strRef>
              <c:f>Sheet1!$A$2</c:f>
              <c:strCache>
                <c:ptCount val="1"/>
                <c:pt idx="0">
                  <c:v>My cost of living has increased</c:v>
                </c:pt>
              </c:strCache>
            </c:strRef>
          </c:tx>
          <c:spPr>
            <a:solidFill>
              <a:srgbClr val="FF0000"/>
            </a:solidFill>
            <a:ln w="19050">
              <a:solidFill>
                <a:schemeClr val="lt1"/>
              </a:solidFill>
            </a:ln>
            <a:effectLst/>
          </c:spPr>
          <c:invertIfNegative val="0"/>
          <c:dPt>
            <c:idx val="0"/>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1-3AA4-404F-BD0E-DE5D4DFFE0B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GM September (S3)</c:v>
                </c:pt>
                <c:pt idx="1">
                  <c:v>GM November (S4)</c:v>
                </c:pt>
                <c:pt idx="2">
                  <c:v>GM January (S5)</c:v>
                </c:pt>
                <c:pt idx="3">
                  <c:v>ONS benchmark</c:v>
                </c:pt>
              </c:strCache>
            </c:strRef>
          </c:cat>
          <c:val>
            <c:numRef>
              <c:f>Sheet1!$B$2:$E$2</c:f>
              <c:numCache>
                <c:formatCode>0%</c:formatCode>
                <c:ptCount val="4"/>
                <c:pt idx="0">
                  <c:v>0.84384051695447104</c:v>
                </c:pt>
                <c:pt idx="1">
                  <c:v>0.81386801254924601</c:v>
                </c:pt>
                <c:pt idx="2">
                  <c:v>0.79845895795998201</c:v>
                </c:pt>
                <c:pt idx="3">
                  <c:v>0.76</c:v>
                </c:pt>
              </c:numCache>
            </c:numRef>
          </c:val>
          <c:extLst>
            <c:ext xmlns:c16="http://schemas.microsoft.com/office/drawing/2014/chart" uri="{C3380CC4-5D6E-409C-BE32-E72D297353CC}">
              <c16:uniqueId val="{00000002-3AA4-404F-BD0E-DE5D4DFFE0B7}"/>
            </c:ext>
          </c:extLst>
        </c:ser>
        <c:ser>
          <c:idx val="2"/>
          <c:order val="1"/>
          <c:tx>
            <c:strRef>
              <c:f>Sheet1!$A$3</c:f>
              <c:strCache>
                <c:ptCount val="1"/>
                <c:pt idx="0">
                  <c:v>My cost of living has stayed the same</c:v>
                </c:pt>
              </c:strCache>
            </c:strRef>
          </c:tx>
          <c:spPr>
            <a:solidFill>
              <a:srgbClr val="E7E6E6"/>
            </a:solidFill>
            <a:ln w="19050">
              <a:solidFill>
                <a:schemeClr val="lt1"/>
              </a:solidFill>
            </a:ln>
            <a:effectLst/>
          </c:spPr>
          <c:invertIfNegative val="0"/>
          <c:dPt>
            <c:idx val="0"/>
            <c:invertIfNegative val="0"/>
            <c:bubble3D val="0"/>
            <c:spPr>
              <a:solidFill>
                <a:srgbClr val="E7E6E6"/>
              </a:solidFill>
              <a:ln w="19050">
                <a:solidFill>
                  <a:schemeClr val="lt1"/>
                </a:solidFill>
              </a:ln>
              <a:effectLst/>
            </c:spPr>
            <c:extLst>
              <c:ext xmlns:c16="http://schemas.microsoft.com/office/drawing/2014/chart" uri="{C3380CC4-5D6E-409C-BE32-E72D297353CC}">
                <c16:uniqueId val="{00000004-3AA4-404F-BD0E-DE5D4DFFE0B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GM September (S3)</c:v>
                </c:pt>
                <c:pt idx="1">
                  <c:v>GM November (S4)</c:v>
                </c:pt>
                <c:pt idx="2">
                  <c:v>GM January (S5)</c:v>
                </c:pt>
                <c:pt idx="3">
                  <c:v>ONS benchmark</c:v>
                </c:pt>
              </c:strCache>
            </c:strRef>
          </c:cat>
          <c:val>
            <c:numRef>
              <c:f>Sheet1!$B$3:$E$3</c:f>
              <c:numCache>
                <c:formatCode>0%</c:formatCode>
                <c:ptCount val="4"/>
                <c:pt idx="0">
                  <c:v>0.146948080425823</c:v>
                </c:pt>
                <c:pt idx="1">
                  <c:v>0.17530085988438501</c:v>
                </c:pt>
                <c:pt idx="2">
                  <c:v>0.18276271035351499</c:v>
                </c:pt>
                <c:pt idx="3">
                  <c:v>0.22</c:v>
                </c:pt>
              </c:numCache>
            </c:numRef>
          </c:val>
          <c:extLst>
            <c:ext xmlns:c16="http://schemas.microsoft.com/office/drawing/2014/chart" uri="{C3380CC4-5D6E-409C-BE32-E72D297353CC}">
              <c16:uniqueId val="{00000005-3AA4-404F-BD0E-DE5D4DFFE0B7}"/>
            </c:ext>
          </c:extLst>
        </c:ser>
        <c:ser>
          <c:idx val="0"/>
          <c:order val="2"/>
          <c:tx>
            <c:strRef>
              <c:f>Sheet1!$A$4</c:f>
              <c:strCache>
                <c:ptCount val="1"/>
                <c:pt idx="0">
                  <c:v>My cost of living has decreased</c:v>
                </c:pt>
              </c:strCache>
            </c:strRef>
          </c:tx>
          <c:spPr>
            <a:solidFill>
              <a:schemeClr val="accent1"/>
            </a:solidFill>
            <a:ln w="19050">
              <a:solidFill>
                <a:schemeClr val="lt1"/>
              </a:solidFill>
            </a:ln>
            <a:effectLst/>
          </c:spPr>
          <c:invertIfNegative val="0"/>
          <c:dLbls>
            <c:delete val="1"/>
          </c:dLbls>
          <c:cat>
            <c:strRef>
              <c:f>Sheet1!$B$1:$E$1</c:f>
              <c:strCache>
                <c:ptCount val="4"/>
                <c:pt idx="0">
                  <c:v>GM September (S3)</c:v>
                </c:pt>
                <c:pt idx="1">
                  <c:v>GM November (S4)</c:v>
                </c:pt>
                <c:pt idx="2">
                  <c:v>GM January (S5)</c:v>
                </c:pt>
                <c:pt idx="3">
                  <c:v>ONS benchmark</c:v>
                </c:pt>
              </c:strCache>
            </c:strRef>
          </c:cat>
          <c:val>
            <c:numRef>
              <c:f>Sheet1!$B$4:$E$4</c:f>
              <c:numCache>
                <c:formatCode>0%</c:formatCode>
                <c:ptCount val="4"/>
                <c:pt idx="0">
                  <c:v>9.2114026197055096E-3</c:v>
                </c:pt>
                <c:pt idx="1">
                  <c:v>1.0831127566369499E-2</c:v>
                </c:pt>
                <c:pt idx="2">
                  <c:v>1.87783316865042E-2</c:v>
                </c:pt>
                <c:pt idx="3">
                  <c:v>0.02</c:v>
                </c:pt>
              </c:numCache>
            </c:numRef>
          </c:val>
          <c:extLst>
            <c:ext xmlns:c16="http://schemas.microsoft.com/office/drawing/2014/chart" uri="{C3380CC4-5D6E-409C-BE32-E72D297353CC}">
              <c16:uniqueId val="{00000006-6919-4551-8BE8-5FFF9F013B87}"/>
            </c:ext>
          </c:extLst>
        </c:ser>
        <c:dLbls>
          <c:dLblPos val="ctr"/>
          <c:showLegendKey val="0"/>
          <c:showVal val="1"/>
          <c:showCatName val="0"/>
          <c:showSerName val="0"/>
          <c:showPercent val="0"/>
          <c:showBubbleSize val="0"/>
        </c:dLbls>
        <c:gapWidth val="100"/>
        <c:overlap val="100"/>
        <c:axId val="679964655"/>
        <c:axId val="768089967"/>
      </c:barChart>
      <c:valAx>
        <c:axId val="768089967"/>
        <c:scaling>
          <c:orientation val="minMax"/>
          <c:min val="0"/>
        </c:scaling>
        <c:delete val="1"/>
        <c:axPos val="t"/>
        <c:numFmt formatCode="0%" sourceLinked="1"/>
        <c:majorTickMark val="out"/>
        <c:minorTickMark val="none"/>
        <c:tickLblPos val="nextTo"/>
        <c:crossAx val="679964655"/>
        <c:crosses val="autoZero"/>
        <c:crossBetween val="between"/>
      </c:valAx>
      <c:catAx>
        <c:axId val="67996465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089967"/>
        <c:crosses val="autoZero"/>
        <c:auto val="1"/>
        <c:lblAlgn val="ctr"/>
        <c:lblOffset val="100"/>
        <c:noMultiLvlLbl val="0"/>
      </c:catAx>
      <c:spPr>
        <a:noFill/>
        <a:ln>
          <a:noFill/>
        </a:ln>
        <a:effectLst/>
      </c:spPr>
    </c:plotArea>
    <c:legend>
      <c:legendPos val="r"/>
      <c:layout>
        <c:manualLayout>
          <c:xMode val="edge"/>
          <c:yMode val="edge"/>
          <c:x val="0"/>
          <c:y val="1.7093585648102396E-2"/>
          <c:w val="0.20248119647995719"/>
          <c:h val="0.982553364239155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52563607470212"/>
          <c:y val="2.3078799371320314E-3"/>
          <c:w val="0.41573015559891308"/>
          <c:h val="0.95586635702675993"/>
        </c:manualLayout>
      </c:layout>
      <c:barChart>
        <c:barDir val="bar"/>
        <c:grouping val="clustered"/>
        <c:varyColors val="0"/>
        <c:ser>
          <c:idx val="1"/>
          <c:order val="0"/>
          <c:tx>
            <c:strRef>
              <c:f>Sheet1!$C$1</c:f>
              <c:strCache>
                <c:ptCount val="1"/>
                <c:pt idx="0">
                  <c:v>GM September (S3)</c:v>
                </c:pt>
              </c:strCache>
            </c:strRef>
          </c:tx>
          <c:spPr>
            <a:solidFill>
              <a:srgbClr val="A3E5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Other (please specify)</c:v>
                </c:pt>
              </c:strCache>
            </c:strRef>
          </c:cat>
          <c:val>
            <c:numRef>
              <c:f>Sheet1!$C$2:$C$8</c:f>
              <c:numCache>
                <c:formatCode>0%</c:formatCode>
                <c:ptCount val="7"/>
                <c:pt idx="0">
                  <c:v>0.89433710566857805</c:v>
                </c:pt>
                <c:pt idx="1">
                  <c:v>0.80478848408971604</c:v>
                </c:pt>
                <c:pt idx="2">
                  <c:v>0.60991012460638605</c:v>
                </c:pt>
                <c:pt idx="3">
                  <c:v>0.243337386661656</c:v>
                </c:pt>
                <c:pt idx="4">
                  <c:v>0.21181215542448001</c:v>
                </c:pt>
                <c:pt idx="5">
                  <c:v>0.16027493283398001</c:v>
                </c:pt>
                <c:pt idx="6">
                  <c:v>4.6966306867441798E-2</c:v>
                </c:pt>
              </c:numCache>
            </c:numRef>
          </c:val>
          <c:extLst>
            <c:ext xmlns:c16="http://schemas.microsoft.com/office/drawing/2014/chart" uri="{C3380CC4-5D6E-409C-BE32-E72D297353CC}">
              <c16:uniqueId val="{00000001-9ACA-48E9-8293-CDD27F84A5CA}"/>
            </c:ext>
          </c:extLst>
        </c:ser>
        <c:ser>
          <c:idx val="2"/>
          <c:order val="1"/>
          <c:tx>
            <c:strRef>
              <c:f>Sheet1!$D$1</c:f>
              <c:strCache>
                <c:ptCount val="1"/>
                <c:pt idx="0">
                  <c:v>GM November (S4)</c:v>
                </c:pt>
              </c:strCache>
            </c:strRef>
          </c:tx>
          <c:spPr>
            <a:solidFill>
              <a:srgbClr val="33B0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Other (please specify)</c:v>
                </c:pt>
              </c:strCache>
            </c:strRef>
          </c:cat>
          <c:val>
            <c:numRef>
              <c:f>Sheet1!$D$2:$D$8</c:f>
              <c:numCache>
                <c:formatCode>0%</c:formatCode>
                <c:ptCount val="7"/>
                <c:pt idx="0">
                  <c:v>0.91070928286139996</c:v>
                </c:pt>
                <c:pt idx="1">
                  <c:v>0.84419949032635</c:v>
                </c:pt>
                <c:pt idx="2">
                  <c:v>0.60469207646822298</c:v>
                </c:pt>
                <c:pt idx="3">
                  <c:v>0.19244379613113499</c:v>
                </c:pt>
                <c:pt idx="4">
                  <c:v>0.20091307482211501</c:v>
                </c:pt>
                <c:pt idx="5">
                  <c:v>0.14154897733888999</c:v>
                </c:pt>
                <c:pt idx="6">
                  <c:v>2.5392947203276998E-2</c:v>
                </c:pt>
              </c:numCache>
            </c:numRef>
          </c:val>
          <c:extLst>
            <c:ext xmlns:c16="http://schemas.microsoft.com/office/drawing/2014/chart" uri="{C3380CC4-5D6E-409C-BE32-E72D297353CC}">
              <c16:uniqueId val="{00000001-FA9E-49A5-9320-1217BA2570D6}"/>
            </c:ext>
          </c:extLst>
        </c:ser>
        <c:ser>
          <c:idx val="0"/>
          <c:order val="2"/>
          <c:tx>
            <c:strRef>
              <c:f>Sheet1!$B$1</c:f>
              <c:strCache>
                <c:ptCount val="1"/>
                <c:pt idx="0">
                  <c:v>Column2</c:v>
                </c:pt>
              </c:strCache>
            </c:strRef>
          </c:tx>
          <c:spPr>
            <a:solidFill>
              <a:srgbClr val="A5A5A5"/>
            </a:solidFill>
            <a:ln>
              <a:noFill/>
            </a:ln>
            <a:effectLst/>
          </c:spPr>
          <c:invertIfNegative val="0"/>
          <c:dPt>
            <c:idx val="11"/>
            <c:invertIfNegative val="0"/>
            <c:bubble3D val="0"/>
            <c:extLst>
              <c:ext xmlns:c16="http://schemas.microsoft.com/office/drawing/2014/chart" uri="{C3380CC4-5D6E-409C-BE32-E72D297353CC}">
                <c16:uniqueId val="{00000000-2AEE-4230-B2D5-8C9B0079861C}"/>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Other (please specify)</c:v>
                </c:pt>
              </c:strCache>
            </c:strRef>
          </c:cat>
          <c:val>
            <c:numRef>
              <c:f>Sheet1!$B$2:$B$8</c:f>
            </c:numRef>
          </c:val>
          <c:extLst>
            <c:ext xmlns:c16="http://schemas.microsoft.com/office/drawing/2014/chart" uri="{C3380CC4-5D6E-409C-BE32-E72D297353CC}">
              <c16:uniqueId val="{00000001-2AEE-4230-B2D5-8C9B0079861C}"/>
            </c:ext>
          </c:extLst>
        </c:ser>
        <c:ser>
          <c:idx val="4"/>
          <c:order val="3"/>
          <c:tx>
            <c:strRef>
              <c:f>Sheet1!$E$1</c:f>
              <c:strCache>
                <c:ptCount val="1"/>
                <c:pt idx="0">
                  <c:v>GM January (S5)</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Sheet1!$E$2:$E$8</c:f>
              <c:numCache>
                <c:formatCode>0%</c:formatCode>
                <c:ptCount val="7"/>
                <c:pt idx="0">
                  <c:v>0.86420032519838597</c:v>
                </c:pt>
                <c:pt idx="1">
                  <c:v>0.82931536659364802</c:v>
                </c:pt>
                <c:pt idx="2">
                  <c:v>0.51036910987550599</c:v>
                </c:pt>
                <c:pt idx="3">
                  <c:v>0.160628853155384</c:v>
                </c:pt>
                <c:pt idx="4">
                  <c:v>0.207065996519297</c:v>
                </c:pt>
                <c:pt idx="5">
                  <c:v>0.12932431026785801</c:v>
                </c:pt>
                <c:pt idx="6">
                  <c:v>2.8293148413506799E-2</c:v>
                </c:pt>
              </c:numCache>
            </c:numRef>
          </c:val>
          <c:extLst>
            <c:ext xmlns:c16="http://schemas.microsoft.com/office/drawing/2014/chart" uri="{C3380CC4-5D6E-409C-BE32-E72D297353CC}">
              <c16:uniqueId val="{00000004-BECC-4D99-933E-F81C889AE060}"/>
            </c:ext>
          </c:extLst>
        </c:ser>
        <c:ser>
          <c:idx val="3"/>
          <c:order val="4"/>
          <c:tx>
            <c:strRef>
              <c:f>Sheet1!$F$1</c:f>
              <c:strCache>
                <c:ptCount val="1"/>
                <c:pt idx="0">
                  <c:v>ONS Benchmarking </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Other (please specify)</c:v>
                </c:pt>
              </c:strCache>
            </c:strRef>
          </c:cat>
          <c:val>
            <c:numRef>
              <c:f>Sheet1!$F$2:$F$8</c:f>
              <c:numCache>
                <c:formatCode>0%</c:formatCode>
                <c:ptCount val="7"/>
                <c:pt idx="0">
                  <c:v>0.95</c:v>
                </c:pt>
                <c:pt idx="1">
                  <c:v>0.78</c:v>
                </c:pt>
                <c:pt idx="2">
                  <c:v>0.51</c:v>
                </c:pt>
                <c:pt idx="4">
                  <c:v>0.17</c:v>
                </c:pt>
                <c:pt idx="5">
                  <c:v>0.14000000000000001</c:v>
                </c:pt>
                <c:pt idx="6">
                  <c:v>0.06</c:v>
                </c:pt>
              </c:numCache>
            </c:numRef>
          </c:val>
          <c:extLst>
            <c:ext xmlns:c16="http://schemas.microsoft.com/office/drawing/2014/chart" uri="{C3380CC4-5D6E-409C-BE32-E72D297353CC}">
              <c16:uniqueId val="{00000001-7E9A-4E5C-B525-C8E8D7FA7103}"/>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7024971901703434"/>
          <c:y val="0.81941335364063694"/>
          <c:w val="0.29375653440483812"/>
          <c:h val="0.18058664635936295"/>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mn-lt"/>
                <a:ea typeface="+mn-ea"/>
                <a:cs typeface="+mn-cs"/>
              </a:defRPr>
            </a:pPr>
            <a:r>
              <a:rPr lang="da-DK" sz="1400" b="1"/>
              <a:t>Actions taken due to rise</a:t>
            </a:r>
            <a:r>
              <a:rPr lang="da-DK" sz="1400" b="1" baseline="0"/>
              <a:t> in cost of living* </a:t>
            </a:r>
            <a:endParaRPr lang="en-GB" sz="1400" b="1"/>
          </a:p>
        </c:rich>
      </c:tx>
      <c:layout>
        <c:manualLayout>
          <c:xMode val="edge"/>
          <c:yMode val="edge"/>
          <c:x val="0.33431246097700695"/>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mn-lt"/>
              <a:ea typeface="+mn-ea"/>
              <a:cs typeface="+mn-cs"/>
            </a:defRPr>
          </a:pPr>
          <a:endParaRPr lang="en-US"/>
        </a:p>
      </c:txPr>
    </c:title>
    <c:autoTitleDeleted val="0"/>
    <c:plotArea>
      <c:layout>
        <c:manualLayout>
          <c:layoutTarget val="inner"/>
          <c:xMode val="edge"/>
          <c:yMode val="edge"/>
          <c:x val="0.5183934961529133"/>
          <c:y val="6.1779040347815409E-2"/>
          <c:w val="0.48160650384708664"/>
          <c:h val="0.93822095965218455"/>
        </c:manualLayout>
      </c:layout>
      <c:barChart>
        <c:barDir val="bar"/>
        <c:grouping val="clustered"/>
        <c:varyColors val="0"/>
        <c:ser>
          <c:idx val="0"/>
          <c:order val="0"/>
          <c:tx>
            <c:strRef>
              <c:f>Sheet1!$B$1</c:f>
              <c:strCache>
                <c:ptCount val="1"/>
                <c:pt idx="0">
                  <c:v>ONS Benchmarking </c:v>
                </c:pt>
              </c:strCache>
            </c:strRef>
          </c:tx>
          <c:spPr>
            <a:solidFill>
              <a:srgbClr val="A5A5A5"/>
            </a:solidFill>
            <a:ln>
              <a:noFill/>
            </a:ln>
            <a:effectLst/>
          </c:spPr>
          <c:invertIfNegative val="0"/>
          <c:dPt>
            <c:idx val="11"/>
            <c:invertIfNegative val="0"/>
            <c:bubble3D val="0"/>
            <c:extLst>
              <c:ext xmlns:c16="http://schemas.microsoft.com/office/drawing/2014/chart" uri="{C3380CC4-5D6E-409C-BE32-E72D297353CC}">
                <c16:uniqueId val="{00000001-BAA7-4415-A407-3F94A36E8F61}"/>
              </c:ext>
            </c:extLst>
          </c:dPt>
          <c:dLbls>
            <c:dLbl>
              <c:idx val="1"/>
              <c:layout>
                <c:manualLayout>
                  <c:x val="1.26285589789999E-3"/>
                  <c:y val="2.52256904787915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69-4F41-9F86-C49AF8884278}"/>
                </c:ext>
              </c:extLst>
            </c:dLbl>
            <c:dLbl>
              <c:idx val="2"/>
              <c:layout>
                <c:manualLayout>
                  <c:x val="-1.26285589789999E-3"/>
                  <c:y val="5.04513809575833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69-4F41-9F86-C49AF8884278}"/>
                </c:ext>
              </c:extLst>
            </c:dLbl>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5"/>
                <c:pt idx="0">
                  <c:v>Spending less on non-essentials</c:v>
                </c:pt>
                <c:pt idx="1">
                  <c:v>Using less fuel such as gas or electricity in my home</c:v>
                </c:pt>
                <c:pt idx="2">
                  <c:v>Shopping around more</c:v>
                </c:pt>
                <c:pt idx="3">
                  <c:v>Spending less on food shopping and essentials</c:v>
                </c:pt>
                <c:pt idx="4">
                  <c:v>Cutting back on non-essential journeys in my own vehicle</c:v>
                </c:pt>
                <c:pt idx="5">
                  <c:v>Making energy efficiency improvements to my home</c:v>
                </c:pt>
                <c:pt idx="6">
                  <c:v>Using my savings</c:v>
                </c:pt>
                <c:pt idx="7">
                  <c:v>Using credit more than usual, for example, loans or overdrafts</c:v>
                </c:pt>
                <c:pt idx="8">
                  <c:v>Using support from charities, including food banks </c:v>
                </c:pt>
                <c:pt idx="9">
                  <c:v>Walking more to save money</c:v>
                </c:pt>
                <c:pt idx="10">
                  <c:v>Checking that I am benefiting from all the financial support available to me</c:v>
                </c:pt>
                <c:pt idx="11">
                  <c:v>Cutting back on non-essential journeys on public transport</c:v>
                </c:pt>
                <c:pt idx="12">
                  <c:v>Cutting back on home broadband or mobile data plans</c:v>
                </c:pt>
                <c:pt idx="13">
                  <c:v>Looking for safe, warm and free places in my local community </c:v>
                </c:pt>
                <c:pt idx="14">
                  <c:v>Cycling more to save money</c:v>
                </c:pt>
              </c:strCache>
            </c:strRef>
          </c:cat>
          <c:val>
            <c:numRef>
              <c:f>Sheet1!$B$2:$B$18</c:f>
              <c:numCache>
                <c:formatCode>0%</c:formatCode>
                <c:ptCount val="15"/>
                <c:pt idx="0">
                  <c:v>0.67</c:v>
                </c:pt>
                <c:pt idx="1">
                  <c:v>0.56000000000000005</c:v>
                </c:pt>
                <c:pt idx="2">
                  <c:v>0.48</c:v>
                </c:pt>
                <c:pt idx="3">
                  <c:v>0.45</c:v>
                </c:pt>
                <c:pt idx="4">
                  <c:v>0.4</c:v>
                </c:pt>
                <c:pt idx="5">
                  <c:v>0.25</c:v>
                </c:pt>
                <c:pt idx="6">
                  <c:v>0.26</c:v>
                </c:pt>
                <c:pt idx="7">
                  <c:v>0.15</c:v>
                </c:pt>
                <c:pt idx="8">
                  <c:v>0.03</c:v>
                </c:pt>
              </c:numCache>
            </c:numRef>
          </c:val>
          <c:extLst>
            <c:ext xmlns:c16="http://schemas.microsoft.com/office/drawing/2014/chart" uri="{C3380CC4-5D6E-409C-BE32-E72D297353CC}">
              <c16:uniqueId val="{00000002-BAA7-4415-A407-3F94A36E8F61}"/>
            </c:ext>
          </c:extLst>
        </c:ser>
        <c:ser>
          <c:idx val="1"/>
          <c:order val="1"/>
          <c:tx>
            <c:strRef>
              <c:f>Sheet1!$C$1</c:f>
              <c:strCache>
                <c:ptCount val="1"/>
                <c:pt idx="0">
                  <c:v>GM September (S3)</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5"/>
                <c:pt idx="0">
                  <c:v>Spending less on non-essentials</c:v>
                </c:pt>
                <c:pt idx="1">
                  <c:v>Using less fuel such as gas or electricity in my home</c:v>
                </c:pt>
                <c:pt idx="2">
                  <c:v>Shopping around more</c:v>
                </c:pt>
                <c:pt idx="3">
                  <c:v>Spending less on food shopping and essentials</c:v>
                </c:pt>
                <c:pt idx="4">
                  <c:v>Cutting back on non-essential journeys in my own vehicle</c:v>
                </c:pt>
                <c:pt idx="5">
                  <c:v>Making energy efficiency improvements to my home</c:v>
                </c:pt>
                <c:pt idx="6">
                  <c:v>Using my savings</c:v>
                </c:pt>
                <c:pt idx="7">
                  <c:v>Using credit more than usual, for example, loans or overdrafts</c:v>
                </c:pt>
                <c:pt idx="8">
                  <c:v>Using support from charities, including food banks </c:v>
                </c:pt>
                <c:pt idx="9">
                  <c:v>Walking more to save money</c:v>
                </c:pt>
                <c:pt idx="10">
                  <c:v>Checking that I am benefiting from all the financial support available to me</c:v>
                </c:pt>
                <c:pt idx="11">
                  <c:v>Cutting back on non-essential journeys on public transport</c:v>
                </c:pt>
                <c:pt idx="12">
                  <c:v>Cutting back on home broadband or mobile data plans</c:v>
                </c:pt>
                <c:pt idx="13">
                  <c:v>Looking for safe, warm and free places in my local community </c:v>
                </c:pt>
                <c:pt idx="14">
                  <c:v>Cycling more to save money</c:v>
                </c:pt>
              </c:strCache>
            </c:strRef>
          </c:cat>
          <c:val>
            <c:numRef>
              <c:f>Sheet1!$C$2:$C$18</c:f>
            </c:numRef>
          </c:val>
          <c:extLst>
            <c:ext xmlns:c16="http://schemas.microsoft.com/office/drawing/2014/chart" uri="{C3380CC4-5D6E-409C-BE32-E72D297353CC}">
              <c16:uniqueId val="{00000001-0294-47D7-B053-8F304485036B}"/>
            </c:ext>
          </c:extLst>
        </c:ser>
        <c:ser>
          <c:idx val="2"/>
          <c:order val="2"/>
          <c:tx>
            <c:strRef>
              <c:f>Sheet1!$D$1</c:f>
              <c:strCache>
                <c:ptCount val="1"/>
                <c:pt idx="0">
                  <c:v>GM January (S5)</c:v>
                </c:pt>
              </c:strCache>
            </c:strRef>
          </c:tx>
          <c:spPr>
            <a:solidFill>
              <a:srgbClr val="33B0A6"/>
            </a:solidFill>
            <a:ln>
              <a:noFill/>
            </a:ln>
            <a:effectLst/>
          </c:spPr>
          <c:invertIfNegative val="0"/>
          <c:dLbls>
            <c:dLbl>
              <c:idx val="14"/>
              <c:layout>
                <c:manualLayout>
                  <c:x val="-1.26285589789999E-3"/>
                  <c:y val="7.56770714363746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A69-4F41-9F86-C49AF888427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5"/>
                <c:pt idx="0">
                  <c:v>Spending less on non-essentials</c:v>
                </c:pt>
                <c:pt idx="1">
                  <c:v>Using less fuel such as gas or electricity in my home</c:v>
                </c:pt>
                <c:pt idx="2">
                  <c:v>Shopping around more</c:v>
                </c:pt>
                <c:pt idx="3">
                  <c:v>Spending less on food shopping and essentials</c:v>
                </c:pt>
                <c:pt idx="4">
                  <c:v>Cutting back on non-essential journeys in my own vehicle</c:v>
                </c:pt>
                <c:pt idx="5">
                  <c:v>Making energy efficiency improvements to my home</c:v>
                </c:pt>
                <c:pt idx="6">
                  <c:v>Using my savings</c:v>
                </c:pt>
                <c:pt idx="7">
                  <c:v>Using credit more than usual, for example, loans or overdrafts</c:v>
                </c:pt>
                <c:pt idx="8">
                  <c:v>Using support from charities, including food banks </c:v>
                </c:pt>
                <c:pt idx="9">
                  <c:v>Walking more to save money</c:v>
                </c:pt>
                <c:pt idx="10">
                  <c:v>Checking that I am benefiting from all the financial support available to me</c:v>
                </c:pt>
                <c:pt idx="11">
                  <c:v>Cutting back on non-essential journeys on public transport</c:v>
                </c:pt>
                <c:pt idx="12">
                  <c:v>Cutting back on home broadband or mobile data plans</c:v>
                </c:pt>
                <c:pt idx="13">
                  <c:v>Looking for safe, warm and free places in my local community </c:v>
                </c:pt>
                <c:pt idx="14">
                  <c:v>Cycling more to save money</c:v>
                </c:pt>
              </c:strCache>
            </c:strRef>
          </c:cat>
          <c:val>
            <c:numRef>
              <c:f>Sheet1!$D$2:$D$18</c:f>
              <c:numCache>
                <c:formatCode>0%</c:formatCode>
                <c:ptCount val="15"/>
                <c:pt idx="0">
                  <c:v>0.61806034916016395</c:v>
                </c:pt>
                <c:pt idx="1">
                  <c:v>0.56707632757183901</c:v>
                </c:pt>
                <c:pt idx="2">
                  <c:v>0.470629265587509</c:v>
                </c:pt>
                <c:pt idx="3">
                  <c:v>0.460740753635005</c:v>
                </c:pt>
                <c:pt idx="4">
                  <c:v>0.36824507729977402</c:v>
                </c:pt>
                <c:pt idx="5">
                  <c:v>0.332869626209845</c:v>
                </c:pt>
                <c:pt idx="6">
                  <c:v>0.29274536636033899</c:v>
                </c:pt>
                <c:pt idx="7">
                  <c:v>0.17827110683865099</c:v>
                </c:pt>
                <c:pt idx="8">
                  <c:v>6.7284405137441494E-2</c:v>
                </c:pt>
                <c:pt idx="9">
                  <c:v>0.29583894271997502</c:v>
                </c:pt>
                <c:pt idx="10">
                  <c:v>0.19881876479426699</c:v>
                </c:pt>
                <c:pt idx="11">
                  <c:v>0.22857746218809</c:v>
                </c:pt>
                <c:pt idx="12">
                  <c:v>0.13749651199458501</c:v>
                </c:pt>
                <c:pt idx="13">
                  <c:v>9.7476805929658406E-2</c:v>
                </c:pt>
                <c:pt idx="14">
                  <c:v>7.6656444114403297E-2</c:v>
                </c:pt>
              </c:numCache>
            </c:numRef>
          </c:val>
          <c:extLst>
            <c:ext xmlns:c16="http://schemas.microsoft.com/office/drawing/2014/chart" uri="{C3380CC4-5D6E-409C-BE32-E72D297353CC}">
              <c16:uniqueId val="{00000001-3ABE-4A38-8878-BD1800928D74}"/>
            </c:ext>
          </c:extLst>
        </c:ser>
        <c:ser>
          <c:idx val="3"/>
          <c:order val="3"/>
          <c:tx>
            <c:strRef>
              <c:f>Sheet1!$E$1</c:f>
              <c:strCache>
                <c:ptCount val="1"/>
                <c:pt idx="0">
                  <c:v>GM November (S4)</c:v>
                </c:pt>
              </c:strCache>
            </c:strRef>
          </c:tx>
          <c:spPr>
            <a:solidFill>
              <a:srgbClr val="A3E5E0"/>
            </a:solidFill>
            <a:ln>
              <a:noFill/>
            </a:ln>
            <a:effectLst/>
          </c:spPr>
          <c:invertIfNegative val="0"/>
          <c:dLbls>
            <c:dLbl>
              <c:idx val="0"/>
              <c:layout>
                <c:manualLayout>
                  <c:x val="-1.2628558979001752E-3"/>
                  <c:y val="-7.567707143637453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69-4F41-9F86-C49AF8884278}"/>
                </c:ext>
              </c:extLst>
            </c:dLbl>
            <c:dLbl>
              <c:idx val="3"/>
              <c:layout>
                <c:manualLayout>
                  <c:x val="0"/>
                  <c:y val="-2.52256904787910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69-4F41-9F86-C49AF8884278}"/>
                </c:ext>
              </c:extLst>
            </c:dLbl>
            <c:dLbl>
              <c:idx val="6"/>
              <c:layout>
                <c:manualLayout>
                  <c:x val="-3.7885676936999699E-3"/>
                  <c:y val="-5.04513809575831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69-4F41-9F86-C49AF8884278}"/>
                </c:ext>
              </c:extLst>
            </c:dLbl>
            <c:dLbl>
              <c:idx val="7"/>
              <c:layout>
                <c:manualLayout>
                  <c:x val="-6.3142794895000428E-3"/>
                  <c:y val="-5.04513809575831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69-4F41-9F86-C49AF888427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5"/>
                <c:pt idx="0">
                  <c:v>Spending less on non-essentials</c:v>
                </c:pt>
                <c:pt idx="1">
                  <c:v>Using less fuel such as gas or electricity in my home</c:v>
                </c:pt>
                <c:pt idx="2">
                  <c:v>Shopping around more</c:v>
                </c:pt>
                <c:pt idx="3">
                  <c:v>Spending less on food shopping and essentials</c:v>
                </c:pt>
                <c:pt idx="4">
                  <c:v>Cutting back on non-essential journeys in my own vehicle</c:v>
                </c:pt>
                <c:pt idx="5">
                  <c:v>Making energy efficiency improvements to my home</c:v>
                </c:pt>
                <c:pt idx="6">
                  <c:v>Using my savings</c:v>
                </c:pt>
                <c:pt idx="7">
                  <c:v>Using credit more than usual, for example, loans or overdrafts</c:v>
                </c:pt>
                <c:pt idx="8">
                  <c:v>Using support from charities, including food banks </c:v>
                </c:pt>
                <c:pt idx="9">
                  <c:v>Walking more to save money</c:v>
                </c:pt>
                <c:pt idx="10">
                  <c:v>Checking that I am benefiting from all the financial support available to me</c:v>
                </c:pt>
                <c:pt idx="11">
                  <c:v>Cutting back on non-essential journeys on public transport</c:v>
                </c:pt>
                <c:pt idx="12">
                  <c:v>Cutting back on home broadband or mobile data plans</c:v>
                </c:pt>
                <c:pt idx="13">
                  <c:v>Looking for safe, warm and free places in my local community </c:v>
                </c:pt>
                <c:pt idx="14">
                  <c:v>Cycling more to save money</c:v>
                </c:pt>
              </c:strCache>
            </c:strRef>
          </c:cat>
          <c:val>
            <c:numRef>
              <c:f>Sheet1!$E$2:$E$18</c:f>
              <c:numCache>
                <c:formatCode>0%</c:formatCode>
                <c:ptCount val="15"/>
                <c:pt idx="0">
                  <c:v>0.65169872108282001</c:v>
                </c:pt>
                <c:pt idx="1">
                  <c:v>0.63234682801589703</c:v>
                </c:pt>
                <c:pt idx="2">
                  <c:v>0.51004862140999696</c:v>
                </c:pt>
                <c:pt idx="3">
                  <c:v>0.48759272597515901</c:v>
                </c:pt>
                <c:pt idx="4">
                  <c:v>0.41112238249007899</c:v>
                </c:pt>
                <c:pt idx="5">
                  <c:v>0.350543097380491</c:v>
                </c:pt>
                <c:pt idx="6">
                  <c:v>0.30742054054185203</c:v>
                </c:pt>
                <c:pt idx="7">
                  <c:v>0.196500782986339</c:v>
                </c:pt>
                <c:pt idx="8">
                  <c:v>7.8619293148935607E-2</c:v>
                </c:pt>
                <c:pt idx="9">
                  <c:v>0.29962988806447699</c:v>
                </c:pt>
                <c:pt idx="10">
                  <c:v>0.218580583145634</c:v>
                </c:pt>
                <c:pt idx="11">
                  <c:v>0.21239306025499699</c:v>
                </c:pt>
                <c:pt idx="12">
                  <c:v>0.12400146628351701</c:v>
                </c:pt>
                <c:pt idx="13">
                  <c:v>9.0544702696675999E-2</c:v>
                </c:pt>
                <c:pt idx="14">
                  <c:v>7.9665987896912399E-2</c:v>
                </c:pt>
              </c:numCache>
            </c:numRef>
          </c:val>
          <c:extLst>
            <c:ext xmlns:c16="http://schemas.microsoft.com/office/drawing/2014/chart" uri="{C3380CC4-5D6E-409C-BE32-E72D297353CC}">
              <c16:uniqueId val="{00000001-1CA1-47C6-8FAD-B1C86157407A}"/>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max val="0.75000000000000011"/>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83399172541018207"/>
          <c:y val="0.88365519852338648"/>
          <c:w val="0.16095685099821799"/>
          <c:h val="0.1163448014766135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rgbClr val="5C5B5A"/>
          </a:solidFill>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9897584276973"/>
          <c:y val="2.5778830969162253E-2"/>
          <c:w val="0.8729136352998268"/>
          <c:h val="0.78150686401246194"/>
        </c:manualLayout>
      </c:layout>
      <c:barChart>
        <c:barDir val="col"/>
        <c:grouping val="percentStacked"/>
        <c:varyColors val="0"/>
        <c:ser>
          <c:idx val="0"/>
          <c:order val="0"/>
          <c:tx>
            <c:strRef>
              <c:f>Sheet1!$B$1</c:f>
              <c:strCache>
                <c:ptCount val="1"/>
                <c:pt idx="0">
                  <c:v>Don't know</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September (S3)</c:v>
                </c:pt>
                <c:pt idx="1">
                  <c:v>GM November (S4)</c:v>
                </c:pt>
                <c:pt idx="2">
                  <c:v>GM January (S5)</c:v>
                </c:pt>
                <c:pt idx="3">
                  <c:v>ONS Benchmarking</c:v>
                </c:pt>
              </c:strCache>
            </c:strRef>
          </c:cat>
          <c:val>
            <c:numRef>
              <c:f>Sheet1!$B$2:$B$5</c:f>
              <c:numCache>
                <c:formatCode>0%</c:formatCode>
                <c:ptCount val="4"/>
                <c:pt idx="0">
                  <c:v>0.2</c:v>
                </c:pt>
                <c:pt idx="1">
                  <c:v>0.17171669201439901</c:v>
                </c:pt>
                <c:pt idx="2">
                  <c:v>0.17171669201439901</c:v>
                </c:pt>
                <c:pt idx="3">
                  <c:v>0.23</c:v>
                </c:pt>
              </c:numCache>
            </c:numRef>
          </c:val>
          <c:extLst>
            <c:ext xmlns:c16="http://schemas.microsoft.com/office/drawing/2014/chart" uri="{C3380CC4-5D6E-409C-BE32-E72D297353CC}">
              <c16:uniqueId val="{00000000-F9C8-4CE9-B20D-1AE29F857F71}"/>
            </c:ext>
          </c:extLst>
        </c:ser>
        <c:ser>
          <c:idx val="1"/>
          <c:order val="1"/>
          <c:tx>
            <c:strRef>
              <c:f>Sheet1!$C$1</c:f>
              <c:strCache>
                <c:ptCount val="1"/>
                <c:pt idx="0">
                  <c:v>No</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September (S3)</c:v>
                </c:pt>
                <c:pt idx="1">
                  <c:v>GM November (S4)</c:v>
                </c:pt>
                <c:pt idx="2">
                  <c:v>GM January (S5)</c:v>
                </c:pt>
                <c:pt idx="3">
                  <c:v>ONS Benchmarking</c:v>
                </c:pt>
              </c:strCache>
            </c:strRef>
          </c:cat>
          <c:val>
            <c:numRef>
              <c:f>Sheet1!$C$2:$C$5</c:f>
              <c:numCache>
                <c:formatCode>0%</c:formatCode>
                <c:ptCount val="4"/>
                <c:pt idx="0">
                  <c:v>0.47608166223217901</c:v>
                </c:pt>
                <c:pt idx="1">
                  <c:v>0.46045657647573601</c:v>
                </c:pt>
                <c:pt idx="2">
                  <c:v>0.41197454529507999</c:v>
                </c:pt>
                <c:pt idx="3">
                  <c:v>0.43</c:v>
                </c:pt>
              </c:numCache>
            </c:numRef>
          </c:val>
          <c:extLst>
            <c:ext xmlns:c16="http://schemas.microsoft.com/office/drawing/2014/chart" uri="{C3380CC4-5D6E-409C-BE32-E72D297353CC}">
              <c16:uniqueId val="{00000001-F9C8-4CE9-B20D-1AE29F857F71}"/>
            </c:ext>
          </c:extLst>
        </c:ser>
        <c:ser>
          <c:idx val="2"/>
          <c:order val="2"/>
          <c:tx>
            <c:strRef>
              <c:f>Sheet1!$D$1</c:f>
              <c:strCache>
                <c:ptCount val="1"/>
                <c:pt idx="0">
                  <c:v>Yes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September (S3)</c:v>
                </c:pt>
                <c:pt idx="1">
                  <c:v>GM November (S4)</c:v>
                </c:pt>
                <c:pt idx="2">
                  <c:v>GM January (S5)</c:v>
                </c:pt>
                <c:pt idx="3">
                  <c:v>ONS Benchmarking</c:v>
                </c:pt>
              </c:strCache>
            </c:strRef>
          </c:cat>
          <c:val>
            <c:numRef>
              <c:f>Sheet1!$D$2:$D$5</c:f>
              <c:numCache>
                <c:formatCode>0%</c:formatCode>
                <c:ptCount val="4"/>
                <c:pt idx="0">
                  <c:v>0.32735926097486301</c:v>
                </c:pt>
                <c:pt idx="1">
                  <c:v>0.35812234905838503</c:v>
                </c:pt>
                <c:pt idx="2">
                  <c:v>0.41433127012023402</c:v>
                </c:pt>
                <c:pt idx="3">
                  <c:v>0.35</c:v>
                </c:pt>
              </c:numCache>
            </c:numRef>
          </c:val>
          <c:extLst>
            <c:ext xmlns:c16="http://schemas.microsoft.com/office/drawing/2014/chart" uri="{C3380CC4-5D6E-409C-BE32-E72D297353CC}">
              <c16:uniqueId val="{00000002-F9C8-4CE9-B20D-1AE29F857F71}"/>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0"/>
          <c:y val="0.3401628040915986"/>
          <c:w val="0.16384097699990974"/>
          <c:h val="0.2996427196926884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29983930403403"/>
          <c:y val="2.5778830969162253E-2"/>
          <c:w val="0.85216185807185352"/>
          <c:h val="0.78150686401246194"/>
        </c:manualLayout>
      </c:layout>
      <c:barChart>
        <c:barDir val="col"/>
        <c:grouping val="percentStacked"/>
        <c:varyColors val="0"/>
        <c:ser>
          <c:idx val="0"/>
          <c:order val="0"/>
          <c:tx>
            <c:strRef>
              <c:f>Sheet1!$B$1</c:f>
              <c:strCache>
                <c:ptCount val="1"/>
                <c:pt idx="0">
                  <c:v>Don't know</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September (S3)</c:v>
                </c:pt>
                <c:pt idx="1">
                  <c:v>GM November (S4)</c:v>
                </c:pt>
                <c:pt idx="2">
                  <c:v>GM January
(S5)</c:v>
                </c:pt>
                <c:pt idx="3">
                  <c:v>ONS Benchmarking</c:v>
                </c:pt>
              </c:strCache>
            </c:strRef>
          </c:cat>
          <c:val>
            <c:numRef>
              <c:f>Sheet1!$B$2:$B$5</c:f>
              <c:numCache>
                <c:formatCode>0%</c:formatCode>
                <c:ptCount val="4"/>
                <c:pt idx="0">
                  <c:v>8.5642561321656901E-2</c:v>
                </c:pt>
                <c:pt idx="1">
                  <c:v>0.1</c:v>
                </c:pt>
                <c:pt idx="2">
                  <c:v>0.08</c:v>
                </c:pt>
                <c:pt idx="3">
                  <c:v>0.14000000000000001</c:v>
                </c:pt>
              </c:numCache>
            </c:numRef>
          </c:val>
          <c:extLst>
            <c:ext xmlns:c16="http://schemas.microsoft.com/office/drawing/2014/chart" uri="{C3380CC4-5D6E-409C-BE32-E72D297353CC}">
              <c16:uniqueId val="{00000000-B360-433C-BC9B-0D539C483A71}"/>
            </c:ext>
          </c:extLst>
        </c:ser>
        <c:ser>
          <c:idx val="1"/>
          <c:order val="1"/>
          <c:tx>
            <c:strRef>
              <c:f>Sheet1!$C$1</c:f>
              <c:strCache>
                <c:ptCount val="1"/>
                <c:pt idx="0">
                  <c:v>No</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September (S3)</c:v>
                </c:pt>
                <c:pt idx="1">
                  <c:v>GM November (S4)</c:v>
                </c:pt>
                <c:pt idx="2">
                  <c:v>GM January
(S5)</c:v>
                </c:pt>
                <c:pt idx="3">
                  <c:v>ONS Benchmarking</c:v>
                </c:pt>
              </c:strCache>
            </c:strRef>
          </c:cat>
          <c:val>
            <c:numRef>
              <c:f>Sheet1!$C$2:$C$5</c:f>
              <c:numCache>
                <c:formatCode>0%</c:formatCode>
                <c:ptCount val="4"/>
                <c:pt idx="0">
                  <c:v>0.43125620067057602</c:v>
                </c:pt>
                <c:pt idx="1">
                  <c:v>0.41303099817740302</c:v>
                </c:pt>
                <c:pt idx="2">
                  <c:v>0.39070608306839</c:v>
                </c:pt>
                <c:pt idx="3">
                  <c:v>0.32</c:v>
                </c:pt>
              </c:numCache>
            </c:numRef>
          </c:val>
          <c:extLst>
            <c:ext xmlns:c16="http://schemas.microsoft.com/office/drawing/2014/chart" uri="{C3380CC4-5D6E-409C-BE32-E72D297353CC}">
              <c16:uniqueId val="{00000001-B360-433C-BC9B-0D539C483A71}"/>
            </c:ext>
          </c:extLst>
        </c:ser>
        <c:ser>
          <c:idx val="2"/>
          <c:order val="2"/>
          <c:tx>
            <c:strRef>
              <c:f>Sheet1!$D$1</c:f>
              <c:strCache>
                <c:ptCount val="1"/>
                <c:pt idx="0">
                  <c:v>Yes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September (S3)</c:v>
                </c:pt>
                <c:pt idx="1">
                  <c:v>GM November (S4)</c:v>
                </c:pt>
                <c:pt idx="2">
                  <c:v>GM January
(S5)</c:v>
                </c:pt>
                <c:pt idx="3">
                  <c:v>ONS Benchmarking</c:v>
                </c:pt>
              </c:strCache>
            </c:strRef>
          </c:cat>
          <c:val>
            <c:numRef>
              <c:f>Sheet1!$D$2:$D$5</c:f>
              <c:numCache>
                <c:formatCode>0%</c:formatCode>
                <c:ptCount val="4"/>
                <c:pt idx="0">
                  <c:v>0.46664580157220398</c:v>
                </c:pt>
                <c:pt idx="1">
                  <c:v>0.48533339661461999</c:v>
                </c:pt>
                <c:pt idx="2">
                  <c:v>0.52971149417984298</c:v>
                </c:pt>
                <c:pt idx="3">
                  <c:v>0.53</c:v>
                </c:pt>
              </c:numCache>
            </c:numRef>
          </c:val>
          <c:extLst>
            <c:ext xmlns:c16="http://schemas.microsoft.com/office/drawing/2014/chart" uri="{C3380CC4-5D6E-409C-BE32-E72D297353CC}">
              <c16:uniqueId val="{00000002-B360-433C-BC9B-0D539C483A71}"/>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0"/>
          <c:y val="0.34302447153790067"/>
          <c:w val="0.151891505267017"/>
          <c:h val="0.325397726709406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474653149657799E-2"/>
          <c:y val="3.7162537820929237E-2"/>
          <c:w val="0.94504289466980984"/>
          <c:h val="0.53365258001650373"/>
        </c:manualLayout>
      </c:layout>
      <c:barChart>
        <c:barDir val="col"/>
        <c:grouping val="stacked"/>
        <c:varyColors val="0"/>
        <c:ser>
          <c:idx val="0"/>
          <c:order val="0"/>
          <c:tx>
            <c:strRef>
              <c:f>Sheet1!$B$1</c:f>
              <c:strCache>
                <c:ptCount val="1"/>
                <c:pt idx="0">
                  <c:v>Difficult</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Asking to vary your work hours</c:v>
                </c:pt>
                <c:pt idx="1">
                  <c:v>Arranging to take an hour or two off during work hours to take care of personal or family matters</c:v>
                </c:pt>
              </c:strCache>
            </c:strRef>
          </c:cat>
          <c:val>
            <c:numRef>
              <c:f>Sheet1!$B$2:$B$3</c:f>
              <c:numCache>
                <c:formatCode>0%</c:formatCode>
                <c:ptCount val="2"/>
                <c:pt idx="0">
                  <c:v>0.42</c:v>
                </c:pt>
                <c:pt idx="1">
                  <c:v>0.37</c:v>
                </c:pt>
              </c:numCache>
            </c:numRef>
          </c:val>
          <c:extLst>
            <c:ext xmlns:c16="http://schemas.microsoft.com/office/drawing/2014/chart" uri="{C3380CC4-5D6E-409C-BE32-E72D297353CC}">
              <c16:uniqueId val="{00000000-6F03-4C46-92CF-4A00563F1477}"/>
            </c:ext>
          </c:extLst>
        </c:ser>
        <c:ser>
          <c:idx val="1"/>
          <c:order val="1"/>
          <c:tx>
            <c:strRef>
              <c:f>Sheet1!$C$1</c:f>
              <c:strCache>
                <c:ptCount val="1"/>
                <c:pt idx="0">
                  <c:v>Not difficult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Asking to vary your work hours</c:v>
                </c:pt>
                <c:pt idx="1">
                  <c:v>Arranging to take an hour or two off during work hours to take care of personal or family matters</c:v>
                </c:pt>
              </c:strCache>
            </c:strRef>
          </c:cat>
          <c:val>
            <c:numRef>
              <c:f>Sheet1!$C$2:$C$3</c:f>
              <c:numCache>
                <c:formatCode>0%</c:formatCode>
                <c:ptCount val="2"/>
                <c:pt idx="0">
                  <c:v>0.55000000000000004</c:v>
                </c:pt>
                <c:pt idx="1">
                  <c:v>0.62</c:v>
                </c:pt>
              </c:numCache>
            </c:numRef>
          </c:val>
          <c:extLst>
            <c:ext xmlns:c16="http://schemas.microsoft.com/office/drawing/2014/chart" uri="{C3380CC4-5D6E-409C-BE32-E72D297353CC}">
              <c16:uniqueId val="{00000001-6F03-4C46-92CF-4A00563F1477}"/>
            </c:ext>
          </c:extLst>
        </c:ser>
        <c:ser>
          <c:idx val="2"/>
          <c:order val="2"/>
          <c:tx>
            <c:strRef>
              <c:f>Sheet1!$D$1</c:f>
              <c:strCache>
                <c:ptCount val="1"/>
                <c:pt idx="0">
                  <c:v>Don't know / Prefer not to say</c:v>
                </c:pt>
              </c:strCache>
            </c:strRef>
          </c:tx>
          <c:spPr>
            <a:solidFill>
              <a:schemeClr val="accent3"/>
            </a:solidFill>
            <a:ln>
              <a:noFill/>
            </a:ln>
            <a:effectLst/>
          </c:spPr>
          <c:invertIfNegative val="0"/>
          <c:cat>
            <c:strRef>
              <c:f>Sheet1!$A$2:$A$3</c:f>
              <c:strCache>
                <c:ptCount val="2"/>
                <c:pt idx="0">
                  <c:v>Asking to vary your work hours</c:v>
                </c:pt>
                <c:pt idx="1">
                  <c:v>Arranging to take an hour or two off during work hours to take care of personal or family matters</c:v>
                </c:pt>
              </c:strCache>
            </c:strRef>
          </c:cat>
          <c:val>
            <c:numRef>
              <c:f>Sheet1!$D$2:$D$3</c:f>
              <c:numCache>
                <c:formatCode>0%</c:formatCode>
                <c:ptCount val="2"/>
                <c:pt idx="0">
                  <c:v>0.03</c:v>
                </c:pt>
                <c:pt idx="1">
                  <c:v>1.9012353098540401E-2</c:v>
                </c:pt>
              </c:numCache>
            </c:numRef>
          </c:val>
          <c:extLst>
            <c:ext xmlns:c16="http://schemas.microsoft.com/office/drawing/2014/chart" uri="{C3380CC4-5D6E-409C-BE32-E72D297353CC}">
              <c16:uniqueId val="{00000002-6F03-4C46-92CF-4A00563F1477}"/>
            </c:ext>
          </c:extLst>
        </c:ser>
        <c:dLbls>
          <c:showLegendKey val="0"/>
          <c:showVal val="0"/>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a:noFill/>
        </a:ln>
        <a:effectLst/>
      </c:spPr>
    </c:plotArea>
    <c:legend>
      <c:legendPos val="b"/>
      <c:layout>
        <c:manualLayout>
          <c:xMode val="edge"/>
          <c:yMode val="edge"/>
          <c:x val="7.2051046771565083E-2"/>
          <c:y val="0.85384003136869335"/>
          <c:w val="0.92794895322843485"/>
          <c:h val="9.50614791275289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492572494174104E-3"/>
          <c:w val="0.99202963734764493"/>
          <c:h val="0.74485981389059452"/>
        </c:manualLayout>
      </c:layout>
      <c:barChart>
        <c:barDir val="col"/>
        <c:grouping val="percentStacked"/>
        <c:varyColors val="0"/>
        <c:ser>
          <c:idx val="0"/>
          <c:order val="0"/>
          <c:tx>
            <c:strRef>
              <c:f>Sheet1!$B$1</c:f>
              <c:strCache>
                <c:ptCount val="1"/>
                <c:pt idx="0">
                  <c:v>Very easy</c:v>
                </c:pt>
              </c:strCache>
            </c:strRef>
          </c:tx>
          <c:spPr>
            <a:solidFill>
              <a:srgbClr val="33B0A6"/>
            </a:solidFill>
            <a:ln>
              <a:noFill/>
            </a:ln>
            <a:effectLst/>
          </c:spPr>
          <c:invertIfNegative val="0"/>
          <c:dPt>
            <c:idx val="0"/>
            <c:invertIfNegative val="0"/>
            <c:bubble3D val="0"/>
            <c:spPr>
              <a:solidFill>
                <a:srgbClr val="009690"/>
              </a:solidFill>
              <a:ln>
                <a:noFill/>
              </a:ln>
              <a:effectLst/>
            </c:spPr>
            <c:extLst>
              <c:ext xmlns:c16="http://schemas.microsoft.com/office/drawing/2014/chart" uri="{C3380CC4-5D6E-409C-BE32-E72D297353CC}">
                <c16:uniqueId val="{00000001-3125-4913-914F-55FD051877B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September (S3)</c:v>
                </c:pt>
                <c:pt idx="1">
                  <c:v>GM October (S4)</c:v>
                </c:pt>
                <c:pt idx="2">
                  <c:v>GM December (S5)</c:v>
                </c:pt>
                <c:pt idx="3">
                  <c:v>ONS Benchmarking</c:v>
                </c:pt>
              </c:strCache>
            </c:strRef>
          </c:cat>
          <c:val>
            <c:numRef>
              <c:f>Sheet1!$B$2:$B$5</c:f>
              <c:numCache>
                <c:formatCode>0%</c:formatCode>
                <c:ptCount val="4"/>
                <c:pt idx="0">
                  <c:v>6.9328896471611404E-2</c:v>
                </c:pt>
                <c:pt idx="1">
                  <c:v>8.3190056281671906E-2</c:v>
                </c:pt>
                <c:pt idx="2">
                  <c:v>0.11</c:v>
                </c:pt>
                <c:pt idx="3">
                  <c:v>0.08</c:v>
                </c:pt>
              </c:numCache>
            </c:numRef>
          </c:val>
          <c:extLst>
            <c:ext xmlns:c16="http://schemas.microsoft.com/office/drawing/2014/chart" uri="{C3380CC4-5D6E-409C-BE32-E72D297353CC}">
              <c16:uniqueId val="{00000000-EC9E-4300-B0E4-1B3E8E66DAE1}"/>
            </c:ext>
          </c:extLst>
        </c:ser>
        <c:ser>
          <c:idx val="1"/>
          <c:order val="1"/>
          <c:tx>
            <c:strRef>
              <c:f>Sheet1!$C$1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September (S3)</c:v>
                </c:pt>
                <c:pt idx="1">
                  <c:v>GM October (S4)</c:v>
                </c:pt>
                <c:pt idx="2">
                  <c:v>GM December (S5)</c:v>
                </c:pt>
                <c:pt idx="3">
                  <c:v>ONS Benchmarking</c:v>
                </c:pt>
              </c:strCache>
            </c:strRef>
          </c:cat>
          <c:val>
            <c:numRef>
              <c:f>Sheet1!$C$2:$C$5</c:f>
              <c:numCache>
                <c:formatCode>0%</c:formatCode>
                <c:ptCount val="4"/>
                <c:pt idx="0">
                  <c:v>0.29731195390881299</c:v>
                </c:pt>
                <c:pt idx="1">
                  <c:v>0.30247688760932601</c:v>
                </c:pt>
                <c:pt idx="2">
                  <c:v>0.32</c:v>
                </c:pt>
                <c:pt idx="3">
                  <c:v>0.35</c:v>
                </c:pt>
              </c:numCache>
            </c:numRef>
          </c:val>
          <c:extLst>
            <c:ext xmlns:c16="http://schemas.microsoft.com/office/drawing/2014/chart" uri="{C3380CC4-5D6E-409C-BE32-E72D297353CC}">
              <c16:uniqueId val="{00000001-EC9E-4300-B0E4-1B3E8E66DAE1}"/>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September (S3)</c:v>
                </c:pt>
                <c:pt idx="1">
                  <c:v>GM October (S4)</c:v>
                </c:pt>
                <c:pt idx="2">
                  <c:v>GM December (S5)</c:v>
                </c:pt>
                <c:pt idx="3">
                  <c:v>ONS Benchmarking</c:v>
                </c:pt>
              </c:strCache>
            </c:strRef>
          </c:cat>
          <c:val>
            <c:numRef>
              <c:f>Sheet1!$D$2:$D$5</c:f>
              <c:numCache>
                <c:formatCode>0%</c:formatCode>
                <c:ptCount val="4"/>
                <c:pt idx="0">
                  <c:v>0.38141108591971401</c:v>
                </c:pt>
                <c:pt idx="1">
                  <c:v>0.38882827767322597</c:v>
                </c:pt>
                <c:pt idx="2">
                  <c:v>0.35</c:v>
                </c:pt>
                <c:pt idx="3">
                  <c:v>0.35</c:v>
                </c:pt>
              </c:numCache>
            </c:numRef>
          </c:val>
          <c:extLst>
            <c:ext xmlns:c16="http://schemas.microsoft.com/office/drawing/2014/chart" uri="{C3380CC4-5D6E-409C-BE32-E72D297353CC}">
              <c16:uniqueId val="{00000002-EC9E-4300-B0E4-1B3E8E66DAE1}"/>
            </c:ext>
          </c:extLst>
        </c:ser>
        <c:ser>
          <c:idx val="3"/>
          <c:order val="3"/>
          <c:tx>
            <c:strRef>
              <c:f>Sheet1!$E$1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September (S3)</c:v>
                </c:pt>
                <c:pt idx="1">
                  <c:v>GM October (S4)</c:v>
                </c:pt>
                <c:pt idx="2">
                  <c:v>GM December (S5)</c:v>
                </c:pt>
                <c:pt idx="3">
                  <c:v>ONS Benchmarking</c:v>
                </c:pt>
              </c:strCache>
            </c:strRef>
          </c:cat>
          <c:val>
            <c:numRef>
              <c:f>Sheet1!$E$2:$E$5</c:f>
              <c:numCache>
                <c:formatCode>0%</c:formatCode>
                <c:ptCount val="4"/>
                <c:pt idx="0">
                  <c:v>0.18193325390442799</c:v>
                </c:pt>
                <c:pt idx="1">
                  <c:v>0.17867020206061801</c:v>
                </c:pt>
                <c:pt idx="2">
                  <c:v>0.18</c:v>
                </c:pt>
                <c:pt idx="3">
                  <c:v>0.13</c:v>
                </c:pt>
              </c:numCache>
            </c:numRef>
          </c:val>
          <c:extLst>
            <c:ext xmlns:c16="http://schemas.microsoft.com/office/drawing/2014/chart" uri="{C3380CC4-5D6E-409C-BE32-E72D297353CC}">
              <c16:uniqueId val="{00000004-EC9E-4300-B0E4-1B3E8E66DAE1}"/>
            </c:ext>
          </c:extLst>
        </c:ser>
        <c:ser>
          <c:idx val="4"/>
          <c:order val="4"/>
          <c:tx>
            <c:strRef>
              <c:f>Sheet1!$F$1</c:f>
              <c:strCache>
                <c:ptCount val="1"/>
                <c:pt idx="0">
                  <c:v>Don't know / Prefer not to say</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September (S3)</c:v>
                </c:pt>
                <c:pt idx="1">
                  <c:v>GM October (S4)</c:v>
                </c:pt>
                <c:pt idx="2">
                  <c:v>GM December (S5)</c:v>
                </c:pt>
                <c:pt idx="3">
                  <c:v>ONS Benchmarking</c:v>
                </c:pt>
              </c:strCache>
            </c:strRef>
          </c:cat>
          <c:val>
            <c:numRef>
              <c:f>Sheet1!$F$2:$F$5</c:f>
              <c:numCache>
                <c:formatCode>0%</c:formatCode>
                <c:ptCount val="4"/>
                <c:pt idx="0">
                  <c:v>6.5609918822733801E-2</c:v>
                </c:pt>
                <c:pt idx="1">
                  <c:v>0.05</c:v>
                </c:pt>
                <c:pt idx="2">
                  <c:v>0.03</c:v>
                </c:pt>
                <c:pt idx="3">
                  <c:v>0.09</c:v>
                </c:pt>
              </c:numCache>
            </c:numRef>
          </c:val>
          <c:extLst>
            <c:ext xmlns:c16="http://schemas.microsoft.com/office/drawing/2014/chart" uri="{C3380CC4-5D6E-409C-BE32-E72D297353CC}">
              <c16:uniqueId val="{00000005-EC9E-4300-B0E4-1B3E8E66DAE1}"/>
            </c:ext>
          </c:extLst>
        </c:ser>
        <c:dLbls>
          <c:dLblPos val="ctr"/>
          <c:showLegendKey val="0"/>
          <c:showVal val="1"/>
          <c:showCatName val="0"/>
          <c:showSerName val="0"/>
          <c:showPercent val="0"/>
          <c:showBubbleSize val="0"/>
        </c:dLbls>
        <c:gapWidth val="80"/>
        <c:overlap val="100"/>
        <c:axId val="478529208"/>
        <c:axId val="478528880"/>
      </c:barChart>
      <c:catAx>
        <c:axId val="478529208"/>
        <c:scaling>
          <c:orientation val="minMax"/>
        </c:scaling>
        <c:delete val="0"/>
        <c:axPos val="t"/>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78528880"/>
        <c:crosses val="autoZero"/>
        <c:auto val="1"/>
        <c:lblAlgn val="ctr"/>
        <c:lblOffset val="100"/>
        <c:noMultiLvlLbl val="0"/>
      </c:catAx>
      <c:valAx>
        <c:axId val="478528880"/>
        <c:scaling>
          <c:orientation val="maxMin"/>
        </c:scaling>
        <c:delete val="1"/>
        <c:axPos val="l"/>
        <c:numFmt formatCode="0%" sourceLinked="1"/>
        <c:majorTickMark val="none"/>
        <c:minorTickMark val="none"/>
        <c:tickLblPos val="nextTo"/>
        <c:crossAx val="478529208"/>
        <c:crosses val="autoZero"/>
        <c:crossBetween val="between"/>
      </c:valAx>
      <c:spPr>
        <a:noFill/>
        <a:ln>
          <a:noFill/>
        </a:ln>
        <a:effectLst/>
      </c:spPr>
    </c:plotArea>
    <c:legend>
      <c:legendPos val="b"/>
      <c:layout>
        <c:manualLayout>
          <c:xMode val="edge"/>
          <c:yMode val="edge"/>
          <c:x val="8.8374543955300252E-4"/>
          <c:y val="0.81356073710266663"/>
          <c:w val="0.99911632170979348"/>
          <c:h val="0.1404252739248765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14985548784207E-2"/>
          <c:y val="0"/>
          <c:w val="0.5393495315863166"/>
          <c:h val="1"/>
        </c:manualLayout>
      </c:layout>
      <c:doughnutChart>
        <c:varyColors val="1"/>
        <c:ser>
          <c:idx val="0"/>
          <c:order val="0"/>
          <c:tx>
            <c:strRef>
              <c:f>Sheet1!$B$1</c:f>
              <c:strCache>
                <c:ptCount val="1"/>
                <c:pt idx="0">
                  <c:v>Column1</c:v>
                </c:pt>
              </c:strCache>
            </c:strRef>
          </c:tx>
          <c:spPr>
            <a:solidFill>
              <a:schemeClr val="accent3">
                <a:lumMod val="75000"/>
              </a:schemeClr>
            </a:solidFill>
          </c:spPr>
          <c:dPt>
            <c:idx val="0"/>
            <c:bubble3D val="0"/>
            <c:spPr>
              <a:solidFill>
                <a:srgbClr val="00706B"/>
              </a:solidFill>
              <a:ln w="19050">
                <a:solidFill>
                  <a:schemeClr val="lt1"/>
                </a:solidFill>
              </a:ln>
              <a:effectLst/>
            </c:spPr>
            <c:extLst>
              <c:ext xmlns:c16="http://schemas.microsoft.com/office/drawing/2014/chart" uri="{C3380CC4-5D6E-409C-BE32-E72D297353CC}">
                <c16:uniqueId val="{00000001-FA02-44A0-A4E2-391820E237EA}"/>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FA02-44A0-A4E2-391820E237EA}"/>
              </c:ext>
            </c:extLst>
          </c:dPt>
          <c:dPt>
            <c:idx val="2"/>
            <c:bubble3D val="0"/>
            <c:spPr>
              <a:noFill/>
              <a:ln w="19050">
                <a:solidFill>
                  <a:schemeClr val="lt1"/>
                </a:solidFill>
              </a:ln>
              <a:effectLst/>
            </c:spPr>
            <c:extLst>
              <c:ext xmlns:c16="http://schemas.microsoft.com/office/drawing/2014/chart" uri="{C3380CC4-5D6E-409C-BE32-E72D297353CC}">
                <c16:uniqueId val="{00000000-9484-4C40-A96E-2506038E7780}"/>
              </c:ext>
            </c:extLst>
          </c:dPt>
          <c:dLbls>
            <c:delete val="1"/>
          </c:dLbls>
          <c:cat>
            <c:strRef>
              <c:f>Sheet1!$A$2:$A$4</c:f>
              <c:strCache>
                <c:ptCount val="3"/>
                <c:pt idx="0">
                  <c:v>Yes</c:v>
                </c:pt>
                <c:pt idx="1">
                  <c:v>No</c:v>
                </c:pt>
                <c:pt idx="2">
                  <c:v>Don't know</c:v>
                </c:pt>
              </c:strCache>
            </c:strRef>
          </c:cat>
          <c:val>
            <c:numRef>
              <c:f>Sheet1!$B$2:$B$4</c:f>
              <c:numCache>
                <c:formatCode>0%</c:formatCode>
                <c:ptCount val="3"/>
                <c:pt idx="0">
                  <c:v>0.267825226782262</c:v>
                </c:pt>
                <c:pt idx="1">
                  <c:v>0.69275606355576702</c:v>
                </c:pt>
                <c:pt idx="2">
                  <c:v>3.9418709661971502E-2</c:v>
                </c:pt>
              </c:numCache>
            </c:numRef>
          </c:val>
          <c:extLst>
            <c:ext xmlns:c16="http://schemas.microsoft.com/office/drawing/2014/chart" uri="{C3380CC4-5D6E-409C-BE32-E72D297353CC}">
              <c16:uniqueId val="{00000004-FA02-44A0-A4E2-391820E237EA}"/>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415875441514503E-2"/>
          <c:y val="4.460727543155997E-2"/>
          <c:w val="0.44937847345698839"/>
          <c:h val="0.66541408824640069"/>
        </c:manualLayout>
      </c:layout>
      <c:doughnutChart>
        <c:varyColors val="1"/>
        <c:ser>
          <c:idx val="0"/>
          <c:order val="0"/>
          <c:tx>
            <c:strRef>
              <c:f>Sheet1!$B$1</c:f>
              <c:strCache>
                <c:ptCount val="1"/>
                <c:pt idx="0">
                  <c:v>Column1</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9442-48D5-9131-FD5F08E0358A}"/>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9442-48D5-9131-FD5F08E0358A}"/>
              </c:ext>
            </c:extLst>
          </c:dPt>
          <c:dPt>
            <c:idx val="2"/>
            <c:bubble3D val="0"/>
            <c:spPr>
              <a:solidFill>
                <a:srgbClr val="B8EAE6"/>
              </a:solidFill>
              <a:ln w="19050">
                <a:solidFill>
                  <a:schemeClr val="lt1"/>
                </a:solidFill>
              </a:ln>
              <a:effectLst/>
            </c:spPr>
            <c:extLst>
              <c:ext xmlns:c16="http://schemas.microsoft.com/office/drawing/2014/chart" uri="{C3380CC4-5D6E-409C-BE32-E72D297353CC}">
                <c16:uniqueId val="{00000005-9442-48D5-9131-FD5F08E0358A}"/>
              </c:ext>
            </c:extLst>
          </c:dPt>
          <c:dPt>
            <c:idx val="3"/>
            <c:bubble3D val="0"/>
            <c:spPr>
              <a:solidFill>
                <a:srgbClr val="FF9999"/>
              </a:solidFill>
              <a:ln w="19050">
                <a:solidFill>
                  <a:schemeClr val="lt1"/>
                </a:solidFill>
              </a:ln>
              <a:effectLst/>
            </c:spPr>
            <c:extLst>
              <c:ext xmlns:c16="http://schemas.microsoft.com/office/drawing/2014/chart" uri="{C3380CC4-5D6E-409C-BE32-E72D297353CC}">
                <c16:uniqueId val="{00000007-9442-48D5-9131-FD5F08E0358A}"/>
              </c:ext>
            </c:extLst>
          </c:dPt>
          <c:dPt>
            <c:idx val="4"/>
            <c:bubble3D val="0"/>
            <c:spPr>
              <a:solidFill>
                <a:srgbClr val="FF0000"/>
              </a:solidFill>
              <a:ln w="19050">
                <a:solidFill>
                  <a:schemeClr val="lt1"/>
                </a:solidFill>
              </a:ln>
              <a:effectLst/>
            </c:spPr>
            <c:extLst>
              <c:ext xmlns:c16="http://schemas.microsoft.com/office/drawing/2014/chart" uri="{C3380CC4-5D6E-409C-BE32-E72D297353CC}">
                <c16:uniqueId val="{00000009-9442-48D5-9131-FD5F08E0358A}"/>
              </c:ext>
            </c:extLst>
          </c:dPt>
          <c:dPt>
            <c:idx val="5"/>
            <c:bubble3D val="0"/>
            <c:spPr>
              <a:solidFill>
                <a:schemeClr val="bg2"/>
              </a:solidFill>
              <a:ln w="19050">
                <a:solidFill>
                  <a:schemeClr val="lt1"/>
                </a:solidFill>
              </a:ln>
              <a:effectLst/>
            </c:spPr>
            <c:extLst>
              <c:ext xmlns:c16="http://schemas.microsoft.com/office/drawing/2014/chart" uri="{C3380CC4-5D6E-409C-BE32-E72D297353CC}">
                <c16:uniqueId val="{0000000B-9442-48D5-9131-FD5F08E0358A}"/>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442-48D5-9131-FD5F08E0358A}"/>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9442-48D5-9131-FD5F08E0358A}"/>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9442-48D5-9131-FD5F08E035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Yes, have had a PPM for more than 12 months</c:v>
                </c:pt>
                <c:pt idx="1">
                  <c:v>Yes, I have opted to switch to a PPM in the last 12 months</c:v>
                </c:pt>
                <c:pt idx="2">
                  <c:v>Yes, I was moved onto a PPM in the last 12 months</c:v>
                </c:pt>
                <c:pt idx="3">
                  <c:v>No, but I am considering switching to a PPM</c:v>
                </c:pt>
                <c:pt idx="4">
                  <c:v>No, and I have no plans to switch to a PPM</c:v>
                </c:pt>
                <c:pt idx="5">
                  <c:v>Don’t know/Prefer not to say</c:v>
                </c:pt>
              </c:strCache>
            </c:strRef>
          </c:cat>
          <c:val>
            <c:numRef>
              <c:f>Sheet1!$B$2:$B$7</c:f>
              <c:numCache>
                <c:formatCode>0%</c:formatCode>
                <c:ptCount val="6"/>
                <c:pt idx="0">
                  <c:v>0.17551382784677699</c:v>
                </c:pt>
                <c:pt idx="1">
                  <c:v>6.4019325337348498E-2</c:v>
                </c:pt>
                <c:pt idx="2">
                  <c:v>2.8292073598136701E-2</c:v>
                </c:pt>
                <c:pt idx="3">
                  <c:v>3.8308004991615997E-2</c:v>
                </c:pt>
                <c:pt idx="4">
                  <c:v>0.654448058564151</c:v>
                </c:pt>
                <c:pt idx="5">
                  <c:v>3.9418709661971502E-2</c:v>
                </c:pt>
              </c:numCache>
            </c:numRef>
          </c:val>
          <c:extLst>
            <c:ext xmlns:c16="http://schemas.microsoft.com/office/drawing/2014/chart" uri="{C3380CC4-5D6E-409C-BE32-E72D297353CC}">
              <c16:uniqueId val="{0000000C-9442-48D5-9131-FD5F08E0358A}"/>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1.1800288041994964E-2"/>
          <c:y val="0.75972541730699839"/>
          <c:w val="0.75051107776778681"/>
          <c:h val="0.24027458269300153"/>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369105637911165"/>
          <c:y val="3.2449265445722601E-3"/>
          <c:w val="0.42047668147518669"/>
          <c:h val="0.95586635702675993"/>
        </c:manualLayout>
      </c:layout>
      <c:barChart>
        <c:barDir val="bar"/>
        <c:grouping val="clustered"/>
        <c:varyColors val="0"/>
        <c:ser>
          <c:idx val="0"/>
          <c:order val="0"/>
          <c:tx>
            <c:strRef>
              <c:f>Sheet1!$B$1</c:f>
              <c:strCache>
                <c:ptCount val="1"/>
                <c:pt idx="0">
                  <c:v>GM November (S4)</c:v>
                </c:pt>
              </c:strCache>
            </c:strRef>
          </c:tx>
          <c:spPr>
            <a:solidFill>
              <a:srgbClr val="6DD5CE"/>
            </a:solidFill>
            <a:ln>
              <a:noFill/>
            </a:ln>
            <a:effectLst/>
          </c:spPr>
          <c:invertIfNegative val="0"/>
          <c:dPt>
            <c:idx val="11"/>
            <c:invertIfNegative val="0"/>
            <c:bubble3D val="0"/>
            <c:extLst>
              <c:ext xmlns:c16="http://schemas.microsoft.com/office/drawing/2014/chart" uri="{C3380CC4-5D6E-409C-BE32-E72D297353CC}">
                <c16:uniqueId val="{00000000-CC6D-4624-8EA7-1D5D21FF6D2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Keeping my pre-payment meter topped up and connected is a major daily concern</c:v>
                </c:pt>
                <c:pt idx="1">
                  <c:v>There have been times when I could not afford to top-up my pre-payment meter</c:v>
                </c:pt>
                <c:pt idx="2">
                  <c:v>I have the money to top up my pre-payment meter, but I am unable to get to my meter or to a shop to put more on it</c:v>
                </c:pt>
                <c:pt idx="3">
                  <c:v>I have deliberately disconnected my electricity / gas to save the remaining credit for later use.</c:v>
                </c:pt>
                <c:pt idx="4">
                  <c:v>None of these apply to me</c:v>
                </c:pt>
                <c:pt idx="5">
                  <c:v>Prefer not to say</c:v>
                </c:pt>
              </c:strCache>
            </c:strRef>
          </c:cat>
          <c:val>
            <c:numRef>
              <c:f>Sheet1!$B$2:$B$7</c:f>
              <c:numCache>
                <c:formatCode>0%</c:formatCode>
                <c:ptCount val="6"/>
                <c:pt idx="0">
                  <c:v>0.48652301536159398</c:v>
                </c:pt>
                <c:pt idx="1">
                  <c:v>0.31492466024237398</c:v>
                </c:pt>
                <c:pt idx="2">
                  <c:v>0.16214520249970699</c:v>
                </c:pt>
                <c:pt idx="3">
                  <c:v>7.4066680306572E-2</c:v>
                </c:pt>
                <c:pt idx="4">
                  <c:v>0.22279511029181501</c:v>
                </c:pt>
                <c:pt idx="5">
                  <c:v>2.4812172361239899E-2</c:v>
                </c:pt>
              </c:numCache>
            </c:numRef>
          </c:val>
          <c:extLst>
            <c:ext xmlns:c16="http://schemas.microsoft.com/office/drawing/2014/chart" uri="{C3380CC4-5D6E-409C-BE32-E72D297353CC}">
              <c16:uniqueId val="{00000001-CC6D-4624-8EA7-1D5D21FF6D2F}"/>
            </c:ext>
          </c:extLst>
        </c:ser>
        <c:ser>
          <c:idx val="1"/>
          <c:order val="1"/>
          <c:tx>
            <c:strRef>
              <c:f>Sheet1!$C$1</c:f>
              <c:strCache>
                <c:ptCount val="1"/>
                <c:pt idx="0">
                  <c:v>GM January (S5)</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Keeping my pre-payment meter topped up and connected is a major daily concern</c:v>
                </c:pt>
                <c:pt idx="1">
                  <c:v>There have been times when I could not afford to top-up my pre-payment meter</c:v>
                </c:pt>
                <c:pt idx="2">
                  <c:v>I have the money to top up my pre-payment meter, but I am unable to get to my meter or to a shop to put more on it</c:v>
                </c:pt>
                <c:pt idx="3">
                  <c:v>I have deliberately disconnected my electricity / gas to save the remaining credit for later use.</c:v>
                </c:pt>
                <c:pt idx="4">
                  <c:v>None of these apply to me</c:v>
                </c:pt>
                <c:pt idx="5">
                  <c:v>Prefer not to say</c:v>
                </c:pt>
              </c:strCache>
            </c:strRef>
          </c:cat>
          <c:val>
            <c:numRef>
              <c:f>Sheet1!$C$2:$C$7</c:f>
              <c:numCache>
                <c:formatCode>0%</c:formatCode>
                <c:ptCount val="6"/>
                <c:pt idx="0">
                  <c:v>0.45809578947053797</c:v>
                </c:pt>
                <c:pt idx="1">
                  <c:v>0.32309240351430302</c:v>
                </c:pt>
                <c:pt idx="2">
                  <c:v>0.164388162496059</c:v>
                </c:pt>
                <c:pt idx="3">
                  <c:v>7.1290243523000604E-2</c:v>
                </c:pt>
                <c:pt idx="4">
                  <c:v>0.24866827333765401</c:v>
                </c:pt>
                <c:pt idx="5">
                  <c:v>1.17374023308682E-2</c:v>
                </c:pt>
              </c:numCache>
            </c:numRef>
          </c:val>
          <c:extLst>
            <c:ext xmlns:c16="http://schemas.microsoft.com/office/drawing/2014/chart" uri="{C3380CC4-5D6E-409C-BE32-E72D297353CC}">
              <c16:uniqueId val="{00000001-50CF-48AC-B71C-06C7781FBF23}"/>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75452013358834658"/>
          <c:y val="0.86902633296216814"/>
          <c:w val="0.23959280709512715"/>
          <c:h val="0.1250977949318846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0712180475051E-2"/>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ONS Benchmarking -
Mortgage holders</c:v>
                </c:pt>
                <c:pt idx="2">
                  <c:v>Greater Manchester -
Renters</c:v>
                </c:pt>
                <c:pt idx="3">
                  <c:v>ONS Benchmarking -
Renters</c:v>
                </c:pt>
              </c:strCache>
            </c:strRef>
          </c:cat>
          <c:val>
            <c:numRef>
              <c:f>Sheet1!$B$2:$B$5</c:f>
              <c:numCache>
                <c:formatCode>0%</c:formatCode>
                <c:ptCount val="4"/>
                <c:pt idx="0">
                  <c:v>0.03</c:v>
                </c:pt>
                <c:pt idx="1">
                  <c:v>0.19</c:v>
                </c:pt>
                <c:pt idx="2">
                  <c:v>0.04</c:v>
                </c:pt>
                <c:pt idx="3">
                  <c:v>0.17</c:v>
                </c:pt>
              </c:numCache>
            </c:numRef>
          </c:val>
          <c:extLst>
            <c:ext xmlns:c16="http://schemas.microsoft.com/office/drawing/2014/chart" uri="{C3380CC4-5D6E-409C-BE32-E72D297353CC}">
              <c16:uniqueId val="{00000000-61AB-4764-8EBC-0A7F131E0E62}"/>
            </c:ext>
          </c:extLst>
        </c:ser>
        <c:ser>
          <c:idx val="1"/>
          <c:order val="1"/>
          <c:tx>
            <c:strRef>
              <c:f>Sheet1!$C$1</c:f>
              <c:strCache>
                <c:ptCount val="1"/>
                <c:pt idx="0">
                  <c:v>Very difficult</c:v>
                </c:pt>
              </c:strCache>
            </c:strRef>
          </c:tx>
          <c:spPr>
            <a:solidFill>
              <a:srgbClr val="FA0000"/>
            </a:solidFill>
            <a:ln>
              <a:noFill/>
            </a:ln>
            <a:effectLst/>
          </c:spPr>
          <c:invertIfNegative val="0"/>
          <c:dLbls>
            <c:dLbl>
              <c:idx val="0"/>
              <c:layout>
                <c:manualLayout>
                  <c:x val="-2.3170011510204952E-2"/>
                  <c:y val="-2.695425798748147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AB-4764-8EBC-0A7F131E0E62}"/>
                </c:ext>
              </c:extLst>
            </c:dLbl>
            <c:dLbl>
              <c:idx val="1"/>
              <c:layout>
                <c:manualLayout>
                  <c:x val="-2.317001151020493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AB-4764-8EBC-0A7F131E0E62}"/>
                </c:ext>
              </c:extLst>
            </c:dLbl>
            <c:dLbl>
              <c:idx val="2"/>
              <c:layout>
                <c:manualLayout>
                  <c:x val="-2.548701266122542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AB-4764-8EBC-0A7F131E0E62}"/>
                </c:ext>
              </c:extLst>
            </c:dLbl>
            <c:dLbl>
              <c:idx val="3"/>
              <c:layout>
                <c:manualLayout>
                  <c:x val="-3.7072018416327887E-2"/>
                  <c:y val="-9.883113758169352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AB-4764-8EBC-0A7F131E0E6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ONS Benchmarking -
Mortgage holders</c:v>
                </c:pt>
                <c:pt idx="2">
                  <c:v>Greater Manchester -
Renters</c:v>
                </c:pt>
                <c:pt idx="3">
                  <c:v>ONS Benchmarking -
Renters</c:v>
                </c:pt>
              </c:strCache>
            </c:strRef>
          </c:cat>
          <c:val>
            <c:numRef>
              <c:f>Sheet1!$C$2:$C$5</c:f>
              <c:numCache>
                <c:formatCode>0%</c:formatCode>
                <c:ptCount val="4"/>
                <c:pt idx="0">
                  <c:v>0.09</c:v>
                </c:pt>
                <c:pt idx="1">
                  <c:v>0.06</c:v>
                </c:pt>
                <c:pt idx="2">
                  <c:v>0.13</c:v>
                </c:pt>
                <c:pt idx="3">
                  <c:v>7.0000000000000007E-2</c:v>
                </c:pt>
              </c:numCache>
            </c:numRef>
          </c:val>
          <c:extLst>
            <c:ext xmlns:c16="http://schemas.microsoft.com/office/drawing/2014/chart" uri="{C3380CC4-5D6E-409C-BE32-E72D297353CC}">
              <c16:uniqueId val="{00000005-61AB-4764-8EBC-0A7F131E0E62}"/>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ONS Benchmarking -
Mortgage holders</c:v>
                </c:pt>
                <c:pt idx="2">
                  <c:v>Greater Manchester -
Renters</c:v>
                </c:pt>
                <c:pt idx="3">
                  <c:v>ONS Benchmarking -
Renters</c:v>
                </c:pt>
              </c:strCache>
            </c:strRef>
          </c:cat>
          <c:val>
            <c:numRef>
              <c:f>Sheet1!$D$2:$D$5</c:f>
              <c:numCache>
                <c:formatCode>0%</c:formatCode>
                <c:ptCount val="4"/>
                <c:pt idx="0">
                  <c:v>0.23871257946284699</c:v>
                </c:pt>
                <c:pt idx="1">
                  <c:v>0.21</c:v>
                </c:pt>
                <c:pt idx="2">
                  <c:v>0.36</c:v>
                </c:pt>
                <c:pt idx="3">
                  <c:v>0.28999999999999998</c:v>
                </c:pt>
              </c:numCache>
            </c:numRef>
          </c:val>
          <c:extLst>
            <c:ext xmlns:c16="http://schemas.microsoft.com/office/drawing/2014/chart" uri="{C3380CC4-5D6E-409C-BE32-E72D297353CC}">
              <c16:uniqueId val="{00000006-61AB-4764-8EBC-0A7F131E0E62}"/>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ONS Benchmarking -
Mortgage holders</c:v>
                </c:pt>
                <c:pt idx="2">
                  <c:v>Greater Manchester -
Renters</c:v>
                </c:pt>
                <c:pt idx="3">
                  <c:v>ONS Benchmarking -
Renters</c:v>
                </c:pt>
              </c:strCache>
            </c:strRef>
          </c:cat>
          <c:val>
            <c:numRef>
              <c:f>Sheet1!$E$2:$E$5</c:f>
              <c:numCache>
                <c:formatCode>0%</c:formatCode>
                <c:ptCount val="4"/>
                <c:pt idx="0">
                  <c:v>0.43</c:v>
                </c:pt>
                <c:pt idx="1">
                  <c:v>0.4</c:v>
                </c:pt>
                <c:pt idx="2">
                  <c:v>0.31</c:v>
                </c:pt>
                <c:pt idx="3">
                  <c:v>0.34</c:v>
                </c:pt>
              </c:numCache>
            </c:numRef>
          </c:val>
          <c:extLst>
            <c:ext xmlns:c16="http://schemas.microsoft.com/office/drawing/2014/chart" uri="{C3380CC4-5D6E-409C-BE32-E72D297353CC}">
              <c16:uniqueId val="{00000007-61AB-4764-8EBC-0A7F131E0E62}"/>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ONS Benchmarking -
Mortgage holders</c:v>
                </c:pt>
                <c:pt idx="2">
                  <c:v>Greater Manchester -
Renters</c:v>
                </c:pt>
                <c:pt idx="3">
                  <c:v>ONS Benchmarking -
Renters</c:v>
                </c:pt>
              </c:strCache>
            </c:strRef>
          </c:cat>
          <c:val>
            <c:numRef>
              <c:f>Sheet1!$F$2:$F$5</c:f>
              <c:numCache>
                <c:formatCode>0%</c:formatCode>
                <c:ptCount val="4"/>
                <c:pt idx="0">
                  <c:v>0.20944481134814899</c:v>
                </c:pt>
                <c:pt idx="1">
                  <c:v>0.15</c:v>
                </c:pt>
                <c:pt idx="2">
                  <c:v>0.17</c:v>
                </c:pt>
                <c:pt idx="3">
                  <c:v>0.13</c:v>
                </c:pt>
              </c:numCache>
            </c:numRef>
          </c:val>
          <c:extLst>
            <c:ext xmlns:c16="http://schemas.microsoft.com/office/drawing/2014/chart" uri="{C3380CC4-5D6E-409C-BE32-E72D297353CC}">
              <c16:uniqueId val="{00000008-61AB-4764-8EBC-0A7F131E0E62}"/>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r"/>
      <c:layout>
        <c:manualLayout>
          <c:xMode val="edge"/>
          <c:yMode val="edge"/>
          <c:x val="0"/>
          <c:y val="0.86633277344882487"/>
          <c:w val="0.99849510412745102"/>
          <c:h val="6.548496633935618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769830297106"/>
          <c:y val="2.1226254798548092E-2"/>
          <c:w val="0.7186450795524435"/>
          <c:h val="0.84350130355875708"/>
        </c:manualLayout>
      </c:layout>
      <c:barChart>
        <c:barDir val="bar"/>
        <c:grouping val="percentStacked"/>
        <c:varyColors val="0"/>
        <c:ser>
          <c:idx val="0"/>
          <c:order val="0"/>
          <c:tx>
            <c:strRef>
              <c:f>Sheet1!$B$1</c:f>
              <c:strCache>
                <c:ptCount val="1"/>
                <c:pt idx="0">
                  <c:v>Yes</c:v>
                </c:pt>
              </c:strCache>
            </c:strRef>
          </c:tx>
          <c:spPr>
            <a:solidFill>
              <a:srgbClr val="009690"/>
            </a:solidFill>
            <a:ln w="19050">
              <a:solidFill>
                <a:schemeClr val="lt1"/>
              </a:solidFill>
            </a:ln>
            <a:effectLst/>
          </c:spPr>
          <c:invertIfNegative val="0"/>
          <c:dPt>
            <c:idx val="0"/>
            <c:invertIfNegative val="0"/>
            <c:bubble3D val="0"/>
            <c:spPr>
              <a:solidFill>
                <a:srgbClr val="009690"/>
              </a:solidFill>
              <a:ln w="19050">
                <a:solidFill>
                  <a:schemeClr val="lt1"/>
                </a:solidFill>
              </a:ln>
              <a:effectLst/>
            </c:spPr>
            <c:extLst>
              <c:ext xmlns:c16="http://schemas.microsoft.com/office/drawing/2014/chart" uri="{C3380CC4-5D6E-409C-BE32-E72D297353CC}">
                <c16:uniqueId val="{00000001-C18A-468C-AF42-C9AAD6F5B3C8}"/>
              </c:ext>
            </c:extLst>
          </c:dPt>
          <c:dPt>
            <c:idx val="1"/>
            <c:invertIfNegative val="0"/>
            <c:bubble3D val="0"/>
            <c:spPr>
              <a:solidFill>
                <a:srgbClr val="009690"/>
              </a:solidFill>
              <a:ln w="19050">
                <a:solidFill>
                  <a:schemeClr val="lt1"/>
                </a:solidFill>
              </a:ln>
              <a:effectLst/>
            </c:spPr>
            <c:extLst>
              <c:ext xmlns:c16="http://schemas.microsoft.com/office/drawing/2014/chart" uri="{C3380CC4-5D6E-409C-BE32-E72D297353CC}">
                <c16:uniqueId val="{00000005-C18A-468C-AF42-C9AAD6F5B3C8}"/>
              </c:ext>
            </c:extLst>
          </c:dPt>
          <c:dPt>
            <c:idx val="2"/>
            <c:invertIfNegative val="0"/>
            <c:bubble3D val="0"/>
            <c:spPr>
              <a:solidFill>
                <a:srgbClr val="009690"/>
              </a:solidFill>
              <a:ln w="19050">
                <a:solidFill>
                  <a:schemeClr val="lt1"/>
                </a:solidFill>
              </a:ln>
              <a:effectLst/>
            </c:spPr>
            <c:extLst>
              <c:ext xmlns:c16="http://schemas.microsoft.com/office/drawing/2014/chart" uri="{C3380CC4-5D6E-409C-BE32-E72D297353CC}">
                <c16:uniqueId val="{00000009-C18A-468C-AF42-C9AAD6F5B3C8}"/>
              </c:ext>
            </c:extLst>
          </c:dPt>
          <c:dPt>
            <c:idx val="3"/>
            <c:invertIfNegative val="0"/>
            <c:bubble3D val="0"/>
            <c:spPr>
              <a:solidFill>
                <a:srgbClr val="009690"/>
              </a:solidFill>
              <a:ln w="19050">
                <a:solidFill>
                  <a:schemeClr val="lt1"/>
                </a:solidFill>
              </a:ln>
              <a:effectLst/>
            </c:spPr>
            <c:extLst>
              <c:ext xmlns:c16="http://schemas.microsoft.com/office/drawing/2014/chart" uri="{C3380CC4-5D6E-409C-BE32-E72D297353CC}">
                <c16:uniqueId val="{0000000B-C18A-468C-AF42-C9AAD6F5B3C8}"/>
              </c:ext>
            </c:extLst>
          </c:dPt>
          <c:dLbls>
            <c:dLbl>
              <c:idx val="3"/>
              <c:layout>
                <c:manualLayout>
                  <c:x val="1.3552839533312773E-2"/>
                  <c:y val="-3.105457927891755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18A-468C-AF42-C9AAD6F5B3C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Renters - January (S5)</c:v>
                </c:pt>
                <c:pt idx="1">
                  <c:v>ONS benchmarking - Renters</c:v>
                </c:pt>
                <c:pt idx="2">
                  <c:v>GM Owners - January (S5)</c:v>
                </c:pt>
                <c:pt idx="3">
                  <c:v>ONS benchmarking - Owners</c:v>
                </c:pt>
              </c:strCache>
            </c:strRef>
          </c:cat>
          <c:val>
            <c:numRef>
              <c:f>Sheet1!$B$2:$B$5</c:f>
              <c:numCache>
                <c:formatCode>0%</c:formatCode>
                <c:ptCount val="4"/>
                <c:pt idx="0">
                  <c:v>0.12655887700330201</c:v>
                </c:pt>
                <c:pt idx="1">
                  <c:v>7.0000000000000007E-2</c:v>
                </c:pt>
                <c:pt idx="2">
                  <c:v>6.9328605123190903E-2</c:v>
                </c:pt>
                <c:pt idx="3">
                  <c:v>0.01</c:v>
                </c:pt>
              </c:numCache>
            </c:numRef>
          </c:val>
          <c:extLst>
            <c:ext xmlns:c16="http://schemas.microsoft.com/office/drawing/2014/chart" uri="{C3380CC4-5D6E-409C-BE32-E72D297353CC}">
              <c16:uniqueId val="{0000000C-C18A-468C-AF42-C9AAD6F5B3C8}"/>
            </c:ext>
          </c:extLst>
        </c:ser>
        <c:ser>
          <c:idx val="1"/>
          <c:order val="1"/>
          <c:tx>
            <c:strRef>
              <c:f>Sheet1!$C$1</c:f>
              <c:strCache>
                <c:ptCount val="1"/>
                <c:pt idx="0">
                  <c:v>No</c:v>
                </c:pt>
              </c:strCache>
            </c:strRef>
          </c:tx>
          <c:spPr>
            <a:solidFill>
              <a:srgbClr val="FF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Renters - January (S5)</c:v>
                </c:pt>
                <c:pt idx="1">
                  <c:v>ONS benchmarking - Renters</c:v>
                </c:pt>
                <c:pt idx="2">
                  <c:v>GM Owners - January (S5)</c:v>
                </c:pt>
                <c:pt idx="3">
                  <c:v>ONS benchmarking - Owners</c:v>
                </c:pt>
              </c:strCache>
            </c:strRef>
          </c:cat>
          <c:val>
            <c:numRef>
              <c:f>Sheet1!$C$2:$C$5</c:f>
              <c:numCache>
                <c:formatCode>0%</c:formatCode>
                <c:ptCount val="4"/>
                <c:pt idx="0">
                  <c:v>0.82527504283674302</c:v>
                </c:pt>
                <c:pt idx="1">
                  <c:v>0.87</c:v>
                </c:pt>
                <c:pt idx="2">
                  <c:v>0.91299470807817495</c:v>
                </c:pt>
                <c:pt idx="3">
                  <c:v>0.93</c:v>
                </c:pt>
              </c:numCache>
            </c:numRef>
          </c:val>
          <c:extLst>
            <c:ext xmlns:c16="http://schemas.microsoft.com/office/drawing/2014/chart" uri="{C3380CC4-5D6E-409C-BE32-E72D297353CC}">
              <c16:uniqueId val="{0000000D-C18A-468C-AF42-C9AAD6F5B3C8}"/>
            </c:ext>
          </c:extLst>
        </c:ser>
        <c:ser>
          <c:idx val="2"/>
          <c:order val="2"/>
          <c:tx>
            <c:strRef>
              <c:f>Sheet1!$D$1</c:f>
              <c:strCache>
                <c:ptCount val="1"/>
                <c:pt idx="0">
                  <c:v>Don't know</c:v>
                </c:pt>
              </c:strCache>
            </c:strRef>
          </c:tx>
          <c:spPr>
            <a:solidFill>
              <a:schemeClr val="bg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Renters - January (S5)</c:v>
                </c:pt>
                <c:pt idx="1">
                  <c:v>ONS benchmarking - Renters</c:v>
                </c:pt>
                <c:pt idx="2">
                  <c:v>GM Owners - January (S5)</c:v>
                </c:pt>
                <c:pt idx="3">
                  <c:v>ONS benchmarking - Owners</c:v>
                </c:pt>
              </c:strCache>
            </c:strRef>
          </c:cat>
          <c:val>
            <c:numRef>
              <c:f>Sheet1!$D$2:$D$5</c:f>
              <c:numCache>
                <c:formatCode>0%</c:formatCode>
                <c:ptCount val="4"/>
                <c:pt idx="0">
                  <c:v>0.05</c:v>
                </c:pt>
                <c:pt idx="1">
                  <c:v>0.06</c:v>
                </c:pt>
                <c:pt idx="2">
                  <c:v>0.02</c:v>
                </c:pt>
                <c:pt idx="3">
                  <c:v>7.0000000000000007E-2</c:v>
                </c:pt>
              </c:numCache>
            </c:numRef>
          </c:val>
          <c:extLst>
            <c:ext xmlns:c16="http://schemas.microsoft.com/office/drawing/2014/chart" uri="{C3380CC4-5D6E-409C-BE32-E72D297353CC}">
              <c16:uniqueId val="{0000000E-C18A-468C-AF42-C9AAD6F5B3C8}"/>
            </c:ext>
          </c:extLst>
        </c:ser>
        <c:dLbls>
          <c:dLblPos val="ctr"/>
          <c:showLegendKey val="0"/>
          <c:showVal val="1"/>
          <c:showCatName val="0"/>
          <c:showSerName val="0"/>
          <c:showPercent val="0"/>
          <c:showBubbleSize val="0"/>
        </c:dLbls>
        <c:gapWidth val="50"/>
        <c:overlap val="100"/>
        <c:axId val="666918216"/>
        <c:axId val="666920184"/>
      </c:barChart>
      <c:valAx>
        <c:axId val="666920184"/>
        <c:scaling>
          <c:orientation val="minMax"/>
        </c:scaling>
        <c:delete val="1"/>
        <c:axPos val="t"/>
        <c:numFmt formatCode="0%" sourceLinked="1"/>
        <c:majorTickMark val="out"/>
        <c:minorTickMark val="none"/>
        <c:tickLblPos val="nextTo"/>
        <c:crossAx val="666918216"/>
        <c:crosses val="autoZero"/>
        <c:crossBetween val="between"/>
      </c:valAx>
      <c:catAx>
        <c:axId val="6669182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6920184"/>
        <c:crosses val="autoZero"/>
        <c:auto val="1"/>
        <c:lblAlgn val="ctr"/>
        <c:lblOffset val="100"/>
        <c:noMultiLvlLbl val="0"/>
      </c:catAx>
      <c:spPr>
        <a:noFill/>
        <a:ln>
          <a:noFill/>
        </a:ln>
        <a:effectLst/>
      </c:spPr>
    </c:plotArea>
    <c:legend>
      <c:legendPos val="r"/>
      <c:layout>
        <c:manualLayout>
          <c:xMode val="edge"/>
          <c:yMode val="edge"/>
          <c:x val="2.7858784038294697E-3"/>
          <c:y val="0.85763284880038848"/>
          <c:w val="0.99721404679353376"/>
          <c:h val="0.142367151199611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43705862969704"/>
          <c:y val="2.5778830969162253E-2"/>
          <c:w val="0.80402492412716275"/>
          <c:h val="0.78150686401246194"/>
        </c:manualLayout>
      </c:layout>
      <c:barChart>
        <c:barDir val="col"/>
        <c:grouping val="percentStacked"/>
        <c:varyColors val="0"/>
        <c:ser>
          <c:idx val="0"/>
          <c:order val="0"/>
          <c:tx>
            <c:strRef>
              <c:f>Sheet1!$B$1</c:f>
              <c:strCache>
                <c:ptCount val="1"/>
                <c:pt idx="0">
                  <c:v>Don't know</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September (S3)</c:v>
                </c:pt>
                <c:pt idx="1">
                  <c:v>GM November (S4)</c:v>
                </c:pt>
                <c:pt idx="2">
                  <c:v>GM January (S5)</c:v>
                </c:pt>
                <c:pt idx="3">
                  <c:v>ONS Benchmarking</c:v>
                </c:pt>
              </c:strCache>
            </c:strRef>
          </c:cat>
          <c:val>
            <c:numRef>
              <c:f>Sheet1!$B$2:$B$5</c:f>
              <c:numCache>
                <c:formatCode>0%</c:formatCode>
                <c:ptCount val="4"/>
                <c:pt idx="0">
                  <c:v>0.04</c:v>
                </c:pt>
                <c:pt idx="1">
                  <c:v>0.04</c:v>
                </c:pt>
                <c:pt idx="2">
                  <c:v>0.03</c:v>
                </c:pt>
                <c:pt idx="3">
                  <c:v>0.05</c:v>
                </c:pt>
              </c:numCache>
            </c:numRef>
          </c:val>
          <c:extLst>
            <c:ext xmlns:c16="http://schemas.microsoft.com/office/drawing/2014/chart" uri="{C3380CC4-5D6E-409C-BE32-E72D297353CC}">
              <c16:uniqueId val="{00000000-98A6-4FFF-B3C9-8F6E37B0FCCD}"/>
            </c:ext>
          </c:extLst>
        </c:ser>
        <c:ser>
          <c:idx val="1"/>
          <c:order val="1"/>
          <c:tx>
            <c:strRef>
              <c:f>Sheet1!$C$1</c:f>
              <c:strCache>
                <c:ptCount val="1"/>
                <c:pt idx="0">
                  <c:v>No</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September (S3)</c:v>
                </c:pt>
                <c:pt idx="1">
                  <c:v>GM November (S4)</c:v>
                </c:pt>
                <c:pt idx="2">
                  <c:v>GM January (S5)</c:v>
                </c:pt>
                <c:pt idx="3">
                  <c:v>ONS Benchmarking</c:v>
                </c:pt>
              </c:strCache>
            </c:strRef>
          </c:cat>
          <c:val>
            <c:numRef>
              <c:f>Sheet1!$C$2:$C$5</c:f>
              <c:numCache>
                <c:formatCode>0%</c:formatCode>
                <c:ptCount val="4"/>
                <c:pt idx="0">
                  <c:v>0.60737591157924897</c:v>
                </c:pt>
                <c:pt idx="1">
                  <c:v>0.62562147088337605</c:v>
                </c:pt>
                <c:pt idx="2">
                  <c:v>0.65</c:v>
                </c:pt>
                <c:pt idx="3">
                  <c:v>0.72</c:v>
                </c:pt>
              </c:numCache>
            </c:numRef>
          </c:val>
          <c:extLst>
            <c:ext xmlns:c16="http://schemas.microsoft.com/office/drawing/2014/chart" uri="{C3380CC4-5D6E-409C-BE32-E72D297353CC}">
              <c16:uniqueId val="{00000001-98A6-4FFF-B3C9-8F6E37B0FCCD}"/>
            </c:ext>
          </c:extLst>
        </c:ser>
        <c:ser>
          <c:idx val="2"/>
          <c:order val="2"/>
          <c:tx>
            <c:strRef>
              <c:f>Sheet1!$D$1</c:f>
              <c:strCache>
                <c:ptCount val="1"/>
                <c:pt idx="0">
                  <c:v>Yes</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September (S3)</c:v>
                </c:pt>
                <c:pt idx="1">
                  <c:v>GM November (S4)</c:v>
                </c:pt>
                <c:pt idx="2">
                  <c:v>GM January (S5)</c:v>
                </c:pt>
                <c:pt idx="3">
                  <c:v>ONS Benchmarking</c:v>
                </c:pt>
              </c:strCache>
            </c:strRef>
          </c:cat>
          <c:val>
            <c:numRef>
              <c:f>Sheet1!$D$2:$D$5</c:f>
              <c:numCache>
                <c:formatCode>0%</c:formatCode>
                <c:ptCount val="4"/>
                <c:pt idx="0">
                  <c:v>0.354519577492594</c:v>
                </c:pt>
                <c:pt idx="1">
                  <c:v>0.33047135581369702</c:v>
                </c:pt>
                <c:pt idx="2">
                  <c:v>0.3</c:v>
                </c:pt>
                <c:pt idx="3">
                  <c:v>0.22</c:v>
                </c:pt>
              </c:numCache>
            </c:numRef>
          </c:val>
          <c:extLst>
            <c:ext xmlns:c16="http://schemas.microsoft.com/office/drawing/2014/chart" uri="{C3380CC4-5D6E-409C-BE32-E72D297353CC}">
              <c16:uniqueId val="{00000002-98A6-4FFF-B3C9-8F6E37B0FCCD}"/>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1.5740384204766981E-2"/>
          <c:y val="0.33443946919899448"/>
          <c:w val="0.17445334697578907"/>
          <c:h val="0.2452710382129495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52563607470212"/>
          <c:y val="2.3078799371320314E-3"/>
          <c:w val="0.59627708834633308"/>
          <c:h val="0.95586635702675993"/>
        </c:manualLayout>
      </c:layout>
      <c:barChart>
        <c:barDir val="bar"/>
        <c:grouping val="clustered"/>
        <c:varyColors val="0"/>
        <c:ser>
          <c:idx val="0"/>
          <c:order val="0"/>
          <c:tx>
            <c:strRef>
              <c:f>Sheet1!$B$1</c:f>
              <c:strCache>
                <c:ptCount val="1"/>
                <c:pt idx="0">
                  <c:v>GM October (S4)</c:v>
                </c:pt>
              </c:strCache>
            </c:strRef>
          </c:tx>
          <c:spPr>
            <a:solidFill>
              <a:srgbClr val="6DD5CE"/>
            </a:solidFill>
            <a:ln>
              <a:noFill/>
            </a:ln>
            <a:effectLst/>
          </c:spPr>
          <c:invertIfNegative val="0"/>
          <c:dPt>
            <c:idx val="11"/>
            <c:invertIfNegative val="0"/>
            <c:bubble3D val="0"/>
            <c:extLst>
              <c:ext xmlns:c16="http://schemas.microsoft.com/office/drawing/2014/chart" uri="{C3380CC4-5D6E-409C-BE32-E72D297353CC}">
                <c16:uniqueId val="{00000000-54CD-4FBD-9BA5-187649CE098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Credit cards</c:v>
                </c:pt>
                <c:pt idx="1">
                  <c:v>Loan from a friend or family member</c:v>
                </c:pt>
                <c:pt idx="2">
                  <c:v>Bank overdraft</c:v>
                </c:pt>
                <c:pt idx="3">
                  <c:v>Store cards</c:v>
                </c:pt>
                <c:pt idx="4">
                  <c:v>Personal loan from a bank</c:v>
                </c:pt>
                <c:pt idx="5">
                  <c:v>Home credit (doorstep loans)</c:v>
                </c:pt>
                <c:pt idx="6">
                  <c:v>Hire purchase arrangements</c:v>
                </c:pt>
                <c:pt idx="7">
                  <c:v>Payday loans</c:v>
                </c:pt>
                <c:pt idx="8">
                  <c:v>Pawnbroker</c:v>
                </c:pt>
                <c:pt idx="9">
                  <c:v>Can't remember </c:v>
                </c:pt>
                <c:pt idx="10">
                  <c:v>Prefer not to say</c:v>
                </c:pt>
              </c:strCache>
            </c:strRef>
          </c:cat>
          <c:val>
            <c:numRef>
              <c:f>Sheet1!$B$2:$B$12</c:f>
              <c:numCache>
                <c:formatCode>0%</c:formatCode>
                <c:ptCount val="11"/>
                <c:pt idx="0">
                  <c:v>0.50692041008121103</c:v>
                </c:pt>
                <c:pt idx="1">
                  <c:v>0.43840774268876398</c:v>
                </c:pt>
                <c:pt idx="2">
                  <c:v>0.33431316405873401</c:v>
                </c:pt>
                <c:pt idx="3">
                  <c:v>7.9130453084004904E-2</c:v>
                </c:pt>
                <c:pt idx="4">
                  <c:v>0.15076107639088901</c:v>
                </c:pt>
                <c:pt idx="5">
                  <c:v>5.6858202000465201E-2</c:v>
                </c:pt>
                <c:pt idx="6">
                  <c:v>0.102184327439482</c:v>
                </c:pt>
                <c:pt idx="7">
                  <c:v>0.100356687086662</c:v>
                </c:pt>
                <c:pt idx="8">
                  <c:v>6.3426676934964205E-2</c:v>
                </c:pt>
                <c:pt idx="9">
                  <c:v>0.02</c:v>
                </c:pt>
                <c:pt idx="10">
                  <c:v>0.02</c:v>
                </c:pt>
              </c:numCache>
            </c:numRef>
          </c:val>
          <c:extLst>
            <c:ext xmlns:c16="http://schemas.microsoft.com/office/drawing/2014/chart" uri="{C3380CC4-5D6E-409C-BE32-E72D297353CC}">
              <c16:uniqueId val="{00000001-54CD-4FBD-9BA5-187649CE0982}"/>
            </c:ext>
          </c:extLst>
        </c:ser>
        <c:ser>
          <c:idx val="1"/>
          <c:order val="1"/>
          <c:tx>
            <c:strRef>
              <c:f>Sheet1!$C$1</c:f>
              <c:strCache>
                <c:ptCount val="1"/>
                <c:pt idx="0">
                  <c:v>GM December (S5)</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1515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Credit cards</c:v>
                </c:pt>
                <c:pt idx="1">
                  <c:v>Loan from a friend or family member</c:v>
                </c:pt>
                <c:pt idx="2">
                  <c:v>Bank overdraft</c:v>
                </c:pt>
                <c:pt idx="3">
                  <c:v>Store cards</c:v>
                </c:pt>
                <c:pt idx="4">
                  <c:v>Personal loan from a bank</c:v>
                </c:pt>
                <c:pt idx="5">
                  <c:v>Home credit (doorstep loans)</c:v>
                </c:pt>
                <c:pt idx="6">
                  <c:v>Hire purchase arrangements</c:v>
                </c:pt>
                <c:pt idx="7">
                  <c:v>Payday loans</c:v>
                </c:pt>
                <c:pt idx="8">
                  <c:v>Pawnbroker</c:v>
                </c:pt>
                <c:pt idx="9">
                  <c:v>Can't remember </c:v>
                </c:pt>
                <c:pt idx="10">
                  <c:v>Prefer not to say</c:v>
                </c:pt>
              </c:strCache>
            </c:strRef>
          </c:cat>
          <c:val>
            <c:numRef>
              <c:f>Sheet1!$C$2:$C$12</c:f>
              <c:numCache>
                <c:formatCode>0%</c:formatCode>
                <c:ptCount val="11"/>
                <c:pt idx="0">
                  <c:v>0.50505883573352395</c:v>
                </c:pt>
                <c:pt idx="1">
                  <c:v>0.43419025881427598</c:v>
                </c:pt>
                <c:pt idx="2">
                  <c:v>0.30852945614705002</c:v>
                </c:pt>
                <c:pt idx="3">
                  <c:v>0.13942799492288099</c:v>
                </c:pt>
                <c:pt idx="4">
                  <c:v>0.131499617729021</c:v>
                </c:pt>
                <c:pt idx="5">
                  <c:v>8.2125996480459901E-2</c:v>
                </c:pt>
                <c:pt idx="6">
                  <c:v>8.1474612252063705E-2</c:v>
                </c:pt>
                <c:pt idx="7">
                  <c:v>6.5742151702010296E-2</c:v>
                </c:pt>
                <c:pt idx="8">
                  <c:v>5.2899612134574898E-2</c:v>
                </c:pt>
                <c:pt idx="9">
                  <c:v>0.02</c:v>
                </c:pt>
                <c:pt idx="10">
                  <c:v>0.01</c:v>
                </c:pt>
              </c:numCache>
            </c:numRef>
          </c:val>
          <c:extLst>
            <c:ext xmlns:c16="http://schemas.microsoft.com/office/drawing/2014/chart" uri="{C3380CC4-5D6E-409C-BE32-E72D297353CC}">
              <c16:uniqueId val="{00000001-EDE1-4C9A-BB61-65D040BC2A74}"/>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71629236168113397"/>
          <c:y val="0.61376489129662859"/>
          <c:w val="0.28140284563859724"/>
          <c:h val="0.11325886653692387"/>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1515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52563607470212"/>
          <c:y val="2.3078799371320314E-3"/>
          <c:w val="0.59627708834633308"/>
          <c:h val="0.95586635702675993"/>
        </c:manualLayout>
      </c:layout>
      <c:barChart>
        <c:barDir val="bar"/>
        <c:grouping val="clustered"/>
        <c:varyColors val="0"/>
        <c:ser>
          <c:idx val="0"/>
          <c:order val="0"/>
          <c:tx>
            <c:strRef>
              <c:f>Sheet1!$B$1</c:f>
              <c:strCache>
                <c:ptCount val="1"/>
                <c:pt idx="0">
                  <c:v>Column3</c:v>
                </c:pt>
              </c:strCache>
            </c:strRef>
          </c:tx>
          <c:spPr>
            <a:solidFill>
              <a:srgbClr val="009690"/>
            </a:solidFill>
            <a:ln>
              <a:noFill/>
            </a:ln>
            <a:effectLst/>
          </c:spPr>
          <c:invertIfNegative val="0"/>
          <c:dPt>
            <c:idx val="11"/>
            <c:invertIfNegative val="0"/>
            <c:bubble3D val="0"/>
            <c:extLst>
              <c:ext xmlns:c16="http://schemas.microsoft.com/office/drawing/2014/chart" uri="{C3380CC4-5D6E-409C-BE32-E72D297353CC}">
                <c16:uniqueId val="{00000000-CB76-42D9-BC5C-25893B5B20B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Parent</c:v>
                </c:pt>
                <c:pt idx="1">
                  <c:v>Another family member</c:v>
                </c:pt>
                <c:pt idx="2">
                  <c:v>A friend</c:v>
                </c:pt>
                <c:pt idx="3">
                  <c:v>A neighbour</c:v>
                </c:pt>
                <c:pt idx="4">
                  <c:v>Someone else</c:v>
                </c:pt>
              </c:strCache>
            </c:strRef>
          </c:cat>
          <c:val>
            <c:numRef>
              <c:f>Sheet1!$B$2:$B$6</c:f>
              <c:numCache>
                <c:formatCode>0%</c:formatCode>
                <c:ptCount val="5"/>
                <c:pt idx="0">
                  <c:v>0.497147027791072</c:v>
                </c:pt>
                <c:pt idx="1">
                  <c:v>0.47536815051995701</c:v>
                </c:pt>
                <c:pt idx="2">
                  <c:v>0.350449003046367</c:v>
                </c:pt>
                <c:pt idx="3">
                  <c:v>5.9920947443338202E-2</c:v>
                </c:pt>
                <c:pt idx="4">
                  <c:v>5.9920947443338202E-2</c:v>
                </c:pt>
              </c:numCache>
            </c:numRef>
          </c:val>
          <c:extLst>
            <c:ext xmlns:c16="http://schemas.microsoft.com/office/drawing/2014/chart" uri="{C3380CC4-5D6E-409C-BE32-E72D297353CC}">
              <c16:uniqueId val="{00000001-CB76-42D9-BC5C-25893B5B20B0}"/>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50270153709713"/>
          <c:y val="2.3079058966074314E-3"/>
          <c:w val="0.53678802262429892"/>
          <c:h val="0.95586635702675993"/>
        </c:manualLayout>
      </c:layout>
      <c:barChart>
        <c:barDir val="bar"/>
        <c:grouping val="clustered"/>
        <c:varyColors val="0"/>
        <c:ser>
          <c:idx val="0"/>
          <c:order val="0"/>
          <c:tx>
            <c:strRef>
              <c:f>Sheet1!$B$1</c:f>
              <c:strCache>
                <c:ptCount val="1"/>
                <c:pt idx="0">
                  <c:v>Greater Manchester</c:v>
                </c:pt>
              </c:strCache>
            </c:strRef>
          </c:tx>
          <c:spPr>
            <a:solidFill>
              <a:srgbClr val="009690"/>
            </a:solidFill>
            <a:ln>
              <a:noFill/>
            </a:ln>
            <a:effectLst/>
          </c:spPr>
          <c:invertIfNegative val="0"/>
          <c:dPt>
            <c:idx val="11"/>
            <c:invertIfNegative val="0"/>
            <c:bubble3D val="0"/>
            <c:extLst>
              <c:ext xmlns:c16="http://schemas.microsoft.com/office/drawing/2014/chart" uri="{C3380CC4-5D6E-409C-BE32-E72D297353CC}">
                <c16:uniqueId val="{00000000-0516-4FD6-957B-365371C09D6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£0 - £499</c:v>
                </c:pt>
                <c:pt idx="1">
                  <c:v>£500 - £1999</c:v>
                </c:pt>
                <c:pt idx="2">
                  <c:v>£2000 - £3999</c:v>
                </c:pt>
                <c:pt idx="3">
                  <c:v>£4000 - £9999</c:v>
                </c:pt>
                <c:pt idx="4">
                  <c:v>£10000 or more </c:v>
                </c:pt>
                <c:pt idx="5">
                  <c:v>Don't know / Prefer to not say</c:v>
                </c:pt>
              </c:strCache>
            </c:strRef>
          </c:cat>
          <c:val>
            <c:numRef>
              <c:f>Sheet1!$B$2:$B$7</c:f>
              <c:numCache>
                <c:formatCode>0%</c:formatCode>
                <c:ptCount val="6"/>
                <c:pt idx="0">
                  <c:v>0.39611258318151599</c:v>
                </c:pt>
                <c:pt idx="1">
                  <c:v>0.330705497548892</c:v>
                </c:pt>
                <c:pt idx="2">
                  <c:v>9.1452144707544897E-2</c:v>
                </c:pt>
                <c:pt idx="3">
                  <c:v>5.8369685878638299E-2</c:v>
                </c:pt>
                <c:pt idx="4">
                  <c:v>6.4867369988203E-2</c:v>
                </c:pt>
                <c:pt idx="5">
                  <c:v>0.06</c:v>
                </c:pt>
              </c:numCache>
            </c:numRef>
          </c:val>
          <c:extLst>
            <c:ext xmlns:c16="http://schemas.microsoft.com/office/drawing/2014/chart" uri="{C3380CC4-5D6E-409C-BE32-E72D297353CC}">
              <c16:uniqueId val="{00000001-0516-4FD6-957B-365371C09D6E}"/>
            </c:ext>
          </c:extLst>
        </c:ser>
        <c:dLbls>
          <c:dLblPos val="outEnd"/>
          <c:showLegendKey val="0"/>
          <c:showVal val="1"/>
          <c:showCatName val="0"/>
          <c:showSerName val="0"/>
          <c:showPercent val="0"/>
          <c:showBubbleSize val="0"/>
        </c:dLbls>
        <c:gapWidth val="50"/>
        <c:axId val="1948624431"/>
        <c:axId val="1948599887"/>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ONS Benchmarking </c:v>
                      </c:pt>
                    </c:strCache>
                  </c:strRef>
                </c:tx>
                <c:spPr>
                  <a:solidFill>
                    <a:srgbClr val="B8EA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£0 - £499</c:v>
                      </c:pt>
                      <c:pt idx="1">
                        <c:v>£500 - £1999</c:v>
                      </c:pt>
                      <c:pt idx="2">
                        <c:v>£2000 - £3999</c:v>
                      </c:pt>
                      <c:pt idx="3">
                        <c:v>£4000 - £9999</c:v>
                      </c:pt>
                      <c:pt idx="4">
                        <c:v>£10000 or more </c:v>
                      </c:pt>
                      <c:pt idx="5">
                        <c:v>Don't know / Prefer to not say</c:v>
                      </c:pt>
                    </c:strCache>
                  </c:strRef>
                </c:cat>
                <c:val>
                  <c:numRef>
                    <c:extLst>
                      <c:ext uri="{02D57815-91ED-43cb-92C2-25804820EDAC}">
                        <c15:formulaRef>
                          <c15:sqref>Sheet1!$C$2:$C$7</c15:sqref>
                        </c15:formulaRef>
                      </c:ext>
                    </c:extLst>
                    <c:numCache>
                      <c:formatCode>0%</c:formatCode>
                      <c:ptCount val="6"/>
                      <c:pt idx="0">
                        <c:v>0.48</c:v>
                      </c:pt>
                      <c:pt idx="1">
                        <c:v>0.27</c:v>
                      </c:pt>
                      <c:pt idx="2">
                        <c:v>0.06</c:v>
                      </c:pt>
                      <c:pt idx="3">
                        <c:v>0.02</c:v>
                      </c:pt>
                      <c:pt idx="4">
                        <c:v>0.01</c:v>
                      </c:pt>
                      <c:pt idx="5">
                        <c:v>0.06</c:v>
                      </c:pt>
                    </c:numCache>
                  </c:numRef>
                </c:val>
                <c:extLst>
                  <c:ext xmlns:c16="http://schemas.microsoft.com/office/drawing/2014/chart" uri="{C3380CC4-5D6E-409C-BE32-E72D297353CC}">
                    <c16:uniqueId val="{00000002-0516-4FD6-957B-365371C09D6E}"/>
                  </c:ext>
                </c:extLst>
              </c15:ser>
            </c15:filteredBarSeries>
          </c:ext>
        </c:extLst>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I am satisfied with my work hours</c:v>
                </c:pt>
                <c:pt idx="1">
                  <c:v>I am satisfied with my job</c:v>
                </c:pt>
                <c:pt idx="2">
                  <c:v>I am satisfied with my pay</c:v>
                </c:pt>
              </c:strCache>
              <c:extLst/>
            </c:strRef>
          </c:cat>
          <c:val>
            <c:numRef>
              <c:f>Sheet1!$B$2:$B$5</c:f>
              <c:numCache>
                <c:formatCode>0%</c:formatCode>
                <c:ptCount val="3"/>
                <c:pt idx="0">
                  <c:v>0.76</c:v>
                </c:pt>
                <c:pt idx="1">
                  <c:v>0.71</c:v>
                </c:pt>
                <c:pt idx="2">
                  <c:v>0.5</c:v>
                </c:pt>
              </c:numCache>
              <c:extLst/>
            </c:numRef>
          </c:val>
          <c:extLst>
            <c:ext xmlns:c16="http://schemas.microsoft.com/office/drawing/2014/chart" uri="{C3380CC4-5D6E-409C-BE32-E72D297353CC}">
              <c16:uniqueId val="{00000000-2D59-47C5-AEF5-8C77A3583080}"/>
            </c:ext>
          </c:extLst>
        </c:ser>
        <c:ser>
          <c:idx val="1"/>
          <c:order val="1"/>
          <c:tx>
            <c:strRef>
              <c:f>Sheet1!$C$1</c:f>
              <c:strCache>
                <c:ptCount val="1"/>
                <c:pt idx="0">
                  <c:v>Neither agree nor disagree</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I am satisfied with my work hours</c:v>
                </c:pt>
                <c:pt idx="1">
                  <c:v>I am satisfied with my job</c:v>
                </c:pt>
                <c:pt idx="2">
                  <c:v>I am satisfied with my pay</c:v>
                </c:pt>
              </c:strCache>
              <c:extLst/>
            </c:strRef>
          </c:cat>
          <c:val>
            <c:numRef>
              <c:f>Sheet1!$C$2:$C$5</c:f>
              <c:numCache>
                <c:formatCode>0%</c:formatCode>
                <c:ptCount val="3"/>
                <c:pt idx="0">
                  <c:v>0.121559224860705</c:v>
                </c:pt>
                <c:pt idx="1">
                  <c:v>0.155243618038444</c:v>
                </c:pt>
                <c:pt idx="2">
                  <c:v>0.179904724208206</c:v>
                </c:pt>
              </c:numCache>
              <c:extLst/>
            </c:numRef>
          </c:val>
          <c:extLst>
            <c:ext xmlns:c16="http://schemas.microsoft.com/office/drawing/2014/chart" uri="{C3380CC4-5D6E-409C-BE32-E72D297353CC}">
              <c16:uniqueId val="{00000001-2D59-47C5-AEF5-8C77A3583080}"/>
            </c:ext>
          </c:extLst>
        </c:ser>
        <c:ser>
          <c:idx val="2"/>
          <c:order val="2"/>
          <c:tx>
            <c:strRef>
              <c:f>Sheet1!$D$1</c:f>
              <c:strCache>
                <c:ptCount val="1"/>
                <c:pt idx="0">
                  <c:v>Disagree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I am satisfied with my work hours</c:v>
                </c:pt>
                <c:pt idx="1">
                  <c:v>I am satisfied with my job</c:v>
                </c:pt>
                <c:pt idx="2">
                  <c:v>I am satisfied with my pay</c:v>
                </c:pt>
              </c:strCache>
              <c:extLst/>
            </c:strRef>
          </c:cat>
          <c:val>
            <c:numRef>
              <c:f>Sheet1!$D$2:$D$5</c:f>
              <c:numCache>
                <c:formatCode>0%</c:formatCode>
                <c:ptCount val="3"/>
                <c:pt idx="0">
                  <c:v>0.11</c:v>
                </c:pt>
                <c:pt idx="1">
                  <c:v>0.13</c:v>
                </c:pt>
                <c:pt idx="2">
                  <c:v>0.31</c:v>
                </c:pt>
              </c:numCache>
              <c:extLst/>
            </c:numRef>
          </c:val>
          <c:extLst>
            <c:ext xmlns:c16="http://schemas.microsoft.com/office/drawing/2014/chart" uri="{C3380CC4-5D6E-409C-BE32-E72D297353CC}">
              <c16:uniqueId val="{00000002-2D59-47C5-AEF5-8C77A3583080}"/>
            </c:ext>
          </c:extLst>
        </c:ser>
        <c:ser>
          <c:idx val="3"/>
          <c:order val="3"/>
          <c:tx>
            <c:strRef>
              <c:f>Sheet1!$E$1</c:f>
              <c:strCache>
                <c:ptCount val="1"/>
                <c:pt idx="0">
                  <c:v>Don't know </c:v>
                </c:pt>
              </c:strCache>
            </c:strRef>
          </c:tx>
          <c:spPr>
            <a:solidFill>
              <a:schemeClr val="bg1">
                <a:lumMod val="50000"/>
              </a:schemeClr>
            </a:solidFill>
            <a:ln>
              <a:noFill/>
            </a:ln>
            <a:effectLst/>
          </c:spPr>
          <c:invertIfNegative val="0"/>
          <c:cat>
            <c:strRef>
              <c:f>Sheet1!$A$2:$A$5</c:f>
              <c:strCache>
                <c:ptCount val="3"/>
                <c:pt idx="0">
                  <c:v>I am satisfied with my work hours</c:v>
                </c:pt>
                <c:pt idx="1">
                  <c:v>I am satisfied with my job</c:v>
                </c:pt>
                <c:pt idx="2">
                  <c:v>I am satisfied with my pay</c:v>
                </c:pt>
              </c:strCache>
              <c:extLst/>
            </c:strRef>
          </c:cat>
          <c:val>
            <c:numRef>
              <c:f>Sheet1!$E$2:$E$5</c:f>
              <c:numCache>
                <c:formatCode>0%</c:formatCode>
                <c:ptCount val="3"/>
                <c:pt idx="0">
                  <c:v>0.01</c:v>
                </c:pt>
                <c:pt idx="1">
                  <c:v>0.01</c:v>
                </c:pt>
                <c:pt idx="2">
                  <c:v>0.01</c:v>
                </c:pt>
              </c:numCache>
              <c:extLst/>
            </c:numRef>
          </c:val>
          <c:extLst>
            <c:ext xmlns:c16="http://schemas.microsoft.com/office/drawing/2014/chart" uri="{C3380CC4-5D6E-409C-BE32-E72D297353CC}">
              <c16:uniqueId val="{00000003-2D59-47C5-AEF5-8C77A3583080}"/>
            </c:ext>
          </c:extLst>
        </c:ser>
        <c:dLbls>
          <c:showLegendKey val="0"/>
          <c:showVal val="0"/>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a:noFill/>
        </a:ln>
        <a:effectLst/>
      </c:spPr>
    </c:plotArea>
    <c:legend>
      <c:legendPos val="b"/>
      <c:layout>
        <c:manualLayout>
          <c:xMode val="edge"/>
          <c:yMode val="edge"/>
          <c:x val="0"/>
          <c:y val="0.8547569171521302"/>
          <c:w val="1"/>
          <c:h val="9.774160671237358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06981653426278E-3"/>
          <c:y val="2.9804446985633275E-2"/>
          <c:w val="0.99458335244202167"/>
          <c:h val="0.67766731743933573"/>
        </c:manualLayout>
      </c:layout>
      <c:barChart>
        <c:barDir val="col"/>
        <c:grouping val="percentStacked"/>
        <c:varyColors val="0"/>
        <c:ser>
          <c:idx val="0"/>
          <c:order val="0"/>
          <c:tx>
            <c:strRef>
              <c:f>Sheet1!$B$1</c:f>
              <c:strCache>
                <c:ptCount val="1"/>
                <c:pt idx="0">
                  <c:v>Don’t know/ Prefer not to say</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able to pay someone back</c:v>
                </c:pt>
                <c:pt idx="1">
                  <c:v>Being able to pay the interest of the loan back</c:v>
                </c:pt>
                <c:pt idx="2">
                  <c:v>The terms of the loan being changed suddenly</c:v>
                </c:pt>
                <c:pt idx="3">
                  <c:v>Losing the relationship you have with the person you have a loan from</c:v>
                </c:pt>
              </c:strCache>
            </c:strRef>
          </c:cat>
          <c:val>
            <c:numRef>
              <c:f>Sheet1!$B$2:$B$5</c:f>
              <c:numCache>
                <c:formatCode>0%</c:formatCode>
                <c:ptCount val="4"/>
                <c:pt idx="0">
                  <c:v>0.03</c:v>
                </c:pt>
                <c:pt idx="1">
                  <c:v>0.05</c:v>
                </c:pt>
                <c:pt idx="2">
                  <c:v>0.06</c:v>
                </c:pt>
                <c:pt idx="3">
                  <c:v>0.06</c:v>
                </c:pt>
              </c:numCache>
            </c:numRef>
          </c:val>
          <c:extLst>
            <c:ext xmlns:c16="http://schemas.microsoft.com/office/drawing/2014/chart" uri="{C3380CC4-5D6E-409C-BE32-E72D297353CC}">
              <c16:uniqueId val="{00000000-F683-4A47-BF31-AE0371964E89}"/>
            </c:ext>
          </c:extLst>
        </c:ser>
        <c:ser>
          <c:idx val="1"/>
          <c:order val="1"/>
          <c:tx>
            <c:strRef>
              <c:f>Sheet1!$C$1</c:f>
              <c:strCache>
                <c:ptCount val="1"/>
                <c:pt idx="0">
                  <c:v>Very worried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able to pay someone back</c:v>
                </c:pt>
                <c:pt idx="1">
                  <c:v>Being able to pay the interest of the loan back</c:v>
                </c:pt>
                <c:pt idx="2">
                  <c:v>The terms of the loan being changed suddenly</c:v>
                </c:pt>
                <c:pt idx="3">
                  <c:v>Losing the relationship you have with the person you have a loan from</c:v>
                </c:pt>
              </c:strCache>
            </c:strRef>
          </c:cat>
          <c:val>
            <c:numRef>
              <c:f>Sheet1!$C$2:$C$5</c:f>
              <c:numCache>
                <c:formatCode>0%</c:formatCode>
                <c:ptCount val="4"/>
                <c:pt idx="0">
                  <c:v>0.21296750229395001</c:v>
                </c:pt>
                <c:pt idx="1">
                  <c:v>0.15627545152081099</c:v>
                </c:pt>
                <c:pt idx="2">
                  <c:v>0.17586813495429801</c:v>
                </c:pt>
                <c:pt idx="3">
                  <c:v>0.110785467646165</c:v>
                </c:pt>
              </c:numCache>
            </c:numRef>
          </c:val>
          <c:extLst>
            <c:ext xmlns:c16="http://schemas.microsoft.com/office/drawing/2014/chart" uri="{C3380CC4-5D6E-409C-BE32-E72D297353CC}">
              <c16:uniqueId val="{00000001-F683-4A47-BF31-AE0371964E89}"/>
            </c:ext>
          </c:extLst>
        </c:ser>
        <c:ser>
          <c:idx val="2"/>
          <c:order val="2"/>
          <c:tx>
            <c:strRef>
              <c:f>Sheet1!$D$1</c:f>
              <c:strCache>
                <c:ptCount val="1"/>
                <c:pt idx="0">
                  <c:v>Somewhat worried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able to pay someone back</c:v>
                </c:pt>
                <c:pt idx="1">
                  <c:v>Being able to pay the interest of the loan back</c:v>
                </c:pt>
                <c:pt idx="2">
                  <c:v>The terms of the loan being changed suddenly</c:v>
                </c:pt>
                <c:pt idx="3">
                  <c:v>Losing the relationship you have with the person you have a loan from</c:v>
                </c:pt>
              </c:strCache>
            </c:strRef>
          </c:cat>
          <c:val>
            <c:numRef>
              <c:f>Sheet1!$D$2:$D$5</c:f>
              <c:numCache>
                <c:formatCode>0%</c:formatCode>
                <c:ptCount val="4"/>
                <c:pt idx="0">
                  <c:v>0.32066895551692798</c:v>
                </c:pt>
                <c:pt idx="1">
                  <c:v>0.28023795338167001</c:v>
                </c:pt>
                <c:pt idx="2">
                  <c:v>0.26416394197694099</c:v>
                </c:pt>
                <c:pt idx="3">
                  <c:v>0.21000188141269499</c:v>
                </c:pt>
              </c:numCache>
            </c:numRef>
          </c:val>
          <c:extLst>
            <c:ext xmlns:c16="http://schemas.microsoft.com/office/drawing/2014/chart" uri="{C3380CC4-5D6E-409C-BE32-E72D297353CC}">
              <c16:uniqueId val="{00000002-F683-4A47-BF31-AE0371964E89}"/>
            </c:ext>
          </c:extLst>
        </c:ser>
        <c:ser>
          <c:idx val="3"/>
          <c:order val="3"/>
          <c:tx>
            <c:strRef>
              <c:f>Sheet1!$E$1</c:f>
              <c:strCache>
                <c:ptCount val="1"/>
                <c:pt idx="0">
                  <c:v>Neither worried nor not worried</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able to pay someone back</c:v>
                </c:pt>
                <c:pt idx="1">
                  <c:v>Being able to pay the interest of the loan back</c:v>
                </c:pt>
                <c:pt idx="2">
                  <c:v>The terms of the loan being changed suddenly</c:v>
                </c:pt>
                <c:pt idx="3">
                  <c:v>Losing the relationship you have with the person you have a loan from</c:v>
                </c:pt>
              </c:strCache>
            </c:strRef>
          </c:cat>
          <c:val>
            <c:numRef>
              <c:f>Sheet1!$E$2:$E$5</c:f>
              <c:numCache>
                <c:formatCode>0%</c:formatCode>
                <c:ptCount val="4"/>
                <c:pt idx="0">
                  <c:v>0.11863960036040801</c:v>
                </c:pt>
                <c:pt idx="1">
                  <c:v>0.106601385292107</c:v>
                </c:pt>
                <c:pt idx="2">
                  <c:v>0.114544912319543</c:v>
                </c:pt>
                <c:pt idx="3">
                  <c:v>0.140701193901661</c:v>
                </c:pt>
              </c:numCache>
            </c:numRef>
          </c:val>
          <c:extLst>
            <c:ext xmlns:c16="http://schemas.microsoft.com/office/drawing/2014/chart" uri="{C3380CC4-5D6E-409C-BE32-E72D297353CC}">
              <c16:uniqueId val="{00000003-F683-4A47-BF31-AE0371964E89}"/>
            </c:ext>
          </c:extLst>
        </c:ser>
        <c:ser>
          <c:idx val="4"/>
          <c:order val="4"/>
          <c:tx>
            <c:strRef>
              <c:f>Sheet1!$F$1</c:f>
              <c:strCache>
                <c:ptCount val="1"/>
                <c:pt idx="0">
                  <c:v>Not that worried</c:v>
                </c:pt>
              </c:strCache>
            </c:strRef>
          </c:tx>
          <c:spPr>
            <a:solidFill>
              <a:srgbClr val="A3E5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able to pay someone back</c:v>
                </c:pt>
                <c:pt idx="1">
                  <c:v>Being able to pay the interest of the loan back</c:v>
                </c:pt>
                <c:pt idx="2">
                  <c:v>The terms of the loan being changed suddenly</c:v>
                </c:pt>
                <c:pt idx="3">
                  <c:v>Losing the relationship you have with the person you have a loan from</c:v>
                </c:pt>
              </c:strCache>
            </c:strRef>
          </c:cat>
          <c:val>
            <c:numRef>
              <c:f>Sheet1!$F$2:$F$5</c:f>
              <c:numCache>
                <c:formatCode>0%</c:formatCode>
                <c:ptCount val="4"/>
                <c:pt idx="0">
                  <c:v>0.16655055846006001</c:v>
                </c:pt>
                <c:pt idx="1">
                  <c:v>0.17104035191320999</c:v>
                </c:pt>
                <c:pt idx="2">
                  <c:v>0.138155938160402</c:v>
                </c:pt>
                <c:pt idx="3">
                  <c:v>0.15744721286528701</c:v>
                </c:pt>
              </c:numCache>
            </c:numRef>
          </c:val>
          <c:extLst>
            <c:ext xmlns:c16="http://schemas.microsoft.com/office/drawing/2014/chart" uri="{C3380CC4-5D6E-409C-BE32-E72D297353CC}">
              <c16:uniqueId val="{00000004-F683-4A47-BF31-AE0371964E89}"/>
            </c:ext>
          </c:extLst>
        </c:ser>
        <c:ser>
          <c:idx val="5"/>
          <c:order val="5"/>
          <c:tx>
            <c:strRef>
              <c:f>Sheet1!$G$1</c:f>
              <c:strCache>
                <c:ptCount val="1"/>
                <c:pt idx="0">
                  <c:v>Not at all worried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able to pay someone back</c:v>
                </c:pt>
                <c:pt idx="1">
                  <c:v>Being able to pay the interest of the loan back</c:v>
                </c:pt>
                <c:pt idx="2">
                  <c:v>The terms of the loan being changed suddenly</c:v>
                </c:pt>
                <c:pt idx="3">
                  <c:v>Losing the relationship you have with the person you have a loan from</c:v>
                </c:pt>
              </c:strCache>
            </c:strRef>
          </c:cat>
          <c:val>
            <c:numRef>
              <c:f>Sheet1!$G$2:$G$5</c:f>
              <c:numCache>
                <c:formatCode>0%</c:formatCode>
                <c:ptCount val="4"/>
                <c:pt idx="0">
                  <c:v>0.15568508587742499</c:v>
                </c:pt>
                <c:pt idx="1">
                  <c:v>0.23326279068907799</c:v>
                </c:pt>
                <c:pt idx="2">
                  <c:v>0.25164230234042501</c:v>
                </c:pt>
                <c:pt idx="3">
                  <c:v>0.32425071969705299</c:v>
                </c:pt>
              </c:numCache>
            </c:numRef>
          </c:val>
          <c:extLst>
            <c:ext xmlns:c16="http://schemas.microsoft.com/office/drawing/2014/chart" uri="{C3380CC4-5D6E-409C-BE32-E72D297353CC}">
              <c16:uniqueId val="{00000005-F683-4A47-BF31-AE0371964E89}"/>
            </c:ext>
          </c:extLst>
        </c:ser>
        <c:dLbls>
          <c:dLblPos val="ctr"/>
          <c:showLegendKey val="0"/>
          <c:showVal val="1"/>
          <c:showCatName val="0"/>
          <c:showSerName val="0"/>
          <c:showPercent val="0"/>
          <c:showBubbleSize val="0"/>
        </c:dLbls>
        <c:gapWidth val="65"/>
        <c:overlap val="100"/>
        <c:axId val="1034635416"/>
        <c:axId val="1034636072"/>
      </c:barChart>
      <c:catAx>
        <c:axId val="103463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4636072"/>
        <c:crosses val="autoZero"/>
        <c:auto val="1"/>
        <c:lblAlgn val="ctr"/>
        <c:lblOffset val="100"/>
        <c:noMultiLvlLbl val="0"/>
      </c:catAx>
      <c:valAx>
        <c:axId val="1034636072"/>
        <c:scaling>
          <c:orientation val="minMax"/>
        </c:scaling>
        <c:delete val="1"/>
        <c:axPos val="l"/>
        <c:numFmt formatCode="0%" sourceLinked="1"/>
        <c:majorTickMark val="none"/>
        <c:minorTickMark val="none"/>
        <c:tickLblPos val="nextTo"/>
        <c:crossAx val="1034635416"/>
        <c:crosses val="autoZero"/>
        <c:crossBetween val="between"/>
      </c:valAx>
      <c:spPr>
        <a:noFill/>
        <a:ln>
          <a:noFill/>
        </a:ln>
        <a:effectLst/>
      </c:spPr>
    </c:plotArea>
    <c:legend>
      <c:legendPos val="r"/>
      <c:layout>
        <c:manualLayout>
          <c:xMode val="edge"/>
          <c:yMode val="edge"/>
          <c:x val="0"/>
          <c:y val="0.92149204175260868"/>
          <c:w val="1"/>
          <c:h val="7.687704841123127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72678877943106"/>
          <c:y val="0"/>
          <c:w val="0.68472458854307006"/>
          <c:h val="0.75348468420005654"/>
        </c:manualLayout>
      </c:layout>
      <c:doughnutChart>
        <c:varyColors val="1"/>
        <c:ser>
          <c:idx val="0"/>
          <c:order val="0"/>
          <c:tx>
            <c:strRef>
              <c:f>Sheet1!$B$1</c:f>
              <c:strCache>
                <c:ptCount val="1"/>
                <c:pt idx="0">
                  <c:v>Column1</c:v>
                </c:pt>
              </c:strCache>
            </c:strRef>
          </c:tx>
          <c:spPr>
            <a:solidFill>
              <a:schemeClr val="accent6">
                <a:lumMod val="75000"/>
              </a:schemeClr>
            </a:solidFill>
          </c:spPr>
          <c:dPt>
            <c:idx val="0"/>
            <c:bubble3D val="0"/>
            <c:spPr>
              <a:solidFill>
                <a:srgbClr val="FF0101"/>
              </a:solidFill>
              <a:ln w="19050">
                <a:solidFill>
                  <a:schemeClr val="lt1"/>
                </a:solidFill>
              </a:ln>
              <a:effectLst/>
            </c:spPr>
            <c:extLst>
              <c:ext xmlns:c16="http://schemas.microsoft.com/office/drawing/2014/chart" uri="{C3380CC4-5D6E-409C-BE32-E72D297353CC}">
                <c16:uniqueId val="{00000001-4D92-4C48-88EB-D9E4E622FCE1}"/>
              </c:ext>
            </c:extLst>
          </c:dPt>
          <c:dPt>
            <c:idx val="1"/>
            <c:bubble3D val="0"/>
            <c:spPr>
              <a:solidFill>
                <a:srgbClr val="009690"/>
              </a:solidFill>
              <a:ln w="19050">
                <a:solidFill>
                  <a:schemeClr val="lt1"/>
                </a:solidFill>
              </a:ln>
              <a:effectLst/>
            </c:spPr>
            <c:extLst>
              <c:ext xmlns:c16="http://schemas.microsoft.com/office/drawing/2014/chart" uri="{C3380CC4-5D6E-409C-BE32-E72D297353CC}">
                <c16:uniqueId val="{00000003-4D92-4C48-88EB-D9E4E622FCE1}"/>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4D92-4C48-88EB-D9E4E622FCE1}"/>
              </c:ext>
            </c:extLst>
          </c:dPt>
          <c:dPt>
            <c:idx val="3"/>
            <c:bubble3D val="0"/>
            <c:spPr>
              <a:solidFill>
                <a:srgbClr val="FF9999"/>
              </a:solidFill>
              <a:ln w="19050">
                <a:solidFill>
                  <a:schemeClr val="lt1"/>
                </a:solidFill>
              </a:ln>
              <a:effectLst/>
            </c:spPr>
            <c:extLst>
              <c:ext xmlns:c16="http://schemas.microsoft.com/office/drawing/2014/chart" uri="{C3380CC4-5D6E-409C-BE32-E72D297353CC}">
                <c16:uniqueId val="{00000007-4D92-4C48-88EB-D9E4E622FCE1}"/>
              </c:ext>
            </c:extLst>
          </c:dPt>
          <c:dPt>
            <c:idx val="4"/>
            <c:bubble3D val="0"/>
            <c:spPr>
              <a:solidFill>
                <a:srgbClr val="FF0000"/>
              </a:solidFill>
              <a:ln w="19050">
                <a:solidFill>
                  <a:schemeClr val="lt1"/>
                </a:solidFill>
              </a:ln>
              <a:effectLst/>
            </c:spPr>
            <c:extLst>
              <c:ext xmlns:c16="http://schemas.microsoft.com/office/drawing/2014/chart" uri="{C3380CC4-5D6E-409C-BE32-E72D297353CC}">
                <c16:uniqueId val="{00000009-4D92-4C48-88EB-D9E4E622FCE1}"/>
              </c:ext>
            </c:extLst>
          </c:dPt>
          <c:dPt>
            <c:idx val="5"/>
            <c:bubble3D val="0"/>
            <c:spPr>
              <a:solidFill>
                <a:schemeClr val="bg2"/>
              </a:solidFill>
              <a:ln w="19050">
                <a:solidFill>
                  <a:schemeClr val="lt1"/>
                </a:solidFill>
              </a:ln>
              <a:effectLst/>
            </c:spPr>
            <c:extLst>
              <c:ext xmlns:c16="http://schemas.microsoft.com/office/drawing/2014/chart" uri="{C3380CC4-5D6E-409C-BE32-E72D297353CC}">
                <c16:uniqueId val="{0000000B-4D92-4C48-88EB-D9E4E622FCE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 / Prefer not to say</c:v>
                </c:pt>
              </c:strCache>
            </c:strRef>
          </c:cat>
          <c:val>
            <c:numRef>
              <c:f>Sheet1!$B$2:$B$4</c:f>
              <c:numCache>
                <c:formatCode>0%</c:formatCode>
                <c:ptCount val="3"/>
                <c:pt idx="0">
                  <c:v>0.23532249739831099</c:v>
                </c:pt>
                <c:pt idx="1">
                  <c:v>0.64368578562785705</c:v>
                </c:pt>
                <c:pt idx="2">
                  <c:v>0.12</c:v>
                </c:pt>
              </c:numCache>
            </c:numRef>
          </c:val>
          <c:extLst>
            <c:ext xmlns:c16="http://schemas.microsoft.com/office/drawing/2014/chart" uri="{C3380CC4-5D6E-409C-BE32-E72D297353CC}">
              <c16:uniqueId val="{0000000C-4D92-4C48-88EB-D9E4E622FCE1}"/>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0.12227882532414765"/>
          <c:y val="0.75676017060827061"/>
          <c:w val="0.75051107776778681"/>
          <c:h val="0.24027458269300153"/>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06981653426278E-3"/>
          <c:y val="2.9804446985633275E-2"/>
          <c:w val="0.99458335244202167"/>
          <c:h val="0.70028915399152114"/>
        </c:manualLayout>
      </c:layout>
      <c:barChart>
        <c:barDir val="col"/>
        <c:grouping val="percentStacked"/>
        <c:varyColors val="0"/>
        <c:ser>
          <c:idx val="0"/>
          <c:order val="0"/>
          <c:tx>
            <c:strRef>
              <c:f>Sheet1!$B$1</c:f>
              <c:strCache>
                <c:ptCount val="1"/>
                <c:pt idx="0">
                  <c:v>Prefer not to say</c:v>
                </c:pt>
              </c:strCache>
            </c:strRef>
          </c:tx>
          <c:spPr>
            <a:solidFill>
              <a:schemeClr val="bg1">
                <a:lumMod val="50000"/>
              </a:schemeClr>
            </a:solidFill>
            <a:ln>
              <a:noFill/>
            </a:ln>
            <a:effectLst/>
          </c:spPr>
          <c:invertIfNegative val="0"/>
          <c:dLbls>
            <c:delete val="1"/>
          </c:dLbls>
          <c:cat>
            <c:strRef>
              <c:f>Sheet1!$A$2:$A$11</c:f>
              <c:strCache>
                <c:ptCount val="10"/>
                <c:pt idx="0">
                  <c:v>Free school meals</c:v>
                </c:pt>
                <c:pt idx="1">
                  <c:v>Blue badges</c:v>
                </c:pt>
                <c:pt idx="2">
                  <c:v>Housing Benefit</c:v>
                </c:pt>
                <c:pt idx="3">
                  <c:v>Council Tax Discounts</c:v>
                </c:pt>
                <c:pt idx="4">
                  <c:v>Council tax reduction/support</c:v>
                </c:pt>
                <c:pt idx="5">
                  <c:v>Student support</c:v>
                </c:pt>
                <c:pt idx="6">
                  <c:v>Support with Energy Assistance Schemes</c:v>
                </c:pt>
                <c:pt idx="7">
                  <c:v>Local welfare assistance schemes</c:v>
                </c:pt>
                <c:pt idx="8">
                  <c:v>Household support fund</c:v>
                </c:pt>
                <c:pt idx="9">
                  <c:v>Discretionary housing payment</c:v>
                </c:pt>
              </c:strCache>
            </c:strRef>
          </c:cat>
          <c:val>
            <c:numRef>
              <c:f>Sheet1!$B$2:$B$11</c:f>
              <c:numCache>
                <c:formatCode>0%</c:formatCode>
                <c:ptCount val="10"/>
                <c:pt idx="0">
                  <c:v>1.3893171783983801E-2</c:v>
                </c:pt>
                <c:pt idx="1">
                  <c:v>9.8043573348839293E-3</c:v>
                </c:pt>
                <c:pt idx="2">
                  <c:v>1.25543496528405E-2</c:v>
                </c:pt>
                <c:pt idx="3">
                  <c:v>8.2345572805784806E-3</c:v>
                </c:pt>
                <c:pt idx="4">
                  <c:v>1.53513767437106E-2</c:v>
                </c:pt>
                <c:pt idx="5">
                  <c:v>1.4659523734419099E-2</c:v>
                </c:pt>
                <c:pt idx="6">
                  <c:v>7.6907186543842499E-3</c:v>
                </c:pt>
                <c:pt idx="7">
                  <c:v>1.0674782467337499E-2</c:v>
                </c:pt>
                <c:pt idx="8">
                  <c:v>1.7222063950314101E-2</c:v>
                </c:pt>
                <c:pt idx="9">
                  <c:v>1.8263262172882499E-2</c:v>
                </c:pt>
              </c:numCache>
            </c:numRef>
          </c:val>
          <c:extLst>
            <c:ext xmlns:c16="http://schemas.microsoft.com/office/drawing/2014/chart" uri="{C3380CC4-5D6E-409C-BE32-E72D297353CC}">
              <c16:uniqueId val="{00000000-F683-4A47-BF31-AE0371964E89}"/>
            </c:ext>
          </c:extLst>
        </c:ser>
        <c:ser>
          <c:idx val="1"/>
          <c:order val="1"/>
          <c:tx>
            <c:strRef>
              <c:f>Sheet1!$C$1</c:f>
              <c:strCache>
                <c:ptCount val="1"/>
                <c:pt idx="0">
                  <c:v>I have not heard of this before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Free school meals</c:v>
                </c:pt>
                <c:pt idx="1">
                  <c:v>Blue badges</c:v>
                </c:pt>
                <c:pt idx="2">
                  <c:v>Housing Benefit</c:v>
                </c:pt>
                <c:pt idx="3">
                  <c:v>Council Tax Discounts</c:v>
                </c:pt>
                <c:pt idx="4">
                  <c:v>Council tax reduction/support</c:v>
                </c:pt>
                <c:pt idx="5">
                  <c:v>Student support</c:v>
                </c:pt>
                <c:pt idx="6">
                  <c:v>Support with Energy Assistance Schemes</c:v>
                </c:pt>
                <c:pt idx="7">
                  <c:v>Local welfare assistance schemes</c:v>
                </c:pt>
                <c:pt idx="8">
                  <c:v>Household support fund</c:v>
                </c:pt>
                <c:pt idx="9">
                  <c:v>Discretionary housing payment</c:v>
                </c:pt>
              </c:strCache>
            </c:strRef>
          </c:cat>
          <c:val>
            <c:numRef>
              <c:f>Sheet1!$C$2:$C$11</c:f>
              <c:numCache>
                <c:formatCode>0%</c:formatCode>
                <c:ptCount val="10"/>
                <c:pt idx="0">
                  <c:v>0.115806261589223</c:v>
                </c:pt>
                <c:pt idx="1">
                  <c:v>0.16824394025198</c:v>
                </c:pt>
                <c:pt idx="2">
                  <c:v>0.17658050889856999</c:v>
                </c:pt>
                <c:pt idx="3">
                  <c:v>0.229026985593794</c:v>
                </c:pt>
                <c:pt idx="4">
                  <c:v>0.273237088102257</c:v>
                </c:pt>
                <c:pt idx="5">
                  <c:v>0.31078305544688101</c:v>
                </c:pt>
                <c:pt idx="6">
                  <c:v>0.37736564880384099</c:v>
                </c:pt>
                <c:pt idx="7">
                  <c:v>0.51832779883480795</c:v>
                </c:pt>
                <c:pt idx="8">
                  <c:v>0.57454581290684903</c:v>
                </c:pt>
                <c:pt idx="9">
                  <c:v>0.62580625196657003</c:v>
                </c:pt>
              </c:numCache>
            </c:numRef>
          </c:val>
          <c:extLst>
            <c:ext xmlns:c16="http://schemas.microsoft.com/office/drawing/2014/chart" uri="{C3380CC4-5D6E-409C-BE32-E72D297353CC}">
              <c16:uniqueId val="{00000001-F683-4A47-BF31-AE0371964E89}"/>
            </c:ext>
          </c:extLst>
        </c:ser>
        <c:ser>
          <c:idx val="2"/>
          <c:order val="2"/>
          <c:tx>
            <c:strRef>
              <c:f>Sheet1!$D$1</c:f>
              <c:strCache>
                <c:ptCount val="1"/>
                <c:pt idx="0">
                  <c:v>I have heard of this before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Free school meals</c:v>
                </c:pt>
                <c:pt idx="1">
                  <c:v>Blue badges</c:v>
                </c:pt>
                <c:pt idx="2">
                  <c:v>Housing Benefit</c:v>
                </c:pt>
                <c:pt idx="3">
                  <c:v>Council Tax Discounts</c:v>
                </c:pt>
                <c:pt idx="4">
                  <c:v>Council tax reduction/support</c:v>
                </c:pt>
                <c:pt idx="5">
                  <c:v>Student support</c:v>
                </c:pt>
                <c:pt idx="6">
                  <c:v>Support with Energy Assistance Schemes</c:v>
                </c:pt>
                <c:pt idx="7">
                  <c:v>Local welfare assistance schemes</c:v>
                </c:pt>
                <c:pt idx="8">
                  <c:v>Household support fund</c:v>
                </c:pt>
                <c:pt idx="9">
                  <c:v>Discretionary housing payment</c:v>
                </c:pt>
              </c:strCache>
            </c:strRef>
          </c:cat>
          <c:val>
            <c:numRef>
              <c:f>Sheet1!$D$2:$D$11</c:f>
              <c:numCache>
                <c:formatCode>0%</c:formatCode>
                <c:ptCount val="10"/>
                <c:pt idx="0">
                  <c:v>0.870300566626794</c:v>
                </c:pt>
                <c:pt idx="1">
                  <c:v>0.82195170241313797</c:v>
                </c:pt>
                <c:pt idx="2">
                  <c:v>0.81086514144859101</c:v>
                </c:pt>
                <c:pt idx="3">
                  <c:v>0.76273845712562804</c:v>
                </c:pt>
                <c:pt idx="4">
                  <c:v>0.71141153515403299</c:v>
                </c:pt>
                <c:pt idx="5">
                  <c:v>0.67455742081869996</c:v>
                </c:pt>
                <c:pt idx="6">
                  <c:v>0.61494363254177498</c:v>
                </c:pt>
                <c:pt idx="7">
                  <c:v>0.470997418697854</c:v>
                </c:pt>
                <c:pt idx="8">
                  <c:v>0.40823212314283702</c:v>
                </c:pt>
                <c:pt idx="9">
                  <c:v>0.35593048586054699</c:v>
                </c:pt>
              </c:numCache>
            </c:numRef>
          </c:val>
          <c:extLst>
            <c:ext xmlns:c16="http://schemas.microsoft.com/office/drawing/2014/chart" uri="{C3380CC4-5D6E-409C-BE32-E72D297353CC}">
              <c16:uniqueId val="{00000002-F683-4A47-BF31-AE0371964E89}"/>
            </c:ext>
          </c:extLst>
        </c:ser>
        <c:dLbls>
          <c:dLblPos val="ctr"/>
          <c:showLegendKey val="0"/>
          <c:showVal val="1"/>
          <c:showCatName val="0"/>
          <c:showSerName val="0"/>
          <c:showPercent val="0"/>
          <c:showBubbleSize val="0"/>
        </c:dLbls>
        <c:gapWidth val="65"/>
        <c:overlap val="100"/>
        <c:axId val="1034635416"/>
        <c:axId val="1034636072"/>
      </c:barChart>
      <c:catAx>
        <c:axId val="103463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4636072"/>
        <c:crosses val="autoZero"/>
        <c:auto val="1"/>
        <c:lblAlgn val="ctr"/>
        <c:lblOffset val="100"/>
        <c:noMultiLvlLbl val="0"/>
      </c:catAx>
      <c:valAx>
        <c:axId val="1034636072"/>
        <c:scaling>
          <c:orientation val="minMax"/>
        </c:scaling>
        <c:delete val="1"/>
        <c:axPos val="l"/>
        <c:numFmt formatCode="0%" sourceLinked="1"/>
        <c:majorTickMark val="none"/>
        <c:minorTickMark val="none"/>
        <c:tickLblPos val="nextTo"/>
        <c:crossAx val="1034635416"/>
        <c:crosses val="autoZero"/>
        <c:crossBetween val="between"/>
      </c:valAx>
      <c:spPr>
        <a:noFill/>
        <a:ln>
          <a:noFill/>
        </a:ln>
        <a:effectLst/>
      </c:spPr>
    </c:plotArea>
    <c:legend>
      <c:legendPos val="r"/>
      <c:layout>
        <c:manualLayout>
          <c:xMode val="edge"/>
          <c:yMode val="edge"/>
          <c:x val="3.2333635257930364E-2"/>
          <c:y val="0.89147685982494063"/>
          <c:w val="0.89694260212314714"/>
          <c:h val="0.1056452168717782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88888888888888E-2"/>
          <c:y val="2.1712783893046587E-2"/>
          <c:w val="0.97222222222222221"/>
          <c:h val="0.68336544134454491"/>
        </c:manualLayout>
      </c:layout>
      <c:barChart>
        <c:barDir val="col"/>
        <c:grouping val="percentStacked"/>
        <c:varyColors val="0"/>
        <c:ser>
          <c:idx val="0"/>
          <c:order val="0"/>
          <c:tx>
            <c:strRef>
              <c:f>Sheet1!$B$1</c:f>
              <c:strCache>
                <c:ptCount val="1"/>
                <c:pt idx="0">
                  <c:v>Don't know</c:v>
                </c:pt>
              </c:strCache>
            </c:strRef>
          </c:tx>
          <c:spPr>
            <a:solidFill>
              <a:schemeClr val="bg1">
                <a:lumMod val="65000"/>
              </a:schemeClr>
            </a:solidFill>
            <a:ln>
              <a:noFill/>
            </a:ln>
            <a:effectLst/>
          </c:spPr>
          <c:invertIfNegative val="0"/>
          <c:dLbls>
            <c:dLbl>
              <c:idx val="0"/>
              <c:layout>
                <c:manualLayout>
                  <c:x val="7.3795549140571711E-3"/>
                  <c:y val="-1.46172210199781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2B-4CB4-9963-9935EBF81D3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Spring (S1+2)</c:v>
                </c:pt>
                <c:pt idx="1">
                  <c:v>September (S3)</c:v>
                </c:pt>
                <c:pt idx="2">
                  <c:v>November (S4)</c:v>
                </c:pt>
                <c:pt idx="3">
                  <c:v>January (S5)</c:v>
                </c:pt>
              </c:strCache>
            </c:strRef>
          </c:cat>
          <c:val>
            <c:numRef>
              <c:f>Sheet1!$B$2:$B$5</c:f>
              <c:numCache>
                <c:formatCode>0%</c:formatCode>
                <c:ptCount val="4"/>
                <c:pt idx="0">
                  <c:v>2.56938894795198E-2</c:v>
                </c:pt>
                <c:pt idx="1">
                  <c:v>4.91536345788713E-2</c:v>
                </c:pt>
                <c:pt idx="2">
                  <c:v>4.2774246947652902E-2</c:v>
                </c:pt>
                <c:pt idx="3">
                  <c:v>2.7203832760578601E-2</c:v>
                </c:pt>
              </c:numCache>
            </c:numRef>
          </c:val>
          <c:extLst>
            <c:ext xmlns:c16="http://schemas.microsoft.com/office/drawing/2014/chart" uri="{C3380CC4-5D6E-409C-BE32-E72D297353CC}">
              <c16:uniqueId val="{00000000-B3E0-4AA0-96C9-BA204D45FB2B}"/>
            </c:ext>
          </c:extLst>
        </c:ser>
        <c:ser>
          <c:idx val="3"/>
          <c:order val="1"/>
          <c:tx>
            <c:strRef>
              <c:f>Sheet1!$C$1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Spring (S1+2)</c:v>
                </c:pt>
                <c:pt idx="1">
                  <c:v>September (S3)</c:v>
                </c:pt>
                <c:pt idx="2">
                  <c:v>November (S4)</c:v>
                </c:pt>
                <c:pt idx="3">
                  <c:v>January (S5)</c:v>
                </c:pt>
              </c:strCache>
            </c:strRef>
          </c:cat>
          <c:val>
            <c:numRef>
              <c:f>Sheet1!$C$2:$C$5</c:f>
              <c:numCache>
                <c:formatCode>0%</c:formatCode>
                <c:ptCount val="4"/>
                <c:pt idx="0">
                  <c:v>0.65408284138356398</c:v>
                </c:pt>
                <c:pt idx="1">
                  <c:v>0.54408989690685705</c:v>
                </c:pt>
                <c:pt idx="2">
                  <c:v>0.56074124282953897</c:v>
                </c:pt>
                <c:pt idx="3">
                  <c:v>0.58306452718062396</c:v>
                </c:pt>
              </c:numCache>
            </c:numRef>
          </c:val>
          <c:extLst>
            <c:ext xmlns:c16="http://schemas.microsoft.com/office/drawing/2014/chart" uri="{C3380CC4-5D6E-409C-BE32-E72D297353CC}">
              <c16:uniqueId val="{00000002-27F0-484B-845F-2323DDBEACFE}"/>
            </c:ext>
          </c:extLst>
        </c:ser>
        <c:ser>
          <c:idx val="1"/>
          <c:order val="2"/>
          <c:tx>
            <c:strRef>
              <c:f>Sheet1!$D$1</c:f>
              <c:strCache>
                <c:ptCount val="1"/>
                <c:pt idx="0">
                  <c:v>Sometimes true</c:v>
                </c:pt>
              </c:strCache>
            </c:strRef>
          </c:tx>
          <c:spPr>
            <a:solidFill>
              <a:srgbClr val="FF75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Spring (S1+2)</c:v>
                </c:pt>
                <c:pt idx="1">
                  <c:v>September (S3)</c:v>
                </c:pt>
                <c:pt idx="2">
                  <c:v>November (S4)</c:v>
                </c:pt>
                <c:pt idx="3">
                  <c:v>January (S5)</c:v>
                </c:pt>
              </c:strCache>
            </c:strRef>
          </c:cat>
          <c:val>
            <c:numRef>
              <c:f>Sheet1!$D$2:$D$5</c:f>
              <c:numCache>
                <c:formatCode>0%</c:formatCode>
                <c:ptCount val="4"/>
                <c:pt idx="0">
                  <c:v>0.21334759068179901</c:v>
                </c:pt>
                <c:pt idx="1">
                  <c:v>0.25478064239248299</c:v>
                </c:pt>
                <c:pt idx="2">
                  <c:v>0.249708189195046</c:v>
                </c:pt>
                <c:pt idx="3">
                  <c:v>0.25060331906608602</c:v>
                </c:pt>
              </c:numCache>
            </c:numRef>
          </c:val>
          <c:extLst>
            <c:ext xmlns:c16="http://schemas.microsoft.com/office/drawing/2014/chart" uri="{C3380CC4-5D6E-409C-BE32-E72D297353CC}">
              <c16:uniqueId val="{00000001-B3E0-4AA0-96C9-BA204D45FB2B}"/>
            </c:ext>
          </c:extLst>
        </c:ser>
        <c:ser>
          <c:idx val="2"/>
          <c:order val="3"/>
          <c:tx>
            <c:strRef>
              <c:f>Sheet1!$E$1</c:f>
              <c:strCache>
                <c:ptCount val="1"/>
                <c:pt idx="0">
                  <c:v>Often true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Spring (S1+2)</c:v>
                </c:pt>
                <c:pt idx="1">
                  <c:v>September (S3)</c:v>
                </c:pt>
                <c:pt idx="2">
                  <c:v>November (S4)</c:v>
                </c:pt>
                <c:pt idx="3">
                  <c:v>January (S5)</c:v>
                </c:pt>
              </c:strCache>
            </c:strRef>
          </c:cat>
          <c:val>
            <c:numRef>
              <c:f>Sheet1!$E$2:$E$5</c:f>
              <c:numCache>
                <c:formatCode>0%</c:formatCode>
                <c:ptCount val="4"/>
                <c:pt idx="0">
                  <c:v>0.106875678455121</c:v>
                </c:pt>
                <c:pt idx="1">
                  <c:v>0.151975826121789</c:v>
                </c:pt>
                <c:pt idx="2">
                  <c:v>0.14564148005392</c:v>
                </c:pt>
                <c:pt idx="3">
                  <c:v>0.139128320992711</c:v>
                </c:pt>
              </c:numCache>
            </c:numRef>
          </c:val>
          <c:extLst>
            <c:ext xmlns:c16="http://schemas.microsoft.com/office/drawing/2014/chart" uri="{C3380CC4-5D6E-409C-BE32-E72D297353CC}">
              <c16:uniqueId val="{00000002-B3E0-4AA0-96C9-BA204D45FB2B}"/>
            </c:ext>
          </c:extLst>
        </c:ser>
        <c:dLbls>
          <c:dLblPos val="ctr"/>
          <c:showLegendKey val="0"/>
          <c:showVal val="1"/>
          <c:showCatName val="0"/>
          <c:showSerName val="0"/>
          <c:showPercent val="0"/>
          <c:showBubbleSize val="0"/>
        </c:dLbls>
        <c:gapWidth val="65"/>
        <c:overlap val="100"/>
        <c:axId val="535919984"/>
        <c:axId val="535920640"/>
      </c:barChart>
      <c:catAx>
        <c:axId val="535919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535920640"/>
        <c:crosses val="autoZero"/>
        <c:auto val="1"/>
        <c:lblAlgn val="ctr"/>
        <c:lblOffset val="100"/>
        <c:noMultiLvlLbl val="0"/>
      </c:catAx>
      <c:valAx>
        <c:axId val="535920640"/>
        <c:scaling>
          <c:orientation val="minMax"/>
        </c:scaling>
        <c:delete val="1"/>
        <c:axPos val="l"/>
        <c:numFmt formatCode="0%" sourceLinked="1"/>
        <c:majorTickMark val="out"/>
        <c:minorTickMark val="none"/>
        <c:tickLblPos val="nextTo"/>
        <c:crossAx val="535919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58161607598378E-3"/>
          <c:y val="9.2988066384857987E-3"/>
          <c:w val="0.99551418383924017"/>
          <c:h val="0.69319436390610523"/>
        </c:manualLayout>
      </c:layout>
      <c:barChart>
        <c:barDir val="col"/>
        <c:grouping val="percentStacked"/>
        <c:varyColors val="0"/>
        <c:ser>
          <c:idx val="0"/>
          <c:order val="0"/>
          <c:tx>
            <c:strRef>
              <c:f>Sheet1!$B$1</c:f>
              <c:strCache>
                <c:ptCount val="1"/>
                <c:pt idx="0">
                  <c:v>Don't know</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Spring (S1+2)</c:v>
                </c:pt>
                <c:pt idx="1">
                  <c:v>September (S3)</c:v>
                </c:pt>
                <c:pt idx="2">
                  <c:v>November (S4)</c:v>
                </c:pt>
                <c:pt idx="3">
                  <c:v>January (S5)</c:v>
                </c:pt>
              </c:strCache>
            </c:strRef>
          </c:cat>
          <c:val>
            <c:numRef>
              <c:f>Sheet1!$B$2:$B$5</c:f>
              <c:numCache>
                <c:formatCode>0%</c:formatCode>
                <c:ptCount val="4"/>
                <c:pt idx="0">
                  <c:v>2.38352404881889E-2</c:v>
                </c:pt>
                <c:pt idx="1">
                  <c:v>4.8135667455224997E-2</c:v>
                </c:pt>
                <c:pt idx="2">
                  <c:v>4.8076502693175503E-2</c:v>
                </c:pt>
                <c:pt idx="3">
                  <c:v>2.1033735270382398E-2</c:v>
                </c:pt>
              </c:numCache>
            </c:numRef>
          </c:val>
          <c:extLst>
            <c:ext xmlns:c16="http://schemas.microsoft.com/office/drawing/2014/chart" uri="{C3380CC4-5D6E-409C-BE32-E72D297353CC}">
              <c16:uniqueId val="{00000000-894C-4135-8026-1C391F95798C}"/>
            </c:ext>
          </c:extLst>
        </c:ser>
        <c:ser>
          <c:idx val="3"/>
          <c:order val="1"/>
          <c:tx>
            <c:strRef>
              <c:f>Sheet1!$C$1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Spring (S1+2)</c:v>
                </c:pt>
                <c:pt idx="1">
                  <c:v>September (S3)</c:v>
                </c:pt>
                <c:pt idx="2">
                  <c:v>November (S4)</c:v>
                </c:pt>
                <c:pt idx="3">
                  <c:v>January (S5)</c:v>
                </c:pt>
              </c:strCache>
            </c:strRef>
          </c:cat>
          <c:val>
            <c:numRef>
              <c:f>Sheet1!$C$2:$C$5</c:f>
              <c:numCache>
                <c:formatCode>0%</c:formatCode>
                <c:ptCount val="4"/>
                <c:pt idx="0">
                  <c:v>0.64465149292102097</c:v>
                </c:pt>
                <c:pt idx="1">
                  <c:v>0.51341862049161402</c:v>
                </c:pt>
                <c:pt idx="2">
                  <c:v>0.545740352189103</c:v>
                </c:pt>
                <c:pt idx="3">
                  <c:v>0.55919011583021005</c:v>
                </c:pt>
              </c:numCache>
            </c:numRef>
          </c:val>
          <c:extLst>
            <c:ext xmlns:c16="http://schemas.microsoft.com/office/drawing/2014/chart" uri="{C3380CC4-5D6E-409C-BE32-E72D297353CC}">
              <c16:uniqueId val="{00000001-894C-4135-8026-1C391F95798C}"/>
            </c:ext>
          </c:extLst>
        </c:ser>
        <c:ser>
          <c:idx val="1"/>
          <c:order val="2"/>
          <c:tx>
            <c:strRef>
              <c:f>Sheet1!$D$1</c:f>
              <c:strCache>
                <c:ptCount val="1"/>
                <c:pt idx="0">
                  <c:v>Sometimes true</c:v>
                </c:pt>
              </c:strCache>
            </c:strRef>
          </c:tx>
          <c:spPr>
            <a:solidFill>
              <a:srgbClr val="FF75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Spring (S1+2)</c:v>
                </c:pt>
                <c:pt idx="1">
                  <c:v>September (S3)</c:v>
                </c:pt>
                <c:pt idx="2">
                  <c:v>November (S4)</c:v>
                </c:pt>
                <c:pt idx="3">
                  <c:v>January (S5)</c:v>
                </c:pt>
              </c:strCache>
            </c:strRef>
          </c:cat>
          <c:val>
            <c:numRef>
              <c:f>Sheet1!$D$2:$D$5</c:f>
              <c:numCache>
                <c:formatCode>0%</c:formatCode>
                <c:ptCount val="4"/>
                <c:pt idx="0">
                  <c:v>0.218686070067898</c:v>
                </c:pt>
                <c:pt idx="1">
                  <c:v>0.29080618782946099</c:v>
                </c:pt>
                <c:pt idx="2">
                  <c:v>0.24333584234163</c:v>
                </c:pt>
                <c:pt idx="3">
                  <c:v>0.277478163393231</c:v>
                </c:pt>
              </c:numCache>
            </c:numRef>
          </c:val>
          <c:extLst>
            <c:ext xmlns:c16="http://schemas.microsoft.com/office/drawing/2014/chart" uri="{C3380CC4-5D6E-409C-BE32-E72D297353CC}">
              <c16:uniqueId val="{00000002-894C-4135-8026-1C391F95798C}"/>
            </c:ext>
          </c:extLst>
        </c:ser>
        <c:ser>
          <c:idx val="2"/>
          <c:order val="3"/>
          <c:tx>
            <c:strRef>
              <c:f>Sheet1!$E$1</c:f>
              <c:strCache>
                <c:ptCount val="1"/>
                <c:pt idx="0">
                  <c:v>Often true</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Spring (S1+2)</c:v>
                </c:pt>
                <c:pt idx="1">
                  <c:v>September (S3)</c:v>
                </c:pt>
                <c:pt idx="2">
                  <c:v>November (S4)</c:v>
                </c:pt>
                <c:pt idx="3">
                  <c:v>January (S5)</c:v>
                </c:pt>
              </c:strCache>
            </c:strRef>
          </c:cat>
          <c:val>
            <c:numRef>
              <c:f>Sheet1!$E$2:$E$5</c:f>
              <c:numCache>
                <c:formatCode>0%</c:formatCode>
                <c:ptCount val="4"/>
                <c:pt idx="0">
                  <c:v>0.11282719652289699</c:v>
                </c:pt>
                <c:pt idx="1">
                  <c:v>0.147639524223701</c:v>
                </c:pt>
                <c:pt idx="2">
                  <c:v>0.162847302776088</c:v>
                </c:pt>
                <c:pt idx="3">
                  <c:v>0.14229798550617601</c:v>
                </c:pt>
              </c:numCache>
            </c:numRef>
          </c:val>
          <c:extLst>
            <c:ext xmlns:c16="http://schemas.microsoft.com/office/drawing/2014/chart" uri="{C3380CC4-5D6E-409C-BE32-E72D297353CC}">
              <c16:uniqueId val="{00000003-894C-4135-8026-1C391F95798C}"/>
            </c:ext>
          </c:extLst>
        </c:ser>
        <c:dLbls>
          <c:dLblPos val="ctr"/>
          <c:showLegendKey val="0"/>
          <c:showVal val="1"/>
          <c:showCatName val="0"/>
          <c:showSerName val="0"/>
          <c:showPercent val="0"/>
          <c:showBubbleSize val="0"/>
        </c:dLbls>
        <c:gapWidth val="65"/>
        <c:overlap val="100"/>
        <c:axId val="535919984"/>
        <c:axId val="535920640"/>
      </c:barChart>
      <c:catAx>
        <c:axId val="535919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535920640"/>
        <c:crosses val="autoZero"/>
        <c:auto val="1"/>
        <c:lblAlgn val="ctr"/>
        <c:lblOffset val="100"/>
        <c:noMultiLvlLbl val="0"/>
      </c:catAx>
      <c:valAx>
        <c:axId val="535920640"/>
        <c:scaling>
          <c:orientation val="minMax"/>
        </c:scaling>
        <c:delete val="1"/>
        <c:axPos val="l"/>
        <c:numFmt formatCode="0%" sourceLinked="1"/>
        <c:majorTickMark val="out"/>
        <c:minorTickMark val="none"/>
        <c:tickLblPos val="nextTo"/>
        <c:crossAx val="535919984"/>
        <c:crosses val="autoZero"/>
        <c:crossBetween val="between"/>
      </c:valAx>
      <c:spPr>
        <a:noFill/>
        <a:ln>
          <a:noFill/>
        </a:ln>
        <a:effectLst/>
      </c:spPr>
    </c:plotArea>
    <c:legend>
      <c:legendPos val="b"/>
      <c:layout>
        <c:manualLayout>
          <c:xMode val="edge"/>
          <c:yMode val="edge"/>
          <c:x val="0"/>
          <c:y val="0.91153074723680272"/>
          <c:w val="1"/>
          <c:h val="8.8469252763197198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88888888888888E-2"/>
          <c:y val="2.1712783893046587E-2"/>
          <c:w val="0.97222222222222221"/>
          <c:h val="0.67751855293655361"/>
        </c:manualLayout>
      </c:layout>
      <c:barChart>
        <c:barDir val="col"/>
        <c:grouping val="percentStacked"/>
        <c:varyColors val="0"/>
        <c:ser>
          <c:idx val="0"/>
          <c:order val="0"/>
          <c:tx>
            <c:strRef>
              <c:f>Sheet1!$B$1</c:f>
              <c:strCache>
                <c:ptCount val="1"/>
                <c:pt idx="0">
                  <c:v>Don't know</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Spring (S1+2)</c:v>
                </c:pt>
                <c:pt idx="1">
                  <c:v>September (S3)</c:v>
                </c:pt>
                <c:pt idx="2">
                  <c:v>November (S4)</c:v>
                </c:pt>
                <c:pt idx="3">
                  <c:v>January (S5)</c:v>
                </c:pt>
              </c:strCache>
            </c:strRef>
          </c:cat>
          <c:val>
            <c:numRef>
              <c:f>Sheet1!$B$2:$B$5</c:f>
              <c:numCache>
                <c:formatCode>0%</c:formatCode>
                <c:ptCount val="4"/>
                <c:pt idx="0">
                  <c:v>2.5536103642342101E-2</c:v>
                </c:pt>
                <c:pt idx="1">
                  <c:v>5.4644168733670097E-2</c:v>
                </c:pt>
                <c:pt idx="2">
                  <c:v>4.5763886690351897E-2</c:v>
                </c:pt>
                <c:pt idx="3">
                  <c:v>2.41113309912762E-2</c:v>
                </c:pt>
              </c:numCache>
            </c:numRef>
          </c:val>
          <c:extLst>
            <c:ext xmlns:c16="http://schemas.microsoft.com/office/drawing/2014/chart" uri="{C3380CC4-5D6E-409C-BE32-E72D297353CC}">
              <c16:uniqueId val="{00000000-D02D-4FFC-8144-BADB1A3C1130}"/>
            </c:ext>
          </c:extLst>
        </c:ser>
        <c:ser>
          <c:idx val="3"/>
          <c:order val="1"/>
          <c:tx>
            <c:strRef>
              <c:f>Sheet1!$C$1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Spring (S1+2)</c:v>
                </c:pt>
                <c:pt idx="1">
                  <c:v>September (S3)</c:v>
                </c:pt>
                <c:pt idx="2">
                  <c:v>November (S4)</c:v>
                </c:pt>
                <c:pt idx="3">
                  <c:v>January (S5)</c:v>
                </c:pt>
              </c:strCache>
            </c:strRef>
          </c:cat>
          <c:val>
            <c:numRef>
              <c:f>Sheet1!$C$2:$C$5</c:f>
              <c:numCache>
                <c:formatCode>0%</c:formatCode>
                <c:ptCount val="4"/>
                <c:pt idx="0">
                  <c:v>0.695241311261247</c:v>
                </c:pt>
                <c:pt idx="1">
                  <c:v>0.558116801852098</c:v>
                </c:pt>
                <c:pt idx="2">
                  <c:v>0.58943668280866501</c:v>
                </c:pt>
                <c:pt idx="3">
                  <c:v>0.62525325648333296</c:v>
                </c:pt>
              </c:numCache>
            </c:numRef>
          </c:val>
          <c:extLst>
            <c:ext xmlns:c16="http://schemas.microsoft.com/office/drawing/2014/chart" uri="{C3380CC4-5D6E-409C-BE32-E72D297353CC}">
              <c16:uniqueId val="{00000001-D02D-4FFC-8144-BADB1A3C1130}"/>
            </c:ext>
          </c:extLst>
        </c:ser>
        <c:ser>
          <c:idx val="1"/>
          <c:order val="2"/>
          <c:tx>
            <c:strRef>
              <c:f>Sheet1!$D$1</c:f>
              <c:strCache>
                <c:ptCount val="1"/>
                <c:pt idx="0">
                  <c:v>Sometimes true</c:v>
                </c:pt>
              </c:strCache>
            </c:strRef>
          </c:tx>
          <c:spPr>
            <a:solidFill>
              <a:srgbClr val="FF75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Spring (S1+2)</c:v>
                </c:pt>
                <c:pt idx="1">
                  <c:v>September (S3)</c:v>
                </c:pt>
                <c:pt idx="2">
                  <c:v>November (S4)</c:v>
                </c:pt>
                <c:pt idx="3">
                  <c:v>January (S5)</c:v>
                </c:pt>
              </c:strCache>
            </c:strRef>
          </c:cat>
          <c:val>
            <c:numRef>
              <c:f>Sheet1!$D$2:$D$5</c:f>
              <c:numCache>
                <c:formatCode>0%</c:formatCode>
                <c:ptCount val="4"/>
                <c:pt idx="0">
                  <c:v>0.191477504469485</c:v>
                </c:pt>
                <c:pt idx="1">
                  <c:v>0.27721252693464199</c:v>
                </c:pt>
                <c:pt idx="2">
                  <c:v>0.233624938437208</c:v>
                </c:pt>
                <c:pt idx="3">
                  <c:v>0.23127760622709501</c:v>
                </c:pt>
              </c:numCache>
            </c:numRef>
          </c:val>
          <c:extLst>
            <c:ext xmlns:c16="http://schemas.microsoft.com/office/drawing/2014/chart" uri="{C3380CC4-5D6E-409C-BE32-E72D297353CC}">
              <c16:uniqueId val="{00000002-D02D-4FFC-8144-BADB1A3C1130}"/>
            </c:ext>
          </c:extLst>
        </c:ser>
        <c:ser>
          <c:idx val="2"/>
          <c:order val="3"/>
          <c:tx>
            <c:strRef>
              <c:f>Sheet1!$E$1</c:f>
              <c:strCache>
                <c:ptCount val="1"/>
                <c:pt idx="0">
                  <c:v>Often true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Spring (S1+2)</c:v>
                </c:pt>
                <c:pt idx="1">
                  <c:v>September (S3)</c:v>
                </c:pt>
                <c:pt idx="2">
                  <c:v>November (S4)</c:v>
                </c:pt>
                <c:pt idx="3">
                  <c:v>January (S5)</c:v>
                </c:pt>
              </c:strCache>
            </c:strRef>
          </c:cat>
          <c:val>
            <c:numRef>
              <c:f>Sheet1!$E$2:$E$5</c:f>
              <c:numCache>
                <c:formatCode>0%</c:formatCode>
                <c:ptCount val="4"/>
                <c:pt idx="0">
                  <c:v>8.7745080626929498E-2</c:v>
                </c:pt>
                <c:pt idx="1">
                  <c:v>0.110026502479591</c:v>
                </c:pt>
                <c:pt idx="2">
                  <c:v>0.13117449206377099</c:v>
                </c:pt>
                <c:pt idx="3">
                  <c:v>0.119357806298296</c:v>
                </c:pt>
              </c:numCache>
            </c:numRef>
          </c:val>
          <c:extLst>
            <c:ext xmlns:c16="http://schemas.microsoft.com/office/drawing/2014/chart" uri="{C3380CC4-5D6E-409C-BE32-E72D297353CC}">
              <c16:uniqueId val="{00000003-D02D-4FFC-8144-BADB1A3C1130}"/>
            </c:ext>
          </c:extLst>
        </c:ser>
        <c:dLbls>
          <c:dLblPos val="ctr"/>
          <c:showLegendKey val="0"/>
          <c:showVal val="1"/>
          <c:showCatName val="0"/>
          <c:showSerName val="0"/>
          <c:showPercent val="0"/>
          <c:showBubbleSize val="0"/>
        </c:dLbls>
        <c:gapWidth val="65"/>
        <c:overlap val="100"/>
        <c:axId val="535919984"/>
        <c:axId val="535920640"/>
      </c:barChart>
      <c:catAx>
        <c:axId val="535919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535920640"/>
        <c:crosses val="autoZero"/>
        <c:auto val="1"/>
        <c:lblAlgn val="ctr"/>
        <c:lblOffset val="100"/>
        <c:noMultiLvlLbl val="0"/>
      </c:catAx>
      <c:valAx>
        <c:axId val="535920640"/>
        <c:scaling>
          <c:orientation val="minMax"/>
        </c:scaling>
        <c:delete val="1"/>
        <c:axPos val="l"/>
        <c:numFmt formatCode="0%" sourceLinked="1"/>
        <c:majorTickMark val="out"/>
        <c:minorTickMark val="none"/>
        <c:tickLblPos val="nextTo"/>
        <c:crossAx val="535919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87056024860697"/>
          <c:y val="1.1621615331805116E-2"/>
          <c:w val="0.5286044994303456"/>
          <c:h val="0.86264079610259958"/>
        </c:manualLayout>
      </c:layout>
      <c:barChart>
        <c:barDir val="bar"/>
        <c:grouping val="clustered"/>
        <c:varyColors val="0"/>
        <c:ser>
          <c:idx val="0"/>
          <c:order val="0"/>
          <c:tx>
            <c:strRef>
              <c:f>Sheet1!$B$1</c:f>
              <c:strCache>
                <c:ptCount val="1"/>
                <c:pt idx="0">
                  <c:v>Spring (S1+2)</c:v>
                </c:pt>
              </c:strCache>
            </c:strRef>
          </c:tx>
          <c:spPr>
            <a:solidFill>
              <a:schemeClr val="accent5">
                <a:lumMod val="60000"/>
                <a:lumOff val="40000"/>
              </a:schemeClr>
            </a:solidFill>
            <a:ln>
              <a:noFill/>
            </a:ln>
            <a:effectLst/>
          </c:spPr>
          <c:invertIfNegative val="0"/>
          <c:dPt>
            <c:idx val="11"/>
            <c:invertIfNegative val="0"/>
            <c:bubble3D val="0"/>
            <c:extLst>
              <c:ext xmlns:c16="http://schemas.microsoft.com/office/drawing/2014/chart" uri="{C3380CC4-5D6E-409C-BE32-E72D297353CC}">
                <c16:uniqueId val="{00000001-F942-491C-8FF9-0D5152607CCE}"/>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Ate less than you felt you should because there wasn't enough money for food</c:v>
                </c:pt>
                <c:pt idx="1">
                  <c:v>Cut the size of meals or skipped meals because there wasn't enough money for food</c:v>
                </c:pt>
                <c:pt idx="2">
                  <c:v>Were hungry but didn't eat because there wasn't enough money for food</c:v>
                </c:pt>
                <c:pt idx="3">
                  <c:v>Lost weight because there wasn't enough money for food</c:v>
                </c:pt>
                <c:pt idx="4">
                  <c:v>Didn't eat for a whole day because there wasn't enough money for food</c:v>
                </c:pt>
              </c:strCache>
            </c:strRef>
          </c:cat>
          <c:val>
            <c:numRef>
              <c:f>Sheet1!$B$2:$B$6</c:f>
              <c:numCache>
                <c:formatCode>0%</c:formatCode>
                <c:ptCount val="5"/>
                <c:pt idx="0">
                  <c:v>0.25996022364655602</c:v>
                </c:pt>
                <c:pt idx="1">
                  <c:v>0.25319792013076098</c:v>
                </c:pt>
                <c:pt idx="2">
                  <c:v>0.193178731884972</c:v>
                </c:pt>
                <c:pt idx="3">
                  <c:v>0.158471067714862</c:v>
                </c:pt>
                <c:pt idx="4">
                  <c:v>0.152259987887639</c:v>
                </c:pt>
              </c:numCache>
            </c:numRef>
          </c:val>
          <c:extLst>
            <c:ext xmlns:c16="http://schemas.microsoft.com/office/drawing/2014/chart" uri="{C3380CC4-5D6E-409C-BE32-E72D297353CC}">
              <c16:uniqueId val="{00000002-F942-491C-8FF9-0D5152607CCE}"/>
            </c:ext>
          </c:extLst>
        </c:ser>
        <c:ser>
          <c:idx val="1"/>
          <c:order val="1"/>
          <c:tx>
            <c:strRef>
              <c:f>Sheet1!$C$1</c:f>
              <c:strCache>
                <c:ptCount val="1"/>
                <c:pt idx="0">
                  <c:v>September (S3)</c:v>
                </c:pt>
              </c:strCache>
            </c:strRef>
          </c:tx>
          <c:spPr>
            <a:solidFill>
              <a:srgbClr val="A3E5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Ate less than you felt you should because there wasn't enough money for food</c:v>
                </c:pt>
                <c:pt idx="1">
                  <c:v>Cut the size of meals or skipped meals because there wasn't enough money for food</c:v>
                </c:pt>
                <c:pt idx="2">
                  <c:v>Were hungry but didn't eat because there wasn't enough money for food</c:v>
                </c:pt>
                <c:pt idx="3">
                  <c:v>Lost weight because there wasn't enough money for food</c:v>
                </c:pt>
                <c:pt idx="4">
                  <c:v>Didn't eat for a whole day because there wasn't enough money for food</c:v>
                </c:pt>
              </c:strCache>
            </c:strRef>
          </c:cat>
          <c:val>
            <c:numRef>
              <c:f>Sheet1!$C$2:$C$6</c:f>
              <c:numCache>
                <c:formatCode>0%</c:formatCode>
                <c:ptCount val="5"/>
                <c:pt idx="0">
                  <c:v>0.33488504957565202</c:v>
                </c:pt>
                <c:pt idx="1">
                  <c:v>0.35</c:v>
                </c:pt>
                <c:pt idx="2">
                  <c:v>0.26</c:v>
                </c:pt>
                <c:pt idx="3">
                  <c:v>0.24</c:v>
                </c:pt>
                <c:pt idx="4">
                  <c:v>0.22</c:v>
                </c:pt>
              </c:numCache>
            </c:numRef>
          </c:val>
          <c:extLst>
            <c:ext xmlns:c16="http://schemas.microsoft.com/office/drawing/2014/chart" uri="{C3380CC4-5D6E-409C-BE32-E72D297353CC}">
              <c16:uniqueId val="{00000002-BB49-4959-AFA7-CBC8260F0426}"/>
            </c:ext>
          </c:extLst>
        </c:ser>
        <c:ser>
          <c:idx val="2"/>
          <c:order val="2"/>
          <c:tx>
            <c:strRef>
              <c:f>Sheet1!$D$1</c:f>
              <c:strCache>
                <c:ptCount val="1"/>
                <c:pt idx="0">
                  <c:v>November (S4)</c:v>
                </c:pt>
              </c:strCache>
            </c:strRef>
          </c:tx>
          <c:spPr>
            <a:solidFill>
              <a:srgbClr val="33B0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Ate less than you felt you should because there wasn't enough money for food</c:v>
                </c:pt>
                <c:pt idx="1">
                  <c:v>Cut the size of meals or skipped meals because there wasn't enough money for food</c:v>
                </c:pt>
                <c:pt idx="2">
                  <c:v>Were hungry but didn't eat because there wasn't enough money for food</c:v>
                </c:pt>
                <c:pt idx="3">
                  <c:v>Lost weight because there wasn't enough money for food</c:v>
                </c:pt>
                <c:pt idx="4">
                  <c:v>Didn't eat for a whole day because there wasn't enough money for food</c:v>
                </c:pt>
              </c:strCache>
            </c:strRef>
          </c:cat>
          <c:val>
            <c:numRef>
              <c:f>Sheet1!$D$2:$D$6</c:f>
              <c:numCache>
                <c:formatCode>0%</c:formatCode>
                <c:ptCount val="5"/>
                <c:pt idx="0">
                  <c:v>0.32620071493589597</c:v>
                </c:pt>
                <c:pt idx="1">
                  <c:v>0.34518529785817897</c:v>
                </c:pt>
                <c:pt idx="2">
                  <c:v>0.265753997039682</c:v>
                </c:pt>
                <c:pt idx="3">
                  <c:v>0.23288141616548699</c:v>
                </c:pt>
                <c:pt idx="4">
                  <c:v>0.224576621023717</c:v>
                </c:pt>
              </c:numCache>
            </c:numRef>
          </c:val>
          <c:extLst>
            <c:ext xmlns:c16="http://schemas.microsoft.com/office/drawing/2014/chart" uri="{C3380CC4-5D6E-409C-BE32-E72D297353CC}">
              <c16:uniqueId val="{00000001-A71B-4BAA-B83B-BF1DF28FB172}"/>
            </c:ext>
          </c:extLst>
        </c:ser>
        <c:ser>
          <c:idx val="3"/>
          <c:order val="3"/>
          <c:tx>
            <c:strRef>
              <c:f>Sheet1!$E$1</c:f>
              <c:strCache>
                <c:ptCount val="1"/>
                <c:pt idx="0">
                  <c:v>January (S5)</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Ate less than you felt you should because there wasn't enough money for food</c:v>
                </c:pt>
                <c:pt idx="1">
                  <c:v>Cut the size of meals or skipped meals because there wasn't enough money for food</c:v>
                </c:pt>
                <c:pt idx="2">
                  <c:v>Were hungry but didn't eat because there wasn't enough money for food</c:v>
                </c:pt>
                <c:pt idx="3">
                  <c:v>Lost weight because there wasn't enough money for food</c:v>
                </c:pt>
                <c:pt idx="4">
                  <c:v>Didn't eat for a whole day because there wasn't enough money for food</c:v>
                </c:pt>
              </c:strCache>
            </c:strRef>
          </c:cat>
          <c:val>
            <c:numRef>
              <c:f>Sheet1!$E$2:$E$6</c:f>
              <c:numCache>
                <c:formatCode>0%</c:formatCode>
                <c:ptCount val="5"/>
                <c:pt idx="0">
                  <c:v>0.29318943675550702</c:v>
                </c:pt>
                <c:pt idx="1">
                  <c:v>0.31086807112777598</c:v>
                </c:pt>
                <c:pt idx="2">
                  <c:v>0.25354834987103098</c:v>
                </c:pt>
                <c:pt idx="3">
                  <c:v>0.205849064210785</c:v>
                </c:pt>
                <c:pt idx="4">
                  <c:v>0.19090988511633999</c:v>
                </c:pt>
              </c:numCache>
            </c:numRef>
          </c:val>
          <c:extLst>
            <c:ext xmlns:c16="http://schemas.microsoft.com/office/drawing/2014/chart" uri="{C3380CC4-5D6E-409C-BE32-E72D297353CC}">
              <c16:uniqueId val="{00000001-B9A1-40A0-88D6-CB2ECF26A200}"/>
            </c:ext>
          </c:extLst>
        </c:ser>
        <c:dLbls>
          <c:dLblPos val="outEnd"/>
          <c:showLegendKey val="0"/>
          <c:showVal val="1"/>
          <c:showCatName val="0"/>
          <c:showSerName val="0"/>
          <c:showPercent val="0"/>
          <c:showBubbleSize val="0"/>
        </c:dLbls>
        <c:gapWidth val="9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67991527798205542"/>
          <c:y val="0.72955647838444593"/>
          <c:w val="0.16578876041211804"/>
          <c:h val="0.18926784577010095"/>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67211285298853"/>
          <c:y val="0"/>
          <c:w val="0.18527160862080014"/>
          <c:h val="0.80349460244340309"/>
        </c:manualLayout>
      </c:layout>
      <c:barChart>
        <c:barDir val="bar"/>
        <c:grouping val="clustered"/>
        <c:varyColors val="0"/>
        <c:ser>
          <c:idx val="1"/>
          <c:order val="0"/>
          <c:tx>
            <c:strRef>
              <c:f>Sheet1!$B$1</c:f>
              <c:strCache>
                <c:ptCount val="1"/>
                <c:pt idx="0">
                  <c:v>January (S5)</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Sheet1!$B$2:$B$6</c:f>
              <c:numCache>
                <c:formatCode>0%</c:formatCode>
                <c:ptCount val="5"/>
                <c:pt idx="0">
                  <c:v>0.1</c:v>
                </c:pt>
                <c:pt idx="1">
                  <c:v>0.292015900677767</c:v>
                </c:pt>
                <c:pt idx="2">
                  <c:v>0.200931853435249</c:v>
                </c:pt>
                <c:pt idx="3">
                  <c:v>0.19030742699095601</c:v>
                </c:pt>
                <c:pt idx="4">
                  <c:v>0.21473649595674699</c:v>
                </c:pt>
              </c:numCache>
            </c:numRef>
          </c:val>
          <c:extLst>
            <c:ext xmlns:c16="http://schemas.microsoft.com/office/drawing/2014/chart" uri="{C3380CC4-5D6E-409C-BE32-E72D297353CC}">
              <c16:uniqueId val="{00000000-023C-4F70-9EF3-19E61B888701}"/>
            </c:ext>
          </c:extLst>
        </c:ser>
        <c:ser>
          <c:idx val="0"/>
          <c:order val="1"/>
          <c:tx>
            <c:strRef>
              <c:f>Sheet1!$C$1</c:f>
              <c:strCache>
                <c:ptCount val="1"/>
                <c:pt idx="0">
                  <c:v>November (S4)</c:v>
                </c:pt>
              </c:strCache>
            </c:strRef>
          </c:tx>
          <c:spPr>
            <a:solidFill>
              <a:srgbClr val="FF0000"/>
            </a:solidFill>
            <a:ln>
              <a:noFill/>
            </a:ln>
            <a:effectLst/>
          </c:spPr>
          <c:invertIfNegative val="0"/>
          <c:dPt>
            <c:idx val="11"/>
            <c:invertIfNegative val="0"/>
            <c:bubble3D val="0"/>
            <c:extLst>
              <c:ext xmlns:c16="http://schemas.microsoft.com/office/drawing/2014/chart" uri="{C3380CC4-5D6E-409C-BE32-E72D297353CC}">
                <c16:uniqueId val="{00000002-023C-4F70-9EF3-19E61B888701}"/>
              </c:ext>
            </c:extLst>
          </c:dPt>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Sheet1!$C$2:$C$6</c:f>
              <c:numCache>
                <c:formatCode>0%</c:formatCode>
                <c:ptCount val="5"/>
                <c:pt idx="0">
                  <c:v>0.09</c:v>
                </c:pt>
                <c:pt idx="1">
                  <c:v>0.32527228826927002</c:v>
                </c:pt>
                <c:pt idx="2">
                  <c:v>0.220421554298209</c:v>
                </c:pt>
                <c:pt idx="3">
                  <c:v>0.21225880548133799</c:v>
                </c:pt>
                <c:pt idx="4">
                  <c:v>0.153417957010689</c:v>
                </c:pt>
              </c:numCache>
            </c:numRef>
          </c:val>
          <c:extLst>
            <c:ext xmlns:c16="http://schemas.microsoft.com/office/drawing/2014/chart" uri="{C3380CC4-5D6E-409C-BE32-E72D297353CC}">
              <c16:uniqueId val="{00000003-023C-4F70-9EF3-19E61B888701}"/>
            </c:ext>
          </c:extLst>
        </c:ser>
        <c:ser>
          <c:idx val="2"/>
          <c:order val="2"/>
          <c:tx>
            <c:strRef>
              <c:f>Sheet1!$D$1</c:f>
              <c:strCache>
                <c:ptCount val="1"/>
                <c:pt idx="0">
                  <c:v>September (S3)</c:v>
                </c:pt>
              </c:strCache>
            </c:strRef>
          </c:tx>
          <c:spPr>
            <a:solidFill>
              <a:srgbClr val="FF7C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Sheet1!$D$2:$D$6</c:f>
              <c:numCache>
                <c:formatCode>0%</c:formatCode>
                <c:ptCount val="5"/>
                <c:pt idx="0">
                  <c:v>0.09</c:v>
                </c:pt>
                <c:pt idx="1">
                  <c:v>0.31517083814820601</c:v>
                </c:pt>
                <c:pt idx="2">
                  <c:v>0.2</c:v>
                </c:pt>
                <c:pt idx="3">
                  <c:v>0.2</c:v>
                </c:pt>
                <c:pt idx="4">
                  <c:v>0.19</c:v>
                </c:pt>
              </c:numCache>
            </c:numRef>
          </c:val>
          <c:extLst>
            <c:ext xmlns:c16="http://schemas.microsoft.com/office/drawing/2014/chart" uri="{C3380CC4-5D6E-409C-BE32-E72D297353CC}">
              <c16:uniqueId val="{00000001-E702-4F2D-A051-93F0A6E59451}"/>
            </c:ext>
          </c:extLst>
        </c:ser>
        <c:ser>
          <c:idx val="3"/>
          <c:order val="3"/>
          <c:tx>
            <c:strRef>
              <c:f>Sheet1!$E$1</c:f>
              <c:strCache>
                <c:ptCount val="1"/>
                <c:pt idx="0">
                  <c:v>Spring (S1+2)</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Sheet1!$E$2:$E$6</c:f>
              <c:numCache>
                <c:formatCode>0%</c:formatCode>
                <c:ptCount val="5"/>
                <c:pt idx="0">
                  <c:v>0.13</c:v>
                </c:pt>
                <c:pt idx="1">
                  <c:v>0.29162291510456101</c:v>
                </c:pt>
                <c:pt idx="2">
                  <c:v>0.16279267910090101</c:v>
                </c:pt>
                <c:pt idx="3">
                  <c:v>0.22493471618150301</c:v>
                </c:pt>
                <c:pt idx="4">
                  <c:v>0.187817805606175</c:v>
                </c:pt>
              </c:numCache>
            </c:numRef>
          </c:val>
          <c:extLst>
            <c:ext xmlns:c16="http://schemas.microsoft.com/office/drawing/2014/chart" uri="{C3380CC4-5D6E-409C-BE32-E72D297353CC}">
              <c16:uniqueId val="{00000001-CA3C-4E22-9954-90B61C07E9AA}"/>
            </c:ext>
          </c:extLst>
        </c:ser>
        <c:dLbls>
          <c:dLblPos val="outEnd"/>
          <c:showLegendKey val="0"/>
          <c:showVal val="1"/>
          <c:showCatName val="0"/>
          <c:showSerName val="0"/>
          <c:showPercent val="0"/>
          <c:showBubbleSize val="0"/>
        </c:dLbls>
        <c:gapWidth val="90"/>
        <c:axId val="1948624431"/>
        <c:axId val="1948599887"/>
      </c:barChart>
      <c:catAx>
        <c:axId val="1948624431"/>
        <c:scaling>
          <c:orientation val="minMax"/>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b"/>
        <c:numFmt formatCode="0%" sourceLinked="1"/>
        <c:majorTickMark val="out"/>
        <c:minorTickMark val="none"/>
        <c:tickLblPos val="nextTo"/>
        <c:crossAx val="1948624431"/>
        <c:crosses val="autoZero"/>
        <c:crossBetween val="between"/>
      </c:valAx>
      <c:spPr>
        <a:noFill/>
        <a:ln w="25400">
          <a:noFill/>
        </a:ln>
        <a:effectLst/>
      </c:spPr>
    </c:plotArea>
    <c:legend>
      <c:legendPos val="b"/>
      <c:layout>
        <c:manualLayout>
          <c:xMode val="edge"/>
          <c:yMode val="edge"/>
          <c:x val="0.2834847081101427"/>
          <c:y val="0.87205702131114027"/>
          <c:w val="0.7144974734232884"/>
          <c:h val="0.1033410420275521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37200898218515"/>
          <c:y val="9.3327088734269335E-3"/>
          <c:w val="0.24058001321817385"/>
          <c:h val="0.86126000524242396"/>
        </c:manualLayout>
      </c:layout>
      <c:barChart>
        <c:barDir val="bar"/>
        <c:grouping val="clustered"/>
        <c:varyColors val="0"/>
        <c:ser>
          <c:idx val="1"/>
          <c:order val="0"/>
          <c:tx>
            <c:strRef>
              <c:f>Sheet1!$B$1</c:f>
              <c:strCache>
                <c:ptCount val="1"/>
                <c:pt idx="0">
                  <c:v>December (S5)</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Sheet1!$B$2:$B$6</c:f>
              <c:numCache>
                <c:formatCode>0%</c:formatCode>
                <c:ptCount val="5"/>
                <c:pt idx="0">
                  <c:v>0.11</c:v>
                </c:pt>
                <c:pt idx="1">
                  <c:v>0.33264847560807198</c:v>
                </c:pt>
                <c:pt idx="2">
                  <c:v>0.18545331514991101</c:v>
                </c:pt>
                <c:pt idx="3">
                  <c:v>0.226755598372089</c:v>
                </c:pt>
                <c:pt idx="4">
                  <c:v>0.14747919954481301</c:v>
                </c:pt>
              </c:numCache>
            </c:numRef>
          </c:val>
          <c:extLst>
            <c:ext xmlns:c16="http://schemas.microsoft.com/office/drawing/2014/chart" uri="{C3380CC4-5D6E-409C-BE32-E72D297353CC}">
              <c16:uniqueId val="{00000000-D251-4879-A129-548FB9AE5D13}"/>
            </c:ext>
          </c:extLst>
        </c:ser>
        <c:ser>
          <c:idx val="0"/>
          <c:order val="1"/>
          <c:tx>
            <c:strRef>
              <c:f>Sheet1!$C$1</c:f>
              <c:strCache>
                <c:ptCount val="1"/>
                <c:pt idx="0">
                  <c:v>October S4</c:v>
                </c:pt>
              </c:strCache>
            </c:strRef>
          </c:tx>
          <c:spPr>
            <a:solidFill>
              <a:srgbClr val="FF0000"/>
            </a:solidFill>
            <a:ln>
              <a:noFill/>
            </a:ln>
            <a:effectLst/>
          </c:spPr>
          <c:invertIfNegative val="0"/>
          <c:dPt>
            <c:idx val="11"/>
            <c:invertIfNegative val="0"/>
            <c:bubble3D val="0"/>
            <c:extLst>
              <c:ext xmlns:c16="http://schemas.microsoft.com/office/drawing/2014/chart" uri="{C3380CC4-5D6E-409C-BE32-E72D297353CC}">
                <c16:uniqueId val="{00000001-D251-4879-A129-548FB9AE5D13}"/>
              </c:ext>
            </c:extLst>
          </c:dPt>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Sheet1!$C$2:$C$6</c:f>
              <c:numCache>
                <c:formatCode>0%</c:formatCode>
                <c:ptCount val="5"/>
                <c:pt idx="0">
                  <c:v>0.09</c:v>
                </c:pt>
                <c:pt idx="1">
                  <c:v>0.364752167112671</c:v>
                </c:pt>
                <c:pt idx="2">
                  <c:v>0.22913912997718699</c:v>
                </c:pt>
                <c:pt idx="3">
                  <c:v>0.19583591793042199</c:v>
                </c:pt>
                <c:pt idx="4">
                  <c:v>0.124112713512693</c:v>
                </c:pt>
              </c:numCache>
            </c:numRef>
          </c:val>
          <c:extLst>
            <c:ext xmlns:c16="http://schemas.microsoft.com/office/drawing/2014/chart" uri="{C3380CC4-5D6E-409C-BE32-E72D297353CC}">
              <c16:uniqueId val="{00000002-D251-4879-A129-548FB9AE5D13}"/>
            </c:ext>
          </c:extLst>
        </c:ser>
        <c:ser>
          <c:idx val="2"/>
          <c:order val="2"/>
          <c:tx>
            <c:strRef>
              <c:f>Sheet1!$D$1</c:f>
              <c:strCache>
                <c:ptCount val="1"/>
                <c:pt idx="0">
                  <c:v>Survey 3</c:v>
                </c:pt>
              </c:strCache>
            </c:strRef>
          </c:tx>
          <c:spPr>
            <a:solidFill>
              <a:srgbClr val="FF7C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Sheet1!$D$2:$D$6</c:f>
              <c:numCache>
                <c:formatCode>0%</c:formatCode>
                <c:ptCount val="5"/>
                <c:pt idx="0">
                  <c:v>0.15</c:v>
                </c:pt>
                <c:pt idx="1">
                  <c:v>0.33</c:v>
                </c:pt>
                <c:pt idx="2">
                  <c:v>0.16</c:v>
                </c:pt>
                <c:pt idx="3">
                  <c:v>0.25</c:v>
                </c:pt>
                <c:pt idx="4">
                  <c:v>0.11</c:v>
                </c:pt>
              </c:numCache>
            </c:numRef>
          </c:val>
          <c:extLst>
            <c:ext xmlns:c16="http://schemas.microsoft.com/office/drawing/2014/chart" uri="{C3380CC4-5D6E-409C-BE32-E72D297353CC}">
              <c16:uniqueId val="{00000001-0C9F-46C8-A906-E3F2CD26B667}"/>
            </c:ext>
          </c:extLst>
        </c:ser>
        <c:ser>
          <c:idx val="3"/>
          <c:order val="3"/>
          <c:tx>
            <c:strRef>
              <c:f>Sheet1!$E$1</c:f>
              <c:strCache>
                <c:ptCount val="1"/>
                <c:pt idx="0">
                  <c:v>Survey 1+2</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Sheet1!$E$2:$E$6</c:f>
              <c:numCache>
                <c:formatCode>0%</c:formatCode>
                <c:ptCount val="5"/>
                <c:pt idx="0">
                  <c:v>0.11</c:v>
                </c:pt>
                <c:pt idx="1">
                  <c:v>0.34362313782579401</c:v>
                </c:pt>
                <c:pt idx="2">
                  <c:v>0.174062376964774</c:v>
                </c:pt>
                <c:pt idx="3">
                  <c:v>0.24802304367467901</c:v>
                </c:pt>
                <c:pt idx="4">
                  <c:v>0.119518348453596</c:v>
                </c:pt>
              </c:numCache>
            </c:numRef>
          </c:val>
          <c:extLst>
            <c:ext xmlns:c16="http://schemas.microsoft.com/office/drawing/2014/chart" uri="{C3380CC4-5D6E-409C-BE32-E72D297353CC}">
              <c16:uniqueId val="{00000001-3622-4E9C-96D1-4C3B468EE5D1}"/>
            </c:ext>
          </c:extLst>
        </c:ser>
        <c:dLbls>
          <c:dLblPos val="outEnd"/>
          <c:showLegendKey val="0"/>
          <c:showVal val="1"/>
          <c:showCatName val="0"/>
          <c:showSerName val="0"/>
          <c:showPercent val="0"/>
          <c:showBubbleSize val="0"/>
        </c:dLbls>
        <c:gapWidth val="90"/>
        <c:axId val="1948624431"/>
        <c:axId val="1948599887"/>
      </c:barChart>
      <c:catAx>
        <c:axId val="1948624431"/>
        <c:scaling>
          <c:orientation val="minMax"/>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b"/>
        <c:numFmt formatCode="0%" sourceLinked="1"/>
        <c:majorTickMark val="out"/>
        <c:minorTickMark val="none"/>
        <c:tickLblPos val="nextTo"/>
        <c:crossAx val="1948624431"/>
        <c:crosses val="autoZero"/>
        <c:crossBetween val="between"/>
      </c:valAx>
      <c:spPr>
        <a:noFill/>
        <a:ln w="25400">
          <a:noFill/>
        </a:ln>
        <a:effectLst/>
      </c:spPr>
    </c:plotArea>
    <c:plotVisOnly val="1"/>
    <c:dispBlanksAs val="gap"/>
    <c:showDLblsOverMax val="0"/>
  </c:chart>
  <c:spPr>
    <a:noFill/>
    <a:ln>
      <a:noFill/>
    </a:ln>
    <a:effectLst/>
  </c:spPr>
  <c:txPr>
    <a:bodyPr/>
    <a:lstStyle/>
    <a:p>
      <a:pPr>
        <a:defRPr sz="1200">
          <a:solidFill>
            <a:srgbClr val="5C5B5A"/>
          </a:solidFill>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i="0" baseline="0">
                <a:solidFill>
                  <a:srgbClr val="5C5B5A"/>
                </a:solidFill>
                <a:effectLst/>
              </a:rPr>
              <a:t>In the last year… </a:t>
            </a:r>
          </a:p>
        </c:rich>
      </c:tx>
      <c:layout>
        <c:manualLayout>
          <c:xMode val="edge"/>
          <c:yMode val="edge"/>
          <c:x val="0.3546149084079740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51597979452693532"/>
          <c:y val="8.0873239504943489E-2"/>
          <c:w val="0.44508350995353047"/>
          <c:h val="0.83154747165424625"/>
        </c:manualLayout>
      </c:layout>
      <c:barChart>
        <c:barDir val="bar"/>
        <c:grouping val="percentStacked"/>
        <c:varyColors val="0"/>
        <c:ser>
          <c:idx val="0"/>
          <c:order val="0"/>
          <c:tx>
            <c:strRef>
              <c:f>Sheet1!$B$1</c:f>
              <c:strCache>
                <c:ptCount val="1"/>
                <c:pt idx="0">
                  <c:v>Often</c:v>
                </c:pt>
              </c:strCache>
            </c:strRef>
          </c:tx>
          <c:spPr>
            <a:solidFill>
              <a:srgbClr val="FF0000"/>
            </a:solidFill>
            <a:ln>
              <a:noFill/>
            </a:ln>
            <a:effectLst/>
          </c:spPr>
          <c:invertIfNegative val="0"/>
          <c:dLbls>
            <c:dLbl>
              <c:idx val="2"/>
              <c:layout>
                <c:manualLayout>
                  <c:x val="3.883080744536327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98-4264-B7F7-370334D7AD47}"/>
                </c:ext>
              </c:extLst>
            </c:dLbl>
            <c:dLbl>
              <c:idx val="3"/>
              <c:layout>
                <c:manualLayout>
                  <c:x val="7.7661614890727967E-3"/>
                  <c:y val="4.15523544083412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98-4264-B7F7-370334D7AD47}"/>
                </c:ext>
              </c:extLst>
            </c:dLbl>
            <c:dLbl>
              <c:idx val="6"/>
              <c:layout>
                <c:manualLayout>
                  <c:x val="7.766161489072867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98-4264-B7F7-370334D7AD4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relied on only a few kinds of low-cost food to feed the children in my household because I was running out of money to buy food</c:v>
                </c:pt>
                <c:pt idx="1">
                  <c:v>I couldn't feed the children in my household a balanced meal, because I couldn't afford that</c:v>
                </c:pt>
                <c:pt idx="2">
                  <c:v>I cut the size of any of the children's meals because there wasn't enough money for food</c:v>
                </c:pt>
                <c:pt idx="3">
                  <c:v>The children in my household were not eating enough because I just couldn't afford enough food</c:v>
                </c:pt>
                <c:pt idx="4">
                  <c:v>Any of my children were hungry but I just couldn't afford more food</c:v>
                </c:pt>
                <c:pt idx="5">
                  <c:v>Any of my children skipped a meal because there wasn't enough money for food</c:v>
                </c:pt>
                <c:pt idx="6">
                  <c:v>Any of my children did not eat for a whole day because there wasn't enough money for food</c:v>
                </c:pt>
              </c:strCache>
            </c:strRef>
          </c:cat>
          <c:val>
            <c:numRef>
              <c:f>Sheet1!$B$2:$B$8</c:f>
              <c:numCache>
                <c:formatCode>0%</c:formatCode>
                <c:ptCount val="7"/>
                <c:pt idx="0">
                  <c:v>8.6519608045214497E-2</c:v>
                </c:pt>
                <c:pt idx="1">
                  <c:v>8.7994228195959798E-2</c:v>
                </c:pt>
                <c:pt idx="2">
                  <c:v>6.1022163081664298E-2</c:v>
                </c:pt>
                <c:pt idx="3">
                  <c:v>7.5686308996086402E-2</c:v>
                </c:pt>
                <c:pt idx="4">
                  <c:v>6.7571451617398998E-2</c:v>
                </c:pt>
                <c:pt idx="5">
                  <c:v>6.5174690761772694E-2</c:v>
                </c:pt>
                <c:pt idx="6">
                  <c:v>4.8713856713055899E-2</c:v>
                </c:pt>
              </c:numCache>
            </c:numRef>
          </c:val>
          <c:extLst>
            <c:ext xmlns:c16="http://schemas.microsoft.com/office/drawing/2014/chart" uri="{C3380CC4-5D6E-409C-BE32-E72D297353CC}">
              <c16:uniqueId val="{00000000-7FB1-4EB6-9246-DEE6481016AD}"/>
            </c:ext>
          </c:extLst>
        </c:ser>
        <c:ser>
          <c:idx val="1"/>
          <c:order val="1"/>
          <c:tx>
            <c:strRef>
              <c:f>Sheet1!$C$1</c:f>
              <c:strCache>
                <c:ptCount val="1"/>
                <c:pt idx="0">
                  <c:v>Sometimes</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relied on only a few kinds of low-cost food to feed the children in my household because I was running out of money to buy food</c:v>
                </c:pt>
                <c:pt idx="1">
                  <c:v>I couldn't feed the children in my household a balanced meal, because I couldn't afford that</c:v>
                </c:pt>
                <c:pt idx="2">
                  <c:v>I cut the size of any of the children's meals because there wasn't enough money for food</c:v>
                </c:pt>
                <c:pt idx="3">
                  <c:v>The children in my household were not eating enough because I just couldn't afford enough food</c:v>
                </c:pt>
                <c:pt idx="4">
                  <c:v>Any of my children were hungry but I just couldn't afford more food</c:v>
                </c:pt>
                <c:pt idx="5">
                  <c:v>Any of my children skipped a meal because there wasn't enough money for food</c:v>
                </c:pt>
                <c:pt idx="6">
                  <c:v>Any of my children did not eat for a whole day because there wasn't enough money for food</c:v>
                </c:pt>
              </c:strCache>
            </c:strRef>
          </c:cat>
          <c:val>
            <c:numRef>
              <c:f>Sheet1!$C$2:$C$8</c:f>
              <c:numCache>
                <c:formatCode>0%</c:formatCode>
                <c:ptCount val="7"/>
                <c:pt idx="0">
                  <c:v>0.23074890032140399</c:v>
                </c:pt>
                <c:pt idx="1">
                  <c:v>0.179216546292818</c:v>
                </c:pt>
                <c:pt idx="2">
                  <c:v>0.15062512341221901</c:v>
                </c:pt>
                <c:pt idx="3">
                  <c:v>0.115721575044747</c:v>
                </c:pt>
                <c:pt idx="4">
                  <c:v>0.119610700552326</c:v>
                </c:pt>
                <c:pt idx="5">
                  <c:v>0.106685235495136</c:v>
                </c:pt>
                <c:pt idx="6">
                  <c:v>0.122444024486997</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relied on only a few kinds of low-cost food to feed the children in my household because I was running out of money to buy food</c:v>
                </c:pt>
                <c:pt idx="1">
                  <c:v>I couldn't feed the children in my household a balanced meal, because I couldn't afford that</c:v>
                </c:pt>
                <c:pt idx="2">
                  <c:v>I cut the size of any of the children's meals because there wasn't enough money for food</c:v>
                </c:pt>
                <c:pt idx="3">
                  <c:v>The children in my household were not eating enough because I just couldn't afford enough food</c:v>
                </c:pt>
                <c:pt idx="4">
                  <c:v>Any of my children were hungry but I just couldn't afford more food</c:v>
                </c:pt>
                <c:pt idx="5">
                  <c:v>Any of my children skipped a meal because there wasn't enough money for food</c:v>
                </c:pt>
                <c:pt idx="6">
                  <c:v>Any of my children did not eat for a whole day because there wasn't enough money for food</c:v>
                </c:pt>
              </c:strCache>
            </c:strRef>
          </c:cat>
          <c:val>
            <c:numRef>
              <c:f>Sheet1!$D$2:$D$8</c:f>
              <c:numCache>
                <c:formatCode>0%</c:formatCode>
                <c:ptCount val="7"/>
                <c:pt idx="0">
                  <c:v>0.68273149163338198</c:v>
                </c:pt>
                <c:pt idx="1">
                  <c:v>0.73278922551122305</c:v>
                </c:pt>
                <c:pt idx="2">
                  <c:v>0.78835271350611702</c:v>
                </c:pt>
                <c:pt idx="3">
                  <c:v>0.80859211595916702</c:v>
                </c:pt>
                <c:pt idx="4">
                  <c:v>0.812817847830275</c:v>
                </c:pt>
                <c:pt idx="5">
                  <c:v>0.82814007374309195</c:v>
                </c:pt>
                <c:pt idx="6">
                  <c:v>0.82884211879994696</c:v>
                </c:pt>
              </c:numCache>
            </c:numRef>
          </c:val>
          <c:extLst>
            <c:ext xmlns:c16="http://schemas.microsoft.com/office/drawing/2014/chart" uri="{C3380CC4-5D6E-409C-BE32-E72D297353CC}">
              <c16:uniqueId val="{00000000-1D26-42E5-99A3-C4BC608D1098}"/>
            </c:ext>
          </c:extLst>
        </c:ser>
        <c:dLbls>
          <c:dLblPos val="ctr"/>
          <c:showLegendKey val="0"/>
          <c:showVal val="1"/>
          <c:showCatName val="0"/>
          <c:showSerName val="0"/>
          <c:showPercent val="0"/>
          <c:showBubbleSize val="0"/>
        </c:dLbls>
        <c:gapWidth val="100"/>
        <c:overlap val="100"/>
        <c:axId val="2068775232"/>
        <c:axId val="2068776896"/>
      </c:barChart>
      <c:catAx>
        <c:axId val="2068775232"/>
        <c:scaling>
          <c:orientation val="maxMin"/>
        </c:scaling>
        <c:delete val="0"/>
        <c:axPos val="l"/>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t"/>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37649314145859936"/>
          <c:y val="0.92221551658938539"/>
          <c:w val="0.52344628674248872"/>
          <c:h val="5.3979143840381348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07562809361024"/>
          <c:y val="4.6840733882423116E-2"/>
          <c:w val="0.84375589152917818"/>
          <c:h val="0.85249422604969349"/>
        </c:manualLayout>
      </c:layout>
      <c:barChart>
        <c:barDir val="bar"/>
        <c:grouping val="stacked"/>
        <c:varyColors val="0"/>
        <c:ser>
          <c:idx val="0"/>
          <c:order val="0"/>
          <c:tx>
            <c:strRef>
              <c:f>Sheet1!$B$1</c:f>
              <c:strCache>
                <c:ptCount val="1"/>
                <c:pt idx="0">
                  <c:v>All of the time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December (S5) </c:v>
                </c:pt>
                <c:pt idx="1">
                  <c:v>October (S4)</c:v>
                </c:pt>
                <c:pt idx="2">
                  <c:v>September (S3) </c:v>
                </c:pt>
              </c:strCache>
            </c:strRef>
          </c:cat>
          <c:val>
            <c:numRef>
              <c:f>Sheet1!$B$2:$B$4</c:f>
              <c:numCache>
                <c:formatCode>0%</c:formatCode>
                <c:ptCount val="3"/>
                <c:pt idx="0">
                  <c:v>0.15</c:v>
                </c:pt>
                <c:pt idx="1">
                  <c:v>0.16</c:v>
                </c:pt>
                <c:pt idx="2">
                  <c:v>0.13</c:v>
                </c:pt>
              </c:numCache>
            </c:numRef>
          </c:val>
          <c:extLst>
            <c:ext xmlns:c16="http://schemas.microsoft.com/office/drawing/2014/chart" uri="{C3380CC4-5D6E-409C-BE32-E72D297353CC}">
              <c16:uniqueId val="{00000000-D2F6-4FDC-ABE4-F4B786FBD77B}"/>
            </c:ext>
          </c:extLst>
        </c:ser>
        <c:ser>
          <c:idx val="1"/>
          <c:order val="1"/>
          <c:tx>
            <c:strRef>
              <c:f>Sheet1!$C$1</c:f>
              <c:strCache>
                <c:ptCount val="1"/>
                <c:pt idx="0">
                  <c:v>Some of the time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December (S5) </c:v>
                </c:pt>
                <c:pt idx="1">
                  <c:v>October (S4)</c:v>
                </c:pt>
                <c:pt idx="2">
                  <c:v>September (S3) </c:v>
                </c:pt>
              </c:strCache>
            </c:strRef>
          </c:cat>
          <c:val>
            <c:numRef>
              <c:f>Sheet1!$C$2:$C$4</c:f>
              <c:numCache>
                <c:formatCode>0%</c:formatCode>
                <c:ptCount val="3"/>
                <c:pt idx="0">
                  <c:v>0.34</c:v>
                </c:pt>
                <c:pt idx="1">
                  <c:v>0.36</c:v>
                </c:pt>
                <c:pt idx="2">
                  <c:v>0.37</c:v>
                </c:pt>
              </c:numCache>
            </c:numRef>
          </c:val>
          <c:extLst>
            <c:ext xmlns:c16="http://schemas.microsoft.com/office/drawing/2014/chart" uri="{C3380CC4-5D6E-409C-BE32-E72D297353CC}">
              <c16:uniqueId val="{00000001-D2F6-4FDC-ABE4-F4B786FBD77B}"/>
            </c:ext>
          </c:extLst>
        </c:ser>
        <c:ser>
          <c:idx val="2"/>
          <c:order val="2"/>
          <c:tx>
            <c:strRef>
              <c:f>Sheet1!$D$1</c:f>
              <c:strCache>
                <c:ptCount val="1"/>
                <c:pt idx="0">
                  <c:v>Not at all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December (S5) </c:v>
                </c:pt>
                <c:pt idx="1">
                  <c:v>October (S4)</c:v>
                </c:pt>
                <c:pt idx="2">
                  <c:v>September (S3) </c:v>
                </c:pt>
              </c:strCache>
            </c:strRef>
          </c:cat>
          <c:val>
            <c:numRef>
              <c:f>Sheet1!$D$2:$D$4</c:f>
              <c:numCache>
                <c:formatCode>0%</c:formatCode>
                <c:ptCount val="3"/>
                <c:pt idx="0">
                  <c:v>0.5</c:v>
                </c:pt>
                <c:pt idx="1">
                  <c:v>0.48</c:v>
                </c:pt>
                <c:pt idx="2">
                  <c:v>0.5</c:v>
                </c:pt>
              </c:numCache>
            </c:numRef>
          </c:val>
          <c:extLst>
            <c:ext xmlns:c16="http://schemas.microsoft.com/office/drawing/2014/chart" uri="{C3380CC4-5D6E-409C-BE32-E72D297353CC}">
              <c16:uniqueId val="{00000002-D2F6-4FDC-ABE4-F4B786FBD77B}"/>
            </c:ext>
          </c:extLst>
        </c:ser>
        <c:dLbls>
          <c:dLblPos val="ctr"/>
          <c:showLegendKey val="0"/>
          <c:showVal val="1"/>
          <c:showCatName val="0"/>
          <c:showSerName val="0"/>
          <c:showPercent val="0"/>
          <c:showBubbleSize val="0"/>
        </c:dLbls>
        <c:gapWidth val="70"/>
        <c:overlap val="100"/>
        <c:axId val="1506318864"/>
        <c:axId val="1506309296"/>
      </c:barChart>
      <c:catAx>
        <c:axId val="1506318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06309296"/>
        <c:crosses val="autoZero"/>
        <c:auto val="1"/>
        <c:lblAlgn val="ctr"/>
        <c:lblOffset val="100"/>
        <c:noMultiLvlLbl val="0"/>
      </c:catAx>
      <c:valAx>
        <c:axId val="1506309296"/>
        <c:scaling>
          <c:orientation val="minMax"/>
        </c:scaling>
        <c:delete val="1"/>
        <c:axPos val="b"/>
        <c:numFmt formatCode="0%" sourceLinked="1"/>
        <c:majorTickMark val="none"/>
        <c:minorTickMark val="none"/>
        <c:tickLblPos val="nextTo"/>
        <c:crossAx val="1506318864"/>
        <c:crosses val="autoZero"/>
        <c:crossBetween val="between"/>
      </c:valAx>
      <c:spPr>
        <a:noFill/>
        <a:ln>
          <a:noFill/>
        </a:ln>
        <a:effectLst/>
      </c:spPr>
    </c:plotArea>
    <c:legend>
      <c:legendPos val="b"/>
      <c:layout>
        <c:manualLayout>
          <c:xMode val="edge"/>
          <c:yMode val="edge"/>
          <c:x val="0.17627002502467753"/>
          <c:y val="0.92119396907724738"/>
          <c:w val="0.62480629132303134"/>
          <c:h val="6.006973736978337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63178041834186"/>
          <c:y val="2.5449248914779531E-2"/>
          <c:w val="0.59336281921823897"/>
          <c:h val="0.95425654907481605"/>
        </c:manualLayout>
      </c:layout>
      <c:doughnutChart>
        <c:varyColors val="1"/>
        <c:ser>
          <c:idx val="0"/>
          <c:order val="0"/>
          <c:tx>
            <c:strRef>
              <c:f>Sheet1!$B$1</c:f>
              <c:strCache>
                <c:ptCount val="1"/>
                <c:pt idx="0">
                  <c:v>Column1</c:v>
                </c:pt>
              </c:strCache>
            </c:strRef>
          </c:tx>
          <c:dPt>
            <c:idx val="0"/>
            <c:bubble3D val="0"/>
            <c:spPr>
              <a:solidFill>
                <a:srgbClr val="009690"/>
              </a:solidFill>
              <a:ln w="19050">
                <a:solidFill>
                  <a:schemeClr val="lt1"/>
                </a:solidFill>
              </a:ln>
              <a:effectLst/>
            </c:spPr>
            <c:extLst>
              <c:ext xmlns:c16="http://schemas.microsoft.com/office/drawing/2014/chart" uri="{C3380CC4-5D6E-409C-BE32-E72D297353CC}">
                <c16:uniqueId val="{00000001-7A72-499D-AF6B-EE7C3F5AC8C8}"/>
              </c:ext>
            </c:extLst>
          </c:dPt>
          <c:dPt>
            <c:idx val="1"/>
            <c:bubble3D val="0"/>
            <c:spPr>
              <a:solidFill>
                <a:srgbClr val="FA0000"/>
              </a:solidFill>
              <a:ln w="19050">
                <a:solidFill>
                  <a:schemeClr val="lt1"/>
                </a:solidFill>
              </a:ln>
              <a:effectLst/>
            </c:spPr>
            <c:extLst>
              <c:ext xmlns:c16="http://schemas.microsoft.com/office/drawing/2014/chart" uri="{C3380CC4-5D6E-409C-BE32-E72D297353CC}">
                <c16:uniqueId val="{00000003-7A72-499D-AF6B-EE7C3F5AC8C8}"/>
              </c:ext>
            </c:extLst>
          </c:dPt>
          <c:cat>
            <c:strRef>
              <c:f>Sheet1!$A$2:$A$3</c:f>
              <c:strCache>
                <c:ptCount val="2"/>
                <c:pt idx="0">
                  <c:v>Confident</c:v>
                </c:pt>
                <c:pt idx="1">
                  <c:v>Not confident</c:v>
                </c:pt>
              </c:strCache>
            </c:strRef>
          </c:cat>
          <c:val>
            <c:numRef>
              <c:f>Sheet1!$B$2:$B$3</c:f>
              <c:numCache>
                <c:formatCode>0%</c:formatCode>
                <c:ptCount val="2"/>
                <c:pt idx="0">
                  <c:v>0.84</c:v>
                </c:pt>
                <c:pt idx="1">
                  <c:v>0.15</c:v>
                </c:pt>
              </c:numCache>
            </c:numRef>
          </c:val>
          <c:extLst>
            <c:ext xmlns:c16="http://schemas.microsoft.com/office/drawing/2014/chart" uri="{C3380CC4-5D6E-409C-BE32-E72D297353CC}">
              <c16:uniqueId val="{00000004-7A72-499D-AF6B-EE7C3F5AC8C8}"/>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0.71912148457828617"/>
          <c:y val="0.30093225491754882"/>
          <c:w val="0.25248562035246436"/>
          <c:h val="0.5046800507195254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2090948638283691E-2"/>
          <c:y val="8.0873336052809899E-2"/>
          <c:w val="0.95188820681363329"/>
          <c:h val="0.71953375835334554"/>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Sheet1!$B$2:$B$7</c:f>
              <c:numCache>
                <c:formatCode>0%</c:formatCode>
                <c:ptCount val="6"/>
                <c:pt idx="0">
                  <c:v>0.64</c:v>
                </c:pt>
                <c:pt idx="1">
                  <c:v>0.19</c:v>
                </c:pt>
                <c:pt idx="2">
                  <c:v>0.08</c:v>
                </c:pt>
                <c:pt idx="3">
                  <c:v>0.04</c:v>
                </c:pt>
                <c:pt idx="4">
                  <c:v>0.02</c:v>
                </c:pt>
                <c:pt idx="5">
                  <c:v>0.03</c:v>
                </c:pt>
              </c:numCache>
            </c:numRef>
          </c:val>
          <c:extLst>
            <c:ext xmlns:c16="http://schemas.microsoft.com/office/drawing/2014/chart" uri="{C3380CC4-5D6E-409C-BE32-E72D297353CC}">
              <c16:uniqueId val="{00000000-B8C7-46A5-B84E-F69ECA0E8571}"/>
            </c:ext>
          </c:extLst>
        </c:ser>
        <c:ser>
          <c:idx val="1"/>
          <c:order val="1"/>
          <c:tx>
            <c:strRef>
              <c:f>Sheet1!$C$1</c:f>
              <c:strCache>
                <c:ptCount val="1"/>
                <c:pt idx="0">
                  <c:v>16-24 (n=84)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0.7</c:v>
                </c:pt>
                <c:pt idx="1">
                  <c:v>0.14000000000000001</c:v>
                </c:pt>
                <c:pt idx="2">
                  <c:v>0.09</c:v>
                </c:pt>
                <c:pt idx="3">
                  <c:v>0.02</c:v>
                </c:pt>
                <c:pt idx="4">
                  <c:v>0.03</c:v>
                </c:pt>
                <c:pt idx="5">
                  <c:v>0.02</c:v>
                </c:pt>
              </c:numCache>
            </c:numRef>
          </c:val>
          <c:extLst>
            <c:ext xmlns:c16="http://schemas.microsoft.com/office/drawing/2014/chart" uri="{C3380CC4-5D6E-409C-BE32-E72D297353CC}">
              <c16:uniqueId val="{00000001-B8C7-46A5-B84E-F69ECA0E8571}"/>
            </c:ext>
          </c:extLst>
        </c:ser>
        <c:ser>
          <c:idx val="2"/>
          <c:order val="2"/>
          <c:tx>
            <c:strRef>
              <c:f>Sheet1!$D$1</c:f>
              <c:strCache>
                <c:ptCount val="1"/>
                <c:pt idx="0">
                  <c:v>75+ (n=103)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0.31</c:v>
                </c:pt>
                <c:pt idx="1">
                  <c:v>0.16</c:v>
                </c:pt>
                <c:pt idx="2">
                  <c:v>0.17</c:v>
                </c:pt>
                <c:pt idx="3">
                  <c:v>0.08</c:v>
                </c:pt>
                <c:pt idx="4">
                  <c:v>7.0000000000000007E-2</c:v>
                </c:pt>
                <c:pt idx="5">
                  <c:v>0.2</c:v>
                </c:pt>
              </c:numCache>
            </c:numRef>
          </c:val>
          <c:extLst>
            <c:ext xmlns:c16="http://schemas.microsoft.com/office/drawing/2014/chart" uri="{C3380CC4-5D6E-409C-BE32-E72D297353CC}">
              <c16:uniqueId val="{00000002-B8C7-46A5-B84E-F69ECA0E8571}"/>
            </c:ext>
          </c:extLst>
        </c:ser>
        <c:ser>
          <c:idx val="3"/>
          <c:order val="3"/>
          <c:tx>
            <c:strRef>
              <c:f>Sheet1!$E$1</c:f>
              <c:strCache>
                <c:ptCount val="1"/>
                <c:pt idx="0">
                  <c:v>Disabled (n=157)</c:v>
                </c:pt>
              </c:strCache>
            </c:strRef>
          </c:tx>
          <c:spPr>
            <a:solidFill>
              <a:srgbClr val="6DD5CE"/>
            </a:solidFill>
            <a:ln>
              <a:noFill/>
            </a:ln>
            <a:effectLst/>
          </c:spPr>
          <c:invertIfNegative val="0"/>
          <c:dLbls>
            <c:dLbl>
              <c:idx val="1"/>
              <c:layout>
                <c:manualLayout>
                  <c:x val="8.836801395184820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C7-46A5-B84E-F69ECA0E8571}"/>
                </c:ext>
              </c:extLst>
            </c:dLbl>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0.43</c:v>
                </c:pt>
                <c:pt idx="1">
                  <c:v>0.22</c:v>
                </c:pt>
                <c:pt idx="2">
                  <c:v>0.15</c:v>
                </c:pt>
                <c:pt idx="3">
                  <c:v>0.09</c:v>
                </c:pt>
                <c:pt idx="4">
                  <c:v>0.02</c:v>
                </c:pt>
                <c:pt idx="5">
                  <c:v>0.09</c:v>
                </c:pt>
              </c:numCache>
            </c:numRef>
          </c:val>
          <c:extLst>
            <c:ext xmlns:c16="http://schemas.microsoft.com/office/drawing/2014/chart" uri="{C3380CC4-5D6E-409C-BE32-E72D297353CC}">
              <c16:uniqueId val="{00000004-B8C7-46A5-B84E-F69ECA0E8571}"/>
            </c:ext>
          </c:extLst>
        </c:ser>
        <c:dLbls>
          <c:dLblPos val="outEnd"/>
          <c:showLegendKey val="0"/>
          <c:showVal val="1"/>
          <c:showCatName val="0"/>
          <c:showSerName val="0"/>
          <c:showPercent val="0"/>
          <c:showBubbleSize val="0"/>
        </c:dLbls>
        <c:gapWidth val="100"/>
        <c:axId val="2068775232"/>
        <c:axId val="2068776896"/>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11483792192943418"/>
          <c:y val="0.94602085615961862"/>
          <c:w val="0.68869451636812196"/>
          <c:h val="5.3979143840381348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p>
        </c:rich>
      </c:tx>
      <c:layout>
        <c:manualLayout>
          <c:xMode val="edge"/>
          <c:yMode val="edge"/>
          <c:x val="0.3040929041837514"/>
          <c:y val="9.916311731361859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2320610443850534E-3"/>
          <c:y val="8.0873239504943489E-2"/>
          <c:w val="0.99389396795199259"/>
          <c:h val="0.71953375835334554"/>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Sheet1!$B$2:$B$7</c:f>
              <c:numCache>
                <c:formatCode>0%</c:formatCode>
                <c:ptCount val="6"/>
                <c:pt idx="0">
                  <c:v>0.64</c:v>
                </c:pt>
                <c:pt idx="1">
                  <c:v>0.19</c:v>
                </c:pt>
                <c:pt idx="2">
                  <c:v>0.08</c:v>
                </c:pt>
                <c:pt idx="3">
                  <c:v>0.04</c:v>
                </c:pt>
                <c:pt idx="4">
                  <c:v>0.02</c:v>
                </c:pt>
                <c:pt idx="5">
                  <c:v>0.03</c:v>
                </c:pt>
              </c:numCache>
            </c:numRef>
          </c:val>
          <c:extLst>
            <c:ext xmlns:c16="http://schemas.microsoft.com/office/drawing/2014/chart" uri="{C3380CC4-5D6E-409C-BE32-E72D297353CC}">
              <c16:uniqueId val="{00000000-B8C7-46A5-B84E-F69ECA0E8571}"/>
            </c:ext>
          </c:extLst>
        </c:ser>
        <c:ser>
          <c:idx val="1"/>
          <c:order val="1"/>
          <c:tx>
            <c:strRef>
              <c:f>Sheet1!$C$1</c:f>
              <c:strCache>
                <c:ptCount val="1"/>
                <c:pt idx="0">
                  <c:v>Sept (S3)</c:v>
                </c:pt>
              </c:strCache>
            </c:strRef>
          </c:tx>
          <c:spPr>
            <a:solidFill>
              <a:srgbClr val="B8EA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0.62712975263938697</c:v>
                </c:pt>
                <c:pt idx="1">
                  <c:v>0.17671659299324399</c:v>
                </c:pt>
                <c:pt idx="2">
                  <c:v>9.1286628762400901E-2</c:v>
                </c:pt>
                <c:pt idx="3">
                  <c:v>4.5865971142744898E-2</c:v>
                </c:pt>
                <c:pt idx="4">
                  <c:v>2.6595052850682002E-2</c:v>
                </c:pt>
                <c:pt idx="5">
                  <c:v>3.2406001611541502E-2</c:v>
                </c:pt>
              </c:numCache>
            </c:numRef>
          </c:val>
          <c:extLst>
            <c:ext xmlns:c16="http://schemas.microsoft.com/office/drawing/2014/chart" uri="{C3380CC4-5D6E-409C-BE32-E72D297353CC}">
              <c16:uniqueId val="{00000001-B8C7-46A5-B84E-F69ECA0E8571}"/>
            </c:ext>
          </c:extLst>
        </c:ser>
        <c:ser>
          <c:idx val="2"/>
          <c:order val="2"/>
          <c:tx>
            <c:strRef>
              <c:f>Sheet1!$D$1</c:f>
              <c:strCache>
                <c:ptCount val="1"/>
                <c:pt idx="0">
                  <c:v>Nov (S4)</c:v>
                </c:pt>
              </c:strCache>
            </c:strRef>
          </c:tx>
          <c:spPr>
            <a:solidFill>
              <a:srgbClr val="00B8A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0.69847890202575602</c:v>
                </c:pt>
                <c:pt idx="1">
                  <c:v>0.17700805700017899</c:v>
                </c:pt>
                <c:pt idx="2">
                  <c:v>6.2924569049595896E-2</c:v>
                </c:pt>
                <c:pt idx="3">
                  <c:v>3.0965501896066901E-2</c:v>
                </c:pt>
                <c:pt idx="4">
                  <c:v>1.6294574847528401E-2</c:v>
                </c:pt>
                <c:pt idx="5">
                  <c:v>1.43283951808739E-2</c:v>
                </c:pt>
              </c:numCache>
            </c:numRef>
          </c:val>
          <c:extLst>
            <c:ext xmlns:c16="http://schemas.microsoft.com/office/drawing/2014/chart" uri="{C3380CC4-5D6E-409C-BE32-E72D297353CC}">
              <c16:uniqueId val="{00000002-B8C7-46A5-B84E-F69ECA0E8571}"/>
            </c:ext>
          </c:extLst>
        </c:ser>
        <c:ser>
          <c:idx val="3"/>
          <c:order val="3"/>
          <c:tx>
            <c:strRef>
              <c:f>Sheet1!$E$1</c:f>
              <c:strCache>
                <c:ptCount val="1"/>
                <c:pt idx="0">
                  <c:v>Jan (S5)</c:v>
                </c:pt>
              </c:strCache>
            </c:strRef>
          </c:tx>
          <c:spPr>
            <a:solidFill>
              <a:srgbClr val="009690"/>
            </a:solidFill>
            <a:ln>
              <a:noFill/>
            </a:ln>
            <a:effectLst/>
          </c:spPr>
          <c:invertIfNegative val="0"/>
          <c:dLbls>
            <c:dLbl>
              <c:idx val="1"/>
              <c:layout>
                <c:manualLayout>
                  <c:x val="8.836801395184820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C7-46A5-B84E-F69ECA0E8571}"/>
                </c:ext>
              </c:extLst>
            </c:dLbl>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0.59885752350545096</c:v>
                </c:pt>
                <c:pt idx="1">
                  <c:v>0.20066415176956401</c:v>
                </c:pt>
                <c:pt idx="2">
                  <c:v>8.7008995288151106E-2</c:v>
                </c:pt>
                <c:pt idx="3">
                  <c:v>3.7912374230924799E-2</c:v>
                </c:pt>
                <c:pt idx="4">
                  <c:v>2.7119020626034301E-2</c:v>
                </c:pt>
                <c:pt idx="5">
                  <c:v>4.8437934579874303E-2</c:v>
                </c:pt>
              </c:numCache>
            </c:numRef>
          </c:val>
          <c:extLst>
            <c:ext xmlns:c16="http://schemas.microsoft.com/office/drawing/2014/chart" uri="{C3380CC4-5D6E-409C-BE32-E72D297353CC}">
              <c16:uniqueId val="{00000004-B8C7-46A5-B84E-F69ECA0E8571}"/>
            </c:ext>
          </c:extLst>
        </c:ser>
        <c:dLbls>
          <c:dLblPos val="outEnd"/>
          <c:showLegendKey val="0"/>
          <c:showVal val="1"/>
          <c:showCatName val="0"/>
          <c:showSerName val="0"/>
          <c:showPercent val="0"/>
          <c:showBubbleSize val="0"/>
        </c:dLbls>
        <c:gapWidth val="100"/>
        <c:axId val="2068775232"/>
        <c:axId val="2068776896"/>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4634147243298099"/>
          <c:y val="0.1821967700975192"/>
          <c:w val="0.48696251475276997"/>
          <c:h val="5.166105079983632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u="none">
                <a:latin typeface="+mj-lt"/>
              </a:rPr>
              <a:t>How confident</a:t>
            </a:r>
            <a:r>
              <a:rPr lang="en-GB" sz="1400" b="1" u="none" baseline="0">
                <a:latin typeface="+mj-lt"/>
              </a:rPr>
              <a:t> are you in using digital services online?</a:t>
            </a:r>
            <a:endParaRPr lang="en-GB" sz="1400" b="1" u="none">
              <a:latin typeface="+mj-lt"/>
            </a:endParaRPr>
          </a:p>
        </c:rich>
      </c:tx>
      <c:layout>
        <c:manualLayout>
          <c:xMode val="edge"/>
          <c:yMode val="edge"/>
          <c:x val="0.35513826572361035"/>
          <c:y val="7.342278029589820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199983500999374"/>
          <c:y val="1.2241700661844676E-2"/>
          <c:w val="0.763890946304011"/>
          <c:h val="0.8744225536611695"/>
        </c:manualLayout>
      </c:layout>
      <c:barChart>
        <c:barDir val="col"/>
        <c:grouping val="stacked"/>
        <c:varyColors val="0"/>
        <c:ser>
          <c:idx val="0"/>
          <c:order val="0"/>
          <c:tx>
            <c:strRef>
              <c:f>Sheet1!$B$1</c:f>
              <c:strCache>
                <c:ptCount val="1"/>
                <c:pt idx="0">
                  <c:v>Prefer not to say</c:v>
                </c:pt>
              </c:strCache>
            </c:strRef>
          </c:tx>
          <c:spPr>
            <a:solidFill>
              <a:schemeClr val="bg2"/>
            </a:solidFill>
            <a:ln>
              <a:noFill/>
            </a:ln>
            <a:effectLst/>
          </c:spPr>
          <c:invertIfNegative val="0"/>
          <c:dLbls>
            <c:delete val="1"/>
          </c:dLbls>
          <c:cat>
            <c:strRef>
              <c:f>Sheet1!$A$2:$A$3</c:f>
              <c:strCache>
                <c:ptCount val="2"/>
                <c:pt idx="0">
                  <c:v>Someone else in
 your household</c:v>
                </c:pt>
                <c:pt idx="1">
                  <c:v>You</c:v>
                </c:pt>
              </c:strCache>
            </c:strRef>
          </c:cat>
          <c:val>
            <c:numRef>
              <c:f>Sheet1!$B$2:$B$3</c:f>
              <c:numCache>
                <c:formatCode>0%</c:formatCode>
                <c:ptCount val="2"/>
                <c:pt idx="0">
                  <c:v>0.02</c:v>
                </c:pt>
                <c:pt idx="1">
                  <c:v>0.01</c:v>
                </c:pt>
              </c:numCache>
            </c:numRef>
          </c:val>
          <c:extLst>
            <c:ext xmlns:c16="http://schemas.microsoft.com/office/drawing/2014/chart" uri="{C3380CC4-5D6E-409C-BE32-E72D297353CC}">
              <c16:uniqueId val="{00000000-6BA3-45A5-B382-40D7FC9AED71}"/>
            </c:ext>
          </c:extLst>
        </c:ser>
        <c:ser>
          <c:idx val="1"/>
          <c:order val="1"/>
          <c:tx>
            <c:strRef>
              <c:f>Sheet1!$C$1</c:f>
              <c:strCache>
                <c:ptCount val="1"/>
                <c:pt idx="0">
                  <c:v>Not at all confident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Sheet1!$C$2:$C$3</c:f>
              <c:numCache>
                <c:formatCode>0%</c:formatCode>
                <c:ptCount val="2"/>
                <c:pt idx="0">
                  <c:v>0.03</c:v>
                </c:pt>
                <c:pt idx="1">
                  <c:v>0.04</c:v>
                </c:pt>
              </c:numCache>
            </c:numRef>
          </c:val>
          <c:extLst>
            <c:ext xmlns:c16="http://schemas.microsoft.com/office/drawing/2014/chart" uri="{C3380CC4-5D6E-409C-BE32-E72D297353CC}">
              <c16:uniqueId val="{00000001-6BA3-45A5-B382-40D7FC9AED71}"/>
            </c:ext>
          </c:extLst>
        </c:ser>
        <c:ser>
          <c:idx val="2"/>
          <c:order val="2"/>
          <c:tx>
            <c:strRef>
              <c:f>Sheet1!$D$1</c:f>
              <c:strCache>
                <c:ptCount val="1"/>
                <c:pt idx="0">
                  <c:v>Not very confident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Sheet1!$D$2:$D$3</c:f>
              <c:numCache>
                <c:formatCode>0%</c:formatCode>
                <c:ptCount val="2"/>
                <c:pt idx="0">
                  <c:v>0.08</c:v>
                </c:pt>
                <c:pt idx="1">
                  <c:v>7.0000000000000007E-2</c:v>
                </c:pt>
              </c:numCache>
            </c:numRef>
          </c:val>
          <c:extLst>
            <c:ext xmlns:c16="http://schemas.microsoft.com/office/drawing/2014/chart" uri="{C3380CC4-5D6E-409C-BE32-E72D297353CC}">
              <c16:uniqueId val="{00000002-6BA3-45A5-B382-40D7FC9AED71}"/>
            </c:ext>
          </c:extLst>
        </c:ser>
        <c:ser>
          <c:idx val="3"/>
          <c:order val="3"/>
          <c:tx>
            <c:strRef>
              <c:f>Sheet1!$E$1</c:f>
              <c:strCache>
                <c:ptCount val="1"/>
                <c:pt idx="0">
                  <c:v>Quite confident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Sheet1!$E$2:$E$3</c:f>
              <c:numCache>
                <c:formatCode>0%</c:formatCode>
                <c:ptCount val="2"/>
                <c:pt idx="0">
                  <c:v>0.28000000000000003</c:v>
                </c:pt>
                <c:pt idx="1">
                  <c:v>0.25</c:v>
                </c:pt>
              </c:numCache>
            </c:numRef>
          </c:val>
          <c:extLst>
            <c:ext xmlns:c16="http://schemas.microsoft.com/office/drawing/2014/chart" uri="{C3380CC4-5D6E-409C-BE32-E72D297353CC}">
              <c16:uniqueId val="{00000003-6BA3-45A5-B382-40D7FC9AED71}"/>
            </c:ext>
          </c:extLst>
        </c:ser>
        <c:ser>
          <c:idx val="4"/>
          <c:order val="4"/>
          <c:tx>
            <c:strRef>
              <c:f>Sheet1!$F$1</c:f>
              <c:strCache>
                <c:ptCount val="1"/>
                <c:pt idx="0">
                  <c:v>Very confident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Sheet1!$F$2:$F$3</c:f>
              <c:numCache>
                <c:formatCode>0%</c:formatCode>
                <c:ptCount val="2"/>
                <c:pt idx="0">
                  <c:v>0.6</c:v>
                </c:pt>
                <c:pt idx="1">
                  <c:v>0.64</c:v>
                </c:pt>
              </c:numCache>
            </c:numRef>
          </c:val>
          <c:extLst>
            <c:ext xmlns:c16="http://schemas.microsoft.com/office/drawing/2014/chart" uri="{C3380CC4-5D6E-409C-BE32-E72D297353CC}">
              <c16:uniqueId val="{00000004-6BA3-45A5-B382-40D7FC9AED71}"/>
            </c:ext>
          </c:extLst>
        </c:ser>
        <c:dLbls>
          <c:dLblPos val="ctr"/>
          <c:showLegendKey val="0"/>
          <c:showVal val="1"/>
          <c:showCatName val="0"/>
          <c:showSerName val="0"/>
          <c:showPercent val="0"/>
          <c:showBubbleSize val="0"/>
        </c:dLbls>
        <c:gapWidth val="66"/>
        <c:overlap val="100"/>
        <c:axId val="676988536"/>
        <c:axId val="676986568"/>
      </c:barChart>
      <c:catAx>
        <c:axId val="6769885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6986568"/>
        <c:crosses val="autoZero"/>
        <c:auto val="1"/>
        <c:lblAlgn val="ctr"/>
        <c:lblOffset val="100"/>
        <c:noMultiLvlLbl val="0"/>
      </c:catAx>
      <c:valAx>
        <c:axId val="676986568"/>
        <c:scaling>
          <c:orientation val="minMax"/>
        </c:scaling>
        <c:delete val="1"/>
        <c:axPos val="r"/>
        <c:numFmt formatCode="0%" sourceLinked="1"/>
        <c:majorTickMark val="none"/>
        <c:minorTickMark val="none"/>
        <c:tickLblPos val="nextTo"/>
        <c:crossAx val="676988536"/>
        <c:crosses val="autoZero"/>
        <c:crossBetween val="between"/>
      </c:valAx>
      <c:spPr>
        <a:noFill/>
        <a:ln>
          <a:noFill/>
        </a:ln>
        <a:effectLst/>
      </c:spPr>
    </c:plotArea>
    <c:legend>
      <c:legendPos val="l"/>
      <c:layout>
        <c:manualLayout>
          <c:xMode val="edge"/>
          <c:yMode val="edge"/>
          <c:x val="1.0616302437517686E-2"/>
          <c:y val="0.14305669546654592"/>
          <c:w val="0.23343706746298529"/>
          <c:h val="0.7570536793631411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1"/>
          <c:order val="1"/>
          <c:tx>
            <c:strRef>
              <c:f>Sheet1!$C$1</c:f>
              <c:strCache>
                <c:ptCount val="1"/>
                <c:pt idx="0">
                  <c:v>Autumn (S1+S2+S3):Total</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0.64</c:v>
                </c:pt>
                <c:pt idx="1">
                  <c:v>0.19</c:v>
                </c:pt>
                <c:pt idx="2">
                  <c:v>0.08</c:v>
                </c:pt>
                <c:pt idx="3">
                  <c:v>0.04</c:v>
                </c:pt>
                <c:pt idx="4">
                  <c:v>0.02</c:v>
                </c:pt>
                <c:pt idx="5">
                  <c:v>0.03</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16-24 (n=84)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0.7</c:v>
                </c:pt>
                <c:pt idx="1">
                  <c:v>0.14000000000000001</c:v>
                </c:pt>
                <c:pt idx="2">
                  <c:v>0.09</c:v>
                </c:pt>
                <c:pt idx="3">
                  <c:v>0.02</c:v>
                </c:pt>
                <c:pt idx="4">
                  <c:v>0.03</c:v>
                </c:pt>
                <c:pt idx="5">
                  <c:v>0.02</c:v>
                </c:pt>
              </c:numCache>
            </c:numRef>
          </c:val>
          <c:extLst>
            <c:ext xmlns:c16="http://schemas.microsoft.com/office/drawing/2014/chart" uri="{C3380CC4-5D6E-409C-BE32-E72D297353CC}">
              <c16:uniqueId val="{00000000-1D26-42E5-99A3-C4BC608D1098}"/>
            </c:ext>
          </c:extLst>
        </c:ser>
        <c:ser>
          <c:idx val="3"/>
          <c:order val="3"/>
          <c:tx>
            <c:strRef>
              <c:f>Sheet1!$E$1</c:f>
              <c:strCache>
                <c:ptCount val="1"/>
                <c:pt idx="0">
                  <c:v>75+ (n=103)</c:v>
                </c:pt>
              </c:strCache>
            </c:strRef>
          </c:tx>
          <c:spPr>
            <a:solidFill>
              <a:srgbClr val="6DD5CE"/>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0.31</c:v>
                </c:pt>
                <c:pt idx="1">
                  <c:v>0.16</c:v>
                </c:pt>
                <c:pt idx="2">
                  <c:v>0.17</c:v>
                </c:pt>
                <c:pt idx="3">
                  <c:v>0.08</c:v>
                </c:pt>
                <c:pt idx="4">
                  <c:v>7.0000000000000007E-2</c:v>
                </c:pt>
                <c:pt idx="5">
                  <c:v>0.2</c:v>
                </c:pt>
              </c:numCache>
            </c:numRef>
          </c:val>
          <c:extLst>
            <c:ext xmlns:c16="http://schemas.microsoft.com/office/drawing/2014/chart" uri="{C3380CC4-5D6E-409C-BE32-E72D297353CC}">
              <c16:uniqueId val="{00000001-13FD-495C-B1CA-D8CAF4617FBA}"/>
            </c:ext>
          </c:extLst>
        </c:ser>
        <c:ser>
          <c:idx val="4"/>
          <c:order val="4"/>
          <c:tx>
            <c:strRef>
              <c:f>Sheet1!$F$1</c:f>
              <c:strCache>
                <c:ptCount val="1"/>
                <c:pt idx="0">
                  <c:v>Disabled (n=157)</c:v>
                </c:pt>
              </c:strCache>
            </c:strRef>
          </c:tx>
          <c:spPr>
            <a:solidFill>
              <a:srgbClr val="A3E5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Cache>
                <c:formatCode>0%</c:formatCode>
                <c:ptCount val="6"/>
                <c:pt idx="0">
                  <c:v>0.43</c:v>
                </c:pt>
                <c:pt idx="1">
                  <c:v>0.22</c:v>
                </c:pt>
                <c:pt idx="2">
                  <c:v>0.15</c:v>
                </c:pt>
                <c:pt idx="3">
                  <c:v>0.09</c:v>
                </c:pt>
                <c:pt idx="4">
                  <c:v>0.02</c:v>
                </c:pt>
                <c:pt idx="5">
                  <c:v>0.09</c:v>
                </c:pt>
              </c:numCache>
            </c:numRef>
          </c:val>
          <c:extLst>
            <c:ext xmlns:c16="http://schemas.microsoft.com/office/drawing/2014/chart" uri="{C3380CC4-5D6E-409C-BE32-E72D297353CC}">
              <c16:uniqueId val="{00000003-2A69-4A3D-9464-D1086846F46B}"/>
            </c:ext>
          </c:extLst>
        </c:ser>
        <c:dLbls>
          <c:dLblPos val="outEnd"/>
          <c:showLegendKey val="0"/>
          <c:showVal val="1"/>
          <c:showCatName val="0"/>
          <c:showSerName val="0"/>
          <c:showPercent val="0"/>
          <c:showBubbleSize val="0"/>
        </c:dLbls>
        <c:gapWidth val="100"/>
        <c:axId val="2068775232"/>
        <c:axId val="2068776896"/>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Spring (S1+S2): 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extLst>
                      <c:ext uri="{02D57815-91ED-43cb-92C2-25804820EDAC}">
                        <c15:formulaRef>
                          <c15:sqref>Sheet1!$B$2:$B$7</c15:sqref>
                        </c15:formulaRef>
                      </c:ext>
                    </c:extLst>
                    <c:numCache>
                      <c:formatCode>0%</c:formatCode>
                      <c:ptCount val="6"/>
                      <c:pt idx="0">
                        <c:v>0.68</c:v>
                      </c:pt>
                      <c:pt idx="1">
                        <c:v>0.13</c:v>
                      </c:pt>
                      <c:pt idx="2">
                        <c:v>7.0000000000000007E-2</c:v>
                      </c:pt>
                      <c:pt idx="3">
                        <c:v>0.05</c:v>
                      </c:pt>
                      <c:pt idx="4">
                        <c:v>0.04</c:v>
                      </c:pt>
                      <c:pt idx="5">
                        <c:v>0.04</c:v>
                      </c:pt>
                    </c:numCache>
                  </c:numRef>
                </c:val>
                <c:extLst>
                  <c:ext xmlns:c16="http://schemas.microsoft.com/office/drawing/2014/chart" uri="{C3380CC4-5D6E-409C-BE32-E72D297353CC}">
                    <c16:uniqueId val="{00000000-7FB1-4EB6-9246-DEE6481016AD}"/>
                  </c:ext>
                </c:extLst>
              </c15:ser>
            </c15:filteredBarSeries>
          </c:ext>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8.5970332724033593E-2"/>
          <c:y val="0.9434195568864483"/>
          <c:w val="0.75556137029352011"/>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087724144711131E-2"/>
          <c:y val="1.9882898891036616E-2"/>
          <c:w val="0.90094077068673273"/>
          <c:h val="0.86824673403231545"/>
        </c:manualLayout>
      </c:layout>
      <c:barChart>
        <c:barDir val="col"/>
        <c:grouping val="percentStacked"/>
        <c:varyColors val="0"/>
        <c:ser>
          <c:idx val="1"/>
          <c:order val="0"/>
          <c:tx>
            <c:strRef>
              <c:f>Sheet1!$B$1</c:f>
              <c:strCache>
                <c:ptCount val="1"/>
                <c:pt idx="0">
                  <c:v>1 or more aspect of digital exclusion</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1"/>
                <c:pt idx="0">
                  <c:v>Greater Manchester
(755)</c:v>
                </c:pt>
                <c:pt idx="1">
                  <c:v>Trafford
(79)</c:v>
                </c:pt>
                <c:pt idx="2">
                  <c:v>Tameside
(64)</c:v>
                </c:pt>
                <c:pt idx="3">
                  <c:v>Stockport
(73)</c:v>
                </c:pt>
                <c:pt idx="4">
                  <c:v>Salford
(73)</c:v>
                </c:pt>
                <c:pt idx="5">
                  <c:v>Rochdale
(73)</c:v>
                </c:pt>
                <c:pt idx="6">
                  <c:v>Manchester
(84)</c:v>
                </c:pt>
                <c:pt idx="7">
                  <c:v>Oldham
(77)</c:v>
                </c:pt>
                <c:pt idx="8">
                  <c:v>Bury
(74)</c:v>
                </c:pt>
                <c:pt idx="9">
                  <c:v>Bolton
(80)</c:v>
                </c:pt>
                <c:pt idx="10">
                  <c:v>Wigan
(76)</c:v>
                </c:pt>
              </c:strCache>
            </c:strRef>
          </c:cat>
          <c:val>
            <c:numRef>
              <c:f>Sheet1!$B$2:$B$15</c:f>
              <c:numCache>
                <c:formatCode>0%</c:formatCode>
                <c:ptCount val="11"/>
                <c:pt idx="0">
                  <c:v>0.36</c:v>
                </c:pt>
                <c:pt idx="1">
                  <c:v>0.24</c:v>
                </c:pt>
                <c:pt idx="2">
                  <c:v>0.25</c:v>
                </c:pt>
                <c:pt idx="3">
                  <c:v>0.26</c:v>
                </c:pt>
                <c:pt idx="4">
                  <c:v>0.27</c:v>
                </c:pt>
                <c:pt idx="5">
                  <c:v>0.33</c:v>
                </c:pt>
                <c:pt idx="6">
                  <c:v>0.35</c:v>
                </c:pt>
                <c:pt idx="7">
                  <c:v>0.36</c:v>
                </c:pt>
                <c:pt idx="8">
                  <c:v>0.39</c:v>
                </c:pt>
                <c:pt idx="9">
                  <c:v>0.48</c:v>
                </c:pt>
                <c:pt idx="10">
                  <c:v>0.52</c:v>
                </c:pt>
              </c:numCache>
            </c:numRef>
          </c:val>
          <c:extLst>
            <c:ext xmlns:c16="http://schemas.microsoft.com/office/drawing/2014/chart" uri="{C3380CC4-5D6E-409C-BE32-E72D297353CC}">
              <c16:uniqueId val="{00000001-82AE-416B-9FED-2DAB91597A5C}"/>
            </c:ext>
          </c:extLst>
        </c:ser>
        <c:ser>
          <c:idx val="2"/>
          <c:order val="1"/>
          <c:tx>
            <c:strRef>
              <c:f>Sheet1!$C$1</c:f>
              <c:strCache>
                <c:ptCount val="1"/>
                <c:pt idx="0">
                  <c:v>No digital exclusion</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1"/>
                <c:pt idx="0">
                  <c:v>Greater Manchester
(755)</c:v>
                </c:pt>
                <c:pt idx="1">
                  <c:v>Trafford
(79)</c:v>
                </c:pt>
                <c:pt idx="2">
                  <c:v>Tameside
(64)</c:v>
                </c:pt>
                <c:pt idx="3">
                  <c:v>Stockport
(73)</c:v>
                </c:pt>
                <c:pt idx="4">
                  <c:v>Salford
(73)</c:v>
                </c:pt>
                <c:pt idx="5">
                  <c:v>Rochdale
(73)</c:v>
                </c:pt>
                <c:pt idx="6">
                  <c:v>Manchester
(84)</c:v>
                </c:pt>
                <c:pt idx="7">
                  <c:v>Oldham
(77)</c:v>
                </c:pt>
                <c:pt idx="8">
                  <c:v>Bury
(74)</c:v>
                </c:pt>
                <c:pt idx="9">
                  <c:v>Bolton
(80)</c:v>
                </c:pt>
                <c:pt idx="10">
                  <c:v>Wigan
(76)</c:v>
                </c:pt>
              </c:strCache>
            </c:strRef>
          </c:cat>
          <c:val>
            <c:numRef>
              <c:f>Sheet1!$C$2:$C$15</c:f>
              <c:numCache>
                <c:formatCode>0%</c:formatCode>
                <c:ptCount val="11"/>
                <c:pt idx="0">
                  <c:v>0.64</c:v>
                </c:pt>
                <c:pt idx="1">
                  <c:v>0.76</c:v>
                </c:pt>
                <c:pt idx="2">
                  <c:v>0.75</c:v>
                </c:pt>
                <c:pt idx="3">
                  <c:v>0.74</c:v>
                </c:pt>
                <c:pt idx="4">
                  <c:v>0.73</c:v>
                </c:pt>
                <c:pt idx="5">
                  <c:v>0.67</c:v>
                </c:pt>
                <c:pt idx="6">
                  <c:v>0.65</c:v>
                </c:pt>
                <c:pt idx="7">
                  <c:v>0.64</c:v>
                </c:pt>
                <c:pt idx="8">
                  <c:v>0.61</c:v>
                </c:pt>
                <c:pt idx="9">
                  <c:v>0.52</c:v>
                </c:pt>
                <c:pt idx="10">
                  <c:v>0.48</c:v>
                </c:pt>
              </c:numCache>
            </c:numRef>
          </c:val>
          <c:extLst>
            <c:ext xmlns:c16="http://schemas.microsoft.com/office/drawing/2014/chart" uri="{C3380CC4-5D6E-409C-BE32-E72D297353CC}">
              <c16:uniqueId val="{00000002-82AE-416B-9FED-2DAB91597A5C}"/>
            </c:ext>
          </c:extLst>
        </c:ser>
        <c:dLbls>
          <c:dLblPos val="ctr"/>
          <c:showLegendKey val="0"/>
          <c:showVal val="1"/>
          <c:showCatName val="0"/>
          <c:showSerName val="0"/>
          <c:showPercent val="0"/>
          <c:showBubbleSize val="0"/>
        </c:dLbls>
        <c:gapWidth val="50"/>
        <c:overlap val="100"/>
        <c:axId val="1040181088"/>
        <c:axId val="1040174200"/>
      </c:barChart>
      <c:catAx>
        <c:axId val="104018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40174200"/>
        <c:crosses val="autoZero"/>
        <c:auto val="1"/>
        <c:lblAlgn val="ctr"/>
        <c:lblOffset val="100"/>
        <c:noMultiLvlLbl val="0"/>
      </c:catAx>
      <c:valAx>
        <c:axId val="1040174200"/>
        <c:scaling>
          <c:orientation val="minMax"/>
        </c:scaling>
        <c:delete val="1"/>
        <c:axPos val="l"/>
        <c:numFmt formatCode="0%" sourceLinked="1"/>
        <c:majorTickMark val="none"/>
        <c:minorTickMark val="none"/>
        <c:tickLblPos val="nextTo"/>
        <c:crossAx val="1040181088"/>
        <c:crosses val="autoZero"/>
        <c:crossBetween val="between"/>
      </c:valAx>
      <c:spPr>
        <a:noFill/>
        <a:ln>
          <a:noFill/>
        </a:ln>
        <a:effectLst/>
      </c:spPr>
    </c:plotArea>
    <c:legend>
      <c:legendPos val="l"/>
      <c:layout>
        <c:manualLayout>
          <c:xMode val="edge"/>
          <c:yMode val="edge"/>
          <c:x val="4.2758761632192832E-3"/>
          <c:y val="0.36182008766560375"/>
          <c:w val="7.0727031937596455E-2"/>
          <c:h val="0.4002230187694305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t>How often…? (Respondents reporting</a:t>
            </a:r>
            <a:r>
              <a:rPr lang="en-GB" sz="1400" b="1" baseline="0"/>
              <a:t> digital exclusion)*</a:t>
            </a:r>
            <a:r>
              <a:rPr lang="en-GB" sz="1400" b="1"/>
              <a:t> </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1366421166737066E-3"/>
          <c:y val="0"/>
          <c:w val="0.98524573650591662"/>
          <c:h val="0.58767129204513824"/>
        </c:manualLayout>
      </c:layout>
      <c:barChart>
        <c:barDir val="col"/>
        <c:grouping val="stacked"/>
        <c:varyColors val="0"/>
        <c:ser>
          <c:idx val="1"/>
          <c:order val="0"/>
          <c:tx>
            <c:strRef>
              <c:f>Sheet1!$B$1</c:f>
              <c:strCache>
                <c:ptCount val="1"/>
                <c:pt idx="0">
                  <c:v>1 - Never do / Never have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…do you have access to an internet connection? </c:v>
                </c:pt>
                <c:pt idx="1">
                  <c:v>…do other members of your HH have access to an internet connection? </c:v>
                </c:pt>
                <c:pt idx="2">
                  <c:v>….do you have access to devices that allow you to access the internet? </c:v>
                </c:pt>
                <c:pt idx="3">
                  <c:v>…do other members of your HH have access to devices that allow you to access the internet? </c:v>
                </c:pt>
                <c:pt idx="4">
                  <c:v>…can you afford access to the internet? </c:v>
                </c:pt>
                <c:pt idx="5">
                  <c:v>…can other members of your HH afford access to the internet? </c:v>
                </c:pt>
                <c:pt idx="6">
                  <c:v>…do you have the skills you need to access / use digital services online? </c:v>
                </c:pt>
                <c:pt idx="7">
                  <c:v>…do other members of your HH have the skills they need to access / use digital services online? </c:v>
                </c:pt>
                <c:pt idx="8">
                  <c:v>…do you have the support you need to access / use digital services online? </c:v>
                </c:pt>
                <c:pt idx="9">
                  <c:v>…do other members of your HH have the support it needs to access / use digital services online? </c:v>
                </c:pt>
              </c:strCache>
            </c:strRef>
          </c:cat>
          <c:val>
            <c:numRef>
              <c:f>Sheet1!$B$2:$B$11</c:f>
              <c:numCache>
                <c:formatCode>0%</c:formatCode>
                <c:ptCount val="10"/>
                <c:pt idx="0">
                  <c:v>0.03</c:v>
                </c:pt>
                <c:pt idx="1">
                  <c:v>0.03</c:v>
                </c:pt>
                <c:pt idx="2">
                  <c:v>0.03</c:v>
                </c:pt>
                <c:pt idx="3">
                  <c:v>0.03</c:v>
                </c:pt>
                <c:pt idx="4">
                  <c:v>1.52439424364386E-2</c:v>
                </c:pt>
                <c:pt idx="5">
                  <c:v>0.03</c:v>
                </c:pt>
                <c:pt idx="6">
                  <c:v>0.06</c:v>
                </c:pt>
                <c:pt idx="7">
                  <c:v>0.04</c:v>
                </c:pt>
                <c:pt idx="8">
                  <c:v>0.09</c:v>
                </c:pt>
                <c:pt idx="9">
                  <c:v>0.06</c:v>
                </c:pt>
              </c:numCache>
            </c:numRef>
          </c:val>
          <c:extLst>
            <c:ext xmlns:c16="http://schemas.microsoft.com/office/drawing/2014/chart" uri="{C3380CC4-5D6E-409C-BE32-E72D297353CC}">
              <c16:uniqueId val="{00000002-7FB1-4EB6-9246-DEE6481016AD}"/>
            </c:ext>
          </c:extLst>
        </c:ser>
        <c:ser>
          <c:idx val="2"/>
          <c:order val="1"/>
          <c:tx>
            <c:strRef>
              <c:f>Sheet1!$C$1</c:f>
              <c:strCache>
                <c:ptCount val="1"/>
                <c:pt idx="0">
                  <c:v>2 - Rarely do / Rarely have</c:v>
                </c:pt>
              </c:strCache>
            </c:strRef>
          </c:tx>
          <c:spPr>
            <a:solidFill>
              <a:srgbClr val="FF999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8A6D-452E-9F29-C52440CC6B24}"/>
                </c:ext>
              </c:extLst>
            </c:dLbl>
            <c:dLbl>
              <c:idx val="1"/>
              <c:delete val="1"/>
              <c:extLst>
                <c:ext xmlns:c15="http://schemas.microsoft.com/office/drawing/2012/chart" uri="{CE6537A1-D6FC-4f65-9D91-7224C49458BB}"/>
                <c:ext xmlns:c16="http://schemas.microsoft.com/office/drawing/2014/chart" uri="{C3380CC4-5D6E-409C-BE32-E72D297353CC}">
                  <c16:uniqueId val="{00000002-8A6D-452E-9F29-C52440CC6B24}"/>
                </c:ext>
              </c:extLst>
            </c:dLbl>
            <c:dLbl>
              <c:idx val="2"/>
              <c:delete val="1"/>
              <c:extLst>
                <c:ext xmlns:c15="http://schemas.microsoft.com/office/drawing/2012/chart" uri="{CE6537A1-D6FC-4f65-9D91-7224C49458BB}"/>
                <c:ext xmlns:c16="http://schemas.microsoft.com/office/drawing/2014/chart" uri="{C3380CC4-5D6E-409C-BE32-E72D297353CC}">
                  <c16:uniqueId val="{00000004-7A40-4399-990D-145EA77FC025}"/>
                </c:ext>
              </c:extLst>
            </c:dLbl>
            <c:dLbl>
              <c:idx val="3"/>
              <c:delete val="1"/>
              <c:extLst>
                <c:ext xmlns:c15="http://schemas.microsoft.com/office/drawing/2012/chart" uri="{CE6537A1-D6FC-4f65-9D91-7224C49458BB}"/>
                <c:ext xmlns:c16="http://schemas.microsoft.com/office/drawing/2014/chart" uri="{C3380CC4-5D6E-409C-BE32-E72D297353CC}">
                  <c16:uniqueId val="{00000003-7A40-4399-990D-145EA77FC025}"/>
                </c:ext>
              </c:extLst>
            </c:dLbl>
            <c:dLbl>
              <c:idx val="4"/>
              <c:delete val="1"/>
              <c:extLst>
                <c:ext xmlns:c15="http://schemas.microsoft.com/office/drawing/2012/chart" uri="{CE6537A1-D6FC-4f65-9D91-7224C49458BB}"/>
                <c:ext xmlns:c16="http://schemas.microsoft.com/office/drawing/2014/chart" uri="{C3380CC4-5D6E-409C-BE32-E72D297353CC}">
                  <c16:uniqueId val="{00000001-7A40-4399-990D-145EA77FC025}"/>
                </c:ext>
              </c:extLst>
            </c:dLbl>
            <c:dLbl>
              <c:idx val="5"/>
              <c:delete val="1"/>
              <c:extLst>
                <c:ext xmlns:c15="http://schemas.microsoft.com/office/drawing/2012/chart" uri="{CE6537A1-D6FC-4f65-9D91-7224C49458BB}"/>
                <c:ext xmlns:c16="http://schemas.microsoft.com/office/drawing/2014/chart" uri="{C3380CC4-5D6E-409C-BE32-E72D297353CC}">
                  <c16:uniqueId val="{00000002-7A40-4399-990D-145EA77FC025}"/>
                </c:ext>
              </c:extLst>
            </c:dLbl>
            <c:dLbl>
              <c:idx val="7"/>
              <c:delete val="1"/>
              <c:extLst>
                <c:ext xmlns:c15="http://schemas.microsoft.com/office/drawing/2012/chart" uri="{CE6537A1-D6FC-4f65-9D91-7224C49458BB}"/>
                <c:ext xmlns:c16="http://schemas.microsoft.com/office/drawing/2014/chart" uri="{C3380CC4-5D6E-409C-BE32-E72D297353CC}">
                  <c16:uniqueId val="{00000001-8A6D-452E-9F29-C52440CC6B2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…do you have access to an internet connection? </c:v>
                </c:pt>
                <c:pt idx="1">
                  <c:v>…do other members of your HH have access to an internet connection? </c:v>
                </c:pt>
                <c:pt idx="2">
                  <c:v>….do you have access to devices that allow you to access the internet? </c:v>
                </c:pt>
                <c:pt idx="3">
                  <c:v>…do other members of your HH have access to devices that allow you to access the internet? </c:v>
                </c:pt>
                <c:pt idx="4">
                  <c:v>…can you afford access to the internet? </c:v>
                </c:pt>
                <c:pt idx="5">
                  <c:v>…can other members of your HH afford access to the internet? </c:v>
                </c:pt>
                <c:pt idx="6">
                  <c:v>…do you have the skills you need to access / use digital services online? </c:v>
                </c:pt>
                <c:pt idx="7">
                  <c:v>…do other members of your HH have the skills they need to access / use digital services online? </c:v>
                </c:pt>
                <c:pt idx="8">
                  <c:v>…do you have the support you need to access / use digital services online? </c:v>
                </c:pt>
                <c:pt idx="9">
                  <c:v>…do other members of your HH have the support it needs to access / use digital services online? </c:v>
                </c:pt>
              </c:strCache>
            </c:strRef>
          </c:cat>
          <c:val>
            <c:numRef>
              <c:f>Sheet1!$C$2:$C$11</c:f>
              <c:numCache>
                <c:formatCode>0%</c:formatCode>
                <c:ptCount val="10"/>
                <c:pt idx="0">
                  <c:v>0.01</c:v>
                </c:pt>
                <c:pt idx="1">
                  <c:v>0.01</c:v>
                </c:pt>
                <c:pt idx="2">
                  <c:v>0.01</c:v>
                </c:pt>
                <c:pt idx="3">
                  <c:v>0.01</c:v>
                </c:pt>
                <c:pt idx="4">
                  <c:v>0.02</c:v>
                </c:pt>
                <c:pt idx="5">
                  <c:v>0.02</c:v>
                </c:pt>
                <c:pt idx="6">
                  <c:v>0.01</c:v>
                </c:pt>
                <c:pt idx="7">
                  <c:v>0.02</c:v>
                </c:pt>
                <c:pt idx="8">
                  <c:v>0.03</c:v>
                </c:pt>
                <c:pt idx="9">
                  <c:v>0.02</c:v>
                </c:pt>
              </c:numCache>
            </c:numRef>
          </c:val>
          <c:extLst>
            <c:ext xmlns:c16="http://schemas.microsoft.com/office/drawing/2014/chart" uri="{C3380CC4-5D6E-409C-BE32-E72D297353CC}">
              <c16:uniqueId val="{00000000-1D26-42E5-99A3-C4BC608D1098}"/>
            </c:ext>
          </c:extLst>
        </c:ser>
        <c:ser>
          <c:idx val="0"/>
          <c:order val="2"/>
          <c:tx>
            <c:strRef>
              <c:f>Sheet1!$D$1</c:f>
              <c:strCache>
                <c:ptCount val="1"/>
                <c:pt idx="0">
                  <c:v>3 - Usually do / Usually have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…do you have access to an internet connection? </c:v>
                </c:pt>
                <c:pt idx="1">
                  <c:v>…do other members of your HH have access to an internet connection? </c:v>
                </c:pt>
                <c:pt idx="2">
                  <c:v>….do you have access to devices that allow you to access the internet? </c:v>
                </c:pt>
                <c:pt idx="3">
                  <c:v>…do other members of your HH have access to devices that allow you to access the internet? </c:v>
                </c:pt>
                <c:pt idx="4">
                  <c:v>…can you afford access to the internet? </c:v>
                </c:pt>
                <c:pt idx="5">
                  <c:v>…can other members of your HH afford access to the internet? </c:v>
                </c:pt>
                <c:pt idx="6">
                  <c:v>…do you have the skills you need to access / use digital services online? </c:v>
                </c:pt>
                <c:pt idx="7">
                  <c:v>…do other members of your HH have the skills they need to access / use digital services online? </c:v>
                </c:pt>
                <c:pt idx="8">
                  <c:v>…do you have the support you need to access / use digital services online? </c:v>
                </c:pt>
                <c:pt idx="9">
                  <c:v>…do other members of your HH have the support it needs to access / use digital services online? </c:v>
                </c:pt>
              </c:strCache>
            </c:strRef>
          </c:cat>
          <c:val>
            <c:numRef>
              <c:f>Sheet1!$D$2:$D$11</c:f>
              <c:numCache>
                <c:formatCode>0%</c:formatCode>
                <c:ptCount val="10"/>
                <c:pt idx="0">
                  <c:v>0.05</c:v>
                </c:pt>
                <c:pt idx="1">
                  <c:v>0.06</c:v>
                </c:pt>
                <c:pt idx="2">
                  <c:v>0.02</c:v>
                </c:pt>
                <c:pt idx="3">
                  <c:v>0.03</c:v>
                </c:pt>
                <c:pt idx="4">
                  <c:v>0.05</c:v>
                </c:pt>
                <c:pt idx="5">
                  <c:v>0.04</c:v>
                </c:pt>
                <c:pt idx="6">
                  <c:v>0.06</c:v>
                </c:pt>
                <c:pt idx="7">
                  <c:v>0.09</c:v>
                </c:pt>
                <c:pt idx="8">
                  <c:v>0.06</c:v>
                </c:pt>
                <c:pt idx="9">
                  <c:v>0.05</c:v>
                </c:pt>
              </c:numCache>
            </c:numRef>
          </c:val>
          <c:extLst>
            <c:ext xmlns:c16="http://schemas.microsoft.com/office/drawing/2014/chart" uri="{C3380CC4-5D6E-409C-BE32-E72D297353CC}">
              <c16:uniqueId val="{00000000-7A40-4399-990D-145EA77FC025}"/>
            </c:ext>
          </c:extLst>
        </c:ser>
        <c:dLbls>
          <c:dLblPos val="ctr"/>
          <c:showLegendKey val="0"/>
          <c:showVal val="1"/>
          <c:showCatName val="0"/>
          <c:showSerName val="0"/>
          <c:showPercent val="0"/>
          <c:showBubbleSize val="0"/>
        </c:dLbls>
        <c:gapWidth val="65"/>
        <c:overlap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a:noFill/>
        </a:ln>
        <a:effectLst/>
      </c:spPr>
    </c:plotArea>
    <c:legend>
      <c:legendPos val="b"/>
      <c:layout>
        <c:manualLayout>
          <c:xMode val="edge"/>
          <c:yMode val="edge"/>
          <c:x val="0.14642722221495311"/>
          <c:y val="0.92593326155560907"/>
          <c:w val="0.70833481608923643"/>
          <c:h val="5.680375263442023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99445876573374"/>
          <c:y val="2.8124998269869694E-2"/>
          <c:w val="0.67500554123426637"/>
          <c:h val="0.81379248688427808"/>
        </c:manualLayout>
      </c:layout>
      <c:barChart>
        <c:barDir val="col"/>
        <c:grouping val="stacked"/>
        <c:varyColors val="0"/>
        <c:ser>
          <c:idx val="5"/>
          <c:order val="0"/>
          <c:tx>
            <c:strRef>
              <c:f>Sheet1!$B$1</c:f>
              <c:strCache>
                <c:ptCount val="1"/>
                <c:pt idx="0">
                  <c:v>Prefer not to say</c:v>
                </c:pt>
              </c:strCache>
            </c:strRef>
          </c:tx>
          <c:spPr>
            <a:solidFill>
              <a:srgbClr val="5C5B5A"/>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A0F5-4C01-B8FA-B9D2248877EC}"/>
                </c:ext>
              </c:extLst>
            </c:dLbl>
            <c:dLbl>
              <c:idx val="2"/>
              <c:delete val="1"/>
              <c:extLst>
                <c:ext xmlns:c15="http://schemas.microsoft.com/office/drawing/2012/chart" uri="{CE6537A1-D6FC-4f65-9D91-7224C49458BB}"/>
                <c:ext xmlns:c16="http://schemas.microsoft.com/office/drawing/2014/chart" uri="{C3380CC4-5D6E-409C-BE32-E72D297353CC}">
                  <c16:uniqueId val="{00000003-A0F5-4C01-B8FA-B9D2248877E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Sheet1!$B$2:$B$4</c:f>
              <c:numCache>
                <c:formatCode>0%</c:formatCode>
                <c:ptCount val="3"/>
                <c:pt idx="0">
                  <c:v>0.01</c:v>
                </c:pt>
                <c:pt idx="1">
                  <c:v>0.03</c:v>
                </c:pt>
                <c:pt idx="2">
                  <c:v>0.01</c:v>
                </c:pt>
              </c:numCache>
              <c:extLst/>
            </c:numRef>
          </c:val>
          <c:extLst>
            <c:ext xmlns:c16="http://schemas.microsoft.com/office/drawing/2014/chart" uri="{C3380CC4-5D6E-409C-BE32-E72D297353CC}">
              <c16:uniqueId val="{00000000-840A-43A9-AEA4-4C11B00C3399}"/>
            </c:ext>
          </c:extLst>
        </c:ser>
        <c:ser>
          <c:idx val="0"/>
          <c:order val="1"/>
          <c:tx>
            <c:strRef>
              <c:f>Sheet1!$C$1</c:f>
              <c:strCache>
                <c:ptCount val="1"/>
                <c:pt idx="0">
                  <c:v>I do not use digital services online and do not want to use them</c:v>
                </c:pt>
              </c:strCache>
            </c:strRef>
          </c:tx>
          <c:spPr>
            <a:solidFill>
              <a:srgbClr val="FA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Sheet1!$C$2:$C$4</c:f>
              <c:numCache>
                <c:formatCode>0%</c:formatCode>
                <c:ptCount val="3"/>
                <c:pt idx="0">
                  <c:v>0.05</c:v>
                </c:pt>
                <c:pt idx="1">
                  <c:v>0.04</c:v>
                </c:pt>
                <c:pt idx="2">
                  <c:v>7.0000000000000007E-2</c:v>
                </c:pt>
              </c:numCache>
              <c:extLst/>
            </c:numRef>
          </c:val>
          <c:extLst>
            <c:ext xmlns:c16="http://schemas.microsoft.com/office/drawing/2014/chart" uri="{C3380CC4-5D6E-409C-BE32-E72D297353CC}">
              <c16:uniqueId val="{00000001-840A-43A9-AEA4-4C11B00C3399}"/>
            </c:ext>
          </c:extLst>
        </c:ser>
        <c:ser>
          <c:idx val="1"/>
          <c:order val="2"/>
          <c:tx>
            <c:strRef>
              <c:f>Sheet1!$D$1</c:f>
              <c:strCache>
                <c:ptCount val="1"/>
                <c:pt idx="0">
                  <c:v>I do not use digital services online, but want to use them</c:v>
                </c:pt>
              </c:strCache>
            </c:strRef>
          </c:tx>
          <c:spPr>
            <a:solidFill>
              <a:srgbClr val="FF9999"/>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Sheet1!$D$2:$D$4</c:f>
              <c:numCache>
                <c:formatCode>0%</c:formatCode>
                <c:ptCount val="3"/>
                <c:pt idx="0">
                  <c:v>0.01</c:v>
                </c:pt>
                <c:pt idx="1">
                  <c:v>0.01</c:v>
                </c:pt>
                <c:pt idx="2">
                  <c:v>0.01</c:v>
                </c:pt>
              </c:numCache>
              <c:extLst/>
            </c:numRef>
          </c:val>
          <c:extLst>
            <c:ext xmlns:c16="http://schemas.microsoft.com/office/drawing/2014/chart" uri="{C3380CC4-5D6E-409C-BE32-E72D297353CC}">
              <c16:uniqueId val="{00000004-840A-43A9-AEA4-4C11B00C3399}"/>
            </c:ext>
          </c:extLst>
        </c:ser>
        <c:ser>
          <c:idx val="2"/>
          <c:order val="3"/>
          <c:tx>
            <c:strRef>
              <c:f>Sheet1!$E$1</c:f>
              <c:strCache>
                <c:ptCount val="1"/>
                <c:pt idx="0">
                  <c:v>I use digital services online, but want to use them less</c:v>
                </c:pt>
              </c:strCache>
            </c:strRef>
          </c:tx>
          <c:spPr>
            <a:solidFill>
              <a:srgbClr val="A3E5E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0A-43A9-AEA4-4C11B00C339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Sheet1!$E$2:$E$4</c:f>
              <c:numCache>
                <c:formatCode>0%</c:formatCode>
                <c:ptCount val="3"/>
                <c:pt idx="0">
                  <c:v>0.08</c:v>
                </c:pt>
                <c:pt idx="1">
                  <c:v>0.08</c:v>
                </c:pt>
                <c:pt idx="2">
                  <c:v>0.1</c:v>
                </c:pt>
              </c:numCache>
              <c:extLst/>
            </c:numRef>
          </c:val>
          <c:extLst>
            <c:ext xmlns:c16="http://schemas.microsoft.com/office/drawing/2014/chart" uri="{C3380CC4-5D6E-409C-BE32-E72D297353CC}">
              <c16:uniqueId val="{00000008-840A-43A9-AEA4-4C11B00C3399}"/>
            </c:ext>
          </c:extLst>
        </c:ser>
        <c:ser>
          <c:idx val="3"/>
          <c:order val="4"/>
          <c:tx>
            <c:strRef>
              <c:f>Sheet1!$F$1</c:f>
              <c:strCache>
                <c:ptCount val="1"/>
                <c:pt idx="0">
                  <c:v>Column1</c:v>
                </c:pt>
              </c:strCache>
            </c:strRef>
          </c:tx>
          <c:spPr>
            <a:solidFill>
              <a:schemeClr val="bg1">
                <a:lumMod val="95000"/>
              </a:schemeClr>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Sheet1!$F$2:$F$4</c:f>
              <c:extLst/>
            </c:numRef>
          </c:val>
          <c:extLst xmlns:c15="http://schemas.microsoft.com/office/drawing/2012/chart">
            <c:ext xmlns:c16="http://schemas.microsoft.com/office/drawing/2014/chart" uri="{C3380CC4-5D6E-409C-BE32-E72D297353CC}">
              <c16:uniqueId val="{00000009-840A-43A9-AEA4-4C11B00C3399}"/>
            </c:ext>
          </c:extLst>
        </c:ser>
        <c:ser>
          <c:idx val="4"/>
          <c:order val="5"/>
          <c:tx>
            <c:strRef>
              <c:f>Sheet1!$G$1</c:f>
              <c:strCache>
                <c:ptCount val="1"/>
                <c:pt idx="0">
                  <c:v>I use digital services online, and want to use them more</c:v>
                </c:pt>
              </c:strCache>
            </c:strRef>
          </c:tx>
          <c:spPr>
            <a:solidFill>
              <a:srgbClr val="009690"/>
            </a:solidFill>
            <a:ln>
              <a:noFill/>
            </a:ln>
            <a:effectLst/>
          </c:spPr>
          <c:invertIfNegative val="0"/>
          <c:dPt>
            <c:idx val="0"/>
            <c:invertIfNegative val="0"/>
            <c:bubble3D val="0"/>
            <c:spPr>
              <a:solidFill>
                <a:srgbClr val="009690"/>
              </a:solidFill>
              <a:ln>
                <a:noFill/>
              </a:ln>
              <a:effectLst/>
            </c:spPr>
            <c:extLst xmlns:c15="http://schemas.microsoft.com/office/drawing/2012/chart">
              <c:ext xmlns:c16="http://schemas.microsoft.com/office/drawing/2014/chart" uri="{C3380CC4-5D6E-409C-BE32-E72D297353CC}">
                <c16:uniqueId val="{0000000D-840A-43A9-AEA4-4C11B00C339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Sheet1!$G$2:$G$4</c:f>
              <c:numCache>
                <c:formatCode>0%</c:formatCode>
                <c:ptCount val="3"/>
                <c:pt idx="0">
                  <c:v>0.15</c:v>
                </c:pt>
                <c:pt idx="1">
                  <c:v>0.17</c:v>
                </c:pt>
                <c:pt idx="2">
                  <c:v>0.18</c:v>
                </c:pt>
              </c:numCache>
              <c:extLst/>
            </c:numRef>
          </c:val>
          <c:extLst xmlns:c15="http://schemas.microsoft.com/office/drawing/2012/chart">
            <c:ext xmlns:c16="http://schemas.microsoft.com/office/drawing/2014/chart" uri="{C3380CC4-5D6E-409C-BE32-E72D297353CC}">
              <c16:uniqueId val="{0000000E-840A-43A9-AEA4-4C11B00C3399}"/>
            </c:ext>
          </c:extLst>
        </c:ser>
        <c:ser>
          <c:idx val="6"/>
          <c:order val="6"/>
          <c:tx>
            <c:strRef>
              <c:f>Sheet1!$H$1</c:f>
              <c:strCache>
                <c:ptCount val="1"/>
                <c:pt idx="0">
                  <c:v>I use digital services online, and am happy with my level of use</c:v>
                </c:pt>
              </c:strCache>
            </c:strRef>
          </c:tx>
          <c:spPr>
            <a:solidFill>
              <a:srgbClr val="F2F2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Sheet1!$H$2:$H$4</c:f>
              <c:numCache>
                <c:formatCode>0%</c:formatCode>
                <c:ptCount val="3"/>
                <c:pt idx="0">
                  <c:v>0.7</c:v>
                </c:pt>
                <c:pt idx="1">
                  <c:v>0.68</c:v>
                </c:pt>
                <c:pt idx="2">
                  <c:v>0.73</c:v>
                </c:pt>
              </c:numCache>
              <c:extLst/>
            </c:numRef>
          </c:val>
          <c:extLst>
            <c:ext xmlns:c16="http://schemas.microsoft.com/office/drawing/2014/chart" uri="{C3380CC4-5D6E-409C-BE32-E72D297353CC}">
              <c16:uniqueId val="{0000000F-840A-43A9-AEA4-4C11B00C3399}"/>
            </c:ext>
          </c:extLst>
        </c:ser>
        <c:dLbls>
          <c:dLblPos val="ctr"/>
          <c:showLegendKey val="0"/>
          <c:showVal val="1"/>
          <c:showCatName val="0"/>
          <c:showSerName val="0"/>
          <c:showPercent val="0"/>
          <c:showBubbleSize val="0"/>
        </c:dLbls>
        <c:gapWidth val="75"/>
        <c:overlap val="100"/>
        <c:axId val="477871824"/>
        <c:axId val="477869856"/>
        <c:extLst/>
      </c:barChart>
      <c:catAx>
        <c:axId val="477871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7869856"/>
        <c:crosses val="autoZero"/>
        <c:auto val="1"/>
        <c:lblAlgn val="ctr"/>
        <c:lblOffset val="100"/>
        <c:noMultiLvlLbl val="0"/>
      </c:catAx>
      <c:valAx>
        <c:axId val="477869856"/>
        <c:scaling>
          <c:orientation val="minMax"/>
          <c:max val="1"/>
        </c:scaling>
        <c:delete val="1"/>
        <c:axPos val="l"/>
        <c:numFmt formatCode="0%" sourceLinked="1"/>
        <c:majorTickMark val="out"/>
        <c:minorTickMark val="none"/>
        <c:tickLblPos val="nextTo"/>
        <c:crossAx val="477871824"/>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77163865323205"/>
          <c:y val="0"/>
          <c:w val="0.48138880450007759"/>
          <c:h val="0.9830965004458031"/>
        </c:manualLayout>
      </c:layout>
      <c:barChart>
        <c:barDir val="bar"/>
        <c:grouping val="clustered"/>
        <c:varyColors val="0"/>
        <c:ser>
          <c:idx val="0"/>
          <c:order val="0"/>
          <c:tx>
            <c:strRef>
              <c:f>Sheet1!$B$1</c:f>
              <c:strCache>
                <c:ptCount val="1"/>
                <c:pt idx="0">
                  <c:v>Me</c:v>
                </c:pt>
              </c:strCache>
            </c:strRef>
          </c:tx>
          <c:spPr>
            <a:solidFill>
              <a:schemeClr val="accent5">
                <a:lumMod val="75000"/>
              </a:schemeClr>
            </a:solidFill>
            <a:ln>
              <a:noFill/>
            </a:ln>
            <a:effectLst/>
          </c:spPr>
          <c:invertIfNegative val="0"/>
          <c:dPt>
            <c:idx val="14"/>
            <c:invertIfNegative val="0"/>
            <c:bubble3D val="0"/>
            <c:extLst>
              <c:ext xmlns:c16="http://schemas.microsoft.com/office/drawing/2014/chart" uri="{C3380CC4-5D6E-409C-BE32-E72D297353CC}">
                <c16:uniqueId val="{00000001-66D5-4BBE-AEF8-C75484BDB87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Sending / receiving e-mails</c:v>
                </c:pt>
                <c:pt idx="1">
                  <c:v>Online shopping</c:v>
                </c:pt>
                <c:pt idx="2">
                  <c:v>Online banking</c:v>
                </c:pt>
                <c:pt idx="3">
                  <c:v>Watching video clips</c:v>
                </c:pt>
                <c:pt idx="4">
                  <c:v>Making voice or video calls </c:v>
                </c:pt>
                <c:pt idx="5">
                  <c:v>Looking online for public services information on government sites </c:v>
                </c:pt>
                <c:pt idx="6">
                  <c:v>Watching TV programmes/ films content online</c:v>
                </c:pt>
                <c:pt idx="7">
                  <c:v>Finding information for your leisure time</c:v>
                </c:pt>
                <c:pt idx="8">
                  <c:v>Completing government processes online</c:v>
                </c:pt>
                <c:pt idx="9">
                  <c:v>Paying bills or checking bills online</c:v>
                </c:pt>
                <c:pt idx="10">
                  <c:v>Accessing news websites or websites about politics or current affairs</c:v>
                </c:pt>
                <c:pt idx="11">
                  <c:v>Looking at job opportunities or applying for a job online</c:v>
                </c:pt>
                <c:pt idx="12">
                  <c:v>Using streamed audio services</c:v>
                </c:pt>
                <c:pt idx="13">
                  <c:v>Signing an online petition or using a campaigning website</c:v>
                </c:pt>
                <c:pt idx="14">
                  <c:v>Paying for your council tax or another local council service online </c:v>
                </c:pt>
                <c:pt idx="15">
                  <c:v>Listening to live, catch-up or on-demand radio</c:v>
                </c:pt>
                <c:pt idx="16">
                  <c:v>Completing a tax return online </c:v>
                </c:pt>
                <c:pt idx="17">
                  <c:v>None of the above</c:v>
                </c:pt>
                <c:pt idx="18">
                  <c:v>Prefer not to say</c:v>
                </c:pt>
              </c:strCache>
            </c:strRef>
          </c:cat>
          <c:val>
            <c:numRef>
              <c:f>Sheet1!$B$2:$B$20</c:f>
              <c:numCache>
                <c:formatCode>0%</c:formatCode>
                <c:ptCount val="19"/>
                <c:pt idx="0">
                  <c:v>0.84</c:v>
                </c:pt>
                <c:pt idx="1">
                  <c:v>0.81</c:v>
                </c:pt>
                <c:pt idx="2">
                  <c:v>0.8</c:v>
                </c:pt>
                <c:pt idx="3">
                  <c:v>0.73</c:v>
                </c:pt>
                <c:pt idx="4">
                  <c:v>0.65</c:v>
                </c:pt>
                <c:pt idx="5">
                  <c:v>0.66</c:v>
                </c:pt>
                <c:pt idx="6">
                  <c:v>0.72</c:v>
                </c:pt>
                <c:pt idx="7">
                  <c:v>0.68</c:v>
                </c:pt>
                <c:pt idx="8">
                  <c:v>0.62</c:v>
                </c:pt>
                <c:pt idx="9">
                  <c:v>0.75</c:v>
                </c:pt>
                <c:pt idx="10">
                  <c:v>0.63</c:v>
                </c:pt>
                <c:pt idx="11">
                  <c:v>0.52</c:v>
                </c:pt>
                <c:pt idx="12">
                  <c:v>0.51</c:v>
                </c:pt>
                <c:pt idx="13">
                  <c:v>0.53</c:v>
                </c:pt>
                <c:pt idx="14">
                  <c:v>0.53</c:v>
                </c:pt>
                <c:pt idx="15">
                  <c:v>0.46</c:v>
                </c:pt>
                <c:pt idx="16">
                  <c:v>0.26</c:v>
                </c:pt>
                <c:pt idx="17">
                  <c:v>0.02</c:v>
                </c:pt>
                <c:pt idx="18">
                  <c:v>0.01</c:v>
                </c:pt>
              </c:numCache>
            </c:numRef>
          </c:val>
          <c:extLst>
            <c:ext xmlns:c16="http://schemas.microsoft.com/office/drawing/2014/chart" uri="{C3380CC4-5D6E-409C-BE32-E72D297353CC}">
              <c16:uniqueId val="{00000002-BAA7-4415-A407-3F94A36E8F61}"/>
            </c:ext>
          </c:extLst>
        </c:ser>
        <c:ser>
          <c:idx val="1"/>
          <c:order val="1"/>
          <c:tx>
            <c:strRef>
              <c:f>Sheet1!$C$1</c:f>
              <c:strCache>
                <c:ptCount val="1"/>
                <c:pt idx="0">
                  <c:v>Others in my household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Sending / receiving e-mails</c:v>
                </c:pt>
                <c:pt idx="1">
                  <c:v>Online shopping</c:v>
                </c:pt>
                <c:pt idx="2">
                  <c:v>Online banking</c:v>
                </c:pt>
                <c:pt idx="3">
                  <c:v>Watching video clips</c:v>
                </c:pt>
                <c:pt idx="4">
                  <c:v>Making voice or video calls </c:v>
                </c:pt>
                <c:pt idx="5">
                  <c:v>Looking online for public services information on government sites </c:v>
                </c:pt>
                <c:pt idx="6">
                  <c:v>Watching TV programmes/ films content online</c:v>
                </c:pt>
                <c:pt idx="7">
                  <c:v>Finding information for your leisure time</c:v>
                </c:pt>
                <c:pt idx="8">
                  <c:v>Completing government processes online</c:v>
                </c:pt>
                <c:pt idx="9">
                  <c:v>Paying bills or checking bills online</c:v>
                </c:pt>
                <c:pt idx="10">
                  <c:v>Accessing news websites or websites about politics or current affairs</c:v>
                </c:pt>
                <c:pt idx="11">
                  <c:v>Looking at job opportunities or applying for a job online</c:v>
                </c:pt>
                <c:pt idx="12">
                  <c:v>Using streamed audio services</c:v>
                </c:pt>
                <c:pt idx="13">
                  <c:v>Signing an online petition or using a campaigning website</c:v>
                </c:pt>
                <c:pt idx="14">
                  <c:v>Paying for your council tax or another local council service online </c:v>
                </c:pt>
                <c:pt idx="15">
                  <c:v>Listening to live, catch-up or on-demand radio</c:v>
                </c:pt>
                <c:pt idx="16">
                  <c:v>Completing a tax return online </c:v>
                </c:pt>
                <c:pt idx="17">
                  <c:v>None of the above</c:v>
                </c:pt>
                <c:pt idx="18">
                  <c:v>Prefer not to say</c:v>
                </c:pt>
              </c:strCache>
            </c:strRef>
          </c:cat>
          <c:val>
            <c:numRef>
              <c:f>Sheet1!$C$2:$C$20</c:f>
              <c:numCache>
                <c:formatCode>0%</c:formatCode>
                <c:ptCount val="19"/>
                <c:pt idx="0">
                  <c:v>0.64</c:v>
                </c:pt>
                <c:pt idx="1">
                  <c:v>0.59</c:v>
                </c:pt>
                <c:pt idx="2">
                  <c:v>0.59</c:v>
                </c:pt>
                <c:pt idx="3">
                  <c:v>0.59</c:v>
                </c:pt>
                <c:pt idx="4">
                  <c:v>0.53</c:v>
                </c:pt>
                <c:pt idx="5">
                  <c:v>0.42</c:v>
                </c:pt>
                <c:pt idx="6">
                  <c:v>0.59</c:v>
                </c:pt>
                <c:pt idx="7">
                  <c:v>0.5</c:v>
                </c:pt>
                <c:pt idx="8">
                  <c:v>0.45</c:v>
                </c:pt>
                <c:pt idx="9">
                  <c:v>0.5</c:v>
                </c:pt>
                <c:pt idx="10">
                  <c:v>0.47</c:v>
                </c:pt>
                <c:pt idx="11">
                  <c:v>0.38</c:v>
                </c:pt>
                <c:pt idx="12">
                  <c:v>0.45</c:v>
                </c:pt>
                <c:pt idx="13">
                  <c:v>0.28999999999999998</c:v>
                </c:pt>
                <c:pt idx="14">
                  <c:v>0.37</c:v>
                </c:pt>
                <c:pt idx="15">
                  <c:v>0.37</c:v>
                </c:pt>
                <c:pt idx="16">
                  <c:v>0.24</c:v>
                </c:pt>
                <c:pt idx="17">
                  <c:v>7.0000000000000007E-2</c:v>
                </c:pt>
                <c:pt idx="18">
                  <c:v>0.04</c:v>
                </c:pt>
              </c:numCache>
            </c:numRef>
          </c:val>
          <c:extLst>
            <c:ext xmlns:c16="http://schemas.microsoft.com/office/drawing/2014/chart" uri="{C3380CC4-5D6E-409C-BE32-E72D297353CC}">
              <c16:uniqueId val="{00000001-91E5-4F16-8881-F7D8D5650D8E}"/>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76414695516734354"/>
          <c:y val="0.91960896379311718"/>
          <c:w val="0.2216854921538457"/>
          <c:h val="7.1601328141165974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86851168521023"/>
          <c:y val="0.16080522572210038"/>
          <c:w val="0.5752758001106768"/>
          <c:h val="0.64021037378037804"/>
        </c:manualLayout>
      </c:layout>
      <c:doughnutChart>
        <c:varyColors val="1"/>
        <c:ser>
          <c:idx val="0"/>
          <c:order val="0"/>
          <c:tx>
            <c:strRef>
              <c:f>Sheet1!$B$1</c:f>
              <c:strCache>
                <c:ptCount val="1"/>
                <c:pt idx="0">
                  <c:v>Worried about COVID</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CD6A-4678-8775-8F58EDC40E29}"/>
              </c:ext>
            </c:extLst>
          </c:dPt>
          <c:dPt>
            <c:idx val="1"/>
            <c:bubble3D val="0"/>
            <c:spPr>
              <a:solidFill>
                <a:srgbClr val="FF9999"/>
              </a:solidFill>
              <a:ln w="19050">
                <a:solidFill>
                  <a:schemeClr val="lt1"/>
                </a:solidFill>
              </a:ln>
              <a:effectLst/>
            </c:spPr>
            <c:extLst>
              <c:ext xmlns:c16="http://schemas.microsoft.com/office/drawing/2014/chart" uri="{C3380CC4-5D6E-409C-BE32-E72D297353CC}">
                <c16:uniqueId val="{00000003-CD6A-4678-8775-8F58EDC40E29}"/>
              </c:ext>
            </c:extLst>
          </c:dPt>
          <c:dPt>
            <c:idx val="2"/>
            <c:bubble3D val="0"/>
            <c:spPr>
              <a:solidFill>
                <a:srgbClr val="009690"/>
              </a:solidFill>
              <a:ln w="19050">
                <a:solidFill>
                  <a:schemeClr val="lt1"/>
                </a:solidFill>
              </a:ln>
              <a:effectLst/>
            </c:spPr>
            <c:extLst>
              <c:ext xmlns:c16="http://schemas.microsoft.com/office/drawing/2014/chart" uri="{C3380CC4-5D6E-409C-BE32-E72D297353CC}">
                <c16:uniqueId val="{00000005-CD6A-4678-8775-8F58EDC40E29}"/>
              </c:ext>
            </c:extLst>
          </c:dPt>
          <c:dPt>
            <c:idx val="3"/>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7-CD6A-4678-8775-8F58EDC40E29}"/>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6A-4678-8775-8F58EDC40E2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6A-4678-8775-8F58EDC40E2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6A-4678-8775-8F58EDC40E29}"/>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D6A-4678-8775-8F58EDC40E2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4"/>
                <c:pt idx="0">
                  <c:v>Yes – definitely</c:v>
                </c:pt>
                <c:pt idx="1">
                  <c:v>Yes – probably </c:v>
                </c:pt>
                <c:pt idx="2">
                  <c:v>No</c:v>
                </c:pt>
                <c:pt idx="3">
                  <c:v>Not sure/prefer not to say</c:v>
                </c:pt>
              </c:strCache>
            </c:strRef>
          </c:cat>
          <c:val>
            <c:numRef>
              <c:f>Sheet1!$B$2:$B$5</c:f>
              <c:numCache>
                <c:formatCode>0%</c:formatCode>
                <c:ptCount val="4"/>
                <c:pt idx="0">
                  <c:v>0.53877739109575895</c:v>
                </c:pt>
                <c:pt idx="1">
                  <c:v>8.9745746858642603E-2</c:v>
                </c:pt>
                <c:pt idx="2">
                  <c:v>0.31829627949026101</c:v>
                </c:pt>
                <c:pt idx="3">
                  <c:v>5.3180582555338002E-2</c:v>
                </c:pt>
              </c:numCache>
            </c:numRef>
          </c:val>
          <c:extLst>
            <c:ext xmlns:c16="http://schemas.microsoft.com/office/drawing/2014/chart" uri="{C3380CC4-5D6E-409C-BE32-E72D297353CC}">
              <c16:uniqueId val="{00000008-CD6A-4678-8775-8F58EDC40E29}"/>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b"/>
      <c:layout>
        <c:manualLayout>
          <c:xMode val="edge"/>
          <c:yMode val="edge"/>
          <c:x val="3.5834771541470377E-2"/>
          <c:y val="0.82946961916849027"/>
          <c:w val="0.96230687539900206"/>
          <c:h val="0.153583729232037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41955312631892"/>
          <c:y val="3.8049240638468068E-2"/>
          <c:w val="0.80558044687368113"/>
          <c:h val="0.75283900897130418"/>
        </c:manualLayout>
      </c:layout>
      <c:barChart>
        <c:barDir val="col"/>
        <c:grouping val="percentStacked"/>
        <c:varyColors val="0"/>
        <c:ser>
          <c:idx val="0"/>
          <c:order val="0"/>
          <c:tx>
            <c:strRef>
              <c:f>Sheet1!$B$1</c:f>
              <c:strCache>
                <c:ptCount val="1"/>
                <c:pt idx="0">
                  <c:v>Don't know/Prefer not to say</c:v>
                </c:pt>
              </c:strCache>
            </c:strRef>
          </c:tx>
          <c:spPr>
            <a:solidFill>
              <a:schemeClr val="bg1">
                <a:lumMod val="75000"/>
              </a:schemeClr>
            </a:solidFill>
            <a:ln>
              <a:noFill/>
            </a:ln>
            <a:effectLst/>
          </c:spPr>
          <c:invertIfNegative val="0"/>
          <c:dLbls>
            <c:delete val="1"/>
          </c:dLbls>
          <c:cat>
            <c:strRef>
              <c:f>Sheet1!$A$2:$A$3</c:f>
              <c:strCache>
                <c:ptCount val="2"/>
                <c:pt idx="0">
                  <c:v>Arranging to take an hour or two off during work hours to take care of personal or family matters</c:v>
                </c:pt>
                <c:pt idx="1">
                  <c:v>Asking to vary your working hours</c:v>
                </c:pt>
              </c:strCache>
            </c:strRef>
          </c:cat>
          <c:val>
            <c:numRef>
              <c:f>Sheet1!$B$2:$B$3</c:f>
              <c:numCache>
                <c:formatCode>0%</c:formatCode>
                <c:ptCount val="2"/>
                <c:pt idx="0">
                  <c:v>0.02</c:v>
                </c:pt>
                <c:pt idx="1">
                  <c:v>0.03</c:v>
                </c:pt>
              </c:numCache>
            </c:numRef>
          </c:val>
          <c:extLst>
            <c:ext xmlns:c16="http://schemas.microsoft.com/office/drawing/2014/chart" uri="{C3380CC4-5D6E-409C-BE32-E72D297353CC}">
              <c16:uniqueId val="{00000000-1EE0-47D0-A30F-ED7907AAE6B6}"/>
            </c:ext>
          </c:extLst>
        </c:ser>
        <c:ser>
          <c:idx val="1"/>
          <c:order val="1"/>
          <c:tx>
            <c:strRef>
              <c:f>Sheet1!$C$1</c:f>
              <c:strCache>
                <c:ptCount val="1"/>
                <c:pt idx="0">
                  <c:v>Not at all difficult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Arranging to take an hour or two off during work hours to take care of personal or family matters</c:v>
                </c:pt>
                <c:pt idx="1">
                  <c:v>Asking to vary your working hours</c:v>
                </c:pt>
              </c:strCache>
            </c:strRef>
          </c:cat>
          <c:val>
            <c:numRef>
              <c:f>Sheet1!$C$2:$C$3</c:f>
              <c:numCache>
                <c:formatCode>0%</c:formatCode>
                <c:ptCount val="2"/>
                <c:pt idx="0">
                  <c:v>0.28000000000000003</c:v>
                </c:pt>
                <c:pt idx="1">
                  <c:v>0.19</c:v>
                </c:pt>
              </c:numCache>
            </c:numRef>
          </c:val>
          <c:extLst>
            <c:ext xmlns:c16="http://schemas.microsoft.com/office/drawing/2014/chart" uri="{C3380CC4-5D6E-409C-BE32-E72D297353CC}">
              <c16:uniqueId val="{00000001-1EE0-47D0-A30F-ED7907AAE6B6}"/>
            </c:ext>
          </c:extLst>
        </c:ser>
        <c:ser>
          <c:idx val="2"/>
          <c:order val="2"/>
          <c:tx>
            <c:strRef>
              <c:f>Sheet1!$D$1</c:f>
              <c:strCache>
                <c:ptCount val="1"/>
                <c:pt idx="0">
                  <c:v>Not too difficult</c:v>
                </c:pt>
              </c:strCache>
            </c:strRef>
          </c:tx>
          <c:spPr>
            <a:solidFill>
              <a:srgbClr val="61D1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Arranging to take an hour or two off during work hours to take care of personal or family matters</c:v>
                </c:pt>
                <c:pt idx="1">
                  <c:v>Asking to vary your working hours</c:v>
                </c:pt>
              </c:strCache>
            </c:strRef>
          </c:cat>
          <c:val>
            <c:numRef>
              <c:f>Sheet1!$D$2:$D$3</c:f>
              <c:numCache>
                <c:formatCode>0%</c:formatCode>
                <c:ptCount val="2"/>
                <c:pt idx="0">
                  <c:v>0.33</c:v>
                </c:pt>
                <c:pt idx="1">
                  <c:v>0.36</c:v>
                </c:pt>
              </c:numCache>
            </c:numRef>
          </c:val>
          <c:extLst>
            <c:ext xmlns:c16="http://schemas.microsoft.com/office/drawing/2014/chart" uri="{C3380CC4-5D6E-409C-BE32-E72D297353CC}">
              <c16:uniqueId val="{00000002-1EE0-47D0-A30F-ED7907AAE6B6}"/>
            </c:ext>
          </c:extLst>
        </c:ser>
        <c:ser>
          <c:idx val="3"/>
          <c:order val="3"/>
          <c:tx>
            <c:strRef>
              <c:f>Sheet1!$E$1</c:f>
              <c:strCache>
                <c:ptCount val="1"/>
                <c:pt idx="0">
                  <c:v>Somewhat difficult</c:v>
                </c:pt>
              </c:strCache>
            </c:strRef>
          </c:tx>
          <c:spPr>
            <a:solidFill>
              <a:srgbClr val="FF9999"/>
            </a:solidFill>
            <a:ln>
              <a:noFill/>
            </a:ln>
            <a:effectLst/>
          </c:spPr>
          <c:invertIfNegative val="0"/>
          <c:dPt>
            <c:idx val="0"/>
            <c:invertIfNegative val="0"/>
            <c:bubble3D val="0"/>
            <c:extLst>
              <c:ext xmlns:c16="http://schemas.microsoft.com/office/drawing/2014/chart" uri="{C3380CC4-5D6E-409C-BE32-E72D297353CC}">
                <c16:uniqueId val="{00000004-1EE0-47D0-A30F-ED7907AAE6B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Arranging to take an hour or two off during work hours to take care of personal or family matters</c:v>
                </c:pt>
                <c:pt idx="1">
                  <c:v>Asking to vary your working hours</c:v>
                </c:pt>
              </c:strCache>
            </c:strRef>
          </c:cat>
          <c:val>
            <c:numRef>
              <c:f>Sheet1!$E$2:$E$3</c:f>
              <c:numCache>
                <c:formatCode>0%</c:formatCode>
                <c:ptCount val="2"/>
                <c:pt idx="0">
                  <c:v>0.21</c:v>
                </c:pt>
                <c:pt idx="1">
                  <c:v>0.23</c:v>
                </c:pt>
              </c:numCache>
            </c:numRef>
          </c:val>
          <c:extLst>
            <c:ext xmlns:c16="http://schemas.microsoft.com/office/drawing/2014/chart" uri="{C3380CC4-5D6E-409C-BE32-E72D297353CC}">
              <c16:uniqueId val="{00000005-1EE0-47D0-A30F-ED7907AAE6B6}"/>
            </c:ext>
          </c:extLst>
        </c:ser>
        <c:ser>
          <c:idx val="4"/>
          <c:order val="4"/>
          <c:tx>
            <c:strRef>
              <c:f>Sheet1!$F$1</c:f>
              <c:strCache>
                <c:ptCount val="1"/>
                <c:pt idx="0">
                  <c:v>Very difficult</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Arranging to take an hour or two off during work hours to take care of personal or family matters</c:v>
                </c:pt>
                <c:pt idx="1">
                  <c:v>Asking to vary your working hours</c:v>
                </c:pt>
              </c:strCache>
            </c:strRef>
          </c:cat>
          <c:val>
            <c:numRef>
              <c:f>Sheet1!$F$2:$F$3</c:f>
              <c:numCache>
                <c:formatCode>0%</c:formatCode>
                <c:ptCount val="2"/>
                <c:pt idx="0">
                  <c:v>0.16</c:v>
                </c:pt>
                <c:pt idx="1">
                  <c:v>0.19</c:v>
                </c:pt>
              </c:numCache>
            </c:numRef>
          </c:val>
          <c:extLst>
            <c:ext xmlns:c16="http://schemas.microsoft.com/office/drawing/2014/chart" uri="{C3380CC4-5D6E-409C-BE32-E72D297353CC}">
              <c16:uniqueId val="{00000001-5E1C-46E5-AD6E-363A08CE90AA}"/>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bg2">
                <a:lumMod val="90000"/>
              </a:schemeClr>
            </a:solidFill>
            <a:round/>
          </a:ln>
          <a:effectLst/>
        </c:spPr>
        <c:txPr>
          <a:bodyPr rot="-6000000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legend>
      <c:legendPos val="r"/>
      <c:layout>
        <c:manualLayout>
          <c:xMode val="edge"/>
          <c:yMode val="edge"/>
          <c:x val="3.861987231371111E-4"/>
          <c:y val="8.1089492333095536E-2"/>
          <c:w val="0.24925499222027275"/>
          <c:h val="0.68090603849968523"/>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userShapes r:id="rId4"/>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881599039341364E-2"/>
          <c:y val="0.11976051480868533"/>
          <c:w val="0.94905448727837816"/>
          <c:h val="0.84552880908893502"/>
        </c:manualLayout>
      </c:layout>
      <c:barChart>
        <c:barDir val="col"/>
        <c:grouping val="clustered"/>
        <c:varyColors val="0"/>
        <c:ser>
          <c:idx val="0"/>
          <c:order val="0"/>
          <c:tx>
            <c:strRef>
              <c:f>Sheet1!$B$1</c:f>
              <c:strCache>
                <c:ptCount val="1"/>
                <c:pt idx="0">
                  <c:v>Column3</c:v>
                </c:pt>
              </c:strCache>
            </c:strRef>
          </c:tx>
          <c:spPr>
            <a:solidFill>
              <a:srgbClr val="FA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Any persistent impacts</c:v>
                </c:pt>
                <c:pt idx="1">
                  <c:v>Physical symptoms</c:v>
                </c:pt>
                <c:pt idx="2">
                  <c:v>Mental health / wellbeing impacts</c:v>
                </c:pt>
                <c:pt idx="3">
                  <c:v>Social impacts</c:v>
                </c:pt>
                <c:pt idx="4">
                  <c:v>Financial impacts</c:v>
                </c:pt>
              </c:strCache>
            </c:strRef>
          </c:cat>
          <c:val>
            <c:numRef>
              <c:f>Sheet1!$B$2:$B$6</c:f>
              <c:numCache>
                <c:formatCode>0%</c:formatCode>
                <c:ptCount val="5"/>
                <c:pt idx="0">
                  <c:v>0.42</c:v>
                </c:pt>
                <c:pt idx="1">
                  <c:v>0.254709788431908</c:v>
                </c:pt>
                <c:pt idx="2">
                  <c:v>0.19620311349626601</c:v>
                </c:pt>
                <c:pt idx="3">
                  <c:v>0.12960103199565501</c:v>
                </c:pt>
                <c:pt idx="4">
                  <c:v>0.10825738153246001</c:v>
                </c:pt>
              </c:numCache>
            </c:numRef>
          </c:val>
          <c:extLst>
            <c:ext xmlns:c16="http://schemas.microsoft.com/office/drawing/2014/chart" uri="{C3380CC4-5D6E-409C-BE32-E72D297353CC}">
              <c16:uniqueId val="{00000000-D21B-44B1-8949-44DD4EE4D3EF}"/>
            </c:ext>
          </c:extLst>
        </c:ser>
        <c:dLbls>
          <c:dLblPos val="outEnd"/>
          <c:showLegendKey val="0"/>
          <c:showVal val="1"/>
          <c:showCatName val="0"/>
          <c:showSerName val="0"/>
          <c:showPercent val="0"/>
          <c:showBubbleSize val="0"/>
        </c:dLbls>
        <c:gapWidth val="66"/>
        <c:axId val="595898936"/>
        <c:axId val="595902872"/>
      </c:barChart>
      <c:catAx>
        <c:axId val="595898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595902872"/>
        <c:crosses val="autoZero"/>
        <c:auto val="1"/>
        <c:lblAlgn val="ctr"/>
        <c:lblOffset val="100"/>
        <c:noMultiLvlLbl val="0"/>
      </c:catAx>
      <c:valAx>
        <c:axId val="595902872"/>
        <c:scaling>
          <c:orientation val="minMax"/>
        </c:scaling>
        <c:delete val="1"/>
        <c:axPos val="l"/>
        <c:numFmt formatCode="0%" sourceLinked="1"/>
        <c:majorTickMark val="none"/>
        <c:minorTickMark val="none"/>
        <c:tickLblPos val="nextTo"/>
        <c:crossAx val="595898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5C5B5A"/>
          </a:solidFill>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82147492580828"/>
          <c:y val="3.8049253635540216E-2"/>
          <c:w val="0.80558044687368113"/>
          <c:h val="0.75283900897130418"/>
        </c:manualLayout>
      </c:layout>
      <c:barChart>
        <c:barDir val="col"/>
        <c:grouping val="percentStacked"/>
        <c:varyColors val="0"/>
        <c:ser>
          <c:idx val="0"/>
          <c:order val="0"/>
          <c:tx>
            <c:strRef>
              <c:f>Sheet1!$B$1</c:f>
              <c:strCache>
                <c:ptCount val="1"/>
                <c:pt idx="0">
                  <c:v>Don't know/Prefer not to say</c:v>
                </c:pt>
              </c:strCache>
            </c:strRef>
          </c:tx>
          <c:spPr>
            <a:solidFill>
              <a:schemeClr val="bg1">
                <a:lumMod val="75000"/>
              </a:schemeClr>
            </a:solidFill>
            <a:ln>
              <a:noFill/>
            </a:ln>
            <a:effectLst/>
          </c:spPr>
          <c:invertIfNegative val="0"/>
          <c:dLbls>
            <c:delete val="1"/>
          </c:dLbls>
          <c:cat>
            <c:strRef>
              <c:f>Sheet1!$A$2:$A$4</c:f>
              <c:strCache>
                <c:ptCount val="3"/>
                <c:pt idx="0">
                  <c:v>Deciding what task to do next </c:v>
                </c:pt>
                <c:pt idx="1">
                  <c:v>Deciding how to do the task</c:v>
                </c:pt>
                <c:pt idx="2">
                  <c:v>The pace of your work</c:v>
                </c:pt>
              </c:strCache>
            </c:strRef>
          </c:cat>
          <c:val>
            <c:numRef>
              <c:f>Sheet1!$B$2:$B$4</c:f>
              <c:numCache>
                <c:formatCode>0%</c:formatCode>
                <c:ptCount val="3"/>
                <c:pt idx="0">
                  <c:v>0.01</c:v>
                </c:pt>
                <c:pt idx="1">
                  <c:v>0.01</c:v>
                </c:pt>
                <c:pt idx="2">
                  <c:v>0.01</c:v>
                </c:pt>
              </c:numCache>
            </c:numRef>
          </c:val>
          <c:extLst>
            <c:ext xmlns:c16="http://schemas.microsoft.com/office/drawing/2014/chart" uri="{C3380CC4-5D6E-409C-BE32-E72D297353CC}">
              <c16:uniqueId val="{00000000-1EE0-47D0-A30F-ED7907AAE6B6}"/>
            </c:ext>
          </c:extLst>
        </c:ser>
        <c:ser>
          <c:idx val="1"/>
          <c:order val="1"/>
          <c:tx>
            <c:strRef>
              <c:f>Sheet1!$C$1</c:f>
              <c:strCache>
                <c:ptCount val="1"/>
                <c:pt idx="0">
                  <c:v>None at all </c:v>
                </c:pt>
              </c:strCache>
            </c:strRef>
          </c:tx>
          <c:spPr>
            <a:solidFill>
              <a:srgbClr val="FF0000"/>
            </a:solidFill>
            <a:ln>
              <a:noFill/>
            </a:ln>
            <a:effectLst/>
          </c:spPr>
          <c:invertIfNegative val="0"/>
          <c:dLbls>
            <c:dLbl>
              <c:idx val="0"/>
              <c:layout>
                <c:manualLayout>
                  <c:x val="-1.2784191893740216E-2"/>
                  <c:y val="-1.3723709101456823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1924222205864489E-2"/>
                      <c:h val="4.967982694727005E-2"/>
                    </c:manualLayout>
                  </c15:layout>
                </c:ext>
                <c:ext xmlns:c16="http://schemas.microsoft.com/office/drawing/2014/chart" uri="{C3380CC4-5D6E-409C-BE32-E72D297353CC}">
                  <c16:uniqueId val="{00000001-AC8D-4DBE-B579-59899F976A6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Deciding what task to do next </c:v>
                </c:pt>
                <c:pt idx="1">
                  <c:v>Deciding how to do the task</c:v>
                </c:pt>
                <c:pt idx="2">
                  <c:v>The pace of your work</c:v>
                </c:pt>
              </c:strCache>
            </c:strRef>
          </c:cat>
          <c:val>
            <c:numRef>
              <c:f>Sheet1!$C$2:$C$4</c:f>
              <c:numCache>
                <c:formatCode>0%</c:formatCode>
                <c:ptCount val="3"/>
                <c:pt idx="0">
                  <c:v>0.06</c:v>
                </c:pt>
                <c:pt idx="1">
                  <c:v>0.04</c:v>
                </c:pt>
                <c:pt idx="2">
                  <c:v>0.06</c:v>
                </c:pt>
              </c:numCache>
            </c:numRef>
          </c:val>
          <c:extLst>
            <c:ext xmlns:c16="http://schemas.microsoft.com/office/drawing/2014/chart" uri="{C3380CC4-5D6E-409C-BE32-E72D297353CC}">
              <c16:uniqueId val="{00000001-1EE0-47D0-A30F-ED7907AAE6B6}"/>
            </c:ext>
          </c:extLst>
        </c:ser>
        <c:ser>
          <c:idx val="2"/>
          <c:order val="2"/>
          <c:tx>
            <c:strRef>
              <c:f>Sheet1!$D$1</c:f>
              <c:strCache>
                <c:ptCount val="1"/>
                <c:pt idx="0">
                  <c:v>Not much </c:v>
                </c:pt>
              </c:strCache>
            </c:strRef>
          </c:tx>
          <c:spPr>
            <a:solidFill>
              <a:srgbClr val="FF9999"/>
            </a:solidFill>
            <a:ln>
              <a:noFill/>
            </a:ln>
            <a:effectLst/>
          </c:spPr>
          <c:invertIfNegative val="0"/>
          <c:dLbls>
            <c:dLbl>
              <c:idx val="0"/>
              <c:layout>
                <c:manualLayout>
                  <c:x val="-1.1186167907022686E-2"/>
                  <c:y val="-2.744741820291162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16-49C6-831B-C339234BBCA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Deciding what task to do next </c:v>
                </c:pt>
                <c:pt idx="1">
                  <c:v>Deciding how to do the task</c:v>
                </c:pt>
                <c:pt idx="2">
                  <c:v>The pace of your work</c:v>
                </c:pt>
              </c:strCache>
            </c:strRef>
          </c:cat>
          <c:val>
            <c:numRef>
              <c:f>Sheet1!$D$2:$D$4</c:f>
              <c:numCache>
                <c:formatCode>0%</c:formatCode>
                <c:ptCount val="3"/>
                <c:pt idx="0">
                  <c:v>0.12</c:v>
                </c:pt>
                <c:pt idx="1">
                  <c:v>0.11</c:v>
                </c:pt>
                <c:pt idx="2">
                  <c:v>0.17</c:v>
                </c:pt>
              </c:numCache>
            </c:numRef>
          </c:val>
          <c:extLst>
            <c:ext xmlns:c16="http://schemas.microsoft.com/office/drawing/2014/chart" uri="{C3380CC4-5D6E-409C-BE32-E72D297353CC}">
              <c16:uniqueId val="{00000002-1EE0-47D0-A30F-ED7907AAE6B6}"/>
            </c:ext>
          </c:extLst>
        </c:ser>
        <c:ser>
          <c:idx val="3"/>
          <c:order val="3"/>
          <c:tx>
            <c:strRef>
              <c:f>Sheet1!$E$1</c:f>
              <c:strCache>
                <c:ptCount val="1"/>
                <c:pt idx="0">
                  <c:v>A fair amount</c:v>
                </c:pt>
              </c:strCache>
            </c:strRef>
          </c:tx>
          <c:spPr>
            <a:solidFill>
              <a:srgbClr val="6DD5CE"/>
            </a:solidFill>
            <a:ln>
              <a:noFill/>
            </a:ln>
            <a:effectLst/>
          </c:spPr>
          <c:invertIfNegative val="0"/>
          <c:dPt>
            <c:idx val="0"/>
            <c:invertIfNegative val="0"/>
            <c:bubble3D val="0"/>
            <c:extLst>
              <c:ext xmlns:c16="http://schemas.microsoft.com/office/drawing/2014/chart" uri="{C3380CC4-5D6E-409C-BE32-E72D297353CC}">
                <c16:uniqueId val="{00000004-1EE0-47D0-A30F-ED7907AAE6B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Deciding what task to do next </c:v>
                </c:pt>
                <c:pt idx="1">
                  <c:v>Deciding how to do the task</c:v>
                </c:pt>
                <c:pt idx="2">
                  <c:v>The pace of your work</c:v>
                </c:pt>
              </c:strCache>
            </c:strRef>
          </c:cat>
          <c:val>
            <c:numRef>
              <c:f>Sheet1!$E$2:$E$4</c:f>
              <c:numCache>
                <c:formatCode>0%</c:formatCode>
                <c:ptCount val="3"/>
                <c:pt idx="0">
                  <c:v>0.43</c:v>
                </c:pt>
                <c:pt idx="1">
                  <c:v>0.4</c:v>
                </c:pt>
                <c:pt idx="2">
                  <c:v>0.4</c:v>
                </c:pt>
              </c:numCache>
            </c:numRef>
          </c:val>
          <c:extLst>
            <c:ext xmlns:c16="http://schemas.microsoft.com/office/drawing/2014/chart" uri="{C3380CC4-5D6E-409C-BE32-E72D297353CC}">
              <c16:uniqueId val="{00000005-1EE0-47D0-A30F-ED7907AAE6B6}"/>
            </c:ext>
          </c:extLst>
        </c:ser>
        <c:ser>
          <c:idx val="4"/>
          <c:order val="4"/>
          <c:tx>
            <c:strRef>
              <c:f>Sheet1!$F$1</c:f>
              <c:strCache>
                <c:ptCount val="1"/>
                <c:pt idx="0">
                  <c:v>A great deal</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Deciding what task to do next </c:v>
                </c:pt>
                <c:pt idx="1">
                  <c:v>Deciding how to do the task</c:v>
                </c:pt>
                <c:pt idx="2">
                  <c:v>The pace of your work</c:v>
                </c:pt>
              </c:strCache>
            </c:strRef>
          </c:cat>
          <c:val>
            <c:numRef>
              <c:f>Sheet1!$F$2:$F$4</c:f>
              <c:numCache>
                <c:formatCode>0%</c:formatCode>
                <c:ptCount val="3"/>
                <c:pt idx="0">
                  <c:v>0.38</c:v>
                </c:pt>
                <c:pt idx="1">
                  <c:v>0.44</c:v>
                </c:pt>
                <c:pt idx="2">
                  <c:v>0.35</c:v>
                </c:pt>
              </c:numCache>
            </c:numRef>
          </c:val>
          <c:extLst>
            <c:ext xmlns:c16="http://schemas.microsoft.com/office/drawing/2014/chart" uri="{C3380CC4-5D6E-409C-BE32-E72D297353CC}">
              <c16:uniqueId val="{00000001-5E1C-46E5-AD6E-363A08CE90AA}"/>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rgbClr val="D9D9D9"/>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legend>
      <c:legendPos val="r"/>
      <c:layout>
        <c:manualLayout>
          <c:xMode val="edge"/>
          <c:yMode val="edge"/>
          <c:x val="5.1802401188325879E-3"/>
          <c:y val="8.1089398834543733E-2"/>
          <c:w val="0.24925499222027275"/>
          <c:h val="0.68090603849968523"/>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0.75079</cdr:x>
      <cdr:y>0.11831</cdr:y>
    </cdr:from>
    <cdr:to>
      <cdr:x>0.85153</cdr:x>
      <cdr:y>0.17324</cdr:y>
    </cdr:to>
    <cdr:sp macro="" textlink="">
      <cdr:nvSpPr>
        <cdr:cNvPr id="2"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4491732" y="563368"/>
          <a:ext cx="602694"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chemeClr val="bg1"/>
              </a:solidFill>
            </a:rPr>
            <a:t>(-1pp)</a:t>
          </a:r>
        </a:p>
      </cdr:txBody>
    </cdr:sp>
  </cdr:relSizeAnchor>
  <cdr:relSizeAnchor xmlns:cdr="http://schemas.openxmlformats.org/drawingml/2006/chartDrawing">
    <cdr:from>
      <cdr:x>0.34089</cdr:x>
      <cdr:y>0.24626</cdr:y>
    </cdr:from>
    <cdr:to>
      <cdr:x>0.44162</cdr:x>
      <cdr:y>0.3012</cdr:y>
    </cdr:to>
    <cdr:sp macro="" textlink="">
      <cdr:nvSpPr>
        <cdr:cNvPr id="3"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2039434" y="1172681"/>
          <a:ext cx="602635" cy="2616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800" dirty="0">
              <a:solidFill>
                <a:srgbClr val="5C5B5A"/>
              </a:solidFill>
            </a:rPr>
            <a:t>(-</a:t>
          </a:r>
          <a:r>
            <a:rPr lang="en-GB" sz="1100" dirty="0">
              <a:solidFill>
                <a:srgbClr val="5C5B5A"/>
              </a:solidFill>
            </a:rPr>
            <a:t>2pp</a:t>
          </a:r>
          <a:r>
            <a:rPr lang="en-GB" sz="800" dirty="0">
              <a:solidFill>
                <a:srgbClr val="5C5B5A"/>
              </a:solidFill>
            </a:rPr>
            <a:t>)</a:t>
          </a:r>
        </a:p>
      </cdr:txBody>
    </cdr:sp>
  </cdr:relSizeAnchor>
  <cdr:relSizeAnchor xmlns:cdr="http://schemas.openxmlformats.org/drawingml/2006/chartDrawing">
    <cdr:from>
      <cdr:x>0.74624</cdr:x>
      <cdr:y>0.28031</cdr:y>
    </cdr:from>
    <cdr:to>
      <cdr:x>0.85608</cdr:x>
      <cdr:y>0.33525</cdr:y>
    </cdr:to>
    <cdr:sp macro="" textlink="">
      <cdr:nvSpPr>
        <cdr:cNvPr id="4"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4464511" y="1334842"/>
          <a:ext cx="657137"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rgbClr val="5C5B5A"/>
              </a:solidFill>
            </a:rPr>
            <a:t>(-5pp)</a:t>
          </a:r>
        </a:p>
      </cdr:txBody>
    </cdr:sp>
  </cdr:relSizeAnchor>
  <cdr:relSizeAnchor xmlns:cdr="http://schemas.openxmlformats.org/drawingml/2006/chartDrawing">
    <cdr:from>
      <cdr:x>0.34088</cdr:x>
      <cdr:y>0.45442</cdr:y>
    </cdr:from>
    <cdr:to>
      <cdr:x>0.44163</cdr:x>
      <cdr:y>0.50936</cdr:y>
    </cdr:to>
    <cdr:sp macro="" textlink="">
      <cdr:nvSpPr>
        <cdr:cNvPr id="5"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2039404" y="2163930"/>
          <a:ext cx="602695" cy="2616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rgbClr val="5C5B5A"/>
              </a:solidFill>
            </a:rPr>
            <a:t>(+2pp)</a:t>
          </a:r>
        </a:p>
      </cdr:txBody>
    </cdr:sp>
  </cdr:relSizeAnchor>
  <cdr:relSizeAnchor xmlns:cdr="http://schemas.openxmlformats.org/drawingml/2006/chartDrawing">
    <cdr:from>
      <cdr:x>0.33457</cdr:x>
      <cdr:y>0.68202</cdr:y>
    </cdr:from>
    <cdr:to>
      <cdr:x>0.4628</cdr:x>
      <cdr:y>0.73695</cdr:y>
    </cdr:to>
    <cdr:sp macro="" textlink="">
      <cdr:nvSpPr>
        <cdr:cNvPr id="6"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2001645" y="3247768"/>
          <a:ext cx="767159" cy="2615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100" dirty="0">
              <a:solidFill>
                <a:schemeClr val="bg1"/>
              </a:solidFill>
            </a:rPr>
            <a:t>(+/-0pp)</a:t>
          </a:r>
        </a:p>
      </cdr:txBody>
    </cdr:sp>
  </cdr:relSizeAnchor>
  <cdr:relSizeAnchor xmlns:cdr="http://schemas.openxmlformats.org/drawingml/2006/chartDrawing">
    <cdr:from>
      <cdr:x>0.74208</cdr:x>
      <cdr:y>0.71298</cdr:y>
    </cdr:from>
    <cdr:to>
      <cdr:x>0.86024</cdr:x>
      <cdr:y>0.76792</cdr:y>
    </cdr:to>
    <cdr:sp macro="" textlink="">
      <cdr:nvSpPr>
        <cdr:cNvPr id="7"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4439601" y="3395178"/>
          <a:ext cx="706956"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100" dirty="0">
              <a:solidFill>
                <a:schemeClr val="bg1"/>
              </a:solidFill>
            </a:rPr>
            <a:t>(+/-0pp)</a:t>
          </a:r>
        </a:p>
      </cdr:txBody>
    </cdr:sp>
  </cdr:relSizeAnchor>
  <cdr:relSizeAnchor xmlns:cdr="http://schemas.openxmlformats.org/drawingml/2006/chartDrawing">
    <cdr:from>
      <cdr:x>0.75079</cdr:x>
      <cdr:y>0.50565</cdr:y>
    </cdr:from>
    <cdr:to>
      <cdr:x>0.85153</cdr:x>
      <cdr:y>0.56059</cdr:y>
    </cdr:to>
    <cdr:sp macro="" textlink="">
      <cdr:nvSpPr>
        <cdr:cNvPr id="8"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4491732" y="2407907"/>
          <a:ext cx="602695"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rgbClr val="5C5B5A"/>
              </a:solidFill>
            </a:rPr>
            <a:t>(+7pp)</a:t>
          </a:r>
        </a:p>
      </cdr:txBody>
    </cdr:sp>
  </cdr:relSizeAnchor>
</c:userShapes>
</file>

<file path=ppt/drawings/drawing2.xml><?xml version="1.0" encoding="utf-8"?>
<c:userShapes xmlns:c="http://schemas.openxmlformats.org/drawingml/2006/chart">
  <cdr:relSizeAnchor xmlns:cdr="http://schemas.openxmlformats.org/drawingml/2006/chartDrawing">
    <cdr:from>
      <cdr:x>0.28448</cdr:x>
      <cdr:y>0.41825</cdr:y>
    </cdr:from>
    <cdr:to>
      <cdr:x>0.30493</cdr:x>
      <cdr:y>0.60911</cdr:y>
    </cdr:to>
    <cdr:sp macro="" textlink="">
      <cdr:nvSpPr>
        <cdr:cNvPr id="2" name="Right Brace 1">
          <a:extLst xmlns:a="http://schemas.openxmlformats.org/drawingml/2006/main">
            <a:ext uri="{FF2B5EF4-FFF2-40B4-BE49-F238E27FC236}">
              <a16:creationId xmlns:a16="http://schemas.microsoft.com/office/drawing/2014/main" id="{4CFFB640-7DFF-79F4-32B0-14225082DD68}"/>
            </a:ext>
          </a:extLst>
        </cdr:cNvPr>
        <cdr:cNvSpPr/>
      </cdr:nvSpPr>
      <cdr:spPr>
        <a:xfrm xmlns:a="http://schemas.openxmlformats.org/drawingml/2006/main" rot="10800000">
          <a:off x="1559295" y="1970661"/>
          <a:ext cx="112101" cy="899252"/>
        </a:xfrm>
        <a:prstGeom xmlns:a="http://schemas.openxmlformats.org/drawingml/2006/main" prst="rightBrace">
          <a:avLst>
            <a:gd name="adj1" fmla="val 54487"/>
            <a:gd name="adj2" fmla="val 49265"/>
          </a:avLst>
        </a:prstGeom>
        <a:ln xmlns:a="http://schemas.openxmlformats.org/drawingml/2006/main" w="1905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0.06481</cdr:x>
      <cdr:y>0.08214</cdr:y>
    </cdr:from>
    <cdr:to>
      <cdr:x>0.13864</cdr:x>
      <cdr:y>0.1587</cdr:y>
    </cdr:to>
    <cdr:sp macro="" textlink="">
      <cdr:nvSpPr>
        <cdr:cNvPr id="2" name="TextBox 1">
          <a:extLst xmlns:a="http://schemas.openxmlformats.org/drawingml/2006/main">
            <a:ext uri="{FF2B5EF4-FFF2-40B4-BE49-F238E27FC236}">
              <a16:creationId xmlns:a16="http://schemas.microsoft.com/office/drawing/2014/main" id="{03200984-8A2E-6F60-2399-3708CAC09613}"/>
            </a:ext>
          </a:extLst>
        </cdr:cNvPr>
        <cdr:cNvSpPr txBox="1"/>
      </cdr:nvSpPr>
      <cdr:spPr>
        <a:xfrm xmlns:a="http://schemas.openxmlformats.org/drawingml/2006/main">
          <a:off x="777688" y="398531"/>
          <a:ext cx="885821" cy="3714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400" b="1" dirty="0">
              <a:solidFill>
                <a:srgbClr val="5C5B5A"/>
              </a:solidFill>
            </a:rPr>
            <a:t>Connectivity</a:t>
          </a:r>
        </a:p>
      </cdr:txBody>
    </cdr:sp>
  </cdr:relSizeAnchor>
  <cdr:relSizeAnchor xmlns:cdr="http://schemas.openxmlformats.org/drawingml/2006/chartDrawing">
    <cdr:from>
      <cdr:x>0.26587</cdr:x>
      <cdr:y>0.08214</cdr:y>
    </cdr:from>
    <cdr:to>
      <cdr:x>0.3397</cdr:x>
      <cdr:y>0.1587</cdr:y>
    </cdr:to>
    <cdr:sp macro="" textlink="">
      <cdr:nvSpPr>
        <cdr:cNvPr id="3" name="TextBox 1">
          <a:extLst xmlns:a="http://schemas.openxmlformats.org/drawingml/2006/main">
            <a:ext uri="{FF2B5EF4-FFF2-40B4-BE49-F238E27FC236}">
              <a16:creationId xmlns:a16="http://schemas.microsoft.com/office/drawing/2014/main" id="{3CD55C8D-4060-E312-ED37-D8042BF6C257}"/>
            </a:ext>
          </a:extLst>
        </cdr:cNvPr>
        <cdr:cNvSpPr txBox="1"/>
      </cdr:nvSpPr>
      <cdr:spPr>
        <a:xfrm xmlns:a="http://schemas.openxmlformats.org/drawingml/2006/main">
          <a:off x="3190222" y="398531"/>
          <a:ext cx="885821" cy="3714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Devices</a:t>
          </a:r>
        </a:p>
      </cdr:txBody>
    </cdr:sp>
  </cdr:relSizeAnchor>
  <cdr:relSizeAnchor xmlns:cdr="http://schemas.openxmlformats.org/drawingml/2006/chartDrawing">
    <cdr:from>
      <cdr:x>0.46484</cdr:x>
      <cdr:y>0.08214</cdr:y>
    </cdr:from>
    <cdr:to>
      <cdr:x>0.53866</cdr:x>
      <cdr:y>0.1587</cdr:y>
    </cdr:to>
    <cdr:sp macro="" textlink="">
      <cdr:nvSpPr>
        <cdr:cNvPr id="4" name="TextBox 1">
          <a:extLst xmlns:a="http://schemas.openxmlformats.org/drawingml/2006/main">
            <a:ext uri="{FF2B5EF4-FFF2-40B4-BE49-F238E27FC236}">
              <a16:creationId xmlns:a16="http://schemas.microsoft.com/office/drawing/2014/main" id="{92A61911-E61D-16E7-A727-6FE425EC4FB4}"/>
            </a:ext>
          </a:extLst>
        </cdr:cNvPr>
        <cdr:cNvSpPr txBox="1"/>
      </cdr:nvSpPr>
      <cdr:spPr>
        <a:xfrm xmlns:a="http://schemas.openxmlformats.org/drawingml/2006/main">
          <a:off x="5577588" y="398531"/>
          <a:ext cx="885821" cy="3714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Affordability</a:t>
          </a:r>
        </a:p>
      </cdr:txBody>
    </cdr:sp>
  </cdr:relSizeAnchor>
  <cdr:relSizeAnchor xmlns:cdr="http://schemas.openxmlformats.org/drawingml/2006/chartDrawing">
    <cdr:from>
      <cdr:x>0.65832</cdr:x>
      <cdr:y>0.08214</cdr:y>
    </cdr:from>
    <cdr:to>
      <cdr:x>0.73215</cdr:x>
      <cdr:y>0.1587</cdr:y>
    </cdr:to>
    <cdr:sp macro="" textlink="">
      <cdr:nvSpPr>
        <cdr:cNvPr id="5" name="TextBox 1">
          <a:extLst xmlns:a="http://schemas.openxmlformats.org/drawingml/2006/main">
            <a:ext uri="{FF2B5EF4-FFF2-40B4-BE49-F238E27FC236}">
              <a16:creationId xmlns:a16="http://schemas.microsoft.com/office/drawing/2014/main" id="{EDE1F479-1D33-0AA3-25B4-20BB7B92C61C}"/>
            </a:ext>
          </a:extLst>
        </cdr:cNvPr>
        <cdr:cNvSpPr txBox="1"/>
      </cdr:nvSpPr>
      <cdr:spPr>
        <a:xfrm xmlns:a="http://schemas.openxmlformats.org/drawingml/2006/main">
          <a:off x="7899243" y="398531"/>
          <a:ext cx="885821" cy="3714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Skills</a:t>
          </a:r>
        </a:p>
      </cdr:txBody>
    </cdr:sp>
  </cdr:relSizeAnchor>
  <cdr:relSizeAnchor xmlns:cdr="http://schemas.openxmlformats.org/drawingml/2006/chartDrawing">
    <cdr:from>
      <cdr:x>0.85897</cdr:x>
      <cdr:y>0.08214</cdr:y>
    </cdr:from>
    <cdr:to>
      <cdr:x>0.9328</cdr:x>
      <cdr:y>0.1587</cdr:y>
    </cdr:to>
    <cdr:sp macro="" textlink="">
      <cdr:nvSpPr>
        <cdr:cNvPr id="6" name="TextBox 1">
          <a:extLst xmlns:a="http://schemas.openxmlformats.org/drawingml/2006/main">
            <a:ext uri="{FF2B5EF4-FFF2-40B4-BE49-F238E27FC236}">
              <a16:creationId xmlns:a16="http://schemas.microsoft.com/office/drawing/2014/main" id="{8E21955C-77B2-D8FE-D89C-123ED73BE1CA}"/>
            </a:ext>
          </a:extLst>
        </cdr:cNvPr>
        <cdr:cNvSpPr txBox="1"/>
      </cdr:nvSpPr>
      <cdr:spPr>
        <a:xfrm xmlns:a="http://schemas.openxmlformats.org/drawingml/2006/main">
          <a:off x="10306883" y="398531"/>
          <a:ext cx="885821" cy="3714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Support</a:t>
          </a:r>
        </a:p>
      </cdr:txBody>
    </cdr:sp>
  </cdr:relSizeAnchor>
</c:userShapes>
</file>

<file path=ppt/drawings/drawing4.xml><?xml version="1.0" encoding="utf-8"?>
<c:userShapes xmlns:c="http://schemas.openxmlformats.org/drawingml/2006/chart">
  <cdr:relSizeAnchor xmlns:cdr="http://schemas.openxmlformats.org/drawingml/2006/chartDrawing">
    <cdr:from>
      <cdr:x>0.40356</cdr:x>
      <cdr:y>0.38109</cdr:y>
    </cdr:from>
    <cdr:to>
      <cdr:x>0.56711</cdr:x>
      <cdr:y>0.48509</cdr:y>
    </cdr:to>
    <cdr:sp macro="" textlink="">
      <cdr:nvSpPr>
        <cdr:cNvPr id="2" name="TextBox 9">
          <a:extLst xmlns:a="http://schemas.openxmlformats.org/drawingml/2006/main">
            <a:ext uri="{FF2B5EF4-FFF2-40B4-BE49-F238E27FC236}">
              <a16:creationId xmlns:a16="http://schemas.microsoft.com/office/drawing/2014/main" id="{481B10E6-0A97-505F-5DA0-9095668F7AC0}"/>
            </a:ext>
          </a:extLst>
        </cdr:cNvPr>
        <cdr:cNvSpPr txBox="1"/>
      </cdr:nvSpPr>
      <cdr:spPr>
        <a:xfrm xmlns:a="http://schemas.openxmlformats.org/drawingml/2006/main">
          <a:off x="1594900" y="1353318"/>
          <a:ext cx="64633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lang="en-GB" sz="1800" b="1" noProof="0" dirty="0">
              <a:solidFill>
                <a:srgbClr val="5C5B5A"/>
              </a:solidFill>
              <a:latin typeface="Arial" panose="020B0604020202020204"/>
            </a:rPr>
            <a:t>62</a:t>
          </a:r>
          <a:r>
            <a:rPr kumimoji="0" lang="en-GB" sz="1800" b="1" i="0" u="none" strike="noStrike" kern="1200" cap="none" spc="0" normalizeH="0" baseline="0" noProof="0" dirty="0">
              <a:ln>
                <a:noFill/>
              </a:ln>
              <a:solidFill>
                <a:srgbClr val="5C5B5A"/>
              </a:solidFill>
              <a:effectLst/>
              <a:uLnTx/>
              <a:uFillTx/>
              <a:latin typeface="Arial" panose="020B0604020202020204"/>
              <a:ea typeface="+mn-ea"/>
              <a:cs typeface="+mn-cs"/>
            </a:rPr>
            <a:t>%</a:t>
          </a:r>
        </a:p>
      </cdr:txBody>
    </cdr:sp>
  </cdr:relSizeAnchor>
  <cdr:relSizeAnchor xmlns:cdr="http://schemas.openxmlformats.org/drawingml/2006/chartDrawing">
    <cdr:from>
      <cdr:x>0.29212</cdr:x>
      <cdr:y>0.45202</cdr:y>
    </cdr:from>
    <cdr:to>
      <cdr:x>0.65116</cdr:x>
      <cdr:y>0.55602</cdr:y>
    </cdr:to>
    <cdr:sp macro="" textlink="">
      <cdr:nvSpPr>
        <cdr:cNvPr id="3" name="TextBox 9">
          <a:extLst xmlns:a="http://schemas.openxmlformats.org/drawingml/2006/main">
            <a:ext uri="{FF2B5EF4-FFF2-40B4-BE49-F238E27FC236}">
              <a16:creationId xmlns:a16="http://schemas.microsoft.com/office/drawing/2014/main" id="{481B10E6-0A97-505F-5DA0-9095668F7AC0}"/>
            </a:ext>
          </a:extLst>
        </cdr:cNvPr>
        <cdr:cNvSpPr txBox="1"/>
      </cdr:nvSpPr>
      <cdr:spPr>
        <a:xfrm xmlns:a="http://schemas.openxmlformats.org/drawingml/2006/main">
          <a:off x="1154475" y="1605215"/>
          <a:ext cx="1418943" cy="3693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rgbClr val="5C5B5A"/>
              </a:solidFill>
              <a:latin typeface="Arial" panose="020B0604020202020204"/>
            </a:rPr>
            <a:t>s</a:t>
          </a:r>
          <a:r>
            <a:rPr lang="en-GB" sz="900" b="0" dirty="0">
              <a:solidFill>
                <a:srgbClr val="5C5B5A"/>
              </a:solidFill>
              <a:latin typeface="Arial" panose="020B0604020202020204"/>
            </a:rPr>
            <a:t>ay they have had Covid-19 at some point</a:t>
          </a:r>
          <a:endParaRPr kumimoji="0" lang="en-GB" sz="900" b="0" i="0" u="none" strike="noStrike" kern="1200" cap="none" spc="0" normalizeH="0" baseline="0" noProof="0" dirty="0">
            <a:ln>
              <a:noFill/>
            </a:ln>
            <a:solidFill>
              <a:srgbClr val="5C5B5A"/>
            </a:solidFill>
            <a:effectLst/>
            <a:uLnTx/>
            <a:uFillTx/>
            <a:latin typeface="Arial" panose="020B0604020202020204"/>
            <a:ea typeface="+mn-ea"/>
            <a:cs typeface="+mn-cs"/>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0.00255</cdr:y>
    </cdr:from>
    <cdr:to>
      <cdr:x>0.9499</cdr:x>
      <cdr:y>0.10942</cdr:y>
    </cdr:to>
    <cdr:sp macro="" textlink="">
      <cdr:nvSpPr>
        <cdr:cNvPr id="2" name="TextBox 1">
          <a:extLst xmlns:a="http://schemas.openxmlformats.org/drawingml/2006/main">
            <a:ext uri="{FF2B5EF4-FFF2-40B4-BE49-F238E27FC236}">
              <a16:creationId xmlns:a16="http://schemas.microsoft.com/office/drawing/2014/main" id="{AB05283D-FF28-5031-7A51-0DC246DCD2C9}"/>
            </a:ext>
          </a:extLst>
        </cdr:cNvPr>
        <cdr:cNvSpPr txBox="1"/>
      </cdr:nvSpPr>
      <cdr:spPr>
        <a:xfrm xmlns:a="http://schemas.openxmlformats.org/drawingml/2006/main">
          <a:off x="-4192673" y="9611"/>
          <a:ext cx="2533634" cy="4033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GB" sz="900" dirty="0">
            <a:solidFill>
              <a:srgbClr val="5C5B5A"/>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80BDFB-9197-A544-B7EA-7121079100E9}" type="datetimeFigureOut">
              <a:rPr lang="en-US" smtClean="0"/>
              <a:t>1/23/2023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D5AB8F-F3E2-7544-8181-20A1F216CF4E}" type="slidenum">
              <a:rPr lang="en-US" smtClean="0"/>
              <a:t>‹#›</a:t>
            </a:fld>
            <a:endParaRPr lang="en-US"/>
          </a:p>
        </p:txBody>
      </p:sp>
    </p:spTree>
    <p:extLst>
      <p:ext uri="{BB962C8B-B14F-4D97-AF65-F5344CB8AC3E}">
        <p14:creationId xmlns:p14="http://schemas.microsoft.com/office/powerpoint/2010/main" val="1276746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077A7-23C0-DD49-A8F0-4BD4ADA66295}" type="datetimeFigureOut">
              <a:rPr lang="en-US" smtClean="0"/>
              <a:t>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C3250-6B3B-5E49-8010-DD707763E9F6}" type="slidenum">
              <a:rPr lang="en-US" smtClean="0"/>
              <a:t>‹#›</a:t>
            </a:fld>
            <a:endParaRPr lang="en-US"/>
          </a:p>
        </p:txBody>
      </p:sp>
    </p:spTree>
    <p:extLst>
      <p:ext uri="{BB962C8B-B14F-4D97-AF65-F5344CB8AC3E}">
        <p14:creationId xmlns:p14="http://schemas.microsoft.com/office/powerpoint/2010/main" val="627255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238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877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19</a:t>
            </a:fld>
            <a:endParaRPr lang="en-US"/>
          </a:p>
        </p:txBody>
      </p:sp>
    </p:spTree>
    <p:extLst>
      <p:ext uri="{BB962C8B-B14F-4D97-AF65-F5344CB8AC3E}">
        <p14:creationId xmlns:p14="http://schemas.microsoft.com/office/powerpoint/2010/main" val="2947403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20</a:t>
            </a:fld>
            <a:endParaRPr lang="en-US"/>
          </a:p>
        </p:txBody>
      </p:sp>
    </p:spTree>
    <p:extLst>
      <p:ext uri="{BB962C8B-B14F-4D97-AF65-F5344CB8AC3E}">
        <p14:creationId xmlns:p14="http://schemas.microsoft.com/office/powerpoint/2010/main" val="2272602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21</a:t>
            </a:fld>
            <a:endParaRPr lang="en-US"/>
          </a:p>
        </p:txBody>
      </p:sp>
    </p:spTree>
    <p:extLst>
      <p:ext uri="{BB962C8B-B14F-4D97-AF65-F5344CB8AC3E}">
        <p14:creationId xmlns:p14="http://schemas.microsoft.com/office/powerpoint/2010/main" val="1489793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endParaRPr lang="en-GB" sz="1500" b="1">
              <a:solidFill>
                <a:schemeClr val="bg1"/>
              </a:solidFill>
            </a:endParaRPr>
          </a:p>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25</a:t>
            </a:fld>
            <a:endParaRPr lang="en-GB"/>
          </a:p>
        </p:txBody>
      </p:sp>
    </p:spTree>
    <p:extLst>
      <p:ext uri="{BB962C8B-B14F-4D97-AF65-F5344CB8AC3E}">
        <p14:creationId xmlns:p14="http://schemas.microsoft.com/office/powerpoint/2010/main" val="3170059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600"/>
              </a:spcAft>
              <a:buFont typeface="Symbol" panose="05050102010706020507" pitchFamily="18" charset="2"/>
              <a:buNone/>
            </a:pPr>
            <a:r>
              <a:rPr lang="en-US" sz="1000" b="1" u="sng">
                <a:effectLst/>
                <a:latin typeface="Arial" panose="020B0604020202020204" pitchFamily="34" charset="0"/>
                <a:ea typeface="Times New Roman" panose="02020603050405020304" pitchFamily="18" charset="0"/>
                <a:cs typeface="Arial" panose="020B0604020202020204" pitchFamily="34" charset="0"/>
              </a:rPr>
              <a:t>FINANCIAL SITUATION AND BORROWING</a:t>
            </a:r>
            <a:r>
              <a:rPr lang="en-GB" sz="1000" b="0" u="sng">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 </a:t>
            </a:r>
            <a:r>
              <a:rPr lang="en-GB" sz="1500" b="1" u="sng">
                <a:solidFill>
                  <a:schemeClr val="bg1"/>
                </a:solidFill>
              </a:rPr>
              <a:t>Supplementary notes – </a:t>
            </a:r>
          </a:p>
          <a:p>
            <a:endParaRPr lang="en-GB" sz="1500" b="1">
              <a:solidFill>
                <a:schemeClr val="bg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1">
                <a:solidFill>
                  <a:schemeClr val="bg1"/>
                </a:solidFill>
              </a:rPr>
              <a:t>Ability to save money</a:t>
            </a:r>
            <a:r>
              <a:rPr lang="en-GB" sz="1500" b="0">
                <a:solidFill>
                  <a:schemeClr val="bg1"/>
                </a:solidFill>
              </a:rPr>
              <a:t> – The GM figure (up </a:t>
            </a:r>
            <a:r>
              <a:rPr lang="en-GB" sz="1600">
                <a:solidFill>
                  <a:schemeClr val="bg1"/>
                </a:solidFill>
                <a:latin typeface="Arial" panose="020B0604020202020204" pitchFamily="34" charset="0"/>
                <a:cs typeface="Arial" panose="020B0604020202020204" pitchFamily="34" charset="0"/>
              </a:rPr>
              <a:t>from 36% in October to 41% in December is now higher than that of the average household in Great Britain (35%)). </a:t>
            </a:r>
          </a:p>
          <a:p>
            <a:pPr marL="285750" indent="-285750">
              <a:buFont typeface="Arial" panose="020B0604020202020204" pitchFamily="34" charset="0"/>
              <a:buChar char="•"/>
            </a:pPr>
            <a:r>
              <a:rPr lang="en-GB" sz="1500" b="1">
                <a:solidFill>
                  <a:schemeClr val="bg1"/>
                </a:solidFill>
              </a:rPr>
              <a:t>Unexpected expense £850 </a:t>
            </a:r>
            <a:r>
              <a:rPr lang="en-GB" sz="1500" b="0">
                <a:solidFill>
                  <a:schemeClr val="bg1"/>
                </a:solidFill>
              </a:rPr>
              <a:t>– mirrors the figure across GB (</a:t>
            </a:r>
            <a:r>
              <a:rPr lang="en-GB" sz="1600">
                <a:solidFill>
                  <a:schemeClr val="bg1"/>
                </a:solidFill>
                <a:latin typeface="Arial" panose="020B0604020202020204" pitchFamily="34" charset="0"/>
                <a:cs typeface="Arial" panose="020B0604020202020204" pitchFamily="34" charset="0"/>
              </a:rPr>
              <a:t>though it remains the case that a larger proportion of GM respondents say this would not be affordable (39% vs 32% across GB)</a:t>
            </a:r>
          </a:p>
          <a:p>
            <a:pPr marL="285750" indent="-285750">
              <a:buFont typeface="Arial" panose="020B0604020202020204" pitchFamily="34" charset="0"/>
              <a:buChar char="•"/>
            </a:pPr>
            <a:r>
              <a:rPr lang="en-GB" sz="1500" b="1">
                <a:solidFill>
                  <a:schemeClr val="bg1"/>
                </a:solidFill>
              </a:rPr>
              <a:t>Difficulty affording energy costs - </a:t>
            </a:r>
            <a:r>
              <a:rPr lang="en-GB" sz="1500">
                <a:solidFill>
                  <a:schemeClr val="bg1"/>
                </a:solidFill>
              </a:rPr>
              <a:t>The GM figure is even higher for disabled people (71%) and Muslim respondents (72%)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a:solidFill>
                  <a:schemeClr val="bg1"/>
                </a:solidFill>
                <a:cs typeface="Arial"/>
              </a:rPr>
              <a:t>Borrowed more in the last month compared to 12 months ago - </a:t>
            </a:r>
            <a:r>
              <a:rPr lang="en-GB" sz="1600">
                <a:solidFill>
                  <a:schemeClr val="bg1"/>
                </a:solidFill>
                <a:latin typeface="Arial" panose="020B0604020202020204" pitchFamily="34" charset="0"/>
                <a:cs typeface="Arial" panose="020B0604020202020204" pitchFamily="34" charset="0"/>
              </a:rPr>
              <a:t>This GM figure (30%) remains substantially higher than the GB figure of 22% --- but does represent a small decline from both September (35%) and October’s (33%) surveys for GM respondents.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a:solidFill>
                  <a:schemeClr val="bg1"/>
                </a:solidFill>
                <a:latin typeface="Arial" panose="020B0604020202020204" pitchFamily="34" charset="0"/>
                <a:cs typeface="Arial" panose="020B0604020202020204" pitchFamily="34" charset="0"/>
              </a:rPr>
              <a:t>Rent arrears (rather than difficulty paying, are you behind?) </a:t>
            </a:r>
            <a:r>
              <a:rPr lang="en-GB" sz="1600">
                <a:solidFill>
                  <a:schemeClr val="bg1"/>
                </a:solidFill>
                <a:latin typeface="Arial" panose="020B0604020202020204" pitchFamily="34" charset="0"/>
                <a:cs typeface="Arial" panose="020B0604020202020204" pitchFamily="34" charset="0"/>
              </a:rPr>
              <a:t>- </a:t>
            </a:r>
            <a:r>
              <a:rPr lang="en-GB" sz="1600">
                <a:solidFill>
                  <a:schemeClr val="bg1"/>
                </a:solidFill>
              </a:rPr>
              <a:t>Renters in Greater Manchester are significantly more likely to say they’re behind their rent than the ONS Great Britain average (13% vs. 7%) – so roughly double behind (broadly reflecting the roughly double worried)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a:solidFill>
                  <a:schemeClr val="bg1"/>
                </a:solidFill>
                <a:latin typeface="Arial" panose="020B0604020202020204" pitchFamily="34" charset="0"/>
                <a:cs typeface="Arial" panose="020B0604020202020204" pitchFamily="34" charset="0"/>
              </a:rPr>
              <a:t>Mortgage payments (behind, rather than ‘very’ or ‘somewhat’ difficult) </a:t>
            </a:r>
            <a:r>
              <a:rPr lang="en-GB" sz="1600">
                <a:solidFill>
                  <a:schemeClr val="bg1"/>
                </a:solidFill>
                <a:latin typeface="Arial" panose="020B0604020202020204" pitchFamily="34" charset="0"/>
                <a:cs typeface="Arial" panose="020B0604020202020204" pitchFamily="34" charset="0"/>
              </a:rPr>
              <a:t>- </a:t>
            </a:r>
            <a:r>
              <a:rPr lang="en-GB" sz="1600">
                <a:solidFill>
                  <a:schemeClr val="bg1"/>
                </a:solidFill>
              </a:rPr>
              <a:t>Homeowners in Greater Manchester are significantly more likely to say they’re behind on mortgage payments than the ONS Great Britain average (7% vs. 1%) – though in the national survey there is a group of people who say Don’t Know. Care required in interpretation.</a:t>
            </a:r>
            <a:endParaRPr lang="en-GB" sz="1600">
              <a:solidFill>
                <a:schemeClr val="bg1"/>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1">
                <a:solidFill>
                  <a:schemeClr val="bg1"/>
                </a:solidFill>
                <a:latin typeface="Arial" panose="020B0604020202020204" pitchFamily="34" charset="0"/>
                <a:cs typeface="Arial" panose="020B0604020202020204" pitchFamily="34" charset="0"/>
              </a:rPr>
              <a:t>Amount borrowed </a:t>
            </a:r>
            <a:r>
              <a:rPr lang="en-GB" sz="1500">
                <a:solidFill>
                  <a:schemeClr val="bg1"/>
                </a:solidFill>
                <a:latin typeface="Arial" panose="020B0604020202020204" pitchFamily="34" charset="0"/>
                <a:cs typeface="Arial" panose="020B0604020202020204" pitchFamily="34" charset="0"/>
              </a:rPr>
              <a:t>- </a:t>
            </a:r>
            <a:r>
              <a:rPr lang="en-GB" sz="1200">
                <a:solidFill>
                  <a:schemeClr val="bg1"/>
                </a:solidFill>
                <a:latin typeface="Arial" panose="020B0604020202020204" pitchFamily="34" charset="0"/>
                <a:cs typeface="Arial" panose="020B0604020202020204" pitchFamily="34" charset="0"/>
              </a:rPr>
              <a:t>Just under a third (30%) of GM households have borrowed more money or more used credit in the past month, compared with this time last year. </a:t>
            </a:r>
            <a:r>
              <a:rPr lang="en-GB" sz="1200" u="sng">
                <a:solidFill>
                  <a:schemeClr val="bg1"/>
                </a:solidFill>
                <a:latin typeface="Arial" panose="020B0604020202020204" pitchFamily="34" charset="0"/>
                <a:cs typeface="Arial" panose="020B0604020202020204" pitchFamily="34" charset="0"/>
              </a:rPr>
              <a:t>And then in terms of amount extra</a:t>
            </a:r>
            <a:r>
              <a:rPr lang="en-GB" sz="1200">
                <a:solidFill>
                  <a:schemeClr val="bg1"/>
                </a:solidFill>
                <a:latin typeface="Arial" panose="020B0604020202020204" pitchFamily="34" charset="0"/>
                <a:cs typeface="Arial" panose="020B0604020202020204" pitchFamily="34" charset="0"/>
              </a:rPr>
              <a:t> --- Of this 30%, 2 in 5 (40%) borrowed up to £500 more in the last month than in the year previous, with another third borrowing between £500 - £2000* more. 1 in 5 (21%) estimate borrowing in excess of £2,000 more than this time last 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a:solidFill>
                  <a:schemeClr val="bg1"/>
                </a:solidFill>
                <a:latin typeface="Arial" panose="020B0604020202020204" pitchFamily="34" charset="0"/>
                <a:cs typeface="Arial" panose="020B0604020202020204" pitchFamily="34" charset="0"/>
              </a:rPr>
              <a:t>Other - </a:t>
            </a:r>
            <a:r>
              <a:rPr lang="en-GB" sz="1200" b="1">
                <a:solidFill>
                  <a:schemeClr val="bg1"/>
                </a:solidFill>
              </a:rPr>
              <a:t>Prepayment meters - </a:t>
            </a:r>
            <a:r>
              <a:rPr lang="en-GB" sz="1200">
                <a:solidFill>
                  <a:schemeClr val="bg1"/>
                </a:solidFill>
              </a:rPr>
              <a:t>Of those with a pre-payment meter – which was nearly a quarter of all respondents to the survey - almost half (46%) say keeping their meter topped up and connected is a daily concern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a:solidFill>
                  <a:schemeClr val="bg1"/>
                </a:solidFill>
                <a:latin typeface="Arial" panose="020B0604020202020204" pitchFamily="34" charset="0"/>
                <a:cs typeface="Arial" panose="020B0604020202020204" pitchFamily="34" charset="0"/>
              </a:rPr>
              <a:t>Family / friend – who </a:t>
            </a:r>
            <a:r>
              <a:rPr lang="en-GB" sz="1200">
                <a:solidFill>
                  <a:schemeClr val="bg1"/>
                </a:solidFill>
                <a:latin typeface="Arial" panose="020B0604020202020204" pitchFamily="34" charset="0"/>
                <a:cs typeface="Arial" panose="020B0604020202020204" pitchFamily="34" charset="0"/>
              </a:rPr>
              <a:t>? Of those who have borrowed from family and friends, around half have done so from a parent (50%), or another family member (48%). And often seemingly both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bg1"/>
                </a:solidFill>
                <a:latin typeface="Arial" panose="020B0604020202020204" pitchFamily="34" charset="0"/>
                <a:cs typeface="Arial" panose="020B0604020202020204" pitchFamily="34" charset="0"/>
              </a:rPr>
              <a:t>Over half (53%) of those who have borrowed more money are worried about their ability to pay the loan back</a:t>
            </a:r>
            <a:endParaRPr lang="en-GB" sz="1500" b="1">
              <a:solidFill>
                <a:srgbClr val="FF0000"/>
              </a:solidFill>
              <a:cs typeface="Arial"/>
            </a:endParaRPr>
          </a:p>
          <a:p>
            <a:pPr marL="457200" lvl="1" indent="0">
              <a:buFont typeface="Arial" panose="020B0604020202020204" pitchFamily="34" charset="0"/>
              <a:buNone/>
            </a:pPr>
            <a:endParaRPr lang="en-GB" sz="1500">
              <a:solidFill>
                <a:schemeClr val="bg1"/>
              </a:solidFill>
            </a:endParaRPr>
          </a:p>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26</a:t>
            </a:fld>
            <a:endParaRPr lang="en-GB"/>
          </a:p>
        </p:txBody>
      </p:sp>
    </p:spTree>
    <p:extLst>
      <p:ext uri="{BB962C8B-B14F-4D97-AF65-F5344CB8AC3E}">
        <p14:creationId xmlns:p14="http://schemas.microsoft.com/office/powerpoint/2010/main" val="172854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27</a:t>
            </a:fld>
            <a:endParaRPr lang="en-GB"/>
          </a:p>
        </p:txBody>
      </p:sp>
    </p:spTree>
    <p:extLst>
      <p:ext uri="{BB962C8B-B14F-4D97-AF65-F5344CB8AC3E}">
        <p14:creationId xmlns:p14="http://schemas.microsoft.com/office/powerpoint/2010/main" val="4018197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29</a:t>
            </a:fld>
            <a:endParaRPr lang="en-US"/>
          </a:p>
        </p:txBody>
      </p:sp>
    </p:spTree>
    <p:extLst>
      <p:ext uri="{BB962C8B-B14F-4D97-AF65-F5344CB8AC3E}">
        <p14:creationId xmlns:p14="http://schemas.microsoft.com/office/powerpoint/2010/main" val="2813305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30</a:t>
            </a:fld>
            <a:endParaRPr lang="en-GB"/>
          </a:p>
        </p:txBody>
      </p:sp>
    </p:spTree>
    <p:extLst>
      <p:ext uri="{BB962C8B-B14F-4D97-AF65-F5344CB8AC3E}">
        <p14:creationId xmlns:p14="http://schemas.microsoft.com/office/powerpoint/2010/main" val="3774305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31</a:t>
            </a:fld>
            <a:endParaRPr lang="en-GB"/>
          </a:p>
        </p:txBody>
      </p:sp>
    </p:spTree>
    <p:extLst>
      <p:ext uri="{BB962C8B-B14F-4D97-AF65-F5344CB8AC3E}">
        <p14:creationId xmlns:p14="http://schemas.microsoft.com/office/powerpoint/2010/main" val="1793778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4</a:t>
            </a:fld>
            <a:endParaRPr lang="en-US"/>
          </a:p>
        </p:txBody>
      </p:sp>
    </p:spTree>
    <p:extLst>
      <p:ext uri="{BB962C8B-B14F-4D97-AF65-F5344CB8AC3E}">
        <p14:creationId xmlns:p14="http://schemas.microsoft.com/office/powerpoint/2010/main" val="229634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32</a:t>
            </a:fld>
            <a:endParaRPr lang="en-GB"/>
          </a:p>
        </p:txBody>
      </p:sp>
    </p:spTree>
    <p:extLst>
      <p:ext uri="{BB962C8B-B14F-4D97-AF65-F5344CB8AC3E}">
        <p14:creationId xmlns:p14="http://schemas.microsoft.com/office/powerpoint/2010/main" val="3104877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33</a:t>
            </a:fld>
            <a:endParaRPr lang="en-GB"/>
          </a:p>
        </p:txBody>
      </p:sp>
    </p:spTree>
    <p:extLst>
      <p:ext uri="{BB962C8B-B14F-4D97-AF65-F5344CB8AC3E}">
        <p14:creationId xmlns:p14="http://schemas.microsoft.com/office/powerpoint/2010/main" val="3501497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34</a:t>
            </a:fld>
            <a:endParaRPr lang="en-GB"/>
          </a:p>
        </p:txBody>
      </p:sp>
    </p:spTree>
    <p:extLst>
      <p:ext uri="{BB962C8B-B14F-4D97-AF65-F5344CB8AC3E}">
        <p14:creationId xmlns:p14="http://schemas.microsoft.com/office/powerpoint/2010/main" val="1341452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066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80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999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609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594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41</a:t>
            </a:fld>
            <a:endParaRPr lang="en-US"/>
          </a:p>
        </p:txBody>
      </p:sp>
    </p:spTree>
    <p:extLst>
      <p:ext uri="{BB962C8B-B14F-4D97-AF65-F5344CB8AC3E}">
        <p14:creationId xmlns:p14="http://schemas.microsoft.com/office/powerpoint/2010/main" val="3552271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6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5</a:t>
            </a:fld>
            <a:endParaRPr lang="en-US"/>
          </a:p>
        </p:txBody>
      </p:sp>
    </p:spTree>
    <p:extLst>
      <p:ext uri="{BB962C8B-B14F-4D97-AF65-F5344CB8AC3E}">
        <p14:creationId xmlns:p14="http://schemas.microsoft.com/office/powerpoint/2010/main" val="2691247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7406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169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395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9488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31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47581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06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9618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4844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47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6</a:t>
            </a:fld>
            <a:endParaRPr lang="en-US"/>
          </a:p>
        </p:txBody>
      </p:sp>
    </p:spTree>
    <p:extLst>
      <p:ext uri="{BB962C8B-B14F-4D97-AF65-F5344CB8AC3E}">
        <p14:creationId xmlns:p14="http://schemas.microsoft.com/office/powerpoint/2010/main" val="2983544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56</a:t>
            </a:fld>
            <a:endParaRPr lang="en-US"/>
          </a:p>
        </p:txBody>
      </p:sp>
    </p:spTree>
    <p:extLst>
      <p:ext uri="{BB962C8B-B14F-4D97-AF65-F5344CB8AC3E}">
        <p14:creationId xmlns:p14="http://schemas.microsoft.com/office/powerpoint/2010/main" val="27867358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3514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765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60</a:t>
            </a:fld>
            <a:endParaRPr lang="en-US"/>
          </a:p>
        </p:txBody>
      </p:sp>
    </p:spTree>
    <p:extLst>
      <p:ext uri="{BB962C8B-B14F-4D97-AF65-F5344CB8AC3E}">
        <p14:creationId xmlns:p14="http://schemas.microsoft.com/office/powerpoint/2010/main" val="37578460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0846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6139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8636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67</a:t>
            </a:fld>
            <a:endParaRPr lang="en-GB"/>
          </a:p>
        </p:txBody>
      </p:sp>
    </p:spTree>
    <p:extLst>
      <p:ext uri="{BB962C8B-B14F-4D97-AF65-F5344CB8AC3E}">
        <p14:creationId xmlns:p14="http://schemas.microsoft.com/office/powerpoint/2010/main" val="21005047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69</a:t>
            </a:fld>
            <a:endParaRPr lang="en-US"/>
          </a:p>
        </p:txBody>
      </p:sp>
    </p:spTree>
    <p:extLst>
      <p:ext uri="{BB962C8B-B14F-4D97-AF65-F5344CB8AC3E}">
        <p14:creationId xmlns:p14="http://schemas.microsoft.com/office/powerpoint/2010/main" val="17748139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70</a:t>
            </a:fld>
            <a:endParaRPr lang="en-US"/>
          </a:p>
        </p:txBody>
      </p:sp>
    </p:spTree>
    <p:extLst>
      <p:ext uri="{BB962C8B-B14F-4D97-AF65-F5344CB8AC3E}">
        <p14:creationId xmlns:p14="http://schemas.microsoft.com/office/powerpoint/2010/main" val="2343852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10</a:t>
            </a:fld>
            <a:endParaRPr lang="en-GB"/>
          </a:p>
        </p:txBody>
      </p:sp>
    </p:spTree>
    <p:extLst>
      <p:ext uri="{BB962C8B-B14F-4D97-AF65-F5344CB8AC3E}">
        <p14:creationId xmlns:p14="http://schemas.microsoft.com/office/powerpoint/2010/main" val="28248286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72</a:t>
            </a:fld>
            <a:endParaRPr lang="en-US"/>
          </a:p>
        </p:txBody>
      </p:sp>
    </p:spTree>
    <p:extLst>
      <p:ext uri="{BB962C8B-B14F-4D97-AF65-F5344CB8AC3E}">
        <p14:creationId xmlns:p14="http://schemas.microsoft.com/office/powerpoint/2010/main" val="22468926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4792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80</a:t>
            </a:fld>
            <a:endParaRPr lang="en-GB"/>
          </a:p>
        </p:txBody>
      </p:sp>
    </p:spTree>
    <p:extLst>
      <p:ext uri="{BB962C8B-B14F-4D97-AF65-F5344CB8AC3E}">
        <p14:creationId xmlns:p14="http://schemas.microsoft.com/office/powerpoint/2010/main" val="13604681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81</a:t>
            </a:fld>
            <a:endParaRPr lang="en-US"/>
          </a:p>
        </p:txBody>
      </p:sp>
    </p:spTree>
    <p:extLst>
      <p:ext uri="{BB962C8B-B14F-4D97-AF65-F5344CB8AC3E}">
        <p14:creationId xmlns:p14="http://schemas.microsoft.com/office/powerpoint/2010/main" val="21628466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6518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581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13</a:t>
            </a:fld>
            <a:endParaRPr lang="en-GB"/>
          </a:p>
        </p:txBody>
      </p:sp>
    </p:spTree>
    <p:extLst>
      <p:ext uri="{BB962C8B-B14F-4D97-AF65-F5344CB8AC3E}">
        <p14:creationId xmlns:p14="http://schemas.microsoft.com/office/powerpoint/2010/main" val="3398160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100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830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15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1.bin"/></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oleObject" Target="../embeddings/oleObject4.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3.emf"/><Relationship Id="rId4" Type="http://schemas.openxmlformats.org/officeDocument/2006/relationships/oleObject" Target="../embeddings/oleObject5.bin"/></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oleObject" Target="../embeddings/oleObject7.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8.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8.emf"/><Relationship Id="rId4" Type="http://schemas.openxmlformats.org/officeDocument/2006/relationships/oleObject" Target="../embeddings/oleObject9.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8.emf"/><Relationship Id="rId4" Type="http://schemas.openxmlformats.org/officeDocument/2006/relationships/oleObject" Target="../embeddings/oleObject11.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8.emf"/><Relationship Id="rId4" Type="http://schemas.openxmlformats.org/officeDocument/2006/relationships/oleObject" Target="../embeddings/oleObject12.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3.emf"/><Relationship Id="rId4" Type="http://schemas.openxmlformats.org/officeDocument/2006/relationships/oleObject" Target="../embeddings/oleObject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3.emf"/><Relationship Id="rId4" Type="http://schemas.openxmlformats.org/officeDocument/2006/relationships/oleObject" Target="../embeddings/oleObject5.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3.emf"/><Relationship Id="rId4" Type="http://schemas.openxmlformats.org/officeDocument/2006/relationships/oleObject" Target="../embeddings/oleObject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8.emf"/><Relationship Id="rId4" Type="http://schemas.openxmlformats.org/officeDocument/2006/relationships/oleObject" Target="../embeddings/oleObject13.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8.emf"/><Relationship Id="rId4" Type="http://schemas.openxmlformats.org/officeDocument/2006/relationships/oleObject" Target="../embeddings/oleObject14.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8.emf"/><Relationship Id="rId4" Type="http://schemas.openxmlformats.org/officeDocument/2006/relationships/oleObject" Target="../embeddings/oleObject15.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8.emf"/><Relationship Id="rId4" Type="http://schemas.openxmlformats.org/officeDocument/2006/relationships/oleObject" Target="../embeddings/oleObject16.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8.emf"/><Relationship Id="rId4" Type="http://schemas.openxmlformats.org/officeDocument/2006/relationships/oleObject" Target="../embeddings/oleObject17.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8.emf"/><Relationship Id="rId4" Type="http://schemas.openxmlformats.org/officeDocument/2006/relationships/oleObject" Target="../embeddings/oleObject18.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8.emf"/><Relationship Id="rId4" Type="http://schemas.openxmlformats.org/officeDocument/2006/relationships/oleObject" Target="../embeddings/oleObject19.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8.emf"/><Relationship Id="rId4" Type="http://schemas.openxmlformats.org/officeDocument/2006/relationships/oleObject" Target="../embeddings/oleObject20.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8.emf"/><Relationship Id="rId4" Type="http://schemas.openxmlformats.org/officeDocument/2006/relationships/oleObject" Target="../embeddings/oleObject21.bin"/></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oleObject" Target="../embeddings/oleObject22.bin"/></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8.emf"/><Relationship Id="rId4" Type="http://schemas.openxmlformats.org/officeDocument/2006/relationships/oleObject" Target="../embeddings/oleObject23.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8.emf"/><Relationship Id="rId4" Type="http://schemas.openxmlformats.org/officeDocument/2006/relationships/oleObject" Target="../embeddings/oleObject2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8.emf"/><Relationship Id="rId4" Type="http://schemas.openxmlformats.org/officeDocument/2006/relationships/oleObject" Target="../embeddings/oleObject25.bin"/></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eater Manchester – Going Things Differently"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10" name="Picture 9" descr="Decorative pattern" title="Decorative patter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
        <p:nvSpPr>
          <p:cNvPr id="2" name="Title 1"/>
          <p:cNvSpPr>
            <a:spLocks noGrp="1"/>
          </p:cNvSpPr>
          <p:nvPr>
            <p:ph type="title"/>
          </p:nvPr>
        </p:nvSpPr>
        <p:spPr>
          <a:xfrm>
            <a:off x="586800" y="1807200"/>
            <a:ext cx="10515600" cy="1116000"/>
          </a:xfrm>
        </p:spPr>
        <p:txBody>
          <a:bodyPr/>
          <a:lstStyle>
            <a:lvl1pPr>
              <a:defRPr>
                <a:solidFill>
                  <a:schemeClr val="bg1"/>
                </a:solidFill>
              </a:defRPr>
            </a:lvl1pPr>
          </a:lstStyle>
          <a:p>
            <a:r>
              <a:rPr lang="en-US"/>
              <a:t>Click to edit Master title style</a:t>
            </a:r>
          </a:p>
        </p:txBody>
      </p:sp>
      <p:sp>
        <p:nvSpPr>
          <p:cNvPr id="6" name="Text Placeholder 5"/>
          <p:cNvSpPr>
            <a:spLocks noGrp="1"/>
          </p:cNvSpPr>
          <p:nvPr>
            <p:ph type="body" sz="quarter" idx="10" hasCustomPrompt="1"/>
          </p:nvPr>
        </p:nvSpPr>
        <p:spPr>
          <a:xfrm>
            <a:off x="586800" y="2678400"/>
            <a:ext cx="5278438" cy="742950"/>
          </a:xfrm>
        </p:spPr>
        <p:txBody>
          <a:bodyPr>
            <a:normAutofit/>
          </a:bodyPr>
          <a:lstStyle>
            <a:lvl1pPr marL="0" indent="0">
              <a:buNone/>
              <a:defRPr sz="2400" b="1">
                <a:solidFill>
                  <a:schemeClr val="bg1"/>
                </a:solidFill>
              </a:defRPr>
            </a:lvl1pPr>
          </a:lstStyle>
          <a:p>
            <a:pPr lvl="0"/>
            <a:r>
              <a:rPr lang="en-US"/>
              <a:t>Sub-heading</a:t>
            </a:r>
          </a:p>
        </p:txBody>
      </p:sp>
    </p:spTree>
    <p:extLst>
      <p:ext uri="{BB962C8B-B14F-4D97-AF65-F5344CB8AC3E}">
        <p14:creationId xmlns:p14="http://schemas.microsoft.com/office/powerpoint/2010/main" val="49456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771963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pip on white background">
    <p:spTree>
      <p:nvGrpSpPr>
        <p:cNvPr id="1" name=""/>
        <p:cNvGrpSpPr/>
        <p:nvPr/>
      </p:nvGrpSpPr>
      <p:grpSpPr>
        <a:xfrm>
          <a:off x="0" y="0"/>
          <a:ext cx="0" cy="0"/>
          <a:chOff x="0" y="0"/>
          <a:chExt cx="0" cy="0"/>
        </a:xfrm>
      </p:grpSpPr>
      <p:sp>
        <p:nvSpPr>
          <p:cNvPr id="4"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pic>
        <p:nvPicPr>
          <p:cNvPr id="7" name="Picture 6"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70935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ip on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625" y="585637"/>
            <a:ext cx="4896000" cy="4896000"/>
          </a:xfrm>
          <a:prstGeom prst="rect">
            <a:avLst/>
          </a:prstGeom>
        </p:spPr>
      </p:pic>
      <p:sp>
        <p:nvSpPr>
          <p:cNvPr id="5"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73931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ype with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706800" y="583200"/>
            <a:ext cx="4896000" cy="4896000"/>
          </a:xfrm>
          <a:noFill/>
        </p:spPr>
        <p:txBody>
          <a:bodyPr/>
          <a:lstStyle/>
          <a:p>
            <a:endParaRPr lang="en-US"/>
          </a:p>
        </p:txBody>
      </p:sp>
      <p:sp>
        <p:nvSpPr>
          <p:cNvPr id="5"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spTree>
    <p:extLst>
      <p:ext uri="{BB962C8B-B14F-4D97-AF65-F5344CB8AC3E}">
        <p14:creationId xmlns:p14="http://schemas.microsoft.com/office/powerpoint/2010/main" val="1183758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46041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p background, grey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rgbClr val="33B0A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553275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5484624" y="0"/>
            <a:ext cx="6707375" cy="6858000"/>
          </a:xfrm>
          <a:noFill/>
        </p:spPr>
        <p:txBody>
          <a:bodyPr/>
          <a:lstStyle/>
          <a:p>
            <a:endParaRPr lang="en-US"/>
          </a:p>
        </p:txBody>
      </p:sp>
      <p:sp>
        <p:nvSpPr>
          <p:cNvPr id="4" name="Title 1"/>
          <p:cNvSpPr>
            <a:spLocks noGrp="1"/>
          </p:cNvSpPr>
          <p:nvPr>
            <p:ph type="title"/>
          </p:nvPr>
        </p:nvSpPr>
        <p:spPr>
          <a:xfrm>
            <a:off x="586800" y="583200"/>
            <a:ext cx="4320000" cy="1116000"/>
          </a:xfrm>
        </p:spPr>
        <p:txBody>
          <a:bodyPr>
            <a:normAutofit/>
          </a:bodyPr>
          <a:lstStyle>
            <a:lvl1pPr>
              <a:defRPr sz="3600">
                <a:solidFill>
                  <a:srgbClr val="5C5B5A"/>
                </a:solidFill>
              </a:defRPr>
            </a:lvl1pPr>
          </a:lstStyle>
          <a:p>
            <a:r>
              <a:rPr lang="en-US"/>
              <a:t>Click to edit Master title style</a:t>
            </a:r>
          </a:p>
        </p:txBody>
      </p: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165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p pattern on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87375" y="2136267"/>
            <a:ext cx="11024774" cy="4137533"/>
          </a:xfrm>
          <a:prstGeom prst="rect">
            <a:avLst/>
          </a:prstGeom>
        </p:spPr>
      </p:pic>
      <p:sp>
        <p:nvSpPr>
          <p:cNvPr id="5" name="Title 1"/>
          <p:cNvSpPr>
            <a:spLocks noGrp="1"/>
          </p:cNvSpPr>
          <p:nvPr>
            <p:ph type="title"/>
          </p:nvPr>
        </p:nvSpPr>
        <p:spPr>
          <a:xfrm>
            <a:off x="586800" y="583200"/>
            <a:ext cx="10515600" cy="58680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1387427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E9FAB8-EBFA-425C-9C6D-0243AE8AABF0}"/>
              </a:ext>
            </a:extLst>
          </p:cNvPr>
          <p:cNvGraphicFramePr>
            <a:graphicFrameLocks noChangeAspect="1"/>
          </p:cNvGraphicFramePr>
          <p:nvPr userDrawn="1">
            <p:custDataLst>
              <p:tags r:id="rId2"/>
            </p:custDataLst>
            <p:extLst>
              <p:ext uri="{D42A27DB-BD31-4B8C-83A1-F6EECF244321}">
                <p14:modId xmlns:p14="http://schemas.microsoft.com/office/powerpoint/2010/main" val="41402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7" name="think-cell Slide" r:id="rId4" imgW="316" imgH="318" progId="TCLayout.ActiveDocument.1">
                  <p:embed/>
                </p:oleObj>
              </mc:Choice>
              <mc:Fallback>
                <p:oleObj name="think-cell Slide" r:id="rId4" imgW="316" imgH="318" progId="TCLayout.ActiveDocument.1">
                  <p:embed/>
                  <p:pic>
                    <p:nvPicPr>
                      <p:cNvPr id="8" name="Object 7" hidden="1">
                        <a:extLst>
                          <a:ext uri="{FF2B5EF4-FFF2-40B4-BE49-F238E27FC236}">
                            <a16:creationId xmlns:a16="http://schemas.microsoft.com/office/drawing/2014/main" id="{79E9FAB8-EBFA-425C-9C6D-0243AE8AABF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AA1876-46FA-440E-A015-60CCD9D877B1}"/>
              </a:ext>
            </a:extLst>
          </p:cNvPr>
          <p:cNvSpPr>
            <a:spLocks noGrp="1" noChangeAspect="1"/>
          </p:cNvSpPr>
          <p:nvPr>
            <p:ph type="title"/>
          </p:nvPr>
        </p:nvSpPr>
        <p:spPr>
          <a:xfrm>
            <a:off x="359757" y="136525"/>
            <a:ext cx="28678937" cy="923330"/>
          </a:xfrm>
        </p:spPr>
        <p:txBody>
          <a:bodyPr vert="horz">
            <a:noAutofit/>
          </a:bodyPr>
          <a:lstStyle>
            <a:lvl1pPr>
              <a:lnSpc>
                <a:spcPct val="100000"/>
              </a:lnSpc>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802D3927-608A-4226-8AE9-B31DBD09E932}"/>
              </a:ext>
            </a:extLst>
          </p:cNvPr>
          <p:cNvSpPr>
            <a:spLocks noGrp="1"/>
          </p:cNvSpPr>
          <p:nvPr>
            <p:ph type="body" sz="quarter" idx="11"/>
          </p:nvPr>
        </p:nvSpPr>
        <p:spPr>
          <a:xfrm>
            <a:off x="359756" y="1141730"/>
            <a:ext cx="5317144" cy="5068570"/>
          </a:xfrm>
        </p:spPr>
        <p:txBody>
          <a:bodyPr>
            <a:normAutofit/>
          </a:bodyPr>
          <a:lstStyle>
            <a:lvl1pPr marL="0" indent="0">
              <a:lnSpc>
                <a:spcPct val="130000"/>
              </a:lnSpc>
              <a:spcBef>
                <a:spcPts val="1000"/>
              </a:spcBef>
              <a:spcAft>
                <a:spcPts val="1000"/>
              </a:spcAft>
              <a:buNone/>
              <a:defRPr lang="en-IN" sz="1800" kern="1200" dirty="0">
                <a:solidFill>
                  <a:schemeClr val="tx1"/>
                </a:solidFill>
                <a:latin typeface="+mn-lt"/>
                <a:ea typeface="+mn-ea"/>
                <a:cs typeface="+mn-cs"/>
              </a:defRPr>
            </a:lvl1pPr>
            <a:lvl2pPr marL="457200" indent="0">
              <a:spcBef>
                <a:spcPts val="600"/>
              </a:spcBef>
              <a:spcAft>
                <a:spcPts val="600"/>
              </a:spcAft>
              <a:buNone/>
              <a:defRPr sz="1800"/>
            </a:lvl2pPr>
            <a:lvl3pPr marL="914400" indent="0">
              <a:spcBef>
                <a:spcPts val="600"/>
              </a:spcBef>
              <a:spcAft>
                <a:spcPts val="600"/>
              </a:spcAft>
              <a:buNone/>
              <a:defRPr sz="1800"/>
            </a:lvl3pPr>
            <a:lvl4pPr marL="1371600" indent="0">
              <a:spcBef>
                <a:spcPts val="600"/>
              </a:spcBef>
              <a:spcAft>
                <a:spcPts val="600"/>
              </a:spcAft>
              <a:buNone/>
              <a:defRPr sz="1800"/>
            </a:lvl4pPr>
            <a:lvl5pPr marL="1828800" indent="0">
              <a:spcBef>
                <a:spcPts val="600"/>
              </a:spcBef>
              <a:spcAft>
                <a:spcPts val="600"/>
              </a:spcAft>
              <a:buNone/>
              <a:defRPr sz="1800"/>
            </a:lvl5pPr>
          </a:lstStyle>
          <a:p>
            <a:pPr lvl="0"/>
            <a:r>
              <a:rPr lang="en-US"/>
              <a:t>Click to edit Master text styles</a:t>
            </a:r>
          </a:p>
        </p:txBody>
      </p:sp>
      <p:pic>
        <p:nvPicPr>
          <p:cNvPr id="7" name="Picture 2" descr="people walking on sidewalk near buildings">
            <a:extLst>
              <a:ext uri="{FF2B5EF4-FFF2-40B4-BE49-F238E27FC236}">
                <a16:creationId xmlns:a16="http://schemas.microsoft.com/office/drawing/2014/main" id="{435550B5-4B18-4032-9598-BB900CA034EE}"/>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13398"/>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8251D-E5FA-45AA-8053-90F45DC4B338}"/>
              </a:ext>
            </a:extLst>
          </p:cNvPr>
          <p:cNvSpPr>
            <a:spLocks noGrp="1"/>
          </p:cNvSpPr>
          <p:nvPr>
            <p:ph type="sldNum" sz="quarter" idx="10"/>
          </p:nvPr>
        </p:nvSpPr>
        <p:spPr>
          <a:xfrm>
            <a:off x="11312769" y="6356350"/>
            <a:ext cx="482356" cy="365125"/>
          </a:xfrm>
          <a:prstGeom prst="rect">
            <a:avLst/>
          </a:prstGeom>
        </p:spPr>
        <p:txBody>
          <a:bodyPr/>
          <a:lstStyle>
            <a:lvl1pPr>
              <a:defRPr>
                <a:solidFill>
                  <a:schemeClr val="bg1"/>
                </a:solidFill>
              </a:defRPr>
            </a:lvl1pPr>
          </a:lstStyle>
          <a:p>
            <a:fld id="{FD5D5F4F-603C-4AB0-922F-C42AF3B2CB87}" type="slidenum">
              <a:rPr lang="en-GB" smtClean="0"/>
              <a:pPr/>
              <a:t>‹#›</a:t>
            </a:fld>
            <a:endParaRPr lang="en-GB">
              <a:solidFill>
                <a:schemeClr val="bg1"/>
              </a:solidFill>
            </a:endParaRPr>
          </a:p>
        </p:txBody>
      </p:sp>
    </p:spTree>
    <p:extLst>
      <p:ext uri="{BB962C8B-B14F-4D97-AF65-F5344CB8AC3E}">
        <p14:creationId xmlns:p14="http://schemas.microsoft.com/office/powerpoint/2010/main" val="3838371194"/>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7913" y="3860800"/>
            <a:ext cx="6687075" cy="935789"/>
          </a:xfrm>
          <a:prstGeom prst="rect">
            <a:avLst/>
          </a:prstGeom>
        </p:spPr>
        <p:txBody>
          <a:bodyPr>
            <a:normAutofit/>
          </a:bodyPr>
          <a:lstStyle>
            <a:lvl1pPr>
              <a:defRPr sz="3600" b="1">
                <a:latin typeface="+mn-lt"/>
              </a:defRPr>
            </a:lvl1pPr>
          </a:lstStyle>
          <a:p>
            <a:r>
              <a:rPr lang="en-US"/>
              <a:t>Click to edit Master title style</a:t>
            </a:r>
            <a:endParaRPr lang="en-GB"/>
          </a:p>
        </p:txBody>
      </p:sp>
      <p:sp>
        <p:nvSpPr>
          <p:cNvPr id="11" name="Text Placeholder 10"/>
          <p:cNvSpPr>
            <a:spLocks noGrp="1"/>
          </p:cNvSpPr>
          <p:nvPr>
            <p:ph type="body" sz="quarter" idx="14"/>
          </p:nvPr>
        </p:nvSpPr>
        <p:spPr>
          <a:xfrm>
            <a:off x="547688" y="5214438"/>
            <a:ext cx="3559175" cy="368216"/>
          </a:xfrm>
        </p:spPr>
        <p:txBody>
          <a:bodyPr>
            <a:normAutofit/>
          </a:bodyPr>
          <a:lstStyle>
            <a:lvl1pPr>
              <a:defRPr sz="1400"/>
            </a:lvl1pPr>
          </a:lstStyle>
          <a:p>
            <a:pPr lvl="0"/>
            <a:r>
              <a:rPr lang="en-US"/>
              <a:t>Click to edit Master text styles</a:t>
            </a:r>
          </a:p>
        </p:txBody>
      </p:sp>
      <p:sp>
        <p:nvSpPr>
          <p:cNvPr id="12" name="Text Placeholder 10"/>
          <p:cNvSpPr>
            <a:spLocks noGrp="1"/>
          </p:cNvSpPr>
          <p:nvPr>
            <p:ph type="body" sz="quarter" idx="15" hasCustomPrompt="1"/>
          </p:nvPr>
        </p:nvSpPr>
        <p:spPr>
          <a:xfrm>
            <a:off x="6192253" y="5214438"/>
            <a:ext cx="1042736" cy="368216"/>
          </a:xfrm>
        </p:spPr>
        <p:txBody>
          <a:bodyPr>
            <a:normAutofit/>
          </a:bodyPr>
          <a:lstStyle>
            <a:lvl1pPr marL="0" indent="0" algn="l">
              <a:buNone/>
              <a:defRPr sz="1400">
                <a:solidFill>
                  <a:schemeClr val="accent3"/>
                </a:solidFill>
              </a:defRPr>
            </a:lvl1pPr>
          </a:lstStyle>
          <a:p>
            <a:pPr lvl="0"/>
            <a:r>
              <a:rPr lang="en-US"/>
              <a:t>Page No.</a:t>
            </a:r>
            <a:endParaRPr lang="en-GB"/>
          </a:p>
        </p:txBody>
      </p:sp>
      <p:pic>
        <p:nvPicPr>
          <p:cNvPr id="6" name="Picture 5">
            <a:extLst>
              <a:ext uri="{FF2B5EF4-FFF2-40B4-BE49-F238E27FC236}">
                <a16:creationId xmlns:a16="http://schemas.microsoft.com/office/drawing/2014/main" id="{9250EF83-1BE8-417E-AA12-66A0194DC0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7688" y="6201451"/>
            <a:ext cx="2452024" cy="295737"/>
          </a:xfrm>
          <a:prstGeom prst="rect">
            <a:avLst/>
          </a:prstGeom>
        </p:spPr>
      </p:pic>
      <p:pic>
        <p:nvPicPr>
          <p:cNvPr id="7" name="Picture 2" descr="GMCA Logo">
            <a:extLst>
              <a:ext uri="{FF2B5EF4-FFF2-40B4-BE49-F238E27FC236}">
                <a16:creationId xmlns:a16="http://schemas.microsoft.com/office/drawing/2014/main" id="{5462AAB3-A01E-4400-AA29-7E8E11359DD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5473"/>
          <a:stretch/>
        </p:blipFill>
        <p:spPr bwMode="auto">
          <a:xfrm>
            <a:off x="3138045" y="6087845"/>
            <a:ext cx="1987826" cy="77015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15A34A5F-5B16-4B7D-9DAE-217742250DA9}"/>
              </a:ext>
            </a:extLst>
          </p:cNvPr>
          <p:cNvSpPr txBox="1">
            <a:spLocks/>
          </p:cNvSpPr>
          <p:nvPr userDrawn="1"/>
        </p:nvSpPr>
        <p:spPr>
          <a:xfrm>
            <a:off x="5142339" y="6357356"/>
            <a:ext cx="4152134" cy="516554"/>
          </a:xfrm>
          <a:prstGeom prst="rect">
            <a:avLst/>
          </a:prstGeom>
        </p:spPr>
        <p:txBody>
          <a:bodyPr vert="horz" lIns="91440" tIns="45720" rIns="91440" bIns="45720" rtlCol="0">
            <a:normAutofit/>
          </a:bodyPr>
          <a:lstStyle>
            <a:lvl1pPr marL="0" indent="0" algn="r" defTabSz="914400" rtl="0" eaLnBrk="1" latinLnBrk="0" hangingPunct="1">
              <a:lnSpc>
                <a:spcPct val="80000"/>
              </a:lnSpc>
              <a:spcBef>
                <a:spcPts val="0"/>
              </a:spcBef>
              <a:buFont typeface="Arial" panose="020B0604020202020204" pitchFamily="34" charset="0"/>
              <a:buNone/>
              <a:defRPr sz="4000" b="1" kern="1200" spc="-100" baseline="0">
                <a:solidFill>
                  <a:schemeClr val="bg1"/>
                </a:solidFill>
                <a:effectLst>
                  <a:outerShdw blurRad="127000" algn="ctr" rotWithShape="0">
                    <a:schemeClr val="tx2">
                      <a:alpha val="60000"/>
                    </a:schemeClr>
                  </a:outerShd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400">
                <a:solidFill>
                  <a:srgbClr val="5C5B5A"/>
                </a:solidFill>
                <a:effectLst/>
                <a:latin typeface="Arial" panose="020B0604020202020204" pitchFamily="34" charset="0"/>
                <a:cs typeface="Arial" panose="020B0604020202020204" pitchFamily="34" charset="0"/>
              </a:rPr>
              <a:t>Carried out on behalf of Greater Manchester partners</a:t>
            </a:r>
            <a:endParaRPr lang="en-US" sz="1400">
              <a:solidFill>
                <a:srgbClr val="5C5B5A"/>
              </a:solidFill>
              <a:effectLst/>
              <a:latin typeface="Arial" panose="020B0604020202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7B922843-66D3-4D71-B6B9-31D805CF522E}"/>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pic>
        <p:nvPicPr>
          <p:cNvPr id="15" name="Picture 2" descr="yellow and black tram on road during daytime">
            <a:extLst>
              <a:ext uri="{FF2B5EF4-FFF2-40B4-BE49-F238E27FC236}">
                <a16:creationId xmlns:a16="http://schemas.microsoft.com/office/drawing/2014/main" id="{DB174E63-639E-4A2B-BFF6-93C4CFDC6A3E}"/>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1" b="43669"/>
          <a:stretch/>
        </p:blipFill>
        <p:spPr bwMode="auto">
          <a:xfrm>
            <a:off x="1" y="0"/>
            <a:ext cx="12192000" cy="3755254"/>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15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1336139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F1D219-95D4-4F62-B058-7C495178AF59}"/>
              </a:ext>
            </a:extLst>
          </p:cNvPr>
          <p:cNvGraphicFramePr>
            <a:graphicFrameLocks noChangeAspect="1"/>
          </p:cNvGraphicFramePr>
          <p:nvPr userDrawn="1">
            <p:custDataLst>
              <p:tags r:id="rId2"/>
            </p:custDataLst>
            <p:extLst>
              <p:ext uri="{D42A27DB-BD31-4B8C-83A1-F6EECF244321}">
                <p14:modId xmlns:p14="http://schemas.microsoft.com/office/powerpoint/2010/main" val="3080478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5" name="think-cell Slide" r:id="rId4" imgW="378" imgH="377" progId="TCLayout.ActiveDocument.1">
                  <p:embed/>
                </p:oleObj>
              </mc:Choice>
              <mc:Fallback>
                <p:oleObj name="think-cell Slide" r:id="rId4" imgW="378" imgH="377" progId="TCLayout.ActiveDocument.1">
                  <p:embed/>
                  <p:pic>
                    <p:nvPicPr>
                      <p:cNvPr id="6" name="Object 5" hidden="1">
                        <a:extLst>
                          <a:ext uri="{FF2B5EF4-FFF2-40B4-BE49-F238E27FC236}">
                            <a16:creationId xmlns:a16="http://schemas.microsoft.com/office/drawing/2014/main" id="{B3F1D219-95D4-4F62-B058-7C495178AF5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6"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24" name="Text Placeholder 2">
            <a:extLst>
              <a:ext uri="{FF2B5EF4-FFF2-40B4-BE49-F238E27FC236}">
                <a16:creationId xmlns:a16="http://schemas.microsoft.com/office/drawing/2014/main" id="{4830DF0B-A43F-40DE-BF5E-109F76A239FC}"/>
              </a:ext>
            </a:extLst>
          </p:cNvPr>
          <p:cNvSpPr>
            <a:spLocks noGrp="1"/>
          </p:cNvSpPr>
          <p:nvPr>
            <p:ph type="body" sz="quarter" idx="19" hasCustomPrompt="1"/>
          </p:nvPr>
        </p:nvSpPr>
        <p:spPr>
          <a:xfrm>
            <a:off x="6412229"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endParaRPr lang="en-US"/>
          </a:p>
        </p:txBody>
      </p:sp>
      <p:sp>
        <p:nvSpPr>
          <p:cNvPr id="3" name="Text Placeholder 2"/>
          <p:cNvSpPr>
            <a:spLocks noGrp="1"/>
          </p:cNvSpPr>
          <p:nvPr>
            <p:ph type="body" sz="quarter" idx="20"/>
          </p:nvPr>
        </p:nvSpPr>
        <p:spPr>
          <a:xfrm>
            <a:off x="360362"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9" name="Footer Placeholder 7">
            <a:extLst>
              <a:ext uri="{FF2B5EF4-FFF2-40B4-BE49-F238E27FC236}">
                <a16:creationId xmlns:a16="http://schemas.microsoft.com/office/drawing/2014/main" id="{74D47C3D-5FA2-46D3-AB67-566A2C6AE2DB}"/>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4" name="Title 3">
            <a:extLst>
              <a:ext uri="{FF2B5EF4-FFF2-40B4-BE49-F238E27FC236}">
                <a16:creationId xmlns:a16="http://schemas.microsoft.com/office/drawing/2014/main" id="{FC025EA1-5069-4E21-B647-BB16DFF9572F}"/>
              </a:ext>
            </a:extLst>
          </p:cNvPr>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11" name="Slide Number Placeholder 2">
            <a:extLst>
              <a:ext uri="{FF2B5EF4-FFF2-40B4-BE49-F238E27FC236}">
                <a16:creationId xmlns:a16="http://schemas.microsoft.com/office/drawing/2014/main" id="{88B84EA7-AE4B-4E84-AE24-26C6D808C121}"/>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7" name="Text Placeholder 2">
            <a:extLst>
              <a:ext uri="{FF2B5EF4-FFF2-40B4-BE49-F238E27FC236}">
                <a16:creationId xmlns:a16="http://schemas.microsoft.com/office/drawing/2014/main" id="{895D7087-56EE-4579-AA47-34E0A7A0C67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3589842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F7EE146-F018-4D9E-8213-73F745069F42}"/>
              </a:ext>
            </a:extLst>
          </p:cNvPr>
          <p:cNvGraphicFramePr>
            <a:graphicFrameLocks noChangeAspect="1"/>
          </p:cNvGraphicFramePr>
          <p:nvPr userDrawn="1">
            <p:custDataLst>
              <p:tags r:id="rId2"/>
            </p:custDataLst>
            <p:extLst>
              <p:ext uri="{D42A27DB-BD31-4B8C-83A1-F6EECF244321}">
                <p14:modId xmlns:p14="http://schemas.microsoft.com/office/powerpoint/2010/main" val="1441544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29" name="think-cell Slide" r:id="rId4" imgW="316" imgH="318" progId="TCLayout.ActiveDocument.1">
                  <p:embed/>
                </p:oleObj>
              </mc:Choice>
              <mc:Fallback>
                <p:oleObj name="think-cell Slide" r:id="rId4" imgW="316" imgH="318" progId="TCLayout.ActiveDocument.1">
                  <p:embed/>
                  <p:pic>
                    <p:nvPicPr>
                      <p:cNvPr id="5" name="Object 4" hidden="1">
                        <a:extLst>
                          <a:ext uri="{FF2B5EF4-FFF2-40B4-BE49-F238E27FC236}">
                            <a16:creationId xmlns:a16="http://schemas.microsoft.com/office/drawing/2014/main" id="{FF7EE146-F018-4D9E-8213-73F745069F4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2021305"/>
            <a:ext cx="11447433"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3" name="Text Placeholder 2"/>
          <p:cNvSpPr>
            <a:spLocks noGrp="1"/>
          </p:cNvSpPr>
          <p:nvPr>
            <p:ph type="body" sz="quarter" idx="20"/>
          </p:nvPr>
        </p:nvSpPr>
        <p:spPr>
          <a:xfrm>
            <a:off x="360361" y="1571625"/>
            <a:ext cx="11447433"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2" name="Title 1"/>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7" name="Slide Number Placeholder 2">
            <a:extLst>
              <a:ext uri="{FF2B5EF4-FFF2-40B4-BE49-F238E27FC236}">
                <a16:creationId xmlns:a16="http://schemas.microsoft.com/office/drawing/2014/main" id="{E127B7E4-942E-4131-908A-7C79C106E205}"/>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8" name="Text Placeholder 2">
            <a:extLst>
              <a:ext uri="{FF2B5EF4-FFF2-40B4-BE49-F238E27FC236}">
                <a16:creationId xmlns:a16="http://schemas.microsoft.com/office/drawing/2014/main" id="{BF0E14AB-A6AB-4230-BC67-4367126A332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739661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F247C84-751B-410E-908A-F215AC753BDF}"/>
              </a:ext>
            </a:extLst>
          </p:cNvPr>
          <p:cNvGraphicFramePr>
            <a:graphicFrameLocks noChangeAspect="1"/>
          </p:cNvGraphicFramePr>
          <p:nvPr userDrawn="1">
            <p:custDataLst>
              <p:tags r:id="rId2"/>
            </p:custDataLst>
            <p:extLst>
              <p:ext uri="{D42A27DB-BD31-4B8C-83A1-F6EECF244321}">
                <p14:modId xmlns:p14="http://schemas.microsoft.com/office/powerpoint/2010/main" val="4137901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3" name="think-cell Slide" r:id="rId4" imgW="378" imgH="377" progId="TCLayout.ActiveDocument.1">
                  <p:embed/>
                </p:oleObj>
              </mc:Choice>
              <mc:Fallback>
                <p:oleObj name="think-cell Slide" r:id="rId4" imgW="378" imgH="377" progId="TCLayout.ActiveDocument.1">
                  <p:embed/>
                  <p:pic>
                    <p:nvPicPr>
                      <p:cNvPr id="6" name="Object 5" hidden="1">
                        <a:extLst>
                          <a:ext uri="{FF2B5EF4-FFF2-40B4-BE49-F238E27FC236}">
                            <a16:creationId xmlns:a16="http://schemas.microsoft.com/office/drawing/2014/main" id="{7F247C84-751B-410E-908A-F215AC753B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4944175"/>
            <a:ext cx="11447433" cy="802104"/>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p:txBody>
      </p:sp>
      <p:sp>
        <p:nvSpPr>
          <p:cNvPr id="4" name="Chart Placeholder 3"/>
          <p:cNvSpPr>
            <a:spLocks noGrp="1"/>
          </p:cNvSpPr>
          <p:nvPr>
            <p:ph type="chart" sz="quarter" idx="18"/>
          </p:nvPr>
        </p:nvSpPr>
        <p:spPr>
          <a:xfrm>
            <a:off x="360363" y="1562099"/>
            <a:ext cx="11447462" cy="3218448"/>
          </a:xfrm>
        </p:spPr>
        <p:txBody>
          <a:bodyPr anchor="ctr"/>
          <a:lstStyle>
            <a:lvl1pPr marL="0" indent="0" algn="ctr">
              <a:buNone/>
              <a:defRPr/>
            </a:lvl1pPr>
          </a:lstStyle>
          <a:p>
            <a:r>
              <a:rPr lang="en-US"/>
              <a:t>Click icon to add chart</a:t>
            </a:r>
            <a:endParaRPr lang="en-GB"/>
          </a:p>
        </p:txBody>
      </p:sp>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3" name="Title 2">
            <a:extLst>
              <a:ext uri="{FF2B5EF4-FFF2-40B4-BE49-F238E27FC236}">
                <a16:creationId xmlns:a16="http://schemas.microsoft.com/office/drawing/2014/main" id="{C3A453A8-E7E4-4918-81D3-0F4D17232DC5}"/>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9" name="Slide Number Placeholder 2">
            <a:extLst>
              <a:ext uri="{FF2B5EF4-FFF2-40B4-BE49-F238E27FC236}">
                <a16:creationId xmlns:a16="http://schemas.microsoft.com/office/drawing/2014/main" id="{CA275456-D477-418B-AC25-5997EFCB34A7}"/>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20278B90-98F1-48FD-86E9-81942CB8EA0D}"/>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39447359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60F676-46E0-438C-B037-841D5882557C}"/>
              </a:ext>
            </a:extLst>
          </p:cNvPr>
          <p:cNvGraphicFramePr>
            <a:graphicFrameLocks noChangeAspect="1"/>
          </p:cNvGraphicFramePr>
          <p:nvPr userDrawn="1">
            <p:custDataLst>
              <p:tags r:id="rId2"/>
            </p:custDataLst>
            <p:extLst>
              <p:ext uri="{D42A27DB-BD31-4B8C-83A1-F6EECF244321}">
                <p14:modId xmlns:p14="http://schemas.microsoft.com/office/powerpoint/2010/main" val="346893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7"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F860F676-46E0-438C-B037-841D5882557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ntent Placeholder 6">
            <a:extLst>
              <a:ext uri="{FF2B5EF4-FFF2-40B4-BE49-F238E27FC236}">
                <a16:creationId xmlns:a16="http://schemas.microsoft.com/office/drawing/2014/main" id="{E02FE020-A694-4C84-8422-D3433E953E9A}"/>
              </a:ext>
            </a:extLst>
          </p:cNvPr>
          <p:cNvSpPr>
            <a:spLocks noGrp="1"/>
          </p:cNvSpPr>
          <p:nvPr>
            <p:ph sz="quarter" idx="19"/>
          </p:nvPr>
        </p:nvSpPr>
        <p:spPr>
          <a:xfrm>
            <a:off x="359757" y="1571625"/>
            <a:ext cx="11447433" cy="4267701"/>
          </a:xfrm>
        </p:spPr>
        <p:txBody>
          <a:bodyPr>
            <a:normAutofit/>
          </a:bodyPr>
          <a:lstStyle>
            <a:lvl1pPr>
              <a:spcAft>
                <a:spcPts val="500"/>
              </a:spcAft>
              <a:defRPr sz="1600"/>
            </a:lvl1pPr>
            <a:lvl2pPr marL="232200" indent="0">
              <a:buNone/>
              <a:defRPr sz="1600" i="1">
                <a:solidFill>
                  <a:schemeClr val="accent3"/>
                </a:solidFill>
              </a:defRPr>
            </a:lvl2pPr>
            <a:lvl3pPr>
              <a:defRPr sz="1600"/>
            </a:lvl3pPr>
            <a:lvl4pPr>
              <a:defRPr sz="1600"/>
            </a:lvl4pPr>
            <a:lvl5pPr>
              <a:defRPr sz="1600"/>
            </a:lvl5pPr>
          </a:lstStyle>
          <a:p>
            <a:pPr lvl="0"/>
            <a:r>
              <a:rPr lang="en-US"/>
              <a:t>Click to edit Master text styles</a:t>
            </a:r>
          </a:p>
          <a:p>
            <a:pPr lvl="1"/>
            <a:r>
              <a:rPr lang="en-US"/>
              <a:t>Second level</a:t>
            </a:r>
          </a:p>
        </p:txBody>
      </p:sp>
      <p:sp>
        <p:nvSpPr>
          <p:cNvPr id="6" name="Footer Placeholder 7">
            <a:extLst>
              <a:ext uri="{FF2B5EF4-FFF2-40B4-BE49-F238E27FC236}">
                <a16:creationId xmlns:a16="http://schemas.microsoft.com/office/drawing/2014/main" id="{B184FE6C-20FA-4D22-A7BC-73EDB0A5B1F2}"/>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7" name="Title 6">
            <a:extLst>
              <a:ext uri="{FF2B5EF4-FFF2-40B4-BE49-F238E27FC236}">
                <a16:creationId xmlns:a16="http://schemas.microsoft.com/office/drawing/2014/main" id="{8DDA2FF5-0D09-4E2D-8764-9E5053B66EE7}"/>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6FD16114-C781-4653-99A1-C04F1819A6C9}"/>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4C152CD8-BB04-42DE-ABF2-7F147980075F}"/>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3015923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2571BF-FC9E-4389-A3B9-E79925A7631C}"/>
              </a:ext>
            </a:extLst>
          </p:cNvPr>
          <p:cNvGraphicFramePr>
            <a:graphicFrameLocks noChangeAspect="1"/>
          </p:cNvGraphicFramePr>
          <p:nvPr userDrawn="1">
            <p:custDataLst>
              <p:tags r:id="rId2"/>
            </p:custDataLst>
            <p:extLst>
              <p:ext uri="{D42A27DB-BD31-4B8C-83A1-F6EECF244321}">
                <p14:modId xmlns:p14="http://schemas.microsoft.com/office/powerpoint/2010/main" val="25439458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5" name="think-cell Slide" r:id="rId4" imgW="378" imgH="377" progId="TCLayout.ActiveDocument.1">
                  <p:embed/>
                </p:oleObj>
              </mc:Choice>
              <mc:Fallback>
                <p:oleObj name="think-cell Slide" r:id="rId4" imgW="378" imgH="377" progId="TCLayout.ActiveDocument.1">
                  <p:embed/>
                  <p:pic>
                    <p:nvPicPr>
                      <p:cNvPr id="4" name="Object 3" hidden="1">
                        <a:extLst>
                          <a:ext uri="{FF2B5EF4-FFF2-40B4-BE49-F238E27FC236}">
                            <a16:creationId xmlns:a16="http://schemas.microsoft.com/office/drawing/2014/main" id="{E42571BF-FC9E-4389-A3B9-E79925A763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31" name="Group 30">
            <a:extLst>
              <a:ext uri="{FF2B5EF4-FFF2-40B4-BE49-F238E27FC236}">
                <a16:creationId xmlns:a16="http://schemas.microsoft.com/office/drawing/2014/main" id="{B15F53A2-C417-42D9-BDF3-5766849F719C}"/>
              </a:ext>
            </a:extLst>
          </p:cNvPr>
          <p:cNvGrpSpPr/>
          <p:nvPr userDrawn="1"/>
        </p:nvGrpSpPr>
        <p:grpSpPr>
          <a:xfrm>
            <a:off x="-1" y="-1"/>
            <a:ext cx="12192001" cy="5883609"/>
            <a:chOff x="-1" y="-1"/>
            <a:chExt cx="13184364" cy="5883609"/>
          </a:xfrm>
        </p:grpSpPr>
        <p:grpSp>
          <p:nvGrpSpPr>
            <p:cNvPr id="13" name="Group 12">
              <a:extLst>
                <a:ext uri="{FF2B5EF4-FFF2-40B4-BE49-F238E27FC236}">
                  <a16:creationId xmlns:a16="http://schemas.microsoft.com/office/drawing/2014/main" id="{D0AC0272-93E8-458C-94F2-1FF902C30F9D}"/>
                </a:ext>
              </a:extLst>
            </p:cNvPr>
            <p:cNvGrpSpPr/>
            <p:nvPr userDrawn="1"/>
          </p:nvGrpSpPr>
          <p:grpSpPr>
            <a:xfrm>
              <a:off x="-1" y="-1"/>
              <a:ext cx="3296094" cy="5882441"/>
              <a:chOff x="-1" y="0"/>
              <a:chExt cx="2913323" cy="5199321"/>
            </a:xfrm>
          </p:grpSpPr>
          <p:sp>
            <p:nvSpPr>
              <p:cNvPr id="9" name="Rectangle 8">
                <a:extLst>
                  <a:ext uri="{FF2B5EF4-FFF2-40B4-BE49-F238E27FC236}">
                    <a16:creationId xmlns:a16="http://schemas.microsoft.com/office/drawing/2014/main" id="{7030BA19-3DE1-4ACC-A9F8-B3B4B933B48F}"/>
                  </a:ext>
                </a:extLst>
              </p:cNvPr>
              <p:cNvSpPr/>
              <p:nvPr userDrawn="1"/>
            </p:nvSpPr>
            <p:spPr>
              <a:xfrm>
                <a:off x="0" y="0"/>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44EDB74-3C6B-4F10-AEFF-F3AF36E3F110}"/>
                  </a:ext>
                </a:extLst>
              </p:cNvPr>
              <p:cNvSpPr/>
              <p:nvPr userDrawn="1"/>
            </p:nvSpPr>
            <p:spPr>
              <a:xfrm>
                <a:off x="-1" y="1733107"/>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2D8D47-6F28-4E92-AC06-625DBB855E0C}"/>
                  </a:ext>
                </a:extLst>
              </p:cNvPr>
              <p:cNvSpPr/>
              <p:nvPr userDrawn="1"/>
            </p:nvSpPr>
            <p:spPr>
              <a:xfrm>
                <a:off x="1" y="3466214"/>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AEDF83A1-AE12-467F-9307-6100423F2F8E}"/>
                </a:ext>
              </a:extLst>
            </p:cNvPr>
            <p:cNvGrpSpPr/>
            <p:nvPr userDrawn="1"/>
          </p:nvGrpSpPr>
          <p:grpSpPr>
            <a:xfrm>
              <a:off x="3296091" y="1167"/>
              <a:ext cx="3296094" cy="5882441"/>
              <a:chOff x="-1" y="0"/>
              <a:chExt cx="2913323" cy="5199321"/>
            </a:xfrm>
          </p:grpSpPr>
          <p:sp>
            <p:nvSpPr>
              <p:cNvPr id="17" name="Rectangle 16">
                <a:extLst>
                  <a:ext uri="{FF2B5EF4-FFF2-40B4-BE49-F238E27FC236}">
                    <a16:creationId xmlns:a16="http://schemas.microsoft.com/office/drawing/2014/main" id="{819B34BB-1408-4D92-A73D-F1281EC33E4D}"/>
                  </a:ext>
                </a:extLst>
              </p:cNvPr>
              <p:cNvSpPr/>
              <p:nvPr userDrawn="1"/>
            </p:nvSpPr>
            <p:spPr>
              <a:xfrm>
                <a:off x="0" y="0"/>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7B03CE3-D6E2-4AFE-B522-8CC5C4C1997E}"/>
                  </a:ext>
                </a:extLst>
              </p:cNvPr>
              <p:cNvSpPr/>
              <p:nvPr userDrawn="1"/>
            </p:nvSpPr>
            <p:spPr>
              <a:xfrm>
                <a:off x="-1" y="1733107"/>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D82F87-B851-4F31-8608-534E46A05CD8}"/>
                  </a:ext>
                </a:extLst>
              </p:cNvPr>
              <p:cNvSpPr/>
              <p:nvPr userDrawn="1"/>
            </p:nvSpPr>
            <p:spPr>
              <a:xfrm>
                <a:off x="1" y="3466214"/>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B92FE35-518F-4561-BD81-39BBBC997526}"/>
                </a:ext>
              </a:extLst>
            </p:cNvPr>
            <p:cNvGrpSpPr/>
            <p:nvPr userDrawn="1"/>
          </p:nvGrpSpPr>
          <p:grpSpPr>
            <a:xfrm>
              <a:off x="6592179" y="1167"/>
              <a:ext cx="3296094" cy="5882441"/>
              <a:chOff x="-1" y="0"/>
              <a:chExt cx="2913323" cy="5199321"/>
            </a:xfrm>
          </p:grpSpPr>
          <p:sp>
            <p:nvSpPr>
              <p:cNvPr id="22" name="Rectangle 21">
                <a:extLst>
                  <a:ext uri="{FF2B5EF4-FFF2-40B4-BE49-F238E27FC236}">
                    <a16:creationId xmlns:a16="http://schemas.microsoft.com/office/drawing/2014/main" id="{D879ECC4-7A1E-4B03-96A7-8BAE07DC0472}"/>
                  </a:ext>
                </a:extLst>
              </p:cNvPr>
              <p:cNvSpPr/>
              <p:nvPr userDrawn="1"/>
            </p:nvSpPr>
            <p:spPr>
              <a:xfrm>
                <a:off x="0" y="0"/>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7E58A19-A368-4739-834F-CFDE2E5BF001}"/>
                  </a:ext>
                </a:extLst>
              </p:cNvPr>
              <p:cNvSpPr/>
              <p:nvPr userDrawn="1"/>
            </p:nvSpPr>
            <p:spPr>
              <a:xfrm>
                <a:off x="-1" y="1733107"/>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CBC9B09-73F1-415F-9959-DB455EC39C2D}"/>
                  </a:ext>
                </a:extLst>
              </p:cNvPr>
              <p:cNvSpPr/>
              <p:nvPr userDrawn="1"/>
            </p:nvSpPr>
            <p:spPr>
              <a:xfrm>
                <a:off x="1" y="3466214"/>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5E72B34A-9D04-4602-9A85-154B243C474D}"/>
                </a:ext>
              </a:extLst>
            </p:cNvPr>
            <p:cNvGrpSpPr/>
            <p:nvPr userDrawn="1"/>
          </p:nvGrpSpPr>
          <p:grpSpPr>
            <a:xfrm>
              <a:off x="9888269" y="1167"/>
              <a:ext cx="3296094" cy="5882441"/>
              <a:chOff x="-1" y="0"/>
              <a:chExt cx="2913323" cy="5199321"/>
            </a:xfrm>
          </p:grpSpPr>
          <p:sp>
            <p:nvSpPr>
              <p:cNvPr id="27" name="Rectangle 26">
                <a:extLst>
                  <a:ext uri="{FF2B5EF4-FFF2-40B4-BE49-F238E27FC236}">
                    <a16:creationId xmlns:a16="http://schemas.microsoft.com/office/drawing/2014/main" id="{3AAD83F9-E733-437B-B77F-BE4189852899}"/>
                  </a:ext>
                </a:extLst>
              </p:cNvPr>
              <p:cNvSpPr/>
              <p:nvPr userDrawn="1"/>
            </p:nvSpPr>
            <p:spPr>
              <a:xfrm>
                <a:off x="0" y="0"/>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A6EC1BB-3430-4300-BD44-3B2B9E9CB7CD}"/>
                  </a:ext>
                </a:extLst>
              </p:cNvPr>
              <p:cNvSpPr/>
              <p:nvPr userDrawn="1"/>
            </p:nvSpPr>
            <p:spPr>
              <a:xfrm>
                <a:off x="-1" y="1733107"/>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667D506-275D-429B-8ECA-72A9EE9B4D22}"/>
                  </a:ext>
                </a:extLst>
              </p:cNvPr>
              <p:cNvSpPr/>
              <p:nvPr userDrawn="1"/>
            </p:nvSpPr>
            <p:spPr>
              <a:xfrm>
                <a:off x="1" y="3466214"/>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4" name="Picture 13">
            <a:extLst>
              <a:ext uri="{FF2B5EF4-FFF2-40B4-BE49-F238E27FC236}">
                <a16:creationId xmlns:a16="http://schemas.microsoft.com/office/drawing/2014/main" id="{FEC92FEC-B1AA-4CA5-8B7D-A189A980757B}"/>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2" y="-1"/>
            <a:ext cx="12192000" cy="5882441"/>
          </a:xfrm>
          <a:prstGeom prst="rect">
            <a:avLst/>
          </a:prstGeom>
        </p:spPr>
      </p:pic>
      <p:sp>
        <p:nvSpPr>
          <p:cNvPr id="6" name="Rectangle 5">
            <a:extLst>
              <a:ext uri="{FF2B5EF4-FFF2-40B4-BE49-F238E27FC236}">
                <a16:creationId xmlns:a16="http://schemas.microsoft.com/office/drawing/2014/main" id="{7DB3C635-6DD1-4D39-8807-1C85967B284B}"/>
              </a:ext>
            </a:extLst>
          </p:cNvPr>
          <p:cNvSpPr/>
          <p:nvPr userDrawn="1"/>
        </p:nvSpPr>
        <p:spPr>
          <a:xfrm>
            <a:off x="818291" y="-97755"/>
            <a:ext cx="2229706" cy="2057400"/>
          </a:xfrm>
          <a:prstGeom prst="rect">
            <a:avLst/>
          </a:prstGeom>
          <a:solidFill>
            <a:schemeClr val="bg1"/>
          </a:soli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B0D202-1912-41E3-9AAC-797976953A0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405890" y="374985"/>
            <a:ext cx="1072943" cy="1201147"/>
          </a:xfrm>
          <a:prstGeom prst="rect">
            <a:avLst/>
          </a:prstGeom>
        </p:spPr>
      </p:pic>
      <p:sp>
        <p:nvSpPr>
          <p:cNvPr id="30" name="Text Placeholder 7">
            <a:extLst>
              <a:ext uri="{FF2B5EF4-FFF2-40B4-BE49-F238E27FC236}">
                <a16:creationId xmlns:a16="http://schemas.microsoft.com/office/drawing/2014/main" id="{D22FFF1D-DA5F-415E-B742-BB1BAFD00D99}"/>
              </a:ext>
            </a:extLst>
          </p:cNvPr>
          <p:cNvSpPr>
            <a:spLocks noGrp="1"/>
          </p:cNvSpPr>
          <p:nvPr>
            <p:ph type="body" sz="quarter" idx="12" hasCustomPrompt="1"/>
          </p:nvPr>
        </p:nvSpPr>
        <p:spPr>
          <a:xfrm>
            <a:off x="832338" y="3724009"/>
            <a:ext cx="10963105" cy="707886"/>
          </a:xfrm>
        </p:spPr>
        <p:txBody>
          <a:bodyPr anchor="ctr">
            <a:spAutoFit/>
          </a:bodyPr>
          <a:lstStyle>
            <a:lvl1pPr marL="0" indent="0" algn="r">
              <a:lnSpc>
                <a:spcPct val="100000"/>
              </a:lnSpc>
              <a:spcBef>
                <a:spcPts val="0"/>
              </a:spcBef>
              <a:buNone/>
              <a:defRPr sz="2000" b="0">
                <a:solidFill>
                  <a:schemeClr val="bg1"/>
                </a:solidFill>
                <a:effectLst>
                  <a:outerShdw blurRad="127000" algn="ctr" rotWithShape="0">
                    <a:schemeClr val="tx2">
                      <a:alpha val="60000"/>
                    </a:schemeClr>
                  </a:outerShdw>
                </a:effectLst>
              </a:defRPr>
            </a:lvl1pPr>
            <a:lvl2pPr marL="457200" indent="0">
              <a:buNone/>
              <a:defRPr/>
            </a:lvl2pPr>
          </a:lstStyle>
          <a:p>
            <a:pPr lvl="0"/>
            <a:r>
              <a:rPr lang="en-US"/>
              <a:t>Subtitle here</a:t>
            </a:r>
            <a:br>
              <a:rPr lang="en-US"/>
            </a:br>
            <a:r>
              <a:rPr lang="en-US"/>
              <a:t>up to 2 lines</a:t>
            </a:r>
          </a:p>
        </p:txBody>
      </p:sp>
      <p:sp>
        <p:nvSpPr>
          <p:cNvPr id="32" name="Text Placeholder 7">
            <a:extLst>
              <a:ext uri="{FF2B5EF4-FFF2-40B4-BE49-F238E27FC236}">
                <a16:creationId xmlns:a16="http://schemas.microsoft.com/office/drawing/2014/main" id="{2CD0D112-D4A2-45DD-9B0B-2A623CD7C48C}"/>
              </a:ext>
            </a:extLst>
          </p:cNvPr>
          <p:cNvSpPr>
            <a:spLocks noGrp="1"/>
          </p:cNvSpPr>
          <p:nvPr>
            <p:ph type="body" sz="quarter" idx="13" hasCustomPrompt="1"/>
          </p:nvPr>
        </p:nvSpPr>
        <p:spPr>
          <a:xfrm>
            <a:off x="832337" y="4943573"/>
            <a:ext cx="10963105" cy="461665"/>
          </a:xfrm>
        </p:spPr>
        <p:txBody>
          <a:bodyPr anchor="ctr">
            <a:spAutoFit/>
          </a:bodyPr>
          <a:lstStyle>
            <a:lvl1pPr marL="0" indent="0" algn="r">
              <a:lnSpc>
                <a:spcPct val="100000"/>
              </a:lnSpc>
              <a:buNone/>
              <a:defRPr sz="2400" b="0">
                <a:solidFill>
                  <a:schemeClr val="bg1"/>
                </a:solidFill>
                <a:effectLst>
                  <a:outerShdw blurRad="127000" algn="ctr" rotWithShape="0">
                    <a:schemeClr val="tx2">
                      <a:alpha val="60000"/>
                    </a:schemeClr>
                  </a:outerShdw>
                </a:effectLst>
                <a:latin typeface="+mj-lt"/>
              </a:defRPr>
            </a:lvl1pPr>
            <a:lvl2pPr marL="457200" indent="0">
              <a:buNone/>
              <a:defRPr/>
            </a:lvl2pPr>
          </a:lstStyle>
          <a:p>
            <a:pPr lvl="0"/>
            <a:r>
              <a:rPr lang="en-US"/>
              <a:t>Date here</a:t>
            </a:r>
          </a:p>
        </p:txBody>
      </p:sp>
      <p:pic>
        <p:nvPicPr>
          <p:cNvPr id="25" name="Picture 2">
            <a:extLst>
              <a:ext uri="{FF2B5EF4-FFF2-40B4-BE49-F238E27FC236}">
                <a16:creationId xmlns:a16="http://schemas.microsoft.com/office/drawing/2014/main" id="{8A88A4DE-0CB0-4AFD-A15A-137D96B072F8}"/>
              </a:ext>
              <a:ext uri="{C183D7F6-B498-43B3-948B-1728B52AA6E4}">
                <adec:decorative xmlns:adec="http://schemas.microsoft.com/office/drawing/2017/decorative" val="1"/>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35473"/>
          <a:stretch/>
        </p:blipFill>
        <p:spPr bwMode="auto">
          <a:xfrm>
            <a:off x="288080" y="6011450"/>
            <a:ext cx="1987826" cy="7701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D1DB99F-91C9-45D4-9AD0-7685614A4857}"/>
              </a:ext>
            </a:extLst>
          </p:cNvPr>
          <p:cNvSpPr>
            <a:spLocks noGrp="1"/>
          </p:cNvSpPr>
          <p:nvPr>
            <p:ph type="title" hasCustomPrompt="1"/>
          </p:nvPr>
        </p:nvSpPr>
        <p:spPr>
          <a:xfrm>
            <a:off x="832338" y="2421944"/>
            <a:ext cx="10963105" cy="1077218"/>
          </a:xfrm>
        </p:spPr>
        <p:txBody>
          <a:bodyPr vert="horz" anchor="ctr">
            <a:spAutoFit/>
          </a:bodyPr>
          <a:lstStyle>
            <a:lvl1pPr algn="r">
              <a:lnSpc>
                <a:spcPct val="100000"/>
              </a:lnSpc>
              <a:defRPr lang="en-GB" sz="4000" b="1" kern="1200" spc="-100" baseline="0" dirty="0">
                <a:solidFill>
                  <a:schemeClr val="bg1"/>
                </a:solidFill>
                <a:effectLst>
                  <a:outerShdw blurRad="127000" algn="ctr" rotWithShape="0">
                    <a:schemeClr val="tx2">
                      <a:alpha val="60000"/>
                    </a:schemeClr>
                  </a:outerShdw>
                </a:effectLst>
                <a:latin typeface="+mn-lt"/>
                <a:ea typeface="+mn-ea"/>
                <a:cs typeface="+mn-cs"/>
              </a:defRPr>
            </a:lvl1pPr>
          </a:lstStyle>
          <a:p>
            <a:pPr marL="0" marR="0" lvl="0" indent="0" algn="r"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a:t>Presentation title</a:t>
            </a:r>
            <a:br>
              <a:rPr lang="en-US"/>
            </a:br>
            <a:r>
              <a:rPr lang="en-US"/>
              <a:t>up to 2 lines</a:t>
            </a:r>
            <a:endParaRPr lang="en-GB"/>
          </a:p>
        </p:txBody>
      </p:sp>
    </p:spTree>
    <p:extLst>
      <p:ext uri="{BB962C8B-B14F-4D97-AF65-F5344CB8AC3E}">
        <p14:creationId xmlns:p14="http://schemas.microsoft.com/office/powerpoint/2010/main" val="2170828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E9FAB8-EBFA-425C-9C6D-0243AE8AABF0}"/>
              </a:ext>
            </a:extLst>
          </p:cNvPr>
          <p:cNvGraphicFramePr>
            <a:graphicFrameLocks noChangeAspect="1"/>
          </p:cNvGraphicFramePr>
          <p:nvPr userDrawn="1">
            <p:custDataLst>
              <p:tags r:id="rId2"/>
            </p:custDataLst>
            <p:extLst>
              <p:ext uri="{D42A27DB-BD31-4B8C-83A1-F6EECF244321}">
                <p14:modId xmlns:p14="http://schemas.microsoft.com/office/powerpoint/2010/main" val="41402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49" name="think-cell Slide" r:id="rId4" imgW="316" imgH="318" progId="TCLayout.ActiveDocument.1">
                  <p:embed/>
                </p:oleObj>
              </mc:Choice>
              <mc:Fallback>
                <p:oleObj name="think-cell Slide" r:id="rId4" imgW="316" imgH="318" progId="TCLayout.ActiveDocument.1">
                  <p:embed/>
                  <p:pic>
                    <p:nvPicPr>
                      <p:cNvPr id="8" name="Object 7" hidden="1">
                        <a:extLst>
                          <a:ext uri="{FF2B5EF4-FFF2-40B4-BE49-F238E27FC236}">
                            <a16:creationId xmlns:a16="http://schemas.microsoft.com/office/drawing/2014/main" id="{79E9FAB8-EBFA-425C-9C6D-0243AE8AABF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AA1876-46FA-440E-A015-60CCD9D877B1}"/>
              </a:ext>
            </a:extLst>
          </p:cNvPr>
          <p:cNvSpPr>
            <a:spLocks noGrp="1" noChangeAspect="1"/>
          </p:cNvSpPr>
          <p:nvPr>
            <p:ph type="title"/>
          </p:nvPr>
        </p:nvSpPr>
        <p:spPr>
          <a:xfrm>
            <a:off x="359757" y="136525"/>
            <a:ext cx="28678937" cy="923330"/>
          </a:xfrm>
        </p:spPr>
        <p:txBody>
          <a:bodyPr vert="horz">
            <a:noAutofit/>
          </a:bodyPr>
          <a:lstStyle>
            <a:lvl1pPr>
              <a:lnSpc>
                <a:spcPct val="100000"/>
              </a:lnSpc>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802D3927-608A-4226-8AE9-B31DBD09E932}"/>
              </a:ext>
            </a:extLst>
          </p:cNvPr>
          <p:cNvSpPr>
            <a:spLocks noGrp="1"/>
          </p:cNvSpPr>
          <p:nvPr>
            <p:ph type="body" sz="quarter" idx="11"/>
          </p:nvPr>
        </p:nvSpPr>
        <p:spPr>
          <a:xfrm>
            <a:off x="359756" y="1141730"/>
            <a:ext cx="5317144" cy="5068570"/>
          </a:xfrm>
        </p:spPr>
        <p:txBody>
          <a:bodyPr>
            <a:normAutofit/>
          </a:bodyPr>
          <a:lstStyle>
            <a:lvl1pPr marL="0" indent="0">
              <a:lnSpc>
                <a:spcPct val="130000"/>
              </a:lnSpc>
              <a:spcBef>
                <a:spcPts val="1000"/>
              </a:spcBef>
              <a:spcAft>
                <a:spcPts val="1000"/>
              </a:spcAft>
              <a:buNone/>
              <a:defRPr lang="en-IN" sz="1800" kern="1200" dirty="0">
                <a:solidFill>
                  <a:schemeClr val="tx1"/>
                </a:solidFill>
                <a:latin typeface="+mn-lt"/>
                <a:ea typeface="+mn-ea"/>
                <a:cs typeface="+mn-cs"/>
              </a:defRPr>
            </a:lvl1pPr>
            <a:lvl2pPr marL="457200" indent="0">
              <a:spcBef>
                <a:spcPts val="600"/>
              </a:spcBef>
              <a:spcAft>
                <a:spcPts val="600"/>
              </a:spcAft>
              <a:buNone/>
              <a:defRPr sz="1800"/>
            </a:lvl2pPr>
            <a:lvl3pPr marL="914400" indent="0">
              <a:spcBef>
                <a:spcPts val="600"/>
              </a:spcBef>
              <a:spcAft>
                <a:spcPts val="600"/>
              </a:spcAft>
              <a:buNone/>
              <a:defRPr sz="1800"/>
            </a:lvl3pPr>
            <a:lvl4pPr marL="1371600" indent="0">
              <a:spcBef>
                <a:spcPts val="600"/>
              </a:spcBef>
              <a:spcAft>
                <a:spcPts val="600"/>
              </a:spcAft>
              <a:buNone/>
              <a:defRPr sz="1800"/>
            </a:lvl4pPr>
            <a:lvl5pPr marL="1828800" indent="0">
              <a:spcBef>
                <a:spcPts val="600"/>
              </a:spcBef>
              <a:spcAft>
                <a:spcPts val="600"/>
              </a:spcAft>
              <a:buNone/>
              <a:defRPr sz="1800"/>
            </a:lvl5pPr>
          </a:lstStyle>
          <a:p>
            <a:pPr lvl="0"/>
            <a:r>
              <a:rPr lang="en-US"/>
              <a:t>Click to edit Master text styles</a:t>
            </a:r>
          </a:p>
        </p:txBody>
      </p:sp>
      <p:pic>
        <p:nvPicPr>
          <p:cNvPr id="7" name="Picture 2" descr="people walking on sidewalk near buildings">
            <a:extLst>
              <a:ext uri="{FF2B5EF4-FFF2-40B4-BE49-F238E27FC236}">
                <a16:creationId xmlns:a16="http://schemas.microsoft.com/office/drawing/2014/main" id="{435550B5-4B18-4032-9598-BB900CA034EE}"/>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13398"/>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8251D-E5FA-45AA-8053-90F45DC4B338}"/>
              </a:ext>
            </a:extLst>
          </p:cNvPr>
          <p:cNvSpPr>
            <a:spLocks noGrp="1"/>
          </p:cNvSpPr>
          <p:nvPr>
            <p:ph type="sldNum" sz="quarter" idx="10"/>
          </p:nvPr>
        </p:nvSpPr>
        <p:spPr>
          <a:xfrm>
            <a:off x="11312769" y="6356350"/>
            <a:ext cx="482356" cy="365125"/>
          </a:xfrm>
          <a:prstGeom prst="rect">
            <a:avLst/>
          </a:prstGeom>
        </p:spPr>
        <p:txBody>
          <a:bodyPr/>
          <a:lstStyle>
            <a:lvl1pPr>
              <a:defRPr>
                <a:solidFill>
                  <a:schemeClr val="bg1"/>
                </a:solidFill>
              </a:defRPr>
            </a:lvl1pPr>
          </a:lstStyle>
          <a:p>
            <a:fld id="{FD5D5F4F-603C-4AB0-922F-C42AF3B2CB87}" type="slidenum">
              <a:rPr lang="en-GB" smtClean="0"/>
              <a:pPr/>
              <a:t>‹#›</a:t>
            </a:fld>
            <a:endParaRPr lang="en-GB">
              <a:solidFill>
                <a:schemeClr val="bg1"/>
              </a:solidFill>
            </a:endParaRPr>
          </a:p>
        </p:txBody>
      </p:sp>
    </p:spTree>
    <p:extLst>
      <p:ext uri="{BB962C8B-B14F-4D97-AF65-F5344CB8AC3E}">
        <p14:creationId xmlns:p14="http://schemas.microsoft.com/office/powerpoint/2010/main" val="3230616682"/>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aphicFrame>
        <p:nvGraphicFramePr>
          <p:cNvPr id="35" name="Object 34" hidden="1">
            <a:extLst>
              <a:ext uri="{FF2B5EF4-FFF2-40B4-BE49-F238E27FC236}">
                <a16:creationId xmlns:a16="http://schemas.microsoft.com/office/drawing/2014/main" id="{4E76CE41-1DB9-484E-9CB3-FAF060ED1831}"/>
              </a:ext>
            </a:extLst>
          </p:cNvPr>
          <p:cNvGraphicFramePr>
            <a:graphicFrameLocks noChangeAspect="1"/>
          </p:cNvGraphicFramePr>
          <p:nvPr userDrawn="1">
            <p:custDataLst>
              <p:tags r:id="rId2"/>
            </p:custDataLst>
            <p:extLst>
              <p:ext uri="{D42A27DB-BD31-4B8C-83A1-F6EECF244321}">
                <p14:modId xmlns:p14="http://schemas.microsoft.com/office/powerpoint/2010/main" val="1060818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3" name="think-cell Slide" r:id="rId4" imgW="316" imgH="318" progId="TCLayout.ActiveDocument.1">
                  <p:embed/>
                </p:oleObj>
              </mc:Choice>
              <mc:Fallback>
                <p:oleObj name="think-cell Slide" r:id="rId4" imgW="316" imgH="318" progId="TCLayout.ActiveDocument.1">
                  <p:embed/>
                  <p:pic>
                    <p:nvPicPr>
                      <p:cNvPr id="35" name="Object 34" hidden="1">
                        <a:extLst>
                          <a:ext uri="{FF2B5EF4-FFF2-40B4-BE49-F238E27FC236}">
                            <a16:creationId xmlns:a16="http://schemas.microsoft.com/office/drawing/2014/main" id="{4E76CE41-1DB9-484E-9CB3-FAF060ED18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DD1C2F6-C7A8-4EEA-9AD3-7D5EC9509C3C}"/>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4" name="Text Placeholder 2">
            <a:extLst>
              <a:ext uri="{FF2B5EF4-FFF2-40B4-BE49-F238E27FC236}">
                <a16:creationId xmlns:a16="http://schemas.microsoft.com/office/drawing/2014/main" id="{4383EF5C-39C0-4135-8AF1-551055C5863B}"/>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
        <p:nvSpPr>
          <p:cNvPr id="5" name="Text Placeholder 2">
            <a:extLst>
              <a:ext uri="{FF2B5EF4-FFF2-40B4-BE49-F238E27FC236}">
                <a16:creationId xmlns:a16="http://schemas.microsoft.com/office/drawing/2014/main" id="{72BEFCF5-437A-468F-9AB2-D278CFC29B7E}"/>
              </a:ext>
            </a:extLst>
          </p:cNvPr>
          <p:cNvSpPr>
            <a:spLocks noGrp="1"/>
          </p:cNvSpPr>
          <p:nvPr>
            <p:ph type="body" sz="quarter" idx="20"/>
          </p:nvPr>
        </p:nvSpPr>
        <p:spPr>
          <a:xfrm>
            <a:off x="360362" y="1571625"/>
            <a:ext cx="5394960" cy="449680"/>
          </a:xfrm>
          <a:noFill/>
          <a:ln>
            <a:noFill/>
          </a:ln>
        </p:spPr>
        <p:txBody>
          <a:bodyPr anchor="ctr">
            <a:normAutofit/>
          </a:bodyPr>
          <a:lstStyle>
            <a:lvl1pPr marL="0" indent="0" algn="l">
              <a:buNone/>
              <a:defRPr sz="1600" b="1">
                <a:solidFill>
                  <a:schemeClr val="tx1"/>
                </a:solidFill>
              </a:defRPr>
            </a:lvl1pPr>
          </a:lstStyle>
          <a:p>
            <a:pPr lvl="0"/>
            <a:r>
              <a:rPr lang="en-US"/>
              <a:t>Click to edit Master text styles</a:t>
            </a:r>
          </a:p>
        </p:txBody>
      </p:sp>
      <p:sp>
        <p:nvSpPr>
          <p:cNvPr id="6" name="Text Placeholder 2">
            <a:extLst>
              <a:ext uri="{FF2B5EF4-FFF2-40B4-BE49-F238E27FC236}">
                <a16:creationId xmlns:a16="http://schemas.microsoft.com/office/drawing/2014/main" id="{415546FD-A319-4C01-A1EF-0C2BD3FDAC7D}"/>
              </a:ext>
            </a:extLst>
          </p:cNvPr>
          <p:cNvSpPr>
            <a:spLocks noGrp="1"/>
          </p:cNvSpPr>
          <p:nvPr>
            <p:ph type="body" sz="quarter" idx="21"/>
          </p:nvPr>
        </p:nvSpPr>
        <p:spPr>
          <a:xfrm>
            <a:off x="6412229" y="1571625"/>
            <a:ext cx="5394960" cy="449680"/>
          </a:xfrm>
          <a:noFill/>
          <a:ln>
            <a:noFill/>
          </a:ln>
        </p:spPr>
        <p:txBody>
          <a:bodyPr anchor="ctr">
            <a:normAutofit/>
          </a:bodyPr>
          <a:lstStyle>
            <a:lvl1pPr marL="0" indent="0" algn="l">
              <a:buNone/>
              <a:defRPr sz="1600" b="1">
                <a:solidFill>
                  <a:schemeClr val="tx1"/>
                </a:solidFill>
              </a:defRPr>
            </a:lvl1pPr>
          </a:lstStyle>
          <a:p>
            <a:pPr lvl="0"/>
            <a:r>
              <a:rPr lang="en-US"/>
              <a:t>Click to edit Master text styles</a:t>
            </a:r>
          </a:p>
        </p:txBody>
      </p:sp>
      <p:cxnSp>
        <p:nvCxnSpPr>
          <p:cNvPr id="7" name="Straight Connector 6">
            <a:extLst>
              <a:ext uri="{FF2B5EF4-FFF2-40B4-BE49-F238E27FC236}">
                <a16:creationId xmlns:a16="http://schemas.microsoft.com/office/drawing/2014/main" id="{6B13725E-BF58-4139-9679-3B1610853997}"/>
              </a:ext>
            </a:extLst>
          </p:cNvPr>
          <p:cNvCxnSpPr>
            <a:cxnSpLocks/>
          </p:cNvCxnSpPr>
          <p:nvPr userDrawn="1"/>
        </p:nvCxnSpPr>
        <p:spPr>
          <a:xfrm>
            <a:off x="6083776" y="1571625"/>
            <a:ext cx="0" cy="4219575"/>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16">
            <a:extLst>
              <a:ext uri="{FF2B5EF4-FFF2-40B4-BE49-F238E27FC236}">
                <a16:creationId xmlns:a16="http://schemas.microsoft.com/office/drawing/2014/main" id="{38E2B80F-CA5F-4A3D-BC2A-F67F75D5EEC7}"/>
              </a:ext>
            </a:extLst>
          </p:cNvPr>
          <p:cNvSpPr>
            <a:spLocks noGrp="1"/>
          </p:cNvSpPr>
          <p:nvPr>
            <p:ph sz="quarter" idx="25"/>
          </p:nvPr>
        </p:nvSpPr>
        <p:spPr>
          <a:xfrm>
            <a:off x="360362" y="2154238"/>
            <a:ext cx="1960880" cy="3637085"/>
          </a:xfrm>
        </p:spPr>
        <p:txBody>
          <a:bodyPr anchor="ctr">
            <a:normAutofit/>
          </a:bodyPr>
          <a:lstStyle>
            <a:lvl1pPr marL="0" indent="0" algn="ctr">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9" name="Content Placeholder 16">
            <a:extLst>
              <a:ext uri="{FF2B5EF4-FFF2-40B4-BE49-F238E27FC236}">
                <a16:creationId xmlns:a16="http://schemas.microsoft.com/office/drawing/2014/main" id="{9194CEE4-6C55-4FDE-85D5-2A866CBF9733}"/>
              </a:ext>
            </a:extLst>
          </p:cNvPr>
          <p:cNvSpPr>
            <a:spLocks noGrp="1"/>
          </p:cNvSpPr>
          <p:nvPr>
            <p:ph sz="quarter" idx="26"/>
          </p:nvPr>
        </p:nvSpPr>
        <p:spPr>
          <a:xfrm>
            <a:off x="6412229" y="2154238"/>
            <a:ext cx="1915840" cy="3637085"/>
          </a:xfrm>
        </p:spPr>
        <p:txBody>
          <a:bodyPr anchor="ctr">
            <a:normAutofit/>
          </a:bodyPr>
          <a:lstStyle>
            <a:lvl1pPr marL="0" indent="0" algn="ctr">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0" name="Speech Bubble: Rectangle 9">
            <a:extLst>
              <a:ext uri="{FF2B5EF4-FFF2-40B4-BE49-F238E27FC236}">
                <a16:creationId xmlns:a16="http://schemas.microsoft.com/office/drawing/2014/main" id="{28987ED8-E0BA-40CC-A615-9DE12BA87007}"/>
              </a:ext>
            </a:extLst>
          </p:cNvPr>
          <p:cNvSpPr/>
          <p:nvPr userDrawn="1"/>
        </p:nvSpPr>
        <p:spPr>
          <a:xfrm>
            <a:off x="2978150" y="4202655"/>
            <a:ext cx="2777172" cy="1588668"/>
          </a:xfrm>
          <a:prstGeom prst="wedgeRectCallout">
            <a:avLst>
              <a:gd name="adj1" fmla="val -68472"/>
              <a:gd name="adj2" fmla="val -24636"/>
            </a:avLst>
          </a:prstGeom>
          <a:solidFill>
            <a:schemeClr val="bg1"/>
          </a:solidFill>
          <a:ln w="9525">
            <a:solidFill>
              <a:srgbClr val="0039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600"/>
              </a:spcAft>
              <a:buFontTx/>
              <a:buChar char="-"/>
            </a:pPr>
            <a:endParaRPr lang="en-GB" sz="1200">
              <a:solidFill>
                <a:schemeClr val="tx1"/>
              </a:solidFill>
              <a:latin typeface="Arial" panose="020B0604020202020204" pitchFamily="34" charset="0"/>
              <a:cs typeface="Arial" panose="020B0604020202020204" pitchFamily="34" charset="0"/>
            </a:endParaRPr>
          </a:p>
        </p:txBody>
      </p:sp>
      <p:graphicFrame>
        <p:nvGraphicFramePr>
          <p:cNvPr id="11" name="Table Placeholder 16">
            <a:extLst>
              <a:ext uri="{FF2B5EF4-FFF2-40B4-BE49-F238E27FC236}">
                <a16:creationId xmlns:a16="http://schemas.microsoft.com/office/drawing/2014/main" id="{8700D53A-1DDC-40D1-9897-EE4B84CDC209}"/>
              </a:ext>
            </a:extLst>
          </p:cNvPr>
          <p:cNvGraphicFramePr>
            <a:graphicFrameLocks/>
          </p:cNvGraphicFramePr>
          <p:nvPr userDrawn="1">
            <p:extLst>
              <p:ext uri="{D42A27DB-BD31-4B8C-83A1-F6EECF244321}">
                <p14:modId xmlns:p14="http://schemas.microsoft.com/office/powerpoint/2010/main" val="2241093257"/>
              </p:ext>
            </p:extLst>
          </p:nvPr>
        </p:nvGraphicFramePr>
        <p:xfrm>
          <a:off x="2980589" y="2160586"/>
          <a:ext cx="2774097" cy="1954211"/>
        </p:xfrm>
        <a:graphic>
          <a:graphicData uri="http://schemas.openxmlformats.org/drawingml/2006/table">
            <a:tbl>
              <a:tblPr firstRow="1" bandRow="1">
                <a:tableStyleId>{5C22544A-7EE6-4342-B048-85BDC9FD1C3A}</a:tableStyleId>
              </a:tblPr>
              <a:tblGrid>
                <a:gridCol w="1301851">
                  <a:extLst>
                    <a:ext uri="{9D8B030D-6E8A-4147-A177-3AD203B41FA5}">
                      <a16:colId xmlns:a16="http://schemas.microsoft.com/office/drawing/2014/main" val="3281613518"/>
                    </a:ext>
                  </a:extLst>
                </a:gridCol>
                <a:gridCol w="736123">
                  <a:extLst>
                    <a:ext uri="{9D8B030D-6E8A-4147-A177-3AD203B41FA5}">
                      <a16:colId xmlns:a16="http://schemas.microsoft.com/office/drawing/2014/main" val="834635671"/>
                    </a:ext>
                  </a:extLst>
                </a:gridCol>
                <a:gridCol w="736123">
                  <a:extLst>
                    <a:ext uri="{9D8B030D-6E8A-4147-A177-3AD203B41FA5}">
                      <a16:colId xmlns:a16="http://schemas.microsoft.com/office/drawing/2014/main" val="1857654124"/>
                    </a:ext>
                  </a:extLst>
                </a:gridCol>
              </a:tblGrid>
              <a:tr h="279173">
                <a:tc>
                  <a:txBody>
                    <a:bodyPr/>
                    <a:lstStyle/>
                    <a:p>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GB" sz="1200">
                        <a:solidFill>
                          <a:schemeClr val="tx1"/>
                        </a:solidFill>
                      </a:endParaRPr>
                    </a:p>
                  </a:txBody>
                  <a:tcPr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GB" sz="1200">
                        <a:solidFill>
                          <a:schemeClr val="tx1"/>
                        </a:solidFill>
                      </a:endParaRPr>
                    </a:p>
                  </a:txBody>
                  <a:tcPr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04377959"/>
                  </a:ext>
                </a:extLst>
              </a:tr>
              <a:tr h="279173">
                <a:tc>
                  <a:txBody>
                    <a:bodyPr/>
                    <a:lstStyle/>
                    <a:p>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95963584"/>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294724409"/>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92656631"/>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31238563"/>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68586209"/>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33535332"/>
                  </a:ext>
                </a:extLst>
              </a:tr>
            </a:tbl>
          </a:graphicData>
        </a:graphic>
      </p:graphicFrame>
      <p:sp>
        <p:nvSpPr>
          <p:cNvPr id="12" name="Speech Bubble: Rectangle 11">
            <a:extLst>
              <a:ext uri="{FF2B5EF4-FFF2-40B4-BE49-F238E27FC236}">
                <a16:creationId xmlns:a16="http://schemas.microsoft.com/office/drawing/2014/main" id="{8513535F-775A-4A84-B914-8647D5084FC8}"/>
              </a:ext>
            </a:extLst>
          </p:cNvPr>
          <p:cNvSpPr/>
          <p:nvPr userDrawn="1"/>
        </p:nvSpPr>
        <p:spPr>
          <a:xfrm>
            <a:off x="9017953" y="2160586"/>
            <a:ext cx="2777172" cy="1588668"/>
          </a:xfrm>
          <a:prstGeom prst="wedgeRectCallout">
            <a:avLst>
              <a:gd name="adj1" fmla="val -68472"/>
              <a:gd name="adj2" fmla="val -24636"/>
            </a:avLst>
          </a:prstGeom>
          <a:solidFill>
            <a:schemeClr val="bg1"/>
          </a:solidFill>
          <a:ln w="9525">
            <a:solidFill>
              <a:srgbClr val="0039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600"/>
              </a:spcAft>
              <a:buFontTx/>
              <a:buChar char="-"/>
            </a:pPr>
            <a:endParaRPr lang="en-GB" sz="1200">
              <a:solidFill>
                <a:schemeClr val="tx1"/>
              </a:solidFill>
              <a:latin typeface="Arial" panose="020B0604020202020204" pitchFamily="34" charset="0"/>
              <a:cs typeface="Arial" panose="020B0604020202020204" pitchFamily="34" charset="0"/>
            </a:endParaRPr>
          </a:p>
        </p:txBody>
      </p:sp>
      <p:sp>
        <p:nvSpPr>
          <p:cNvPr id="13" name="Text Placeholder 4">
            <a:extLst>
              <a:ext uri="{FF2B5EF4-FFF2-40B4-BE49-F238E27FC236}">
                <a16:creationId xmlns:a16="http://schemas.microsoft.com/office/drawing/2014/main" id="{A95ECAC8-D73F-4AFF-9932-B6D9E0529C26}"/>
              </a:ext>
            </a:extLst>
          </p:cNvPr>
          <p:cNvSpPr>
            <a:spLocks noGrp="1"/>
          </p:cNvSpPr>
          <p:nvPr>
            <p:ph type="body" sz="quarter" idx="27"/>
          </p:nvPr>
        </p:nvSpPr>
        <p:spPr>
          <a:xfrm>
            <a:off x="2978150" y="4202113"/>
            <a:ext cx="2773363" cy="1576387"/>
          </a:xfrm>
        </p:spPr>
        <p:txBody>
          <a:bodyPr tIns="72000">
            <a:normAutofit/>
          </a:bodyPr>
          <a:lstStyle>
            <a:lvl1pPr marL="165600" indent="-165600">
              <a:spcBef>
                <a:spcPts val="0"/>
              </a:spcBef>
              <a:spcAft>
                <a:spcPts val="600"/>
              </a:spcAft>
              <a:defRPr sz="1200"/>
            </a:lvl1pPr>
            <a:lvl2pPr>
              <a:buNone/>
              <a:defRPr sz="1000"/>
            </a:lvl2pPr>
            <a:lvl3pPr>
              <a:defRPr sz="1000"/>
            </a:lvl3pPr>
            <a:lvl4pPr>
              <a:defRPr sz="1000"/>
            </a:lvl4pPr>
            <a:lvl5pPr>
              <a:defRPr sz="1000"/>
            </a:lvl5pPr>
          </a:lstStyle>
          <a:p>
            <a:pPr lvl="0"/>
            <a:r>
              <a:rPr lang="en-US"/>
              <a:t>Click to edit Master text styles</a:t>
            </a:r>
          </a:p>
        </p:txBody>
      </p:sp>
      <p:sp>
        <p:nvSpPr>
          <p:cNvPr id="14" name="Text Placeholder 4">
            <a:extLst>
              <a:ext uri="{FF2B5EF4-FFF2-40B4-BE49-F238E27FC236}">
                <a16:creationId xmlns:a16="http://schemas.microsoft.com/office/drawing/2014/main" id="{F26E7689-4265-4418-87A9-10A75A88CB68}"/>
              </a:ext>
            </a:extLst>
          </p:cNvPr>
          <p:cNvSpPr>
            <a:spLocks noGrp="1"/>
          </p:cNvSpPr>
          <p:nvPr>
            <p:ph type="body" sz="quarter" idx="28"/>
          </p:nvPr>
        </p:nvSpPr>
        <p:spPr>
          <a:xfrm>
            <a:off x="9021762" y="2160586"/>
            <a:ext cx="2773363" cy="1576387"/>
          </a:xfrm>
        </p:spPr>
        <p:txBody>
          <a:bodyPr tIns="72000">
            <a:normAutofit/>
          </a:bodyPr>
          <a:lstStyle>
            <a:lvl1pPr marL="165600" indent="-165600">
              <a:spcBef>
                <a:spcPts val="0"/>
              </a:spcBef>
              <a:spcAft>
                <a:spcPts val="600"/>
              </a:spcAft>
              <a:defRPr sz="1200"/>
            </a:lvl1pPr>
            <a:lvl2pPr>
              <a:buNone/>
              <a:defRPr sz="1000"/>
            </a:lvl2pPr>
            <a:lvl3pPr>
              <a:defRPr sz="1000"/>
            </a:lvl3pPr>
            <a:lvl4pPr>
              <a:defRPr sz="1000"/>
            </a:lvl4pPr>
            <a:lvl5pPr>
              <a:defRPr sz="1000"/>
            </a:lvl5pPr>
          </a:lstStyle>
          <a:p>
            <a:pPr lvl="0"/>
            <a:r>
              <a:rPr lang="en-US"/>
              <a:t>Click to edit Master text styles</a:t>
            </a:r>
          </a:p>
        </p:txBody>
      </p:sp>
      <p:sp>
        <p:nvSpPr>
          <p:cNvPr id="15" name="Text Placeholder 6">
            <a:extLst>
              <a:ext uri="{FF2B5EF4-FFF2-40B4-BE49-F238E27FC236}">
                <a16:creationId xmlns:a16="http://schemas.microsoft.com/office/drawing/2014/main" id="{54CC2A22-7BAE-4270-87AB-754D5A6B5E27}"/>
              </a:ext>
            </a:extLst>
          </p:cNvPr>
          <p:cNvSpPr>
            <a:spLocks noGrp="1"/>
          </p:cNvSpPr>
          <p:nvPr>
            <p:ph type="body" sz="quarter" idx="29"/>
          </p:nvPr>
        </p:nvSpPr>
        <p:spPr>
          <a:xfrm>
            <a:off x="2978150" y="2154238"/>
            <a:ext cx="1314450" cy="277812"/>
          </a:xfrm>
        </p:spPr>
        <p:txBody>
          <a:bodyPr anchor="ctr"/>
          <a:lstStyle>
            <a:lvl1pPr algn="l">
              <a:buFontTx/>
              <a:buNone/>
              <a:defRPr sz="1200">
                <a:solidFill>
                  <a:schemeClr val="bg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16" name="Text Placeholder 6">
            <a:extLst>
              <a:ext uri="{FF2B5EF4-FFF2-40B4-BE49-F238E27FC236}">
                <a16:creationId xmlns:a16="http://schemas.microsoft.com/office/drawing/2014/main" id="{FDF012EF-3342-4952-A8B0-A84853C7F33A}"/>
              </a:ext>
            </a:extLst>
          </p:cNvPr>
          <p:cNvSpPr>
            <a:spLocks noGrp="1"/>
          </p:cNvSpPr>
          <p:nvPr>
            <p:ph type="body" sz="quarter" idx="30"/>
          </p:nvPr>
        </p:nvSpPr>
        <p:spPr>
          <a:xfrm>
            <a:off x="4292282" y="2160650"/>
            <a:ext cx="717868" cy="277812"/>
          </a:xfrm>
        </p:spPr>
        <p:txBody>
          <a:bodyPr anchor="ctr"/>
          <a:lstStyle>
            <a:lvl1pPr algn="ctr">
              <a:buFontTx/>
              <a:buNone/>
              <a:defRPr sz="1200">
                <a:solidFill>
                  <a:schemeClr val="bg1"/>
                </a:solidFill>
              </a:defRPr>
            </a:lvl1pPr>
            <a:lvl2pPr>
              <a:buNone/>
              <a:defRPr sz="800"/>
            </a:lvl2pPr>
            <a:lvl3pPr>
              <a:buNone/>
              <a:defRPr sz="800"/>
            </a:lvl3pPr>
            <a:lvl4pPr>
              <a:buNone/>
              <a:defRPr sz="800"/>
            </a:lvl4pPr>
            <a:lvl5pPr>
              <a:buNone/>
              <a:defRPr sz="800"/>
            </a:lvl5pPr>
          </a:lstStyle>
          <a:p>
            <a:pPr lvl="0"/>
            <a:r>
              <a:rPr lang="en-US"/>
              <a:t>Click</a:t>
            </a:r>
          </a:p>
        </p:txBody>
      </p:sp>
      <p:sp>
        <p:nvSpPr>
          <p:cNvPr id="17" name="Text Placeholder 6">
            <a:extLst>
              <a:ext uri="{FF2B5EF4-FFF2-40B4-BE49-F238E27FC236}">
                <a16:creationId xmlns:a16="http://schemas.microsoft.com/office/drawing/2014/main" id="{1F906BCE-F450-442B-8DD1-1EFF8A68BCF0}"/>
              </a:ext>
            </a:extLst>
          </p:cNvPr>
          <p:cNvSpPr>
            <a:spLocks noGrp="1"/>
          </p:cNvSpPr>
          <p:nvPr>
            <p:ph type="body" sz="quarter" idx="31"/>
          </p:nvPr>
        </p:nvSpPr>
        <p:spPr>
          <a:xfrm>
            <a:off x="5030396" y="2160650"/>
            <a:ext cx="717868" cy="277812"/>
          </a:xfrm>
        </p:spPr>
        <p:txBody>
          <a:bodyPr anchor="ctr"/>
          <a:lstStyle>
            <a:lvl1pPr algn="ctr">
              <a:buFontTx/>
              <a:buNone/>
              <a:defRPr sz="1200">
                <a:solidFill>
                  <a:schemeClr val="bg1"/>
                </a:solidFill>
              </a:defRPr>
            </a:lvl1pPr>
            <a:lvl2pPr>
              <a:buNone/>
              <a:defRPr sz="800"/>
            </a:lvl2pPr>
            <a:lvl3pPr>
              <a:buNone/>
              <a:defRPr sz="800"/>
            </a:lvl3pPr>
            <a:lvl4pPr>
              <a:buNone/>
              <a:defRPr sz="800"/>
            </a:lvl4pPr>
            <a:lvl5pPr>
              <a:buNone/>
              <a:defRPr sz="800"/>
            </a:lvl5pPr>
          </a:lstStyle>
          <a:p>
            <a:pPr lvl="0"/>
            <a:r>
              <a:rPr lang="en-US"/>
              <a:t>Click</a:t>
            </a:r>
          </a:p>
        </p:txBody>
      </p:sp>
      <p:sp>
        <p:nvSpPr>
          <p:cNvPr id="18" name="Text Placeholder 6">
            <a:extLst>
              <a:ext uri="{FF2B5EF4-FFF2-40B4-BE49-F238E27FC236}">
                <a16:creationId xmlns:a16="http://schemas.microsoft.com/office/drawing/2014/main" id="{91492F96-3F8F-4C81-B0D7-8BAF88E73EE2}"/>
              </a:ext>
            </a:extLst>
          </p:cNvPr>
          <p:cNvSpPr>
            <a:spLocks noGrp="1"/>
          </p:cNvSpPr>
          <p:nvPr>
            <p:ph type="body" sz="quarter" idx="32"/>
          </p:nvPr>
        </p:nvSpPr>
        <p:spPr>
          <a:xfrm>
            <a:off x="2977515" y="2442754"/>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19" name="Text Placeholder 6">
            <a:extLst>
              <a:ext uri="{FF2B5EF4-FFF2-40B4-BE49-F238E27FC236}">
                <a16:creationId xmlns:a16="http://schemas.microsoft.com/office/drawing/2014/main" id="{EB826AD3-9AD6-47FC-B58B-6D44DDBFA36C}"/>
              </a:ext>
            </a:extLst>
          </p:cNvPr>
          <p:cNvSpPr>
            <a:spLocks noGrp="1"/>
          </p:cNvSpPr>
          <p:nvPr>
            <p:ph type="body" sz="quarter" idx="33"/>
          </p:nvPr>
        </p:nvSpPr>
        <p:spPr>
          <a:xfrm>
            <a:off x="2977515" y="2719095"/>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20" name="Text Placeholder 6">
            <a:extLst>
              <a:ext uri="{FF2B5EF4-FFF2-40B4-BE49-F238E27FC236}">
                <a16:creationId xmlns:a16="http://schemas.microsoft.com/office/drawing/2014/main" id="{43532A87-5111-4E54-9438-0CB4EF9CF638}"/>
              </a:ext>
            </a:extLst>
          </p:cNvPr>
          <p:cNvSpPr>
            <a:spLocks noGrp="1"/>
          </p:cNvSpPr>
          <p:nvPr>
            <p:ph type="body" sz="quarter" idx="34"/>
          </p:nvPr>
        </p:nvSpPr>
        <p:spPr>
          <a:xfrm>
            <a:off x="2977515" y="2995436"/>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21" name="Text Placeholder 6">
            <a:extLst>
              <a:ext uri="{FF2B5EF4-FFF2-40B4-BE49-F238E27FC236}">
                <a16:creationId xmlns:a16="http://schemas.microsoft.com/office/drawing/2014/main" id="{1F87A6D9-CFFB-4BF7-A293-0D5EEDC25F77}"/>
              </a:ext>
            </a:extLst>
          </p:cNvPr>
          <p:cNvSpPr>
            <a:spLocks noGrp="1"/>
          </p:cNvSpPr>
          <p:nvPr>
            <p:ph type="body" sz="quarter" idx="35"/>
          </p:nvPr>
        </p:nvSpPr>
        <p:spPr>
          <a:xfrm>
            <a:off x="2977515" y="3271777"/>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22" name="Text Placeholder 6">
            <a:extLst>
              <a:ext uri="{FF2B5EF4-FFF2-40B4-BE49-F238E27FC236}">
                <a16:creationId xmlns:a16="http://schemas.microsoft.com/office/drawing/2014/main" id="{F79A1CAA-4C74-4298-9D6A-EF1B8D9C9912}"/>
              </a:ext>
            </a:extLst>
          </p:cNvPr>
          <p:cNvSpPr>
            <a:spLocks noGrp="1"/>
          </p:cNvSpPr>
          <p:nvPr>
            <p:ph type="body" sz="quarter" idx="36"/>
          </p:nvPr>
        </p:nvSpPr>
        <p:spPr>
          <a:xfrm>
            <a:off x="2977515" y="3548118"/>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23" name="Text Placeholder 6">
            <a:extLst>
              <a:ext uri="{FF2B5EF4-FFF2-40B4-BE49-F238E27FC236}">
                <a16:creationId xmlns:a16="http://schemas.microsoft.com/office/drawing/2014/main" id="{764EC705-9A13-42F4-9A0E-600BE7251889}"/>
              </a:ext>
            </a:extLst>
          </p:cNvPr>
          <p:cNvSpPr>
            <a:spLocks noGrp="1"/>
          </p:cNvSpPr>
          <p:nvPr>
            <p:ph type="body" sz="quarter" idx="37"/>
          </p:nvPr>
        </p:nvSpPr>
        <p:spPr>
          <a:xfrm>
            <a:off x="2977515" y="3824460"/>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graphicFrame>
        <p:nvGraphicFramePr>
          <p:cNvPr id="24" name="Table Placeholder 16">
            <a:extLst>
              <a:ext uri="{FF2B5EF4-FFF2-40B4-BE49-F238E27FC236}">
                <a16:creationId xmlns:a16="http://schemas.microsoft.com/office/drawing/2014/main" id="{77A236C0-DFF8-44AD-A164-6495F26B39FD}"/>
              </a:ext>
            </a:extLst>
          </p:cNvPr>
          <p:cNvGraphicFramePr>
            <a:graphicFrameLocks/>
          </p:cNvGraphicFramePr>
          <p:nvPr userDrawn="1">
            <p:extLst>
              <p:ext uri="{D42A27DB-BD31-4B8C-83A1-F6EECF244321}">
                <p14:modId xmlns:p14="http://schemas.microsoft.com/office/powerpoint/2010/main" val="494749848"/>
              </p:ext>
            </p:extLst>
          </p:nvPr>
        </p:nvGraphicFramePr>
        <p:xfrm>
          <a:off x="9017953" y="3848102"/>
          <a:ext cx="2774097" cy="1954211"/>
        </p:xfrm>
        <a:graphic>
          <a:graphicData uri="http://schemas.openxmlformats.org/drawingml/2006/table">
            <a:tbl>
              <a:tblPr firstRow="1" bandRow="1">
                <a:tableStyleId>{5C22544A-7EE6-4342-B048-85BDC9FD1C3A}</a:tableStyleId>
              </a:tblPr>
              <a:tblGrid>
                <a:gridCol w="1301851">
                  <a:extLst>
                    <a:ext uri="{9D8B030D-6E8A-4147-A177-3AD203B41FA5}">
                      <a16:colId xmlns:a16="http://schemas.microsoft.com/office/drawing/2014/main" val="3281613518"/>
                    </a:ext>
                  </a:extLst>
                </a:gridCol>
                <a:gridCol w="736123">
                  <a:extLst>
                    <a:ext uri="{9D8B030D-6E8A-4147-A177-3AD203B41FA5}">
                      <a16:colId xmlns:a16="http://schemas.microsoft.com/office/drawing/2014/main" val="834635671"/>
                    </a:ext>
                  </a:extLst>
                </a:gridCol>
                <a:gridCol w="736123">
                  <a:extLst>
                    <a:ext uri="{9D8B030D-6E8A-4147-A177-3AD203B41FA5}">
                      <a16:colId xmlns:a16="http://schemas.microsoft.com/office/drawing/2014/main" val="1857654124"/>
                    </a:ext>
                  </a:extLst>
                </a:gridCol>
              </a:tblGrid>
              <a:tr h="279173">
                <a:tc>
                  <a:txBody>
                    <a:bodyPr/>
                    <a:lstStyle/>
                    <a:p>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GB" sz="1200">
                        <a:solidFill>
                          <a:schemeClr val="tx1"/>
                        </a:solidFill>
                      </a:endParaRPr>
                    </a:p>
                  </a:txBody>
                  <a:tcPr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GB" sz="1200">
                        <a:solidFill>
                          <a:schemeClr val="tx1"/>
                        </a:solidFill>
                      </a:endParaRPr>
                    </a:p>
                  </a:txBody>
                  <a:tcPr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04377959"/>
                  </a:ext>
                </a:extLst>
              </a:tr>
              <a:tr h="279173">
                <a:tc>
                  <a:txBody>
                    <a:bodyPr/>
                    <a:lstStyle/>
                    <a:p>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95963584"/>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294724409"/>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92656631"/>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31238563"/>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68586209"/>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33535332"/>
                  </a:ext>
                </a:extLst>
              </a:tr>
            </a:tbl>
          </a:graphicData>
        </a:graphic>
      </p:graphicFrame>
      <p:sp>
        <p:nvSpPr>
          <p:cNvPr id="25" name="Text Placeholder 6">
            <a:extLst>
              <a:ext uri="{FF2B5EF4-FFF2-40B4-BE49-F238E27FC236}">
                <a16:creationId xmlns:a16="http://schemas.microsoft.com/office/drawing/2014/main" id="{133337C5-6AA2-4389-AB2F-D3AB16AC4CC7}"/>
              </a:ext>
            </a:extLst>
          </p:cNvPr>
          <p:cNvSpPr>
            <a:spLocks noGrp="1"/>
          </p:cNvSpPr>
          <p:nvPr>
            <p:ph type="body" sz="quarter" idx="38"/>
          </p:nvPr>
        </p:nvSpPr>
        <p:spPr>
          <a:xfrm>
            <a:off x="9015514" y="3841754"/>
            <a:ext cx="1314450" cy="277812"/>
          </a:xfrm>
        </p:spPr>
        <p:txBody>
          <a:bodyPr anchor="ctr"/>
          <a:lstStyle>
            <a:lvl1pPr algn="l">
              <a:buFontTx/>
              <a:buNone/>
              <a:defRPr sz="1200">
                <a:solidFill>
                  <a:schemeClr val="bg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26" name="Text Placeholder 6">
            <a:extLst>
              <a:ext uri="{FF2B5EF4-FFF2-40B4-BE49-F238E27FC236}">
                <a16:creationId xmlns:a16="http://schemas.microsoft.com/office/drawing/2014/main" id="{646BEA49-2552-42D2-B550-5FC0CAEFAF30}"/>
              </a:ext>
            </a:extLst>
          </p:cNvPr>
          <p:cNvSpPr>
            <a:spLocks noGrp="1"/>
          </p:cNvSpPr>
          <p:nvPr>
            <p:ph type="body" sz="quarter" idx="39"/>
          </p:nvPr>
        </p:nvSpPr>
        <p:spPr>
          <a:xfrm>
            <a:off x="10329646" y="3848166"/>
            <a:ext cx="717868" cy="277812"/>
          </a:xfrm>
        </p:spPr>
        <p:txBody>
          <a:bodyPr anchor="ctr"/>
          <a:lstStyle>
            <a:lvl1pPr algn="ctr">
              <a:buFontTx/>
              <a:buNone/>
              <a:defRPr sz="1200">
                <a:solidFill>
                  <a:schemeClr val="bg1"/>
                </a:solidFill>
              </a:defRPr>
            </a:lvl1pPr>
            <a:lvl2pPr>
              <a:buNone/>
              <a:defRPr sz="800"/>
            </a:lvl2pPr>
            <a:lvl3pPr>
              <a:buNone/>
              <a:defRPr sz="800"/>
            </a:lvl3pPr>
            <a:lvl4pPr>
              <a:buNone/>
              <a:defRPr sz="800"/>
            </a:lvl4pPr>
            <a:lvl5pPr>
              <a:buNone/>
              <a:defRPr sz="800"/>
            </a:lvl5pPr>
          </a:lstStyle>
          <a:p>
            <a:pPr lvl="0"/>
            <a:r>
              <a:rPr lang="en-US"/>
              <a:t>Click</a:t>
            </a:r>
          </a:p>
        </p:txBody>
      </p:sp>
      <p:sp>
        <p:nvSpPr>
          <p:cNvPr id="27" name="Text Placeholder 6">
            <a:extLst>
              <a:ext uri="{FF2B5EF4-FFF2-40B4-BE49-F238E27FC236}">
                <a16:creationId xmlns:a16="http://schemas.microsoft.com/office/drawing/2014/main" id="{B6757592-D5EB-4D1E-8141-9EB41001E800}"/>
              </a:ext>
            </a:extLst>
          </p:cNvPr>
          <p:cNvSpPr>
            <a:spLocks noGrp="1"/>
          </p:cNvSpPr>
          <p:nvPr>
            <p:ph type="body" sz="quarter" idx="40"/>
          </p:nvPr>
        </p:nvSpPr>
        <p:spPr>
          <a:xfrm>
            <a:off x="11067760" y="3848166"/>
            <a:ext cx="717868" cy="277812"/>
          </a:xfrm>
        </p:spPr>
        <p:txBody>
          <a:bodyPr anchor="ctr"/>
          <a:lstStyle>
            <a:lvl1pPr algn="ctr">
              <a:buFontTx/>
              <a:buNone/>
              <a:defRPr sz="1200">
                <a:solidFill>
                  <a:schemeClr val="bg1"/>
                </a:solidFill>
              </a:defRPr>
            </a:lvl1pPr>
            <a:lvl2pPr>
              <a:buNone/>
              <a:defRPr sz="800"/>
            </a:lvl2pPr>
            <a:lvl3pPr>
              <a:buNone/>
              <a:defRPr sz="800"/>
            </a:lvl3pPr>
            <a:lvl4pPr>
              <a:buNone/>
              <a:defRPr sz="800"/>
            </a:lvl4pPr>
            <a:lvl5pPr>
              <a:buNone/>
              <a:defRPr sz="800"/>
            </a:lvl5pPr>
          </a:lstStyle>
          <a:p>
            <a:pPr lvl="0"/>
            <a:r>
              <a:rPr lang="en-US"/>
              <a:t>Click</a:t>
            </a:r>
          </a:p>
        </p:txBody>
      </p:sp>
      <p:sp>
        <p:nvSpPr>
          <p:cNvPr id="28" name="Text Placeholder 6">
            <a:extLst>
              <a:ext uri="{FF2B5EF4-FFF2-40B4-BE49-F238E27FC236}">
                <a16:creationId xmlns:a16="http://schemas.microsoft.com/office/drawing/2014/main" id="{8818DDAA-530A-4059-A1A3-966125D2C95D}"/>
              </a:ext>
            </a:extLst>
          </p:cNvPr>
          <p:cNvSpPr>
            <a:spLocks noGrp="1"/>
          </p:cNvSpPr>
          <p:nvPr>
            <p:ph type="body" sz="quarter" idx="41"/>
          </p:nvPr>
        </p:nvSpPr>
        <p:spPr>
          <a:xfrm>
            <a:off x="9014879" y="4130270"/>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29" name="Text Placeholder 6">
            <a:extLst>
              <a:ext uri="{FF2B5EF4-FFF2-40B4-BE49-F238E27FC236}">
                <a16:creationId xmlns:a16="http://schemas.microsoft.com/office/drawing/2014/main" id="{9F72F244-1BC9-4C62-AFE1-FE55BB281C57}"/>
              </a:ext>
            </a:extLst>
          </p:cNvPr>
          <p:cNvSpPr>
            <a:spLocks noGrp="1"/>
          </p:cNvSpPr>
          <p:nvPr>
            <p:ph type="body" sz="quarter" idx="42"/>
          </p:nvPr>
        </p:nvSpPr>
        <p:spPr>
          <a:xfrm>
            <a:off x="9014879" y="4406611"/>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30" name="Text Placeholder 6">
            <a:extLst>
              <a:ext uri="{FF2B5EF4-FFF2-40B4-BE49-F238E27FC236}">
                <a16:creationId xmlns:a16="http://schemas.microsoft.com/office/drawing/2014/main" id="{25FC9648-A13F-43EF-BB60-FFF8862753A2}"/>
              </a:ext>
            </a:extLst>
          </p:cNvPr>
          <p:cNvSpPr>
            <a:spLocks noGrp="1"/>
          </p:cNvSpPr>
          <p:nvPr>
            <p:ph type="body" sz="quarter" idx="43"/>
          </p:nvPr>
        </p:nvSpPr>
        <p:spPr>
          <a:xfrm>
            <a:off x="9014879" y="4682952"/>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31" name="Text Placeholder 6">
            <a:extLst>
              <a:ext uri="{FF2B5EF4-FFF2-40B4-BE49-F238E27FC236}">
                <a16:creationId xmlns:a16="http://schemas.microsoft.com/office/drawing/2014/main" id="{6D08C09B-226A-4B7E-9D40-17D879DB36CB}"/>
              </a:ext>
            </a:extLst>
          </p:cNvPr>
          <p:cNvSpPr>
            <a:spLocks noGrp="1"/>
          </p:cNvSpPr>
          <p:nvPr>
            <p:ph type="body" sz="quarter" idx="44"/>
          </p:nvPr>
        </p:nvSpPr>
        <p:spPr>
          <a:xfrm>
            <a:off x="9014879" y="4959293"/>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32" name="Text Placeholder 6">
            <a:extLst>
              <a:ext uri="{FF2B5EF4-FFF2-40B4-BE49-F238E27FC236}">
                <a16:creationId xmlns:a16="http://schemas.microsoft.com/office/drawing/2014/main" id="{2EA9384E-DDC3-4D12-A8DA-D0A2FFB8C2CF}"/>
              </a:ext>
            </a:extLst>
          </p:cNvPr>
          <p:cNvSpPr>
            <a:spLocks noGrp="1"/>
          </p:cNvSpPr>
          <p:nvPr>
            <p:ph type="body" sz="quarter" idx="45"/>
          </p:nvPr>
        </p:nvSpPr>
        <p:spPr>
          <a:xfrm>
            <a:off x="9014879" y="5235634"/>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33" name="Text Placeholder 6">
            <a:extLst>
              <a:ext uri="{FF2B5EF4-FFF2-40B4-BE49-F238E27FC236}">
                <a16:creationId xmlns:a16="http://schemas.microsoft.com/office/drawing/2014/main" id="{8461D04E-1CAC-4155-8C60-456588A3824C}"/>
              </a:ext>
            </a:extLst>
          </p:cNvPr>
          <p:cNvSpPr>
            <a:spLocks noGrp="1"/>
          </p:cNvSpPr>
          <p:nvPr>
            <p:ph type="body" sz="quarter" idx="46"/>
          </p:nvPr>
        </p:nvSpPr>
        <p:spPr>
          <a:xfrm>
            <a:off x="9014879" y="5511976"/>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34" name="Footer Placeholder 7">
            <a:extLst>
              <a:ext uri="{FF2B5EF4-FFF2-40B4-BE49-F238E27FC236}">
                <a16:creationId xmlns:a16="http://schemas.microsoft.com/office/drawing/2014/main" id="{7D6617E1-4669-4DF0-B01E-DB58EA7EB2C4}"/>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36" name="Rectangle: Rounded Corners 35">
            <a:extLst>
              <a:ext uri="{FF2B5EF4-FFF2-40B4-BE49-F238E27FC236}">
                <a16:creationId xmlns:a16="http://schemas.microsoft.com/office/drawing/2014/main" id="{347F124C-88F6-4E5A-99FB-1556747C270A}"/>
              </a:ext>
            </a:extLst>
          </p:cNvPr>
          <p:cNvSpPr/>
          <p:nvPr userDrawn="1"/>
        </p:nvSpPr>
        <p:spPr>
          <a:xfrm>
            <a:off x="359755" y="4514850"/>
            <a:ext cx="1413802" cy="1276473"/>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089CEECF-76F7-42FD-9931-E8E53D6D8597}"/>
              </a:ext>
            </a:extLst>
          </p:cNvPr>
          <p:cNvSpPr/>
          <p:nvPr userDrawn="1"/>
        </p:nvSpPr>
        <p:spPr>
          <a:xfrm>
            <a:off x="359755" y="3907339"/>
            <a:ext cx="1413802" cy="515192"/>
          </a:xfrm>
          <a:prstGeom prst="roundRect">
            <a:avLst/>
          </a:prstGeom>
          <a:no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4DD64B82-A90A-4F94-8EA1-8183BBB263A2}"/>
              </a:ext>
            </a:extLst>
          </p:cNvPr>
          <p:cNvSpPr/>
          <p:nvPr userDrawn="1"/>
        </p:nvSpPr>
        <p:spPr>
          <a:xfrm>
            <a:off x="359757" y="2113909"/>
            <a:ext cx="1413802" cy="1672918"/>
          </a:xfrm>
          <a:prstGeom prst="roundRect">
            <a:avLst/>
          </a:prstGeom>
          <a:noFill/>
          <a:ln w="12700">
            <a:solidFill>
              <a:srgbClr val="002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3F97ECFC-B249-4C10-B5E0-6FE837838863}"/>
              </a:ext>
            </a:extLst>
          </p:cNvPr>
          <p:cNvSpPr/>
          <p:nvPr userDrawn="1"/>
        </p:nvSpPr>
        <p:spPr>
          <a:xfrm>
            <a:off x="6387171" y="4514850"/>
            <a:ext cx="1413802" cy="1276473"/>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D44E2F75-3EFE-4B4B-8332-F644FF9F01D8}"/>
              </a:ext>
            </a:extLst>
          </p:cNvPr>
          <p:cNvSpPr/>
          <p:nvPr userDrawn="1"/>
        </p:nvSpPr>
        <p:spPr>
          <a:xfrm>
            <a:off x="6387171" y="3907339"/>
            <a:ext cx="1413802" cy="515192"/>
          </a:xfrm>
          <a:prstGeom prst="roundRect">
            <a:avLst/>
          </a:prstGeom>
          <a:no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C164A84D-0972-48C5-B20F-2069559C927A}"/>
              </a:ext>
            </a:extLst>
          </p:cNvPr>
          <p:cNvSpPr/>
          <p:nvPr userDrawn="1"/>
        </p:nvSpPr>
        <p:spPr>
          <a:xfrm>
            <a:off x="6387173" y="2113909"/>
            <a:ext cx="1413802" cy="1672918"/>
          </a:xfrm>
          <a:prstGeom prst="roundRect">
            <a:avLst/>
          </a:prstGeom>
          <a:noFill/>
          <a:ln w="12700">
            <a:solidFill>
              <a:srgbClr val="002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Slide Number Placeholder 2">
            <a:extLst>
              <a:ext uri="{FF2B5EF4-FFF2-40B4-BE49-F238E27FC236}">
                <a16:creationId xmlns:a16="http://schemas.microsoft.com/office/drawing/2014/main" id="{8E9075F1-85B7-4D44-AE7D-4E2FB12A7862}"/>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Tree>
    <p:extLst>
      <p:ext uri="{BB962C8B-B14F-4D97-AF65-F5344CB8AC3E}">
        <p14:creationId xmlns:p14="http://schemas.microsoft.com/office/powerpoint/2010/main" val="2581533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60F676-46E0-438C-B037-841D5882557C}"/>
              </a:ext>
            </a:extLst>
          </p:cNvPr>
          <p:cNvGraphicFramePr>
            <a:graphicFrameLocks noChangeAspect="1"/>
          </p:cNvGraphicFramePr>
          <p:nvPr userDrawn="1">
            <p:custDataLst>
              <p:tags r:id="rId2"/>
            </p:custDataLst>
            <p:extLst>
              <p:ext uri="{D42A27DB-BD31-4B8C-83A1-F6EECF244321}">
                <p14:modId xmlns:p14="http://schemas.microsoft.com/office/powerpoint/2010/main" val="1659899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7"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F860F676-46E0-438C-B037-841D5882557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ntent Placeholder 6">
            <a:extLst>
              <a:ext uri="{FF2B5EF4-FFF2-40B4-BE49-F238E27FC236}">
                <a16:creationId xmlns:a16="http://schemas.microsoft.com/office/drawing/2014/main" id="{E02FE020-A694-4C84-8422-D3433E953E9A}"/>
              </a:ext>
            </a:extLst>
          </p:cNvPr>
          <p:cNvSpPr>
            <a:spLocks noGrp="1"/>
          </p:cNvSpPr>
          <p:nvPr>
            <p:ph sz="quarter" idx="19"/>
          </p:nvPr>
        </p:nvSpPr>
        <p:spPr>
          <a:xfrm>
            <a:off x="359757" y="1571625"/>
            <a:ext cx="11447433" cy="4267701"/>
          </a:xfrm>
        </p:spPr>
        <p:txBody>
          <a:bodyPr>
            <a:normAutofit/>
          </a:bodyPr>
          <a:lstStyle>
            <a:lvl1pPr>
              <a:spcAft>
                <a:spcPts val="500"/>
              </a:spcAft>
              <a:defRPr sz="1600"/>
            </a:lvl1pPr>
            <a:lvl2pPr marL="232200" indent="0">
              <a:buNone/>
              <a:defRPr sz="1600" i="1">
                <a:solidFill>
                  <a:schemeClr val="accent3"/>
                </a:solidFill>
              </a:defRPr>
            </a:lvl2pPr>
            <a:lvl3pPr>
              <a:defRPr sz="1600"/>
            </a:lvl3pPr>
            <a:lvl4pPr>
              <a:defRPr sz="1600"/>
            </a:lvl4pPr>
            <a:lvl5pPr>
              <a:defRPr sz="1600"/>
            </a:lvl5pPr>
          </a:lstStyle>
          <a:p>
            <a:pPr lvl="0"/>
            <a:r>
              <a:rPr lang="en-US"/>
              <a:t>Click to edit Master text styles</a:t>
            </a:r>
          </a:p>
          <a:p>
            <a:pPr lvl="1"/>
            <a:r>
              <a:rPr lang="en-US"/>
              <a:t>Second level</a:t>
            </a:r>
          </a:p>
        </p:txBody>
      </p:sp>
      <p:sp>
        <p:nvSpPr>
          <p:cNvPr id="6" name="Footer Placeholder 7">
            <a:extLst>
              <a:ext uri="{FF2B5EF4-FFF2-40B4-BE49-F238E27FC236}">
                <a16:creationId xmlns:a16="http://schemas.microsoft.com/office/drawing/2014/main" id="{B184FE6C-20FA-4D22-A7BC-73EDB0A5B1F2}"/>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7" name="Title 6">
            <a:extLst>
              <a:ext uri="{FF2B5EF4-FFF2-40B4-BE49-F238E27FC236}">
                <a16:creationId xmlns:a16="http://schemas.microsoft.com/office/drawing/2014/main" id="{8DDA2FF5-0D09-4E2D-8764-9E5053B66EE7}"/>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38135A52-2448-4E03-8E6C-4645C153B404}"/>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B3794EA9-8AE2-4812-91B7-61C426851B6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171272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CC1B082-1773-4DD1-BBD7-B600BDD6E8D0}"/>
              </a:ext>
            </a:extLst>
          </p:cNvPr>
          <p:cNvGraphicFramePr>
            <a:graphicFrameLocks noChangeAspect="1"/>
          </p:cNvGraphicFramePr>
          <p:nvPr userDrawn="1">
            <p:custDataLst>
              <p:tags r:id="rId2"/>
            </p:custDataLst>
            <p:extLst>
              <p:ext uri="{D42A27DB-BD31-4B8C-83A1-F6EECF244321}">
                <p14:modId xmlns:p14="http://schemas.microsoft.com/office/powerpoint/2010/main" val="3085959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1" name="think-cell Slide" r:id="rId4" imgW="316" imgH="318" progId="TCLayout.ActiveDocument.1">
                  <p:embed/>
                </p:oleObj>
              </mc:Choice>
              <mc:Fallback>
                <p:oleObj name="think-cell Slide" r:id="rId4" imgW="316" imgH="318" progId="TCLayout.ActiveDocument.1">
                  <p:embed/>
                  <p:pic>
                    <p:nvPicPr>
                      <p:cNvPr id="5" name="Object 4" hidden="1">
                        <a:extLst>
                          <a:ext uri="{FF2B5EF4-FFF2-40B4-BE49-F238E27FC236}">
                            <a16:creationId xmlns:a16="http://schemas.microsoft.com/office/drawing/2014/main" id="{8CC1B082-1773-4DD1-BBD7-B600BDD6E8D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ooter Placeholder 7"/>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cxnSp>
        <p:nvCxnSpPr>
          <p:cNvPr id="4" name="Straight Connector 3"/>
          <p:cNvCxnSpPr/>
          <p:nvPr userDrawn="1"/>
        </p:nvCxnSpPr>
        <p:spPr>
          <a:xfrm>
            <a:off x="359753" y="3237688"/>
            <a:ext cx="1144828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9" name="Content Placeholder 8">
            <a:extLst>
              <a:ext uri="{FF2B5EF4-FFF2-40B4-BE49-F238E27FC236}">
                <a16:creationId xmlns:a16="http://schemas.microsoft.com/office/drawing/2014/main" id="{87FB70E5-1EA7-4E1D-A157-F8B9A08B04A4}"/>
              </a:ext>
            </a:extLst>
          </p:cNvPr>
          <p:cNvSpPr>
            <a:spLocks noGrp="1"/>
          </p:cNvSpPr>
          <p:nvPr>
            <p:ph sz="quarter" idx="28"/>
          </p:nvPr>
        </p:nvSpPr>
        <p:spPr>
          <a:xfrm>
            <a:off x="359757" y="1524001"/>
            <a:ext cx="11448288" cy="1568658"/>
          </a:xfrm>
        </p:spPr>
        <p:txBody>
          <a:bodyPr anchor="ctr"/>
          <a:lstStyle>
            <a:lvl1pPr marL="0" indent="0" algn="ctr">
              <a:buNone/>
              <a:defRPr/>
            </a:lvl1pPr>
          </a:lstStyle>
          <a:p>
            <a:pPr lvl="0"/>
            <a:r>
              <a:rPr lang="en-US"/>
              <a:t>Click to edit Master text styles</a:t>
            </a:r>
          </a:p>
        </p:txBody>
      </p:sp>
      <p:sp>
        <p:nvSpPr>
          <p:cNvPr id="18" name="Content Placeholder 8">
            <a:extLst>
              <a:ext uri="{FF2B5EF4-FFF2-40B4-BE49-F238E27FC236}">
                <a16:creationId xmlns:a16="http://schemas.microsoft.com/office/drawing/2014/main" id="{1E43735C-CE59-45AB-96E2-4DE5B181E75C}"/>
              </a:ext>
            </a:extLst>
          </p:cNvPr>
          <p:cNvSpPr>
            <a:spLocks noGrp="1"/>
          </p:cNvSpPr>
          <p:nvPr>
            <p:ph sz="quarter" idx="29"/>
          </p:nvPr>
        </p:nvSpPr>
        <p:spPr>
          <a:xfrm>
            <a:off x="359757" y="3382717"/>
            <a:ext cx="11448288" cy="2408483"/>
          </a:xfrm>
        </p:spPr>
        <p:txBody>
          <a:bodyPr anchor="ctr"/>
          <a:lstStyle>
            <a:lvl1pPr marL="0" indent="0" algn="ctr">
              <a:buNone/>
              <a:defRPr/>
            </a:lvl1pPr>
          </a:lstStyle>
          <a:p>
            <a:pPr lvl="0"/>
            <a:r>
              <a:rPr lang="en-US"/>
              <a:t>Click to edit Master text styles</a:t>
            </a:r>
          </a:p>
        </p:txBody>
      </p:sp>
      <p:sp>
        <p:nvSpPr>
          <p:cNvPr id="10" name="Slide Number Placeholder 2">
            <a:extLst>
              <a:ext uri="{FF2B5EF4-FFF2-40B4-BE49-F238E27FC236}">
                <a16:creationId xmlns:a16="http://schemas.microsoft.com/office/drawing/2014/main" id="{D42FB9D4-9380-41FB-BE7B-D393B7A374A3}"/>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3" name="Text Placeholder 2">
            <a:extLst>
              <a:ext uri="{FF2B5EF4-FFF2-40B4-BE49-F238E27FC236}">
                <a16:creationId xmlns:a16="http://schemas.microsoft.com/office/drawing/2014/main" id="{6C036EAA-8089-48DE-A511-14CF7EC51883}"/>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205136855"/>
      </p:ext>
    </p:extLst>
  </p:cSld>
  <p:clrMapOvr>
    <a:masterClrMapping/>
  </p:clrMapOvr>
  <p:extLst>
    <p:ext uri="{DCECCB84-F9BA-43D5-87BE-67443E8EF086}">
      <p15:sldGuideLst xmlns:p15="http://schemas.microsoft.com/office/powerpoint/2012/main">
        <p15:guide id="1" orient="horz" pos="9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3 point colum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795287D-0AE0-45F5-B0FA-BFF3EC3A8A32}"/>
              </a:ext>
            </a:extLst>
          </p:cNvPr>
          <p:cNvGraphicFramePr>
            <a:graphicFrameLocks noChangeAspect="1"/>
          </p:cNvGraphicFramePr>
          <p:nvPr userDrawn="1">
            <p:custDataLst>
              <p:tags r:id="rId2"/>
            </p:custDataLst>
            <p:extLst>
              <p:ext uri="{D42A27DB-BD31-4B8C-83A1-F6EECF244321}">
                <p14:modId xmlns:p14="http://schemas.microsoft.com/office/powerpoint/2010/main" val="54489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5" name="think-cell Slide" r:id="rId4" imgW="316" imgH="318" progId="TCLayout.ActiveDocument.1">
                  <p:embed/>
                </p:oleObj>
              </mc:Choice>
              <mc:Fallback>
                <p:oleObj name="think-cell Slide" r:id="rId4" imgW="316" imgH="318" progId="TCLayout.ActiveDocument.1">
                  <p:embed/>
                  <p:pic>
                    <p:nvPicPr>
                      <p:cNvPr id="4" name="Object 3" hidden="1">
                        <a:extLst>
                          <a:ext uri="{FF2B5EF4-FFF2-40B4-BE49-F238E27FC236}">
                            <a16:creationId xmlns:a16="http://schemas.microsoft.com/office/drawing/2014/main" id="{3795287D-0AE0-45F5-B0FA-BFF3EC3A8A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ooter Placeholder 7"/>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2" name="Title 1"/>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13" name="Text Placeholder 2">
            <a:extLst>
              <a:ext uri="{FF2B5EF4-FFF2-40B4-BE49-F238E27FC236}">
                <a16:creationId xmlns:a16="http://schemas.microsoft.com/office/drawing/2014/main" id="{3D28BDDF-6800-43FE-AAFE-661B481BE021}"/>
              </a:ext>
            </a:extLst>
          </p:cNvPr>
          <p:cNvSpPr>
            <a:spLocks noGrp="1"/>
          </p:cNvSpPr>
          <p:nvPr>
            <p:ph type="body" sz="quarter" idx="25"/>
          </p:nvPr>
        </p:nvSpPr>
        <p:spPr>
          <a:xfrm>
            <a:off x="7375050" y="1571625"/>
            <a:ext cx="4432139" cy="449680"/>
          </a:xfrm>
          <a:solidFill>
            <a:schemeClr val="accent1"/>
          </a:solidFill>
          <a:ln>
            <a:solidFill>
              <a:schemeClr val="accent1"/>
            </a:solidFill>
          </a:ln>
        </p:spPr>
        <p:txBody>
          <a:bodyPr anchor="ctr">
            <a:normAutofit/>
          </a:bodyPr>
          <a:lstStyle>
            <a:lvl1pPr marL="0" indent="0" algn="ctr">
              <a:buNone/>
              <a:defRPr sz="1400" b="1">
                <a:solidFill>
                  <a:schemeClr val="bg1"/>
                </a:solidFill>
              </a:defRPr>
            </a:lvl1pPr>
          </a:lstStyle>
          <a:p>
            <a:pPr lvl="0"/>
            <a:r>
              <a:rPr lang="en-US"/>
              <a:t>Click to edit Master text styles</a:t>
            </a:r>
          </a:p>
        </p:txBody>
      </p:sp>
      <p:sp>
        <p:nvSpPr>
          <p:cNvPr id="16" name="Content Placeholder 5">
            <a:extLst>
              <a:ext uri="{FF2B5EF4-FFF2-40B4-BE49-F238E27FC236}">
                <a16:creationId xmlns:a16="http://schemas.microsoft.com/office/drawing/2014/main" id="{D9C2AA64-E82C-4E52-8B17-791854CEF73C}"/>
              </a:ext>
            </a:extLst>
          </p:cNvPr>
          <p:cNvSpPr>
            <a:spLocks noGrp="1"/>
          </p:cNvSpPr>
          <p:nvPr>
            <p:ph sz="quarter" idx="27"/>
          </p:nvPr>
        </p:nvSpPr>
        <p:spPr>
          <a:xfrm>
            <a:off x="360362" y="1571625"/>
            <a:ext cx="6751638" cy="4219575"/>
          </a:xfrm>
        </p:spPr>
        <p:txBody>
          <a:bodyPr anchor="ctr">
            <a:normAutofit/>
          </a:bodyPr>
          <a:lstStyle>
            <a:lvl1pPr marL="0" indent="0" algn="ctr">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8" name="Content Placeholder 7">
            <a:extLst>
              <a:ext uri="{FF2B5EF4-FFF2-40B4-BE49-F238E27FC236}">
                <a16:creationId xmlns:a16="http://schemas.microsoft.com/office/drawing/2014/main" id="{2C7AC601-F27C-4A99-933E-C482253ACC50}"/>
              </a:ext>
            </a:extLst>
          </p:cNvPr>
          <p:cNvSpPr>
            <a:spLocks noGrp="1"/>
          </p:cNvSpPr>
          <p:nvPr>
            <p:ph sz="quarter" idx="28"/>
          </p:nvPr>
        </p:nvSpPr>
        <p:spPr>
          <a:xfrm>
            <a:off x="7378700" y="2021305"/>
            <a:ext cx="4428489" cy="3769895"/>
          </a:xfrm>
          <a:ln>
            <a:solidFill>
              <a:schemeClr val="accent1"/>
            </a:solidFill>
          </a:ln>
        </p:spPr>
        <p:txBody>
          <a:bodyPr>
            <a:normAutofit/>
          </a:bodyPr>
          <a:lstStyle>
            <a:lvl1pPr>
              <a:defRPr sz="1400"/>
            </a:lvl1pPr>
            <a:lvl2pPr marL="457200" indent="0">
              <a:buNone/>
              <a:defRPr sz="1400"/>
            </a:lvl2pPr>
            <a:lvl3pPr>
              <a:defRPr sz="1400"/>
            </a:lvl3pPr>
            <a:lvl4pPr>
              <a:defRPr sz="1400"/>
            </a:lvl4pPr>
            <a:lvl5pPr>
              <a:defRPr sz="1400"/>
            </a:lvl5pPr>
          </a:lstStyle>
          <a:p>
            <a:pPr lvl="0"/>
            <a:r>
              <a:rPr lang="en-US"/>
              <a:t>Click to edit Master text styles</a:t>
            </a:r>
          </a:p>
        </p:txBody>
      </p:sp>
      <p:sp>
        <p:nvSpPr>
          <p:cNvPr id="9" name="Slide Number Placeholder 2">
            <a:extLst>
              <a:ext uri="{FF2B5EF4-FFF2-40B4-BE49-F238E27FC236}">
                <a16:creationId xmlns:a16="http://schemas.microsoft.com/office/drawing/2014/main" id="{43B5073B-10BF-47B4-BF30-D3F7160A31E3}"/>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4" name="Text Placeholder 2">
            <a:extLst>
              <a:ext uri="{FF2B5EF4-FFF2-40B4-BE49-F238E27FC236}">
                <a16:creationId xmlns:a16="http://schemas.microsoft.com/office/drawing/2014/main" id="{7C336B47-FB95-4042-9C52-3A67D581D5F2}"/>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1709185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6800" y="1710000"/>
            <a:ext cx="10515600" cy="2852737"/>
          </a:xfrm>
          <a:prstGeom prst="rect">
            <a:avLst/>
          </a:prstGeom>
        </p:spPr>
        <p:txBody>
          <a:bodyPr anchor="t" anchorCtr="0"/>
          <a:lstStyle>
            <a:lvl1pPr>
              <a:defRPr sz="6000"/>
            </a:lvl1pPr>
          </a:lstStyle>
          <a:p>
            <a:r>
              <a:rPr lang="en-US"/>
              <a:t>Click to edit Master title style</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574579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7913" y="3860800"/>
            <a:ext cx="6687075" cy="935789"/>
          </a:xfrm>
          <a:prstGeom prst="rect">
            <a:avLst/>
          </a:prstGeom>
        </p:spPr>
        <p:txBody>
          <a:bodyPr>
            <a:normAutofit/>
          </a:bodyPr>
          <a:lstStyle>
            <a:lvl1pPr>
              <a:defRPr sz="3600" b="1">
                <a:latin typeface="+mn-lt"/>
              </a:defRPr>
            </a:lvl1pPr>
          </a:lstStyle>
          <a:p>
            <a:r>
              <a:rPr lang="en-US"/>
              <a:t>Click to edit Master title style</a:t>
            </a:r>
            <a:endParaRPr lang="en-GB"/>
          </a:p>
        </p:txBody>
      </p:sp>
      <p:sp>
        <p:nvSpPr>
          <p:cNvPr id="11" name="Text Placeholder 10"/>
          <p:cNvSpPr>
            <a:spLocks noGrp="1"/>
          </p:cNvSpPr>
          <p:nvPr>
            <p:ph type="body" sz="quarter" idx="14"/>
          </p:nvPr>
        </p:nvSpPr>
        <p:spPr>
          <a:xfrm>
            <a:off x="547688" y="5214438"/>
            <a:ext cx="3559175" cy="368216"/>
          </a:xfrm>
        </p:spPr>
        <p:txBody>
          <a:bodyPr>
            <a:normAutofit/>
          </a:bodyPr>
          <a:lstStyle>
            <a:lvl1pPr>
              <a:defRPr sz="1400"/>
            </a:lvl1pPr>
          </a:lstStyle>
          <a:p>
            <a:pPr lvl="0"/>
            <a:r>
              <a:rPr lang="en-US"/>
              <a:t>Click to edit Master text styles</a:t>
            </a:r>
          </a:p>
        </p:txBody>
      </p:sp>
      <p:sp>
        <p:nvSpPr>
          <p:cNvPr id="12" name="Text Placeholder 10"/>
          <p:cNvSpPr>
            <a:spLocks noGrp="1"/>
          </p:cNvSpPr>
          <p:nvPr>
            <p:ph type="body" sz="quarter" idx="15" hasCustomPrompt="1"/>
          </p:nvPr>
        </p:nvSpPr>
        <p:spPr>
          <a:xfrm>
            <a:off x="6192253" y="5214438"/>
            <a:ext cx="1042736" cy="368216"/>
          </a:xfrm>
        </p:spPr>
        <p:txBody>
          <a:bodyPr>
            <a:normAutofit/>
          </a:bodyPr>
          <a:lstStyle>
            <a:lvl1pPr marL="0" indent="0" algn="l">
              <a:buNone/>
              <a:defRPr sz="1400">
                <a:solidFill>
                  <a:schemeClr val="accent3"/>
                </a:solidFill>
              </a:defRPr>
            </a:lvl1pPr>
          </a:lstStyle>
          <a:p>
            <a:pPr lvl="0"/>
            <a:r>
              <a:rPr lang="en-US"/>
              <a:t>Page No.</a:t>
            </a:r>
            <a:endParaRPr lang="en-GB"/>
          </a:p>
        </p:txBody>
      </p:sp>
      <p:pic>
        <p:nvPicPr>
          <p:cNvPr id="6" name="Picture 5">
            <a:extLst>
              <a:ext uri="{FF2B5EF4-FFF2-40B4-BE49-F238E27FC236}">
                <a16:creationId xmlns:a16="http://schemas.microsoft.com/office/drawing/2014/main" id="{9250EF83-1BE8-417E-AA12-66A0194DC0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7688" y="6201451"/>
            <a:ext cx="2452024" cy="295737"/>
          </a:xfrm>
          <a:prstGeom prst="rect">
            <a:avLst/>
          </a:prstGeom>
        </p:spPr>
      </p:pic>
      <p:pic>
        <p:nvPicPr>
          <p:cNvPr id="7" name="Picture 2" descr="GMCA Logo">
            <a:extLst>
              <a:ext uri="{FF2B5EF4-FFF2-40B4-BE49-F238E27FC236}">
                <a16:creationId xmlns:a16="http://schemas.microsoft.com/office/drawing/2014/main" id="{5462AAB3-A01E-4400-AA29-7E8E11359DD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5473"/>
          <a:stretch/>
        </p:blipFill>
        <p:spPr bwMode="auto">
          <a:xfrm>
            <a:off x="3138045" y="6087845"/>
            <a:ext cx="1987826" cy="77015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15A34A5F-5B16-4B7D-9DAE-217742250DA9}"/>
              </a:ext>
            </a:extLst>
          </p:cNvPr>
          <p:cNvSpPr txBox="1">
            <a:spLocks/>
          </p:cNvSpPr>
          <p:nvPr userDrawn="1"/>
        </p:nvSpPr>
        <p:spPr>
          <a:xfrm>
            <a:off x="5142339" y="6357356"/>
            <a:ext cx="4152134" cy="516554"/>
          </a:xfrm>
          <a:prstGeom prst="rect">
            <a:avLst/>
          </a:prstGeom>
        </p:spPr>
        <p:txBody>
          <a:bodyPr vert="horz" lIns="91440" tIns="45720" rIns="91440" bIns="45720" rtlCol="0">
            <a:normAutofit/>
          </a:bodyPr>
          <a:lstStyle>
            <a:lvl1pPr marL="0" indent="0" algn="r" defTabSz="914400" rtl="0" eaLnBrk="1" latinLnBrk="0" hangingPunct="1">
              <a:lnSpc>
                <a:spcPct val="80000"/>
              </a:lnSpc>
              <a:spcBef>
                <a:spcPts val="0"/>
              </a:spcBef>
              <a:buFont typeface="Arial" panose="020B0604020202020204" pitchFamily="34" charset="0"/>
              <a:buNone/>
              <a:defRPr sz="4000" b="1" kern="1200" spc="-100" baseline="0">
                <a:solidFill>
                  <a:schemeClr val="bg1"/>
                </a:solidFill>
                <a:effectLst>
                  <a:outerShdw blurRad="127000" algn="ctr" rotWithShape="0">
                    <a:schemeClr val="tx2">
                      <a:alpha val="60000"/>
                    </a:schemeClr>
                  </a:outerShd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400">
                <a:solidFill>
                  <a:srgbClr val="5C5B5A"/>
                </a:solidFill>
                <a:effectLst/>
                <a:latin typeface="Arial" panose="020B0604020202020204" pitchFamily="34" charset="0"/>
                <a:cs typeface="Arial" panose="020B0604020202020204" pitchFamily="34" charset="0"/>
              </a:rPr>
              <a:t>Carried out on behalf of Greater Manchester partners</a:t>
            </a:r>
            <a:endParaRPr lang="en-US" sz="1400">
              <a:solidFill>
                <a:srgbClr val="5C5B5A"/>
              </a:solidFill>
              <a:effectLst/>
              <a:latin typeface="Arial" panose="020B0604020202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7B922843-66D3-4D71-B6B9-31D805CF522E}"/>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pic>
        <p:nvPicPr>
          <p:cNvPr id="15" name="Picture 2" descr="yellow and black tram on road during daytime">
            <a:extLst>
              <a:ext uri="{FF2B5EF4-FFF2-40B4-BE49-F238E27FC236}">
                <a16:creationId xmlns:a16="http://schemas.microsoft.com/office/drawing/2014/main" id="{DB174E63-639E-4A2B-BFF6-93C4CFDC6A3E}"/>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1" b="43669"/>
          <a:stretch/>
        </p:blipFill>
        <p:spPr bwMode="auto">
          <a:xfrm>
            <a:off x="1" y="0"/>
            <a:ext cx="12192000" cy="3755254"/>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2287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F1D219-95D4-4F62-B058-7C495178AF59}"/>
              </a:ext>
            </a:extLst>
          </p:cNvPr>
          <p:cNvGraphicFramePr>
            <a:graphicFrameLocks noChangeAspect="1"/>
          </p:cNvGraphicFramePr>
          <p:nvPr userDrawn="1">
            <p:custDataLst>
              <p:tags r:id="rId2"/>
            </p:custDataLst>
            <p:extLst>
              <p:ext uri="{D42A27DB-BD31-4B8C-83A1-F6EECF244321}">
                <p14:modId xmlns:p14="http://schemas.microsoft.com/office/powerpoint/2010/main" val="3080478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3" name="think-cell Slide" r:id="rId4" imgW="378" imgH="377" progId="TCLayout.ActiveDocument.1">
                  <p:embed/>
                </p:oleObj>
              </mc:Choice>
              <mc:Fallback>
                <p:oleObj name="think-cell Slide" r:id="rId4" imgW="378" imgH="377" progId="TCLayout.ActiveDocument.1">
                  <p:embed/>
                  <p:pic>
                    <p:nvPicPr>
                      <p:cNvPr id="6" name="Object 5" hidden="1">
                        <a:extLst>
                          <a:ext uri="{FF2B5EF4-FFF2-40B4-BE49-F238E27FC236}">
                            <a16:creationId xmlns:a16="http://schemas.microsoft.com/office/drawing/2014/main" id="{B3F1D219-95D4-4F62-B058-7C495178AF5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6"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24" name="Text Placeholder 2">
            <a:extLst>
              <a:ext uri="{FF2B5EF4-FFF2-40B4-BE49-F238E27FC236}">
                <a16:creationId xmlns:a16="http://schemas.microsoft.com/office/drawing/2014/main" id="{4830DF0B-A43F-40DE-BF5E-109F76A239FC}"/>
              </a:ext>
            </a:extLst>
          </p:cNvPr>
          <p:cNvSpPr>
            <a:spLocks noGrp="1"/>
          </p:cNvSpPr>
          <p:nvPr>
            <p:ph type="body" sz="quarter" idx="19" hasCustomPrompt="1"/>
          </p:nvPr>
        </p:nvSpPr>
        <p:spPr>
          <a:xfrm>
            <a:off x="6412229"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endParaRPr lang="en-US"/>
          </a:p>
        </p:txBody>
      </p:sp>
      <p:sp>
        <p:nvSpPr>
          <p:cNvPr id="3" name="Text Placeholder 2"/>
          <p:cNvSpPr>
            <a:spLocks noGrp="1"/>
          </p:cNvSpPr>
          <p:nvPr>
            <p:ph type="body" sz="quarter" idx="20"/>
          </p:nvPr>
        </p:nvSpPr>
        <p:spPr>
          <a:xfrm>
            <a:off x="360362"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9" name="Footer Placeholder 7">
            <a:extLst>
              <a:ext uri="{FF2B5EF4-FFF2-40B4-BE49-F238E27FC236}">
                <a16:creationId xmlns:a16="http://schemas.microsoft.com/office/drawing/2014/main" id="{74D47C3D-5FA2-46D3-AB67-566A2C6AE2DB}"/>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4" name="Title 3">
            <a:extLst>
              <a:ext uri="{FF2B5EF4-FFF2-40B4-BE49-F238E27FC236}">
                <a16:creationId xmlns:a16="http://schemas.microsoft.com/office/drawing/2014/main" id="{FC025EA1-5069-4E21-B647-BB16DFF9572F}"/>
              </a:ext>
            </a:extLst>
          </p:cNvPr>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11" name="Slide Number Placeholder 2">
            <a:extLst>
              <a:ext uri="{FF2B5EF4-FFF2-40B4-BE49-F238E27FC236}">
                <a16:creationId xmlns:a16="http://schemas.microsoft.com/office/drawing/2014/main" id="{88B84EA7-AE4B-4E84-AE24-26C6D808C121}"/>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7" name="Text Placeholder 2">
            <a:extLst>
              <a:ext uri="{FF2B5EF4-FFF2-40B4-BE49-F238E27FC236}">
                <a16:creationId xmlns:a16="http://schemas.microsoft.com/office/drawing/2014/main" id="{895D7087-56EE-4579-AA47-34E0A7A0C67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33490021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60F676-46E0-438C-B037-841D5882557C}"/>
              </a:ext>
            </a:extLst>
          </p:cNvPr>
          <p:cNvGraphicFramePr>
            <a:graphicFrameLocks noChangeAspect="1"/>
          </p:cNvGraphicFramePr>
          <p:nvPr userDrawn="1">
            <p:custDataLst>
              <p:tags r:id="rId2"/>
            </p:custDataLst>
            <p:extLst>
              <p:ext uri="{D42A27DB-BD31-4B8C-83A1-F6EECF244321}">
                <p14:modId xmlns:p14="http://schemas.microsoft.com/office/powerpoint/2010/main" val="346893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7" name="think-cell Slide" r:id="rId4" imgW="378" imgH="377" progId="TCLayout.ActiveDocument.1">
                  <p:embed/>
                </p:oleObj>
              </mc:Choice>
              <mc:Fallback>
                <p:oleObj name="think-cell Slide" r:id="rId4" imgW="378" imgH="377" progId="TCLayout.ActiveDocument.1">
                  <p:embed/>
                  <p:pic>
                    <p:nvPicPr>
                      <p:cNvPr id="5" name="Object 4" hidden="1">
                        <a:extLst>
                          <a:ext uri="{FF2B5EF4-FFF2-40B4-BE49-F238E27FC236}">
                            <a16:creationId xmlns:a16="http://schemas.microsoft.com/office/drawing/2014/main" id="{F860F676-46E0-438C-B037-841D5882557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ntent Placeholder 6">
            <a:extLst>
              <a:ext uri="{FF2B5EF4-FFF2-40B4-BE49-F238E27FC236}">
                <a16:creationId xmlns:a16="http://schemas.microsoft.com/office/drawing/2014/main" id="{E02FE020-A694-4C84-8422-D3433E953E9A}"/>
              </a:ext>
            </a:extLst>
          </p:cNvPr>
          <p:cNvSpPr>
            <a:spLocks noGrp="1"/>
          </p:cNvSpPr>
          <p:nvPr>
            <p:ph sz="quarter" idx="19"/>
          </p:nvPr>
        </p:nvSpPr>
        <p:spPr>
          <a:xfrm>
            <a:off x="359757" y="1571625"/>
            <a:ext cx="11447433" cy="4267701"/>
          </a:xfrm>
        </p:spPr>
        <p:txBody>
          <a:bodyPr>
            <a:normAutofit/>
          </a:bodyPr>
          <a:lstStyle>
            <a:lvl1pPr>
              <a:spcAft>
                <a:spcPts val="500"/>
              </a:spcAft>
              <a:defRPr sz="1600"/>
            </a:lvl1pPr>
            <a:lvl2pPr marL="232200" indent="0">
              <a:buNone/>
              <a:defRPr sz="1600" i="1">
                <a:solidFill>
                  <a:schemeClr val="accent3"/>
                </a:solidFill>
              </a:defRPr>
            </a:lvl2pPr>
            <a:lvl3pPr>
              <a:defRPr sz="1600"/>
            </a:lvl3pPr>
            <a:lvl4pPr>
              <a:defRPr sz="1600"/>
            </a:lvl4pPr>
            <a:lvl5pPr>
              <a:defRPr sz="1600"/>
            </a:lvl5pPr>
          </a:lstStyle>
          <a:p>
            <a:pPr lvl="0"/>
            <a:r>
              <a:rPr lang="en-US"/>
              <a:t>Click to edit Master text styles</a:t>
            </a:r>
          </a:p>
          <a:p>
            <a:pPr lvl="1"/>
            <a:r>
              <a:rPr lang="en-US"/>
              <a:t>Second level</a:t>
            </a:r>
          </a:p>
        </p:txBody>
      </p:sp>
      <p:sp>
        <p:nvSpPr>
          <p:cNvPr id="6" name="Footer Placeholder 7">
            <a:extLst>
              <a:ext uri="{FF2B5EF4-FFF2-40B4-BE49-F238E27FC236}">
                <a16:creationId xmlns:a16="http://schemas.microsoft.com/office/drawing/2014/main" id="{B184FE6C-20FA-4D22-A7BC-73EDB0A5B1F2}"/>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7" name="Title 6">
            <a:extLst>
              <a:ext uri="{FF2B5EF4-FFF2-40B4-BE49-F238E27FC236}">
                <a16:creationId xmlns:a16="http://schemas.microsoft.com/office/drawing/2014/main" id="{8DDA2FF5-0D09-4E2D-8764-9E5053B66EE7}"/>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6FD16114-C781-4653-99A1-C04F1819A6C9}"/>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4C152CD8-BB04-42DE-ABF2-7F147980075F}"/>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1236531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F247C84-751B-410E-908A-F215AC753BDF}"/>
              </a:ext>
            </a:extLst>
          </p:cNvPr>
          <p:cNvGraphicFramePr>
            <a:graphicFrameLocks noChangeAspect="1"/>
          </p:cNvGraphicFramePr>
          <p:nvPr userDrawn="1">
            <p:custDataLst>
              <p:tags r:id="rId2"/>
            </p:custDataLst>
            <p:extLst>
              <p:ext uri="{D42A27DB-BD31-4B8C-83A1-F6EECF244321}">
                <p14:modId xmlns:p14="http://schemas.microsoft.com/office/powerpoint/2010/main" val="4137901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1" name="think-cell Slide" r:id="rId4" imgW="378" imgH="377" progId="TCLayout.ActiveDocument.1">
                  <p:embed/>
                </p:oleObj>
              </mc:Choice>
              <mc:Fallback>
                <p:oleObj name="think-cell Slide" r:id="rId4" imgW="378" imgH="377" progId="TCLayout.ActiveDocument.1">
                  <p:embed/>
                  <p:pic>
                    <p:nvPicPr>
                      <p:cNvPr id="6" name="Object 5" hidden="1">
                        <a:extLst>
                          <a:ext uri="{FF2B5EF4-FFF2-40B4-BE49-F238E27FC236}">
                            <a16:creationId xmlns:a16="http://schemas.microsoft.com/office/drawing/2014/main" id="{7F247C84-751B-410E-908A-F215AC753B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4944175"/>
            <a:ext cx="11447433" cy="802104"/>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p:txBody>
      </p:sp>
      <p:sp>
        <p:nvSpPr>
          <p:cNvPr id="4" name="Chart Placeholder 3"/>
          <p:cNvSpPr>
            <a:spLocks noGrp="1"/>
          </p:cNvSpPr>
          <p:nvPr>
            <p:ph type="chart" sz="quarter" idx="18"/>
          </p:nvPr>
        </p:nvSpPr>
        <p:spPr>
          <a:xfrm>
            <a:off x="360363" y="1562099"/>
            <a:ext cx="11447462" cy="3218448"/>
          </a:xfrm>
        </p:spPr>
        <p:txBody>
          <a:bodyPr anchor="ctr"/>
          <a:lstStyle>
            <a:lvl1pPr marL="0" indent="0" algn="ctr">
              <a:buNone/>
              <a:defRPr/>
            </a:lvl1pPr>
          </a:lstStyle>
          <a:p>
            <a:r>
              <a:rPr lang="en-US"/>
              <a:t>Click icon to add chart</a:t>
            </a:r>
            <a:endParaRPr lang="en-GB"/>
          </a:p>
        </p:txBody>
      </p:sp>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3" name="Title 2">
            <a:extLst>
              <a:ext uri="{FF2B5EF4-FFF2-40B4-BE49-F238E27FC236}">
                <a16:creationId xmlns:a16="http://schemas.microsoft.com/office/drawing/2014/main" id="{C3A453A8-E7E4-4918-81D3-0F4D17232DC5}"/>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9" name="Slide Number Placeholder 2">
            <a:extLst>
              <a:ext uri="{FF2B5EF4-FFF2-40B4-BE49-F238E27FC236}">
                <a16:creationId xmlns:a16="http://schemas.microsoft.com/office/drawing/2014/main" id="{CA275456-D477-418B-AC25-5997EFCB34A7}"/>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20278B90-98F1-48FD-86E9-81942CB8EA0D}"/>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9636781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8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2D48885-04D3-4D1D-912F-BEE6531A3F97}"/>
              </a:ext>
            </a:extLst>
          </p:cNvPr>
          <p:cNvGraphicFramePr>
            <a:graphicFrameLocks noChangeAspect="1"/>
          </p:cNvGraphicFramePr>
          <p:nvPr userDrawn="1">
            <p:custDataLst>
              <p:tags r:id="rId2"/>
            </p:custDataLst>
            <p:extLst>
              <p:ext uri="{D42A27DB-BD31-4B8C-83A1-F6EECF244321}">
                <p14:modId xmlns:p14="http://schemas.microsoft.com/office/powerpoint/2010/main" val="3653041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5" name="think-cell Slide" r:id="rId4" imgW="316" imgH="318" progId="TCLayout.ActiveDocument.1">
                  <p:embed/>
                </p:oleObj>
              </mc:Choice>
              <mc:Fallback>
                <p:oleObj name="think-cell Slide" r:id="rId4" imgW="316" imgH="318" progId="TCLayout.ActiveDocument.1">
                  <p:embed/>
                  <p:pic>
                    <p:nvPicPr>
                      <p:cNvPr id="6" name="Object 5" hidden="1">
                        <a:extLst>
                          <a:ext uri="{FF2B5EF4-FFF2-40B4-BE49-F238E27FC236}">
                            <a16:creationId xmlns:a16="http://schemas.microsoft.com/office/drawing/2014/main" id="{D2D48885-04D3-4D1D-912F-BEE6531A3F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Chart Placeholder 3"/>
          <p:cNvSpPr>
            <a:spLocks noGrp="1"/>
          </p:cNvSpPr>
          <p:nvPr>
            <p:ph type="chart" sz="quarter" idx="18"/>
          </p:nvPr>
        </p:nvSpPr>
        <p:spPr>
          <a:xfrm>
            <a:off x="360363" y="1562099"/>
            <a:ext cx="5928142" cy="4039622"/>
          </a:xfrm>
        </p:spPr>
        <p:txBody>
          <a:bodyPr anchor="ctr"/>
          <a:lstStyle>
            <a:lvl1pPr marL="0" indent="0" algn="ctr">
              <a:buNone/>
              <a:defRPr/>
            </a:lvl1pPr>
          </a:lstStyle>
          <a:p>
            <a:r>
              <a:rPr lang="en-US"/>
              <a:t>Click icon to add chart</a:t>
            </a:r>
            <a:endParaRPr lang="en-GB"/>
          </a:p>
        </p:txBody>
      </p:sp>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3" name="Text Placeholder 2"/>
          <p:cNvSpPr>
            <a:spLocks noGrp="1"/>
          </p:cNvSpPr>
          <p:nvPr>
            <p:ph type="body" sz="quarter" idx="21"/>
          </p:nvPr>
        </p:nvSpPr>
        <p:spPr>
          <a:xfrm>
            <a:off x="6624638" y="1562099"/>
            <a:ext cx="5170487" cy="4039621"/>
          </a:xfrm>
        </p:spPr>
        <p:txBody>
          <a:bodyPr anchor="ctr">
            <a:normAutofit/>
          </a:bodyPr>
          <a:lstStyle>
            <a:lvl1pPr marL="0" indent="0" algn="ctr">
              <a:buNone/>
              <a:defRPr sz="1800" b="1"/>
            </a:lvl1pPr>
          </a:lstStyle>
          <a:p>
            <a:pPr lvl="0"/>
            <a:r>
              <a:rPr lang="en-US"/>
              <a:t>Click to edit Master text styles</a:t>
            </a:r>
          </a:p>
        </p:txBody>
      </p:sp>
      <p:sp>
        <p:nvSpPr>
          <p:cNvPr id="2" name="Title 1"/>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9" name="Slide Number Placeholder 2">
            <a:extLst>
              <a:ext uri="{FF2B5EF4-FFF2-40B4-BE49-F238E27FC236}">
                <a16:creationId xmlns:a16="http://schemas.microsoft.com/office/drawing/2014/main" id="{57576DD1-15B8-44FD-AE12-C0480B45297C}"/>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99DA6EFB-1CC4-42FB-9657-D7A89BAF39DD}"/>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123011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84">
          <p15:clr>
            <a:srgbClr val="FBAE40"/>
          </p15:clr>
        </p15:guide>
        <p15:guide id="4" pos="212">
          <p15:clr>
            <a:srgbClr val="FBAE40"/>
          </p15:clr>
        </p15:guide>
        <p15:guide id="5" pos="745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1356420-3E87-4B37-8909-A11EA2ECD773}"/>
              </a:ext>
            </a:extLst>
          </p:cNvPr>
          <p:cNvGraphicFramePr>
            <a:graphicFrameLocks noChangeAspect="1"/>
          </p:cNvGraphicFramePr>
          <p:nvPr userDrawn="1">
            <p:custDataLst>
              <p:tags r:id="rId2"/>
            </p:custDataLst>
            <p:extLst>
              <p:ext uri="{D42A27DB-BD31-4B8C-83A1-F6EECF244321}">
                <p14:modId xmlns:p14="http://schemas.microsoft.com/office/powerpoint/2010/main" val="2940952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89" name="think-cell Slide" r:id="rId4" imgW="316" imgH="318" progId="TCLayout.ActiveDocument.1">
                  <p:embed/>
                </p:oleObj>
              </mc:Choice>
              <mc:Fallback>
                <p:oleObj name="think-cell Slide" r:id="rId4" imgW="316" imgH="318" progId="TCLayout.ActiveDocument.1">
                  <p:embed/>
                  <p:pic>
                    <p:nvPicPr>
                      <p:cNvPr id="6" name="Object 5" hidden="1">
                        <a:extLst>
                          <a:ext uri="{FF2B5EF4-FFF2-40B4-BE49-F238E27FC236}">
                            <a16:creationId xmlns:a16="http://schemas.microsoft.com/office/drawing/2014/main" id="{F1356420-3E87-4B37-8909-A11EA2ECD7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sz="quarter" idx="20"/>
          </p:nvPr>
        </p:nvSpPr>
        <p:spPr>
          <a:xfrm>
            <a:off x="360362" y="1571625"/>
            <a:ext cx="5394960" cy="449680"/>
          </a:xfrm>
          <a:noFill/>
          <a:ln>
            <a:noFill/>
          </a:ln>
        </p:spPr>
        <p:txBody>
          <a:bodyPr anchor="ctr">
            <a:normAutofit/>
          </a:bodyPr>
          <a:lstStyle>
            <a:lvl1pPr marL="0" indent="0" algn="ctr">
              <a:buNone/>
              <a:defRPr sz="1600" b="1">
                <a:solidFill>
                  <a:schemeClr val="tx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1571625"/>
            <a:ext cx="5394960" cy="449680"/>
          </a:xfrm>
          <a:noFill/>
          <a:ln>
            <a:noFill/>
          </a:ln>
        </p:spPr>
        <p:txBody>
          <a:bodyPr anchor="ctr">
            <a:normAutofit/>
          </a:bodyPr>
          <a:lstStyle>
            <a:lvl1pPr marL="0" indent="0" algn="ctr">
              <a:buNone/>
              <a:defRPr sz="1600" b="1">
                <a:solidFill>
                  <a:schemeClr val="tx1"/>
                </a:solidFill>
              </a:defRPr>
            </a:lvl1pPr>
          </a:lstStyle>
          <a:p>
            <a:pPr lvl="0"/>
            <a:r>
              <a:rPr lang="en-US"/>
              <a:t>Click to edit Master text styles</a:t>
            </a:r>
          </a:p>
        </p:txBody>
      </p:sp>
      <p:sp>
        <p:nvSpPr>
          <p:cNvPr id="4" name="Chart Placeholder 3"/>
          <p:cNvSpPr>
            <a:spLocks noGrp="1"/>
          </p:cNvSpPr>
          <p:nvPr>
            <p:ph type="chart" sz="quarter" idx="22"/>
          </p:nvPr>
        </p:nvSpPr>
        <p:spPr>
          <a:xfrm>
            <a:off x="360362" y="2278063"/>
            <a:ext cx="5394960" cy="3513137"/>
          </a:xfrm>
        </p:spPr>
        <p:txBody>
          <a:bodyPr anchor="ctr"/>
          <a:lstStyle>
            <a:lvl1pPr marL="0" indent="0" algn="ctr">
              <a:buNone/>
              <a:defRPr/>
            </a:lvl1pPr>
          </a:lstStyle>
          <a:p>
            <a:r>
              <a:rPr lang="en-US"/>
              <a:t>Click icon to add chart</a:t>
            </a:r>
            <a:endParaRPr lang="en-GB"/>
          </a:p>
        </p:txBody>
      </p:sp>
      <p:sp>
        <p:nvSpPr>
          <p:cNvPr id="11" name="Chart Placeholder 3"/>
          <p:cNvSpPr>
            <a:spLocks noGrp="1"/>
          </p:cNvSpPr>
          <p:nvPr>
            <p:ph type="chart" sz="quarter" idx="23"/>
          </p:nvPr>
        </p:nvSpPr>
        <p:spPr>
          <a:xfrm>
            <a:off x="6412229" y="2278063"/>
            <a:ext cx="5394960" cy="3513137"/>
          </a:xfrm>
        </p:spPr>
        <p:txBody>
          <a:bodyPr anchor="ctr"/>
          <a:lstStyle>
            <a:lvl1pPr marL="0" indent="0" algn="ctr">
              <a:buNone/>
              <a:defRPr/>
            </a:lvl1pPr>
          </a:lstStyle>
          <a:p>
            <a:r>
              <a:rPr lang="en-US"/>
              <a:t>Click icon to add chart</a:t>
            </a:r>
            <a:endParaRPr lang="en-GB"/>
          </a:p>
        </p:txBody>
      </p:sp>
      <p:sp>
        <p:nvSpPr>
          <p:cNvPr id="12" name="Footer Placeholder 7"/>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2" name="Title 1"/>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13" name="Slide Number Placeholder 2">
            <a:extLst>
              <a:ext uri="{FF2B5EF4-FFF2-40B4-BE49-F238E27FC236}">
                <a16:creationId xmlns:a16="http://schemas.microsoft.com/office/drawing/2014/main" id="{F938AED9-CD32-45E2-8E71-846C9A8475A5}"/>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5" name="Text Placeholder 2">
            <a:extLst>
              <a:ext uri="{FF2B5EF4-FFF2-40B4-BE49-F238E27FC236}">
                <a16:creationId xmlns:a16="http://schemas.microsoft.com/office/drawing/2014/main" id="{3F4240FC-1BAC-4743-819A-FA67AC56D96D}"/>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3725489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7548719-0DAD-4E53-88E3-87C982F061D6}"/>
              </a:ext>
            </a:extLst>
          </p:cNvPr>
          <p:cNvGraphicFramePr>
            <a:graphicFrameLocks noChangeAspect="1"/>
          </p:cNvGraphicFramePr>
          <p:nvPr userDrawn="1">
            <p:custDataLst>
              <p:tags r:id="rId2"/>
            </p:custDataLst>
            <p:extLst>
              <p:ext uri="{D42A27DB-BD31-4B8C-83A1-F6EECF244321}">
                <p14:modId xmlns:p14="http://schemas.microsoft.com/office/powerpoint/2010/main" val="4114191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3" name="think-cell Slide" r:id="rId4" imgW="316" imgH="318" progId="TCLayout.ActiveDocument.1">
                  <p:embed/>
                </p:oleObj>
              </mc:Choice>
              <mc:Fallback>
                <p:oleObj name="think-cell Slide" r:id="rId4" imgW="316" imgH="318" progId="TCLayout.ActiveDocument.1">
                  <p:embed/>
                  <p:pic>
                    <p:nvPicPr>
                      <p:cNvPr id="6" name="Object 5" hidden="1">
                        <a:extLst>
                          <a:ext uri="{FF2B5EF4-FFF2-40B4-BE49-F238E27FC236}">
                            <a16:creationId xmlns:a16="http://schemas.microsoft.com/office/drawing/2014/main" id="{37548719-0DAD-4E53-88E3-87C982F061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sz="quarter" idx="20"/>
          </p:nvPr>
        </p:nvSpPr>
        <p:spPr>
          <a:xfrm>
            <a:off x="360362" y="2706959"/>
            <a:ext cx="5394960" cy="449680"/>
          </a:xfrm>
          <a:noFill/>
          <a:ln>
            <a:noFill/>
          </a:ln>
        </p:spPr>
        <p:txBody>
          <a:bodyPr anchor="ctr">
            <a:normAutofit/>
          </a:bodyPr>
          <a:lstStyle>
            <a:lvl1pPr marL="0" indent="0" algn="ctr">
              <a:buNone/>
              <a:defRPr sz="1600" b="1">
                <a:solidFill>
                  <a:schemeClr val="tx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2706959"/>
            <a:ext cx="5394960" cy="449680"/>
          </a:xfrm>
          <a:noFill/>
          <a:ln>
            <a:noFill/>
          </a:ln>
        </p:spPr>
        <p:txBody>
          <a:bodyPr anchor="ctr">
            <a:normAutofit/>
          </a:bodyPr>
          <a:lstStyle>
            <a:lvl1pPr marL="0" indent="0" algn="ctr">
              <a:buNone/>
              <a:defRPr sz="1600" b="1">
                <a:solidFill>
                  <a:schemeClr val="tx1"/>
                </a:solidFill>
              </a:defRPr>
            </a:lvl1pPr>
          </a:lstStyle>
          <a:p>
            <a:pPr lvl="0"/>
            <a:r>
              <a:rPr lang="en-US"/>
              <a:t>Click to edit Master text styles</a:t>
            </a:r>
          </a:p>
        </p:txBody>
      </p:sp>
      <p:sp>
        <p:nvSpPr>
          <p:cNvPr id="11" name="Chart Placeholder 3"/>
          <p:cNvSpPr>
            <a:spLocks noGrp="1"/>
          </p:cNvSpPr>
          <p:nvPr>
            <p:ph type="chart" sz="quarter" idx="23"/>
          </p:nvPr>
        </p:nvSpPr>
        <p:spPr>
          <a:xfrm>
            <a:off x="6412229" y="3192379"/>
            <a:ext cx="5394960" cy="2598821"/>
          </a:xfrm>
        </p:spPr>
        <p:txBody>
          <a:bodyPr anchor="ctr"/>
          <a:lstStyle>
            <a:lvl1pPr marL="0" indent="0" algn="ctr">
              <a:buNone/>
              <a:defRPr/>
            </a:lvl1pPr>
          </a:lstStyle>
          <a:p>
            <a:r>
              <a:rPr lang="en-US"/>
              <a:t>Click icon to add chart</a:t>
            </a:r>
            <a:endParaRPr lang="en-GB"/>
          </a:p>
        </p:txBody>
      </p:sp>
      <p:sp>
        <p:nvSpPr>
          <p:cNvPr id="12" name="Footer Placeholder 7"/>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5" name="Table Placeholder 4"/>
          <p:cNvSpPr>
            <a:spLocks noGrp="1"/>
          </p:cNvSpPr>
          <p:nvPr>
            <p:ph type="tbl" sz="quarter" idx="25"/>
          </p:nvPr>
        </p:nvSpPr>
        <p:spPr>
          <a:xfrm>
            <a:off x="360363" y="3191899"/>
            <a:ext cx="5394960" cy="2597459"/>
          </a:xfrm>
        </p:spPr>
        <p:txBody>
          <a:bodyPr anchor="ctr"/>
          <a:lstStyle>
            <a:lvl1pPr marL="0" indent="0" algn="ctr">
              <a:buNone/>
              <a:defRPr/>
            </a:lvl1pPr>
          </a:lstStyle>
          <a:p>
            <a:r>
              <a:rPr lang="en-US"/>
              <a:t>Click icon to add table</a:t>
            </a:r>
            <a:endParaRPr lang="en-GB"/>
          </a:p>
        </p:txBody>
      </p:sp>
      <p:sp>
        <p:nvSpPr>
          <p:cNvPr id="7" name="Chart Placeholder 6"/>
          <p:cNvSpPr>
            <a:spLocks noGrp="1"/>
          </p:cNvSpPr>
          <p:nvPr>
            <p:ph type="chart" sz="quarter" idx="26"/>
          </p:nvPr>
        </p:nvSpPr>
        <p:spPr>
          <a:xfrm>
            <a:off x="360363" y="1524001"/>
            <a:ext cx="11448288" cy="945330"/>
          </a:xfrm>
        </p:spPr>
        <p:txBody>
          <a:bodyPr vert="horz" lIns="91440" tIns="45720" rIns="91440" bIns="45720" rtlCol="0" anchor="ctr">
            <a:normAutofit/>
          </a:bodyPr>
          <a:lstStyle>
            <a:lvl1pPr>
              <a:defRPr lang="en-GB"/>
            </a:lvl1pPr>
          </a:lstStyle>
          <a:p>
            <a:pPr marL="0" lvl="0" indent="0" algn="ctr">
              <a:buNone/>
            </a:pPr>
            <a:r>
              <a:rPr lang="en-US"/>
              <a:t>Click icon to add chart</a:t>
            </a:r>
            <a:endParaRPr lang="en-GB"/>
          </a:p>
        </p:txBody>
      </p:sp>
      <p:sp>
        <p:nvSpPr>
          <p:cNvPr id="2" name="Title 1"/>
          <p:cNvSpPr>
            <a:spLocks noGrp="1"/>
          </p:cNvSpPr>
          <p:nvPr>
            <p:ph type="title"/>
          </p:nvPr>
        </p:nvSpPr>
        <p:spPr/>
        <p:txBody>
          <a:bodyPr vert="horz"/>
          <a:lstStyle/>
          <a:p>
            <a:r>
              <a:rPr lang="en-US"/>
              <a:t>Click to edit Master title style</a:t>
            </a:r>
            <a:endParaRPr lang="en-GB"/>
          </a:p>
        </p:txBody>
      </p:sp>
      <p:sp>
        <p:nvSpPr>
          <p:cNvPr id="13" name="Slide Number Placeholder 2">
            <a:extLst>
              <a:ext uri="{FF2B5EF4-FFF2-40B4-BE49-F238E27FC236}">
                <a16:creationId xmlns:a16="http://schemas.microsoft.com/office/drawing/2014/main" id="{37F8EB40-3D6F-46D9-8187-3B2CAC45F540}"/>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4" name="Text Placeholder 2">
            <a:extLst>
              <a:ext uri="{FF2B5EF4-FFF2-40B4-BE49-F238E27FC236}">
                <a16:creationId xmlns:a16="http://schemas.microsoft.com/office/drawing/2014/main" id="{4A274563-E7A7-4BAD-A4D4-0FDF45669B5F}"/>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3688456288"/>
      </p:ext>
    </p:extLst>
  </p:cSld>
  <p:clrMapOvr>
    <a:masterClrMapping/>
  </p:clrMapOvr>
  <p:extLst>
    <p:ext uri="{DCECCB84-F9BA-43D5-87BE-67443E8EF086}">
      <p15:sldGuideLst xmlns:p15="http://schemas.microsoft.com/office/powerpoint/2012/main">
        <p15:guide id="1" orient="horz" pos="9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3 point colum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2656897-7C07-494D-B5A2-35CEE74765AF}"/>
              </a:ext>
            </a:extLst>
          </p:cNvPr>
          <p:cNvGraphicFramePr>
            <a:graphicFrameLocks noChangeAspect="1"/>
          </p:cNvGraphicFramePr>
          <p:nvPr userDrawn="1">
            <p:custDataLst>
              <p:tags r:id="rId2"/>
            </p:custDataLst>
            <p:extLst>
              <p:ext uri="{D42A27DB-BD31-4B8C-83A1-F6EECF244321}">
                <p14:modId xmlns:p14="http://schemas.microsoft.com/office/powerpoint/2010/main" val="203560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7" name="think-cell Slide" r:id="rId4" imgW="316" imgH="318" progId="TCLayout.ActiveDocument.1">
                  <p:embed/>
                </p:oleObj>
              </mc:Choice>
              <mc:Fallback>
                <p:oleObj name="think-cell Slide" r:id="rId4" imgW="316" imgH="318" progId="TCLayout.ActiveDocument.1">
                  <p:embed/>
                  <p:pic>
                    <p:nvPicPr>
                      <p:cNvPr id="4" name="Object 3" hidden="1">
                        <a:extLst>
                          <a:ext uri="{FF2B5EF4-FFF2-40B4-BE49-F238E27FC236}">
                            <a16:creationId xmlns:a16="http://schemas.microsoft.com/office/drawing/2014/main" id="{52656897-7C07-494D-B5A2-35CEE74765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2"/>
          <p:cNvSpPr>
            <a:spLocks noGrp="1"/>
          </p:cNvSpPr>
          <p:nvPr>
            <p:ph type="body" sz="quarter" idx="21"/>
          </p:nvPr>
        </p:nvSpPr>
        <p:spPr>
          <a:xfrm>
            <a:off x="359754" y="1524001"/>
            <a:ext cx="11447435" cy="449680"/>
          </a:xfrm>
          <a:noFill/>
          <a:ln>
            <a:noFill/>
          </a:ln>
        </p:spPr>
        <p:txBody>
          <a:bodyPr anchor="ctr">
            <a:normAutofit/>
          </a:bodyPr>
          <a:lstStyle>
            <a:lvl1pPr marL="0" indent="0" algn="l">
              <a:buNone/>
              <a:defRPr sz="1600" b="1">
                <a:solidFill>
                  <a:schemeClr val="tx1"/>
                </a:solidFill>
              </a:defRPr>
            </a:lvl1pPr>
          </a:lstStyle>
          <a:p>
            <a:pPr lvl="0"/>
            <a:r>
              <a:rPr lang="en-US"/>
              <a:t>Click to edit Master text styles</a:t>
            </a:r>
          </a:p>
        </p:txBody>
      </p:sp>
      <p:sp>
        <p:nvSpPr>
          <p:cNvPr id="11" name="Chart Placeholder 3"/>
          <p:cNvSpPr>
            <a:spLocks noGrp="1"/>
          </p:cNvSpPr>
          <p:nvPr>
            <p:ph type="chart" sz="quarter" idx="23"/>
          </p:nvPr>
        </p:nvSpPr>
        <p:spPr>
          <a:xfrm>
            <a:off x="359754" y="2101516"/>
            <a:ext cx="11447435" cy="3689684"/>
          </a:xfrm>
        </p:spPr>
        <p:txBody>
          <a:bodyPr anchor="ctr"/>
          <a:lstStyle>
            <a:lvl1pPr marL="0" indent="0" algn="ctr">
              <a:buNone/>
              <a:defRPr/>
            </a:lvl1pPr>
          </a:lstStyle>
          <a:p>
            <a:r>
              <a:rPr lang="en-US"/>
              <a:t>Click icon to add chart</a:t>
            </a:r>
            <a:endParaRPr lang="en-GB"/>
          </a:p>
        </p:txBody>
      </p:sp>
      <p:sp>
        <p:nvSpPr>
          <p:cNvPr id="12" name="Footer Placeholder 7"/>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2" name="Title 1"/>
          <p:cNvSpPr>
            <a:spLocks noGrp="1"/>
          </p:cNvSpPr>
          <p:nvPr>
            <p:ph type="title"/>
          </p:nvPr>
        </p:nvSpPr>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5B8A5FC3-0384-4928-8FFE-88ACC114BC70}"/>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3" name="Text Placeholder 2">
            <a:extLst>
              <a:ext uri="{FF2B5EF4-FFF2-40B4-BE49-F238E27FC236}">
                <a16:creationId xmlns:a16="http://schemas.microsoft.com/office/drawing/2014/main" id="{66A28292-FDAC-4B5F-A2A2-FE5FF945122E}"/>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3020798712"/>
      </p:ext>
    </p:extLst>
  </p:cSld>
  <p:clrMapOvr>
    <a:masterClrMapping/>
  </p:clrMapOvr>
  <p:extLst>
    <p:ext uri="{DCECCB84-F9BA-43D5-87BE-67443E8EF086}">
      <p15:sldGuideLst xmlns:p15="http://schemas.microsoft.com/office/powerpoint/2012/main">
        <p15:guide id="1" orient="horz" pos="9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3 point colum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30ECF7A-84AA-4D75-960E-55BEE59714DE}"/>
              </a:ext>
            </a:extLst>
          </p:cNvPr>
          <p:cNvGraphicFramePr>
            <a:graphicFrameLocks noChangeAspect="1"/>
          </p:cNvGraphicFramePr>
          <p:nvPr userDrawn="1">
            <p:custDataLst>
              <p:tags r:id="rId2"/>
            </p:custDataLst>
            <p:extLst>
              <p:ext uri="{D42A27DB-BD31-4B8C-83A1-F6EECF244321}">
                <p14:modId xmlns:p14="http://schemas.microsoft.com/office/powerpoint/2010/main" val="32309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1" name="think-cell Slide" r:id="rId4" imgW="316" imgH="318" progId="TCLayout.ActiveDocument.1">
                  <p:embed/>
                </p:oleObj>
              </mc:Choice>
              <mc:Fallback>
                <p:oleObj name="think-cell Slide" r:id="rId4" imgW="316" imgH="318" progId="TCLayout.ActiveDocument.1">
                  <p:embed/>
                  <p:pic>
                    <p:nvPicPr>
                      <p:cNvPr id="4" name="Object 3" hidden="1">
                        <a:extLst>
                          <a:ext uri="{FF2B5EF4-FFF2-40B4-BE49-F238E27FC236}">
                            <a16:creationId xmlns:a16="http://schemas.microsoft.com/office/drawing/2014/main" id="{E30ECF7A-84AA-4D75-960E-55BEE59714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10" name="Text Placeholder 2"/>
          <p:cNvSpPr>
            <a:spLocks noGrp="1"/>
          </p:cNvSpPr>
          <p:nvPr>
            <p:ph type="body" sz="quarter" idx="21"/>
          </p:nvPr>
        </p:nvSpPr>
        <p:spPr>
          <a:xfrm>
            <a:off x="360362" y="1571625"/>
            <a:ext cx="5394960" cy="449680"/>
          </a:xfrm>
          <a:noFill/>
          <a:ln>
            <a:noFill/>
          </a:ln>
        </p:spPr>
        <p:txBody>
          <a:bodyPr anchor="ctr">
            <a:normAutofit/>
          </a:bodyPr>
          <a:lstStyle>
            <a:lvl1pPr marL="0" indent="0" algn="ctr">
              <a:buNone/>
              <a:defRPr sz="1600" b="1">
                <a:solidFill>
                  <a:schemeClr val="tx1"/>
                </a:solidFill>
              </a:defRPr>
            </a:lvl1pPr>
          </a:lstStyle>
          <a:p>
            <a:pPr lvl="0"/>
            <a:r>
              <a:rPr lang="en-US"/>
              <a:t>Click to edit Master text styles</a:t>
            </a:r>
          </a:p>
        </p:txBody>
      </p:sp>
      <p:sp>
        <p:nvSpPr>
          <p:cNvPr id="11" name="Text Placeholder 2"/>
          <p:cNvSpPr>
            <a:spLocks noGrp="1"/>
          </p:cNvSpPr>
          <p:nvPr>
            <p:ph type="body" sz="quarter" idx="22"/>
          </p:nvPr>
        </p:nvSpPr>
        <p:spPr>
          <a:xfrm>
            <a:off x="6412229" y="1571625"/>
            <a:ext cx="5394960" cy="449680"/>
          </a:xfrm>
          <a:noFill/>
          <a:ln>
            <a:noFill/>
          </a:ln>
        </p:spPr>
        <p:txBody>
          <a:bodyPr anchor="ctr">
            <a:normAutofit/>
          </a:bodyPr>
          <a:lstStyle>
            <a:lvl1pPr marL="0" indent="0" algn="ctr">
              <a:buNone/>
              <a:defRPr sz="1600" b="1">
                <a:solidFill>
                  <a:schemeClr val="tx1"/>
                </a:solidFill>
              </a:defRPr>
            </a:lvl1pPr>
          </a:lstStyle>
          <a:p>
            <a:pPr lvl="0"/>
            <a:r>
              <a:rPr lang="en-US"/>
              <a:t>Click to edit Master text styles</a:t>
            </a:r>
          </a:p>
        </p:txBody>
      </p:sp>
      <p:sp>
        <p:nvSpPr>
          <p:cNvPr id="12" name="Chart Placeholder 3"/>
          <p:cNvSpPr>
            <a:spLocks noGrp="1"/>
          </p:cNvSpPr>
          <p:nvPr>
            <p:ph type="chart" sz="quarter" idx="23"/>
          </p:nvPr>
        </p:nvSpPr>
        <p:spPr>
          <a:xfrm>
            <a:off x="360362" y="2278063"/>
            <a:ext cx="5394960" cy="3513137"/>
          </a:xfrm>
        </p:spPr>
        <p:txBody>
          <a:bodyPr anchor="ctr"/>
          <a:lstStyle>
            <a:lvl1pPr marL="0" indent="0" algn="ctr">
              <a:buNone/>
              <a:defRPr/>
            </a:lvl1pPr>
          </a:lstStyle>
          <a:p>
            <a:r>
              <a:rPr lang="en-US"/>
              <a:t>Click icon to add chart</a:t>
            </a:r>
            <a:endParaRPr lang="en-GB"/>
          </a:p>
        </p:txBody>
      </p:sp>
      <p:sp>
        <p:nvSpPr>
          <p:cNvPr id="5" name="Text Placeholder 4"/>
          <p:cNvSpPr>
            <a:spLocks noGrp="1"/>
          </p:cNvSpPr>
          <p:nvPr>
            <p:ph type="body" sz="quarter" idx="24"/>
          </p:nvPr>
        </p:nvSpPr>
        <p:spPr>
          <a:xfrm>
            <a:off x="6412229" y="2278063"/>
            <a:ext cx="5394960" cy="3511296"/>
          </a:xfrm>
        </p:spPr>
        <p:txBody>
          <a:bodyPr>
            <a:normAutofit/>
          </a:bodyPr>
          <a:lstStyle>
            <a:lvl1pPr marL="228600" indent="-228600">
              <a:buFont typeface="+mj-lt"/>
              <a:buAutoNum type="arabicParenR"/>
              <a:defRPr sz="1600"/>
            </a:lvl1pPr>
            <a:lvl2pPr marL="914400" indent="-457200">
              <a:buFont typeface="+mj-lt"/>
              <a:buAutoNum type="arabicParenR"/>
              <a:defRPr/>
            </a:lvl2pPr>
            <a:lvl3pPr marL="1371600" indent="-457200">
              <a:buFont typeface="+mj-lt"/>
              <a:buAutoNum type="arabicParenR"/>
              <a:defRPr/>
            </a:lvl3pPr>
            <a:lvl4pPr marL="1714500" indent="-342900">
              <a:buFont typeface="+mj-lt"/>
              <a:buAutoNum type="arabicParenR"/>
              <a:defRPr/>
            </a:lvl4pPr>
            <a:lvl5pPr marL="2171700" indent="-342900">
              <a:buFont typeface="+mj-lt"/>
              <a:buAutoNum type="arabicParenR"/>
              <a:defRPr/>
            </a:lvl5pPr>
          </a:lstStyle>
          <a:p>
            <a:pPr lvl="0"/>
            <a:r>
              <a:rPr lang="en-US"/>
              <a:t>Click to edit Master text styles</a:t>
            </a:r>
          </a:p>
        </p:txBody>
      </p:sp>
      <p:sp>
        <p:nvSpPr>
          <p:cNvPr id="2" name="Title 1"/>
          <p:cNvSpPr>
            <a:spLocks noGrp="1"/>
          </p:cNvSpPr>
          <p:nvPr>
            <p:ph type="title"/>
          </p:nvPr>
        </p:nvSpPr>
        <p:spPr/>
        <p:txBody>
          <a:bodyPr vert="horz"/>
          <a:lstStyle/>
          <a:p>
            <a:r>
              <a:rPr lang="en-US"/>
              <a:t>Click to edit Master title style</a:t>
            </a:r>
            <a:endParaRPr lang="en-GB"/>
          </a:p>
        </p:txBody>
      </p:sp>
      <p:sp>
        <p:nvSpPr>
          <p:cNvPr id="13" name="Slide Number Placeholder 2">
            <a:extLst>
              <a:ext uri="{FF2B5EF4-FFF2-40B4-BE49-F238E27FC236}">
                <a16:creationId xmlns:a16="http://schemas.microsoft.com/office/drawing/2014/main" id="{F1C66DD2-3634-499A-89BC-67CE0ED97B3A}"/>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4" name="Text Placeholder 2">
            <a:extLst>
              <a:ext uri="{FF2B5EF4-FFF2-40B4-BE49-F238E27FC236}">
                <a16:creationId xmlns:a16="http://schemas.microsoft.com/office/drawing/2014/main" id="{61D9C438-C6F4-46FF-9343-311357C19DDB}"/>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704610391"/>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orient="horz" pos="98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3 point colum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81B9B10-FEE7-4769-BFA6-4DD5323420D0}"/>
              </a:ext>
            </a:extLst>
          </p:cNvPr>
          <p:cNvGraphicFramePr>
            <a:graphicFrameLocks noChangeAspect="1"/>
          </p:cNvGraphicFramePr>
          <p:nvPr userDrawn="1">
            <p:custDataLst>
              <p:tags r:id="rId2"/>
            </p:custDataLst>
            <p:extLst>
              <p:ext uri="{D42A27DB-BD31-4B8C-83A1-F6EECF244321}">
                <p14:modId xmlns:p14="http://schemas.microsoft.com/office/powerpoint/2010/main" val="6565946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5" name="think-cell Slide" r:id="rId4" imgW="316" imgH="318" progId="TCLayout.ActiveDocument.1">
                  <p:embed/>
                </p:oleObj>
              </mc:Choice>
              <mc:Fallback>
                <p:oleObj name="think-cell Slide" r:id="rId4" imgW="316" imgH="318" progId="TCLayout.ActiveDocument.1">
                  <p:embed/>
                  <p:pic>
                    <p:nvPicPr>
                      <p:cNvPr id="4" name="Object 3" hidden="1">
                        <a:extLst>
                          <a:ext uri="{FF2B5EF4-FFF2-40B4-BE49-F238E27FC236}">
                            <a16:creationId xmlns:a16="http://schemas.microsoft.com/office/drawing/2014/main" id="{581B9B10-FEE7-4769-BFA6-4DD5323420D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11" name="Text Placeholder 2"/>
          <p:cNvSpPr>
            <a:spLocks noGrp="1"/>
          </p:cNvSpPr>
          <p:nvPr>
            <p:ph type="body" sz="quarter" idx="22"/>
          </p:nvPr>
        </p:nvSpPr>
        <p:spPr>
          <a:xfrm>
            <a:off x="359758" y="1571625"/>
            <a:ext cx="2727158" cy="449680"/>
          </a:xfrm>
          <a:solidFill>
            <a:schemeClr val="accent1"/>
          </a:solidFill>
          <a:ln>
            <a:solidFill>
              <a:schemeClr val="accent1"/>
            </a:solidFill>
          </a:ln>
        </p:spPr>
        <p:txBody>
          <a:bodyPr anchor="ctr">
            <a:normAutofit/>
          </a:bodyPr>
          <a:lstStyle>
            <a:lvl1pPr marL="0" indent="0" algn="ctr">
              <a:buNone/>
              <a:defRPr sz="1400" b="1">
                <a:solidFill>
                  <a:schemeClr val="bg1"/>
                </a:solidFill>
              </a:defRPr>
            </a:lvl1pPr>
          </a:lstStyle>
          <a:p>
            <a:pPr lvl="0"/>
            <a:r>
              <a:rPr lang="en-US"/>
              <a:t>Click to edit Master text styles</a:t>
            </a:r>
          </a:p>
        </p:txBody>
      </p:sp>
      <p:sp>
        <p:nvSpPr>
          <p:cNvPr id="5" name="Text Placeholder 4"/>
          <p:cNvSpPr>
            <a:spLocks noGrp="1"/>
          </p:cNvSpPr>
          <p:nvPr>
            <p:ph type="body" sz="quarter" idx="24"/>
          </p:nvPr>
        </p:nvSpPr>
        <p:spPr>
          <a:xfrm>
            <a:off x="359757" y="2021305"/>
            <a:ext cx="2724912" cy="3511296"/>
          </a:xfrm>
          <a:ln>
            <a:solidFill>
              <a:schemeClr val="accent1"/>
            </a:solidFill>
          </a:ln>
        </p:spPr>
        <p:txBody>
          <a:bodyPr>
            <a:normAutofit/>
          </a:bodyPr>
          <a:lstStyle>
            <a:lvl1pPr marL="285750" indent="-285750">
              <a:buFont typeface="+mj-lt"/>
              <a:buAutoNum type="arabicParenR"/>
              <a:defRPr lang="en-US" sz="1400" kern="1200" dirty="0" smtClean="0">
                <a:solidFill>
                  <a:schemeClr val="tx1"/>
                </a:solidFill>
                <a:latin typeface="+mn-lt"/>
                <a:ea typeface="+mn-ea"/>
                <a:cs typeface="+mn-cs"/>
              </a:defRPr>
            </a:lvl1pPr>
            <a:lvl2pPr marL="914400" indent="-457200">
              <a:buFont typeface="+mj-lt"/>
              <a:buAutoNum type="arabicParenR"/>
              <a:defRPr/>
            </a:lvl2pPr>
            <a:lvl3pPr marL="1371600" indent="-457200">
              <a:buFont typeface="+mj-lt"/>
              <a:buAutoNum type="arabicParenR"/>
              <a:defRPr/>
            </a:lvl3pPr>
            <a:lvl4pPr marL="1714500" indent="-342900">
              <a:buFont typeface="+mj-lt"/>
              <a:buAutoNum type="arabicParenR"/>
              <a:defRPr/>
            </a:lvl4pPr>
            <a:lvl5pPr marL="2171700" indent="-342900">
              <a:buFont typeface="+mj-lt"/>
              <a:buAutoNum type="arabicParenR"/>
              <a:defRPr/>
            </a:lvl5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Click to edit Master text styles</a:t>
            </a:r>
          </a:p>
        </p:txBody>
      </p:sp>
      <p:sp>
        <p:nvSpPr>
          <p:cNvPr id="13" name="Text Placeholder 2"/>
          <p:cNvSpPr>
            <a:spLocks noGrp="1"/>
          </p:cNvSpPr>
          <p:nvPr>
            <p:ph type="body" sz="quarter" idx="25"/>
          </p:nvPr>
        </p:nvSpPr>
        <p:spPr>
          <a:xfrm>
            <a:off x="3266516" y="1571625"/>
            <a:ext cx="2727158" cy="449680"/>
          </a:xfrm>
          <a:solidFill>
            <a:schemeClr val="accent1"/>
          </a:solidFill>
          <a:ln>
            <a:solidFill>
              <a:schemeClr val="accent1"/>
            </a:solidFill>
          </a:ln>
        </p:spPr>
        <p:txBody>
          <a:bodyPr anchor="ctr">
            <a:normAutofit/>
          </a:bodyPr>
          <a:lstStyle>
            <a:lvl1pPr marL="0" indent="0" algn="ctr">
              <a:buNone/>
              <a:defRPr sz="1400" b="1">
                <a:solidFill>
                  <a:schemeClr val="bg1"/>
                </a:solidFill>
              </a:defRPr>
            </a:lvl1pPr>
          </a:lstStyle>
          <a:p>
            <a:pPr lvl="0"/>
            <a:r>
              <a:rPr lang="en-US"/>
              <a:t>Click to edit Master text styles</a:t>
            </a:r>
          </a:p>
        </p:txBody>
      </p:sp>
      <p:sp>
        <p:nvSpPr>
          <p:cNvPr id="15" name="Text Placeholder 2"/>
          <p:cNvSpPr>
            <a:spLocks noGrp="1"/>
          </p:cNvSpPr>
          <p:nvPr>
            <p:ph type="body" sz="quarter" idx="26"/>
          </p:nvPr>
        </p:nvSpPr>
        <p:spPr>
          <a:xfrm>
            <a:off x="6173274" y="1571625"/>
            <a:ext cx="2727158" cy="449680"/>
          </a:xfrm>
          <a:solidFill>
            <a:schemeClr val="accent1"/>
          </a:solidFill>
          <a:ln>
            <a:solidFill>
              <a:schemeClr val="accent1"/>
            </a:solidFill>
          </a:ln>
        </p:spPr>
        <p:txBody>
          <a:bodyPr anchor="ctr">
            <a:normAutofit/>
          </a:bodyPr>
          <a:lstStyle>
            <a:lvl1pPr marL="0" indent="0" algn="ctr">
              <a:buNone/>
              <a:defRPr sz="1400" b="1">
                <a:solidFill>
                  <a:schemeClr val="bg1"/>
                </a:solidFill>
              </a:defRPr>
            </a:lvl1pPr>
          </a:lstStyle>
          <a:p>
            <a:pPr lvl="0"/>
            <a:r>
              <a:rPr lang="en-US"/>
              <a:t>Click to edit Master text styles</a:t>
            </a:r>
          </a:p>
        </p:txBody>
      </p:sp>
      <p:sp>
        <p:nvSpPr>
          <p:cNvPr id="16" name="Text Placeholder 2"/>
          <p:cNvSpPr>
            <a:spLocks noGrp="1"/>
          </p:cNvSpPr>
          <p:nvPr>
            <p:ph type="body" sz="quarter" idx="27"/>
          </p:nvPr>
        </p:nvSpPr>
        <p:spPr>
          <a:xfrm>
            <a:off x="9080031" y="1571625"/>
            <a:ext cx="2727158" cy="449680"/>
          </a:xfrm>
          <a:solidFill>
            <a:schemeClr val="accent1"/>
          </a:solidFill>
          <a:ln>
            <a:solidFill>
              <a:schemeClr val="accent1"/>
            </a:solidFill>
          </a:ln>
        </p:spPr>
        <p:txBody>
          <a:bodyPr anchor="ctr">
            <a:normAutofit/>
          </a:bodyPr>
          <a:lstStyle>
            <a:lvl1pPr marL="0" indent="0" algn="ctr">
              <a:buNone/>
              <a:defRPr sz="1400" b="1">
                <a:solidFill>
                  <a:schemeClr val="bg1"/>
                </a:solidFill>
              </a:defRPr>
            </a:lvl1pPr>
          </a:lstStyle>
          <a:p>
            <a:pPr lvl="0"/>
            <a:r>
              <a:rPr lang="en-US"/>
              <a:t>Click to edit Master text styles</a:t>
            </a:r>
          </a:p>
        </p:txBody>
      </p:sp>
      <p:sp>
        <p:nvSpPr>
          <p:cNvPr id="17" name="Text Placeholder 4"/>
          <p:cNvSpPr>
            <a:spLocks noGrp="1"/>
          </p:cNvSpPr>
          <p:nvPr>
            <p:ph type="body" sz="quarter" idx="28"/>
          </p:nvPr>
        </p:nvSpPr>
        <p:spPr>
          <a:xfrm>
            <a:off x="3268762" y="2021305"/>
            <a:ext cx="2724912" cy="3511296"/>
          </a:xfrm>
          <a:ln>
            <a:solidFill>
              <a:schemeClr val="accent1"/>
            </a:solidFill>
          </a:ln>
        </p:spPr>
        <p:txBody>
          <a:bodyPr>
            <a:normAutofit/>
          </a:bodyPr>
          <a:lstStyle>
            <a:lvl1pPr marL="285750" indent="-285750">
              <a:buFont typeface="+mj-lt"/>
              <a:buAutoNum type="arabicParenR"/>
              <a:defRPr lang="en-US" sz="1400" kern="1200" dirty="0" smtClean="0">
                <a:solidFill>
                  <a:schemeClr val="tx1"/>
                </a:solidFill>
                <a:latin typeface="+mn-lt"/>
                <a:ea typeface="+mn-ea"/>
                <a:cs typeface="+mn-cs"/>
              </a:defRPr>
            </a:lvl1pPr>
            <a:lvl2pPr marL="914400" indent="-457200">
              <a:buFont typeface="+mj-lt"/>
              <a:buAutoNum type="arabicParenR"/>
              <a:defRPr/>
            </a:lvl2pPr>
            <a:lvl3pPr marL="1371600" indent="-457200">
              <a:buFont typeface="+mj-lt"/>
              <a:buAutoNum type="arabicParenR"/>
              <a:defRPr/>
            </a:lvl3pPr>
            <a:lvl4pPr marL="1714500" indent="-342900">
              <a:buFont typeface="+mj-lt"/>
              <a:buAutoNum type="arabicParenR"/>
              <a:defRPr/>
            </a:lvl4pPr>
            <a:lvl5pPr marL="2171700" indent="-342900">
              <a:buFont typeface="+mj-lt"/>
              <a:buAutoNum type="arabicParenR"/>
              <a:defRPr/>
            </a:lvl5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Click to edit Master text styles</a:t>
            </a:r>
          </a:p>
        </p:txBody>
      </p:sp>
      <p:sp>
        <p:nvSpPr>
          <p:cNvPr id="18" name="Text Placeholder 4"/>
          <p:cNvSpPr>
            <a:spLocks noGrp="1"/>
          </p:cNvSpPr>
          <p:nvPr>
            <p:ph type="body" sz="quarter" idx="29"/>
          </p:nvPr>
        </p:nvSpPr>
        <p:spPr>
          <a:xfrm>
            <a:off x="6175520" y="2021305"/>
            <a:ext cx="2724912" cy="3511296"/>
          </a:xfrm>
          <a:ln>
            <a:solidFill>
              <a:schemeClr val="accent1"/>
            </a:solidFill>
          </a:ln>
        </p:spPr>
        <p:txBody>
          <a:bodyPr>
            <a:normAutofit/>
          </a:bodyPr>
          <a:lstStyle>
            <a:lvl1pPr marL="285750" indent="-285750">
              <a:buFont typeface="+mj-lt"/>
              <a:buAutoNum type="arabicParenR"/>
              <a:defRPr lang="en-US" sz="1400" kern="1200" dirty="0" smtClean="0">
                <a:solidFill>
                  <a:schemeClr val="tx1"/>
                </a:solidFill>
                <a:latin typeface="+mn-lt"/>
                <a:ea typeface="+mn-ea"/>
                <a:cs typeface="+mn-cs"/>
              </a:defRPr>
            </a:lvl1pPr>
            <a:lvl2pPr marL="914400" indent="-457200">
              <a:buFont typeface="+mj-lt"/>
              <a:buAutoNum type="arabicParenR"/>
              <a:defRPr/>
            </a:lvl2pPr>
            <a:lvl3pPr marL="1371600" indent="-457200">
              <a:buFont typeface="+mj-lt"/>
              <a:buAutoNum type="arabicParenR"/>
              <a:defRPr/>
            </a:lvl3pPr>
            <a:lvl4pPr marL="1714500" indent="-342900">
              <a:buFont typeface="+mj-lt"/>
              <a:buAutoNum type="arabicParenR"/>
              <a:defRPr/>
            </a:lvl4pPr>
            <a:lvl5pPr marL="2171700" indent="-342900">
              <a:buFont typeface="+mj-lt"/>
              <a:buAutoNum type="arabicParenR"/>
              <a:defRPr/>
            </a:lvl5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Click to edit Master text styles</a:t>
            </a:r>
          </a:p>
        </p:txBody>
      </p:sp>
      <p:sp>
        <p:nvSpPr>
          <p:cNvPr id="19" name="Text Placeholder 4"/>
          <p:cNvSpPr>
            <a:spLocks noGrp="1"/>
          </p:cNvSpPr>
          <p:nvPr>
            <p:ph type="body" sz="quarter" idx="30"/>
          </p:nvPr>
        </p:nvSpPr>
        <p:spPr>
          <a:xfrm>
            <a:off x="9082277" y="2021305"/>
            <a:ext cx="2724912" cy="3511296"/>
          </a:xfrm>
          <a:ln>
            <a:solidFill>
              <a:schemeClr val="accent1"/>
            </a:solidFill>
          </a:ln>
        </p:spPr>
        <p:txBody>
          <a:bodyPr>
            <a:normAutofit/>
          </a:bodyPr>
          <a:lstStyle>
            <a:lvl1pPr marL="285750" indent="-285750">
              <a:buFont typeface="+mj-lt"/>
              <a:buAutoNum type="arabicParenR"/>
              <a:defRPr lang="en-US" sz="1400" kern="1200" dirty="0" smtClean="0">
                <a:solidFill>
                  <a:schemeClr val="tx1"/>
                </a:solidFill>
                <a:latin typeface="+mn-lt"/>
                <a:ea typeface="+mn-ea"/>
                <a:cs typeface="+mn-cs"/>
              </a:defRPr>
            </a:lvl1pPr>
            <a:lvl2pPr marL="914400" indent="-457200">
              <a:buFont typeface="+mj-lt"/>
              <a:buAutoNum type="arabicParenR"/>
              <a:defRPr/>
            </a:lvl2pPr>
            <a:lvl3pPr marL="1371600" indent="-457200">
              <a:buFont typeface="+mj-lt"/>
              <a:buAutoNum type="arabicParenR"/>
              <a:defRPr/>
            </a:lvl3pPr>
            <a:lvl4pPr marL="1714500" indent="-342900">
              <a:buFont typeface="+mj-lt"/>
              <a:buAutoNum type="arabicParenR"/>
              <a:defRPr/>
            </a:lvl4pPr>
            <a:lvl5pPr marL="2171700" indent="-342900">
              <a:buFont typeface="+mj-lt"/>
              <a:buAutoNum type="arabicParenR"/>
              <a:defRPr/>
            </a:lvl5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Click to edit Master text styles</a:t>
            </a:r>
          </a:p>
        </p:txBody>
      </p:sp>
      <p:sp>
        <p:nvSpPr>
          <p:cNvPr id="2" name="Title 1"/>
          <p:cNvSpPr>
            <a:spLocks noGrp="1"/>
          </p:cNvSpPr>
          <p:nvPr>
            <p:ph type="title"/>
          </p:nvPr>
        </p:nvSpPr>
        <p:spPr/>
        <p:txBody>
          <a:bodyPr vert="horz"/>
          <a:lstStyle/>
          <a:p>
            <a:r>
              <a:rPr lang="en-US"/>
              <a:t>Click to edit Master title style</a:t>
            </a:r>
            <a:endParaRPr lang="en-GB"/>
          </a:p>
        </p:txBody>
      </p:sp>
      <p:sp>
        <p:nvSpPr>
          <p:cNvPr id="20" name="Slide Number Placeholder 2">
            <a:extLst>
              <a:ext uri="{FF2B5EF4-FFF2-40B4-BE49-F238E27FC236}">
                <a16:creationId xmlns:a16="http://schemas.microsoft.com/office/drawing/2014/main" id="{57CCF87B-E8A9-4018-B964-8F0913CBF0DB}"/>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21" name="Text Placeholder 2">
            <a:extLst>
              <a:ext uri="{FF2B5EF4-FFF2-40B4-BE49-F238E27FC236}">
                <a16:creationId xmlns:a16="http://schemas.microsoft.com/office/drawing/2014/main" id="{3FBB8ACA-0BB6-40AD-B4B2-859CAAFE3FCB}"/>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03274611"/>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orient="horz"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86800" y="1807200"/>
            <a:ext cx="5292000" cy="3671999"/>
          </a:xfrm>
          <a:prstGeom prst="rect">
            <a:avLst/>
          </a:prstGeom>
        </p:spPr>
        <p:txBody>
          <a:bodyPr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0800" y="1807200"/>
            <a:ext cx="5292000" cy="3671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0633476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3 point colum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E03876B-D17C-43D8-8491-CF313AC154B1}"/>
              </a:ext>
            </a:extLst>
          </p:cNvPr>
          <p:cNvGraphicFramePr>
            <a:graphicFrameLocks noChangeAspect="1"/>
          </p:cNvGraphicFramePr>
          <p:nvPr userDrawn="1">
            <p:custDataLst>
              <p:tags r:id="rId2"/>
            </p:custDataLst>
            <p:extLst>
              <p:ext uri="{D42A27DB-BD31-4B8C-83A1-F6EECF244321}">
                <p14:modId xmlns:p14="http://schemas.microsoft.com/office/powerpoint/2010/main" val="1104837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09" name="think-cell Slide" r:id="rId4" imgW="316" imgH="318" progId="TCLayout.ActiveDocument.1">
                  <p:embed/>
                </p:oleObj>
              </mc:Choice>
              <mc:Fallback>
                <p:oleObj name="think-cell Slide" r:id="rId4" imgW="316" imgH="318" progId="TCLayout.ActiveDocument.1">
                  <p:embed/>
                  <p:pic>
                    <p:nvPicPr>
                      <p:cNvPr id="4" name="Object 3" hidden="1">
                        <a:extLst>
                          <a:ext uri="{FF2B5EF4-FFF2-40B4-BE49-F238E27FC236}">
                            <a16:creationId xmlns:a16="http://schemas.microsoft.com/office/drawing/2014/main" id="{FE03876B-D17C-43D8-8491-CF313AC154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ooter Placeholder 7"/>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5" name="Table Placeholder 4"/>
          <p:cNvSpPr>
            <a:spLocks noGrp="1"/>
          </p:cNvSpPr>
          <p:nvPr>
            <p:ph type="tbl" sz="quarter" idx="25"/>
          </p:nvPr>
        </p:nvSpPr>
        <p:spPr>
          <a:xfrm>
            <a:off x="360363" y="1524001"/>
            <a:ext cx="11446826" cy="4265358"/>
          </a:xfrm>
        </p:spPr>
        <p:txBody>
          <a:bodyPr anchor="ctr"/>
          <a:lstStyle>
            <a:lvl1pPr marL="0" indent="0" algn="ctr">
              <a:buNone/>
              <a:defRPr/>
            </a:lvl1pPr>
          </a:lstStyle>
          <a:p>
            <a:r>
              <a:rPr lang="en-US"/>
              <a:t>Click icon to add table</a:t>
            </a:r>
            <a:endParaRPr lang="en-GB"/>
          </a:p>
        </p:txBody>
      </p:sp>
      <p:sp>
        <p:nvSpPr>
          <p:cNvPr id="2" name="Title 1"/>
          <p:cNvSpPr>
            <a:spLocks noGrp="1"/>
          </p:cNvSpPr>
          <p:nvPr>
            <p:ph type="title"/>
          </p:nvPr>
        </p:nvSpPr>
        <p:spPr/>
        <p:txBody>
          <a:bodyPr vert="horz"/>
          <a:lstStyle/>
          <a:p>
            <a:r>
              <a:rPr lang="en-US"/>
              <a:t>Click to edit Master title style</a:t>
            </a:r>
            <a:endParaRPr lang="en-GB"/>
          </a:p>
        </p:txBody>
      </p:sp>
      <p:sp>
        <p:nvSpPr>
          <p:cNvPr id="7" name="Slide Number Placeholder 2">
            <a:extLst>
              <a:ext uri="{FF2B5EF4-FFF2-40B4-BE49-F238E27FC236}">
                <a16:creationId xmlns:a16="http://schemas.microsoft.com/office/drawing/2014/main" id="{DFC7D8F3-3C3B-43CA-A1D7-49978DA73120}"/>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9" name="Text Placeholder 2">
            <a:extLst>
              <a:ext uri="{FF2B5EF4-FFF2-40B4-BE49-F238E27FC236}">
                <a16:creationId xmlns:a16="http://schemas.microsoft.com/office/drawing/2014/main" id="{72C4DAFF-D27F-4653-963D-FFD3075F513A}"/>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1219085027"/>
      </p:ext>
    </p:extLst>
  </p:cSld>
  <p:clrMapOvr>
    <a:masterClrMapping/>
  </p:clrMapOvr>
  <p:extLst>
    <p:ext uri="{DCECCB84-F9BA-43D5-87BE-67443E8EF086}">
      <p15:sldGuideLst xmlns:p15="http://schemas.microsoft.com/office/powerpoint/2012/main">
        <p15:guide id="1" orient="horz" pos="9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245711C-104B-48AF-96EF-479CFEBD1250}"/>
              </a:ext>
            </a:extLst>
          </p:cNvPr>
          <p:cNvGraphicFramePr>
            <a:graphicFrameLocks noChangeAspect="1"/>
          </p:cNvGraphicFramePr>
          <p:nvPr userDrawn="1">
            <p:custDataLst>
              <p:tags r:id="rId2"/>
            </p:custDataLst>
            <p:extLst>
              <p:ext uri="{D42A27DB-BD31-4B8C-83A1-F6EECF244321}">
                <p14:modId xmlns:p14="http://schemas.microsoft.com/office/powerpoint/2010/main" val="1240869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3" name="think-cell Slide" r:id="rId4" imgW="316" imgH="318" progId="TCLayout.ActiveDocument.1">
                  <p:embed/>
                </p:oleObj>
              </mc:Choice>
              <mc:Fallback>
                <p:oleObj name="think-cell Slide" r:id="rId4" imgW="316" imgH="318" progId="TCLayout.ActiveDocument.1">
                  <p:embed/>
                  <p:pic>
                    <p:nvPicPr>
                      <p:cNvPr id="6" name="Object 5" hidden="1">
                        <a:extLst>
                          <a:ext uri="{FF2B5EF4-FFF2-40B4-BE49-F238E27FC236}">
                            <a16:creationId xmlns:a16="http://schemas.microsoft.com/office/drawing/2014/main" id="{4245711C-104B-48AF-96EF-479CFEBD12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sz="quarter" idx="20"/>
          </p:nvPr>
        </p:nvSpPr>
        <p:spPr>
          <a:xfrm>
            <a:off x="360362" y="2706959"/>
            <a:ext cx="5394960" cy="449680"/>
          </a:xfrm>
          <a:noFill/>
          <a:ln>
            <a:noFill/>
          </a:ln>
        </p:spPr>
        <p:txBody>
          <a:bodyPr anchor="ctr">
            <a:normAutofit/>
          </a:bodyPr>
          <a:lstStyle>
            <a:lvl1pPr marL="0" indent="0" algn="ctr">
              <a:buNone/>
              <a:defRPr sz="1600" b="1">
                <a:solidFill>
                  <a:schemeClr val="tx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2706959"/>
            <a:ext cx="5394960" cy="449680"/>
          </a:xfrm>
          <a:noFill/>
          <a:ln>
            <a:noFill/>
          </a:ln>
        </p:spPr>
        <p:txBody>
          <a:bodyPr anchor="ctr">
            <a:normAutofit/>
          </a:bodyPr>
          <a:lstStyle>
            <a:lvl1pPr marL="0" indent="0" algn="ctr">
              <a:buNone/>
              <a:defRPr sz="1600" b="1">
                <a:solidFill>
                  <a:schemeClr val="tx1"/>
                </a:solidFill>
              </a:defRPr>
            </a:lvl1pPr>
          </a:lstStyle>
          <a:p>
            <a:pPr lvl="0"/>
            <a:r>
              <a:rPr lang="en-US"/>
              <a:t>Click to edit Master text styles</a:t>
            </a:r>
          </a:p>
        </p:txBody>
      </p:sp>
      <p:sp>
        <p:nvSpPr>
          <p:cNvPr id="11" name="Chart Placeholder 3"/>
          <p:cNvSpPr>
            <a:spLocks noGrp="1"/>
          </p:cNvSpPr>
          <p:nvPr>
            <p:ph type="chart" sz="quarter" idx="23"/>
          </p:nvPr>
        </p:nvSpPr>
        <p:spPr>
          <a:xfrm>
            <a:off x="6412229" y="3192379"/>
            <a:ext cx="5394960" cy="2598821"/>
          </a:xfrm>
        </p:spPr>
        <p:txBody>
          <a:bodyPr anchor="ctr"/>
          <a:lstStyle>
            <a:lvl1pPr marL="0" indent="0" algn="ctr">
              <a:buNone/>
              <a:defRPr/>
            </a:lvl1pPr>
          </a:lstStyle>
          <a:p>
            <a:r>
              <a:rPr lang="en-US"/>
              <a:t>Click icon to add chart</a:t>
            </a:r>
            <a:endParaRPr lang="en-GB"/>
          </a:p>
        </p:txBody>
      </p:sp>
      <p:sp>
        <p:nvSpPr>
          <p:cNvPr id="12" name="Footer Placeholder 7"/>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7" name="Chart Placeholder 6"/>
          <p:cNvSpPr>
            <a:spLocks noGrp="1"/>
          </p:cNvSpPr>
          <p:nvPr>
            <p:ph type="chart" sz="quarter" idx="26"/>
          </p:nvPr>
        </p:nvSpPr>
        <p:spPr>
          <a:xfrm>
            <a:off x="360363" y="1524001"/>
            <a:ext cx="11448288" cy="945330"/>
          </a:xfrm>
        </p:spPr>
        <p:txBody>
          <a:bodyPr vert="horz" lIns="91440" tIns="45720" rIns="91440" bIns="45720" rtlCol="0" anchor="ctr">
            <a:normAutofit/>
          </a:bodyPr>
          <a:lstStyle>
            <a:lvl1pPr>
              <a:defRPr lang="en-GB"/>
            </a:lvl1pPr>
          </a:lstStyle>
          <a:p>
            <a:pPr marL="0" lvl="0" indent="0" algn="ctr">
              <a:buNone/>
            </a:pPr>
            <a:r>
              <a:rPr lang="en-US"/>
              <a:t>Click icon to add chart</a:t>
            </a:r>
            <a:endParaRPr lang="en-GB"/>
          </a:p>
        </p:txBody>
      </p:sp>
      <p:sp>
        <p:nvSpPr>
          <p:cNvPr id="13" name="Chart Placeholder 3"/>
          <p:cNvSpPr>
            <a:spLocks noGrp="1"/>
          </p:cNvSpPr>
          <p:nvPr>
            <p:ph type="chart" sz="quarter" idx="27"/>
          </p:nvPr>
        </p:nvSpPr>
        <p:spPr>
          <a:xfrm>
            <a:off x="360362" y="3192379"/>
            <a:ext cx="5394960" cy="2598821"/>
          </a:xfrm>
        </p:spPr>
        <p:txBody>
          <a:bodyPr anchor="ctr"/>
          <a:lstStyle>
            <a:lvl1pPr marL="0" indent="0" algn="ctr">
              <a:buNone/>
              <a:defRPr/>
            </a:lvl1pPr>
          </a:lstStyle>
          <a:p>
            <a:r>
              <a:rPr lang="en-US"/>
              <a:t>Click icon to add chart</a:t>
            </a:r>
            <a:endParaRPr lang="en-GB"/>
          </a:p>
        </p:txBody>
      </p:sp>
      <p:cxnSp>
        <p:nvCxnSpPr>
          <p:cNvPr id="4" name="Straight Connector 3"/>
          <p:cNvCxnSpPr/>
          <p:nvPr userDrawn="1"/>
        </p:nvCxnSpPr>
        <p:spPr>
          <a:xfrm>
            <a:off x="359753" y="2588145"/>
            <a:ext cx="11448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096000" y="2588145"/>
            <a:ext cx="0" cy="3203055"/>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vert="horz"/>
          <a:lstStyle/>
          <a:p>
            <a:r>
              <a:rPr lang="en-US"/>
              <a:t>Click to edit Master title style</a:t>
            </a:r>
            <a:endParaRPr lang="en-GB"/>
          </a:p>
        </p:txBody>
      </p:sp>
      <p:sp>
        <p:nvSpPr>
          <p:cNvPr id="14" name="Slide Number Placeholder 2">
            <a:extLst>
              <a:ext uri="{FF2B5EF4-FFF2-40B4-BE49-F238E27FC236}">
                <a16:creationId xmlns:a16="http://schemas.microsoft.com/office/drawing/2014/main" id="{0F6019F2-043E-4DAF-85DC-D5D5869DBCA1}"/>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5" name="Text Placeholder 2">
            <a:extLst>
              <a:ext uri="{FF2B5EF4-FFF2-40B4-BE49-F238E27FC236}">
                <a16:creationId xmlns:a16="http://schemas.microsoft.com/office/drawing/2014/main" id="{BC8ABB1A-014D-45EA-9739-82B15C6F7E4A}"/>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637187597"/>
      </p:ext>
    </p:extLst>
  </p:cSld>
  <p:clrMapOvr>
    <a:masterClrMapping/>
  </p:clrMapOvr>
  <p:extLst>
    <p:ext uri="{DCECCB84-F9BA-43D5-87BE-67443E8EF086}">
      <p15:sldGuideLst xmlns:p15="http://schemas.microsoft.com/office/powerpoint/2012/main">
        <p15:guide id="1" orient="horz" pos="9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2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44D124C-E532-422C-80E6-DA9752827E56}"/>
              </a:ext>
            </a:extLst>
          </p:cNvPr>
          <p:cNvGraphicFramePr>
            <a:graphicFrameLocks noChangeAspect="1"/>
          </p:cNvGraphicFramePr>
          <p:nvPr userDrawn="1">
            <p:custDataLst>
              <p:tags r:id="rId2"/>
            </p:custDataLst>
            <p:extLst>
              <p:ext uri="{D42A27DB-BD31-4B8C-83A1-F6EECF244321}">
                <p14:modId xmlns:p14="http://schemas.microsoft.com/office/powerpoint/2010/main" val="21641019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7" name="think-cell Slide" r:id="rId4" imgW="316" imgH="318" progId="TCLayout.ActiveDocument.1">
                  <p:embed/>
                </p:oleObj>
              </mc:Choice>
              <mc:Fallback>
                <p:oleObj name="think-cell Slide" r:id="rId4" imgW="316" imgH="318" progId="TCLayout.ActiveDocument.1">
                  <p:embed/>
                  <p:pic>
                    <p:nvPicPr>
                      <p:cNvPr id="6" name="Object 5" hidden="1">
                        <a:extLst>
                          <a:ext uri="{FF2B5EF4-FFF2-40B4-BE49-F238E27FC236}">
                            <a16:creationId xmlns:a16="http://schemas.microsoft.com/office/drawing/2014/main" id="{844D124C-E532-422C-80E6-DA9752827E5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14" name="Slide Number Placeholder 5">
            <a:extLst>
              <a:ext uri="{FF2B5EF4-FFF2-40B4-BE49-F238E27FC236}">
                <a16:creationId xmlns:a16="http://schemas.microsoft.com/office/drawing/2014/main" id="{D1BFC81A-3A1B-4BA0-9700-D2DC910F3F3C}"/>
              </a:ext>
            </a:extLst>
          </p:cNvPr>
          <p:cNvSpPr txBox="1">
            <a:spLocks/>
          </p:cNvSpPr>
          <p:nvPr userDrawn="1"/>
        </p:nvSpPr>
        <p:spPr>
          <a:xfrm>
            <a:off x="9051925"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5D5F4F-603C-4AB0-922F-C42AF3B2CB87}" type="slidenum">
              <a:rPr lang="en-GB" smtClean="0"/>
              <a:pPr/>
              <a:t>‹#›</a:t>
            </a:fld>
            <a:endParaRPr lang="en-GB"/>
          </a:p>
        </p:txBody>
      </p:sp>
      <p:sp>
        <p:nvSpPr>
          <p:cNvPr id="11" name="Text Placeholder 2"/>
          <p:cNvSpPr>
            <a:spLocks noGrp="1"/>
          </p:cNvSpPr>
          <p:nvPr>
            <p:ph type="body" sz="quarter" idx="22"/>
          </p:nvPr>
        </p:nvSpPr>
        <p:spPr>
          <a:xfrm>
            <a:off x="359758" y="3608973"/>
            <a:ext cx="5253234" cy="449680"/>
          </a:xfrm>
          <a:solidFill>
            <a:schemeClr val="accent1"/>
          </a:solidFill>
          <a:ln>
            <a:solidFill>
              <a:schemeClr val="accent1"/>
            </a:solidFill>
          </a:ln>
        </p:spPr>
        <p:txBody>
          <a:bodyPr anchor="ctr">
            <a:normAutofit/>
          </a:bodyPr>
          <a:lstStyle>
            <a:lvl1pPr marL="0" indent="0" algn="ctr">
              <a:buNone/>
              <a:defRPr sz="1400" b="1">
                <a:solidFill>
                  <a:schemeClr val="bg1"/>
                </a:solidFill>
              </a:defRPr>
            </a:lvl1pPr>
          </a:lstStyle>
          <a:p>
            <a:pPr lvl="0"/>
            <a:r>
              <a:rPr lang="en-US"/>
              <a:t>Click to edit Master text styles</a:t>
            </a:r>
          </a:p>
        </p:txBody>
      </p:sp>
      <p:sp>
        <p:nvSpPr>
          <p:cNvPr id="5" name="Text Placeholder 4"/>
          <p:cNvSpPr>
            <a:spLocks noGrp="1"/>
          </p:cNvSpPr>
          <p:nvPr>
            <p:ph type="body" sz="quarter" idx="24" hasCustomPrompt="1"/>
          </p:nvPr>
        </p:nvSpPr>
        <p:spPr>
          <a:xfrm>
            <a:off x="359757" y="4058653"/>
            <a:ext cx="5248908" cy="1603210"/>
          </a:xfrm>
          <a:ln>
            <a:solidFill>
              <a:schemeClr val="accent1"/>
            </a:solidFill>
          </a:ln>
        </p:spPr>
        <p:txBody>
          <a:bodyPr tIns="91440">
            <a:normAutofit/>
          </a:bodyPr>
          <a:lstStyle>
            <a:lvl1pPr marL="285750" indent="-285750">
              <a:buFont typeface="+mj-lt"/>
              <a:buAutoNum type="arabicParenR"/>
              <a:defRPr lang="en-US" sz="1400" kern="1200" dirty="0" smtClean="0">
                <a:solidFill>
                  <a:schemeClr val="tx1"/>
                </a:solidFill>
                <a:latin typeface="+mn-lt"/>
                <a:ea typeface="+mn-ea"/>
                <a:cs typeface="+mn-cs"/>
              </a:defRPr>
            </a:lvl1pPr>
            <a:lvl2pPr marL="914400" indent="-457200">
              <a:buFont typeface="+mj-lt"/>
              <a:buAutoNum type="arabicParenR"/>
              <a:defRPr/>
            </a:lvl2pPr>
            <a:lvl3pPr marL="1371600" indent="-457200">
              <a:buFont typeface="+mj-lt"/>
              <a:buAutoNum type="arabicParenR"/>
              <a:defRPr/>
            </a:lvl3pPr>
            <a:lvl4pPr marL="1714500" indent="-342900">
              <a:buFont typeface="+mj-lt"/>
              <a:buAutoNum type="arabicParenR"/>
              <a:defRPr/>
            </a:lvl4pPr>
            <a:lvl5pPr marL="2171700" indent="-342900">
              <a:buFont typeface="+mj-lt"/>
              <a:buAutoNum type="arabicParenR"/>
              <a:defRPr/>
            </a:lvl5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Edit Master text styles</a:t>
            </a:r>
          </a:p>
        </p:txBody>
      </p:sp>
      <p:sp>
        <p:nvSpPr>
          <p:cNvPr id="15" name="Text Placeholder 2"/>
          <p:cNvSpPr>
            <a:spLocks noGrp="1"/>
          </p:cNvSpPr>
          <p:nvPr>
            <p:ph type="body" sz="quarter" idx="26"/>
          </p:nvPr>
        </p:nvSpPr>
        <p:spPr>
          <a:xfrm>
            <a:off x="5724575" y="1571625"/>
            <a:ext cx="2983352" cy="449680"/>
          </a:xfrm>
          <a:solidFill>
            <a:schemeClr val="accent1"/>
          </a:solidFill>
          <a:ln>
            <a:solidFill>
              <a:schemeClr val="accent1"/>
            </a:solidFill>
          </a:ln>
        </p:spPr>
        <p:txBody>
          <a:bodyPr anchor="ctr">
            <a:normAutofit/>
          </a:bodyPr>
          <a:lstStyle>
            <a:lvl1pPr marL="0" indent="0" algn="l">
              <a:buNone/>
              <a:defRPr sz="1400" b="1">
                <a:solidFill>
                  <a:schemeClr val="bg1"/>
                </a:solidFill>
              </a:defRPr>
            </a:lvl1pPr>
          </a:lstStyle>
          <a:p>
            <a:pPr lvl="0"/>
            <a:r>
              <a:rPr lang="en-US"/>
              <a:t>Click to edit Master text styles</a:t>
            </a:r>
          </a:p>
        </p:txBody>
      </p:sp>
      <p:sp>
        <p:nvSpPr>
          <p:cNvPr id="16" name="Text Placeholder 2"/>
          <p:cNvSpPr>
            <a:spLocks noGrp="1"/>
          </p:cNvSpPr>
          <p:nvPr>
            <p:ph type="body" sz="quarter" idx="27"/>
          </p:nvPr>
        </p:nvSpPr>
        <p:spPr>
          <a:xfrm>
            <a:off x="8823837" y="1571625"/>
            <a:ext cx="2983352" cy="449680"/>
          </a:xfrm>
          <a:solidFill>
            <a:schemeClr val="accent1"/>
          </a:solidFill>
          <a:ln>
            <a:solidFill>
              <a:schemeClr val="accent1"/>
            </a:solidFill>
          </a:ln>
        </p:spPr>
        <p:txBody>
          <a:bodyPr anchor="ctr">
            <a:normAutofit/>
          </a:bodyPr>
          <a:lstStyle>
            <a:lvl1pPr marL="0" indent="0" algn="l">
              <a:buNone/>
              <a:defRPr sz="1400" b="1">
                <a:solidFill>
                  <a:schemeClr val="bg1"/>
                </a:solidFill>
              </a:defRPr>
            </a:lvl1pPr>
          </a:lstStyle>
          <a:p>
            <a:pPr lvl="0"/>
            <a:r>
              <a:rPr lang="en-US"/>
              <a:t>Click to edit Master text styles</a:t>
            </a:r>
          </a:p>
        </p:txBody>
      </p:sp>
      <p:sp>
        <p:nvSpPr>
          <p:cNvPr id="3" name="Chart Placeholder 2"/>
          <p:cNvSpPr>
            <a:spLocks noGrp="1"/>
          </p:cNvSpPr>
          <p:nvPr>
            <p:ph type="chart" sz="quarter" idx="31"/>
          </p:nvPr>
        </p:nvSpPr>
        <p:spPr>
          <a:xfrm>
            <a:off x="360362" y="2021305"/>
            <a:ext cx="5248275" cy="1445795"/>
          </a:xfrm>
        </p:spPr>
        <p:txBody>
          <a:bodyPr anchor="ctr"/>
          <a:lstStyle>
            <a:lvl1pPr marL="0" indent="0" algn="ctr">
              <a:buNone/>
              <a:defRPr b="1"/>
            </a:lvl1pPr>
          </a:lstStyle>
          <a:p>
            <a:r>
              <a:rPr lang="en-US"/>
              <a:t>Click icon to add chart</a:t>
            </a:r>
            <a:endParaRPr lang="en-GB"/>
          </a:p>
        </p:txBody>
      </p:sp>
      <p:sp>
        <p:nvSpPr>
          <p:cNvPr id="20" name="Text Placeholder 2"/>
          <p:cNvSpPr>
            <a:spLocks noGrp="1"/>
          </p:cNvSpPr>
          <p:nvPr>
            <p:ph type="body" sz="quarter" idx="32"/>
          </p:nvPr>
        </p:nvSpPr>
        <p:spPr>
          <a:xfrm>
            <a:off x="360362" y="1571625"/>
            <a:ext cx="5252629" cy="449680"/>
          </a:xfrm>
          <a:solidFill>
            <a:schemeClr val="accent1"/>
          </a:solidFill>
          <a:ln>
            <a:solidFill>
              <a:schemeClr val="accent1"/>
            </a:solidFill>
          </a:ln>
        </p:spPr>
        <p:txBody>
          <a:bodyPr anchor="ctr">
            <a:normAutofit/>
          </a:bodyPr>
          <a:lstStyle>
            <a:lvl1pPr marL="0" indent="0" algn="l">
              <a:buNone/>
              <a:defRPr sz="1400" b="1">
                <a:solidFill>
                  <a:schemeClr val="bg1"/>
                </a:solidFill>
              </a:defRPr>
            </a:lvl1pPr>
          </a:lstStyle>
          <a:p>
            <a:pPr lvl="0"/>
            <a:r>
              <a:rPr lang="en-US"/>
              <a:t>Click to edit Master text styles</a:t>
            </a:r>
          </a:p>
        </p:txBody>
      </p:sp>
      <p:sp>
        <p:nvSpPr>
          <p:cNvPr id="21" name="Chart Placeholder 2"/>
          <p:cNvSpPr>
            <a:spLocks noGrp="1"/>
          </p:cNvSpPr>
          <p:nvPr>
            <p:ph type="chart" sz="quarter" idx="33"/>
          </p:nvPr>
        </p:nvSpPr>
        <p:spPr>
          <a:xfrm>
            <a:off x="8826245" y="2021304"/>
            <a:ext cx="2980944" cy="3640559"/>
          </a:xfrm>
        </p:spPr>
        <p:txBody>
          <a:bodyPr anchor="ctr"/>
          <a:lstStyle>
            <a:lvl1pPr marL="0" indent="0" algn="ctr">
              <a:buNone/>
              <a:defRPr b="1"/>
            </a:lvl1pPr>
          </a:lstStyle>
          <a:p>
            <a:r>
              <a:rPr lang="en-US"/>
              <a:t>Click icon to add chart</a:t>
            </a:r>
            <a:endParaRPr lang="en-GB"/>
          </a:p>
        </p:txBody>
      </p:sp>
      <p:sp>
        <p:nvSpPr>
          <p:cNvPr id="22" name="Chart Placeholder 2"/>
          <p:cNvSpPr>
            <a:spLocks noGrp="1"/>
          </p:cNvSpPr>
          <p:nvPr>
            <p:ph type="chart" sz="quarter" idx="34"/>
          </p:nvPr>
        </p:nvSpPr>
        <p:spPr>
          <a:xfrm>
            <a:off x="5724575" y="2021304"/>
            <a:ext cx="2980944" cy="3640559"/>
          </a:xfrm>
        </p:spPr>
        <p:txBody>
          <a:bodyPr anchor="ctr"/>
          <a:lstStyle>
            <a:lvl1pPr marL="0" indent="0" algn="ctr">
              <a:buNone/>
              <a:defRPr b="1"/>
            </a:lvl1pPr>
          </a:lstStyle>
          <a:p>
            <a:r>
              <a:rPr lang="en-US"/>
              <a:t>Click icon to add chart</a:t>
            </a:r>
            <a:endParaRPr lang="en-GB"/>
          </a:p>
        </p:txBody>
      </p:sp>
      <p:sp>
        <p:nvSpPr>
          <p:cNvPr id="2" name="Title 1"/>
          <p:cNvSpPr>
            <a:spLocks noGrp="1"/>
          </p:cNvSpPr>
          <p:nvPr>
            <p:ph type="title"/>
          </p:nvPr>
        </p:nvSpPr>
        <p:spPr/>
        <p:txBody>
          <a:bodyPr vert="horz"/>
          <a:lstStyle/>
          <a:p>
            <a:r>
              <a:rPr lang="en-US"/>
              <a:t>Click to edit Master title style</a:t>
            </a:r>
            <a:endParaRPr lang="en-GB"/>
          </a:p>
        </p:txBody>
      </p:sp>
      <p:sp>
        <p:nvSpPr>
          <p:cNvPr id="17" name="Text Placeholder 2">
            <a:extLst>
              <a:ext uri="{FF2B5EF4-FFF2-40B4-BE49-F238E27FC236}">
                <a16:creationId xmlns:a16="http://schemas.microsoft.com/office/drawing/2014/main" id="{F7CF4877-BE31-4459-BABE-ABD0E2C0D69B}"/>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671030910"/>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orient="horz" pos="9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 1">
    <p:spTree>
      <p:nvGrpSpPr>
        <p:cNvPr id="1" name=""/>
        <p:cNvGrpSpPr/>
        <p:nvPr/>
      </p:nvGrpSpPr>
      <p:grpSpPr>
        <a:xfrm>
          <a:off x="0" y="0"/>
          <a:ext cx="0" cy="0"/>
          <a:chOff x="0" y="0"/>
          <a:chExt cx="0" cy="0"/>
        </a:xfrm>
      </p:grpSpPr>
      <p:graphicFrame>
        <p:nvGraphicFramePr>
          <p:cNvPr id="25" name="Object 24" hidden="1">
            <a:extLst>
              <a:ext uri="{FF2B5EF4-FFF2-40B4-BE49-F238E27FC236}">
                <a16:creationId xmlns:a16="http://schemas.microsoft.com/office/drawing/2014/main" id="{9D3D991C-48BB-4558-9836-55DCDE719927}"/>
              </a:ext>
            </a:extLst>
          </p:cNvPr>
          <p:cNvGraphicFramePr>
            <a:graphicFrameLocks noChangeAspect="1"/>
          </p:cNvGraphicFramePr>
          <p:nvPr userDrawn="1">
            <p:custDataLst>
              <p:tags r:id="rId2"/>
            </p:custDataLst>
            <p:extLst>
              <p:ext uri="{D42A27DB-BD31-4B8C-83A1-F6EECF244321}">
                <p14:modId xmlns:p14="http://schemas.microsoft.com/office/powerpoint/2010/main" val="309570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1" name="think-cell Slide" r:id="rId4" imgW="378" imgH="377" progId="TCLayout.ActiveDocument.1">
                  <p:embed/>
                </p:oleObj>
              </mc:Choice>
              <mc:Fallback>
                <p:oleObj name="think-cell Slide" r:id="rId4" imgW="378" imgH="377" progId="TCLayout.ActiveDocument.1">
                  <p:embed/>
                  <p:pic>
                    <p:nvPicPr>
                      <p:cNvPr id="25" name="Object 24" hidden="1">
                        <a:extLst>
                          <a:ext uri="{FF2B5EF4-FFF2-40B4-BE49-F238E27FC236}">
                            <a16:creationId xmlns:a16="http://schemas.microsoft.com/office/drawing/2014/main" id="{9D3D991C-48BB-4558-9836-55DCDE7199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5495" y="6130077"/>
            <a:ext cx="8498304" cy="532901"/>
          </a:xfrm>
          <a:prstGeom prst="rect">
            <a:avLst/>
          </a:prstGeom>
        </p:spPr>
        <p:txBody>
          <a:bodyPr vert="horz" lIns="91440" tIns="45720" rIns="91440" bIns="45720" rtlCol="0" anchor="ctr">
            <a:normAutofit/>
          </a:bodyPr>
          <a:lstStyle>
            <a:lvl1pPr>
              <a:defRPr lang="en-GB" sz="3600" b="1">
                <a:latin typeface="+mn-lt"/>
              </a:defRPr>
            </a:lvl1pPr>
          </a:lstStyle>
          <a:p>
            <a:pPr lvl="0"/>
            <a:r>
              <a:rPr lang="en-US"/>
              <a:t>Click to edit Master title style</a:t>
            </a:r>
            <a:endParaRPr lang="en-GB"/>
          </a:p>
        </p:txBody>
      </p:sp>
      <p:grpSp>
        <p:nvGrpSpPr>
          <p:cNvPr id="4" name="Group 3">
            <a:extLst>
              <a:ext uri="{FF2B5EF4-FFF2-40B4-BE49-F238E27FC236}">
                <a16:creationId xmlns:a16="http://schemas.microsoft.com/office/drawing/2014/main" id="{B15F53A2-C417-42D9-BDF3-5766849F719C}"/>
              </a:ext>
            </a:extLst>
          </p:cNvPr>
          <p:cNvGrpSpPr/>
          <p:nvPr userDrawn="1"/>
        </p:nvGrpSpPr>
        <p:grpSpPr>
          <a:xfrm>
            <a:off x="-1" y="-1"/>
            <a:ext cx="12192001" cy="5883609"/>
            <a:chOff x="-1" y="-1"/>
            <a:chExt cx="13184364" cy="5883609"/>
          </a:xfrm>
        </p:grpSpPr>
        <p:grpSp>
          <p:nvGrpSpPr>
            <p:cNvPr id="5" name="Group 4">
              <a:extLst>
                <a:ext uri="{FF2B5EF4-FFF2-40B4-BE49-F238E27FC236}">
                  <a16:creationId xmlns:a16="http://schemas.microsoft.com/office/drawing/2014/main" id="{D0AC0272-93E8-458C-94F2-1FF902C30F9D}"/>
                </a:ext>
              </a:extLst>
            </p:cNvPr>
            <p:cNvGrpSpPr/>
            <p:nvPr userDrawn="1"/>
          </p:nvGrpSpPr>
          <p:grpSpPr>
            <a:xfrm>
              <a:off x="-1" y="-1"/>
              <a:ext cx="3296094" cy="5882441"/>
              <a:chOff x="-1" y="0"/>
              <a:chExt cx="2913323" cy="5199321"/>
            </a:xfrm>
          </p:grpSpPr>
          <p:sp>
            <p:nvSpPr>
              <p:cNvPr id="18" name="Rectangle 17">
                <a:extLst>
                  <a:ext uri="{FF2B5EF4-FFF2-40B4-BE49-F238E27FC236}">
                    <a16:creationId xmlns:a16="http://schemas.microsoft.com/office/drawing/2014/main" id="{7030BA19-3DE1-4ACC-A9F8-B3B4B933B48F}"/>
                  </a:ext>
                </a:extLst>
              </p:cNvPr>
              <p:cNvSpPr/>
              <p:nvPr userDrawn="1"/>
            </p:nvSpPr>
            <p:spPr>
              <a:xfrm>
                <a:off x="0" y="0"/>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44EDB74-3C6B-4F10-AEFF-F3AF36E3F110}"/>
                  </a:ext>
                </a:extLst>
              </p:cNvPr>
              <p:cNvSpPr/>
              <p:nvPr userDrawn="1"/>
            </p:nvSpPr>
            <p:spPr>
              <a:xfrm>
                <a:off x="-1" y="1733107"/>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22D8D47-6F28-4E92-AC06-625DBB855E0C}"/>
                  </a:ext>
                </a:extLst>
              </p:cNvPr>
              <p:cNvSpPr/>
              <p:nvPr userDrawn="1"/>
            </p:nvSpPr>
            <p:spPr>
              <a:xfrm>
                <a:off x="1" y="3466214"/>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AEDF83A1-AE12-467F-9307-6100423F2F8E}"/>
                </a:ext>
              </a:extLst>
            </p:cNvPr>
            <p:cNvGrpSpPr/>
            <p:nvPr userDrawn="1"/>
          </p:nvGrpSpPr>
          <p:grpSpPr>
            <a:xfrm>
              <a:off x="3296091" y="1167"/>
              <a:ext cx="3296094" cy="5882441"/>
              <a:chOff x="-1" y="0"/>
              <a:chExt cx="2913323" cy="5199321"/>
            </a:xfrm>
          </p:grpSpPr>
          <p:sp>
            <p:nvSpPr>
              <p:cNvPr id="15" name="Rectangle 14">
                <a:extLst>
                  <a:ext uri="{FF2B5EF4-FFF2-40B4-BE49-F238E27FC236}">
                    <a16:creationId xmlns:a16="http://schemas.microsoft.com/office/drawing/2014/main" id="{819B34BB-1408-4D92-A73D-F1281EC33E4D}"/>
                  </a:ext>
                </a:extLst>
              </p:cNvPr>
              <p:cNvSpPr/>
              <p:nvPr userDrawn="1"/>
            </p:nvSpPr>
            <p:spPr>
              <a:xfrm>
                <a:off x="0" y="0"/>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7B03CE3-D6E2-4AFE-B522-8CC5C4C1997E}"/>
                  </a:ext>
                </a:extLst>
              </p:cNvPr>
              <p:cNvSpPr/>
              <p:nvPr userDrawn="1"/>
            </p:nvSpPr>
            <p:spPr>
              <a:xfrm>
                <a:off x="-1" y="1733107"/>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D82F87-B851-4F31-8608-534E46A05CD8}"/>
                  </a:ext>
                </a:extLst>
              </p:cNvPr>
              <p:cNvSpPr/>
              <p:nvPr userDrawn="1"/>
            </p:nvSpPr>
            <p:spPr>
              <a:xfrm>
                <a:off x="1" y="3466214"/>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9B92FE35-518F-4561-BD81-39BBBC997526}"/>
                </a:ext>
              </a:extLst>
            </p:cNvPr>
            <p:cNvGrpSpPr/>
            <p:nvPr userDrawn="1"/>
          </p:nvGrpSpPr>
          <p:grpSpPr>
            <a:xfrm>
              <a:off x="6592179" y="1167"/>
              <a:ext cx="3296094" cy="5882441"/>
              <a:chOff x="-1" y="0"/>
              <a:chExt cx="2913323" cy="5199321"/>
            </a:xfrm>
          </p:grpSpPr>
          <p:sp>
            <p:nvSpPr>
              <p:cNvPr id="12" name="Rectangle 11">
                <a:extLst>
                  <a:ext uri="{FF2B5EF4-FFF2-40B4-BE49-F238E27FC236}">
                    <a16:creationId xmlns:a16="http://schemas.microsoft.com/office/drawing/2014/main" id="{D879ECC4-7A1E-4B03-96A7-8BAE07DC0472}"/>
                  </a:ext>
                </a:extLst>
              </p:cNvPr>
              <p:cNvSpPr/>
              <p:nvPr userDrawn="1"/>
            </p:nvSpPr>
            <p:spPr>
              <a:xfrm>
                <a:off x="0" y="0"/>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E58A19-A368-4739-834F-CFDE2E5BF001}"/>
                  </a:ext>
                </a:extLst>
              </p:cNvPr>
              <p:cNvSpPr/>
              <p:nvPr userDrawn="1"/>
            </p:nvSpPr>
            <p:spPr>
              <a:xfrm>
                <a:off x="-1" y="1733107"/>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CBC9B09-73F1-415F-9959-DB455EC39C2D}"/>
                  </a:ext>
                </a:extLst>
              </p:cNvPr>
              <p:cNvSpPr/>
              <p:nvPr userDrawn="1"/>
            </p:nvSpPr>
            <p:spPr>
              <a:xfrm>
                <a:off x="1" y="3466214"/>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5E72B34A-9D04-4602-9A85-154B243C474D}"/>
                </a:ext>
              </a:extLst>
            </p:cNvPr>
            <p:cNvGrpSpPr/>
            <p:nvPr userDrawn="1"/>
          </p:nvGrpSpPr>
          <p:grpSpPr>
            <a:xfrm>
              <a:off x="9888269" y="1167"/>
              <a:ext cx="3296094" cy="5882441"/>
              <a:chOff x="-1" y="0"/>
              <a:chExt cx="2913323" cy="5199321"/>
            </a:xfrm>
          </p:grpSpPr>
          <p:sp>
            <p:nvSpPr>
              <p:cNvPr id="9" name="Rectangle 8">
                <a:extLst>
                  <a:ext uri="{FF2B5EF4-FFF2-40B4-BE49-F238E27FC236}">
                    <a16:creationId xmlns:a16="http://schemas.microsoft.com/office/drawing/2014/main" id="{3AAD83F9-E733-437B-B77F-BE4189852899}"/>
                  </a:ext>
                </a:extLst>
              </p:cNvPr>
              <p:cNvSpPr/>
              <p:nvPr userDrawn="1"/>
            </p:nvSpPr>
            <p:spPr>
              <a:xfrm>
                <a:off x="0" y="0"/>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A6EC1BB-3430-4300-BD44-3B2B9E9CB7CD}"/>
                  </a:ext>
                </a:extLst>
              </p:cNvPr>
              <p:cNvSpPr/>
              <p:nvPr userDrawn="1"/>
            </p:nvSpPr>
            <p:spPr>
              <a:xfrm>
                <a:off x="-1" y="1733107"/>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67D506-275D-429B-8ECA-72A9EE9B4D22}"/>
                  </a:ext>
                </a:extLst>
              </p:cNvPr>
              <p:cNvSpPr/>
              <p:nvPr userDrawn="1"/>
            </p:nvSpPr>
            <p:spPr>
              <a:xfrm>
                <a:off x="1" y="3466214"/>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1" name="Picture 20">
            <a:extLst>
              <a:ext uri="{FF2B5EF4-FFF2-40B4-BE49-F238E27FC236}">
                <a16:creationId xmlns:a16="http://schemas.microsoft.com/office/drawing/2014/main" id="{FEC92FEC-B1AA-4CA5-8B7D-A189A980757B}"/>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2" y="-1"/>
            <a:ext cx="12192000" cy="5882441"/>
          </a:xfrm>
          <a:prstGeom prst="rect">
            <a:avLst/>
          </a:prstGeom>
        </p:spPr>
      </p:pic>
      <p:sp>
        <p:nvSpPr>
          <p:cNvPr id="22" name="Rectangle 21">
            <a:extLst>
              <a:ext uri="{FF2B5EF4-FFF2-40B4-BE49-F238E27FC236}">
                <a16:creationId xmlns:a16="http://schemas.microsoft.com/office/drawing/2014/main" id="{7DB3C635-6DD1-4D39-8807-1C85967B284B}"/>
              </a:ext>
            </a:extLst>
          </p:cNvPr>
          <p:cNvSpPr/>
          <p:nvPr userDrawn="1"/>
        </p:nvSpPr>
        <p:spPr>
          <a:xfrm>
            <a:off x="818291" y="-97755"/>
            <a:ext cx="2229706" cy="2057400"/>
          </a:xfrm>
          <a:prstGeom prst="rect">
            <a:avLst/>
          </a:prstGeom>
          <a:solidFill>
            <a:schemeClr val="bg1"/>
          </a:soli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EBB0D202-1912-41E3-9AAC-797976953A0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405890" y="374985"/>
            <a:ext cx="1072943" cy="1201147"/>
          </a:xfrm>
          <a:prstGeom prst="rect">
            <a:avLst/>
          </a:prstGeom>
        </p:spPr>
      </p:pic>
      <p:pic>
        <p:nvPicPr>
          <p:cNvPr id="24" name="Picture 2">
            <a:extLst>
              <a:ext uri="{FF2B5EF4-FFF2-40B4-BE49-F238E27FC236}">
                <a16:creationId xmlns:a16="http://schemas.microsoft.com/office/drawing/2014/main" id="{8A88A4DE-0CB0-4AFD-A15A-137D96B072F8}"/>
              </a:ext>
              <a:ext uri="{C183D7F6-B498-43B3-948B-1728B52AA6E4}">
                <adec:decorative xmlns:adec="http://schemas.microsoft.com/office/drawing/2017/decorative" val="1"/>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35473"/>
          <a:stretch/>
        </p:blipFill>
        <p:spPr bwMode="auto">
          <a:xfrm>
            <a:off x="288080" y="6011450"/>
            <a:ext cx="1987826" cy="77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836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3" name="Picture Placeholder 2">
            <a:extLst>
              <a:ext uri="{FF2B5EF4-FFF2-40B4-BE49-F238E27FC236}">
                <a16:creationId xmlns:a16="http://schemas.microsoft.com/office/drawing/2014/main" id="{4B03EC54-D7E3-488A-A6DC-6629FABC5A85}"/>
              </a:ext>
            </a:extLst>
          </p:cNvPr>
          <p:cNvSpPr>
            <a:spLocks noGrp="1"/>
          </p:cNvSpPr>
          <p:nvPr>
            <p:ph type="pic" sz="quarter" idx="14" hasCustomPrompt="1"/>
          </p:nvPr>
        </p:nvSpPr>
        <p:spPr>
          <a:xfrm>
            <a:off x="6106515" y="0"/>
            <a:ext cx="6095995" cy="6858000"/>
          </a:xfrm>
        </p:spPr>
        <p:txBody>
          <a:bodyPr anchor="ctr"/>
          <a:lstStyle>
            <a:lvl1pPr marL="0" indent="0" algn="ctr">
              <a:buNone/>
              <a:defRPr/>
            </a:lvl1pPr>
          </a:lstStyle>
          <a:p>
            <a:r>
              <a:rPr lang="en-GB"/>
              <a:t>Insert image</a:t>
            </a:r>
            <a:endParaRPr lang="en-US"/>
          </a:p>
        </p:txBody>
      </p:sp>
      <p:sp>
        <p:nvSpPr>
          <p:cNvPr id="34" name="Text Placeholder 2">
            <a:extLst>
              <a:ext uri="{FF2B5EF4-FFF2-40B4-BE49-F238E27FC236}">
                <a16:creationId xmlns:a16="http://schemas.microsoft.com/office/drawing/2014/main" id="{2E86D22F-C10C-4838-873F-AD1464B64BC4}"/>
              </a:ext>
            </a:extLst>
          </p:cNvPr>
          <p:cNvSpPr>
            <a:spLocks noGrp="1"/>
          </p:cNvSpPr>
          <p:nvPr>
            <p:ph type="body" sz="quarter" idx="16" hasCustomPrompt="1"/>
          </p:nvPr>
        </p:nvSpPr>
        <p:spPr>
          <a:xfrm>
            <a:off x="359757" y="1368076"/>
            <a:ext cx="5359400" cy="4513611"/>
          </a:xfrm>
        </p:spPr>
        <p:txBody>
          <a:bodyPr anchor="ctr">
            <a:normAutofit/>
          </a:bodyPr>
          <a:lstStyle>
            <a:lvl1pPr marL="0" indent="0">
              <a:lnSpc>
                <a:spcPct val="100000"/>
              </a:lnSpc>
              <a:spcBef>
                <a:spcPts val="0"/>
              </a:spcBef>
              <a:spcAft>
                <a:spcPts val="1800"/>
              </a:spcAft>
              <a:buNone/>
              <a:defRPr sz="1500" spc="0" baseline="0">
                <a:solidFill>
                  <a:schemeClr val="tx2"/>
                </a:solidFill>
                <a:latin typeface="+mj-lt"/>
              </a:defRPr>
            </a:lvl1pPr>
            <a:lvl2pPr marL="457200" indent="0">
              <a:buNone/>
              <a:defRPr/>
            </a:lvl2pPr>
          </a:lstStyle>
          <a:p>
            <a:pPr lvl="0"/>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lvl="0"/>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p:txBody>
      </p:sp>
      <p:sp>
        <p:nvSpPr>
          <p:cNvPr id="2" name="Title 1"/>
          <p:cNvSpPr>
            <a:spLocks noGrp="1"/>
          </p:cNvSpPr>
          <p:nvPr>
            <p:ph type="title"/>
          </p:nvPr>
        </p:nvSpPr>
        <p:spPr>
          <a:xfrm>
            <a:off x="359757" y="365125"/>
            <a:ext cx="5359400" cy="1002951"/>
          </a:xfrm>
        </p:spPr>
        <p:txBody>
          <a:bodyPr/>
          <a:lstStyle/>
          <a:p>
            <a:r>
              <a:rPr lang="en-US"/>
              <a:t>Click to edit Master title style</a:t>
            </a:r>
            <a:endParaRPr lang="en-GB"/>
          </a:p>
        </p:txBody>
      </p:sp>
    </p:spTree>
    <p:extLst>
      <p:ext uri="{BB962C8B-B14F-4D97-AF65-F5344CB8AC3E}">
        <p14:creationId xmlns:p14="http://schemas.microsoft.com/office/powerpoint/2010/main" val="41350744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A11F7A37-C2DD-4B5B-AC90-C56B1EBEFACA}"/>
              </a:ext>
            </a:extLst>
          </p:cNvPr>
          <p:cNvSpPr>
            <a:spLocks noGrp="1"/>
          </p:cNvSpPr>
          <p:nvPr>
            <p:ph type="pic" sz="quarter" idx="14" hasCustomPrompt="1"/>
          </p:nvPr>
        </p:nvSpPr>
        <p:spPr>
          <a:xfrm>
            <a:off x="0" y="0"/>
            <a:ext cx="12192000" cy="3920458"/>
          </a:xfrm>
        </p:spPr>
        <p:txBody>
          <a:bodyPr anchor="ctr"/>
          <a:lstStyle>
            <a:lvl1pPr marL="0" indent="0" algn="ctr">
              <a:buNone/>
              <a:defRPr/>
            </a:lvl1pPr>
          </a:lstStyle>
          <a:p>
            <a:r>
              <a:rPr lang="en-GB"/>
              <a:t>Insert image</a:t>
            </a:r>
            <a:endParaRPr lang="en-US"/>
          </a:p>
        </p:txBody>
      </p:sp>
      <p:sp>
        <p:nvSpPr>
          <p:cNvPr id="34" name="Text Placeholder 2">
            <a:extLst>
              <a:ext uri="{FF2B5EF4-FFF2-40B4-BE49-F238E27FC236}">
                <a16:creationId xmlns:a16="http://schemas.microsoft.com/office/drawing/2014/main" id="{2E86D22F-C10C-4838-873F-AD1464B64BC4}"/>
              </a:ext>
            </a:extLst>
          </p:cNvPr>
          <p:cNvSpPr>
            <a:spLocks noGrp="1"/>
          </p:cNvSpPr>
          <p:nvPr>
            <p:ph type="body" sz="quarter" idx="16" hasCustomPrompt="1"/>
          </p:nvPr>
        </p:nvSpPr>
        <p:spPr>
          <a:xfrm>
            <a:off x="6435725" y="4501295"/>
            <a:ext cx="5359400" cy="962239"/>
          </a:xfrm>
        </p:spPr>
        <p:txBody>
          <a:bodyPr anchor="ctr">
            <a:normAutofit/>
          </a:bodyPr>
          <a:lstStyle>
            <a:lvl1pPr marL="0" indent="0">
              <a:lnSpc>
                <a:spcPct val="100000"/>
              </a:lnSpc>
              <a:spcBef>
                <a:spcPts val="0"/>
              </a:spcBef>
              <a:buNone/>
              <a:defRPr sz="1400" spc="0" baseline="0">
                <a:solidFill>
                  <a:schemeClr val="tx2"/>
                </a:solidFill>
                <a:latin typeface="+mj-lt"/>
              </a:defRPr>
            </a:lvl1pPr>
            <a:lvl2pPr marL="457200" indent="0">
              <a:buNone/>
              <a:defRPr/>
            </a:lvl2pPr>
          </a:lstStyle>
          <a:p>
            <a:pPr lvl="0"/>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p:txBody>
      </p:sp>
      <p:pic>
        <p:nvPicPr>
          <p:cNvPr id="7" name="Picture 6">
            <a:extLst>
              <a:ext uri="{FF2B5EF4-FFF2-40B4-BE49-F238E27FC236}">
                <a16:creationId xmlns:a16="http://schemas.microsoft.com/office/drawing/2014/main" id="{9250EF83-1BE8-417E-AA12-66A0194DC0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9757" y="6267440"/>
            <a:ext cx="2452024" cy="295737"/>
          </a:xfrm>
          <a:prstGeom prst="rect">
            <a:avLst/>
          </a:prstGeom>
        </p:spPr>
      </p:pic>
      <p:pic>
        <p:nvPicPr>
          <p:cNvPr id="9" name="Picture 2" descr="GMCA Logo">
            <a:extLst>
              <a:ext uri="{FF2B5EF4-FFF2-40B4-BE49-F238E27FC236}">
                <a16:creationId xmlns:a16="http://schemas.microsoft.com/office/drawing/2014/main" id="{5462AAB3-A01E-4400-AA29-7E8E11359DD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5473"/>
          <a:stretch/>
        </p:blipFill>
        <p:spPr bwMode="auto">
          <a:xfrm>
            <a:off x="2950114" y="6153834"/>
            <a:ext cx="1987826" cy="7701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a:extLst>
              <a:ext uri="{FF2B5EF4-FFF2-40B4-BE49-F238E27FC236}">
                <a16:creationId xmlns:a16="http://schemas.microsoft.com/office/drawing/2014/main" id="{15A34A5F-5B16-4B7D-9DAE-217742250DA9}"/>
              </a:ext>
            </a:extLst>
          </p:cNvPr>
          <p:cNvSpPr txBox="1">
            <a:spLocks/>
          </p:cNvSpPr>
          <p:nvPr userDrawn="1"/>
        </p:nvSpPr>
        <p:spPr>
          <a:xfrm>
            <a:off x="5072888" y="6357356"/>
            <a:ext cx="8652193" cy="1256934"/>
          </a:xfrm>
          <a:prstGeom prst="rect">
            <a:avLst/>
          </a:prstGeom>
        </p:spPr>
        <p:txBody>
          <a:bodyPr vert="horz" lIns="91440" tIns="45720" rIns="91440" bIns="45720" rtlCol="0">
            <a:normAutofit/>
          </a:bodyPr>
          <a:lstStyle>
            <a:lvl1pPr marL="0" indent="0" algn="r" defTabSz="914400" rtl="0" eaLnBrk="1" latinLnBrk="0" hangingPunct="1">
              <a:lnSpc>
                <a:spcPct val="80000"/>
              </a:lnSpc>
              <a:spcBef>
                <a:spcPts val="0"/>
              </a:spcBef>
              <a:buFont typeface="Arial" panose="020B0604020202020204" pitchFamily="34" charset="0"/>
              <a:buNone/>
              <a:defRPr sz="4000" b="1" kern="1200" spc="-100" baseline="0">
                <a:solidFill>
                  <a:schemeClr val="bg1"/>
                </a:solidFill>
                <a:effectLst>
                  <a:outerShdw blurRad="127000" algn="ctr" rotWithShape="0">
                    <a:schemeClr val="tx2">
                      <a:alpha val="60000"/>
                    </a:schemeClr>
                  </a:outerShd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400">
                <a:solidFill>
                  <a:srgbClr val="5C5B5A"/>
                </a:solidFill>
                <a:effectLst/>
                <a:latin typeface="Arial" panose="020B0604020202020204" pitchFamily="34" charset="0"/>
                <a:cs typeface="Arial" panose="020B0604020202020204" pitchFamily="34" charset="0"/>
              </a:rPr>
              <a:t>Carried out on behalf of Greater Manchester partners</a:t>
            </a:r>
            <a:endParaRPr lang="en-US" sz="1400">
              <a:solidFill>
                <a:srgbClr val="5C5B5A"/>
              </a:solidFill>
              <a:effectLst/>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59757" y="4501295"/>
            <a:ext cx="5755293" cy="962239"/>
          </a:xfrm>
        </p:spPr>
        <p:txBody>
          <a:bodyPr/>
          <a:lstStyle/>
          <a:p>
            <a:r>
              <a:rPr lang="en-US"/>
              <a:t>Click to edit Master title style</a:t>
            </a:r>
            <a:endParaRPr lang="en-GB"/>
          </a:p>
        </p:txBody>
      </p:sp>
      <p:sp>
        <p:nvSpPr>
          <p:cNvPr id="11" name="Slide Number Placeholder 2">
            <a:extLst>
              <a:ext uri="{FF2B5EF4-FFF2-40B4-BE49-F238E27FC236}">
                <a16:creationId xmlns:a16="http://schemas.microsoft.com/office/drawing/2014/main" id="{508546CD-DAA1-4FFB-9978-4DC0BE8A1CF2}"/>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Tree>
    <p:extLst>
      <p:ext uri="{BB962C8B-B14F-4D97-AF65-F5344CB8AC3E}">
        <p14:creationId xmlns:p14="http://schemas.microsoft.com/office/powerpoint/2010/main" val="8845680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and title">
    <p:spTree>
      <p:nvGrpSpPr>
        <p:cNvPr id="1" name=""/>
        <p:cNvGrpSpPr/>
        <p:nvPr/>
      </p:nvGrpSpPr>
      <p:grpSpPr>
        <a:xfrm>
          <a:off x="0" y="0"/>
          <a:ext cx="0" cy="0"/>
          <a:chOff x="0" y="0"/>
          <a:chExt cx="0" cy="0"/>
        </a:xfrm>
      </p:grpSpPr>
      <p:sp>
        <p:nvSpPr>
          <p:cNvPr id="33" name="Picture Placeholder 2">
            <a:extLst>
              <a:ext uri="{FF2B5EF4-FFF2-40B4-BE49-F238E27FC236}">
                <a16:creationId xmlns:a16="http://schemas.microsoft.com/office/drawing/2014/main" id="{4B03EC54-D7E3-488A-A6DC-6629FABC5A85}"/>
              </a:ext>
            </a:extLst>
          </p:cNvPr>
          <p:cNvSpPr>
            <a:spLocks noGrp="1"/>
          </p:cNvSpPr>
          <p:nvPr>
            <p:ph type="pic" sz="quarter" idx="14" hasCustomPrompt="1"/>
          </p:nvPr>
        </p:nvSpPr>
        <p:spPr>
          <a:xfrm>
            <a:off x="6095995" y="0"/>
            <a:ext cx="6095995" cy="6858000"/>
          </a:xfrm>
        </p:spPr>
        <p:txBody>
          <a:bodyPr anchor="ctr"/>
          <a:lstStyle>
            <a:lvl1pPr marL="0" indent="0" algn="ctr">
              <a:buNone/>
              <a:defRPr/>
            </a:lvl1pPr>
          </a:lstStyle>
          <a:p>
            <a:r>
              <a:rPr lang="en-GB"/>
              <a:t>Insert image</a:t>
            </a:r>
            <a:endParaRPr lang="en-US"/>
          </a:p>
        </p:txBody>
      </p:sp>
      <p:sp>
        <p:nvSpPr>
          <p:cNvPr id="2" name="Title 1"/>
          <p:cNvSpPr>
            <a:spLocks noGrp="1"/>
          </p:cNvSpPr>
          <p:nvPr>
            <p:ph type="title"/>
          </p:nvPr>
        </p:nvSpPr>
        <p:spPr>
          <a:xfrm>
            <a:off x="359757" y="365125"/>
            <a:ext cx="5455256" cy="877888"/>
          </a:xfrm>
        </p:spPr>
        <p:txBody>
          <a:bodyPr/>
          <a:lstStyle/>
          <a:p>
            <a:r>
              <a:rPr lang="en-US"/>
              <a:t>Click to edit Master title style</a:t>
            </a:r>
            <a:endParaRPr lang="en-GB"/>
          </a:p>
        </p:txBody>
      </p:sp>
    </p:spTree>
    <p:extLst>
      <p:ext uri="{BB962C8B-B14F-4D97-AF65-F5344CB8AC3E}">
        <p14:creationId xmlns:p14="http://schemas.microsoft.com/office/powerpoint/2010/main" val="17306962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4CD4D0-5ED3-4DD6-AC26-5921E1AF226D}"/>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Tree>
    <p:extLst>
      <p:ext uri="{BB962C8B-B14F-4D97-AF65-F5344CB8AC3E}">
        <p14:creationId xmlns:p14="http://schemas.microsoft.com/office/powerpoint/2010/main" val="34867364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age with tit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2CB4D1D-9D4A-4A0D-9981-9C69CA06532B}"/>
              </a:ext>
            </a:extLst>
          </p:cNvPr>
          <p:cNvGraphicFramePr>
            <a:graphicFrameLocks noChangeAspect="1"/>
          </p:cNvGraphicFramePr>
          <p:nvPr userDrawn="1">
            <p:custDataLst>
              <p:tags r:id="rId2"/>
            </p:custDataLst>
            <p:extLst>
              <p:ext uri="{D42A27DB-BD31-4B8C-83A1-F6EECF244321}">
                <p14:modId xmlns:p14="http://schemas.microsoft.com/office/powerpoint/2010/main" val="16522717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1" name="think-cell Slide" r:id="rId4" imgW="316" imgH="318" progId="TCLayout.ActiveDocument.1">
                  <p:embed/>
                </p:oleObj>
              </mc:Choice>
              <mc:Fallback>
                <p:oleObj name="think-cell Slide" r:id="rId4" imgW="316" imgH="318" progId="TCLayout.ActiveDocument.1">
                  <p:embed/>
                  <p:pic>
                    <p:nvPicPr>
                      <p:cNvPr id="5" name="Object 4" hidden="1">
                        <a:extLst>
                          <a:ext uri="{FF2B5EF4-FFF2-40B4-BE49-F238E27FC236}">
                            <a16:creationId xmlns:a16="http://schemas.microsoft.com/office/drawing/2014/main" id="{F2CB4D1D-9D4A-4A0D-9981-9C69CA0653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Click to edit Master title style</a:t>
            </a:r>
            <a:endParaRPr lang="en-GB"/>
          </a:p>
        </p:txBody>
      </p:sp>
      <p:sp>
        <p:nvSpPr>
          <p:cNvPr id="6" name="Slide Number Placeholder 2">
            <a:extLst>
              <a:ext uri="{FF2B5EF4-FFF2-40B4-BE49-F238E27FC236}">
                <a16:creationId xmlns:a16="http://schemas.microsoft.com/office/drawing/2014/main" id="{C6C50D19-0AA2-4161-8EAC-C69FE51FE106}"/>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7" name="Text Placeholder 2">
            <a:extLst>
              <a:ext uri="{FF2B5EF4-FFF2-40B4-BE49-F238E27FC236}">
                <a16:creationId xmlns:a16="http://schemas.microsoft.com/office/drawing/2014/main" id="{56922770-1A9D-4727-903A-92E5460DCDE1}"/>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6292703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55C6AAD-DD62-4BF7-9C51-24255CE6FCCF}"/>
              </a:ext>
            </a:extLst>
          </p:cNvPr>
          <p:cNvGraphicFramePr>
            <a:graphicFrameLocks noChangeAspect="1"/>
          </p:cNvGraphicFramePr>
          <p:nvPr userDrawn="1">
            <p:custDataLst>
              <p:tags r:id="rId2"/>
            </p:custDataLst>
            <p:extLst>
              <p:ext uri="{D42A27DB-BD31-4B8C-83A1-F6EECF244321}">
                <p14:modId xmlns:p14="http://schemas.microsoft.com/office/powerpoint/2010/main" val="1927545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5" name="think-cell Slide" r:id="rId4" imgW="316" imgH="318" progId="TCLayout.ActiveDocument.1">
                  <p:embed/>
                </p:oleObj>
              </mc:Choice>
              <mc:Fallback>
                <p:oleObj name="think-cell Slide" r:id="rId4" imgW="316" imgH="318" progId="TCLayout.ActiveDocument.1">
                  <p:embed/>
                  <p:pic>
                    <p:nvPicPr>
                      <p:cNvPr id="4" name="Object 3" hidden="1">
                        <a:extLst>
                          <a:ext uri="{FF2B5EF4-FFF2-40B4-BE49-F238E27FC236}">
                            <a16:creationId xmlns:a16="http://schemas.microsoft.com/office/drawing/2014/main" id="{C55C6AAD-DD62-4BF7-9C51-24255CE6FCC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6" y="1548882"/>
            <a:ext cx="11447433" cy="4332805"/>
          </a:xfrm>
        </p:spPr>
        <p:txBody>
          <a:bodyPr numCol="2" spcCol="457200">
            <a:normAutofit/>
          </a:bodyPr>
          <a:lstStyle>
            <a:lvl1pPr marL="0" indent="0">
              <a:lnSpc>
                <a:spcPct val="100000"/>
              </a:lnSpc>
              <a:spcBef>
                <a:spcPts val="0"/>
              </a:spcBef>
              <a:spcAft>
                <a:spcPts val="1200"/>
              </a:spcAft>
              <a:buNone/>
              <a:defRPr sz="1400" spc="0" baseline="0">
                <a:solidFill>
                  <a:schemeClr val="tx2"/>
                </a:solidFill>
                <a:latin typeface="+mj-lt"/>
              </a:defRPr>
            </a:lvl1pPr>
            <a:lvl2pPr marL="457200" indent="0">
              <a:buNone/>
              <a:defRPr/>
            </a:lvl2pPr>
          </a:lstStyle>
          <a:p>
            <a:pPr lvl="0"/>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lvl="0"/>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lvl="0"/>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lvl="0"/>
            <a:r>
              <a:rPr lang="en-US" err="1"/>
              <a:t>Icipidi</a:t>
            </a:r>
            <a:r>
              <a:rPr lang="en-US"/>
              <a:t> </a:t>
            </a:r>
            <a:r>
              <a:rPr lang="en-US" err="1"/>
              <a:t>cipsae</a:t>
            </a:r>
            <a:r>
              <a:rPr lang="en-US"/>
              <a:t> </a:t>
            </a:r>
            <a:r>
              <a:rPr lang="en-US" err="1"/>
              <a:t>aciis</a:t>
            </a:r>
            <a:r>
              <a:rPr lang="en-US"/>
              <a:t> </a:t>
            </a:r>
            <a:r>
              <a:rPr lang="en-US" err="1"/>
              <a:t>vollore</a:t>
            </a:r>
            <a:r>
              <a:rPr lang="en-US"/>
              <a:t> </a:t>
            </a:r>
            <a:r>
              <a:rPr lang="en-US" err="1"/>
              <a:t>nisim</a:t>
            </a:r>
            <a:r>
              <a:rPr lang="en-US"/>
              <a:t> </a:t>
            </a:r>
            <a:r>
              <a:rPr lang="en-US" err="1"/>
              <a:t>niet</a:t>
            </a:r>
            <a:r>
              <a:rPr lang="en-US"/>
              <a:t> </a:t>
            </a:r>
            <a:r>
              <a:rPr lang="en-US" err="1"/>
              <a:t>optam</a:t>
            </a:r>
            <a:r>
              <a:rPr lang="en-US"/>
              <a:t> rem. </a:t>
            </a:r>
            <a:r>
              <a:rPr lang="en-US" err="1"/>
              <a:t>Nem</a:t>
            </a:r>
            <a:r>
              <a:rPr lang="en-US"/>
              <a:t>. </a:t>
            </a:r>
            <a:r>
              <a:rPr lang="en-US" err="1"/>
              <a:t>Moluptas</a:t>
            </a:r>
            <a:r>
              <a:rPr lang="en-US"/>
              <a:t> nus </a:t>
            </a:r>
            <a:r>
              <a:rPr lang="en-US" err="1"/>
              <a:t>ut</a:t>
            </a:r>
            <a:r>
              <a:rPr lang="en-US"/>
              <a:t> </a:t>
            </a:r>
            <a:r>
              <a:rPr lang="en-US" err="1"/>
              <a:t>optatecus</a:t>
            </a:r>
            <a:r>
              <a:rPr lang="en-US"/>
              <a:t> aces </a:t>
            </a:r>
            <a:r>
              <a:rPr lang="en-US" err="1"/>
              <a:t>debis</a:t>
            </a:r>
            <a:r>
              <a:rPr lang="en-US"/>
              <a:t> </a:t>
            </a:r>
            <a:r>
              <a:rPr lang="en-US" err="1"/>
              <a:t>pere</a:t>
            </a:r>
            <a:r>
              <a:rPr lang="en-US"/>
              <a:t> ne </a:t>
            </a:r>
            <a:r>
              <a:rPr lang="en-US" err="1"/>
              <a:t>vendios</a:t>
            </a:r>
            <a:r>
              <a:rPr lang="en-US"/>
              <a:t> </a:t>
            </a:r>
            <a:r>
              <a:rPr lang="en-US" err="1"/>
              <a:t>dit</a:t>
            </a:r>
            <a:r>
              <a:rPr lang="en-US"/>
              <a:t> </a:t>
            </a:r>
            <a:r>
              <a:rPr lang="en-US" err="1"/>
              <a:t>andernaturi</a:t>
            </a:r>
            <a:r>
              <a:rPr lang="en-US"/>
              <a:t> </a:t>
            </a:r>
            <a:r>
              <a:rPr lang="en-US" err="1"/>
              <a:t>repeliquam</a:t>
            </a:r>
            <a:r>
              <a:rPr lang="en-US"/>
              <a:t> </a:t>
            </a:r>
            <a:r>
              <a:rPr lang="en-US" err="1"/>
              <a:t>ius</a:t>
            </a:r>
            <a:r>
              <a:rPr lang="en-US"/>
              <a:t> </a:t>
            </a:r>
            <a:r>
              <a:rPr lang="en-US" err="1"/>
              <a:t>doloresed</a:t>
            </a:r>
            <a:r>
              <a:rPr lang="en-US"/>
              <a:t> </a:t>
            </a:r>
            <a:r>
              <a:rPr lang="en-US" err="1"/>
              <a:t>quiderf</a:t>
            </a:r>
            <a:r>
              <a:rPr lang="en-US"/>
              <a:t> </a:t>
            </a:r>
            <a:r>
              <a:rPr lang="en-US" err="1"/>
              <a:t>erchill</a:t>
            </a:r>
            <a:r>
              <a:rPr lang="en-US"/>
              <a:t> </a:t>
            </a:r>
            <a:r>
              <a:rPr lang="en-US" err="1"/>
              <a:t>endist</a:t>
            </a:r>
            <a:r>
              <a:rPr lang="en-US"/>
              <a:t> </a:t>
            </a:r>
            <a:r>
              <a:rPr lang="en-US" err="1"/>
              <a:t>venditaturis</a:t>
            </a:r>
            <a:r>
              <a:rPr lang="en-US"/>
              <a:t> am </a:t>
            </a:r>
            <a:r>
              <a:rPr lang="en-US" err="1"/>
              <a:t>ilis</a:t>
            </a:r>
            <a:r>
              <a:rPr lang="en-US"/>
              <a:t> </a:t>
            </a:r>
            <a:r>
              <a:rPr lang="en-US" err="1"/>
              <a:t>doluptae</a:t>
            </a:r>
            <a:r>
              <a:rPr lang="en-US"/>
              <a:t> </a:t>
            </a:r>
            <a:r>
              <a:rPr lang="en-US" err="1"/>
              <a:t>comnihit</a:t>
            </a:r>
            <a:r>
              <a:rPr lang="en-US"/>
              <a:t> </a:t>
            </a:r>
            <a:r>
              <a:rPr lang="en-US" err="1"/>
              <a:t>laborio</a:t>
            </a:r>
            <a:r>
              <a:rPr lang="en-US"/>
              <a:t> dolor </a:t>
            </a:r>
            <a:r>
              <a:rPr lang="en-US" err="1"/>
              <a:t>andis</a:t>
            </a:r>
            <a:r>
              <a:rPr lang="en-US"/>
              <a:t> endite </a:t>
            </a:r>
            <a:r>
              <a:rPr lang="en-US" err="1"/>
              <a:t>dolesed</a:t>
            </a:r>
            <a:r>
              <a:rPr lang="en-US"/>
              <a:t> </a:t>
            </a:r>
            <a:r>
              <a:rPr lang="en-US" err="1"/>
              <a:t>excepuda</a:t>
            </a:r>
            <a:r>
              <a:rPr lang="en-US"/>
              <a:t> </a:t>
            </a:r>
            <a:r>
              <a:rPr lang="en-US" err="1"/>
              <a:t>sequassi</a:t>
            </a:r>
            <a:r>
              <a:rPr lang="en-US"/>
              <a:t> </a:t>
            </a:r>
            <a:r>
              <a:rPr lang="en-US" err="1"/>
              <a:t>blaudis</a:t>
            </a:r>
            <a:r>
              <a:rPr lang="en-US"/>
              <a:t> </a:t>
            </a:r>
            <a:r>
              <a:rPr lang="en-US" err="1"/>
              <a:t>tiundis</a:t>
            </a:r>
            <a:r>
              <a:rPr lang="en-US"/>
              <a:t> </a:t>
            </a:r>
            <a:r>
              <a:rPr lang="en-US" err="1"/>
              <a:t>atur</a:t>
            </a:r>
            <a:r>
              <a:rPr lang="en-US"/>
              <a:t> </a:t>
            </a:r>
            <a:r>
              <a:rPr lang="en-US" err="1"/>
              <a:t>aborum</a:t>
            </a:r>
            <a:r>
              <a:rPr lang="en-US"/>
              <a:t> </a:t>
            </a:r>
            <a:r>
              <a:rPr lang="en-US" err="1"/>
              <a:t>reium</a:t>
            </a:r>
            <a:r>
              <a:rPr lang="en-US"/>
              <a:t>, et </a:t>
            </a:r>
            <a:r>
              <a:rPr lang="en-US" err="1"/>
              <a:t>perum</a:t>
            </a:r>
            <a:r>
              <a:rPr lang="en-US"/>
              <a:t> </a:t>
            </a:r>
            <a:r>
              <a:rPr lang="en-US" err="1"/>
              <a:t>si</a:t>
            </a:r>
            <a:r>
              <a:rPr lang="en-US"/>
              <a:t> </a:t>
            </a:r>
            <a:r>
              <a:rPr lang="en-US" err="1"/>
              <a:t>nimpore</a:t>
            </a:r>
            <a:r>
              <a:rPr lang="en-US"/>
              <a:t> </a:t>
            </a:r>
            <a:r>
              <a:rPr lang="en-US" err="1"/>
              <a:t>nam</a:t>
            </a:r>
            <a:r>
              <a:rPr lang="en-US"/>
              <a:t>, et </a:t>
            </a:r>
            <a:r>
              <a:rPr lang="en-US" err="1"/>
              <a:t>evel</a:t>
            </a:r>
            <a:r>
              <a:rPr lang="en-US"/>
              <a:t> </a:t>
            </a:r>
            <a:r>
              <a:rPr lang="en-US" err="1"/>
              <a:t>modiand</a:t>
            </a:r>
            <a:r>
              <a:rPr lang="en-US"/>
              <a:t> </a:t>
            </a:r>
            <a:r>
              <a:rPr lang="en-US" err="1"/>
              <a:t>ebisseq</a:t>
            </a:r>
            <a:r>
              <a:rPr lang="en-US"/>
              <a:t> </a:t>
            </a:r>
            <a:r>
              <a:rPr lang="en-US" err="1"/>
              <a:t>uident</a:t>
            </a:r>
            <a:r>
              <a:rPr lang="en-US"/>
              <a:t> </a:t>
            </a:r>
            <a:r>
              <a:rPr lang="en-US" err="1"/>
              <a:t>ut</a:t>
            </a:r>
            <a:r>
              <a:rPr lang="en-US"/>
              <a:t> mi, </a:t>
            </a:r>
            <a:r>
              <a:rPr lang="en-US" err="1"/>
              <a:t>explit</a:t>
            </a:r>
            <a:r>
              <a:rPr lang="en-US"/>
              <a:t> lab in </a:t>
            </a:r>
            <a:r>
              <a:rPr lang="en-US" err="1"/>
              <a:t>renitis</a:t>
            </a:r>
            <a:r>
              <a:rPr lang="en-US"/>
              <a:t> </a:t>
            </a:r>
            <a:r>
              <a:rPr lang="en-US" err="1"/>
              <a:t>postio</a:t>
            </a:r>
            <a:r>
              <a:rPr lang="en-US"/>
              <a:t>. </a:t>
            </a:r>
            <a:r>
              <a:rPr lang="en-US" err="1"/>
              <a:t>Itassus</a:t>
            </a:r>
            <a:r>
              <a:rPr lang="en-US"/>
              <a:t> </a:t>
            </a:r>
            <a:r>
              <a:rPr lang="en-US" err="1"/>
              <a:t>remquib</a:t>
            </a:r>
            <a:r>
              <a:rPr lang="en-US"/>
              <a:t> </a:t>
            </a:r>
            <a:r>
              <a:rPr lang="en-US" err="1"/>
              <a:t>usapici</a:t>
            </a:r>
            <a:r>
              <a:rPr lang="en-US"/>
              <a:t> non </a:t>
            </a:r>
            <a:r>
              <a:rPr lang="en-US" err="1"/>
              <a:t>nulpa</a:t>
            </a:r>
            <a:r>
              <a:rPr lang="en-US"/>
              <a:t> nit vent </a:t>
            </a:r>
            <a:r>
              <a:rPr lang="en-US" err="1"/>
              <a:t>est</a:t>
            </a:r>
            <a:r>
              <a:rPr lang="en-US"/>
              <a:t> </a:t>
            </a:r>
            <a:r>
              <a:rPr lang="en-US" err="1"/>
              <a:t>alistias</a:t>
            </a:r>
            <a:r>
              <a:rPr lang="en-US"/>
              <a:t> </a:t>
            </a:r>
            <a:r>
              <a:rPr lang="en-US" err="1"/>
              <a:t>endebit</a:t>
            </a:r>
            <a:r>
              <a:rPr lang="en-US"/>
              <a:t> dolore lab </a:t>
            </a:r>
            <a:r>
              <a:rPr lang="en-US" err="1"/>
              <a:t>idelend</a:t>
            </a:r>
            <a:r>
              <a:rPr lang="en-US"/>
              <a:t> </a:t>
            </a:r>
            <a:r>
              <a:rPr lang="en-US" err="1"/>
              <a:t>iciur</a:t>
            </a:r>
            <a:r>
              <a:rPr lang="en-US"/>
              <a:t>? Qui </a:t>
            </a:r>
            <a:r>
              <a:rPr lang="en-US" err="1"/>
              <a:t>dolorem</a:t>
            </a:r>
            <a:r>
              <a:rPr lang="en-US"/>
              <a:t> </a:t>
            </a:r>
            <a:r>
              <a:rPr lang="en-US" err="1"/>
              <a:t>oluptatur</a:t>
            </a:r>
            <a:r>
              <a:rPr lang="en-US"/>
              <a:t> </a:t>
            </a:r>
            <a:r>
              <a:rPr lang="en-US" err="1"/>
              <a:t>aut</a:t>
            </a:r>
            <a:r>
              <a:rPr lang="en-US"/>
              <a:t> qui </a:t>
            </a:r>
            <a:r>
              <a:rPr lang="en-US" err="1"/>
              <a:t>optasim</a:t>
            </a:r>
            <a:r>
              <a:rPr lang="en-US"/>
              <a:t> </a:t>
            </a:r>
            <a:r>
              <a:rPr lang="en-US" err="1"/>
              <a:t>aximet</a:t>
            </a:r>
            <a:r>
              <a:rPr lang="en-US"/>
              <a:t> </a:t>
            </a:r>
            <a:r>
              <a:rPr lang="en-US" err="1"/>
              <a:t>fugiam</a:t>
            </a:r>
            <a:r>
              <a:rPr lang="en-US"/>
              <a:t> </a:t>
            </a:r>
            <a:r>
              <a:rPr lang="en-US" err="1"/>
              <a:t>eaquunt</a:t>
            </a:r>
            <a:r>
              <a:rPr lang="en-US"/>
              <a:t> et </a:t>
            </a:r>
            <a:r>
              <a:rPr lang="en-US" err="1"/>
              <a:t>andi</a:t>
            </a:r>
            <a:r>
              <a:rPr lang="en-US"/>
              <a:t> </a:t>
            </a:r>
            <a:r>
              <a:rPr lang="en-US" err="1"/>
              <a:t>venis</a:t>
            </a:r>
            <a:r>
              <a:rPr lang="en-US"/>
              <a:t> </a:t>
            </a:r>
            <a:r>
              <a:rPr lang="en-US" err="1"/>
              <a:t>nullecu</a:t>
            </a:r>
            <a:r>
              <a:rPr lang="en-US"/>
              <a:t> </a:t>
            </a:r>
            <a:r>
              <a:rPr lang="en-US" err="1"/>
              <a:t>sdanissin</a:t>
            </a:r>
            <a:r>
              <a:rPr lang="en-US"/>
              <a:t> re sit, </a:t>
            </a:r>
            <a:r>
              <a:rPr lang="en-US" err="1"/>
              <a:t>te</a:t>
            </a:r>
            <a:r>
              <a:rPr lang="en-US"/>
              <a:t> </a:t>
            </a:r>
            <a:r>
              <a:rPr lang="en-US" err="1"/>
              <a:t>vollo</a:t>
            </a:r>
            <a:r>
              <a:rPr lang="en-US"/>
              <a:t> </a:t>
            </a:r>
            <a:r>
              <a:rPr lang="en-US" err="1"/>
              <a:t>comnimi</a:t>
            </a:r>
            <a:r>
              <a:rPr lang="en-US"/>
              <a:t>, sit </a:t>
            </a:r>
            <a:r>
              <a:rPr lang="en-US" err="1"/>
              <a:t>voloremque</a:t>
            </a:r>
            <a:r>
              <a:rPr lang="en-US"/>
              <a:t> nus </a:t>
            </a:r>
            <a:r>
              <a:rPr lang="en-US" err="1"/>
              <a:t>aut</a:t>
            </a:r>
            <a:r>
              <a:rPr lang="en-US"/>
              <a:t> re ex </a:t>
            </a:r>
            <a:r>
              <a:rPr lang="en-US" err="1"/>
              <a:t>eos</a:t>
            </a:r>
            <a:r>
              <a:rPr lang="en-US"/>
              <a:t> </a:t>
            </a:r>
            <a:r>
              <a:rPr lang="en-US" err="1"/>
              <a:t>eatus</a:t>
            </a:r>
            <a:r>
              <a:rPr lang="en-US"/>
              <a:t> </a:t>
            </a:r>
            <a:r>
              <a:rPr lang="en-US" err="1"/>
              <a:t>ea</a:t>
            </a:r>
            <a:r>
              <a:rPr lang="en-US"/>
              <a:t> </a:t>
            </a:r>
            <a:r>
              <a:rPr lang="en-US" err="1"/>
              <a:t>conserc</a:t>
            </a:r>
            <a:r>
              <a:rPr lang="en-US"/>
              <a:t> </a:t>
            </a:r>
            <a:r>
              <a:rPr lang="en-US" err="1"/>
              <a:t>ilibus</a:t>
            </a:r>
            <a:r>
              <a:rPr lang="en-US"/>
              <a:t> </a:t>
            </a:r>
            <a:r>
              <a:rPr lang="en-US" err="1"/>
              <a:t>provit</a:t>
            </a:r>
            <a:r>
              <a:rPr lang="en-US"/>
              <a:t> </a:t>
            </a:r>
            <a:r>
              <a:rPr lang="en-US" err="1"/>
              <a:t>eatiurent</a:t>
            </a:r>
            <a:r>
              <a:rPr lang="en-US"/>
              <a:t> et </a:t>
            </a:r>
            <a:r>
              <a:rPr lang="en-US" err="1"/>
              <a:t>aditat</a:t>
            </a:r>
            <a:r>
              <a:rPr lang="en-US"/>
              <a:t>.</a:t>
            </a:r>
          </a:p>
          <a:p>
            <a:pPr lvl="0"/>
            <a:r>
              <a:rPr lang="en-US" err="1"/>
              <a:t>Apissit</a:t>
            </a:r>
            <a:r>
              <a:rPr lang="en-US"/>
              <a:t> </a:t>
            </a:r>
            <a:r>
              <a:rPr lang="en-US" err="1"/>
              <a:t>ut</a:t>
            </a:r>
            <a:r>
              <a:rPr lang="en-US"/>
              <a:t> </a:t>
            </a:r>
            <a:r>
              <a:rPr lang="en-US" err="1"/>
              <a:t>excea</a:t>
            </a:r>
            <a:r>
              <a:rPr lang="en-US"/>
              <a:t> </a:t>
            </a:r>
            <a:r>
              <a:rPr lang="en-US" err="1"/>
              <a:t>comnis</a:t>
            </a:r>
            <a:r>
              <a:rPr lang="en-US"/>
              <a:t> as </a:t>
            </a:r>
            <a:r>
              <a:rPr lang="en-US" err="1"/>
              <a:t>ut</a:t>
            </a:r>
            <a:r>
              <a:rPr lang="en-US"/>
              <a:t> et </a:t>
            </a:r>
            <a:r>
              <a:rPr lang="en-US" err="1"/>
              <a:t>quam</a:t>
            </a:r>
            <a:r>
              <a:rPr lang="en-US"/>
              <a:t>, </a:t>
            </a:r>
            <a:r>
              <a:rPr lang="en-US" err="1"/>
              <a:t>sapedipidus</a:t>
            </a:r>
            <a:r>
              <a:rPr lang="en-US"/>
              <a:t> </a:t>
            </a:r>
            <a:r>
              <a:rPr lang="en-US" err="1"/>
              <a:t>dolupta</a:t>
            </a:r>
            <a:r>
              <a:rPr lang="en-US"/>
              <a:t> </a:t>
            </a:r>
            <a:r>
              <a:rPr lang="en-US" err="1"/>
              <a:t>tenist</a:t>
            </a:r>
            <a:r>
              <a:rPr lang="en-US"/>
              <a:t> </a:t>
            </a:r>
            <a:r>
              <a:rPr lang="en-US" err="1"/>
              <a:t>fugitem</a:t>
            </a:r>
            <a:r>
              <a:rPr lang="en-US"/>
              <a:t> </a:t>
            </a:r>
            <a:r>
              <a:rPr lang="en-US" err="1"/>
              <a:t>aliam</a:t>
            </a:r>
            <a:r>
              <a:rPr lang="en-US"/>
              <a:t> </a:t>
            </a:r>
            <a:r>
              <a:rPr lang="en-US" err="1"/>
              <a:t>consequ</a:t>
            </a:r>
            <a:r>
              <a:rPr lang="en-US"/>
              <a:t> </a:t>
            </a:r>
            <a:r>
              <a:rPr lang="en-US" err="1"/>
              <a:t>atibus</a:t>
            </a:r>
            <a:r>
              <a:rPr lang="en-US"/>
              <a:t> </a:t>
            </a:r>
            <a:r>
              <a:rPr lang="en-US" err="1"/>
              <a:t>ipsant</a:t>
            </a:r>
            <a:r>
              <a:rPr lang="en-US"/>
              <a:t> </a:t>
            </a:r>
            <a:r>
              <a:rPr lang="en-US" err="1"/>
              <a:t>quatem</a:t>
            </a:r>
            <a:r>
              <a:rPr lang="en-US"/>
              <a:t>. </a:t>
            </a:r>
            <a:r>
              <a:rPr lang="en-US" err="1"/>
              <a:t>Apiet</a:t>
            </a:r>
            <a:r>
              <a:rPr lang="en-US"/>
              <a:t> </a:t>
            </a:r>
            <a:r>
              <a:rPr lang="en-US" err="1"/>
              <a:t>dessitas</a:t>
            </a:r>
            <a:r>
              <a:rPr lang="en-US"/>
              <a:t> qui </a:t>
            </a:r>
            <a:r>
              <a:rPr lang="en-US" err="1"/>
              <a:t>dipsapid</a:t>
            </a:r>
            <a:r>
              <a:rPr lang="en-US"/>
              <a:t> </a:t>
            </a:r>
            <a:r>
              <a:rPr lang="en-US" err="1"/>
              <a:t>moluptatur</a:t>
            </a:r>
            <a:r>
              <a:rPr lang="en-US"/>
              <a:t> abo. </a:t>
            </a:r>
            <a:r>
              <a:rPr lang="en-US" err="1"/>
              <a:t>Nequam</a:t>
            </a:r>
            <a:r>
              <a:rPr lang="en-US"/>
              <a:t> </a:t>
            </a:r>
            <a:r>
              <a:rPr lang="en-US" err="1"/>
              <a:t>endae</a:t>
            </a:r>
            <a:r>
              <a:rPr lang="en-US"/>
              <a:t> minus es </a:t>
            </a:r>
            <a:r>
              <a:rPr lang="en-US" err="1"/>
              <a:t>cus</a:t>
            </a:r>
            <a:r>
              <a:rPr lang="en-US"/>
              <a:t> </a:t>
            </a:r>
            <a:r>
              <a:rPr lang="en-US" err="1"/>
              <a:t>evel</a:t>
            </a:r>
            <a:r>
              <a:rPr lang="en-US"/>
              <a:t> is </a:t>
            </a:r>
            <a:r>
              <a:rPr lang="en-US" err="1"/>
              <a:t>consecto</a:t>
            </a:r>
            <a:r>
              <a:rPr lang="en-US"/>
              <a:t> </a:t>
            </a:r>
            <a:r>
              <a:rPr lang="en-US" err="1"/>
              <a:t>cus</a:t>
            </a:r>
            <a:r>
              <a:rPr lang="en-US"/>
              <a:t> as </a:t>
            </a:r>
            <a:r>
              <a:rPr lang="en-US" err="1"/>
              <a:t>est</a:t>
            </a:r>
            <a:r>
              <a:rPr lang="en-US"/>
              <a:t> alia non re vent, </a:t>
            </a:r>
            <a:r>
              <a:rPr lang="en-US" err="1"/>
              <a:t>ari</a:t>
            </a:r>
            <a:r>
              <a:rPr lang="en-US"/>
              <a:t> dis </a:t>
            </a:r>
            <a:r>
              <a:rPr lang="en-US" err="1"/>
              <a:t>prorro</a:t>
            </a:r>
            <a:r>
              <a:rPr lang="en-US"/>
              <a:t> </a:t>
            </a:r>
            <a:r>
              <a:rPr lang="en-US" err="1"/>
              <a:t>ommolut</a:t>
            </a:r>
            <a:r>
              <a:rPr lang="en-US"/>
              <a:t> </a:t>
            </a:r>
            <a:r>
              <a:rPr lang="en-US" err="1"/>
              <a:t>facim</a:t>
            </a:r>
            <a:r>
              <a:rPr lang="en-US"/>
              <a:t> </a:t>
            </a:r>
            <a:r>
              <a:rPr lang="en-US" err="1"/>
              <a:t>exceaquibus</a:t>
            </a:r>
            <a:r>
              <a:rPr lang="en-US"/>
              <a:t>, </a:t>
            </a:r>
            <a:r>
              <a:rPr lang="en-US" err="1"/>
              <a:t>sequiae</a:t>
            </a:r>
            <a:r>
              <a:rPr lang="en-US"/>
              <a:t> </a:t>
            </a:r>
            <a:r>
              <a:rPr lang="en-US" err="1"/>
              <a:t>voluptus</a:t>
            </a:r>
            <a:r>
              <a:rPr lang="en-US"/>
              <a:t> et </a:t>
            </a:r>
            <a:r>
              <a:rPr lang="en-US" err="1"/>
              <a:t>resseque</a:t>
            </a:r>
            <a:r>
              <a:rPr lang="en-US"/>
              <a:t> </a:t>
            </a:r>
            <a:r>
              <a:rPr lang="en-US" err="1"/>
              <a:t>plit</a:t>
            </a:r>
            <a:r>
              <a:rPr lang="en-US"/>
              <a:t> et </a:t>
            </a:r>
            <a:r>
              <a:rPr lang="en-US" err="1"/>
              <a:t>vendel</a:t>
            </a:r>
            <a:r>
              <a:rPr lang="en-US"/>
              <a:t> </a:t>
            </a:r>
            <a:r>
              <a:rPr lang="en-US" err="1"/>
              <a:t>ipsam</a:t>
            </a:r>
            <a:r>
              <a:rPr lang="en-US"/>
              <a:t> re lit </a:t>
            </a:r>
            <a:r>
              <a:rPr lang="en-US" err="1"/>
              <a:t>labore</a:t>
            </a:r>
            <a:r>
              <a:rPr lang="en-US"/>
              <a:t> </a:t>
            </a:r>
            <a:r>
              <a:rPr lang="en-US" err="1"/>
              <a:t>doluptas</a:t>
            </a:r>
            <a:r>
              <a:rPr lang="en-US"/>
              <a:t> </a:t>
            </a:r>
            <a:r>
              <a:rPr lang="en-US" err="1"/>
              <a:t>ut</a:t>
            </a:r>
            <a:r>
              <a:rPr lang="en-US"/>
              <a:t> et </a:t>
            </a:r>
            <a:r>
              <a:rPr lang="en-US" err="1"/>
              <a:t>vellecae</a:t>
            </a:r>
            <a:r>
              <a:rPr lang="en-US"/>
              <a:t> con </a:t>
            </a:r>
            <a:r>
              <a:rPr lang="en-US" err="1"/>
              <a:t>nos</a:t>
            </a:r>
            <a:r>
              <a:rPr lang="en-US"/>
              <a:t> </a:t>
            </a:r>
            <a:r>
              <a:rPr lang="en-US" err="1"/>
              <a:t>molecta</a:t>
            </a:r>
            <a:r>
              <a:rPr lang="en-US"/>
              <a:t> </a:t>
            </a:r>
            <a:r>
              <a:rPr lang="en-US" err="1"/>
              <a:t>commodis</a:t>
            </a:r>
            <a:r>
              <a:rPr lang="en-US"/>
              <a:t> </a:t>
            </a:r>
            <a:r>
              <a:rPr lang="en-US" err="1"/>
              <a:t>quas</a:t>
            </a:r>
            <a:r>
              <a:rPr lang="en-US"/>
              <a:t> delis </a:t>
            </a:r>
            <a:r>
              <a:rPr lang="en-US" err="1"/>
              <a:t>aute</a:t>
            </a:r>
            <a:r>
              <a:rPr lang="en-US"/>
              <a:t> </a:t>
            </a:r>
            <a:r>
              <a:rPr lang="en-US" err="1"/>
              <a:t>expla</a:t>
            </a:r>
            <a:r>
              <a:rPr lang="en-US"/>
              <a:t> dem </a:t>
            </a:r>
            <a:r>
              <a:rPr lang="en-US" err="1"/>
              <a:t>quas</a:t>
            </a:r>
            <a:r>
              <a:rPr lang="en-US"/>
              <a:t> </a:t>
            </a:r>
            <a:r>
              <a:rPr lang="en-US" err="1"/>
              <a:t>nem</a:t>
            </a:r>
            <a:r>
              <a:rPr lang="en-US"/>
              <a:t> re </a:t>
            </a:r>
            <a:r>
              <a:rPr lang="en-US" err="1"/>
              <a:t>coreiun</a:t>
            </a:r>
            <a:r>
              <a:rPr lang="en-US"/>
              <a:t> </a:t>
            </a:r>
            <a:r>
              <a:rPr lang="en-US" err="1"/>
              <a:t>tureped</a:t>
            </a:r>
            <a:r>
              <a:rPr lang="en-US"/>
              <a:t> </a:t>
            </a:r>
            <a:r>
              <a:rPr lang="en-US" err="1"/>
              <a:t>magnatur</a:t>
            </a:r>
            <a:r>
              <a:rPr lang="en-US"/>
              <a:t> </a:t>
            </a:r>
            <a:r>
              <a:rPr lang="en-US" err="1"/>
              <a:t>sitem</a:t>
            </a:r>
            <a:r>
              <a:rPr lang="en-US"/>
              <a:t> </a:t>
            </a:r>
            <a:r>
              <a:rPr lang="en-US" err="1"/>
              <a:t>rempore</a:t>
            </a:r>
            <a:r>
              <a:rPr lang="en-US"/>
              <a:t> </a:t>
            </a:r>
            <a:r>
              <a:rPr lang="en-US" err="1"/>
              <a:t>hentotatium</a:t>
            </a:r>
            <a:r>
              <a:rPr lang="en-US"/>
              <a:t> </a:t>
            </a:r>
            <a:r>
              <a:rPr lang="en-US" err="1"/>
              <a:t>endam</a:t>
            </a:r>
            <a:r>
              <a:rPr lang="en-US"/>
              <a:t> </a:t>
            </a:r>
            <a:r>
              <a:rPr lang="en-US" err="1"/>
              <a:t>illatem</a:t>
            </a:r>
            <a:r>
              <a:rPr lang="en-US"/>
              <a:t> </a:t>
            </a:r>
            <a:r>
              <a:rPr lang="en-US" err="1"/>
              <a:t>porercidi</a:t>
            </a:r>
            <a:r>
              <a:rPr lang="en-US"/>
              <a:t> </a:t>
            </a:r>
            <a:r>
              <a:rPr lang="en-US" err="1"/>
              <a:t>aut</a:t>
            </a:r>
            <a:r>
              <a:rPr lang="en-US"/>
              <a:t> </a:t>
            </a:r>
            <a:r>
              <a:rPr lang="en-US" err="1"/>
              <a:t>magnis</a:t>
            </a:r>
            <a:r>
              <a:rPr lang="en-US"/>
              <a:t> </a:t>
            </a:r>
            <a:r>
              <a:rPr lang="en-US" err="1"/>
              <a:t>inullaccusam</a:t>
            </a:r>
            <a:r>
              <a:rPr lang="en-US"/>
              <a:t> </a:t>
            </a:r>
            <a:r>
              <a:rPr lang="en-US" err="1"/>
              <a:t>nobitaquia</a:t>
            </a:r>
            <a:r>
              <a:rPr lang="en-US"/>
              <a:t> </a:t>
            </a:r>
            <a:r>
              <a:rPr lang="en-US" err="1"/>
              <a:t>explicab</a:t>
            </a:r>
            <a:r>
              <a:rPr lang="en-US"/>
              <a:t> </a:t>
            </a:r>
            <a:r>
              <a:rPr lang="en-US" err="1"/>
              <a:t>ipis</a:t>
            </a:r>
            <a:r>
              <a:rPr lang="en-US"/>
              <a:t> nobis </a:t>
            </a:r>
            <a:r>
              <a:rPr lang="en-US" err="1"/>
              <a:t>asperio</a:t>
            </a:r>
            <a:r>
              <a:rPr lang="en-US"/>
              <a:t> </a:t>
            </a:r>
            <a:r>
              <a:rPr lang="en-US" err="1"/>
              <a:t>rruptatur</a:t>
            </a:r>
            <a:r>
              <a:rPr lang="en-US"/>
              <a:t>, </a:t>
            </a:r>
            <a:r>
              <a:rPr lang="en-US" err="1"/>
              <a:t>tempor</a:t>
            </a:r>
            <a:r>
              <a:rPr lang="en-US"/>
              <a:t> </a:t>
            </a:r>
            <a:r>
              <a:rPr lang="en-US" err="1"/>
              <a:t>sequid</a:t>
            </a:r>
            <a:r>
              <a:rPr lang="en-US"/>
              <a:t> </a:t>
            </a:r>
            <a:r>
              <a:rPr lang="en-US" err="1"/>
              <a:t>enda</a:t>
            </a:r>
            <a:r>
              <a:rPr lang="en-US"/>
              <a:t> </a:t>
            </a:r>
            <a:r>
              <a:rPr lang="en-US" err="1"/>
              <a:t>voloribus</a:t>
            </a:r>
            <a:r>
              <a:rPr lang="en-US"/>
              <a:t>.</a:t>
            </a:r>
          </a:p>
          <a:p>
            <a:pPr lvl="0"/>
            <a:r>
              <a:rPr lang="en-US" err="1"/>
              <a:t>Enitate</a:t>
            </a:r>
            <a:r>
              <a:rPr lang="en-US"/>
              <a:t> nobis </a:t>
            </a:r>
            <a:r>
              <a:rPr lang="en-US" err="1"/>
              <a:t>sincta</a:t>
            </a:r>
            <a:r>
              <a:rPr lang="en-US"/>
              <a:t> </a:t>
            </a:r>
            <a:r>
              <a:rPr lang="en-US" err="1"/>
              <a:t>dolenecest</a:t>
            </a:r>
            <a:r>
              <a:rPr lang="en-US"/>
              <a:t>, </a:t>
            </a:r>
            <a:r>
              <a:rPr lang="en-US" err="1"/>
              <a:t>experiasit</a:t>
            </a:r>
            <a:r>
              <a:rPr lang="en-US"/>
              <a:t> </a:t>
            </a:r>
            <a:r>
              <a:rPr lang="en-US" err="1"/>
              <a:t>doluptatem</a:t>
            </a:r>
            <a:r>
              <a:rPr lang="en-US"/>
              <a:t> lit que </a:t>
            </a:r>
            <a:r>
              <a:rPr lang="en-US" err="1"/>
              <a:t>optaquas</a:t>
            </a:r>
            <a:r>
              <a:rPr lang="en-US"/>
              <a:t> </a:t>
            </a:r>
            <a:r>
              <a:rPr lang="en-US" err="1"/>
              <a:t>seniento</a:t>
            </a:r>
            <a:r>
              <a:rPr lang="en-US"/>
              <a:t> </a:t>
            </a:r>
            <a:r>
              <a:rPr lang="en-US" err="1"/>
              <a:t>venis</a:t>
            </a:r>
            <a:r>
              <a:rPr lang="en-US"/>
              <a:t> </a:t>
            </a:r>
            <a:r>
              <a:rPr lang="en-US" err="1"/>
              <a:t>parchic</a:t>
            </a:r>
            <a:r>
              <a:rPr lang="en-US"/>
              <a:t> </a:t>
            </a:r>
            <a:r>
              <a:rPr lang="en-US" err="1"/>
              <a:t>temodicidit</a:t>
            </a:r>
            <a:r>
              <a:rPr lang="en-US"/>
              <a:t> </a:t>
            </a:r>
            <a:r>
              <a:rPr lang="en-US" err="1"/>
              <a:t>eturia</a:t>
            </a:r>
            <a:r>
              <a:rPr lang="en-US"/>
              <a:t> </a:t>
            </a:r>
            <a:r>
              <a:rPr lang="en-US" err="1"/>
              <a:t>voluptam</a:t>
            </a:r>
            <a:r>
              <a:rPr lang="en-US"/>
              <a:t> </a:t>
            </a:r>
            <a:r>
              <a:rPr lang="en-US" err="1"/>
              <a:t>facitatur</a:t>
            </a:r>
            <a:r>
              <a:rPr lang="en-US"/>
              <a:t> </a:t>
            </a:r>
            <a:r>
              <a:rPr lang="en-US" err="1"/>
              <a:t>adicien</a:t>
            </a:r>
            <a:r>
              <a:rPr lang="en-US"/>
              <a:t> </a:t>
            </a:r>
            <a:r>
              <a:rPr lang="en-US" err="1"/>
              <a:t>ditatio</a:t>
            </a:r>
            <a:r>
              <a:rPr lang="en-US"/>
              <a:t> </a:t>
            </a:r>
            <a:r>
              <a:rPr lang="en-US" err="1"/>
              <a:t>necabor</a:t>
            </a:r>
            <a:r>
              <a:rPr lang="en-US"/>
              <a:t> </a:t>
            </a:r>
            <a:r>
              <a:rPr lang="en-US" err="1"/>
              <a:t>molorum</a:t>
            </a:r>
            <a:r>
              <a:rPr lang="en-US"/>
              <a:t> </a:t>
            </a:r>
            <a:r>
              <a:rPr lang="en-US" err="1"/>
              <a:t>quisquo</a:t>
            </a:r>
            <a:r>
              <a:rPr lang="en-US"/>
              <a:t> </a:t>
            </a:r>
            <a:r>
              <a:rPr lang="en-US" err="1"/>
              <a:t>eiciend</a:t>
            </a:r>
            <a:r>
              <a:rPr lang="en-US"/>
              <a:t> </a:t>
            </a:r>
            <a:r>
              <a:rPr lang="en-US" err="1"/>
              <a:t>ellorep</a:t>
            </a:r>
            <a:r>
              <a:rPr lang="en-US"/>
              <a:t> </a:t>
            </a:r>
            <a:r>
              <a:rPr lang="en-US" err="1"/>
              <a:t>udantibus</a:t>
            </a:r>
            <a:r>
              <a:rPr lang="en-US"/>
              <a:t> </a:t>
            </a:r>
            <a:r>
              <a:rPr lang="en-US" err="1"/>
              <a:t>magnimilibus</a:t>
            </a:r>
            <a:r>
              <a:rPr lang="en-US"/>
              <a:t> </a:t>
            </a:r>
            <a:r>
              <a:rPr lang="en-US" err="1"/>
              <a:t>invellaborit</a:t>
            </a:r>
            <a:r>
              <a:rPr lang="en-US"/>
              <a:t> </a:t>
            </a:r>
            <a:r>
              <a:rPr lang="en-US" err="1"/>
              <a:t>ut</a:t>
            </a:r>
            <a:r>
              <a:rPr lang="en-US"/>
              <a:t> </a:t>
            </a:r>
            <a:r>
              <a:rPr lang="en-US" err="1"/>
              <a:t>fuga</a:t>
            </a:r>
            <a:r>
              <a:rPr lang="en-US"/>
              <a:t>. </a:t>
            </a:r>
            <a:r>
              <a:rPr lang="en-US" err="1"/>
              <a:t>Nequis</a:t>
            </a:r>
            <a:r>
              <a:rPr lang="en-US"/>
              <a:t> </a:t>
            </a:r>
            <a:r>
              <a:rPr lang="en-US" err="1"/>
              <a:t>aspiet</a:t>
            </a:r>
            <a:r>
              <a:rPr lang="en-US"/>
              <a:t> ex </a:t>
            </a:r>
            <a:r>
              <a:rPr lang="en-US" err="1"/>
              <a:t>ex</a:t>
            </a:r>
            <a:r>
              <a:rPr lang="en-US"/>
              <a:t> </a:t>
            </a:r>
            <a:r>
              <a:rPr lang="en-US" err="1"/>
              <a:t>eseque</a:t>
            </a:r>
            <a:r>
              <a:rPr lang="en-US"/>
              <a:t> non </a:t>
            </a:r>
            <a:r>
              <a:rPr lang="en-US" err="1"/>
              <a:t>est</a:t>
            </a:r>
            <a:r>
              <a:rPr lang="en-US"/>
              <a:t> ad </a:t>
            </a:r>
            <a:r>
              <a:rPr lang="en-US" err="1"/>
              <a:t>exceratenis</a:t>
            </a:r>
            <a:r>
              <a:rPr lang="en-US"/>
              <a:t> non num </a:t>
            </a:r>
            <a:r>
              <a:rPr lang="en-US" err="1"/>
              <a:t>nimpernam</a:t>
            </a:r>
            <a:r>
              <a:rPr lang="en-US"/>
              <a:t> </a:t>
            </a:r>
            <a:r>
              <a:rPr lang="en-US" err="1"/>
              <a:t>il</a:t>
            </a:r>
            <a:r>
              <a:rPr lang="en-US"/>
              <a:t> et </a:t>
            </a:r>
            <a:r>
              <a:rPr lang="en-US" err="1"/>
              <a:t>laborrovit</a:t>
            </a:r>
            <a:r>
              <a:rPr lang="en-US"/>
              <a:t>, ex </a:t>
            </a:r>
            <a:r>
              <a:rPr lang="en-US" err="1"/>
              <a:t>eatur</a:t>
            </a:r>
            <a:r>
              <a:rPr lang="en-US"/>
              <a:t>, </a:t>
            </a:r>
            <a:r>
              <a:rPr lang="en-US" err="1"/>
              <a:t>cus</a:t>
            </a:r>
            <a:r>
              <a:rPr lang="en-US"/>
              <a:t> </a:t>
            </a:r>
            <a:r>
              <a:rPr lang="en-US" err="1"/>
              <a:t>sequide</a:t>
            </a:r>
            <a:r>
              <a:rPr lang="en-US"/>
              <a:t> </a:t>
            </a:r>
            <a:r>
              <a:rPr lang="en-US" err="1"/>
              <a:t>nimoluptatus</a:t>
            </a:r>
            <a:r>
              <a:rPr lang="en-US"/>
              <a:t> id </a:t>
            </a:r>
            <a:r>
              <a:rPr lang="en-US" err="1"/>
              <a:t>utem</a:t>
            </a:r>
            <a:r>
              <a:rPr lang="en-US"/>
              <a:t> </a:t>
            </a:r>
            <a:r>
              <a:rPr lang="en-US" err="1"/>
              <a:t>ium</a:t>
            </a:r>
            <a:r>
              <a:rPr lang="en-US"/>
              <a:t> </a:t>
            </a:r>
            <a:r>
              <a:rPr lang="en-US" err="1"/>
              <a:t>eum</a:t>
            </a:r>
            <a:r>
              <a:rPr lang="en-US"/>
              <a:t> </a:t>
            </a:r>
            <a:r>
              <a:rPr lang="en-US" err="1"/>
              <a:t>ento</a:t>
            </a:r>
            <a:r>
              <a:rPr lang="en-US"/>
              <a:t> </a:t>
            </a:r>
            <a:r>
              <a:rPr lang="en-US" err="1"/>
              <a:t>blabore</a:t>
            </a:r>
            <a:r>
              <a:rPr lang="en-US"/>
              <a:t> </a:t>
            </a:r>
            <a:r>
              <a:rPr lang="en-US" err="1"/>
              <a:t>rupidem</a:t>
            </a:r>
            <a:r>
              <a:rPr lang="en-US"/>
              <a:t> </a:t>
            </a:r>
            <a:r>
              <a:rPr lang="en-US" err="1"/>
              <a:t>velecti</a:t>
            </a:r>
            <a:r>
              <a:rPr lang="en-US"/>
              <a:t> </a:t>
            </a:r>
            <a:r>
              <a:rPr lang="en-US" err="1"/>
              <a:t>conestiam</a:t>
            </a:r>
            <a:r>
              <a:rPr lang="en-US"/>
              <a:t> </a:t>
            </a:r>
            <a:r>
              <a:rPr lang="en-US" err="1"/>
              <a:t>ipsanda</a:t>
            </a:r>
            <a:r>
              <a:rPr lang="en-US"/>
              <a:t> </a:t>
            </a:r>
            <a:r>
              <a:rPr lang="en-US" err="1"/>
              <a:t>volorepedio</a:t>
            </a:r>
            <a:r>
              <a:rPr lang="en-US"/>
              <a:t>. </a:t>
            </a:r>
            <a:r>
              <a:rPr lang="en-US" err="1"/>
              <a:t>Em</a:t>
            </a:r>
            <a:r>
              <a:rPr lang="en-US"/>
              <a:t> </a:t>
            </a:r>
            <a:r>
              <a:rPr lang="en-US" err="1"/>
              <a:t>aut</a:t>
            </a:r>
            <a:r>
              <a:rPr lang="en-US"/>
              <a:t> mil in </a:t>
            </a:r>
            <a:r>
              <a:rPr lang="en-US" err="1"/>
              <a:t>pra</a:t>
            </a:r>
            <a:r>
              <a:rPr lang="en-US"/>
              <a:t> </a:t>
            </a:r>
            <a:r>
              <a:rPr lang="en-US" err="1"/>
              <a:t>dolesti</a:t>
            </a:r>
            <a:r>
              <a:rPr lang="en-US"/>
              <a:t> </a:t>
            </a:r>
            <a:r>
              <a:rPr lang="en-US" err="1"/>
              <a:t>oreptas</a:t>
            </a:r>
            <a:r>
              <a:rPr lang="en-US"/>
              <a:t> </a:t>
            </a:r>
            <a:r>
              <a:rPr lang="en-US" err="1"/>
              <a:t>volecusam</a:t>
            </a:r>
            <a:r>
              <a:rPr lang="en-US"/>
              <a:t> </a:t>
            </a:r>
            <a:r>
              <a:rPr lang="en-US" err="1"/>
              <a:t>exero</a:t>
            </a:r>
            <a:r>
              <a:rPr lang="en-US"/>
              <a:t> </a:t>
            </a:r>
            <a:r>
              <a:rPr lang="en-US" err="1"/>
              <a:t>berio</a:t>
            </a:r>
            <a:r>
              <a:rPr lang="en-US"/>
              <a:t> </a:t>
            </a:r>
            <a:r>
              <a:rPr lang="en-US" err="1"/>
              <a:t>conse</a:t>
            </a:r>
            <a:r>
              <a:rPr lang="en-US"/>
              <a:t> </a:t>
            </a:r>
            <a:r>
              <a:rPr lang="en-US" err="1"/>
              <a:t>labo</a:t>
            </a:r>
            <a:r>
              <a:rPr lang="en-US"/>
              <a:t>. Et </a:t>
            </a:r>
            <a:r>
              <a:rPr lang="en-US" err="1"/>
              <a:t>reptatu</a:t>
            </a:r>
            <a:r>
              <a:rPr lang="en-US"/>
              <a:t> </a:t>
            </a:r>
            <a:r>
              <a:rPr lang="en-US" err="1"/>
              <a:t>ribust</a:t>
            </a:r>
            <a:r>
              <a:rPr lang="en-US"/>
              <a:t> </a:t>
            </a:r>
            <a:r>
              <a:rPr lang="en-US" err="1"/>
              <a:t>eariam</a:t>
            </a:r>
            <a:r>
              <a:rPr lang="en-US"/>
              <a:t>, </a:t>
            </a:r>
            <a:r>
              <a:rPr lang="en-US" err="1"/>
              <a:t>nisto</a:t>
            </a:r>
            <a:r>
              <a:rPr lang="en-US"/>
              <a:t> </a:t>
            </a:r>
            <a:r>
              <a:rPr lang="en-US" err="1"/>
              <a:t>illabo</a:t>
            </a:r>
            <a:r>
              <a:rPr lang="en-US"/>
              <a:t>.</a:t>
            </a:r>
          </a:p>
        </p:txBody>
      </p:sp>
      <p:sp>
        <p:nvSpPr>
          <p:cNvPr id="2" name="Title 1"/>
          <p:cNvSpPr>
            <a:spLocks noGrp="1"/>
          </p:cNvSpPr>
          <p:nvPr>
            <p:ph type="title"/>
          </p:nvPr>
        </p:nvSpPr>
        <p:spPr/>
        <p:txBody>
          <a:bodyPr vert="horz"/>
          <a:lstStyle/>
          <a:p>
            <a:r>
              <a:rPr lang="en-US"/>
              <a:t>Click to edit Master title style</a:t>
            </a:r>
            <a:endParaRPr lang="en-GB"/>
          </a:p>
        </p:txBody>
      </p:sp>
      <p:sp>
        <p:nvSpPr>
          <p:cNvPr id="6" name="Slide Number Placeholder 2">
            <a:extLst>
              <a:ext uri="{FF2B5EF4-FFF2-40B4-BE49-F238E27FC236}">
                <a16:creationId xmlns:a16="http://schemas.microsoft.com/office/drawing/2014/main" id="{1C76A9EE-8D5A-4598-96AF-D16F7930EC45}"/>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8" name="Text Placeholder 2">
            <a:extLst>
              <a:ext uri="{FF2B5EF4-FFF2-40B4-BE49-F238E27FC236}">
                <a16:creationId xmlns:a16="http://schemas.microsoft.com/office/drawing/2014/main" id="{8DB28710-8300-4F71-BC41-7BD670994651}"/>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1424078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6800" y="586800"/>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586799"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6799"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0800"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10800"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11179377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point colum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E0C7F33-1438-454F-96E0-81FAB0F2FEA8}"/>
              </a:ext>
            </a:extLst>
          </p:cNvPr>
          <p:cNvGraphicFramePr>
            <a:graphicFrameLocks noChangeAspect="1"/>
          </p:cNvGraphicFramePr>
          <p:nvPr userDrawn="1">
            <p:custDataLst>
              <p:tags r:id="rId2"/>
            </p:custDataLst>
            <p:extLst>
              <p:ext uri="{D42A27DB-BD31-4B8C-83A1-F6EECF244321}">
                <p14:modId xmlns:p14="http://schemas.microsoft.com/office/powerpoint/2010/main" val="1124948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49" name="think-cell Slide" r:id="rId4" imgW="316" imgH="318" progId="TCLayout.ActiveDocument.1">
                  <p:embed/>
                </p:oleObj>
              </mc:Choice>
              <mc:Fallback>
                <p:oleObj name="think-cell Slide" r:id="rId4" imgW="316" imgH="318" progId="TCLayout.ActiveDocument.1">
                  <p:embed/>
                  <p:pic>
                    <p:nvPicPr>
                      <p:cNvPr id="4" name="Object 3" hidden="1">
                        <a:extLst>
                          <a:ext uri="{FF2B5EF4-FFF2-40B4-BE49-F238E27FC236}">
                            <a16:creationId xmlns:a16="http://schemas.microsoft.com/office/drawing/2014/main" id="{9E0C7F33-1438-454F-96E0-81FAB0F2FE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6" y="1368076"/>
            <a:ext cx="3563007" cy="4513611"/>
          </a:xfrm>
        </p:spPr>
        <p:txBody>
          <a:bodyPr numCol="1" spcCol="457200">
            <a:normAutofit/>
          </a:bodyPr>
          <a:lstStyle>
            <a:lvl1pPr marL="0" indent="0">
              <a:lnSpc>
                <a:spcPct val="100000"/>
              </a:lnSpc>
              <a:spcBef>
                <a:spcPts val="0"/>
              </a:spcBef>
              <a:spcAft>
                <a:spcPts val="600"/>
              </a:spcAft>
              <a:buNone/>
              <a:defRPr sz="1200" spc="0" baseline="0">
                <a:solidFill>
                  <a:schemeClr val="tx2"/>
                </a:solidFill>
                <a:latin typeface="+mj-lt"/>
              </a:defRPr>
            </a:lvl1pPr>
            <a:lvl2pPr marL="457200" indent="0">
              <a:buNone/>
              <a:defRPr/>
            </a:lvl2pPr>
          </a:lstStyle>
          <a:p>
            <a:pPr lvl="0"/>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lvl="0"/>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lvl="0"/>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lvl="0"/>
            <a:endParaRPr lang="en-US"/>
          </a:p>
        </p:txBody>
      </p:sp>
      <p:sp>
        <p:nvSpPr>
          <p:cNvPr id="23" name="Text Placeholder 2">
            <a:extLst>
              <a:ext uri="{FF2B5EF4-FFF2-40B4-BE49-F238E27FC236}">
                <a16:creationId xmlns:a16="http://schemas.microsoft.com/office/drawing/2014/main" id="{C11EC344-643D-4F7E-96D3-182C17E18863}"/>
              </a:ext>
            </a:extLst>
          </p:cNvPr>
          <p:cNvSpPr>
            <a:spLocks noGrp="1"/>
          </p:cNvSpPr>
          <p:nvPr>
            <p:ph type="body" sz="quarter" idx="18" hasCustomPrompt="1"/>
          </p:nvPr>
        </p:nvSpPr>
        <p:spPr>
          <a:xfrm>
            <a:off x="4329444" y="1368076"/>
            <a:ext cx="3563007" cy="4513611"/>
          </a:xfrm>
        </p:spPr>
        <p:txBody>
          <a:bodyPr numCol="1" spcCol="457200">
            <a:normAutofit/>
          </a:bodyPr>
          <a:lstStyle>
            <a:lvl1pPr marL="0" indent="0">
              <a:lnSpc>
                <a:spcPct val="100000"/>
              </a:lnSpc>
              <a:spcBef>
                <a:spcPts val="0"/>
              </a:spcBef>
              <a:spcAft>
                <a:spcPts val="600"/>
              </a:spcAft>
              <a:buNone/>
              <a:defRPr sz="1200" spc="0" baseline="0">
                <a:solidFill>
                  <a:schemeClr val="tx2"/>
                </a:solidFill>
                <a:latin typeface="+mj-lt"/>
              </a:defRPr>
            </a:lvl1pPr>
            <a:lvl2pPr marL="457200" indent="0">
              <a:buNone/>
              <a:defRPr/>
            </a:lvl2pPr>
          </a:lstStyle>
          <a:p>
            <a:pPr lvl="0"/>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lvl="0"/>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lvl="0"/>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lvl="0"/>
            <a:endParaRPr lang="en-US"/>
          </a:p>
        </p:txBody>
      </p:sp>
      <p:sp>
        <p:nvSpPr>
          <p:cNvPr id="24" name="Text Placeholder 2">
            <a:extLst>
              <a:ext uri="{FF2B5EF4-FFF2-40B4-BE49-F238E27FC236}">
                <a16:creationId xmlns:a16="http://schemas.microsoft.com/office/drawing/2014/main" id="{4830DF0B-A43F-40DE-BF5E-109F76A239FC}"/>
              </a:ext>
            </a:extLst>
          </p:cNvPr>
          <p:cNvSpPr>
            <a:spLocks noGrp="1"/>
          </p:cNvSpPr>
          <p:nvPr>
            <p:ph type="body" sz="quarter" idx="19" hasCustomPrompt="1"/>
          </p:nvPr>
        </p:nvSpPr>
        <p:spPr>
          <a:xfrm>
            <a:off x="8269237" y="1368076"/>
            <a:ext cx="3563007" cy="4513611"/>
          </a:xfrm>
        </p:spPr>
        <p:txBody>
          <a:bodyPr numCol="1" spcCol="457200">
            <a:normAutofit/>
          </a:bodyPr>
          <a:lstStyle>
            <a:lvl1pPr marL="0" indent="0">
              <a:lnSpc>
                <a:spcPct val="100000"/>
              </a:lnSpc>
              <a:spcBef>
                <a:spcPts val="0"/>
              </a:spcBef>
              <a:spcAft>
                <a:spcPts val="600"/>
              </a:spcAft>
              <a:buNone/>
              <a:defRPr sz="1200" spc="0" baseline="0">
                <a:solidFill>
                  <a:schemeClr val="tx2"/>
                </a:solidFill>
                <a:latin typeface="+mj-lt"/>
              </a:defRPr>
            </a:lvl1pPr>
            <a:lvl2pPr marL="457200" indent="0">
              <a:buNone/>
              <a:defRPr/>
            </a:lvl2pPr>
          </a:lstStyle>
          <a:p>
            <a:pPr lvl="0"/>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lvl="0"/>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lvl="0"/>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lvl="0"/>
            <a:endParaRPr lang="en-US"/>
          </a:p>
        </p:txBody>
      </p:sp>
      <p:sp>
        <p:nvSpPr>
          <p:cNvPr id="2" name="Title 1"/>
          <p:cNvSpPr>
            <a:spLocks noGrp="1"/>
          </p:cNvSpPr>
          <p:nvPr>
            <p:ph type="title"/>
          </p:nvPr>
        </p:nvSpPr>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25EB423B-7015-4ED4-8955-7B88C23DC132}"/>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Tree>
    <p:extLst>
      <p:ext uri="{BB962C8B-B14F-4D97-AF65-F5344CB8AC3E}">
        <p14:creationId xmlns:p14="http://schemas.microsoft.com/office/powerpoint/2010/main" val="26032104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B15F53A2-C417-42D9-BDF3-5766849F719C}"/>
              </a:ext>
            </a:extLst>
          </p:cNvPr>
          <p:cNvGrpSpPr/>
          <p:nvPr userDrawn="1"/>
        </p:nvGrpSpPr>
        <p:grpSpPr>
          <a:xfrm>
            <a:off x="-1" y="-1"/>
            <a:ext cx="12192001" cy="5883609"/>
            <a:chOff x="-1" y="-1"/>
            <a:chExt cx="13184364" cy="5883609"/>
          </a:xfrm>
        </p:grpSpPr>
        <p:grpSp>
          <p:nvGrpSpPr>
            <p:cNvPr id="13" name="Group 12">
              <a:extLst>
                <a:ext uri="{FF2B5EF4-FFF2-40B4-BE49-F238E27FC236}">
                  <a16:creationId xmlns:a16="http://schemas.microsoft.com/office/drawing/2014/main" id="{D0AC0272-93E8-458C-94F2-1FF902C30F9D}"/>
                </a:ext>
              </a:extLst>
            </p:cNvPr>
            <p:cNvGrpSpPr/>
            <p:nvPr userDrawn="1"/>
          </p:nvGrpSpPr>
          <p:grpSpPr>
            <a:xfrm>
              <a:off x="-1" y="-1"/>
              <a:ext cx="3296094" cy="5882441"/>
              <a:chOff x="-1" y="0"/>
              <a:chExt cx="2913323" cy="5199321"/>
            </a:xfrm>
          </p:grpSpPr>
          <p:sp>
            <p:nvSpPr>
              <p:cNvPr id="9" name="Rectangle 8">
                <a:extLst>
                  <a:ext uri="{FF2B5EF4-FFF2-40B4-BE49-F238E27FC236}">
                    <a16:creationId xmlns:a16="http://schemas.microsoft.com/office/drawing/2014/main" id="{7030BA19-3DE1-4ACC-A9F8-B3B4B933B48F}"/>
                  </a:ext>
                </a:extLst>
              </p:cNvPr>
              <p:cNvSpPr/>
              <p:nvPr userDrawn="1"/>
            </p:nvSpPr>
            <p:spPr>
              <a:xfrm>
                <a:off x="0" y="0"/>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44EDB74-3C6B-4F10-AEFF-F3AF36E3F110}"/>
                  </a:ext>
                </a:extLst>
              </p:cNvPr>
              <p:cNvSpPr/>
              <p:nvPr userDrawn="1"/>
            </p:nvSpPr>
            <p:spPr>
              <a:xfrm>
                <a:off x="-1" y="1733107"/>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2D8D47-6F28-4E92-AC06-625DBB855E0C}"/>
                  </a:ext>
                </a:extLst>
              </p:cNvPr>
              <p:cNvSpPr/>
              <p:nvPr userDrawn="1"/>
            </p:nvSpPr>
            <p:spPr>
              <a:xfrm>
                <a:off x="1" y="3466214"/>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AEDF83A1-AE12-467F-9307-6100423F2F8E}"/>
                </a:ext>
              </a:extLst>
            </p:cNvPr>
            <p:cNvGrpSpPr/>
            <p:nvPr userDrawn="1"/>
          </p:nvGrpSpPr>
          <p:grpSpPr>
            <a:xfrm>
              <a:off x="3296091" y="1167"/>
              <a:ext cx="3296094" cy="5882441"/>
              <a:chOff x="-1" y="0"/>
              <a:chExt cx="2913323" cy="5199321"/>
            </a:xfrm>
          </p:grpSpPr>
          <p:sp>
            <p:nvSpPr>
              <p:cNvPr id="17" name="Rectangle 16">
                <a:extLst>
                  <a:ext uri="{FF2B5EF4-FFF2-40B4-BE49-F238E27FC236}">
                    <a16:creationId xmlns:a16="http://schemas.microsoft.com/office/drawing/2014/main" id="{819B34BB-1408-4D92-A73D-F1281EC33E4D}"/>
                  </a:ext>
                </a:extLst>
              </p:cNvPr>
              <p:cNvSpPr/>
              <p:nvPr userDrawn="1"/>
            </p:nvSpPr>
            <p:spPr>
              <a:xfrm>
                <a:off x="0" y="0"/>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7B03CE3-D6E2-4AFE-B522-8CC5C4C1997E}"/>
                  </a:ext>
                </a:extLst>
              </p:cNvPr>
              <p:cNvSpPr/>
              <p:nvPr userDrawn="1"/>
            </p:nvSpPr>
            <p:spPr>
              <a:xfrm>
                <a:off x="-1" y="1733107"/>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D82F87-B851-4F31-8608-534E46A05CD8}"/>
                  </a:ext>
                </a:extLst>
              </p:cNvPr>
              <p:cNvSpPr/>
              <p:nvPr userDrawn="1"/>
            </p:nvSpPr>
            <p:spPr>
              <a:xfrm>
                <a:off x="1" y="3466214"/>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B92FE35-518F-4561-BD81-39BBBC997526}"/>
                </a:ext>
              </a:extLst>
            </p:cNvPr>
            <p:cNvGrpSpPr/>
            <p:nvPr userDrawn="1"/>
          </p:nvGrpSpPr>
          <p:grpSpPr>
            <a:xfrm>
              <a:off x="6592179" y="1167"/>
              <a:ext cx="3296094" cy="5882441"/>
              <a:chOff x="-1" y="0"/>
              <a:chExt cx="2913323" cy="5199321"/>
            </a:xfrm>
          </p:grpSpPr>
          <p:sp>
            <p:nvSpPr>
              <p:cNvPr id="22" name="Rectangle 21">
                <a:extLst>
                  <a:ext uri="{FF2B5EF4-FFF2-40B4-BE49-F238E27FC236}">
                    <a16:creationId xmlns:a16="http://schemas.microsoft.com/office/drawing/2014/main" id="{D879ECC4-7A1E-4B03-96A7-8BAE07DC0472}"/>
                  </a:ext>
                </a:extLst>
              </p:cNvPr>
              <p:cNvSpPr/>
              <p:nvPr userDrawn="1"/>
            </p:nvSpPr>
            <p:spPr>
              <a:xfrm>
                <a:off x="0" y="0"/>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7E58A19-A368-4739-834F-CFDE2E5BF001}"/>
                  </a:ext>
                </a:extLst>
              </p:cNvPr>
              <p:cNvSpPr/>
              <p:nvPr userDrawn="1"/>
            </p:nvSpPr>
            <p:spPr>
              <a:xfrm>
                <a:off x="-1" y="1733107"/>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CBC9B09-73F1-415F-9959-DB455EC39C2D}"/>
                  </a:ext>
                </a:extLst>
              </p:cNvPr>
              <p:cNvSpPr/>
              <p:nvPr userDrawn="1"/>
            </p:nvSpPr>
            <p:spPr>
              <a:xfrm>
                <a:off x="1" y="3466214"/>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5E72B34A-9D04-4602-9A85-154B243C474D}"/>
                </a:ext>
              </a:extLst>
            </p:cNvPr>
            <p:cNvGrpSpPr/>
            <p:nvPr userDrawn="1"/>
          </p:nvGrpSpPr>
          <p:grpSpPr>
            <a:xfrm>
              <a:off x="9888269" y="1167"/>
              <a:ext cx="3296094" cy="5882441"/>
              <a:chOff x="-1" y="0"/>
              <a:chExt cx="2913323" cy="5199321"/>
            </a:xfrm>
          </p:grpSpPr>
          <p:sp>
            <p:nvSpPr>
              <p:cNvPr id="27" name="Rectangle 26">
                <a:extLst>
                  <a:ext uri="{FF2B5EF4-FFF2-40B4-BE49-F238E27FC236}">
                    <a16:creationId xmlns:a16="http://schemas.microsoft.com/office/drawing/2014/main" id="{3AAD83F9-E733-437B-B77F-BE4189852899}"/>
                  </a:ext>
                </a:extLst>
              </p:cNvPr>
              <p:cNvSpPr/>
              <p:nvPr userDrawn="1"/>
            </p:nvSpPr>
            <p:spPr>
              <a:xfrm>
                <a:off x="0" y="0"/>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A6EC1BB-3430-4300-BD44-3B2B9E9CB7CD}"/>
                  </a:ext>
                </a:extLst>
              </p:cNvPr>
              <p:cNvSpPr/>
              <p:nvPr userDrawn="1"/>
            </p:nvSpPr>
            <p:spPr>
              <a:xfrm>
                <a:off x="-1" y="1733107"/>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667D506-275D-429B-8ECA-72A9EE9B4D22}"/>
                  </a:ext>
                </a:extLst>
              </p:cNvPr>
              <p:cNvSpPr/>
              <p:nvPr userDrawn="1"/>
            </p:nvSpPr>
            <p:spPr>
              <a:xfrm>
                <a:off x="1" y="3466214"/>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4" name="Picture 13">
            <a:extLst>
              <a:ext uri="{FF2B5EF4-FFF2-40B4-BE49-F238E27FC236}">
                <a16:creationId xmlns:a16="http://schemas.microsoft.com/office/drawing/2014/main" id="{FEC92FEC-B1AA-4CA5-8B7D-A189A98075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1997" cy="5882441"/>
          </a:xfrm>
          <a:prstGeom prst="rect">
            <a:avLst/>
          </a:prstGeom>
        </p:spPr>
      </p:pic>
      <p:grpSp>
        <p:nvGrpSpPr>
          <p:cNvPr id="3" name="Group 2">
            <a:extLst>
              <a:ext uri="{FF2B5EF4-FFF2-40B4-BE49-F238E27FC236}">
                <a16:creationId xmlns:a16="http://schemas.microsoft.com/office/drawing/2014/main" id="{62FFA177-B148-4F59-A26A-BD74FEA76301}"/>
              </a:ext>
            </a:extLst>
          </p:cNvPr>
          <p:cNvGrpSpPr/>
          <p:nvPr userDrawn="1"/>
        </p:nvGrpSpPr>
        <p:grpSpPr>
          <a:xfrm>
            <a:off x="1417374" y="2244471"/>
            <a:ext cx="9357239" cy="2658730"/>
            <a:chOff x="1060027" y="1636452"/>
            <a:chExt cx="9357239" cy="2658730"/>
          </a:xfrm>
        </p:grpSpPr>
        <p:sp>
          <p:nvSpPr>
            <p:cNvPr id="6" name="Rectangle 5">
              <a:extLst>
                <a:ext uri="{FF2B5EF4-FFF2-40B4-BE49-F238E27FC236}">
                  <a16:creationId xmlns:a16="http://schemas.microsoft.com/office/drawing/2014/main" id="{7DB3C635-6DD1-4D39-8807-1C85967B284B}"/>
                </a:ext>
              </a:extLst>
            </p:cNvPr>
            <p:cNvSpPr/>
            <p:nvPr userDrawn="1"/>
          </p:nvSpPr>
          <p:spPr>
            <a:xfrm>
              <a:off x="1060027" y="1636452"/>
              <a:ext cx="2902371" cy="2651769"/>
            </a:xfrm>
            <a:prstGeom prst="rect">
              <a:avLst/>
            </a:prstGeom>
            <a:solidFill>
              <a:schemeClr val="bg1"/>
            </a:soli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B0D202-1912-41E3-9AAC-797976953A0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74739" y="2128196"/>
              <a:ext cx="1072943" cy="536956"/>
            </a:xfrm>
            <a:prstGeom prst="rect">
              <a:avLst/>
            </a:prstGeom>
          </p:spPr>
        </p:pic>
        <p:sp>
          <p:nvSpPr>
            <p:cNvPr id="2" name="TextBox 1">
              <a:extLst>
                <a:ext uri="{FF2B5EF4-FFF2-40B4-BE49-F238E27FC236}">
                  <a16:creationId xmlns:a16="http://schemas.microsoft.com/office/drawing/2014/main" id="{46C1B792-A75D-47C8-9D38-E08B24AA4F33}"/>
                </a:ext>
              </a:extLst>
            </p:cNvPr>
            <p:cNvSpPr txBox="1"/>
            <p:nvPr userDrawn="1"/>
          </p:nvSpPr>
          <p:spPr>
            <a:xfrm>
              <a:off x="1165888" y="2989513"/>
              <a:ext cx="2690647" cy="815608"/>
            </a:xfrm>
            <a:prstGeom prst="rect">
              <a:avLst/>
            </a:prstGeom>
            <a:noFill/>
          </p:spPr>
          <p:txBody>
            <a:bodyPr wrap="square" rtlCol="0">
              <a:spAutoFit/>
            </a:bodyPr>
            <a:lstStyle/>
            <a:p>
              <a:pPr algn="ctr">
                <a:spcAft>
                  <a:spcPts val="600"/>
                </a:spcAft>
              </a:pPr>
              <a:r>
                <a:rPr lang="en-GB" b="1" spc="-100" baseline="0"/>
                <a:t>London</a:t>
              </a:r>
            </a:p>
            <a:p>
              <a:pPr algn="ctr">
                <a:spcAft>
                  <a:spcPts val="600"/>
                </a:spcAft>
              </a:pPr>
              <a:r>
                <a:rPr lang="en-GB" sz="1200">
                  <a:solidFill>
                    <a:schemeClr val="tx2"/>
                  </a:solidFill>
                </a:rPr>
                <a:t>Fora, 180 Borough High St,</a:t>
              </a:r>
              <a:br>
                <a:rPr lang="en-GB" sz="1200">
                  <a:solidFill>
                    <a:schemeClr val="tx2"/>
                  </a:solidFill>
                </a:rPr>
              </a:br>
              <a:r>
                <a:rPr lang="en-GB" sz="1200">
                  <a:solidFill>
                    <a:schemeClr val="tx2"/>
                  </a:solidFill>
                </a:rPr>
                <a:t>London, SE1 1LB</a:t>
              </a:r>
              <a:endParaRPr lang="en-US" sz="1200">
                <a:solidFill>
                  <a:schemeClr val="tx2"/>
                </a:solidFill>
              </a:endParaRPr>
            </a:p>
          </p:txBody>
        </p:sp>
        <p:sp>
          <p:nvSpPr>
            <p:cNvPr id="33" name="Rectangle 32">
              <a:extLst>
                <a:ext uri="{FF2B5EF4-FFF2-40B4-BE49-F238E27FC236}">
                  <a16:creationId xmlns:a16="http://schemas.microsoft.com/office/drawing/2014/main" id="{0409BB63-D113-4126-9CAF-4D149B4265E9}"/>
                </a:ext>
              </a:extLst>
            </p:cNvPr>
            <p:cNvSpPr/>
            <p:nvPr userDrawn="1"/>
          </p:nvSpPr>
          <p:spPr>
            <a:xfrm>
              <a:off x="4287461" y="1636452"/>
              <a:ext cx="2902371" cy="2651769"/>
            </a:xfrm>
            <a:prstGeom prst="rect">
              <a:avLst/>
            </a:prstGeom>
            <a:solidFill>
              <a:schemeClr val="bg1"/>
            </a:soli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3A2F256D-540A-46E1-B1AB-874F37A712A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02173" y="2128196"/>
              <a:ext cx="1072943" cy="536956"/>
            </a:xfrm>
            <a:prstGeom prst="rect">
              <a:avLst/>
            </a:prstGeom>
          </p:spPr>
        </p:pic>
        <p:sp>
          <p:nvSpPr>
            <p:cNvPr id="35" name="TextBox 34">
              <a:extLst>
                <a:ext uri="{FF2B5EF4-FFF2-40B4-BE49-F238E27FC236}">
                  <a16:creationId xmlns:a16="http://schemas.microsoft.com/office/drawing/2014/main" id="{D1E2408E-5591-47C8-8D6D-692F0008B836}"/>
                </a:ext>
              </a:extLst>
            </p:cNvPr>
            <p:cNvSpPr txBox="1"/>
            <p:nvPr userDrawn="1"/>
          </p:nvSpPr>
          <p:spPr>
            <a:xfrm>
              <a:off x="4393322" y="2989513"/>
              <a:ext cx="2690647" cy="1077218"/>
            </a:xfrm>
            <a:prstGeom prst="rect">
              <a:avLst/>
            </a:prstGeom>
            <a:noFill/>
          </p:spPr>
          <p:txBody>
            <a:bodyPr wrap="square" rtlCol="0">
              <a:spAutoFit/>
            </a:bodyPr>
            <a:lstStyle/>
            <a:p>
              <a:pPr algn="ctr">
                <a:spcAft>
                  <a:spcPts val="600"/>
                </a:spcAft>
              </a:pPr>
              <a:r>
                <a:rPr lang="en-GB" b="1" spc="-100" baseline="0"/>
                <a:t>Birmingham</a:t>
              </a:r>
            </a:p>
            <a:p>
              <a:pPr algn="ctr">
                <a:spcAft>
                  <a:spcPts val="600"/>
                </a:spcAft>
              </a:pPr>
              <a:r>
                <a:rPr lang="en-GB" sz="1200">
                  <a:solidFill>
                    <a:schemeClr val="tx2"/>
                  </a:solidFill>
                </a:rPr>
                <a:t>Beech House, Greenfield Crescent, Edgbaston, Birmingham, UK, B15 3BE</a:t>
              </a:r>
            </a:p>
            <a:p>
              <a:pPr algn="ctr">
                <a:spcAft>
                  <a:spcPts val="600"/>
                </a:spcAft>
              </a:pPr>
              <a:r>
                <a:rPr lang="en-US" sz="1200">
                  <a:solidFill>
                    <a:schemeClr val="tx2"/>
                  </a:solidFill>
                </a:rPr>
                <a:t>+44 (0)121 333 6006</a:t>
              </a:r>
            </a:p>
          </p:txBody>
        </p:sp>
        <p:sp>
          <p:nvSpPr>
            <p:cNvPr id="36" name="Rectangle 35">
              <a:extLst>
                <a:ext uri="{FF2B5EF4-FFF2-40B4-BE49-F238E27FC236}">
                  <a16:creationId xmlns:a16="http://schemas.microsoft.com/office/drawing/2014/main" id="{F4ECE1D8-1BCA-469C-9E87-548BE7AFB82B}"/>
                </a:ext>
              </a:extLst>
            </p:cNvPr>
            <p:cNvSpPr/>
            <p:nvPr userDrawn="1"/>
          </p:nvSpPr>
          <p:spPr>
            <a:xfrm>
              <a:off x="7514895" y="1643413"/>
              <a:ext cx="2902371" cy="2651769"/>
            </a:xfrm>
            <a:prstGeom prst="rect">
              <a:avLst/>
            </a:prstGeom>
            <a:solidFill>
              <a:schemeClr val="bg1"/>
            </a:soli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77928C58-3175-4137-9149-52620A9DF79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429607" y="2135157"/>
              <a:ext cx="1072943" cy="536956"/>
            </a:xfrm>
            <a:prstGeom prst="rect">
              <a:avLst/>
            </a:prstGeom>
          </p:spPr>
        </p:pic>
        <p:sp>
          <p:nvSpPr>
            <p:cNvPr id="38" name="TextBox 37">
              <a:extLst>
                <a:ext uri="{FF2B5EF4-FFF2-40B4-BE49-F238E27FC236}">
                  <a16:creationId xmlns:a16="http://schemas.microsoft.com/office/drawing/2014/main" id="{1C248651-F8E8-4D76-82FB-FBDA0EE5B7A1}"/>
                </a:ext>
              </a:extLst>
            </p:cNvPr>
            <p:cNvSpPr txBox="1"/>
            <p:nvPr userDrawn="1"/>
          </p:nvSpPr>
          <p:spPr>
            <a:xfrm>
              <a:off x="7620756" y="2996474"/>
              <a:ext cx="2690647" cy="815608"/>
            </a:xfrm>
            <a:prstGeom prst="rect">
              <a:avLst/>
            </a:prstGeom>
            <a:noFill/>
          </p:spPr>
          <p:txBody>
            <a:bodyPr wrap="square" rtlCol="0">
              <a:spAutoFit/>
            </a:bodyPr>
            <a:lstStyle/>
            <a:p>
              <a:pPr algn="ctr">
                <a:spcAft>
                  <a:spcPts val="600"/>
                </a:spcAft>
              </a:pPr>
              <a:r>
                <a:rPr lang="en-GB" b="1" spc="-100" baseline="0"/>
                <a:t>Glasgow</a:t>
              </a:r>
            </a:p>
            <a:p>
              <a:pPr algn="ctr">
                <a:spcAft>
                  <a:spcPts val="600"/>
                </a:spcAft>
              </a:pPr>
              <a:r>
                <a:rPr lang="en-GB" sz="1200">
                  <a:solidFill>
                    <a:schemeClr val="tx2"/>
                  </a:solidFill>
                </a:rPr>
                <a:t>New Alderston House, 3 Dove Wynd, Bellshill, Midlothian, UK, ML4 3FF</a:t>
              </a:r>
              <a:endParaRPr lang="en-US" sz="1200">
                <a:solidFill>
                  <a:schemeClr val="tx2"/>
                </a:solidFill>
              </a:endParaRPr>
            </a:p>
          </p:txBody>
        </p:sp>
      </p:grpSp>
    </p:spTree>
    <p:extLst>
      <p:ext uri="{BB962C8B-B14F-4D97-AF65-F5344CB8AC3E}">
        <p14:creationId xmlns:p14="http://schemas.microsoft.com/office/powerpoint/2010/main" val="26025096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Welcome">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B15F53A2-C417-42D9-BDF3-5766849F719C}"/>
              </a:ext>
            </a:extLst>
          </p:cNvPr>
          <p:cNvGrpSpPr/>
          <p:nvPr userDrawn="1"/>
        </p:nvGrpSpPr>
        <p:grpSpPr>
          <a:xfrm>
            <a:off x="-1" y="-1"/>
            <a:ext cx="12192001" cy="5883609"/>
            <a:chOff x="-1" y="-1"/>
            <a:chExt cx="13184364" cy="5883609"/>
          </a:xfrm>
        </p:grpSpPr>
        <p:grpSp>
          <p:nvGrpSpPr>
            <p:cNvPr id="13" name="Group 12">
              <a:extLst>
                <a:ext uri="{FF2B5EF4-FFF2-40B4-BE49-F238E27FC236}">
                  <a16:creationId xmlns:a16="http://schemas.microsoft.com/office/drawing/2014/main" id="{D0AC0272-93E8-458C-94F2-1FF902C30F9D}"/>
                </a:ext>
              </a:extLst>
            </p:cNvPr>
            <p:cNvGrpSpPr/>
            <p:nvPr userDrawn="1"/>
          </p:nvGrpSpPr>
          <p:grpSpPr>
            <a:xfrm>
              <a:off x="-1" y="-1"/>
              <a:ext cx="3296094" cy="5882441"/>
              <a:chOff x="-1" y="0"/>
              <a:chExt cx="2913323" cy="5199321"/>
            </a:xfrm>
          </p:grpSpPr>
          <p:sp>
            <p:nvSpPr>
              <p:cNvPr id="9" name="Rectangle 8">
                <a:extLst>
                  <a:ext uri="{FF2B5EF4-FFF2-40B4-BE49-F238E27FC236}">
                    <a16:creationId xmlns:a16="http://schemas.microsoft.com/office/drawing/2014/main" id="{7030BA19-3DE1-4ACC-A9F8-B3B4B933B48F}"/>
                  </a:ext>
                </a:extLst>
              </p:cNvPr>
              <p:cNvSpPr/>
              <p:nvPr userDrawn="1"/>
            </p:nvSpPr>
            <p:spPr>
              <a:xfrm>
                <a:off x="0" y="0"/>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44EDB74-3C6B-4F10-AEFF-F3AF36E3F110}"/>
                  </a:ext>
                </a:extLst>
              </p:cNvPr>
              <p:cNvSpPr/>
              <p:nvPr userDrawn="1"/>
            </p:nvSpPr>
            <p:spPr>
              <a:xfrm>
                <a:off x="-1" y="1733107"/>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2D8D47-6F28-4E92-AC06-625DBB855E0C}"/>
                  </a:ext>
                </a:extLst>
              </p:cNvPr>
              <p:cNvSpPr/>
              <p:nvPr userDrawn="1"/>
            </p:nvSpPr>
            <p:spPr>
              <a:xfrm>
                <a:off x="1" y="3466214"/>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AEDF83A1-AE12-467F-9307-6100423F2F8E}"/>
                </a:ext>
              </a:extLst>
            </p:cNvPr>
            <p:cNvGrpSpPr/>
            <p:nvPr userDrawn="1"/>
          </p:nvGrpSpPr>
          <p:grpSpPr>
            <a:xfrm>
              <a:off x="3296091" y="1167"/>
              <a:ext cx="3296094" cy="5882441"/>
              <a:chOff x="-1" y="0"/>
              <a:chExt cx="2913323" cy="5199321"/>
            </a:xfrm>
          </p:grpSpPr>
          <p:sp>
            <p:nvSpPr>
              <p:cNvPr id="17" name="Rectangle 16">
                <a:extLst>
                  <a:ext uri="{FF2B5EF4-FFF2-40B4-BE49-F238E27FC236}">
                    <a16:creationId xmlns:a16="http://schemas.microsoft.com/office/drawing/2014/main" id="{819B34BB-1408-4D92-A73D-F1281EC33E4D}"/>
                  </a:ext>
                </a:extLst>
              </p:cNvPr>
              <p:cNvSpPr/>
              <p:nvPr userDrawn="1"/>
            </p:nvSpPr>
            <p:spPr>
              <a:xfrm>
                <a:off x="0" y="0"/>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7B03CE3-D6E2-4AFE-B522-8CC5C4C1997E}"/>
                  </a:ext>
                </a:extLst>
              </p:cNvPr>
              <p:cNvSpPr/>
              <p:nvPr userDrawn="1"/>
            </p:nvSpPr>
            <p:spPr>
              <a:xfrm>
                <a:off x="-1" y="1733107"/>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D82F87-B851-4F31-8608-534E46A05CD8}"/>
                  </a:ext>
                </a:extLst>
              </p:cNvPr>
              <p:cNvSpPr/>
              <p:nvPr userDrawn="1"/>
            </p:nvSpPr>
            <p:spPr>
              <a:xfrm>
                <a:off x="1" y="3466214"/>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B92FE35-518F-4561-BD81-39BBBC997526}"/>
                </a:ext>
              </a:extLst>
            </p:cNvPr>
            <p:cNvGrpSpPr/>
            <p:nvPr userDrawn="1"/>
          </p:nvGrpSpPr>
          <p:grpSpPr>
            <a:xfrm>
              <a:off x="6592179" y="1167"/>
              <a:ext cx="3296094" cy="5882441"/>
              <a:chOff x="-1" y="0"/>
              <a:chExt cx="2913323" cy="5199321"/>
            </a:xfrm>
          </p:grpSpPr>
          <p:sp>
            <p:nvSpPr>
              <p:cNvPr id="22" name="Rectangle 21">
                <a:extLst>
                  <a:ext uri="{FF2B5EF4-FFF2-40B4-BE49-F238E27FC236}">
                    <a16:creationId xmlns:a16="http://schemas.microsoft.com/office/drawing/2014/main" id="{D879ECC4-7A1E-4B03-96A7-8BAE07DC0472}"/>
                  </a:ext>
                </a:extLst>
              </p:cNvPr>
              <p:cNvSpPr/>
              <p:nvPr userDrawn="1"/>
            </p:nvSpPr>
            <p:spPr>
              <a:xfrm>
                <a:off x="0" y="0"/>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7E58A19-A368-4739-834F-CFDE2E5BF001}"/>
                  </a:ext>
                </a:extLst>
              </p:cNvPr>
              <p:cNvSpPr/>
              <p:nvPr userDrawn="1"/>
            </p:nvSpPr>
            <p:spPr>
              <a:xfrm>
                <a:off x="-1" y="1733107"/>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CBC9B09-73F1-415F-9959-DB455EC39C2D}"/>
                  </a:ext>
                </a:extLst>
              </p:cNvPr>
              <p:cNvSpPr/>
              <p:nvPr userDrawn="1"/>
            </p:nvSpPr>
            <p:spPr>
              <a:xfrm>
                <a:off x="1" y="3466214"/>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5E72B34A-9D04-4602-9A85-154B243C474D}"/>
                </a:ext>
              </a:extLst>
            </p:cNvPr>
            <p:cNvGrpSpPr/>
            <p:nvPr userDrawn="1"/>
          </p:nvGrpSpPr>
          <p:grpSpPr>
            <a:xfrm>
              <a:off x="9888269" y="1167"/>
              <a:ext cx="3296094" cy="5882441"/>
              <a:chOff x="-1" y="0"/>
              <a:chExt cx="2913323" cy="5199321"/>
            </a:xfrm>
          </p:grpSpPr>
          <p:sp>
            <p:nvSpPr>
              <p:cNvPr id="27" name="Rectangle 26">
                <a:extLst>
                  <a:ext uri="{FF2B5EF4-FFF2-40B4-BE49-F238E27FC236}">
                    <a16:creationId xmlns:a16="http://schemas.microsoft.com/office/drawing/2014/main" id="{3AAD83F9-E733-437B-B77F-BE4189852899}"/>
                  </a:ext>
                </a:extLst>
              </p:cNvPr>
              <p:cNvSpPr/>
              <p:nvPr userDrawn="1"/>
            </p:nvSpPr>
            <p:spPr>
              <a:xfrm>
                <a:off x="0" y="0"/>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A6EC1BB-3430-4300-BD44-3B2B9E9CB7CD}"/>
                  </a:ext>
                </a:extLst>
              </p:cNvPr>
              <p:cNvSpPr/>
              <p:nvPr userDrawn="1"/>
            </p:nvSpPr>
            <p:spPr>
              <a:xfrm>
                <a:off x="-1" y="1733107"/>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667D506-275D-429B-8ECA-72A9EE9B4D22}"/>
                  </a:ext>
                </a:extLst>
              </p:cNvPr>
              <p:cNvSpPr/>
              <p:nvPr userDrawn="1"/>
            </p:nvSpPr>
            <p:spPr>
              <a:xfrm>
                <a:off x="1" y="3466214"/>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4" name="Picture 13">
            <a:extLst>
              <a:ext uri="{FF2B5EF4-FFF2-40B4-BE49-F238E27FC236}">
                <a16:creationId xmlns:a16="http://schemas.microsoft.com/office/drawing/2014/main" id="{FEC92FEC-B1AA-4CA5-8B7D-A189A980757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1"/>
            <a:ext cx="12192000" cy="5882441"/>
          </a:xfrm>
          <a:prstGeom prst="rect">
            <a:avLst/>
          </a:prstGeom>
        </p:spPr>
      </p:pic>
      <p:sp>
        <p:nvSpPr>
          <p:cNvPr id="6" name="Rectangle 5">
            <a:extLst>
              <a:ext uri="{FF2B5EF4-FFF2-40B4-BE49-F238E27FC236}">
                <a16:creationId xmlns:a16="http://schemas.microsoft.com/office/drawing/2014/main" id="{7DB3C635-6DD1-4D39-8807-1C85967B284B}"/>
              </a:ext>
            </a:extLst>
          </p:cNvPr>
          <p:cNvSpPr/>
          <p:nvPr userDrawn="1"/>
        </p:nvSpPr>
        <p:spPr>
          <a:xfrm>
            <a:off x="818291" y="-97755"/>
            <a:ext cx="2229706" cy="2057400"/>
          </a:xfrm>
          <a:prstGeom prst="rect">
            <a:avLst/>
          </a:prstGeom>
          <a:solidFill>
            <a:schemeClr val="bg1"/>
          </a:soli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B0D202-1912-41E3-9AAC-797976953A0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05890" y="374985"/>
            <a:ext cx="1072943" cy="1201147"/>
          </a:xfrm>
          <a:prstGeom prst="rect">
            <a:avLst/>
          </a:prstGeom>
        </p:spPr>
      </p:pic>
      <p:sp>
        <p:nvSpPr>
          <p:cNvPr id="8" name="Text Placeholder 7">
            <a:extLst>
              <a:ext uri="{FF2B5EF4-FFF2-40B4-BE49-F238E27FC236}">
                <a16:creationId xmlns:a16="http://schemas.microsoft.com/office/drawing/2014/main" id="{FDD55546-60EA-42C5-8208-7EAD4EE79280}"/>
              </a:ext>
            </a:extLst>
          </p:cNvPr>
          <p:cNvSpPr>
            <a:spLocks noGrp="1"/>
          </p:cNvSpPr>
          <p:nvPr>
            <p:ph type="body" sz="quarter" idx="11" hasCustomPrompt="1"/>
          </p:nvPr>
        </p:nvSpPr>
        <p:spPr>
          <a:xfrm>
            <a:off x="6435090" y="2332086"/>
            <a:ext cx="5360353" cy="1256934"/>
          </a:xfrm>
        </p:spPr>
        <p:txBody>
          <a:bodyPr>
            <a:normAutofit/>
          </a:bodyPr>
          <a:lstStyle>
            <a:lvl1pPr marL="0" indent="0" algn="r">
              <a:lnSpc>
                <a:spcPct val="80000"/>
              </a:lnSpc>
              <a:spcBef>
                <a:spcPts val="0"/>
              </a:spcBef>
              <a:buNone/>
              <a:defRPr sz="4000" b="1" spc="-100" baseline="0">
                <a:solidFill>
                  <a:schemeClr val="bg1"/>
                </a:solidFill>
                <a:effectLst>
                  <a:outerShdw blurRad="127000" algn="ctr" rotWithShape="0">
                    <a:schemeClr val="tx2">
                      <a:alpha val="60000"/>
                    </a:schemeClr>
                  </a:outerShdw>
                </a:effectLst>
                <a:latin typeface="+mn-lt"/>
              </a:defRPr>
            </a:lvl1pPr>
            <a:lvl2pPr marL="457200" indent="0">
              <a:buNone/>
              <a:defRPr/>
            </a:lvl2pPr>
          </a:lstStyle>
          <a:p>
            <a:pPr lvl="0"/>
            <a:r>
              <a:rPr lang="en-US"/>
              <a:t>Presentation title</a:t>
            </a:r>
            <a:br>
              <a:rPr lang="en-US"/>
            </a:br>
            <a:r>
              <a:rPr lang="en-US"/>
              <a:t>up to 2 lines</a:t>
            </a:r>
          </a:p>
        </p:txBody>
      </p:sp>
      <p:sp>
        <p:nvSpPr>
          <p:cNvPr id="30" name="Text Placeholder 7">
            <a:extLst>
              <a:ext uri="{FF2B5EF4-FFF2-40B4-BE49-F238E27FC236}">
                <a16:creationId xmlns:a16="http://schemas.microsoft.com/office/drawing/2014/main" id="{D22FFF1D-DA5F-415E-B742-BB1BAFD00D99}"/>
              </a:ext>
            </a:extLst>
          </p:cNvPr>
          <p:cNvSpPr>
            <a:spLocks noGrp="1"/>
          </p:cNvSpPr>
          <p:nvPr>
            <p:ph type="body" sz="quarter" idx="12" hasCustomPrompt="1"/>
          </p:nvPr>
        </p:nvSpPr>
        <p:spPr>
          <a:xfrm>
            <a:off x="6435090" y="3686775"/>
            <a:ext cx="5360353" cy="782355"/>
          </a:xfrm>
        </p:spPr>
        <p:txBody>
          <a:bodyPr>
            <a:normAutofit/>
          </a:bodyPr>
          <a:lstStyle>
            <a:lvl1pPr marL="0" indent="0" algn="r">
              <a:lnSpc>
                <a:spcPct val="80000"/>
              </a:lnSpc>
              <a:spcBef>
                <a:spcPts val="0"/>
              </a:spcBef>
              <a:buNone/>
              <a:defRPr sz="2000" b="0">
                <a:solidFill>
                  <a:schemeClr val="bg1"/>
                </a:solidFill>
                <a:effectLst>
                  <a:outerShdw blurRad="127000" algn="ctr" rotWithShape="0">
                    <a:schemeClr val="tx2">
                      <a:alpha val="60000"/>
                    </a:schemeClr>
                  </a:outerShdw>
                </a:effectLst>
              </a:defRPr>
            </a:lvl1pPr>
            <a:lvl2pPr marL="457200" indent="0">
              <a:buNone/>
              <a:defRPr/>
            </a:lvl2pPr>
          </a:lstStyle>
          <a:p>
            <a:pPr lvl="0"/>
            <a:r>
              <a:rPr lang="en-US"/>
              <a:t>Subtitle here</a:t>
            </a:r>
            <a:br>
              <a:rPr lang="en-US"/>
            </a:br>
            <a:r>
              <a:rPr lang="en-US"/>
              <a:t>up to 2 lines</a:t>
            </a:r>
          </a:p>
        </p:txBody>
      </p:sp>
      <p:sp>
        <p:nvSpPr>
          <p:cNvPr id="32" name="Text Placeholder 7">
            <a:extLst>
              <a:ext uri="{FF2B5EF4-FFF2-40B4-BE49-F238E27FC236}">
                <a16:creationId xmlns:a16="http://schemas.microsoft.com/office/drawing/2014/main" id="{2CD0D112-D4A2-45DD-9B0B-2A623CD7C48C}"/>
              </a:ext>
            </a:extLst>
          </p:cNvPr>
          <p:cNvSpPr>
            <a:spLocks noGrp="1"/>
          </p:cNvSpPr>
          <p:nvPr>
            <p:ph type="body" sz="quarter" idx="13" hasCustomPrompt="1"/>
          </p:nvPr>
        </p:nvSpPr>
        <p:spPr>
          <a:xfrm>
            <a:off x="6435089" y="4931442"/>
            <a:ext cx="5360353" cy="485927"/>
          </a:xfrm>
        </p:spPr>
        <p:txBody>
          <a:bodyPr>
            <a:normAutofit/>
          </a:bodyPr>
          <a:lstStyle>
            <a:lvl1pPr marL="0" indent="0" algn="r">
              <a:buNone/>
              <a:defRPr sz="2400" b="0">
                <a:solidFill>
                  <a:schemeClr val="bg1"/>
                </a:solidFill>
                <a:effectLst>
                  <a:outerShdw blurRad="127000" algn="ctr" rotWithShape="0">
                    <a:schemeClr val="tx2">
                      <a:alpha val="60000"/>
                    </a:schemeClr>
                  </a:outerShdw>
                </a:effectLst>
                <a:latin typeface="+mj-lt"/>
              </a:defRPr>
            </a:lvl1pPr>
            <a:lvl2pPr marL="457200" indent="0">
              <a:buNone/>
              <a:defRPr/>
            </a:lvl2pPr>
          </a:lstStyle>
          <a:p>
            <a:pPr lvl="0"/>
            <a:r>
              <a:rPr lang="en-US"/>
              <a:t>Date here</a:t>
            </a:r>
          </a:p>
        </p:txBody>
      </p:sp>
      <p:pic>
        <p:nvPicPr>
          <p:cNvPr id="25" name="Picture 2">
            <a:extLst>
              <a:ext uri="{FF2B5EF4-FFF2-40B4-BE49-F238E27FC236}">
                <a16:creationId xmlns:a16="http://schemas.microsoft.com/office/drawing/2014/main" id="{8A88A4DE-0CB0-4AFD-A15A-137D96B072F8}"/>
              </a:ext>
              <a:ext uri="{C183D7F6-B498-43B3-948B-1728B52AA6E4}">
                <adec:decorative xmlns:adec="http://schemas.microsoft.com/office/drawing/2017/decorative" val="1"/>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35473"/>
          <a:stretch/>
        </p:blipFill>
        <p:spPr bwMode="auto">
          <a:xfrm>
            <a:off x="288080" y="6011450"/>
            <a:ext cx="1987826" cy="77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6254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3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F7EE146-F018-4D9E-8213-73F745069F42}"/>
              </a:ext>
            </a:extLst>
          </p:cNvPr>
          <p:cNvGraphicFramePr>
            <a:graphicFrameLocks noChangeAspect="1"/>
          </p:cNvGraphicFramePr>
          <p:nvPr userDrawn="1">
            <p:custDataLst>
              <p:tags r:id="rId2"/>
            </p:custDataLst>
            <p:extLst>
              <p:ext uri="{D42A27DB-BD31-4B8C-83A1-F6EECF244321}">
                <p14:modId xmlns:p14="http://schemas.microsoft.com/office/powerpoint/2010/main" val="1441544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1" name="think-cell Slide" r:id="rId4" imgW="316" imgH="318" progId="TCLayout.ActiveDocument.1">
                  <p:embed/>
                </p:oleObj>
              </mc:Choice>
              <mc:Fallback>
                <p:oleObj name="think-cell Slide" r:id="rId4" imgW="316" imgH="318" progId="TCLayout.ActiveDocument.1">
                  <p:embed/>
                  <p:pic>
                    <p:nvPicPr>
                      <p:cNvPr id="5" name="Object 4" hidden="1">
                        <a:extLst>
                          <a:ext uri="{FF2B5EF4-FFF2-40B4-BE49-F238E27FC236}">
                            <a16:creationId xmlns:a16="http://schemas.microsoft.com/office/drawing/2014/main" id="{FF7EE146-F018-4D9E-8213-73F745069F4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2021305"/>
            <a:ext cx="11447433"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3" name="Text Placeholder 2"/>
          <p:cNvSpPr>
            <a:spLocks noGrp="1"/>
          </p:cNvSpPr>
          <p:nvPr>
            <p:ph type="body" sz="quarter" idx="20"/>
          </p:nvPr>
        </p:nvSpPr>
        <p:spPr>
          <a:xfrm>
            <a:off x="360361" y="1571625"/>
            <a:ext cx="11447433"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2" name="Title 1"/>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7" name="Slide Number Placeholder 2">
            <a:extLst>
              <a:ext uri="{FF2B5EF4-FFF2-40B4-BE49-F238E27FC236}">
                <a16:creationId xmlns:a16="http://schemas.microsoft.com/office/drawing/2014/main" id="{E127B7E4-942E-4131-908A-7C79C106E205}"/>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8" name="Text Placeholder 2">
            <a:extLst>
              <a:ext uri="{FF2B5EF4-FFF2-40B4-BE49-F238E27FC236}">
                <a16:creationId xmlns:a16="http://schemas.microsoft.com/office/drawing/2014/main" id="{BF0E14AB-A6AB-4230-BC67-4367126A332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178577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84548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1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type, grey background">
    <p:spTree>
      <p:nvGrpSpPr>
        <p:cNvPr id="1" name=""/>
        <p:cNvGrpSpPr/>
        <p:nvPr/>
      </p:nvGrpSpPr>
      <p:grpSpPr>
        <a:xfrm>
          <a:off x="0" y="0"/>
          <a:ext cx="0" cy="0"/>
          <a:chOff x="0" y="0"/>
          <a:chExt cx="0" cy="0"/>
        </a:xfrm>
      </p:grpSpPr>
      <p:sp>
        <p:nvSpPr>
          <p:cNvPr id="5" name="Rectangle 4"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3" name="Straight Connector 2"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658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0799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oleObject" Target="../embeddings/oleObject6.bin"/><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tags" Target="../tags/tag7.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vmlDrawing" Target="../drawings/vmlDrawing6.v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image" Target="../media/image13.emf"/><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586800" y="583201"/>
            <a:ext cx="10515600" cy="1116000"/>
          </a:xfrm>
          <a:prstGeom prst="rect">
            <a:avLst/>
          </a:prstGeom>
        </p:spPr>
        <p:txBody>
          <a:bodyPr vert="horz" lIns="0" tIns="0" rIns="0" bIns="0" rtlCol="0" anchor="t" anchorCtr="0">
            <a:normAutofit/>
          </a:bodyPr>
          <a:lstStyle/>
          <a:p>
            <a:r>
              <a:rPr lang="en-US"/>
              <a:t>Click to edit Master title style</a:t>
            </a:r>
          </a:p>
        </p:txBody>
      </p:sp>
      <p:sp>
        <p:nvSpPr>
          <p:cNvPr id="18" name="Text Placeholder 2"/>
          <p:cNvSpPr>
            <a:spLocks noGrp="1"/>
          </p:cNvSpPr>
          <p:nvPr>
            <p:ph type="body" idx="1"/>
          </p:nvPr>
        </p:nvSpPr>
        <p:spPr>
          <a:xfrm>
            <a:off x="586800" y="1699200"/>
            <a:ext cx="10515600" cy="4351338"/>
          </a:xfrm>
          <a:prstGeom prst="rect">
            <a:avLst/>
          </a:prstGeom>
        </p:spPr>
        <p:txBody>
          <a:bodyPr vert="horz" lIns="0" tIns="0" rIns="0" bIns="468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2269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0"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703" r:id="rId22"/>
    <p:sldLayoutId id="2147483704" r:id="rId23"/>
  </p:sldLayoutIdLst>
  <p:txStyles>
    <p:title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AD65821-1F4F-4B42-B2E6-3096DAD404AF}"/>
              </a:ext>
            </a:extLst>
          </p:cNvPr>
          <p:cNvGraphicFramePr>
            <a:graphicFrameLocks noChangeAspect="1"/>
          </p:cNvGraphicFramePr>
          <p:nvPr userDrawn="1">
            <p:custDataLst>
              <p:tags r:id="rId33"/>
            </p:custDataLst>
            <p:extLst>
              <p:ext uri="{D42A27DB-BD31-4B8C-83A1-F6EECF244321}">
                <p14:modId xmlns:p14="http://schemas.microsoft.com/office/powerpoint/2010/main" val="334473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1" name="think-cell Slide" r:id="rId34" imgW="378" imgH="377" progId="TCLayout.ActiveDocument.1">
                  <p:embed/>
                </p:oleObj>
              </mc:Choice>
              <mc:Fallback>
                <p:oleObj name="think-cell Slide" r:id="rId34" imgW="378" imgH="377" progId="TCLayout.ActiveDocument.1">
                  <p:embed/>
                  <p:pic>
                    <p:nvPicPr>
                      <p:cNvPr id="4" name="Object 3" hidden="1">
                        <a:extLst>
                          <a:ext uri="{FF2B5EF4-FFF2-40B4-BE49-F238E27FC236}">
                            <a16:creationId xmlns:a16="http://schemas.microsoft.com/office/drawing/2014/main" id="{EAD65821-1F4F-4B42-B2E6-3096DAD404AF}"/>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9C0D7E5E-BBCF-42C3-8F56-C7196E066C15}"/>
              </a:ext>
            </a:extLst>
          </p:cNvPr>
          <p:cNvSpPr>
            <a:spLocks noGrp="1"/>
          </p:cNvSpPr>
          <p:nvPr>
            <p:ph type="body" idx="1"/>
          </p:nvPr>
        </p:nvSpPr>
        <p:spPr>
          <a:xfrm>
            <a:off x="359757" y="1825625"/>
            <a:ext cx="11448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D2623E18-FE12-41A6-B071-6E49B77C0CA8}"/>
              </a:ext>
            </a:extLst>
          </p:cNvPr>
          <p:cNvSpPr>
            <a:spLocks noGrp="1"/>
          </p:cNvSpPr>
          <p:nvPr>
            <p:ph type="title"/>
          </p:nvPr>
        </p:nvSpPr>
        <p:spPr>
          <a:xfrm>
            <a:off x="359757" y="136525"/>
            <a:ext cx="11448000" cy="92333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9" name="Slide Number Placeholder 2">
            <a:extLst>
              <a:ext uri="{FF2B5EF4-FFF2-40B4-BE49-F238E27FC236}">
                <a16:creationId xmlns:a16="http://schemas.microsoft.com/office/drawing/2014/main" id="{726F06CA-2162-401C-BE83-C757B6ACFAB9}"/>
              </a:ext>
            </a:extLst>
          </p:cNvPr>
          <p:cNvSpPr>
            <a:spLocks noGrp="1"/>
          </p:cNvSpPr>
          <p:nvPr>
            <p:ph type="sldNum" sz="quarter" idx="4"/>
          </p:nvPr>
        </p:nvSpPr>
        <p:spPr>
          <a:xfrm>
            <a:off x="11312769" y="6400413"/>
            <a:ext cx="482356" cy="276999"/>
          </a:xfrm>
          <a:prstGeom prst="rect">
            <a:avLst/>
          </a:prstGeom>
        </p:spPr>
        <p:txBody>
          <a:bodyPr anchor="ctr">
            <a:spAutoFit/>
          </a:bodyPr>
          <a:lstStyle>
            <a:lvl1pPr algn="r">
              <a:defRPr sz="1200">
                <a:solidFill>
                  <a:schemeClr val="tx2"/>
                </a:solidFill>
              </a:defRPr>
            </a:lvl1pPr>
          </a:lstStyle>
          <a:p>
            <a:fld id="{FD5D5F4F-603C-4AB0-922F-C42AF3B2CB87}" type="slidenum">
              <a:rPr lang="en-GB" smtClean="0"/>
              <a:pPr/>
              <a:t>‹#›</a:t>
            </a:fld>
            <a:endParaRPr lang="en-GB"/>
          </a:p>
        </p:txBody>
      </p:sp>
    </p:spTree>
    <p:extLst>
      <p:ext uri="{BB962C8B-B14F-4D97-AF65-F5344CB8AC3E}">
        <p14:creationId xmlns:p14="http://schemas.microsoft.com/office/powerpoint/2010/main" val="7957494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Lst>
  <p:hf hdr="0"/>
  <p:txStyles>
    <p:titleStyle>
      <a:lvl1pPr algn="l" defTabSz="914400" rtl="0" eaLnBrk="1" latinLnBrk="0" hangingPunct="1">
        <a:lnSpc>
          <a:spcPct val="90000"/>
        </a:lnSpc>
        <a:spcBef>
          <a:spcPct val="0"/>
        </a:spcBef>
        <a:buNone/>
        <a:defRPr sz="1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slide" Target="slide8.xml"/><Relationship Id="rId7" Type="http://schemas.openxmlformats.org/officeDocument/2006/relationships/slide" Target="slide59.xml"/><Relationship Id="rId2" Type="http://schemas.openxmlformats.org/officeDocument/2006/relationships/slide" Target="slide3.xml"/><Relationship Id="rId1" Type="http://schemas.openxmlformats.org/officeDocument/2006/relationships/slideLayout" Target="../slideLayouts/slideLayout10.xml"/><Relationship Id="rId6" Type="http://schemas.openxmlformats.org/officeDocument/2006/relationships/slide" Target="slide45.xml"/><Relationship Id="rId5" Type="http://schemas.openxmlformats.org/officeDocument/2006/relationships/slide" Target="slide40.xml"/><Relationship Id="rId10" Type="http://schemas.openxmlformats.org/officeDocument/2006/relationships/slide" Target="slide82.xml"/><Relationship Id="rId4" Type="http://schemas.openxmlformats.org/officeDocument/2006/relationships/slide" Target="slide23.xml"/><Relationship Id="rId9" Type="http://schemas.openxmlformats.org/officeDocument/2006/relationships/slide" Target="slide79.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5.xml"/><Relationship Id="rId3" Type="http://schemas.openxmlformats.org/officeDocument/2006/relationships/slide" Target="slide28.xml"/><Relationship Id="rId7" Type="http://schemas.openxmlformats.org/officeDocument/2006/relationships/slide" Target="slide41.xml"/><Relationship Id="rId12" Type="http://schemas.openxmlformats.org/officeDocument/2006/relationships/slide" Target="slide52.xml"/><Relationship Id="rId2" Type="http://schemas.openxmlformats.org/officeDocument/2006/relationships/slide" Target="slide25.xml"/><Relationship Id="rId16" Type="http://schemas.openxmlformats.org/officeDocument/2006/relationships/slide" Target="slide61.xml"/><Relationship Id="rId1" Type="http://schemas.openxmlformats.org/officeDocument/2006/relationships/slideLayout" Target="../slideLayouts/slideLayout14.xml"/><Relationship Id="rId6" Type="http://schemas.openxmlformats.org/officeDocument/2006/relationships/slide" Target="slide35.xml"/><Relationship Id="rId11" Type="http://schemas.openxmlformats.org/officeDocument/2006/relationships/slide" Target="slide50.xml"/><Relationship Id="rId5" Type="http://schemas.openxmlformats.org/officeDocument/2006/relationships/slide" Target="slide30.xml"/><Relationship Id="rId15" Type="http://schemas.openxmlformats.org/officeDocument/2006/relationships/slide" Target="slide60.xml"/><Relationship Id="rId10" Type="http://schemas.openxmlformats.org/officeDocument/2006/relationships/slide" Target="slide48.xml"/><Relationship Id="rId4" Type="http://schemas.openxmlformats.org/officeDocument/2006/relationships/slide" Target="slide29.xml"/><Relationship Id="rId9" Type="http://schemas.openxmlformats.org/officeDocument/2006/relationships/slide" Target="slide46.xml"/><Relationship Id="rId14" Type="http://schemas.openxmlformats.org/officeDocument/2006/relationships/slide" Target="slide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www.ons.gov.uk/releases/publicopinionsandsocialtrendsgreatbritain7to18december2022"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www.ons.gov.uk/releases/publicopinionsandsocialtrendsgreatbritain7to18december2022"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populationprojections/datasets/householdprojectionsforengland"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14.xml"/><Relationship Id="rId5" Type="http://schemas.openxmlformats.org/officeDocument/2006/relationships/slide" Target="slide7.xml"/><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chart" Target="../charts/chart15.xml"/><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chart" Target="../charts/chart17.xml"/><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chart" Target="../charts/chart16.xml"/><Relationship Id="rId9" Type="http://schemas.openxmlformats.org/officeDocument/2006/relationships/image" Target="../media/image21.svg"/><Relationship Id="rId1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chart" Target="../charts/chart19.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chart" Target="../charts/chart21.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chart" Target="../charts/chart23.xml"/></Relationships>
</file>

<file path=ppt/slides/_rels/slide3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chart" Target="../charts/chart25.xml"/></Relationships>
</file>

<file path=ppt/slides/_rels/slide3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chart" Target="../charts/chart28.xml"/><Relationship Id="rId4" Type="http://schemas.openxmlformats.org/officeDocument/2006/relationships/chart" Target="../charts/chart27.xml"/></Relationships>
</file>

<file path=ppt/slides/_rels/slide3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chart" Target="../charts/chart31.xml"/><Relationship Id="rId4" Type="http://schemas.openxmlformats.org/officeDocument/2006/relationships/chart" Target="../charts/chart30.xml"/></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chart" Target="../charts/chart35.xml"/><Relationship Id="rId5" Type="http://schemas.openxmlformats.org/officeDocument/2006/relationships/chart" Target="../charts/chart34.xml"/><Relationship Id="rId4" Type="http://schemas.openxmlformats.org/officeDocument/2006/relationships/chart" Target="../charts/chart33.xml"/></Relationships>
</file>

<file path=ppt/slides/_rels/slide3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3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chart" Target="../charts/char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chart" Target="../charts/chart49.xml"/></Relationships>
</file>

<file path=ppt/slides/_rels/slide4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chart" Target="../charts/chart53.xml"/><Relationship Id="rId4" Type="http://schemas.openxmlformats.org/officeDocument/2006/relationships/chart" Target="../charts/chart5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58.xml"/></Relationships>
</file>

<file path=ppt/slides/_rels/slide5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chart" Target="../charts/chart65.xml"/><Relationship Id="rId4" Type="http://schemas.openxmlformats.org/officeDocument/2006/relationships/chart" Target="../charts/chart64.xml"/></Relationships>
</file>

<file path=ppt/slides/_rels/slide62.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64.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68.xml"/><Relationship Id="rId7" Type="http://schemas.openxmlformats.org/officeDocument/2006/relationships/slide" Target="slide75.xml"/><Relationship Id="rId2" Type="http://schemas.openxmlformats.org/officeDocument/2006/relationships/slide" Target="slide67.xml"/><Relationship Id="rId1" Type="http://schemas.openxmlformats.org/officeDocument/2006/relationships/slideLayout" Target="../slideLayouts/slideLayout14.xml"/><Relationship Id="rId6" Type="http://schemas.openxmlformats.org/officeDocument/2006/relationships/slide" Target="slide73.xml"/><Relationship Id="rId5" Type="http://schemas.openxmlformats.org/officeDocument/2006/relationships/slide" Target="slide72.xml"/><Relationship Id="rId4" Type="http://schemas.openxmlformats.org/officeDocument/2006/relationships/slide" Target="slide69.xml"/><Relationship Id="rId9" Type="http://schemas.openxmlformats.org/officeDocument/2006/relationships/slide" Target="slide7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8.xml"/><Relationship Id="rId1" Type="http://schemas.openxmlformats.org/officeDocument/2006/relationships/slideLayout" Target="../slideLayouts/slideLayout6.xml"/><Relationship Id="rId5" Type="http://schemas.openxmlformats.org/officeDocument/2006/relationships/slide" Target="slide79.xml"/><Relationship Id="rId4" Type="http://schemas.openxmlformats.org/officeDocument/2006/relationships/slide" Target="slide65.xml"/></Relationships>
</file>

<file path=ppt/slides/_rels/slide70.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slide" Target="slide80.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11.xml"/><Relationship Id="rId7" Type="http://schemas.openxmlformats.org/officeDocument/2006/relationships/slide" Target="slide18.xml"/><Relationship Id="rId2" Type="http://schemas.openxmlformats.org/officeDocument/2006/relationships/slide" Target="slide10.xml"/><Relationship Id="rId1" Type="http://schemas.openxmlformats.org/officeDocument/2006/relationships/slideLayout" Target="../slideLayouts/slideLayout14.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2.xml"/><Relationship Id="rId9" Type="http://schemas.openxmlformats.org/officeDocument/2006/relationships/slide" Target="slide2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chart" Target="../charts/chart79.xml"/><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svg"/><Relationship Id="rId2" Type="http://schemas.openxmlformats.org/officeDocument/2006/relationships/notesSlide" Target="../notesSlides/notesSlide53.xml"/><Relationship Id="rId16"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jpeg"/><Relationship Id="rId10" Type="http://schemas.openxmlformats.org/officeDocument/2006/relationships/image" Target="../media/image34.svg"/><Relationship Id="rId19" Type="http://schemas.openxmlformats.org/officeDocument/2006/relationships/image" Target="../media/image43.svg"/><Relationship Id="rId4" Type="http://schemas.openxmlformats.org/officeDocument/2006/relationships/chart" Target="../charts/chart80.xml"/><Relationship Id="rId9" Type="http://schemas.openxmlformats.org/officeDocument/2006/relationships/image" Target="../media/image33.png"/><Relationship Id="rId14" Type="http://schemas.openxmlformats.org/officeDocument/2006/relationships/image" Target="../media/image38.svg"/></Relationships>
</file>

<file path=ppt/slides/_rels/slide82.xml.rels><?xml version="1.0" encoding="UTF-8" standalone="yes"?>
<Relationships xmlns="http://schemas.openxmlformats.org/package/2006/relationships"><Relationship Id="rId8" Type="http://schemas.openxmlformats.org/officeDocument/2006/relationships/slide" Target="slide89.xml"/><Relationship Id="rId3" Type="http://schemas.openxmlformats.org/officeDocument/2006/relationships/slide" Target="slide84.xml"/><Relationship Id="rId7" Type="http://schemas.openxmlformats.org/officeDocument/2006/relationships/slide" Target="slide88.xml"/><Relationship Id="rId2" Type="http://schemas.openxmlformats.org/officeDocument/2006/relationships/slide" Target="slide83.xml"/><Relationship Id="rId1" Type="http://schemas.openxmlformats.org/officeDocument/2006/relationships/slideLayout" Target="../slideLayouts/slideLayout14.xml"/><Relationship Id="rId6" Type="http://schemas.openxmlformats.org/officeDocument/2006/relationships/slide" Target="slide87.xml"/><Relationship Id="rId11" Type="http://schemas.openxmlformats.org/officeDocument/2006/relationships/slide" Target="slide92.xml"/><Relationship Id="rId5" Type="http://schemas.openxmlformats.org/officeDocument/2006/relationships/slide" Target="slide86.xml"/><Relationship Id="rId10" Type="http://schemas.openxmlformats.org/officeDocument/2006/relationships/slide" Target="slide91.xml"/><Relationship Id="rId4" Type="http://schemas.openxmlformats.org/officeDocument/2006/relationships/slide" Target="slide85.xml"/><Relationship Id="rId9" Type="http://schemas.openxmlformats.org/officeDocument/2006/relationships/slide" Target="slide9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3EBB7D4F-621F-FEE2-DA1F-1F9855F68423}"/>
              </a:ext>
            </a:extLst>
          </p:cNvPr>
          <p:cNvSpPr>
            <a:spLocks noGrp="1"/>
          </p:cNvSpPr>
          <p:nvPr>
            <p:ph type="title" idx="4294967295"/>
          </p:nvPr>
        </p:nvSpPr>
        <p:spPr>
          <a:xfrm>
            <a:off x="587375" y="1412792"/>
            <a:ext cx="10515600" cy="1116000"/>
          </a:xfrm>
        </p:spPr>
        <p:txBody>
          <a:bodyPr/>
          <a:lstStyle/>
          <a:p>
            <a:pPr rtl="0" eaLnBrk="1" fontAlgn="auto" latinLnBrk="0" hangingPunct="1"/>
            <a:r>
              <a:rPr lang="en-GB" sz="4000" b="1" i="0" kern="1200" spc="0" baseline="0">
                <a:ln>
                  <a:noFill/>
                </a:ln>
                <a:solidFill>
                  <a:srgbClr val="FFFFFF"/>
                </a:solidFill>
                <a:effectLst/>
                <a:latin typeface="Arial" panose="020B0604020202020204" pitchFamily="34" charset="0"/>
                <a:ea typeface="Arial" panose="020B0604020202020204" pitchFamily="34" charset="0"/>
                <a:cs typeface="Arial" panose="020B0604020202020204" pitchFamily="34" charset="0"/>
              </a:rPr>
              <a:t>Greater Manchester Residents’ Survey</a:t>
            </a:r>
            <a:endParaRPr lang="en-GB">
              <a:effectLst/>
            </a:endParaRPr>
          </a:p>
        </p:txBody>
      </p:sp>
      <p:sp>
        <p:nvSpPr>
          <p:cNvPr id="9" name="TextBox 8"/>
          <p:cNvSpPr txBox="1"/>
          <p:nvPr/>
        </p:nvSpPr>
        <p:spPr>
          <a:xfrm>
            <a:off x="587375" y="2131936"/>
            <a:ext cx="9793288"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charset="0"/>
                <a:ea typeface="Arial" charset="0"/>
                <a:cs typeface="Arial" charset="0"/>
              </a:rPr>
              <a:t>Survey 5</a:t>
            </a:r>
          </a:p>
        </p:txBody>
      </p:sp>
      <p:sp>
        <p:nvSpPr>
          <p:cNvPr id="7" name="TextBox 6">
            <a:extLst>
              <a:ext uri="{FF2B5EF4-FFF2-40B4-BE49-F238E27FC236}">
                <a16:creationId xmlns:a16="http://schemas.microsoft.com/office/drawing/2014/main" id="{FAD1713C-20AE-EE6F-ED05-DFCEF0CA1FBA}"/>
              </a:ext>
            </a:extLst>
          </p:cNvPr>
          <p:cNvSpPr txBox="1"/>
          <p:nvPr/>
        </p:nvSpPr>
        <p:spPr>
          <a:xfrm>
            <a:off x="587375" y="2570547"/>
            <a:ext cx="9793288" cy="86177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charset="0"/>
                <a:ea typeface="Arial" charset="0"/>
                <a:cs typeface="Arial" charset="0"/>
              </a:rPr>
              <a:t>January 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charset="0"/>
                <a:ea typeface="Arial" charset="0"/>
                <a:cs typeface="Arial" charset="0"/>
              </a:rPr>
              <a:t>Fieldwork conducted 7</a:t>
            </a:r>
            <a:r>
              <a:rPr kumimoji="0" lang="en-GB" sz="2800" b="0" i="0" u="none" strike="noStrike" kern="1200" cap="none" spc="0" normalizeH="0" baseline="30000" noProof="0">
                <a:ln>
                  <a:noFill/>
                </a:ln>
                <a:solidFill>
                  <a:prstClr val="white"/>
                </a:solidFill>
                <a:effectLst/>
                <a:uLnTx/>
                <a:uFillTx/>
                <a:latin typeface="Arial" charset="0"/>
                <a:ea typeface="Arial" charset="0"/>
                <a:cs typeface="Arial" charset="0"/>
              </a:rPr>
              <a:t>th</a:t>
            </a:r>
            <a:r>
              <a:rPr kumimoji="0" lang="en-GB" sz="2800" b="0" i="0" u="none" strike="noStrike" kern="1200" cap="none" spc="0" normalizeH="0" baseline="0" noProof="0">
                <a:ln>
                  <a:noFill/>
                </a:ln>
                <a:solidFill>
                  <a:prstClr val="white"/>
                </a:solidFill>
                <a:effectLst/>
                <a:uLnTx/>
                <a:uFillTx/>
                <a:latin typeface="Arial" charset="0"/>
                <a:ea typeface="Arial" charset="0"/>
                <a:cs typeface="Arial" charset="0"/>
              </a:rPr>
              <a:t> – 21</a:t>
            </a:r>
            <a:r>
              <a:rPr kumimoji="0" lang="en-GB" sz="2800" b="0" i="0" u="none" strike="noStrike" kern="1200" cap="none" spc="0" normalizeH="0" baseline="30000" noProof="0">
                <a:ln>
                  <a:noFill/>
                </a:ln>
                <a:solidFill>
                  <a:prstClr val="white"/>
                </a:solidFill>
                <a:effectLst/>
                <a:uLnTx/>
                <a:uFillTx/>
                <a:latin typeface="Arial" charset="0"/>
                <a:ea typeface="Arial" charset="0"/>
                <a:cs typeface="Arial" charset="0"/>
              </a:rPr>
              <a:t>st</a:t>
            </a:r>
            <a:r>
              <a:rPr kumimoji="0" lang="en-GB" sz="2800" b="0" i="0" u="none" strike="noStrike" kern="1200" cap="none" spc="0" normalizeH="0" baseline="0" noProof="0">
                <a:ln>
                  <a:noFill/>
                </a:ln>
                <a:solidFill>
                  <a:prstClr val="white"/>
                </a:solidFill>
                <a:effectLst/>
                <a:uLnTx/>
                <a:uFillTx/>
                <a:latin typeface="Arial" charset="0"/>
                <a:ea typeface="Arial" charset="0"/>
                <a:cs typeface="Arial" charset="0"/>
              </a:rPr>
              <a:t> December</a:t>
            </a:r>
          </a:p>
        </p:txBody>
      </p:sp>
      <p:pic>
        <p:nvPicPr>
          <p:cNvPr id="6" name="Picture 5" descr="Greater Manchester – Going Things Differently" title="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Tree>
    <p:extLst>
      <p:ext uri="{BB962C8B-B14F-4D97-AF65-F5344CB8AC3E}">
        <p14:creationId xmlns:p14="http://schemas.microsoft.com/office/powerpoint/2010/main" val="1427690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Good work – key findings</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481993" y="774427"/>
            <a:ext cx="10895615" cy="5432256"/>
          </a:xfrm>
          <a:prstGeom prst="rect">
            <a:avLst/>
          </a:prstGeom>
          <a:noFill/>
        </p:spPr>
        <p:txBody>
          <a:bodyPr wrap="square" lIns="91440" tIns="45720" rIns="91440" bIns="45720" rtlCol="0" anchor="t">
            <a:spAutoFit/>
          </a:bodyPr>
          <a:lstStyle/>
          <a:p>
            <a:pPr>
              <a:spcAft>
                <a:spcPts val="600"/>
              </a:spcAft>
            </a:pPr>
            <a:r>
              <a:rPr lang="en-GB" sz="1400" b="1">
                <a:solidFill>
                  <a:schemeClr val="bg1"/>
                </a:solidFill>
                <a:latin typeface="Arial" panose="020B0604020202020204" pitchFamily="34" charset="0"/>
                <a:cs typeface="Arial" panose="020B0604020202020204" pitchFamily="34" charset="0"/>
              </a:rPr>
              <a:t>RESPONSE TO THE COST OF LIVING CRISIS</a:t>
            </a:r>
          </a:p>
          <a:p>
            <a:pPr marL="742950" lvl="1" indent="-285750">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As a result of the cost of living crisis, employed respondents in Greater Manchester have changed their working behaviours and are more likely than those across Great Britain to be working more hours than usual (33% vs. 18%); looking for a job that pays more money (23% vs. 18%) or working more than one job (13% vs. 3%)</a:t>
            </a:r>
          </a:p>
          <a:p>
            <a:endParaRPr lang="en-GB" sz="1000" b="1">
              <a:solidFill>
                <a:schemeClr val="bg1"/>
              </a:solidFill>
              <a:latin typeface="Arial" panose="020B0604020202020204" pitchFamily="34" charset="0"/>
              <a:cs typeface="Arial" panose="020B0604020202020204" pitchFamily="34" charset="0"/>
            </a:endParaRPr>
          </a:p>
          <a:p>
            <a:pPr>
              <a:spcAft>
                <a:spcPts val="600"/>
              </a:spcAft>
            </a:pPr>
            <a:r>
              <a:rPr lang="en-GB" sz="1400" b="1">
                <a:solidFill>
                  <a:schemeClr val="bg1"/>
                </a:solidFill>
                <a:latin typeface="Arial" panose="020B0604020202020204" pitchFamily="34" charset="0"/>
                <a:cs typeface="Arial" panose="020B0604020202020204" pitchFamily="34" charset="0"/>
              </a:rPr>
              <a:t>JOB SATISFACTION</a:t>
            </a:r>
            <a:endParaRPr lang="en-GB" sz="1400">
              <a:solidFill>
                <a:schemeClr val="bg1"/>
              </a:solidFill>
              <a:latin typeface="Arial" panose="020B0604020202020204" pitchFamily="34" charset="0"/>
              <a:cs typeface="Arial" panose="020B0604020202020204" pitchFamily="34" charset="0"/>
            </a:endParaRPr>
          </a:p>
          <a:p>
            <a:pPr marL="742950" lvl="1" indent="-285750">
              <a:spcAft>
                <a:spcPts val="600"/>
              </a:spcAft>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Half of working respondents (50%) say they are satisfied with their pay – showing no change since Spring 2022. This is an encouraging result given the context of current cost of living pressures reported elsewhere in the survey.</a:t>
            </a:r>
          </a:p>
          <a:p>
            <a:pPr marL="742950" lvl="1" indent="-285750">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At least seven in ten working respondents are satisfied with their job (71%) and their working hours (76%). Satisfaction with both aspects has increased since the Spring, suggesting overall job satisfaction may be getting better</a:t>
            </a:r>
          </a:p>
          <a:p>
            <a:endParaRPr lang="en-GB" sz="1000" b="1">
              <a:solidFill>
                <a:schemeClr val="bg1"/>
              </a:solidFill>
              <a:latin typeface="Arial" panose="020B0604020202020204" pitchFamily="34" charset="0"/>
              <a:cs typeface="Arial" panose="020B0604020202020204" pitchFamily="34" charset="0"/>
            </a:endParaRPr>
          </a:p>
          <a:p>
            <a:pPr>
              <a:spcAft>
                <a:spcPts val="600"/>
              </a:spcAft>
            </a:pPr>
            <a:r>
              <a:rPr lang="en-GB" sz="1400" b="1">
                <a:solidFill>
                  <a:schemeClr val="bg1"/>
                </a:solidFill>
                <a:latin typeface="Arial" panose="020B0604020202020204" pitchFamily="34" charset="0"/>
                <a:cs typeface="Arial" panose="020B0604020202020204" pitchFamily="34" charset="0"/>
              </a:rPr>
              <a:t>JOB SECURITY</a:t>
            </a:r>
          </a:p>
          <a:p>
            <a:pPr marL="742950" lvl="1" indent="-285750">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Job security worries remain high, with around 1 in 6 employed Greater Manchester respondents (16%) feeling some likelihood they will lose their job over the next year. However, this is a slight decline from Spring when 19% thought there was some likelihood of this - again, this is an encouraging result in the context of cost of living pressures</a:t>
            </a:r>
            <a:endParaRPr lang="en-GB" sz="1200" b="1">
              <a:solidFill>
                <a:schemeClr val="bg1"/>
              </a:solidFill>
              <a:latin typeface="Arial" panose="020B0604020202020204" pitchFamily="34" charset="0"/>
              <a:cs typeface="Arial" panose="020B0604020202020204" pitchFamily="34" charset="0"/>
            </a:endParaRPr>
          </a:p>
          <a:p>
            <a:endParaRPr lang="en-GB" sz="1000" b="1">
              <a:solidFill>
                <a:schemeClr val="bg1"/>
              </a:solidFill>
              <a:latin typeface="Arial" panose="020B0604020202020204" pitchFamily="34" charset="0"/>
              <a:cs typeface="Arial" panose="020B0604020202020204" pitchFamily="34" charset="0"/>
            </a:endParaRPr>
          </a:p>
          <a:p>
            <a:pPr>
              <a:spcAft>
                <a:spcPts val="600"/>
              </a:spcAft>
            </a:pPr>
            <a:r>
              <a:rPr lang="en-GB" sz="1400" b="1">
                <a:solidFill>
                  <a:schemeClr val="bg1"/>
                </a:solidFill>
                <a:latin typeface="Arial" panose="020B0604020202020204" pitchFamily="34" charset="0"/>
                <a:cs typeface="Arial" panose="020B0604020202020204" pitchFamily="34" charset="0"/>
              </a:rPr>
              <a:t>JOB FLEXIBILITY</a:t>
            </a:r>
          </a:p>
          <a:p>
            <a:pPr marL="742950" lvl="1" indent="-285750">
              <a:spcAft>
                <a:spcPts val="600"/>
              </a:spcAft>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Over half of working respondents report a lack flexibility in their work:</a:t>
            </a:r>
          </a:p>
          <a:p>
            <a:pPr marL="1200150" lvl="2" indent="-285750">
              <a:spcAft>
                <a:spcPts val="600"/>
              </a:spcAft>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42% find it difficult to ask to vary their working hours – a decrease of six percentage points since Spring</a:t>
            </a:r>
          </a:p>
          <a:p>
            <a:pPr marL="1200150" lvl="2" indent="-285750">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3 in 5 (62%) find it difficult to arrange to take an hour or two off to take care of personal or family matters – an increase of three percentage points since Spring</a:t>
            </a:r>
          </a:p>
          <a:p>
            <a:pPr marL="742950" lvl="1" indent="-285750">
              <a:buFont typeface="Arial" panose="020B0604020202020204" pitchFamily="34" charset="0"/>
              <a:buChar char="•"/>
            </a:pPr>
            <a:endParaRPr lang="en-GB" sz="1000" b="1">
              <a:solidFill>
                <a:schemeClr val="bg1"/>
              </a:solidFill>
              <a:latin typeface="Arial" panose="020B0604020202020204" pitchFamily="34" charset="0"/>
              <a:cs typeface="Arial" panose="020B0604020202020204" pitchFamily="34" charset="0"/>
            </a:endParaRPr>
          </a:p>
          <a:p>
            <a:pPr>
              <a:spcAft>
                <a:spcPts val="600"/>
              </a:spcAft>
            </a:pPr>
            <a:r>
              <a:rPr lang="en-GB" sz="1400" b="1">
                <a:solidFill>
                  <a:schemeClr val="bg1"/>
                </a:solidFill>
                <a:latin typeface="Arial" panose="020B0604020202020204" pitchFamily="34" charset="0"/>
                <a:cs typeface="Arial" panose="020B0604020202020204" pitchFamily="34" charset="0"/>
              </a:rPr>
              <a:t>WORKING FROM HOME</a:t>
            </a:r>
          </a:p>
          <a:p>
            <a:pPr marL="742950" lvl="1" indent="-285750">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There is an even split across employed respondents, with half (50%) working from home some or all of the time, and half (50%) saying they never work from home at all. These proportions are consistent with levels in November.</a:t>
            </a:r>
            <a:endParaRPr lang="en-GB" sz="1550">
              <a:solidFill>
                <a:schemeClr val="bg1"/>
              </a:solidFill>
            </a:endParaRPr>
          </a:p>
        </p:txBody>
      </p:sp>
    </p:spTree>
    <p:extLst>
      <p:ext uri="{BB962C8B-B14F-4D97-AF65-F5344CB8AC3E}">
        <p14:creationId xmlns:p14="http://schemas.microsoft.com/office/powerpoint/2010/main" val="440595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a:xfrm>
            <a:off x="586800" y="309790"/>
            <a:ext cx="10515600" cy="249299"/>
          </a:xfrm>
        </p:spPr>
        <p:txBody>
          <a:bodyPr vert="horz">
            <a:spAutoFit/>
          </a:bodyPr>
          <a:lstStyle/>
          <a:p>
            <a:r>
              <a:rPr lang="en-GB" sz="1800" b="1">
                <a:solidFill>
                  <a:srgbClr val="5C5B5A"/>
                </a:solidFill>
              </a:rPr>
              <a:t>Approach and sample – </a:t>
            </a:r>
            <a:r>
              <a:rPr lang="en-GB" sz="1800" b="1"/>
              <a:t>Good work </a:t>
            </a:r>
            <a:endParaRPr lang="en-GB" sz="1800" b="1">
              <a:solidFill>
                <a:srgbClr val="5C5B5A"/>
              </a:solidFill>
            </a:endParaRPr>
          </a:p>
        </p:txBody>
      </p:sp>
      <p:sp>
        <p:nvSpPr>
          <p:cNvPr id="8" name="Text Placeholder 7"/>
          <p:cNvSpPr>
            <a:spLocks noGrp="1"/>
          </p:cNvSpPr>
          <p:nvPr>
            <p:ph type="body" sz="quarter" idx="4294967295"/>
          </p:nvPr>
        </p:nvSpPr>
        <p:spPr>
          <a:xfrm>
            <a:off x="537525" y="1129717"/>
            <a:ext cx="6431446" cy="249299"/>
          </a:xfrm>
          <a:solidFill>
            <a:srgbClr val="5C5B5A"/>
          </a:solidFill>
          <a:ln>
            <a:noFill/>
          </a:ln>
        </p:spPr>
        <p:txBody>
          <a:bodyPr>
            <a:normAutofit/>
          </a:bodyPr>
          <a:lstStyle/>
          <a:p>
            <a:pPr marL="0" indent="0" algn="ctr">
              <a:lnSpc>
                <a:spcPct val="100000"/>
              </a:lnSpc>
              <a:spcBef>
                <a:spcPts val="0"/>
              </a:spcBef>
              <a:buNone/>
            </a:pPr>
            <a:r>
              <a:rPr lang="en-GB" sz="1100" b="1">
                <a:solidFill>
                  <a:schemeClr val="bg1"/>
                </a:solidFill>
              </a:rPr>
              <a:t>Approach</a:t>
            </a:r>
          </a:p>
        </p:txBody>
      </p:sp>
      <p:sp>
        <p:nvSpPr>
          <p:cNvPr id="5" name="Text Placeholder 4"/>
          <p:cNvSpPr>
            <a:spLocks noGrp="1"/>
          </p:cNvSpPr>
          <p:nvPr>
            <p:ph type="body" sz="quarter" idx="11"/>
          </p:nvPr>
        </p:nvSpPr>
        <p:spPr>
          <a:xfrm rot="10800000" flipV="1">
            <a:off x="537523" y="1507546"/>
            <a:ext cx="6431446" cy="4626553"/>
          </a:xfrm>
          <a:ln>
            <a:noFill/>
          </a:ln>
        </p:spPr>
        <p:txBody>
          <a:bodyPr lIns="45720" rIns="45720" anchor="t">
            <a:noAutofit/>
          </a:bodyPr>
          <a:lstStyle/>
          <a:p>
            <a:r>
              <a:rPr lang="en-GB">
                <a:solidFill>
                  <a:srgbClr val="5C5B5A"/>
                </a:solidFill>
              </a:rPr>
              <a:t>This report presents summary findings for survey 5 of the 2022 research study of a representative sample of the Greater Manchester population. The information within this </a:t>
            </a:r>
            <a:r>
              <a:rPr lang="en-GB"/>
              <a:t>section provides the findings on the good work section. </a:t>
            </a:r>
          </a:p>
          <a:p>
            <a:r>
              <a:rPr lang="en-GB"/>
              <a:t>This version of the </a:t>
            </a:r>
            <a:r>
              <a:rPr lang="en-GB">
                <a:solidFill>
                  <a:srgbClr val="515151"/>
                </a:solidFill>
              </a:rPr>
              <a:t>survey has reintroduced these questions for the first time since Spring 2022 (questions were not included in September (S3) or November (S4). While we cannot track changes against earlier in the Autumn, where possible we have shown comparisons with the spring (from merged survey 1 and 2 data).</a:t>
            </a:r>
          </a:p>
          <a:p>
            <a:r>
              <a:rPr lang="en-GB"/>
              <a:t>As these are the first set of results from the Autumn set of surveys, the results should be treated as indicative rather than conclusive at this stage – they are used best as indicators to open up further dialogue.</a:t>
            </a:r>
          </a:p>
          <a:p>
            <a:r>
              <a:rPr lang="en-GB"/>
              <a:t>The focus of this research is therefore to provide a growing base of evidence, one which can initially serve as a way to highlight potential trends and indicators which individual local authorities and partners can explore in greater detail. </a:t>
            </a:r>
          </a:p>
          <a:p>
            <a:pPr>
              <a:spcAft>
                <a:spcPts val="0"/>
              </a:spcAft>
            </a:pPr>
            <a:endParaRPr lang="en-GB">
              <a:solidFill>
                <a:srgbClr val="FF0000"/>
              </a:solidFill>
              <a:highlight>
                <a:srgbClr val="FFFF00"/>
              </a:highlight>
              <a:cs typeface="Arial"/>
            </a:endParaRPr>
          </a:p>
        </p:txBody>
      </p:sp>
      <p:sp>
        <p:nvSpPr>
          <p:cNvPr id="14" name="Text Placeholder 7">
            <a:extLst>
              <a:ext uri="{FF2B5EF4-FFF2-40B4-BE49-F238E27FC236}">
                <a16:creationId xmlns:a16="http://schemas.microsoft.com/office/drawing/2014/main" id="{CDAB3359-6991-4379-B08F-B4DD16BD94AE}"/>
              </a:ext>
            </a:extLst>
          </p:cNvPr>
          <p:cNvSpPr txBox="1">
            <a:spLocks/>
          </p:cNvSpPr>
          <p:nvPr/>
        </p:nvSpPr>
        <p:spPr>
          <a:xfrm>
            <a:off x="7332876" y="1129717"/>
            <a:ext cx="4321602" cy="261711"/>
          </a:xfrm>
          <a:prstGeom prst="rect">
            <a:avLst/>
          </a:prstGeom>
          <a:solidFill>
            <a:srgbClr val="5C5B5A"/>
          </a:solidFill>
          <a:ln>
            <a:solidFill>
              <a:srgbClr val="5C5B5A"/>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a:solidFill>
                  <a:srgbClr val="FFFFFF"/>
                </a:solidFill>
                <a:latin typeface="Arial"/>
              </a:rPr>
              <a:t>S</a:t>
            </a:r>
            <a:r>
              <a:rPr kumimoji="0" lang="en-GB" sz="1100" b="1" i="0" u="none" strike="noStrike" kern="1200" cap="none" spc="0" normalizeH="0" baseline="0" noProof="0">
                <a:ln>
                  <a:noFill/>
                </a:ln>
                <a:solidFill>
                  <a:srgbClr val="FFFFFF"/>
                </a:solidFill>
                <a:effectLst/>
                <a:uLnTx/>
                <a:uFillTx/>
                <a:latin typeface="Arial"/>
                <a:ea typeface="+mn-ea"/>
                <a:cs typeface="+mn-cs"/>
              </a:rPr>
              <a:t>ample breakdown</a:t>
            </a:r>
          </a:p>
        </p:txBody>
      </p:sp>
      <p:graphicFrame>
        <p:nvGraphicFramePr>
          <p:cNvPr id="16" name="Table 8">
            <a:extLst>
              <a:ext uri="{FF2B5EF4-FFF2-40B4-BE49-F238E27FC236}">
                <a16:creationId xmlns:a16="http://schemas.microsoft.com/office/drawing/2014/main" id="{E037E7A5-B6B2-4ED8-994F-82ABBED6308C}"/>
              </a:ext>
            </a:extLst>
          </p:cNvPr>
          <p:cNvGraphicFramePr>
            <a:graphicFrameLocks noGrp="1"/>
          </p:cNvGraphicFramePr>
          <p:nvPr>
            <p:extLst>
              <p:ext uri="{D42A27DB-BD31-4B8C-83A1-F6EECF244321}">
                <p14:modId xmlns:p14="http://schemas.microsoft.com/office/powerpoint/2010/main" val="1204496519"/>
              </p:ext>
            </p:extLst>
          </p:nvPr>
        </p:nvGraphicFramePr>
        <p:xfrm>
          <a:off x="7332875" y="1507546"/>
          <a:ext cx="4321602" cy="1468994"/>
        </p:xfrm>
        <a:graphic>
          <a:graphicData uri="http://schemas.openxmlformats.org/drawingml/2006/table">
            <a:tbl>
              <a:tblPr firstRow="1" bandRow="1">
                <a:tableStyleId>{073A0DAA-6AF3-43AB-8588-CEC1D06C72B9}</a:tableStyleId>
              </a:tblPr>
              <a:tblGrid>
                <a:gridCol w="1440534">
                  <a:extLst>
                    <a:ext uri="{9D8B030D-6E8A-4147-A177-3AD203B41FA5}">
                      <a16:colId xmlns:a16="http://schemas.microsoft.com/office/drawing/2014/main" val="2475330351"/>
                    </a:ext>
                  </a:extLst>
                </a:gridCol>
                <a:gridCol w="1440534">
                  <a:extLst>
                    <a:ext uri="{9D8B030D-6E8A-4147-A177-3AD203B41FA5}">
                      <a16:colId xmlns:a16="http://schemas.microsoft.com/office/drawing/2014/main" val="2631519055"/>
                    </a:ext>
                  </a:extLst>
                </a:gridCol>
                <a:gridCol w="1440534">
                  <a:extLst>
                    <a:ext uri="{9D8B030D-6E8A-4147-A177-3AD203B41FA5}">
                      <a16:colId xmlns:a16="http://schemas.microsoft.com/office/drawing/2014/main" val="3594590602"/>
                    </a:ext>
                  </a:extLst>
                </a:gridCol>
              </a:tblGrid>
              <a:tr h="343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kern="120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mn-lt"/>
                          <a:ea typeface="+mn-ea"/>
                          <a:cs typeface="+mn-cs"/>
                        </a:rPr>
                        <a:t>Spring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mn-lt"/>
                          <a:ea typeface="+mn-ea"/>
                          <a:cs typeface="+mn-cs"/>
                        </a:rPr>
                        <a:t>(surveys 1+2)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mn-lt"/>
                          <a:ea typeface="+mn-ea"/>
                          <a:cs typeface="+mn-cs"/>
                        </a:rPr>
                        <a:t>January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mn-lt"/>
                          <a:ea typeface="+mn-ea"/>
                          <a:cs typeface="+mn-cs"/>
                        </a:rPr>
                        <a:t>(survey 5)</a:t>
                      </a:r>
                    </a:p>
                  </a:txBody>
                  <a:tcPr marL="36000" marR="36000" marT="9144" marB="9144" anchor="ctr">
                    <a:solidFill>
                      <a:srgbClr val="5C5B5A">
                        <a:alpha val="21000"/>
                      </a:srgbClr>
                    </a:solidFill>
                  </a:tcPr>
                </a:tc>
                <a:extLst>
                  <a:ext uri="{0D108BD9-81ED-4DB2-BD59-A6C34878D82A}">
                    <a16:rowId xmlns:a16="http://schemas.microsoft.com/office/drawing/2014/main" val="348829575"/>
                  </a:ext>
                </a:extLst>
              </a:tr>
              <a:tr h="343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rPr>
                        <a:t>Fieldwork start</a:t>
                      </a:r>
                      <a:endParaRPr lang="en-GB" sz="1200" b="1" kern="120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9</a:t>
                      </a:r>
                      <a:r>
                        <a:rPr lang="en-GB" sz="1200" b="0" kern="1200" baseline="30000">
                          <a:solidFill>
                            <a:srgbClr val="5C5B5A"/>
                          </a:solidFill>
                          <a:latin typeface="+mn-lt"/>
                          <a:ea typeface="+mn-ea"/>
                          <a:cs typeface="+mn-cs"/>
                        </a:rPr>
                        <a:t>th</a:t>
                      </a:r>
                      <a:r>
                        <a:rPr lang="en-GB" sz="1200" b="0" kern="1200">
                          <a:solidFill>
                            <a:srgbClr val="5C5B5A"/>
                          </a:solidFill>
                          <a:latin typeface="+mn-lt"/>
                          <a:ea typeface="+mn-ea"/>
                          <a:cs typeface="+mn-cs"/>
                        </a:rPr>
                        <a:t> February</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7</a:t>
                      </a:r>
                      <a:r>
                        <a:rPr lang="en-GB" sz="1200" b="0" kern="1200" baseline="30000">
                          <a:solidFill>
                            <a:srgbClr val="5C5B5A"/>
                          </a:solidFill>
                          <a:latin typeface="+mn-lt"/>
                          <a:ea typeface="+mn-ea"/>
                          <a:cs typeface="+mn-cs"/>
                        </a:rPr>
                        <a:t>th</a:t>
                      </a:r>
                      <a:r>
                        <a:rPr lang="en-GB" sz="1200" b="0" kern="1200">
                          <a:solidFill>
                            <a:srgbClr val="5C5B5A"/>
                          </a:solidFill>
                          <a:latin typeface="+mn-lt"/>
                          <a:ea typeface="+mn-ea"/>
                          <a:cs typeface="+mn-cs"/>
                        </a:rPr>
                        <a:t> December</a:t>
                      </a:r>
                    </a:p>
                  </a:txBody>
                  <a:tcPr marL="36000" marR="36000" marT="9144" marB="9144" anchor="ctr">
                    <a:solidFill>
                      <a:srgbClr val="5C5B5A">
                        <a:alpha val="21000"/>
                      </a:srgbClr>
                    </a:solidFill>
                  </a:tcPr>
                </a:tc>
                <a:extLst>
                  <a:ext uri="{0D108BD9-81ED-4DB2-BD59-A6C34878D82A}">
                    <a16:rowId xmlns:a16="http://schemas.microsoft.com/office/drawing/2014/main" val="1563452399"/>
                  </a:ext>
                </a:extLst>
              </a:tr>
              <a:tr h="343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rPr>
                        <a:t>Fieldwork end</a:t>
                      </a:r>
                      <a:endParaRPr lang="en-GB" sz="1200" b="1" kern="120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rgbClr val="5C5B5A"/>
                          </a:solidFill>
                        </a:rPr>
                        <a:t>11</a:t>
                      </a:r>
                      <a:r>
                        <a:rPr lang="en-GB" sz="1200" b="0" baseline="30000">
                          <a:solidFill>
                            <a:srgbClr val="5C5B5A"/>
                          </a:solidFill>
                        </a:rPr>
                        <a:t>th</a:t>
                      </a:r>
                      <a:r>
                        <a:rPr lang="en-GB" sz="1200" b="0">
                          <a:solidFill>
                            <a:srgbClr val="5C5B5A"/>
                          </a:solidFill>
                        </a:rPr>
                        <a:t> April</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rgbClr val="5C5B5A"/>
                          </a:solidFill>
                        </a:rPr>
                        <a:t>21</a:t>
                      </a:r>
                      <a:r>
                        <a:rPr lang="en-GB" sz="1200" b="0" baseline="30000">
                          <a:solidFill>
                            <a:srgbClr val="5C5B5A"/>
                          </a:solidFill>
                        </a:rPr>
                        <a:t>st</a:t>
                      </a:r>
                      <a:r>
                        <a:rPr lang="en-GB" sz="1200" b="0">
                          <a:solidFill>
                            <a:srgbClr val="5C5B5A"/>
                          </a:solidFill>
                        </a:rPr>
                        <a:t> December</a:t>
                      </a:r>
                    </a:p>
                  </a:txBody>
                  <a:tcPr marL="36000" marR="36000" marT="9144" marB="9144" anchor="ctr">
                    <a:solidFill>
                      <a:srgbClr val="5C5B5A">
                        <a:alpha val="21000"/>
                      </a:srgbClr>
                    </a:solidFill>
                  </a:tcPr>
                </a:tc>
                <a:extLst>
                  <a:ext uri="{0D108BD9-81ED-4DB2-BD59-A6C34878D82A}">
                    <a16:rowId xmlns:a16="http://schemas.microsoft.com/office/drawing/2014/main" val="2605425755"/>
                  </a:ext>
                </a:extLst>
              </a:tr>
              <a:tr h="3970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rPr>
                        <a:t>Total respondents</a:t>
                      </a:r>
                      <a:endParaRPr lang="en-GB" sz="1200" b="1" kern="120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rgbClr val="5C5B5A"/>
                          </a:solidFill>
                        </a:rPr>
                        <a:t>2852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rgbClr val="5C5B5A"/>
                          </a:solidFill>
                        </a:rPr>
                        <a:t>1470</a:t>
                      </a:r>
                    </a:p>
                  </a:txBody>
                  <a:tcPr marL="36000" marR="36000" marT="9144" marB="9144" anchor="ctr">
                    <a:solidFill>
                      <a:srgbClr val="5C5B5A">
                        <a:alpha val="21000"/>
                      </a:srgbClr>
                    </a:solidFill>
                  </a:tcPr>
                </a:tc>
                <a:extLst>
                  <a:ext uri="{0D108BD9-81ED-4DB2-BD59-A6C34878D82A}">
                    <a16:rowId xmlns:a16="http://schemas.microsoft.com/office/drawing/2014/main" val="1647118354"/>
                  </a:ext>
                </a:extLst>
              </a:tr>
            </a:tbl>
          </a:graphicData>
        </a:graphic>
      </p:graphicFrame>
      <p:sp>
        <p:nvSpPr>
          <p:cNvPr id="9" name="Slide Number Placeholder 4">
            <a:extLst>
              <a:ext uri="{FF2B5EF4-FFF2-40B4-BE49-F238E27FC236}">
                <a16:creationId xmlns:a16="http://schemas.microsoft.com/office/drawing/2014/main" id="{A69C6E0C-BBBB-4865-9A6E-D85123B58A21}"/>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40875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a:extLst>
              <a:ext uri="{FF2B5EF4-FFF2-40B4-BE49-F238E27FC236}">
                <a16:creationId xmlns:a16="http://schemas.microsoft.com/office/drawing/2014/main" id="{0258258D-36B1-9109-705C-F288CF3A6066}"/>
              </a:ext>
            </a:extLst>
          </p:cNvPr>
          <p:cNvSpPr>
            <a:spLocks noGrp="1"/>
          </p:cNvSpPr>
          <p:nvPr>
            <p:ph type="title"/>
          </p:nvPr>
        </p:nvSpPr>
        <p:spPr>
          <a:xfrm>
            <a:off x="261334" y="161914"/>
            <a:ext cx="10515600" cy="307777"/>
          </a:xfrm>
          <a:noFill/>
        </p:spPr>
        <p:txBody>
          <a:bodyPr wrap="square" lIns="0" tIns="0" rIns="0" bIns="0" rtlCol="0">
            <a:spAutoFit/>
          </a:bodyPr>
          <a:lstStyle/>
          <a:p>
            <a:pPr>
              <a:lnSpc>
                <a:spcPct val="100000"/>
              </a:lnSpc>
              <a:spcBef>
                <a:spcPts val="0"/>
              </a:spcBef>
            </a:pPr>
            <a:r>
              <a:rPr lang="en-GB" sz="2000" b="1">
                <a:solidFill>
                  <a:srgbClr val="009690"/>
                </a:solidFill>
                <a:latin typeface="Arial"/>
                <a:ea typeface="+mn-ea"/>
                <a:cs typeface="+mn-cs"/>
              </a:rPr>
              <a:t>Summary: </a:t>
            </a:r>
            <a:r>
              <a:rPr lang="en-GB" sz="2000" b="1">
                <a:solidFill>
                  <a:srgbClr val="5C5B5A"/>
                </a:solidFill>
                <a:latin typeface="Arial"/>
                <a:ea typeface="+mn-ea"/>
                <a:cs typeface="+mn-cs"/>
              </a:rPr>
              <a:t>Cost of </a:t>
            </a:r>
            <a:r>
              <a:rPr lang="en-GB" sz="2000" b="1">
                <a:latin typeface="Arial"/>
                <a:ea typeface="+mn-ea"/>
                <a:cs typeface="+mn-cs"/>
              </a:rPr>
              <a:t>l</a:t>
            </a:r>
            <a:r>
              <a:rPr lang="en-GB" sz="2000" b="1">
                <a:solidFill>
                  <a:srgbClr val="5C5B5A"/>
                </a:solidFill>
                <a:latin typeface="Arial"/>
                <a:ea typeface="+mn-ea"/>
                <a:cs typeface="+mn-cs"/>
              </a:rPr>
              <a:t>iving </a:t>
            </a:r>
            <a:r>
              <a:rPr lang="en-GB" sz="2000" b="1">
                <a:latin typeface="Arial"/>
                <a:ea typeface="+mn-ea"/>
                <a:cs typeface="+mn-cs"/>
              </a:rPr>
              <a:t>c</a:t>
            </a:r>
            <a:r>
              <a:rPr lang="en-GB" sz="2000" b="1">
                <a:solidFill>
                  <a:srgbClr val="5C5B5A"/>
                </a:solidFill>
                <a:latin typeface="Arial"/>
                <a:ea typeface="+mn-ea"/>
                <a:cs typeface="+mn-cs"/>
              </a:rPr>
              <a:t>risis impact on work</a:t>
            </a:r>
          </a:p>
        </p:txBody>
      </p:sp>
      <p:sp>
        <p:nvSpPr>
          <p:cNvPr id="9" name="TextBox 8">
            <a:extLst>
              <a:ext uri="{FF2B5EF4-FFF2-40B4-BE49-F238E27FC236}">
                <a16:creationId xmlns:a16="http://schemas.microsoft.com/office/drawing/2014/main" id="{3A1CB213-3B3A-C9DB-7A88-FBA78A7F2E4F}"/>
              </a:ext>
              <a:ext uri="{C183D7F6-B498-43B3-948B-1728B52AA6E4}">
                <adec:decorative xmlns:adec="http://schemas.microsoft.com/office/drawing/2017/decorative" val="0"/>
              </a:ext>
            </a:extLst>
          </p:cNvPr>
          <p:cNvSpPr txBox="1"/>
          <p:nvPr/>
        </p:nvSpPr>
        <p:spPr>
          <a:xfrm>
            <a:off x="2747612" y="1026277"/>
            <a:ext cx="6638488" cy="646331"/>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stStyle>
          <a:p>
            <a:r>
              <a:rPr lang="en-GB"/>
              <a:t>Greater Manchester residents are more likely than those across Great Britain to be taking actions with regards to their work as a response to the cost of living crisis… </a:t>
            </a:r>
          </a:p>
        </p:txBody>
      </p:sp>
      <p:graphicFrame>
        <p:nvGraphicFramePr>
          <p:cNvPr id="3" name="Chart Placeholder 9" descr="Bar charts showing the comparison between Greater Manchester residents and the national average on what they are doing as a result of the rising costs of living. 33% of GM residents say they are working more hours than usual in their main job, compared to 18% of the GB average. 23% say they are looking for a job that pays more money, including a promotion, compared to 18% of the GB average. ">
            <a:extLst>
              <a:ext uri="{FF2B5EF4-FFF2-40B4-BE49-F238E27FC236}">
                <a16:creationId xmlns:a16="http://schemas.microsoft.com/office/drawing/2014/main" id="{B3BBDD4B-027F-7B8A-B3C2-E1BA55D67C02}"/>
              </a:ext>
            </a:extLst>
          </p:cNvPr>
          <p:cNvGraphicFramePr>
            <a:graphicFrameLocks/>
          </p:cNvGraphicFramePr>
          <p:nvPr>
            <p:extLst>
              <p:ext uri="{D42A27DB-BD31-4B8C-83A1-F6EECF244321}">
                <p14:modId xmlns:p14="http://schemas.microsoft.com/office/powerpoint/2010/main" val="1838137726"/>
              </p:ext>
            </p:extLst>
          </p:nvPr>
        </p:nvGraphicFramePr>
        <p:xfrm>
          <a:off x="1718423" y="1989738"/>
          <a:ext cx="8260730" cy="3874168"/>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descr="Green and Red arrows to signify when a statistic is significantly higher or lower than the previous survey.">
            <a:extLst>
              <a:ext uri="{FF2B5EF4-FFF2-40B4-BE49-F238E27FC236}">
                <a16:creationId xmlns:a16="http://schemas.microsoft.com/office/drawing/2014/main" id="{D3E5716E-4098-BE34-5D35-EA641D4AF735}"/>
              </a:ext>
            </a:extLst>
          </p:cNvPr>
          <p:cNvGrpSpPr/>
          <p:nvPr/>
        </p:nvGrpSpPr>
        <p:grpSpPr>
          <a:xfrm>
            <a:off x="575408" y="5999738"/>
            <a:ext cx="4037617" cy="276999"/>
            <a:chOff x="575408" y="5999738"/>
            <a:chExt cx="4037617" cy="276999"/>
          </a:xfrm>
        </p:grpSpPr>
        <p:sp>
          <p:nvSpPr>
            <p:cNvPr id="5" name="Arrow: Down 4">
              <a:extLst>
                <a:ext uri="{FF2B5EF4-FFF2-40B4-BE49-F238E27FC236}">
                  <a16:creationId xmlns:a16="http://schemas.microsoft.com/office/drawing/2014/main" id="{4F3D06DA-E7CF-9EBF-4A57-AAEA31F3407B}"/>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C70409F9-F2E9-CB14-AD17-10B58D9D27FF}"/>
                </a:ext>
              </a:extLst>
            </p:cNvPr>
            <p:cNvGrpSpPr/>
            <p:nvPr/>
          </p:nvGrpSpPr>
          <p:grpSpPr>
            <a:xfrm>
              <a:off x="575408" y="5999738"/>
              <a:ext cx="4037617" cy="276999"/>
              <a:chOff x="520117" y="5798698"/>
              <a:chExt cx="4037617" cy="276999"/>
            </a:xfrm>
          </p:grpSpPr>
          <p:sp>
            <p:nvSpPr>
              <p:cNvPr id="7" name="Arrow: Down 6">
                <a:extLst>
                  <a:ext uri="{FF2B5EF4-FFF2-40B4-BE49-F238E27FC236}">
                    <a16:creationId xmlns:a16="http://schemas.microsoft.com/office/drawing/2014/main" id="{3B9382F3-C488-169A-5B81-B2DDB49BADAF}"/>
                  </a:ext>
                </a:extLst>
              </p:cNvPr>
              <p:cNvSpPr/>
              <p:nvPr/>
            </p:nvSpPr>
            <p:spPr>
              <a:xfrm rot="10800000">
                <a:off x="520117" y="5838560"/>
                <a:ext cx="159391" cy="180961"/>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8" name="TextBox 7">
                <a:extLst>
                  <a:ext uri="{FF2B5EF4-FFF2-40B4-BE49-F238E27FC236}">
                    <a16:creationId xmlns:a16="http://schemas.microsoft.com/office/drawing/2014/main" id="{867AE205-E8BC-DFAE-6B57-704FC93D3AC9}"/>
                  </a:ext>
                </a:extLst>
              </p:cNvPr>
              <p:cNvSpPr txBox="1"/>
              <p:nvPr/>
            </p:nvSpPr>
            <p:spPr>
              <a:xfrm>
                <a:off x="884934" y="5798698"/>
                <a:ext cx="36728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ONS Benchmark</a:t>
                </a:r>
              </a:p>
            </p:txBody>
          </p:sp>
        </p:grpSp>
      </p:grpSp>
      <p:sp>
        <p:nvSpPr>
          <p:cNvPr id="11" name="Footer Placeholder 4">
            <a:extLst>
              <a:ext uri="{FF2B5EF4-FFF2-40B4-BE49-F238E27FC236}">
                <a16:creationId xmlns:a16="http://schemas.microsoft.com/office/drawing/2014/main" id="{F746DD38-3A24-4BB7-B45D-3D18E2D338AD}"/>
              </a:ext>
            </a:extLst>
          </p:cNvPr>
          <p:cNvSpPr txBox="1">
            <a:spLocks/>
          </p:cNvSpPr>
          <p:nvPr/>
        </p:nvSpPr>
        <p:spPr>
          <a:xfrm>
            <a:off x="372282" y="634126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All data is from Survey 5 (January)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Bases: 858 (All in employment)</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highlight>
                <a:srgbClr val="FFFF00"/>
              </a:highlight>
              <a:uLnTx/>
              <a:uFillTx/>
              <a:latin typeface="Arial"/>
              <a:ea typeface="+mn-ea"/>
              <a:cs typeface="Arial" panose="020B0604020202020204" pitchFamily="34" charset="0"/>
            </a:endParaRPr>
          </a:p>
        </p:txBody>
      </p:sp>
      <p:sp>
        <p:nvSpPr>
          <p:cNvPr id="20" name="Slide Number Placeholder 4">
            <a:extLst>
              <a:ext uri="{FF2B5EF4-FFF2-40B4-BE49-F238E27FC236}">
                <a16:creationId xmlns:a16="http://schemas.microsoft.com/office/drawing/2014/main" id="{E6E261CB-1C13-4C31-B8DB-D1530586103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0" name="Arrow: Down 9">
            <a:extLst>
              <a:ext uri="{FF2B5EF4-FFF2-40B4-BE49-F238E27FC236}">
                <a16:creationId xmlns:a16="http://schemas.microsoft.com/office/drawing/2014/main" id="{85EA453A-A727-0F8C-3AB0-A5FF7B847071}"/>
              </a:ext>
              <a:ext uri="{C183D7F6-B498-43B3-948B-1728B52AA6E4}">
                <adec:decorative xmlns:adec="http://schemas.microsoft.com/office/drawing/2017/decorative" val="1"/>
              </a:ext>
            </a:extLst>
          </p:cNvPr>
          <p:cNvSpPr/>
          <p:nvPr/>
        </p:nvSpPr>
        <p:spPr>
          <a:xfrm rot="10800000">
            <a:off x="8134193" y="2353522"/>
            <a:ext cx="159391" cy="180961"/>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7473E044-751A-626F-E4B7-97BAD50B7911}"/>
              </a:ext>
              <a:ext uri="{C183D7F6-B498-43B3-948B-1728B52AA6E4}">
                <adec:decorative xmlns:adec="http://schemas.microsoft.com/office/drawing/2017/decorative" val="1"/>
              </a:ext>
            </a:extLst>
          </p:cNvPr>
          <p:cNvSpPr/>
          <p:nvPr/>
        </p:nvSpPr>
        <p:spPr>
          <a:xfrm rot="10800000">
            <a:off x="7543490" y="2963273"/>
            <a:ext cx="159391" cy="180961"/>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3" name="Arrow: Down 12">
            <a:extLst>
              <a:ext uri="{FF2B5EF4-FFF2-40B4-BE49-F238E27FC236}">
                <a16:creationId xmlns:a16="http://schemas.microsoft.com/office/drawing/2014/main" id="{A15DFB11-D60B-8CA0-585A-56BA34435DBD}"/>
              </a:ext>
              <a:ext uri="{C183D7F6-B498-43B3-948B-1728B52AA6E4}">
                <adec:decorative xmlns:adec="http://schemas.microsoft.com/office/drawing/2017/decorative" val="1"/>
              </a:ext>
            </a:extLst>
          </p:cNvPr>
          <p:cNvSpPr/>
          <p:nvPr/>
        </p:nvSpPr>
        <p:spPr>
          <a:xfrm rot="10800000">
            <a:off x="6982096" y="3566160"/>
            <a:ext cx="159391" cy="180961"/>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1DC04111-BDC1-8A15-D84A-15D8177CB27A}"/>
              </a:ext>
              <a:ext uri="{C183D7F6-B498-43B3-948B-1728B52AA6E4}">
                <adec:decorative xmlns:adec="http://schemas.microsoft.com/office/drawing/2017/decorative" val="1"/>
              </a:ext>
            </a:extLst>
          </p:cNvPr>
          <p:cNvSpPr/>
          <p:nvPr/>
        </p:nvSpPr>
        <p:spPr>
          <a:xfrm rot="10800000">
            <a:off x="6974935" y="4224478"/>
            <a:ext cx="159391" cy="180961"/>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48344A89-C635-3265-098F-02BD598887C7}"/>
              </a:ext>
              <a:ext uri="{C183D7F6-B498-43B3-948B-1728B52AA6E4}">
                <adec:decorative xmlns:adec="http://schemas.microsoft.com/office/drawing/2017/decorative" val="1"/>
              </a:ext>
            </a:extLst>
          </p:cNvPr>
          <p:cNvSpPr/>
          <p:nvPr/>
        </p:nvSpPr>
        <p:spPr>
          <a:xfrm>
            <a:off x="6288593" y="4815000"/>
            <a:ext cx="159391" cy="180961"/>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86DFF8FD-5277-4AF8-8E01-ECF7E4A5E626}"/>
              </a:ext>
              <a:ext uri="{C183D7F6-B498-43B3-948B-1728B52AA6E4}">
                <adec:decorative xmlns:adec="http://schemas.microsoft.com/office/drawing/2017/decorative" val="1"/>
              </a:ext>
            </a:extLst>
          </p:cNvPr>
          <p:cNvSpPr/>
          <p:nvPr/>
        </p:nvSpPr>
        <p:spPr>
          <a:xfrm>
            <a:off x="8523697" y="5460740"/>
            <a:ext cx="159391" cy="180961"/>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41F49011-089C-1FC0-D998-43633121D044}"/>
              </a:ext>
              <a:ext uri="{C183D7F6-B498-43B3-948B-1728B52AA6E4}">
                <adec:decorative xmlns:adec="http://schemas.microsoft.com/office/drawing/2017/decorative" val="1"/>
              </a:ext>
            </a:extLst>
          </p:cNvPr>
          <p:cNvSpPr txBox="1"/>
          <p:nvPr/>
        </p:nvSpPr>
        <p:spPr>
          <a:xfrm>
            <a:off x="7238438" y="231319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22" name="TextBox 21">
            <a:extLst>
              <a:ext uri="{FF2B5EF4-FFF2-40B4-BE49-F238E27FC236}">
                <a16:creationId xmlns:a16="http://schemas.microsoft.com/office/drawing/2014/main" id="{0BA1A25A-6E5D-4C7E-1077-313E670ABA1B}"/>
              </a:ext>
              <a:ext uri="{C183D7F6-B498-43B3-948B-1728B52AA6E4}">
                <adec:decorative xmlns:adec="http://schemas.microsoft.com/office/drawing/2017/decorative" val="1"/>
              </a:ext>
            </a:extLst>
          </p:cNvPr>
          <p:cNvSpPr txBox="1"/>
          <p:nvPr/>
        </p:nvSpPr>
        <p:spPr>
          <a:xfrm>
            <a:off x="6643403" y="294792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23" name="TextBox 22">
            <a:extLst>
              <a:ext uri="{FF2B5EF4-FFF2-40B4-BE49-F238E27FC236}">
                <a16:creationId xmlns:a16="http://schemas.microsoft.com/office/drawing/2014/main" id="{E3D3235F-5E3C-1AEF-F53F-0029D0C5BDD9}"/>
              </a:ext>
              <a:ext uri="{C183D7F6-B498-43B3-948B-1728B52AA6E4}">
                <adec:decorative xmlns:adec="http://schemas.microsoft.com/office/drawing/2017/decorative" val="1"/>
              </a:ext>
            </a:extLst>
          </p:cNvPr>
          <p:cNvSpPr txBox="1"/>
          <p:nvPr/>
        </p:nvSpPr>
        <p:spPr>
          <a:xfrm>
            <a:off x="5982966" y="355608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24" name="TextBox 23">
            <a:extLst>
              <a:ext uri="{FF2B5EF4-FFF2-40B4-BE49-F238E27FC236}">
                <a16:creationId xmlns:a16="http://schemas.microsoft.com/office/drawing/2014/main" id="{2B65C709-7D3B-6215-446F-893B443AA816}"/>
              </a:ext>
              <a:ext uri="{C183D7F6-B498-43B3-948B-1728B52AA6E4}">
                <adec:decorative xmlns:adec="http://schemas.microsoft.com/office/drawing/2017/decorative" val="1"/>
              </a:ext>
            </a:extLst>
          </p:cNvPr>
          <p:cNvSpPr txBox="1"/>
          <p:nvPr/>
        </p:nvSpPr>
        <p:spPr>
          <a:xfrm>
            <a:off x="6066856" y="418143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25" name="TextBox 24">
            <a:extLst>
              <a:ext uri="{FF2B5EF4-FFF2-40B4-BE49-F238E27FC236}">
                <a16:creationId xmlns:a16="http://schemas.microsoft.com/office/drawing/2014/main" id="{7E2A4396-BF53-E7C9-BB88-1FE90DF7A4A4}"/>
              </a:ext>
              <a:ext uri="{C183D7F6-B498-43B3-948B-1728B52AA6E4}">
                <adec:decorative xmlns:adec="http://schemas.microsoft.com/office/drawing/2017/decorative" val="1"/>
              </a:ext>
            </a:extLst>
          </p:cNvPr>
          <p:cNvSpPr txBox="1"/>
          <p:nvPr/>
        </p:nvSpPr>
        <p:spPr>
          <a:xfrm>
            <a:off x="6423064" y="476619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(+/-0pp)</a:t>
            </a:r>
          </a:p>
        </p:txBody>
      </p:sp>
      <p:sp>
        <p:nvSpPr>
          <p:cNvPr id="26" name="TextBox 25">
            <a:extLst>
              <a:ext uri="{FF2B5EF4-FFF2-40B4-BE49-F238E27FC236}">
                <a16:creationId xmlns:a16="http://schemas.microsoft.com/office/drawing/2014/main" id="{4A410591-FF47-65A0-5B70-A5486FC9F4C2}"/>
              </a:ext>
              <a:ext uri="{C183D7F6-B498-43B3-948B-1728B52AA6E4}">
                <adec:decorative xmlns:adec="http://schemas.microsoft.com/office/drawing/2017/decorative" val="1"/>
              </a:ext>
            </a:extLst>
          </p:cNvPr>
          <p:cNvSpPr txBox="1"/>
          <p:nvPr/>
        </p:nvSpPr>
        <p:spPr>
          <a:xfrm>
            <a:off x="7431897" y="541440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27" name="TextBox 26">
            <a:extLst>
              <a:ext uri="{FF2B5EF4-FFF2-40B4-BE49-F238E27FC236}">
                <a16:creationId xmlns:a16="http://schemas.microsoft.com/office/drawing/2014/main" id="{48C38DC6-F0D9-4062-E00D-F36D12AEDCEE}"/>
              </a:ext>
              <a:ext uri="{C183D7F6-B498-43B3-948B-1728B52AA6E4}">
                <adec:decorative xmlns:adec="http://schemas.microsoft.com/office/drawing/2017/decorative" val="1"/>
              </a:ext>
            </a:extLst>
          </p:cNvPr>
          <p:cNvSpPr txBox="1"/>
          <p:nvPr/>
        </p:nvSpPr>
        <p:spPr>
          <a:xfrm>
            <a:off x="6281018" y="207641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28" name="TextBox 27">
            <a:extLst>
              <a:ext uri="{FF2B5EF4-FFF2-40B4-BE49-F238E27FC236}">
                <a16:creationId xmlns:a16="http://schemas.microsoft.com/office/drawing/2014/main" id="{3B8D8242-D28A-4BC4-D936-5A9D4806B130}"/>
              </a:ext>
              <a:ext uri="{C183D7F6-B498-43B3-948B-1728B52AA6E4}">
                <adec:decorative xmlns:adec="http://schemas.microsoft.com/office/drawing/2017/decorative" val="1"/>
              </a:ext>
            </a:extLst>
          </p:cNvPr>
          <p:cNvSpPr txBox="1"/>
          <p:nvPr/>
        </p:nvSpPr>
        <p:spPr>
          <a:xfrm>
            <a:off x="6369128" y="269652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29" name="TextBox 28">
            <a:extLst>
              <a:ext uri="{FF2B5EF4-FFF2-40B4-BE49-F238E27FC236}">
                <a16:creationId xmlns:a16="http://schemas.microsoft.com/office/drawing/2014/main" id="{B42BB1BD-CDC4-70CB-A9B3-0551BAD0D671}"/>
              </a:ext>
              <a:ext uri="{C183D7F6-B498-43B3-948B-1728B52AA6E4}">
                <adec:decorative xmlns:adec="http://schemas.microsoft.com/office/drawing/2017/decorative" val="1"/>
              </a:ext>
            </a:extLst>
          </p:cNvPr>
          <p:cNvSpPr txBox="1"/>
          <p:nvPr/>
        </p:nvSpPr>
        <p:spPr>
          <a:xfrm>
            <a:off x="6243293" y="331707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30" name="TextBox 29">
            <a:extLst>
              <a:ext uri="{FF2B5EF4-FFF2-40B4-BE49-F238E27FC236}">
                <a16:creationId xmlns:a16="http://schemas.microsoft.com/office/drawing/2014/main" id="{90F1BD94-BAA9-D9C0-A010-1EE61878E2FA}"/>
              </a:ext>
              <a:ext uri="{C183D7F6-B498-43B3-948B-1728B52AA6E4}">
                <adec:decorative xmlns:adec="http://schemas.microsoft.com/office/drawing/2017/decorative" val="1"/>
              </a:ext>
            </a:extLst>
          </p:cNvPr>
          <p:cNvSpPr txBox="1"/>
          <p:nvPr/>
        </p:nvSpPr>
        <p:spPr>
          <a:xfrm>
            <a:off x="5811251" y="393009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31" name="TextBox 30">
            <a:extLst>
              <a:ext uri="{FF2B5EF4-FFF2-40B4-BE49-F238E27FC236}">
                <a16:creationId xmlns:a16="http://schemas.microsoft.com/office/drawing/2014/main" id="{6D20C2E0-6970-4F12-A5F0-D15597E3918D}"/>
              </a:ext>
              <a:ext uri="{C183D7F6-B498-43B3-948B-1728B52AA6E4}">
                <adec:decorative xmlns:adec="http://schemas.microsoft.com/office/drawing/2017/decorative" val="1"/>
              </a:ext>
            </a:extLst>
          </p:cNvPr>
          <p:cNvSpPr txBox="1"/>
          <p:nvPr/>
        </p:nvSpPr>
        <p:spPr>
          <a:xfrm>
            <a:off x="6375181" y="456357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32" name="TextBox 31">
            <a:extLst>
              <a:ext uri="{FF2B5EF4-FFF2-40B4-BE49-F238E27FC236}">
                <a16:creationId xmlns:a16="http://schemas.microsoft.com/office/drawing/2014/main" id="{E750DC8C-0AFC-02E2-8014-AE369607F3CC}"/>
              </a:ext>
              <a:ext uri="{C183D7F6-B498-43B3-948B-1728B52AA6E4}">
                <adec:decorative xmlns:adec="http://schemas.microsoft.com/office/drawing/2017/decorative" val="1"/>
              </a:ext>
            </a:extLst>
          </p:cNvPr>
          <p:cNvSpPr txBox="1"/>
          <p:nvPr/>
        </p:nvSpPr>
        <p:spPr>
          <a:xfrm>
            <a:off x="8523697" y="515279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Tree>
    <p:extLst>
      <p:ext uri="{BB962C8B-B14F-4D97-AF65-F5344CB8AC3E}">
        <p14:creationId xmlns:p14="http://schemas.microsoft.com/office/powerpoint/2010/main" val="2928395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261334" y="161914"/>
            <a:ext cx="10515600" cy="307777"/>
          </a:xfrm>
          <a:noFill/>
        </p:spPr>
        <p:txBody>
          <a:bodyPr wrap="square" lIns="0" tIns="0" rIns="0" bIns="0" rtlCol="0">
            <a:spAutoFit/>
          </a:bodyPr>
          <a:lstStyle/>
          <a:p>
            <a:pPr>
              <a:lnSpc>
                <a:spcPct val="100000"/>
              </a:lnSpc>
              <a:spcBef>
                <a:spcPts val="0"/>
              </a:spcBef>
            </a:pPr>
            <a:r>
              <a:rPr lang="en-GB" sz="2000" b="1">
                <a:solidFill>
                  <a:srgbClr val="5C5B5A"/>
                </a:solidFill>
                <a:latin typeface="Arial"/>
                <a:ea typeface="+mn-ea"/>
                <a:cs typeface="+mn-cs"/>
              </a:rPr>
              <a:t>Summary: Good Work</a:t>
            </a:r>
          </a:p>
        </p:txBody>
      </p:sp>
      <p:sp>
        <p:nvSpPr>
          <p:cNvPr id="28" name="TextBox 27">
            <a:extLst>
              <a:ext uri="{FF2B5EF4-FFF2-40B4-BE49-F238E27FC236}">
                <a16:creationId xmlns:a16="http://schemas.microsoft.com/office/drawing/2014/main" id="{8727A27B-BBDE-840C-5C5D-C83D1772FB1A}"/>
              </a:ext>
              <a:ext uri="{C183D7F6-B498-43B3-948B-1728B52AA6E4}">
                <adec:decorative xmlns:adec="http://schemas.microsoft.com/office/drawing/2017/decorative" val="0"/>
              </a:ext>
            </a:extLst>
          </p:cNvPr>
          <p:cNvSpPr txBox="1"/>
          <p:nvPr/>
        </p:nvSpPr>
        <p:spPr>
          <a:xfrm>
            <a:off x="333375" y="711460"/>
            <a:ext cx="553989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Half (50%) of respondents are not working from home at all…</a:t>
            </a:r>
          </a:p>
        </p:txBody>
      </p:sp>
      <p:sp>
        <p:nvSpPr>
          <p:cNvPr id="55" name="TextBox 54">
            <a:extLst>
              <a:ext uri="{FF2B5EF4-FFF2-40B4-BE49-F238E27FC236}">
                <a16:creationId xmlns:a16="http://schemas.microsoft.com/office/drawing/2014/main" id="{8FB2E6F0-100C-8B7B-D644-281A987028CE}"/>
              </a:ext>
              <a:ext uri="{C183D7F6-B498-43B3-948B-1728B52AA6E4}">
                <adec:decorative xmlns:adec="http://schemas.microsoft.com/office/drawing/2017/decorative" val="0"/>
              </a:ext>
            </a:extLst>
          </p:cNvPr>
          <p:cNvSpPr txBox="1"/>
          <p:nvPr/>
        </p:nvSpPr>
        <p:spPr>
          <a:xfrm>
            <a:off x="2490417" y="943386"/>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Nov (S4)</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2" name="Chart 21" descr="This chart shows the proportion of respondents working from home. 50% are working from home at least some of the time. ">
            <a:extLst>
              <a:ext uri="{FF2B5EF4-FFF2-40B4-BE49-F238E27FC236}">
                <a16:creationId xmlns:a16="http://schemas.microsoft.com/office/drawing/2014/main" id="{D6ADC7AB-FABE-8701-7BD6-5D32B9E17A46}"/>
              </a:ext>
            </a:extLst>
          </p:cNvPr>
          <p:cNvGraphicFramePr/>
          <p:nvPr>
            <p:extLst>
              <p:ext uri="{D42A27DB-BD31-4B8C-83A1-F6EECF244321}">
                <p14:modId xmlns:p14="http://schemas.microsoft.com/office/powerpoint/2010/main" val="3937057226"/>
              </p:ext>
            </p:extLst>
          </p:nvPr>
        </p:nvGraphicFramePr>
        <p:xfrm>
          <a:off x="629696" y="917963"/>
          <a:ext cx="5212754" cy="251229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BF9B7FCD-7E2C-D100-FCE0-BD7630A8171B}"/>
              </a:ext>
              <a:ext uri="{C183D7F6-B498-43B3-948B-1728B52AA6E4}">
                <adec:decorative xmlns:adec="http://schemas.microsoft.com/office/drawing/2017/decorative" val="0"/>
              </a:ext>
            </a:extLst>
          </p:cNvPr>
          <p:cNvSpPr txBox="1"/>
          <p:nvPr/>
        </p:nvSpPr>
        <p:spPr>
          <a:xfrm>
            <a:off x="381000" y="3273855"/>
            <a:ext cx="5539896"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16% of respondents across Greater Manchester say that there is some likelihood that they may lose their job in the next 12 months…</a:t>
            </a:r>
          </a:p>
        </p:txBody>
      </p:sp>
      <p:graphicFrame>
        <p:nvGraphicFramePr>
          <p:cNvPr id="11" name="Chart 10" descr="Chart which shows the percentage of people who think there is some change of losing their job in next 12 months. 16% very or somewhat likely, 63% somewhat or very unlikely. ">
            <a:extLst>
              <a:ext uri="{FF2B5EF4-FFF2-40B4-BE49-F238E27FC236}">
                <a16:creationId xmlns:a16="http://schemas.microsoft.com/office/drawing/2014/main" id="{63BC97DB-75CC-A62D-F22E-1757304252A6}"/>
              </a:ext>
            </a:extLst>
          </p:cNvPr>
          <p:cNvGraphicFramePr/>
          <p:nvPr>
            <p:extLst>
              <p:ext uri="{D42A27DB-BD31-4B8C-83A1-F6EECF244321}">
                <p14:modId xmlns:p14="http://schemas.microsoft.com/office/powerpoint/2010/main" val="581641989"/>
              </p:ext>
            </p:extLst>
          </p:nvPr>
        </p:nvGraphicFramePr>
        <p:xfrm>
          <a:off x="2000251" y="3795230"/>
          <a:ext cx="3813624" cy="24719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descr="This chart shows the proportion of respondents who say they're likely to lose their job in the next 12 months. 16% say they are likely to lose their jobs. ">
            <a:extLst>
              <a:ext uri="{FF2B5EF4-FFF2-40B4-BE49-F238E27FC236}">
                <a16:creationId xmlns:a16="http://schemas.microsoft.com/office/drawing/2014/main" id="{67965F1A-B725-9020-86EC-E45AC39BFC05}"/>
              </a:ext>
            </a:extLst>
          </p:cNvPr>
          <p:cNvGraphicFramePr/>
          <p:nvPr>
            <p:extLst>
              <p:ext uri="{D42A27DB-BD31-4B8C-83A1-F6EECF244321}">
                <p14:modId xmlns:p14="http://schemas.microsoft.com/office/powerpoint/2010/main" val="247470628"/>
              </p:ext>
            </p:extLst>
          </p:nvPr>
        </p:nvGraphicFramePr>
        <p:xfrm>
          <a:off x="385159" y="3721568"/>
          <a:ext cx="5693111" cy="2512293"/>
        </p:xfrm>
        <a:graphic>
          <a:graphicData uri="http://schemas.openxmlformats.org/drawingml/2006/chart">
            <c:chart xmlns:c="http://schemas.openxmlformats.org/drawingml/2006/chart" xmlns:r="http://schemas.openxmlformats.org/officeDocument/2006/relationships" r:id="rId5"/>
          </a:graphicData>
        </a:graphic>
      </p:graphicFrame>
      <p:cxnSp>
        <p:nvCxnSpPr>
          <p:cNvPr id="47" name="Straight Connector 46">
            <a:extLst>
              <a:ext uri="{FF2B5EF4-FFF2-40B4-BE49-F238E27FC236}">
                <a16:creationId xmlns:a16="http://schemas.microsoft.com/office/drawing/2014/main" id="{995E651C-8367-AB56-1B28-FEBBDDF247AD}"/>
              </a:ext>
              <a:ext uri="{C183D7F6-B498-43B3-948B-1728B52AA6E4}">
                <adec:decorative xmlns:adec="http://schemas.microsoft.com/office/drawing/2017/decorative" val="1"/>
              </a:ext>
            </a:extLst>
          </p:cNvPr>
          <p:cNvCxnSpPr>
            <a:cxnSpLocks/>
          </p:cNvCxnSpPr>
          <p:nvPr/>
        </p:nvCxnSpPr>
        <p:spPr>
          <a:xfrm flipV="1">
            <a:off x="6096000" y="600371"/>
            <a:ext cx="0" cy="56572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29535E0-1308-8595-73A6-5AD2181FF855}"/>
              </a:ext>
              <a:ext uri="{C183D7F6-B498-43B3-948B-1728B52AA6E4}">
                <adec:decorative xmlns:adec="http://schemas.microsoft.com/office/drawing/2017/decorative" val="0"/>
              </a:ext>
            </a:extLst>
          </p:cNvPr>
          <p:cNvSpPr txBox="1"/>
          <p:nvPr/>
        </p:nvSpPr>
        <p:spPr>
          <a:xfrm>
            <a:off x="6448308" y="700663"/>
            <a:ext cx="5083962" cy="215444"/>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Around two fifths of respondents find their jobs inflexible… </a:t>
            </a:r>
            <a:endParaRPr lang="en-GB" sz="1400" b="1">
              <a:solidFill>
                <a:srgbClr val="5C5B5A"/>
              </a:solidFill>
              <a:latin typeface="Arial"/>
            </a:endParaRPr>
          </a:p>
        </p:txBody>
      </p:sp>
      <p:sp>
        <p:nvSpPr>
          <p:cNvPr id="35" name="TextBox 34">
            <a:extLst>
              <a:ext uri="{FF2B5EF4-FFF2-40B4-BE49-F238E27FC236}">
                <a16:creationId xmlns:a16="http://schemas.microsoft.com/office/drawing/2014/main" id="{396309CC-D59A-4A7B-BE21-FD7BFB8D3670}"/>
              </a:ext>
              <a:ext uri="{C183D7F6-B498-43B3-948B-1728B52AA6E4}">
                <adec:decorative xmlns:adec="http://schemas.microsoft.com/office/drawing/2017/decorative" val="0"/>
              </a:ext>
            </a:extLst>
          </p:cNvPr>
          <p:cNvSpPr txBox="1"/>
          <p:nvPr/>
        </p:nvSpPr>
        <p:spPr>
          <a:xfrm>
            <a:off x="7324321" y="964056"/>
            <a:ext cx="3051159"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Spring (S1+2)</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5" name="Chart 4" descr="This chart shows the proportion of respondents who say tit's easy or difficult to ask to vary their hours. 42% say they it is difficult to ask to vary their work hours and 37% say it is difficult to arrange to take an hour or two off. ">
            <a:extLst>
              <a:ext uri="{FF2B5EF4-FFF2-40B4-BE49-F238E27FC236}">
                <a16:creationId xmlns:a16="http://schemas.microsoft.com/office/drawing/2014/main" id="{B0DAF33C-F651-DA8A-340D-ACCDAEA80662}"/>
              </a:ext>
            </a:extLst>
          </p:cNvPr>
          <p:cNvGraphicFramePr/>
          <p:nvPr>
            <p:extLst>
              <p:ext uri="{D42A27DB-BD31-4B8C-83A1-F6EECF244321}">
                <p14:modId xmlns:p14="http://schemas.microsoft.com/office/powerpoint/2010/main" val="4272918803"/>
              </p:ext>
            </p:extLst>
          </p:nvPr>
        </p:nvGraphicFramePr>
        <p:xfrm>
          <a:off x="6312467" y="841763"/>
          <a:ext cx="5083965" cy="2733936"/>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A6E643C6-3B51-11F0-103D-F1984A25A8F3}"/>
              </a:ext>
              <a:ext uri="{C183D7F6-B498-43B3-948B-1728B52AA6E4}">
                <adec:decorative xmlns:adec="http://schemas.microsoft.com/office/drawing/2017/decorative" val="0"/>
              </a:ext>
            </a:extLst>
          </p:cNvPr>
          <p:cNvSpPr txBox="1"/>
          <p:nvPr/>
        </p:nvSpPr>
        <p:spPr>
          <a:xfrm>
            <a:off x="6456590" y="3457599"/>
            <a:ext cx="5211517"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At </a:t>
            </a:r>
            <a:r>
              <a:rPr lang="en-GB" sz="1400" b="1">
                <a:solidFill>
                  <a:srgbClr val="5C5B5A"/>
                </a:solidFill>
                <a:latin typeface="Arial"/>
              </a:rPr>
              <a:t>least half of </a:t>
            </a:r>
            <a:r>
              <a:rPr kumimoji="0" lang="en-GB" sz="1400" b="1" i="0" u="none" strike="noStrike" kern="1200" cap="none" spc="0" normalizeH="0" baseline="0" noProof="0">
                <a:ln>
                  <a:noFill/>
                </a:ln>
                <a:solidFill>
                  <a:srgbClr val="5C5B5A"/>
                </a:solidFill>
                <a:effectLst/>
                <a:uLnTx/>
                <a:uFillTx/>
                <a:latin typeface="Arial"/>
                <a:ea typeface="+mn-ea"/>
                <a:cs typeface="+mn-cs"/>
              </a:rPr>
              <a:t>respondents are satisfied with their jobs, with their pay and their work hours </a:t>
            </a:r>
            <a:endParaRPr lang="en-GB" sz="1400" b="1">
              <a:solidFill>
                <a:srgbClr val="5C5B5A"/>
              </a:solidFill>
              <a:latin typeface="Arial"/>
            </a:endParaRPr>
          </a:p>
        </p:txBody>
      </p:sp>
      <p:sp>
        <p:nvSpPr>
          <p:cNvPr id="51" name="TextBox 50">
            <a:extLst>
              <a:ext uri="{FF2B5EF4-FFF2-40B4-BE49-F238E27FC236}">
                <a16:creationId xmlns:a16="http://schemas.microsoft.com/office/drawing/2014/main" id="{1E2ABBE3-62D4-459A-89FB-957617CB608A}"/>
              </a:ext>
              <a:ext uri="{C183D7F6-B498-43B3-948B-1728B52AA6E4}">
                <adec:decorative xmlns:adec="http://schemas.microsoft.com/office/drawing/2017/decorative" val="0"/>
              </a:ext>
            </a:extLst>
          </p:cNvPr>
          <p:cNvSpPr txBox="1"/>
          <p:nvPr/>
        </p:nvSpPr>
        <p:spPr>
          <a:xfrm>
            <a:off x="7393309" y="3877335"/>
            <a:ext cx="3051159"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Spring (S1+2)</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0" name="Chart 9" descr="This chart shows the proportion of respondents who are satisfied with their jobs. 76% are satisfied with their work hours, 71% are satisfied with their job and 50% are satisfied with their pay.">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1473696796"/>
              </p:ext>
            </p:extLst>
          </p:nvPr>
        </p:nvGraphicFramePr>
        <p:xfrm>
          <a:off x="6312467" y="3693039"/>
          <a:ext cx="5083965" cy="2658970"/>
        </p:xfrm>
        <a:graphic>
          <a:graphicData uri="http://schemas.openxmlformats.org/drawingml/2006/chart">
            <c:chart xmlns:c="http://schemas.openxmlformats.org/drawingml/2006/chart" xmlns:r="http://schemas.openxmlformats.org/officeDocument/2006/relationships" r:id="rId7"/>
          </a:graphicData>
        </a:graphic>
      </p:graphicFrame>
      <p:sp>
        <p:nvSpPr>
          <p:cNvPr id="31" name="TextBox 30">
            <a:extLst>
              <a:ext uri="{FF2B5EF4-FFF2-40B4-BE49-F238E27FC236}">
                <a16:creationId xmlns:a16="http://schemas.microsoft.com/office/drawing/2014/main" id="{75C242C7-0E86-4BFD-B0FE-60E0A5E28F84}"/>
              </a:ext>
              <a:ext uri="{C183D7F6-B498-43B3-948B-1728B52AA6E4}">
                <adec:decorative xmlns:adec="http://schemas.microsoft.com/office/drawing/2017/decorative" val="1"/>
              </a:ext>
            </a:extLst>
          </p:cNvPr>
          <p:cNvSpPr txBox="1"/>
          <p:nvPr/>
        </p:nvSpPr>
        <p:spPr>
          <a:xfrm>
            <a:off x="7387706" y="156112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(+7pp)</a:t>
            </a:r>
          </a:p>
        </p:txBody>
      </p:sp>
      <p:sp>
        <p:nvSpPr>
          <p:cNvPr id="32" name="TextBox 31">
            <a:extLst>
              <a:ext uri="{FF2B5EF4-FFF2-40B4-BE49-F238E27FC236}">
                <a16:creationId xmlns:a16="http://schemas.microsoft.com/office/drawing/2014/main" id="{DD167E0B-11ED-424C-8A48-70A291290F30}"/>
              </a:ext>
              <a:ext uri="{C183D7F6-B498-43B3-948B-1728B52AA6E4}">
                <adec:decorative xmlns:adec="http://schemas.microsoft.com/office/drawing/2017/decorative" val="1"/>
              </a:ext>
            </a:extLst>
          </p:cNvPr>
          <p:cNvSpPr txBox="1"/>
          <p:nvPr/>
        </p:nvSpPr>
        <p:spPr>
          <a:xfrm>
            <a:off x="7387706" y="216790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(-6pp)</a:t>
            </a:r>
          </a:p>
        </p:txBody>
      </p:sp>
      <p:sp>
        <p:nvSpPr>
          <p:cNvPr id="33" name="TextBox 32">
            <a:extLst>
              <a:ext uri="{FF2B5EF4-FFF2-40B4-BE49-F238E27FC236}">
                <a16:creationId xmlns:a16="http://schemas.microsoft.com/office/drawing/2014/main" id="{CF37F0E9-2DB2-4E3C-87DC-5A77A34626A5}"/>
              </a:ext>
              <a:ext uri="{C183D7F6-B498-43B3-948B-1728B52AA6E4}">
                <adec:decorative xmlns:adec="http://schemas.microsoft.com/office/drawing/2017/decorative" val="1"/>
              </a:ext>
            </a:extLst>
          </p:cNvPr>
          <p:cNvSpPr txBox="1"/>
          <p:nvPr/>
        </p:nvSpPr>
        <p:spPr>
          <a:xfrm>
            <a:off x="9788006" y="157515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34" name="TextBox 33">
            <a:extLst>
              <a:ext uri="{FF2B5EF4-FFF2-40B4-BE49-F238E27FC236}">
                <a16:creationId xmlns:a16="http://schemas.microsoft.com/office/drawing/2014/main" id="{3D4B7B32-DF88-496C-A37E-AE4912041231}"/>
              </a:ext>
              <a:ext uri="{C183D7F6-B498-43B3-948B-1728B52AA6E4}">
                <adec:decorative xmlns:adec="http://schemas.microsoft.com/office/drawing/2017/decorative" val="1"/>
              </a:ext>
            </a:extLst>
          </p:cNvPr>
          <p:cNvSpPr txBox="1"/>
          <p:nvPr/>
        </p:nvSpPr>
        <p:spPr>
          <a:xfrm>
            <a:off x="9788006" y="218193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36" name="TextBox 35">
            <a:extLst>
              <a:ext uri="{FF2B5EF4-FFF2-40B4-BE49-F238E27FC236}">
                <a16:creationId xmlns:a16="http://schemas.microsoft.com/office/drawing/2014/main" id="{433D8304-6868-4364-A073-CCAAFA51E6C4}"/>
              </a:ext>
              <a:ext uri="{C183D7F6-B498-43B3-948B-1728B52AA6E4}">
                <adec:decorative xmlns:adec="http://schemas.microsoft.com/office/drawing/2017/decorative" val="1"/>
              </a:ext>
            </a:extLst>
          </p:cNvPr>
          <p:cNvSpPr txBox="1"/>
          <p:nvPr/>
        </p:nvSpPr>
        <p:spPr>
          <a:xfrm>
            <a:off x="7517805" y="4063396"/>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(-4pp)</a:t>
            </a:r>
          </a:p>
        </p:txBody>
      </p:sp>
      <p:sp>
        <p:nvSpPr>
          <p:cNvPr id="37" name="TextBox 36">
            <a:extLst>
              <a:ext uri="{FF2B5EF4-FFF2-40B4-BE49-F238E27FC236}">
                <a16:creationId xmlns:a16="http://schemas.microsoft.com/office/drawing/2014/main" id="{DC1CAAC5-ACB0-40B2-9389-198A47B0107F}"/>
              </a:ext>
              <a:ext uri="{C183D7F6-B498-43B3-948B-1728B52AA6E4}">
                <adec:decorative xmlns:adec="http://schemas.microsoft.com/office/drawing/2017/decorative" val="1"/>
              </a:ext>
            </a:extLst>
          </p:cNvPr>
          <p:cNvSpPr txBox="1"/>
          <p:nvPr/>
        </p:nvSpPr>
        <p:spPr>
          <a:xfrm>
            <a:off x="7517805" y="4196746"/>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(-3pp)</a:t>
            </a:r>
          </a:p>
        </p:txBody>
      </p:sp>
      <p:sp>
        <p:nvSpPr>
          <p:cNvPr id="38" name="TextBox 37">
            <a:extLst>
              <a:ext uri="{FF2B5EF4-FFF2-40B4-BE49-F238E27FC236}">
                <a16:creationId xmlns:a16="http://schemas.microsoft.com/office/drawing/2014/main" id="{4723134C-CF7B-464A-957D-8F8CB4BAFEDA}"/>
              </a:ext>
              <a:ext uri="{C183D7F6-B498-43B3-948B-1728B52AA6E4}">
                <adec:decorative xmlns:adec="http://schemas.microsoft.com/office/drawing/2017/decorative" val="1"/>
              </a:ext>
            </a:extLst>
          </p:cNvPr>
          <p:cNvSpPr txBox="1"/>
          <p:nvPr/>
        </p:nvSpPr>
        <p:spPr>
          <a:xfrm>
            <a:off x="7517805" y="4720621"/>
            <a:ext cx="55816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(+6pp)</a:t>
            </a:r>
          </a:p>
        </p:txBody>
      </p:sp>
      <p:sp>
        <p:nvSpPr>
          <p:cNvPr id="39" name="TextBox 38">
            <a:extLst>
              <a:ext uri="{FF2B5EF4-FFF2-40B4-BE49-F238E27FC236}">
                <a16:creationId xmlns:a16="http://schemas.microsoft.com/office/drawing/2014/main" id="{6A17040F-1C6F-4458-8928-A01057250F2E}"/>
              </a:ext>
              <a:ext uri="{C183D7F6-B498-43B3-948B-1728B52AA6E4}">
                <adec:decorative xmlns:adec="http://schemas.microsoft.com/office/drawing/2017/decorative" val="1"/>
              </a:ext>
            </a:extLst>
          </p:cNvPr>
          <p:cNvSpPr txBox="1"/>
          <p:nvPr/>
        </p:nvSpPr>
        <p:spPr>
          <a:xfrm>
            <a:off x="9103121" y="4082779"/>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(-1pp)</a:t>
            </a:r>
          </a:p>
        </p:txBody>
      </p:sp>
      <p:sp>
        <p:nvSpPr>
          <p:cNvPr id="41" name="TextBox 40">
            <a:extLst>
              <a:ext uri="{FF2B5EF4-FFF2-40B4-BE49-F238E27FC236}">
                <a16:creationId xmlns:a16="http://schemas.microsoft.com/office/drawing/2014/main" id="{842756BB-634B-42BB-B045-AD7F8966D462}"/>
              </a:ext>
              <a:ext uri="{C183D7F6-B498-43B3-948B-1728B52AA6E4}">
                <adec:decorative xmlns:adec="http://schemas.microsoft.com/office/drawing/2017/decorative" val="1"/>
              </a:ext>
            </a:extLst>
          </p:cNvPr>
          <p:cNvSpPr txBox="1"/>
          <p:nvPr/>
        </p:nvSpPr>
        <p:spPr>
          <a:xfrm>
            <a:off x="9103121" y="4254229"/>
            <a:ext cx="63671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(+/-0pp)</a:t>
            </a:r>
          </a:p>
        </p:txBody>
      </p:sp>
      <p:sp>
        <p:nvSpPr>
          <p:cNvPr id="42" name="TextBox 41">
            <a:extLst>
              <a:ext uri="{FF2B5EF4-FFF2-40B4-BE49-F238E27FC236}">
                <a16:creationId xmlns:a16="http://schemas.microsoft.com/office/drawing/2014/main" id="{E1944AF0-C6C1-41B3-94EC-461D519CF375}"/>
              </a:ext>
              <a:ext uri="{C183D7F6-B498-43B3-948B-1728B52AA6E4}">
                <adec:decorative xmlns:adec="http://schemas.microsoft.com/office/drawing/2017/decorative" val="1"/>
              </a:ext>
            </a:extLst>
          </p:cNvPr>
          <p:cNvSpPr txBox="1"/>
          <p:nvPr/>
        </p:nvSpPr>
        <p:spPr>
          <a:xfrm>
            <a:off x="9103121" y="4768579"/>
            <a:ext cx="55816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(+2pp)</a:t>
            </a:r>
          </a:p>
        </p:txBody>
      </p:sp>
      <p:sp>
        <p:nvSpPr>
          <p:cNvPr id="43" name="TextBox 42">
            <a:extLst>
              <a:ext uri="{FF2B5EF4-FFF2-40B4-BE49-F238E27FC236}">
                <a16:creationId xmlns:a16="http://schemas.microsoft.com/office/drawing/2014/main" id="{EA0DE685-8BDC-45C4-AF6B-3BF5E948B414}"/>
              </a:ext>
              <a:ext uri="{C183D7F6-B498-43B3-948B-1728B52AA6E4}">
                <adec:decorative xmlns:adec="http://schemas.microsoft.com/office/drawing/2017/decorative" val="1"/>
              </a:ext>
            </a:extLst>
          </p:cNvPr>
          <p:cNvSpPr txBox="1"/>
          <p:nvPr/>
        </p:nvSpPr>
        <p:spPr>
          <a:xfrm>
            <a:off x="10782251" y="4268802"/>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(-2pp)</a:t>
            </a:r>
          </a:p>
        </p:txBody>
      </p:sp>
      <p:sp>
        <p:nvSpPr>
          <p:cNvPr id="44" name="TextBox 43">
            <a:extLst>
              <a:ext uri="{FF2B5EF4-FFF2-40B4-BE49-F238E27FC236}">
                <a16:creationId xmlns:a16="http://schemas.microsoft.com/office/drawing/2014/main" id="{7B8B3EE8-14B5-42EE-BEE8-EE3A178B43D7}"/>
              </a:ext>
              <a:ext uri="{C183D7F6-B498-43B3-948B-1728B52AA6E4}">
                <adec:decorative xmlns:adec="http://schemas.microsoft.com/office/drawing/2017/decorative" val="1"/>
              </a:ext>
            </a:extLst>
          </p:cNvPr>
          <p:cNvSpPr txBox="1"/>
          <p:nvPr/>
        </p:nvSpPr>
        <p:spPr>
          <a:xfrm>
            <a:off x="10782251" y="4554552"/>
            <a:ext cx="55816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(+1pp)</a:t>
            </a:r>
          </a:p>
        </p:txBody>
      </p:sp>
      <p:sp>
        <p:nvSpPr>
          <p:cNvPr id="45" name="TextBox 44">
            <a:extLst>
              <a:ext uri="{FF2B5EF4-FFF2-40B4-BE49-F238E27FC236}">
                <a16:creationId xmlns:a16="http://schemas.microsoft.com/office/drawing/2014/main" id="{04FB8667-331C-4B41-87DE-296AAD6E1AB1}"/>
              </a:ext>
              <a:ext uri="{C183D7F6-B498-43B3-948B-1728B52AA6E4}">
                <adec:decorative xmlns:adec="http://schemas.microsoft.com/office/drawing/2017/decorative" val="1"/>
              </a:ext>
            </a:extLst>
          </p:cNvPr>
          <p:cNvSpPr txBox="1"/>
          <p:nvPr/>
        </p:nvSpPr>
        <p:spPr>
          <a:xfrm>
            <a:off x="10782251" y="4964127"/>
            <a:ext cx="63671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(+/-0pp)</a:t>
            </a:r>
          </a:p>
        </p:txBody>
      </p:sp>
      <p:sp>
        <p:nvSpPr>
          <p:cNvPr id="16" name="TextBox 15">
            <a:extLst>
              <a:ext uri="{FF2B5EF4-FFF2-40B4-BE49-F238E27FC236}">
                <a16:creationId xmlns:a16="http://schemas.microsoft.com/office/drawing/2014/main" id="{770F7FF8-852D-1A9E-E96B-E7271EFA47A2}"/>
              </a:ext>
              <a:ext uri="{C183D7F6-B498-43B3-948B-1728B52AA6E4}">
                <adec:decorative xmlns:adec="http://schemas.microsoft.com/office/drawing/2017/decorative" val="1"/>
              </a:ext>
            </a:extLst>
          </p:cNvPr>
          <p:cNvSpPr txBox="1"/>
          <p:nvPr/>
        </p:nvSpPr>
        <p:spPr>
          <a:xfrm>
            <a:off x="5098196" y="3957196"/>
            <a:ext cx="461665" cy="492443"/>
          </a:xfrm>
          <a:prstGeom prst="rect">
            <a:avLst/>
          </a:prstGeom>
          <a:noFill/>
        </p:spPr>
        <p:txBody>
          <a:bodyPr wrap="none" lIns="0" tIns="0" rIns="0" bIns="0" rtlCol="0">
            <a:spAutoFit/>
          </a:bodyPr>
          <a:lstStyle/>
          <a:p>
            <a:pPr algn="ctr">
              <a:defRPr/>
            </a:pPr>
            <a:r>
              <a:rPr lang="en-GB" sz="1600">
                <a:solidFill>
                  <a:srgbClr val="5C5B5A"/>
                </a:solidFill>
                <a:latin typeface="Arial"/>
              </a:rPr>
              <a:t>16</a:t>
            </a:r>
            <a:r>
              <a:rPr kumimoji="0" lang="en-GB" sz="1600" i="0" u="none" strike="noStrike" kern="1200" cap="none" spc="0" normalizeH="0" baseline="0" noProof="0">
                <a:ln>
                  <a:noFill/>
                </a:ln>
                <a:solidFill>
                  <a:srgbClr val="5C5B5A"/>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rgbClr val="5C5B5A"/>
                </a:solidFill>
                <a:effectLst/>
                <a:uLnTx/>
                <a:uFillTx/>
                <a:latin typeface="Arial"/>
                <a:ea typeface="+mn-ea"/>
                <a:cs typeface="+mn-cs"/>
              </a:rPr>
              <a:t>likely</a:t>
            </a:r>
          </a:p>
        </p:txBody>
      </p:sp>
      <p:cxnSp>
        <p:nvCxnSpPr>
          <p:cNvPr id="50" name="Straight Connector 49">
            <a:extLst>
              <a:ext uri="{FF2B5EF4-FFF2-40B4-BE49-F238E27FC236}">
                <a16:creationId xmlns:a16="http://schemas.microsoft.com/office/drawing/2014/main" id="{85B3C6BA-8808-C970-4782-EC0E0D998DB2}"/>
              </a:ext>
              <a:ext uri="{C183D7F6-B498-43B3-948B-1728B52AA6E4}">
                <adec:decorative xmlns:adec="http://schemas.microsoft.com/office/drawing/2017/decorative" val="1"/>
              </a:ext>
            </a:extLst>
          </p:cNvPr>
          <p:cNvCxnSpPr>
            <a:cxnSpLocks/>
          </p:cNvCxnSpPr>
          <p:nvPr/>
        </p:nvCxnSpPr>
        <p:spPr>
          <a:xfrm>
            <a:off x="4676775" y="4047991"/>
            <a:ext cx="358923" cy="130790"/>
          </a:xfrm>
          <a:prstGeom prst="line">
            <a:avLst/>
          </a:prstGeom>
          <a:ln w="28575"/>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64CF84CF-62F7-035B-49F0-B4D08D00763F}"/>
              </a:ext>
              <a:ext uri="{C183D7F6-B498-43B3-948B-1728B52AA6E4}">
                <adec:decorative xmlns:adec="http://schemas.microsoft.com/office/drawing/2017/decorative" val="1"/>
              </a:ext>
            </a:extLst>
          </p:cNvPr>
          <p:cNvSpPr txBox="1"/>
          <p:nvPr/>
        </p:nvSpPr>
        <p:spPr>
          <a:xfrm>
            <a:off x="2747687" y="222090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53" name="TextBox 52">
            <a:extLst>
              <a:ext uri="{FF2B5EF4-FFF2-40B4-BE49-F238E27FC236}">
                <a16:creationId xmlns:a16="http://schemas.microsoft.com/office/drawing/2014/main" id="{61DF5B0B-CF3D-FA74-D4F0-0E1D57DE5246}"/>
              </a:ext>
              <a:ext uri="{C183D7F6-B498-43B3-948B-1728B52AA6E4}">
                <adec:decorative xmlns:adec="http://schemas.microsoft.com/office/drawing/2017/decorative" val="1"/>
              </a:ext>
            </a:extLst>
          </p:cNvPr>
          <p:cNvSpPr txBox="1"/>
          <p:nvPr/>
        </p:nvSpPr>
        <p:spPr>
          <a:xfrm>
            <a:off x="3911081" y="148120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54" name="TextBox 53">
            <a:extLst>
              <a:ext uri="{FF2B5EF4-FFF2-40B4-BE49-F238E27FC236}">
                <a16:creationId xmlns:a16="http://schemas.microsoft.com/office/drawing/2014/main" id="{96AF052E-D8A9-CE9B-F681-845D6537851E}"/>
              </a:ext>
              <a:ext uri="{C183D7F6-B498-43B3-948B-1728B52AA6E4}">
                <adec:decorative xmlns:adec="http://schemas.microsoft.com/office/drawing/2017/decorative" val="1"/>
              </a:ext>
            </a:extLst>
          </p:cNvPr>
          <p:cNvSpPr txBox="1"/>
          <p:nvPr/>
        </p:nvSpPr>
        <p:spPr>
          <a:xfrm>
            <a:off x="4287244" y="258734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(-2pp)</a:t>
            </a:r>
          </a:p>
        </p:txBody>
      </p:sp>
      <p:sp>
        <p:nvSpPr>
          <p:cNvPr id="56" name="TextBox 55">
            <a:extLst>
              <a:ext uri="{FF2B5EF4-FFF2-40B4-BE49-F238E27FC236}">
                <a16:creationId xmlns:a16="http://schemas.microsoft.com/office/drawing/2014/main" id="{BB98E12E-364E-6BFD-0839-51869990DE02}"/>
              </a:ext>
              <a:ext uri="{C183D7F6-B498-43B3-948B-1728B52AA6E4}">
                <adec:decorative xmlns:adec="http://schemas.microsoft.com/office/drawing/2017/decorative" val="1"/>
              </a:ext>
            </a:extLst>
          </p:cNvPr>
          <p:cNvSpPr txBox="1"/>
          <p:nvPr/>
        </p:nvSpPr>
        <p:spPr>
          <a:xfrm>
            <a:off x="2766737" y="473342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57" name="TextBox 56">
            <a:extLst>
              <a:ext uri="{FF2B5EF4-FFF2-40B4-BE49-F238E27FC236}">
                <a16:creationId xmlns:a16="http://schemas.microsoft.com/office/drawing/2014/main" id="{20045587-5BCF-EA2C-A514-28B21481D22F}"/>
              </a:ext>
              <a:ext uri="{C183D7F6-B498-43B3-948B-1728B52AA6E4}">
                <adec:decorative xmlns:adec="http://schemas.microsoft.com/office/drawing/2017/decorative" val="1"/>
              </a:ext>
            </a:extLst>
          </p:cNvPr>
          <p:cNvSpPr txBox="1"/>
          <p:nvPr/>
        </p:nvSpPr>
        <p:spPr>
          <a:xfrm>
            <a:off x="4344092" y="500049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(+2pp)</a:t>
            </a:r>
          </a:p>
        </p:txBody>
      </p:sp>
      <p:sp>
        <p:nvSpPr>
          <p:cNvPr id="58" name="TextBox 57">
            <a:extLst>
              <a:ext uri="{FF2B5EF4-FFF2-40B4-BE49-F238E27FC236}">
                <a16:creationId xmlns:a16="http://schemas.microsoft.com/office/drawing/2014/main" id="{297500C4-4DB6-4FB3-71E7-7B62232085EF}"/>
              </a:ext>
              <a:ext uri="{C183D7F6-B498-43B3-948B-1728B52AA6E4}">
                <adec:decorative xmlns:adec="http://schemas.microsoft.com/office/drawing/2017/decorative" val="1"/>
              </a:ext>
            </a:extLst>
          </p:cNvPr>
          <p:cNvSpPr txBox="1"/>
          <p:nvPr/>
        </p:nvSpPr>
        <p:spPr>
          <a:xfrm>
            <a:off x="3651663" y="576768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(+2pp)</a:t>
            </a:r>
          </a:p>
        </p:txBody>
      </p:sp>
      <p:sp>
        <p:nvSpPr>
          <p:cNvPr id="59" name="TextBox 58">
            <a:extLst>
              <a:ext uri="{FF2B5EF4-FFF2-40B4-BE49-F238E27FC236}">
                <a16:creationId xmlns:a16="http://schemas.microsoft.com/office/drawing/2014/main" id="{9B8F5BE9-D6A7-0CFA-E9B1-4CF50C945F31}"/>
              </a:ext>
              <a:ext uri="{C183D7F6-B498-43B3-948B-1728B52AA6E4}">
                <adec:decorative xmlns:adec="http://schemas.microsoft.com/office/drawing/2017/decorative" val="1"/>
              </a:ext>
            </a:extLst>
          </p:cNvPr>
          <p:cNvSpPr txBox="1"/>
          <p:nvPr/>
        </p:nvSpPr>
        <p:spPr>
          <a:xfrm>
            <a:off x="4034892" y="433905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(-1pp)</a:t>
            </a:r>
          </a:p>
        </p:txBody>
      </p:sp>
      <p:sp>
        <p:nvSpPr>
          <p:cNvPr id="60" name="TextBox 59">
            <a:extLst>
              <a:ext uri="{FF2B5EF4-FFF2-40B4-BE49-F238E27FC236}">
                <a16:creationId xmlns:a16="http://schemas.microsoft.com/office/drawing/2014/main" id="{DC623C01-F4BC-64BD-B695-6B55561688E2}"/>
              </a:ext>
              <a:ext uri="{C183D7F6-B498-43B3-948B-1728B52AA6E4}">
                <adec:decorative xmlns:adec="http://schemas.microsoft.com/office/drawing/2017/decorative" val="1"/>
              </a:ext>
            </a:extLst>
          </p:cNvPr>
          <p:cNvSpPr txBox="1"/>
          <p:nvPr/>
        </p:nvSpPr>
        <p:spPr>
          <a:xfrm>
            <a:off x="3671510" y="418094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61" name="TextBox 60">
            <a:extLst>
              <a:ext uri="{FF2B5EF4-FFF2-40B4-BE49-F238E27FC236}">
                <a16:creationId xmlns:a16="http://schemas.microsoft.com/office/drawing/2014/main" id="{743F14AE-7629-27E5-4868-E92DE8CC3095}"/>
              </a:ext>
              <a:ext uri="{C183D7F6-B498-43B3-948B-1728B52AA6E4}">
                <adec:decorative xmlns:adec="http://schemas.microsoft.com/office/drawing/2017/decorative" val="1"/>
              </a:ext>
            </a:extLst>
          </p:cNvPr>
          <p:cNvSpPr txBox="1"/>
          <p:nvPr/>
        </p:nvSpPr>
        <p:spPr>
          <a:xfrm>
            <a:off x="2371727" y="6059463"/>
            <a:ext cx="3051159"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Spring (S1+2)</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cxnSp>
        <p:nvCxnSpPr>
          <p:cNvPr id="3" name="Straight Connector 2">
            <a:extLst>
              <a:ext uri="{FF2B5EF4-FFF2-40B4-BE49-F238E27FC236}">
                <a16:creationId xmlns:a16="http://schemas.microsoft.com/office/drawing/2014/main" id="{BA0AAD3B-9FC3-8F53-29C7-D3C97ADF77FC}"/>
              </a:ext>
              <a:ext uri="{C183D7F6-B498-43B3-948B-1728B52AA6E4}">
                <adec:decorative xmlns:adec="http://schemas.microsoft.com/office/drawing/2017/decorative" val="1"/>
              </a:ext>
            </a:extLst>
          </p:cNvPr>
          <p:cNvCxnSpPr>
            <a:cxnSpLocks/>
          </p:cNvCxnSpPr>
          <p:nvPr/>
        </p:nvCxnSpPr>
        <p:spPr>
          <a:xfrm>
            <a:off x="6094321" y="3448451"/>
            <a:ext cx="557696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D9740C59-94EB-36C6-8D95-97751D6C0CCA}"/>
              </a:ext>
            </a:extLst>
          </p:cNvPr>
          <p:cNvSpPr txBox="1">
            <a:spLocks/>
          </p:cNvSpPr>
          <p:nvPr/>
        </p:nvSpPr>
        <p:spPr>
          <a:xfrm>
            <a:off x="391548" y="6353526"/>
            <a:ext cx="11276555"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All data is from Survey 5 (January).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Bases: Job satisfaction: All employed respondents; </a:t>
            </a:r>
            <a:r>
              <a:rPr lang="en-GB" sz="1000">
                <a:solidFill>
                  <a:srgbClr val="FFFFFF">
                    <a:lumMod val="50000"/>
                  </a:srgbClr>
                </a:solidFill>
                <a:latin typeface="Arial"/>
                <a:cs typeface="Arial" panose="020B0604020202020204" pitchFamily="34" charset="0"/>
              </a:rPr>
              <a:t>850</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Job flexibility: All online respondents who are working; 736. Loss of job: All online respondents who </a:t>
            </a:r>
            <a:r>
              <a:rPr lang="en-GB" sz="1000">
                <a:solidFill>
                  <a:srgbClr val="FFFFFF">
                    <a:lumMod val="50000"/>
                  </a:srgbClr>
                </a:solidFill>
                <a:latin typeface="Arial"/>
                <a:cs typeface="Arial" panose="020B0604020202020204" pitchFamily="34" charset="0"/>
              </a:rPr>
              <a:t>are in a paid job (not self-employed); 650</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3260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586800" y="583199"/>
            <a:ext cx="5495023" cy="1513229"/>
          </a:xfrm>
        </p:spPr>
        <p:txBody>
          <a:bodyPr>
            <a:normAutofit/>
          </a:bodyPr>
          <a:lstStyle/>
          <a:p>
            <a:r>
              <a:rPr lang="en-GB"/>
              <a:t>Detailed findings:</a:t>
            </a:r>
            <a:br>
              <a:rPr lang="en-GB"/>
            </a:br>
            <a:r>
              <a:rPr lang="en-GB"/>
              <a:t>Good work</a:t>
            </a:r>
          </a:p>
        </p:txBody>
      </p:sp>
      <p:sp>
        <p:nvSpPr>
          <p:cNvPr id="3" name="Text Placeholder 2">
            <a:extLst>
              <a:ext uri="{FF2B5EF4-FFF2-40B4-BE49-F238E27FC236}">
                <a16:creationId xmlns:a16="http://schemas.microsoft.com/office/drawing/2014/main" id="{0F5235E6-B3F0-53C3-9546-36323FA23B1D}"/>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576470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F32D23-6A45-CBAE-29D9-B26CC8861DFB}"/>
              </a:ext>
            </a:extLst>
          </p:cNvPr>
          <p:cNvSpPr>
            <a:spLocks noGrp="1"/>
          </p:cNvSpPr>
          <p:nvPr>
            <p:ph type="title"/>
          </p:nvPr>
        </p:nvSpPr>
        <p:spPr>
          <a:xfrm>
            <a:off x="369186" y="326528"/>
            <a:ext cx="11202785" cy="586800"/>
          </a:xfrm>
        </p:spPr>
        <p:txBody>
          <a:bodyPr>
            <a:noAutofit/>
          </a:bodyPr>
          <a:lstStyle/>
          <a:p>
            <a:pPr rtl="0" eaLnBrk="1" latinLnBrk="0" hangingPunct="1"/>
            <a:r>
              <a:rPr lang="en-GB" sz="1800" b="1" kern="1200">
                <a:effectLst/>
                <a:latin typeface="Arial" panose="020B0604020202020204" pitchFamily="34" charset="0"/>
                <a:ea typeface="+mn-ea"/>
                <a:cs typeface="+mn-cs"/>
              </a:rPr>
              <a:t>Half (50%) of employed respondents are </a:t>
            </a:r>
            <a:r>
              <a:rPr lang="en-GB" sz="1800" b="1" kern="1200">
                <a:solidFill>
                  <a:srgbClr val="009690"/>
                </a:solidFill>
                <a:effectLst/>
                <a:latin typeface="Arial" panose="020B0604020202020204" pitchFamily="34" charset="0"/>
                <a:ea typeface="+mn-ea"/>
                <a:cs typeface="+mn-cs"/>
              </a:rPr>
              <a:t>working from home </a:t>
            </a:r>
            <a:r>
              <a:rPr lang="en-GB" sz="1800" b="1" kern="1200">
                <a:effectLst/>
                <a:latin typeface="Arial" panose="020B0604020202020204" pitchFamily="34" charset="0"/>
                <a:ea typeface="+mn-ea"/>
                <a:cs typeface="+mn-cs"/>
              </a:rPr>
              <a:t>at least some of the time, and half (50%) are not working from hom</a:t>
            </a:r>
            <a:r>
              <a:rPr lang="en-GB" sz="1800" b="1">
                <a:latin typeface="Arial" panose="020B0604020202020204" pitchFamily="34" charset="0"/>
                <a:ea typeface="+mn-ea"/>
                <a:cs typeface="+mn-cs"/>
              </a:rPr>
              <a:t>e at</a:t>
            </a:r>
            <a:r>
              <a:rPr lang="en-GB" sz="1800" b="1" kern="1200">
                <a:effectLst/>
                <a:latin typeface="Arial" panose="020B0604020202020204" pitchFamily="34" charset="0"/>
                <a:ea typeface="+mn-ea"/>
                <a:cs typeface="+mn-cs"/>
              </a:rPr>
              <a:t> all. This has remained stable throughout Autumn. Younger respondents and those who are more financially secure are more likely </a:t>
            </a:r>
            <a:r>
              <a:rPr lang="en-GB" sz="1800" b="1">
                <a:latin typeface="Arial" panose="020B0604020202020204" pitchFamily="34" charset="0"/>
                <a:ea typeface="+mn-ea"/>
                <a:cs typeface="+mn-cs"/>
              </a:rPr>
              <a:t>to</a:t>
            </a:r>
            <a:r>
              <a:rPr lang="en-GB" sz="1800" b="1" kern="1200">
                <a:effectLst/>
                <a:latin typeface="Arial" panose="020B0604020202020204" pitchFamily="34" charset="0"/>
                <a:ea typeface="+mn-ea"/>
                <a:cs typeface="+mn-cs"/>
              </a:rPr>
              <a:t> work from home at least some of the time </a:t>
            </a:r>
            <a:endParaRPr lang="en-GB" sz="1800">
              <a:effectLst/>
            </a:endParaRP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2045381" y="1296813"/>
            <a:ext cx="412903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Are you currently working from home?</a:t>
            </a:r>
          </a:p>
        </p:txBody>
      </p:sp>
      <p:graphicFrame>
        <p:nvGraphicFramePr>
          <p:cNvPr id="7" name="Chart 6" descr="This chart shows the proportion of respondents working from home. 50% are working from home at least some of the time. This is the same as October">
            <a:extLst>
              <a:ext uri="{FF2B5EF4-FFF2-40B4-BE49-F238E27FC236}">
                <a16:creationId xmlns:a16="http://schemas.microsoft.com/office/drawing/2014/main" id="{00642FE9-5712-8FB4-BC39-0725CF75CF55}"/>
              </a:ext>
            </a:extLst>
          </p:cNvPr>
          <p:cNvGraphicFramePr/>
          <p:nvPr>
            <p:extLst>
              <p:ext uri="{D42A27DB-BD31-4B8C-83A1-F6EECF244321}">
                <p14:modId xmlns:p14="http://schemas.microsoft.com/office/powerpoint/2010/main" val="316434005"/>
              </p:ext>
            </p:extLst>
          </p:nvPr>
        </p:nvGraphicFramePr>
        <p:xfrm>
          <a:off x="622813" y="1529603"/>
          <a:ext cx="7288006" cy="4066973"/>
        </p:xfrm>
        <a:graphic>
          <a:graphicData uri="http://schemas.openxmlformats.org/drawingml/2006/chart">
            <c:chart xmlns:c="http://schemas.openxmlformats.org/drawingml/2006/chart" xmlns:r="http://schemas.openxmlformats.org/officeDocument/2006/relationships" r:id="rId3"/>
          </a:graphicData>
        </a:graphic>
      </p:graphicFrame>
      <p:sp>
        <p:nvSpPr>
          <p:cNvPr id="4" name="Speech Bubble: Rectangle 3">
            <a:extLst>
              <a:ext uri="{FF2B5EF4-FFF2-40B4-BE49-F238E27FC236}">
                <a16:creationId xmlns:a16="http://schemas.microsoft.com/office/drawing/2014/main" id="{C769AF5C-2210-4563-29F9-1895FC15703E}"/>
              </a:ext>
              <a:ext uri="{C183D7F6-B498-43B3-948B-1728B52AA6E4}">
                <adec:decorative xmlns:adec="http://schemas.microsoft.com/office/drawing/2017/decorative" val="0"/>
              </a:ext>
            </a:extLst>
          </p:cNvPr>
          <p:cNvSpPr/>
          <p:nvPr/>
        </p:nvSpPr>
        <p:spPr>
          <a:xfrm>
            <a:off x="7707501" y="1915024"/>
            <a:ext cx="4243199" cy="3716323"/>
          </a:xfrm>
          <a:prstGeom prst="wedgeRectCallout">
            <a:avLst>
              <a:gd name="adj1" fmla="val -66096"/>
              <a:gd name="adj2" fmla="val 25156"/>
            </a:avLst>
          </a:prstGeom>
          <a:solidFill>
            <a:schemeClr val="bg1"/>
          </a:solidFill>
          <a:ln w="9525">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are working from home at least some of the time (</a:t>
            </a:r>
            <a:r>
              <a:rPr lang="en-GB" sz="1200" b="1">
                <a:solidFill>
                  <a:srgbClr val="5C5B5A"/>
                </a:solidFill>
                <a:latin typeface="Arial" panose="020B0604020202020204" pitchFamily="34" charset="0"/>
                <a:cs typeface="Arial" panose="020B0604020202020204" pitchFamily="34" charset="0"/>
              </a:rPr>
              <a:t>50</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25-34-year-olds (61%)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living in Stockport (60%)</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are self-employed (72%)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likely to lose their job in the next 12 months (68%)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earning more than £52,000 (65%)</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seeking help with rising cost of living for the first time (63%)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able to save money in the next twelve months (60%)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buying a house (57%)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a prepayment meter (56%)</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in full-time employment (52%)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287253" y="6345000"/>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S10. Are you currently working from home?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Survey 3, 842; Survey 4, 948; Survey 5, 850</a:t>
            </a:r>
            <a:r>
              <a:rPr lang="en-GB" sz="1000">
                <a:solidFill>
                  <a:srgbClr val="FFFFFF">
                    <a:lumMod val="50000"/>
                  </a:srgbClr>
                </a:solidFill>
                <a:latin typeface="Arial"/>
                <a:cs typeface="Arial" panose="020B0604020202020204" pitchFamily="34" charset="0"/>
              </a:rPr>
              <a:t> (All</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employed respondents)</a:t>
            </a:r>
          </a:p>
        </p:txBody>
      </p:sp>
      <p:sp>
        <p:nvSpPr>
          <p:cNvPr id="5" name="Slide Number Placeholder 4">
            <a:extLst>
              <a:ext uri="{FF2B5EF4-FFF2-40B4-BE49-F238E27FC236}">
                <a16:creationId xmlns:a16="http://schemas.microsoft.com/office/drawing/2014/main" id="{C19FC5AD-00D1-4CD5-9A10-51BB20591883}"/>
              </a:ext>
            </a:extLst>
          </p:cNvPr>
          <p:cNvSpPr>
            <a:spLocks noGrp="1"/>
          </p:cNvSpPr>
          <p:nvPr>
            <p:ph type="sldNum" sz="quarter" idx="4294967295"/>
          </p:nvPr>
        </p:nvSpPr>
        <p:spPr>
          <a:xfrm>
            <a:off x="11709400" y="6400800"/>
            <a:ext cx="482600" cy="2762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42167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3">
            <a:extLst>
              <a:ext uri="{FF2B5EF4-FFF2-40B4-BE49-F238E27FC236}">
                <a16:creationId xmlns:a16="http://schemas.microsoft.com/office/drawing/2014/main" id="{F016E36E-D500-4D6A-9DCC-6AF3F1FA2492}"/>
              </a:ext>
            </a:extLst>
          </p:cNvPr>
          <p:cNvSpPr>
            <a:spLocks noGrp="1"/>
          </p:cNvSpPr>
          <p:nvPr>
            <p:ph type="title"/>
          </p:nvPr>
        </p:nvSpPr>
        <p:spPr>
          <a:xfrm>
            <a:off x="391549" y="161238"/>
            <a:ext cx="11614589" cy="997196"/>
          </a:xfrm>
        </p:spPr>
        <p:txBody>
          <a:bodyPr vert="horz" wrap="square" anchor="t">
            <a:spAutoFit/>
          </a:bodyPr>
          <a:lstStyle/>
          <a:p>
            <a:r>
              <a:rPr lang="en-GB" sz="1800" b="1">
                <a:ea typeface="+mj-lt"/>
                <a:cs typeface="+mj-lt"/>
              </a:rPr>
              <a:t>Around 4 in 10 employed respondents find it difficult to </a:t>
            </a:r>
            <a:r>
              <a:rPr lang="en-GB" sz="1800" b="1">
                <a:solidFill>
                  <a:srgbClr val="009690"/>
                </a:solidFill>
                <a:ea typeface="+mj-lt"/>
                <a:cs typeface="+mj-lt"/>
              </a:rPr>
              <a:t>arrange to take an hour or two off </a:t>
            </a:r>
            <a:r>
              <a:rPr lang="en-GB" sz="1800" b="1">
                <a:ea typeface="+mj-lt"/>
                <a:cs typeface="+mj-lt"/>
              </a:rPr>
              <a:t>during work hours (37%) or to ask to vary their work hours (42%).</a:t>
            </a:r>
            <a:r>
              <a:rPr lang="en-GB" sz="1800" b="1">
                <a:solidFill>
                  <a:srgbClr val="515151"/>
                </a:solidFill>
                <a:ea typeface="+mj-lt"/>
                <a:cs typeface="+mj-lt"/>
              </a:rPr>
              <a:t> </a:t>
            </a:r>
            <a:r>
              <a:rPr lang="en-GB" sz="1800" b="1">
                <a:ea typeface="+mj-lt"/>
                <a:cs typeface="+mj-lt"/>
              </a:rPr>
              <a:t>Those reporting difficulty at a significantly higher rate include those in precarious financial situations, including those likely to lose their jobs in the next year  </a:t>
            </a:r>
          </a:p>
        </p:txBody>
      </p:sp>
      <p:sp>
        <p:nvSpPr>
          <p:cNvPr id="23" name="Text Placeholder 6">
            <a:extLst>
              <a:ext uri="{FF2B5EF4-FFF2-40B4-BE49-F238E27FC236}">
                <a16:creationId xmlns:a16="http://schemas.microsoft.com/office/drawing/2014/main" id="{8CC4B9EF-0893-431D-9B4F-487241FC6E98}"/>
              </a:ext>
            </a:extLst>
          </p:cNvPr>
          <p:cNvSpPr txBox="1">
            <a:spLocks/>
          </p:cNvSpPr>
          <p:nvPr/>
        </p:nvSpPr>
        <p:spPr>
          <a:xfrm>
            <a:off x="2112157" y="1346073"/>
            <a:ext cx="3308458" cy="449680"/>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5C5B5A"/>
                </a:solidFill>
                <a:effectLst/>
                <a:uLnTx/>
                <a:uFillTx/>
                <a:latin typeface="Arial" panose="020B0604020202020204" pitchFamily="34" charset="0"/>
                <a:ea typeface="Calibri" panose="020F0502020204030204" pitchFamily="34" charset="0"/>
                <a:cs typeface="+mn-cs"/>
              </a:rPr>
              <a:t>Flexible aspects of working</a:t>
            </a:r>
          </a:p>
        </p:txBody>
      </p:sp>
      <p:sp>
        <p:nvSpPr>
          <p:cNvPr id="7" name="TextBox 6">
            <a:extLst>
              <a:ext uri="{FF2B5EF4-FFF2-40B4-BE49-F238E27FC236}">
                <a16:creationId xmlns:a16="http://schemas.microsoft.com/office/drawing/2014/main" id="{7A5E03B4-3EB2-B5A4-E583-DF129A89B429}"/>
              </a:ext>
              <a:ext uri="{C183D7F6-B498-43B3-948B-1728B52AA6E4}">
                <adec:decorative xmlns:adec="http://schemas.microsoft.com/office/drawing/2017/decorative" val="0"/>
              </a:ext>
            </a:extLst>
          </p:cNvPr>
          <p:cNvSpPr txBox="1"/>
          <p:nvPr/>
        </p:nvSpPr>
        <p:spPr>
          <a:xfrm>
            <a:off x="2271223" y="1675266"/>
            <a:ext cx="2911852"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Spring (S1+2)</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1" name="Chart Placeholder 20" descr="Stacked bar chart showing the proportion of respondents who say tit's easy or difficult to ask to vary their hours. 42% say they it is difficult to ask to vary their work hours and 37% say it is difficult to arrange to take an hour or two off. ">
            <a:extLst>
              <a:ext uri="{FF2B5EF4-FFF2-40B4-BE49-F238E27FC236}">
                <a16:creationId xmlns:a16="http://schemas.microsoft.com/office/drawing/2014/main" id="{D81FC709-54CF-4326-99E2-3385D9264750}"/>
              </a:ext>
            </a:extLst>
          </p:cNvPr>
          <p:cNvGraphicFramePr>
            <a:graphicFrameLocks/>
          </p:cNvGraphicFramePr>
          <p:nvPr>
            <p:extLst>
              <p:ext uri="{D42A27DB-BD31-4B8C-83A1-F6EECF244321}">
                <p14:modId xmlns:p14="http://schemas.microsoft.com/office/powerpoint/2010/main" val="1346687662"/>
              </p:ext>
            </p:extLst>
          </p:nvPr>
        </p:nvGraphicFramePr>
        <p:xfrm>
          <a:off x="218114" y="1744988"/>
          <a:ext cx="5982675" cy="476196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B98EA3F-4302-4E03-8DC1-C41E0C9A0AE4}"/>
              </a:ext>
              <a:ext uri="{C183D7F6-B498-43B3-948B-1728B52AA6E4}">
                <adec:decorative xmlns:adec="http://schemas.microsoft.com/office/drawing/2017/decorative" val="1"/>
              </a:ext>
            </a:extLst>
          </p:cNvPr>
          <p:cNvSpPr txBox="1"/>
          <p:nvPr/>
        </p:nvSpPr>
        <p:spPr>
          <a:xfrm>
            <a:off x="3506825" y="2462244"/>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37%</a:t>
            </a:r>
          </a:p>
        </p:txBody>
      </p:sp>
      <p:sp>
        <p:nvSpPr>
          <p:cNvPr id="6" name="Right Brace 5" descr="Arrow showing in total, 30% are worried about coronavirus.">
            <a:extLst>
              <a:ext uri="{FF2B5EF4-FFF2-40B4-BE49-F238E27FC236}">
                <a16:creationId xmlns:a16="http://schemas.microsoft.com/office/drawing/2014/main" id="{9C91001A-0408-0F61-625A-BC73F6B6DCE8}"/>
              </a:ext>
              <a:ext uri="{C183D7F6-B498-43B3-948B-1728B52AA6E4}">
                <adec:decorative xmlns:adec="http://schemas.microsoft.com/office/drawing/2017/decorative" val="1"/>
              </a:ext>
            </a:extLst>
          </p:cNvPr>
          <p:cNvSpPr/>
          <p:nvPr/>
        </p:nvSpPr>
        <p:spPr>
          <a:xfrm>
            <a:off x="3270593" y="1925273"/>
            <a:ext cx="149576" cy="1351168"/>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4" name="Text Placeholder 30">
            <a:extLst>
              <a:ext uri="{FF2B5EF4-FFF2-40B4-BE49-F238E27FC236}">
                <a16:creationId xmlns:a16="http://schemas.microsoft.com/office/drawing/2014/main" id="{88AFC304-6159-4053-3EAD-36F6564355EE}"/>
              </a:ext>
            </a:extLst>
          </p:cNvPr>
          <p:cNvSpPr txBox="1">
            <a:spLocks/>
          </p:cNvSpPr>
          <p:nvPr/>
        </p:nvSpPr>
        <p:spPr>
          <a:xfrm>
            <a:off x="6692797" y="931113"/>
            <a:ext cx="5102328" cy="521572"/>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take an hour or two off during work hours compared to the GM average (37%):</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11" name="Content Placeholder 32">
            <a:extLst>
              <a:ext uri="{FF2B5EF4-FFF2-40B4-BE49-F238E27FC236}">
                <a16:creationId xmlns:a16="http://schemas.microsoft.com/office/drawing/2014/main" id="{25037DE4-61DF-A1D6-1AFC-8220BC5FF6D5}"/>
              </a:ext>
            </a:extLst>
          </p:cNvPr>
          <p:cNvSpPr txBox="1">
            <a:spLocks/>
          </p:cNvSpPr>
          <p:nvPr/>
        </p:nvSpPr>
        <p:spPr>
          <a:xfrm>
            <a:off x="6700829" y="1452686"/>
            <a:ext cx="5107822" cy="2190104"/>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400"/>
              </a:spcAft>
              <a:buNone/>
              <a:defRPr/>
            </a:pPr>
            <a:r>
              <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lnSpc>
                <a:spcPct val="100000"/>
              </a:lnSpc>
              <a:spcBef>
                <a:spcPts val="0"/>
              </a:spcBef>
              <a:spcAft>
                <a:spcPts val="400"/>
              </a:spcAft>
              <a:defRPr/>
            </a:pPr>
            <a:r>
              <a:rPr lang="en-GB" sz="1050">
                <a:solidFill>
                  <a:srgbClr val="5C5B5A"/>
                </a:solidFill>
                <a:latin typeface="Arial" panose="020B0604020202020204" pitchFamily="34" charset="0"/>
                <a:cs typeface="Arial" panose="020B0604020202020204" pitchFamily="34" charset="0"/>
              </a:rPr>
              <a:t>Males (43%)</a:t>
            </a:r>
          </a:p>
          <a:p>
            <a:pPr marL="0" indent="0">
              <a:lnSpc>
                <a:spcPct val="100000"/>
              </a:lnSpc>
              <a:spcBef>
                <a:spcPts val="0"/>
              </a:spcBef>
              <a:spcAft>
                <a:spcPts val="400"/>
              </a:spcAft>
              <a:buNone/>
              <a:defRPr/>
            </a:pPr>
            <a:r>
              <a:rPr lang="en-GB" sz="1050" b="1">
                <a:solidFill>
                  <a:srgbClr val="5C5B5A"/>
                </a:solidFill>
                <a:latin typeface="Arial" panose="020B0604020202020204" pitchFamily="34" charset="0"/>
                <a:cs typeface="Arial" panose="020B0604020202020204" pitchFamily="34" charset="0"/>
              </a:rPr>
              <a:t>Individual or family circumstance:</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likely to lose their jobs in the next year (54%)</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have cut the size or skipped a meal (47%)</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find it difficult to afford rent or mortgage payments (45%)</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find it difficult to afford energy costs (43%)</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unable to save money over the next year (43%)</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not working from home at all (42%)</a:t>
            </a:r>
          </a:p>
        </p:txBody>
      </p:sp>
      <p:sp>
        <p:nvSpPr>
          <p:cNvPr id="3" name="TextBox 2">
            <a:extLst>
              <a:ext uri="{FF2B5EF4-FFF2-40B4-BE49-F238E27FC236}">
                <a16:creationId xmlns:a16="http://schemas.microsoft.com/office/drawing/2014/main" id="{6AED256B-BB38-64DD-2F60-4FEE4E2E034A}"/>
              </a:ext>
              <a:ext uri="{C183D7F6-B498-43B3-948B-1728B52AA6E4}">
                <adec:decorative xmlns:adec="http://schemas.microsoft.com/office/drawing/2017/decorative" val="1"/>
              </a:ext>
            </a:extLst>
          </p:cNvPr>
          <p:cNvSpPr txBox="1"/>
          <p:nvPr/>
        </p:nvSpPr>
        <p:spPr>
          <a:xfrm>
            <a:off x="5943044" y="2530091"/>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tx1">
                    <a:lumMod val="75000"/>
                    <a:lumOff val="25000"/>
                  </a:schemeClr>
                </a:solidFill>
                <a:latin typeface="Arial"/>
              </a:rPr>
              <a:t>42</a:t>
            </a: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a:t>
            </a:r>
          </a:p>
        </p:txBody>
      </p:sp>
      <p:sp>
        <p:nvSpPr>
          <p:cNvPr id="5" name="Right Brace 4" descr="Arrow showing in total, 30% are worried about coronavirus.">
            <a:extLst>
              <a:ext uri="{FF2B5EF4-FFF2-40B4-BE49-F238E27FC236}">
                <a16:creationId xmlns:a16="http://schemas.microsoft.com/office/drawing/2014/main" id="{AB4D0EEB-489D-EA67-6DB0-B351B0C6FCD8}"/>
              </a:ext>
              <a:ext uri="{C183D7F6-B498-43B3-948B-1728B52AA6E4}">
                <adec:decorative xmlns:adec="http://schemas.microsoft.com/office/drawing/2017/decorative" val="1"/>
              </a:ext>
            </a:extLst>
          </p:cNvPr>
          <p:cNvSpPr/>
          <p:nvPr/>
        </p:nvSpPr>
        <p:spPr>
          <a:xfrm>
            <a:off x="5695619" y="1927358"/>
            <a:ext cx="146098" cy="1501641"/>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 name="TextBox 1">
            <a:extLst>
              <a:ext uri="{FF2B5EF4-FFF2-40B4-BE49-F238E27FC236}">
                <a16:creationId xmlns:a16="http://schemas.microsoft.com/office/drawing/2014/main" id="{29809A9D-5FC4-C88D-93D6-BF99CD13AC89}"/>
              </a:ext>
              <a:ext uri="{C183D7F6-B498-43B3-948B-1728B52AA6E4}">
                <adec:decorative xmlns:adec="http://schemas.microsoft.com/office/drawing/2017/decorative" val="1"/>
              </a:ext>
            </a:extLst>
          </p:cNvPr>
          <p:cNvSpPr txBox="1"/>
          <p:nvPr/>
        </p:nvSpPr>
        <p:spPr>
          <a:xfrm>
            <a:off x="2196053" y="2254979"/>
            <a:ext cx="767122" cy="261610"/>
          </a:xfrm>
          <a:prstGeom prst="rect">
            <a:avLst/>
          </a:prstGeom>
          <a:noFill/>
        </p:spPr>
        <p:txBody>
          <a:bodyPr wrap="square" rtlCol="0">
            <a:spAutoFit/>
          </a:bodyPr>
          <a:lstStyle/>
          <a:p>
            <a:pPr algn="ctr"/>
            <a:r>
              <a:rPr lang="en-GB" sz="1100">
                <a:solidFill>
                  <a:schemeClr val="bg1"/>
                </a:solidFill>
              </a:rPr>
              <a:t>(+/-0pp)</a:t>
            </a:r>
          </a:p>
        </p:txBody>
      </p:sp>
      <p:sp>
        <p:nvSpPr>
          <p:cNvPr id="20" name="Text Placeholder 30">
            <a:extLst>
              <a:ext uri="{FF2B5EF4-FFF2-40B4-BE49-F238E27FC236}">
                <a16:creationId xmlns:a16="http://schemas.microsoft.com/office/drawing/2014/main" id="{38403C30-9B1E-8C68-7BB6-C24DF560AF02}"/>
              </a:ext>
            </a:extLst>
          </p:cNvPr>
          <p:cNvSpPr txBox="1">
            <a:spLocks/>
          </p:cNvSpPr>
          <p:nvPr/>
        </p:nvSpPr>
        <p:spPr>
          <a:xfrm>
            <a:off x="6700829" y="3636368"/>
            <a:ext cx="5107821" cy="490191"/>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ask to vary their working hours compared to the GM average (42%):</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25" name="Content Placeholder 32">
            <a:extLst>
              <a:ext uri="{FF2B5EF4-FFF2-40B4-BE49-F238E27FC236}">
                <a16:creationId xmlns:a16="http://schemas.microsoft.com/office/drawing/2014/main" id="{D227DFBA-B4C8-2195-F270-FB2A20EFFC2F}"/>
              </a:ext>
            </a:extLst>
          </p:cNvPr>
          <p:cNvSpPr txBox="1">
            <a:spLocks/>
          </p:cNvSpPr>
          <p:nvPr/>
        </p:nvSpPr>
        <p:spPr>
          <a:xfrm>
            <a:off x="6700829" y="4114835"/>
            <a:ext cx="5107821" cy="2072065"/>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400"/>
              </a:spcAft>
              <a:buNone/>
              <a:defRPr/>
            </a:pPr>
            <a:r>
              <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0" indent="0">
              <a:lnSpc>
                <a:spcPct val="100000"/>
              </a:lnSpc>
              <a:spcBef>
                <a:spcPts val="0"/>
              </a:spcBef>
              <a:spcAft>
                <a:spcPts val="400"/>
              </a:spcAft>
              <a:buNone/>
              <a:defRPr/>
            </a:pPr>
            <a:r>
              <a:rPr lang="en-GB" sz="1100">
                <a:solidFill>
                  <a:srgbClr val="5C5B5A"/>
                </a:solidFill>
                <a:latin typeface="Arial" panose="020B0604020202020204" pitchFamily="34" charset="0"/>
                <a:cs typeface="Arial" panose="020B0604020202020204" pitchFamily="34" charset="0"/>
              </a:rPr>
              <a:t>Those within racially minoritised communities (54%)</a:t>
            </a:r>
          </a:p>
          <a:p>
            <a:pPr marL="0" indent="0">
              <a:lnSpc>
                <a:spcPct val="100000"/>
              </a:lnSpc>
              <a:spcBef>
                <a:spcPts val="0"/>
              </a:spcBef>
              <a:spcAft>
                <a:spcPts val="400"/>
              </a:spcAft>
              <a:buNone/>
              <a:defRPr/>
            </a:pPr>
            <a:r>
              <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or family circumstance</a:t>
            </a:r>
            <a:r>
              <a:rPr lang="en-GB" sz="1100" b="1">
                <a:solidFill>
                  <a:srgbClr val="5C5B5A"/>
                </a:solidFill>
                <a:latin typeface="Arial" panose="020B0604020202020204" pitchFamily="34" charset="0"/>
                <a:cs typeface="Arial" panose="020B0604020202020204" pitchFamily="34" charset="0"/>
              </a:rPr>
              <a:t>:</a:t>
            </a:r>
            <a:endPar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a:lnSpc>
                <a:spcPct val="100000"/>
              </a:lnSpc>
              <a:spcBef>
                <a:spcPts val="0"/>
              </a:spcBef>
              <a:spcAft>
                <a:spcPts val="400"/>
              </a:spcAft>
              <a:defRPr/>
            </a:pPr>
            <a:r>
              <a:rPr kumimoji="0" lang="en-GB" sz="11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children in early years (60%)</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likely to lose their jobs in the next year (54%)</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not working from home at all (54%)</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find it difficult to afford energy costs (53%)</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find it difficult to afford rent or mortgage payments (53%)</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have borrowed up to £1000 more in the last month (51%)</a:t>
            </a:r>
          </a:p>
        </p:txBody>
      </p:sp>
      <p:sp>
        <p:nvSpPr>
          <p:cNvPr id="16" name="Footer Placeholder 4">
            <a:extLst>
              <a:ext uri="{FF2B5EF4-FFF2-40B4-BE49-F238E27FC236}">
                <a16:creationId xmlns:a16="http://schemas.microsoft.com/office/drawing/2014/main" id="{6964332A-81C2-494A-8ABD-F5032AFC2FC5}"/>
              </a:ext>
            </a:extLst>
          </p:cNvPr>
          <p:cNvSpPr txBox="1">
            <a:spLocks/>
          </p:cNvSpPr>
          <p:nvPr/>
        </p:nvSpPr>
        <p:spPr>
          <a:xfrm>
            <a:off x="391549" y="633447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GW3. How difficult would you say the following aspects of work are? Arranging to take an hour or two off during work hours to </a:t>
            </a:r>
            <a:r>
              <a:rPr lang="en-GB" sz="1000">
                <a:solidFill>
                  <a:srgbClr val="FFFFFF">
                    <a:lumMod val="50000"/>
                  </a:srgbClr>
                </a:solidFill>
                <a:latin typeface="Arial"/>
                <a:cs typeface="Arial" panose="020B0604020202020204" pitchFamily="34" charset="0"/>
              </a:rPr>
              <a:t>take care of personal or family matters | Asking to vary your working hours. Base: 704 (All online respondents who are working)</a:t>
            </a:r>
            <a:endParaRPr kumimoji="0" lang="en-GB" sz="1000" b="0"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82E64E43-E107-43DF-A7BC-32D4CC3F87C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91682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3">
            <a:extLst>
              <a:ext uri="{FF2B5EF4-FFF2-40B4-BE49-F238E27FC236}">
                <a16:creationId xmlns:a16="http://schemas.microsoft.com/office/drawing/2014/main" id="{F016E36E-D500-4D6A-9DCC-6AF3F1FA2492}"/>
              </a:ext>
            </a:extLst>
          </p:cNvPr>
          <p:cNvSpPr>
            <a:spLocks noGrp="1"/>
          </p:cNvSpPr>
          <p:nvPr>
            <p:ph type="title"/>
          </p:nvPr>
        </p:nvSpPr>
        <p:spPr>
          <a:xfrm>
            <a:off x="349523" y="302446"/>
            <a:ext cx="10995038" cy="997196"/>
          </a:xfrm>
        </p:spPr>
        <p:txBody>
          <a:bodyPr vert="horz" wrap="square" anchor="t">
            <a:spAutoFit/>
          </a:bodyPr>
          <a:lstStyle/>
          <a:p>
            <a:r>
              <a:rPr lang="en-GB" sz="1800" b="1">
                <a:ea typeface="+mj-lt"/>
                <a:cs typeface="+mj-lt"/>
              </a:rPr>
              <a:t>Around 1 in 5 employed respondents say that they do not have much, if any, </a:t>
            </a:r>
            <a:r>
              <a:rPr lang="en-GB" sz="1800" b="1">
                <a:solidFill>
                  <a:srgbClr val="009690"/>
                </a:solidFill>
                <a:ea typeface="+mj-lt"/>
                <a:cs typeface="+mj-lt"/>
              </a:rPr>
              <a:t>influence in their work</a:t>
            </a:r>
            <a:r>
              <a:rPr lang="en-GB" sz="1800" b="1">
                <a:solidFill>
                  <a:schemeClr val="tx1">
                    <a:lumMod val="65000"/>
                    <a:lumOff val="35000"/>
                  </a:schemeClr>
                </a:solidFill>
                <a:ea typeface="+mj-lt"/>
                <a:cs typeface="+mj-lt"/>
              </a:rPr>
              <a:t>, with regards to deciding what task to do next </a:t>
            </a:r>
            <a:r>
              <a:rPr lang="en-GB" sz="1800" b="1">
                <a:ea typeface="+mj-lt"/>
                <a:cs typeface="+mj-lt"/>
              </a:rPr>
              <a:t>(18%), how to do the task (15%), or the pace of their work (23%). Respondents are more likely now than they were in Spring to say that they are able to decide how to do a task</a:t>
            </a:r>
            <a:endParaRPr lang="en-GB" sz="1800" b="1">
              <a:cs typeface="Arial"/>
            </a:endParaRPr>
          </a:p>
        </p:txBody>
      </p:sp>
      <p:sp>
        <p:nvSpPr>
          <p:cNvPr id="23" name="Text Placeholder 6">
            <a:extLst>
              <a:ext uri="{FF2B5EF4-FFF2-40B4-BE49-F238E27FC236}">
                <a16:creationId xmlns:a16="http://schemas.microsoft.com/office/drawing/2014/main" id="{8CC4B9EF-0893-431D-9B4F-487241FC6E98}"/>
              </a:ext>
            </a:extLst>
          </p:cNvPr>
          <p:cNvSpPr txBox="1">
            <a:spLocks/>
          </p:cNvSpPr>
          <p:nvPr/>
        </p:nvSpPr>
        <p:spPr>
          <a:xfrm>
            <a:off x="4092606" y="1082845"/>
            <a:ext cx="5324364" cy="686498"/>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400">
                <a:solidFill>
                  <a:srgbClr val="5C5B5A"/>
                </a:solidFill>
                <a:latin typeface="Arial" panose="020B0604020202020204" pitchFamily="34" charset="0"/>
                <a:ea typeface="Calibri" panose="020F0502020204030204" pitchFamily="34" charset="0"/>
              </a:rPr>
              <a:t>How much influence do you have on…?</a:t>
            </a:r>
            <a:endParaRPr kumimoji="0" lang="en-GB" sz="1400" b="1" i="0" u="none" strike="noStrike" kern="1200" cap="none" spc="0" normalizeH="0" baseline="0" noProof="0">
              <a:ln>
                <a:noFill/>
              </a:ln>
              <a:solidFill>
                <a:srgbClr val="5C5B5A"/>
              </a:solidFill>
              <a:effectLst/>
              <a:uLnTx/>
              <a:uFillTx/>
              <a:latin typeface="Arial" panose="020B0604020202020204" pitchFamily="34" charset="0"/>
              <a:ea typeface="Calibri" panose="020F0502020204030204" pitchFamily="34" charset="0"/>
              <a:cs typeface="+mn-cs"/>
            </a:endParaRPr>
          </a:p>
        </p:txBody>
      </p:sp>
      <p:sp>
        <p:nvSpPr>
          <p:cNvPr id="32" name="TextBox 31">
            <a:extLst>
              <a:ext uri="{FF2B5EF4-FFF2-40B4-BE49-F238E27FC236}">
                <a16:creationId xmlns:a16="http://schemas.microsoft.com/office/drawing/2014/main" id="{1626A9D6-1687-405A-8149-4C3C476315DA}"/>
              </a:ext>
              <a:ext uri="{C183D7F6-B498-43B3-948B-1728B52AA6E4}">
                <adec:decorative xmlns:adec="http://schemas.microsoft.com/office/drawing/2017/decorative" val="0"/>
              </a:ext>
            </a:extLst>
          </p:cNvPr>
          <p:cNvSpPr txBox="1"/>
          <p:nvPr/>
        </p:nvSpPr>
        <p:spPr>
          <a:xfrm>
            <a:off x="5230929" y="1588587"/>
            <a:ext cx="2911852"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Spring (S1+2)</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1" name="Chart Placeholder 20" descr="Stacked bar chart showing how much influence they have at work. 18% say they have little influence on deciding what task to do next, 15% have little influence on how to do the task and 23% on the pace of their work">
            <a:extLst>
              <a:ext uri="{FF2B5EF4-FFF2-40B4-BE49-F238E27FC236}">
                <a16:creationId xmlns:a16="http://schemas.microsoft.com/office/drawing/2014/main" id="{D81FC709-54CF-4326-99E2-3385D9264750}"/>
              </a:ext>
            </a:extLst>
          </p:cNvPr>
          <p:cNvGraphicFramePr>
            <a:graphicFrameLocks/>
          </p:cNvGraphicFramePr>
          <p:nvPr>
            <p:extLst>
              <p:ext uri="{D42A27DB-BD31-4B8C-83A1-F6EECF244321}">
                <p14:modId xmlns:p14="http://schemas.microsoft.com/office/powerpoint/2010/main" val="2298940789"/>
              </p:ext>
            </p:extLst>
          </p:nvPr>
        </p:nvGraphicFramePr>
        <p:xfrm>
          <a:off x="2009017" y="1815003"/>
          <a:ext cx="7947315" cy="4627029"/>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DCB81C94-6A8F-475D-B7FB-B1EBE0858D03}"/>
              </a:ext>
              <a:ext uri="{C183D7F6-B498-43B3-948B-1728B52AA6E4}">
                <adec:decorative xmlns:adec="http://schemas.microsoft.com/office/drawing/2017/decorative" val="1"/>
              </a:ext>
            </a:extLst>
          </p:cNvPr>
          <p:cNvSpPr txBox="1"/>
          <p:nvPr/>
        </p:nvSpPr>
        <p:spPr>
          <a:xfrm>
            <a:off x="7584122" y="5040784"/>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15%</a:t>
            </a:r>
          </a:p>
        </p:txBody>
      </p:sp>
      <p:sp>
        <p:nvSpPr>
          <p:cNvPr id="28" name="Right Brace 27" descr="Arrow showing in total, 30% are worried about coronavirus.">
            <a:extLst>
              <a:ext uri="{FF2B5EF4-FFF2-40B4-BE49-F238E27FC236}">
                <a16:creationId xmlns:a16="http://schemas.microsoft.com/office/drawing/2014/main" id="{FCA6D3B3-4CCF-41C6-8763-C0D45DA984B9}"/>
              </a:ext>
              <a:ext uri="{C183D7F6-B498-43B3-948B-1728B52AA6E4}">
                <adec:decorative xmlns:adec="http://schemas.microsoft.com/office/drawing/2017/decorative" val="1"/>
              </a:ext>
            </a:extLst>
          </p:cNvPr>
          <p:cNvSpPr/>
          <p:nvPr/>
        </p:nvSpPr>
        <p:spPr>
          <a:xfrm>
            <a:off x="7349255" y="4913479"/>
            <a:ext cx="125334" cy="508555"/>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4" name="TextBox 3">
            <a:extLst>
              <a:ext uri="{FF2B5EF4-FFF2-40B4-BE49-F238E27FC236}">
                <a16:creationId xmlns:a16="http://schemas.microsoft.com/office/drawing/2014/main" id="{BB98EA3F-4302-4E03-8DC1-C41E0C9A0AE4}"/>
              </a:ext>
              <a:ext uri="{C183D7F6-B498-43B3-948B-1728B52AA6E4}">
                <adec:decorative xmlns:adec="http://schemas.microsoft.com/office/drawing/2017/decorative" val="1"/>
              </a:ext>
            </a:extLst>
          </p:cNvPr>
          <p:cNvSpPr txBox="1"/>
          <p:nvPr/>
        </p:nvSpPr>
        <p:spPr>
          <a:xfrm>
            <a:off x="5443770" y="5005593"/>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18%</a:t>
            </a:r>
          </a:p>
        </p:txBody>
      </p:sp>
      <p:sp>
        <p:nvSpPr>
          <p:cNvPr id="6" name="Right Brace 5" descr="Arrow showing in total, 30% are worried about coronavirus.">
            <a:extLst>
              <a:ext uri="{FF2B5EF4-FFF2-40B4-BE49-F238E27FC236}">
                <a16:creationId xmlns:a16="http://schemas.microsoft.com/office/drawing/2014/main" id="{9C91001A-0408-0F61-625A-BC73F6B6DCE8}"/>
              </a:ext>
              <a:ext uri="{C183D7F6-B498-43B3-948B-1728B52AA6E4}">
                <adec:decorative xmlns:adec="http://schemas.microsoft.com/office/drawing/2017/decorative" val="1"/>
              </a:ext>
            </a:extLst>
          </p:cNvPr>
          <p:cNvSpPr/>
          <p:nvPr/>
        </p:nvSpPr>
        <p:spPr>
          <a:xfrm>
            <a:off x="5219122" y="4836163"/>
            <a:ext cx="140442" cy="58777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 name="TextBox 2">
            <a:extLst>
              <a:ext uri="{FF2B5EF4-FFF2-40B4-BE49-F238E27FC236}">
                <a16:creationId xmlns:a16="http://schemas.microsoft.com/office/drawing/2014/main" id="{6AED256B-BB38-64DD-2F60-4FEE4E2E034A}"/>
              </a:ext>
              <a:ext uri="{C183D7F6-B498-43B3-948B-1728B52AA6E4}">
                <adec:decorative xmlns:adec="http://schemas.microsoft.com/office/drawing/2017/decorative" val="1"/>
              </a:ext>
            </a:extLst>
          </p:cNvPr>
          <p:cNvSpPr txBox="1"/>
          <p:nvPr/>
        </p:nvSpPr>
        <p:spPr>
          <a:xfrm>
            <a:off x="9689389" y="4886535"/>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tx1">
                    <a:lumMod val="75000"/>
                    <a:lumOff val="25000"/>
                  </a:schemeClr>
                </a:solidFill>
                <a:latin typeface="Arial"/>
              </a:rPr>
              <a:t>23</a:t>
            </a: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a:t>
            </a:r>
          </a:p>
        </p:txBody>
      </p:sp>
      <p:sp>
        <p:nvSpPr>
          <p:cNvPr id="5" name="Right Brace 4" descr="Arrow showing in total, 30% are worried about coronavirus.">
            <a:extLst>
              <a:ext uri="{FF2B5EF4-FFF2-40B4-BE49-F238E27FC236}">
                <a16:creationId xmlns:a16="http://schemas.microsoft.com/office/drawing/2014/main" id="{AB4D0EEB-489D-EA67-6DB0-B351B0C6FCD8}"/>
              </a:ext>
              <a:ext uri="{C183D7F6-B498-43B3-948B-1728B52AA6E4}">
                <adec:decorative xmlns:adec="http://schemas.microsoft.com/office/drawing/2017/decorative" val="1"/>
              </a:ext>
            </a:extLst>
          </p:cNvPr>
          <p:cNvSpPr/>
          <p:nvPr/>
        </p:nvSpPr>
        <p:spPr>
          <a:xfrm>
            <a:off x="9493075" y="4640222"/>
            <a:ext cx="125334" cy="764298"/>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6" name="Footer Placeholder 4">
            <a:extLst>
              <a:ext uri="{FF2B5EF4-FFF2-40B4-BE49-F238E27FC236}">
                <a16:creationId xmlns:a16="http://schemas.microsoft.com/office/drawing/2014/main" id="{6964332A-81C2-494A-8ABD-F5032AFC2FC5}"/>
              </a:ext>
            </a:extLst>
          </p:cNvPr>
          <p:cNvSpPr txBox="1">
            <a:spLocks/>
          </p:cNvSpPr>
          <p:nvPr/>
        </p:nvSpPr>
        <p:spPr>
          <a:xfrm>
            <a:off x="391549" y="633447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GW1. How much influence do you personally have 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704, (All online respondents who are working)</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82E64E43-E107-43DF-A7BC-32D4CC3F87C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3" name="TextBox 1">
            <a:extLst>
              <a:ext uri="{FF2B5EF4-FFF2-40B4-BE49-F238E27FC236}">
                <a16:creationId xmlns:a16="http://schemas.microsoft.com/office/drawing/2014/main" id="{6610170E-BD0D-47D6-BDB3-9A78D3899518}"/>
              </a:ext>
              <a:ext uri="{C183D7F6-B498-43B3-948B-1728B52AA6E4}">
                <adec:decorative xmlns:adec="http://schemas.microsoft.com/office/drawing/2017/decorative" val="1"/>
              </a:ext>
            </a:extLst>
          </p:cNvPr>
          <p:cNvSpPr txBox="1"/>
          <p:nvPr/>
        </p:nvSpPr>
        <p:spPr>
          <a:xfrm>
            <a:off x="4278256" y="2689674"/>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(+3pp)</a:t>
            </a:r>
          </a:p>
        </p:txBody>
      </p:sp>
      <p:sp>
        <p:nvSpPr>
          <p:cNvPr id="14" name="TextBox 1">
            <a:extLst>
              <a:ext uri="{FF2B5EF4-FFF2-40B4-BE49-F238E27FC236}">
                <a16:creationId xmlns:a16="http://schemas.microsoft.com/office/drawing/2014/main" id="{17362D93-EC5B-4727-88A1-3935878A7F36}"/>
              </a:ext>
              <a:ext uri="{C183D7F6-B498-43B3-948B-1728B52AA6E4}">
                <adec:decorative xmlns:adec="http://schemas.microsoft.com/office/drawing/2017/decorative" val="1"/>
              </a:ext>
            </a:extLst>
          </p:cNvPr>
          <p:cNvSpPr txBox="1"/>
          <p:nvPr/>
        </p:nvSpPr>
        <p:spPr>
          <a:xfrm>
            <a:off x="4287881" y="4103955"/>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(+4pp)</a:t>
            </a:r>
          </a:p>
        </p:txBody>
      </p:sp>
      <p:sp>
        <p:nvSpPr>
          <p:cNvPr id="15" name="TextBox 1">
            <a:extLst>
              <a:ext uri="{FF2B5EF4-FFF2-40B4-BE49-F238E27FC236}">
                <a16:creationId xmlns:a16="http://schemas.microsoft.com/office/drawing/2014/main" id="{42ECDCB5-5A7A-4689-BC24-164198F4FCC5}"/>
              </a:ext>
              <a:ext uri="{C183D7F6-B498-43B3-948B-1728B52AA6E4}">
                <adec:decorative xmlns:adec="http://schemas.microsoft.com/office/drawing/2017/decorative" val="1"/>
              </a:ext>
            </a:extLst>
          </p:cNvPr>
          <p:cNvSpPr txBox="1"/>
          <p:nvPr/>
        </p:nvSpPr>
        <p:spPr>
          <a:xfrm>
            <a:off x="4619551" y="4891584"/>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(-5pp)</a:t>
            </a:r>
          </a:p>
        </p:txBody>
      </p:sp>
      <p:sp>
        <p:nvSpPr>
          <p:cNvPr id="17" name="TextBox 1">
            <a:extLst>
              <a:ext uri="{FF2B5EF4-FFF2-40B4-BE49-F238E27FC236}">
                <a16:creationId xmlns:a16="http://schemas.microsoft.com/office/drawing/2014/main" id="{23DEB55D-D41D-43C6-BB6D-6DEDB2344903}"/>
              </a:ext>
              <a:ext uri="{C183D7F6-B498-43B3-948B-1728B52AA6E4}">
                <adec:decorative xmlns:adec="http://schemas.microsoft.com/office/drawing/2017/decorative" val="1"/>
              </a:ext>
            </a:extLst>
          </p:cNvPr>
          <p:cNvSpPr txBox="1"/>
          <p:nvPr/>
        </p:nvSpPr>
        <p:spPr>
          <a:xfrm>
            <a:off x="4600324" y="5198818"/>
            <a:ext cx="61137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(-2pp)</a:t>
            </a:r>
          </a:p>
        </p:txBody>
      </p:sp>
      <p:sp>
        <p:nvSpPr>
          <p:cNvPr id="18" name="TextBox 1">
            <a:extLst>
              <a:ext uri="{FF2B5EF4-FFF2-40B4-BE49-F238E27FC236}">
                <a16:creationId xmlns:a16="http://schemas.microsoft.com/office/drawing/2014/main" id="{FD3F55D1-17D7-4387-B95A-D66A3B327646}"/>
              </a:ext>
              <a:ext uri="{C183D7F6-B498-43B3-948B-1728B52AA6E4}">
                <adec:decorative xmlns:adec="http://schemas.microsoft.com/office/drawing/2017/decorative" val="1"/>
              </a:ext>
            </a:extLst>
          </p:cNvPr>
          <p:cNvSpPr txBox="1"/>
          <p:nvPr/>
        </p:nvSpPr>
        <p:spPr>
          <a:xfrm>
            <a:off x="6432940" y="2777990"/>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(+9pp)</a:t>
            </a:r>
          </a:p>
        </p:txBody>
      </p:sp>
      <p:sp>
        <p:nvSpPr>
          <p:cNvPr id="20" name="TextBox 1">
            <a:extLst>
              <a:ext uri="{FF2B5EF4-FFF2-40B4-BE49-F238E27FC236}">
                <a16:creationId xmlns:a16="http://schemas.microsoft.com/office/drawing/2014/main" id="{4E4F10A3-BD29-4815-8B6F-0C7290DAD309}"/>
              </a:ext>
              <a:ext uri="{C183D7F6-B498-43B3-948B-1728B52AA6E4}">
                <adec:decorative xmlns:adec="http://schemas.microsoft.com/office/drawing/2017/decorative" val="1"/>
              </a:ext>
            </a:extLst>
          </p:cNvPr>
          <p:cNvSpPr txBox="1"/>
          <p:nvPr/>
        </p:nvSpPr>
        <p:spPr>
          <a:xfrm>
            <a:off x="6432940" y="4250251"/>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(-2pp)</a:t>
            </a:r>
          </a:p>
        </p:txBody>
      </p:sp>
      <p:sp>
        <p:nvSpPr>
          <p:cNvPr id="22" name="TextBox 1">
            <a:extLst>
              <a:ext uri="{FF2B5EF4-FFF2-40B4-BE49-F238E27FC236}">
                <a16:creationId xmlns:a16="http://schemas.microsoft.com/office/drawing/2014/main" id="{350337DA-8D49-4471-B4B3-39A193B28827}"/>
              </a:ext>
              <a:ext uri="{C183D7F6-B498-43B3-948B-1728B52AA6E4}">
                <adec:decorative xmlns:adec="http://schemas.microsoft.com/office/drawing/2017/decorative" val="1"/>
              </a:ext>
            </a:extLst>
          </p:cNvPr>
          <p:cNvSpPr txBox="1"/>
          <p:nvPr/>
        </p:nvSpPr>
        <p:spPr>
          <a:xfrm>
            <a:off x="6803110" y="4979900"/>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(-4pp)</a:t>
            </a:r>
          </a:p>
        </p:txBody>
      </p:sp>
      <p:sp>
        <p:nvSpPr>
          <p:cNvPr id="25" name="TextBox 1">
            <a:extLst>
              <a:ext uri="{FF2B5EF4-FFF2-40B4-BE49-F238E27FC236}">
                <a16:creationId xmlns:a16="http://schemas.microsoft.com/office/drawing/2014/main" id="{7FB6EA59-4466-4A63-9F94-56F4EE950546}"/>
              </a:ext>
              <a:ext uri="{C183D7F6-B498-43B3-948B-1728B52AA6E4}">
                <adec:decorative xmlns:adec="http://schemas.microsoft.com/office/drawing/2017/decorative" val="1"/>
              </a:ext>
            </a:extLst>
          </p:cNvPr>
          <p:cNvSpPr txBox="1"/>
          <p:nvPr/>
        </p:nvSpPr>
        <p:spPr>
          <a:xfrm>
            <a:off x="6766672" y="5226845"/>
            <a:ext cx="61137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(-3pp)</a:t>
            </a:r>
          </a:p>
        </p:txBody>
      </p:sp>
      <p:sp>
        <p:nvSpPr>
          <p:cNvPr id="26" name="TextBox 1">
            <a:extLst>
              <a:ext uri="{FF2B5EF4-FFF2-40B4-BE49-F238E27FC236}">
                <a16:creationId xmlns:a16="http://schemas.microsoft.com/office/drawing/2014/main" id="{72D543E4-DEB7-4C40-B936-825845CFFAEE}"/>
              </a:ext>
              <a:ext uri="{C183D7F6-B498-43B3-948B-1728B52AA6E4}">
                <adec:decorative xmlns:adec="http://schemas.microsoft.com/office/drawing/2017/decorative" val="1"/>
              </a:ext>
            </a:extLst>
          </p:cNvPr>
          <p:cNvSpPr txBox="1"/>
          <p:nvPr/>
        </p:nvSpPr>
        <p:spPr>
          <a:xfrm>
            <a:off x="8537787" y="2639204"/>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(+3pp)</a:t>
            </a:r>
          </a:p>
        </p:txBody>
      </p:sp>
      <p:sp>
        <p:nvSpPr>
          <p:cNvPr id="29" name="TextBox 1">
            <a:extLst>
              <a:ext uri="{FF2B5EF4-FFF2-40B4-BE49-F238E27FC236}">
                <a16:creationId xmlns:a16="http://schemas.microsoft.com/office/drawing/2014/main" id="{C79D7C54-4D4E-4BFB-875D-50965218CF0E}"/>
              </a:ext>
              <a:ext uri="{C183D7F6-B498-43B3-948B-1728B52AA6E4}">
                <adec:decorative xmlns:adec="http://schemas.microsoft.com/office/drawing/2017/decorative" val="1"/>
              </a:ext>
            </a:extLst>
          </p:cNvPr>
          <p:cNvSpPr txBox="1"/>
          <p:nvPr/>
        </p:nvSpPr>
        <p:spPr>
          <a:xfrm>
            <a:off x="8573393" y="3964627"/>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(-1pp)</a:t>
            </a:r>
          </a:p>
        </p:txBody>
      </p:sp>
      <p:sp>
        <p:nvSpPr>
          <p:cNvPr id="30" name="TextBox 1">
            <a:extLst>
              <a:ext uri="{FF2B5EF4-FFF2-40B4-BE49-F238E27FC236}">
                <a16:creationId xmlns:a16="http://schemas.microsoft.com/office/drawing/2014/main" id="{3132B62B-A7FF-4018-8A24-581575597946}"/>
              </a:ext>
              <a:ext uri="{C183D7F6-B498-43B3-948B-1728B52AA6E4}">
                <adec:decorative xmlns:adec="http://schemas.microsoft.com/office/drawing/2017/decorative" val="1"/>
              </a:ext>
            </a:extLst>
          </p:cNvPr>
          <p:cNvSpPr txBox="1"/>
          <p:nvPr/>
        </p:nvSpPr>
        <p:spPr>
          <a:xfrm>
            <a:off x="8940547" y="4798453"/>
            <a:ext cx="61137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(-1pp)</a:t>
            </a:r>
          </a:p>
        </p:txBody>
      </p:sp>
      <p:sp>
        <p:nvSpPr>
          <p:cNvPr id="31" name="TextBox 1">
            <a:extLst>
              <a:ext uri="{FF2B5EF4-FFF2-40B4-BE49-F238E27FC236}">
                <a16:creationId xmlns:a16="http://schemas.microsoft.com/office/drawing/2014/main" id="{8ED39183-9BA3-47E9-B136-72F8F4613727}"/>
              </a:ext>
              <a:ext uri="{C183D7F6-B498-43B3-948B-1728B52AA6E4}">
                <adec:decorative xmlns:adec="http://schemas.microsoft.com/office/drawing/2017/decorative" val="1"/>
              </a:ext>
            </a:extLst>
          </p:cNvPr>
          <p:cNvSpPr txBox="1"/>
          <p:nvPr/>
        </p:nvSpPr>
        <p:spPr>
          <a:xfrm>
            <a:off x="8898355" y="5206098"/>
            <a:ext cx="61137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(-3pp)</a:t>
            </a:r>
          </a:p>
        </p:txBody>
      </p:sp>
    </p:spTree>
    <p:extLst>
      <p:ext uri="{BB962C8B-B14F-4D97-AF65-F5344CB8AC3E}">
        <p14:creationId xmlns:p14="http://schemas.microsoft.com/office/powerpoint/2010/main" val="1418424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245039" y="202370"/>
            <a:ext cx="11373128" cy="586800"/>
          </a:xfrm>
        </p:spPr>
        <p:txBody>
          <a:bodyPr anchor="t">
            <a:noAutofit/>
          </a:bodyPr>
          <a:lstStyle/>
          <a:p>
            <a:r>
              <a:rPr lang="en-GB" sz="1800" b="1"/>
              <a:t>Over half of respondents have </a:t>
            </a:r>
            <a:r>
              <a:rPr lang="en-GB" sz="1800" b="1">
                <a:solidFill>
                  <a:srgbClr val="009690"/>
                </a:solidFill>
              </a:rPr>
              <a:t>satisfaction with their pay </a:t>
            </a:r>
            <a:r>
              <a:rPr lang="en-GB" sz="1800" b="1"/>
              <a:t>(50%),</a:t>
            </a:r>
            <a:r>
              <a:rPr lang="en-GB" sz="1800" b="1">
                <a:solidFill>
                  <a:srgbClr val="009690"/>
                </a:solidFill>
              </a:rPr>
              <a:t> job </a:t>
            </a:r>
            <a:r>
              <a:rPr lang="en-GB" sz="1800" b="1"/>
              <a:t>(71%) </a:t>
            </a:r>
            <a:r>
              <a:rPr lang="en-GB" sz="1800" b="1">
                <a:solidFill>
                  <a:srgbClr val="009690"/>
                </a:solidFill>
              </a:rPr>
              <a:t>and work hours </a:t>
            </a:r>
            <a:r>
              <a:rPr lang="en-GB" sz="1800" b="1"/>
              <a:t>(76%), whilst around 2 in 5 (40%) are able to decide the time they start and finish work</a:t>
            </a:r>
            <a:endParaRPr lang="en-GB" sz="1800" b="1">
              <a:solidFill>
                <a:srgbClr val="009690"/>
              </a:solidFill>
            </a:endParaRP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699655" y="985790"/>
            <a:ext cx="4051574"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Job satisfaction</a:t>
            </a:r>
          </a:p>
        </p:txBody>
      </p:sp>
      <p:graphicFrame>
        <p:nvGraphicFramePr>
          <p:cNvPr id="2" name="Chart 1" descr="Stacked bar chart showing proportion of respondents on satisfaction with aspects of their job. 50% of Greater Manchester residents are satisfied with their pay, 71% are satisfied with their job and 76% are satisfied with their work hours. Only 40% are satisfied with their start and end times. ">
            <a:extLst>
              <a:ext uri="{FF2B5EF4-FFF2-40B4-BE49-F238E27FC236}">
                <a16:creationId xmlns:a16="http://schemas.microsoft.com/office/drawing/2014/main" id="{A375686E-A8EF-F545-FB4E-E8D4EA635A56}"/>
              </a:ext>
            </a:extLst>
          </p:cNvPr>
          <p:cNvGraphicFramePr/>
          <p:nvPr>
            <p:extLst>
              <p:ext uri="{D42A27DB-BD31-4B8C-83A1-F6EECF244321}">
                <p14:modId xmlns:p14="http://schemas.microsoft.com/office/powerpoint/2010/main" val="3570398375"/>
              </p:ext>
            </p:extLst>
          </p:nvPr>
        </p:nvGraphicFramePr>
        <p:xfrm>
          <a:off x="452039" y="1613298"/>
          <a:ext cx="6520885" cy="426584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4">
            <a:extLst>
              <a:ext uri="{FF2B5EF4-FFF2-40B4-BE49-F238E27FC236}">
                <a16:creationId xmlns:a16="http://schemas.microsoft.com/office/drawing/2014/main" id="{41A0C129-054A-C9F3-7F88-03724445B7C8}"/>
              </a:ext>
            </a:extLst>
          </p:cNvPr>
          <p:cNvSpPr txBox="1">
            <a:spLocks/>
          </p:cNvSpPr>
          <p:nvPr/>
        </p:nvSpPr>
        <p:spPr>
          <a:xfrm>
            <a:off x="7241541" y="985790"/>
            <a:ext cx="4051574"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Job flexibility</a:t>
            </a:r>
          </a:p>
        </p:txBody>
      </p:sp>
      <p:graphicFrame>
        <p:nvGraphicFramePr>
          <p:cNvPr id="6" name="Chart 5" descr="Chart to show how flexible their start and finish times are. 40% said that they get to decided with 48% saying that they can't">
            <a:extLst>
              <a:ext uri="{FF2B5EF4-FFF2-40B4-BE49-F238E27FC236}">
                <a16:creationId xmlns:a16="http://schemas.microsoft.com/office/drawing/2014/main" id="{B80B4AF6-B06A-95F2-2A26-BA05B64B199A}"/>
              </a:ext>
            </a:extLst>
          </p:cNvPr>
          <p:cNvGraphicFramePr/>
          <p:nvPr/>
        </p:nvGraphicFramePr>
        <p:xfrm>
          <a:off x="7567265" y="775521"/>
          <a:ext cx="3456561" cy="4506161"/>
        </p:xfrm>
        <a:graphic>
          <a:graphicData uri="http://schemas.openxmlformats.org/drawingml/2006/chart">
            <c:chart xmlns:c="http://schemas.openxmlformats.org/drawingml/2006/chart" xmlns:r="http://schemas.openxmlformats.org/officeDocument/2006/relationships" r:id="rId4"/>
          </a:graphicData>
        </a:graphic>
      </p:graphicFrame>
      <p:sp>
        <p:nvSpPr>
          <p:cNvPr id="26" name="Right Brace 25">
            <a:extLst>
              <a:ext uri="{FF2B5EF4-FFF2-40B4-BE49-F238E27FC236}">
                <a16:creationId xmlns:a16="http://schemas.microsoft.com/office/drawing/2014/main" id="{4F595D8A-E473-7D44-4E30-AD7F8E68A1B1}"/>
              </a:ext>
              <a:ext uri="{C183D7F6-B498-43B3-948B-1728B52AA6E4}">
                <adec:decorative xmlns:adec="http://schemas.microsoft.com/office/drawing/2017/decorative" val="1"/>
              </a:ext>
            </a:extLst>
          </p:cNvPr>
          <p:cNvSpPr/>
          <p:nvPr/>
        </p:nvSpPr>
        <p:spPr>
          <a:xfrm>
            <a:off x="4393573" y="1649783"/>
            <a:ext cx="173427" cy="2284654"/>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9" name="Right Brace 8">
            <a:extLst>
              <a:ext uri="{FF2B5EF4-FFF2-40B4-BE49-F238E27FC236}">
                <a16:creationId xmlns:a16="http://schemas.microsoft.com/office/drawing/2014/main" id="{13734A87-B8B6-B86A-5C20-7D3FFFB6D006}"/>
              </a:ext>
              <a:ext uri="{C183D7F6-B498-43B3-948B-1728B52AA6E4}">
                <adec:decorative xmlns:adec="http://schemas.microsoft.com/office/drawing/2017/decorative" val="1"/>
              </a:ext>
            </a:extLst>
          </p:cNvPr>
          <p:cNvSpPr/>
          <p:nvPr/>
        </p:nvSpPr>
        <p:spPr>
          <a:xfrm>
            <a:off x="2205094" y="1646854"/>
            <a:ext cx="132789" cy="1609642"/>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9" name="Right Brace 18">
            <a:extLst>
              <a:ext uri="{FF2B5EF4-FFF2-40B4-BE49-F238E27FC236}">
                <a16:creationId xmlns:a16="http://schemas.microsoft.com/office/drawing/2014/main" id="{23708DE0-9869-7CD6-DF76-A899ACAEB651}"/>
              </a:ext>
              <a:ext uri="{C183D7F6-B498-43B3-948B-1728B52AA6E4}">
                <adec:decorative xmlns:adec="http://schemas.microsoft.com/office/drawing/2017/decorative" val="1"/>
              </a:ext>
            </a:extLst>
          </p:cNvPr>
          <p:cNvSpPr/>
          <p:nvPr/>
        </p:nvSpPr>
        <p:spPr>
          <a:xfrm>
            <a:off x="6593363" y="1646853"/>
            <a:ext cx="185807" cy="2430197"/>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0" name="Right Brace 19">
            <a:extLst>
              <a:ext uri="{FF2B5EF4-FFF2-40B4-BE49-F238E27FC236}">
                <a16:creationId xmlns:a16="http://schemas.microsoft.com/office/drawing/2014/main" id="{6B7721E6-C80E-98C4-6EB1-525339437866}"/>
              </a:ext>
              <a:ext uri="{C183D7F6-B498-43B3-948B-1728B52AA6E4}">
                <adec:decorative xmlns:adec="http://schemas.microsoft.com/office/drawing/2017/decorative" val="1"/>
              </a:ext>
            </a:extLst>
          </p:cNvPr>
          <p:cNvSpPr/>
          <p:nvPr/>
        </p:nvSpPr>
        <p:spPr>
          <a:xfrm>
            <a:off x="9896054" y="1655242"/>
            <a:ext cx="111793" cy="1238250"/>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1" name="TextBox 20">
            <a:extLst>
              <a:ext uri="{FF2B5EF4-FFF2-40B4-BE49-F238E27FC236}">
                <a16:creationId xmlns:a16="http://schemas.microsoft.com/office/drawing/2014/main" id="{8EF0A5AF-7C55-C998-42EC-89BDA1A8B76E}"/>
              </a:ext>
              <a:ext uri="{C183D7F6-B498-43B3-948B-1728B52AA6E4}">
                <adec:decorative xmlns:adec="http://schemas.microsoft.com/office/drawing/2017/decorative" val="1"/>
              </a:ext>
            </a:extLst>
          </p:cNvPr>
          <p:cNvSpPr txBox="1"/>
          <p:nvPr/>
        </p:nvSpPr>
        <p:spPr>
          <a:xfrm>
            <a:off x="4543381" y="2631522"/>
            <a:ext cx="634393" cy="307777"/>
          </a:xfrm>
          <a:prstGeom prst="rect">
            <a:avLst/>
          </a:prstGeom>
          <a:noFill/>
        </p:spPr>
        <p:txBody>
          <a:bodyPr wrap="square" rtlCol="0">
            <a:spAutoFit/>
          </a:bodyPr>
          <a:lstStyle/>
          <a:p>
            <a:r>
              <a:rPr lang="en-GB" sz="1400" b="1">
                <a:solidFill>
                  <a:srgbClr val="5C5B5A"/>
                </a:solidFill>
              </a:rPr>
              <a:t>71%</a:t>
            </a:r>
          </a:p>
        </p:txBody>
      </p:sp>
      <p:sp>
        <p:nvSpPr>
          <p:cNvPr id="23" name="TextBox 22">
            <a:extLst>
              <a:ext uri="{FF2B5EF4-FFF2-40B4-BE49-F238E27FC236}">
                <a16:creationId xmlns:a16="http://schemas.microsoft.com/office/drawing/2014/main" id="{D81617F2-5E34-793A-26BF-CDD0E1017330}"/>
              </a:ext>
              <a:ext uri="{C183D7F6-B498-43B3-948B-1728B52AA6E4}">
                <adec:decorative xmlns:adec="http://schemas.microsoft.com/office/drawing/2017/decorative" val="1"/>
              </a:ext>
            </a:extLst>
          </p:cNvPr>
          <p:cNvSpPr txBox="1"/>
          <p:nvPr/>
        </p:nvSpPr>
        <p:spPr>
          <a:xfrm>
            <a:off x="10007847" y="2133091"/>
            <a:ext cx="713810" cy="307777"/>
          </a:xfrm>
          <a:prstGeom prst="rect">
            <a:avLst/>
          </a:prstGeom>
          <a:noFill/>
        </p:spPr>
        <p:txBody>
          <a:bodyPr wrap="square" rtlCol="0">
            <a:spAutoFit/>
          </a:bodyPr>
          <a:lstStyle/>
          <a:p>
            <a:r>
              <a:rPr lang="en-GB" sz="1400" b="1">
                <a:solidFill>
                  <a:srgbClr val="5C5B5A"/>
                </a:solidFill>
              </a:rPr>
              <a:t>40%</a:t>
            </a:r>
          </a:p>
        </p:txBody>
      </p:sp>
      <p:sp>
        <p:nvSpPr>
          <p:cNvPr id="32" name="TextBox 31">
            <a:extLst>
              <a:ext uri="{FF2B5EF4-FFF2-40B4-BE49-F238E27FC236}">
                <a16:creationId xmlns:a16="http://schemas.microsoft.com/office/drawing/2014/main" id="{F6ECA460-667A-B38D-E3AE-75961CD7064C}"/>
              </a:ext>
              <a:ext uri="{C183D7F6-B498-43B3-948B-1728B52AA6E4}">
                <adec:decorative xmlns:adec="http://schemas.microsoft.com/office/drawing/2017/decorative" val="1"/>
              </a:ext>
            </a:extLst>
          </p:cNvPr>
          <p:cNvSpPr txBox="1"/>
          <p:nvPr/>
        </p:nvSpPr>
        <p:spPr>
          <a:xfrm>
            <a:off x="6814650" y="2675505"/>
            <a:ext cx="778974" cy="307777"/>
          </a:xfrm>
          <a:prstGeom prst="rect">
            <a:avLst/>
          </a:prstGeom>
          <a:noFill/>
        </p:spPr>
        <p:txBody>
          <a:bodyPr wrap="square" rtlCol="0">
            <a:spAutoFit/>
          </a:bodyPr>
          <a:lstStyle/>
          <a:p>
            <a:r>
              <a:rPr lang="en-GB" sz="1400" b="1">
                <a:solidFill>
                  <a:srgbClr val="5C5B5A"/>
                </a:solidFill>
              </a:rPr>
              <a:t>76%</a:t>
            </a:r>
          </a:p>
        </p:txBody>
      </p:sp>
      <p:sp>
        <p:nvSpPr>
          <p:cNvPr id="33" name="TextBox 32">
            <a:extLst>
              <a:ext uri="{FF2B5EF4-FFF2-40B4-BE49-F238E27FC236}">
                <a16:creationId xmlns:a16="http://schemas.microsoft.com/office/drawing/2014/main" id="{F69804E0-BD90-BD10-188C-879695E1B718}"/>
              </a:ext>
              <a:ext uri="{C183D7F6-B498-43B3-948B-1728B52AA6E4}">
                <adec:decorative xmlns:adec="http://schemas.microsoft.com/office/drawing/2017/decorative" val="1"/>
              </a:ext>
            </a:extLst>
          </p:cNvPr>
          <p:cNvSpPr txBox="1"/>
          <p:nvPr/>
        </p:nvSpPr>
        <p:spPr>
          <a:xfrm>
            <a:off x="2324058" y="2282716"/>
            <a:ext cx="646074" cy="307777"/>
          </a:xfrm>
          <a:prstGeom prst="rect">
            <a:avLst/>
          </a:prstGeom>
          <a:noFill/>
        </p:spPr>
        <p:txBody>
          <a:bodyPr wrap="square" rtlCol="0">
            <a:spAutoFit/>
          </a:bodyPr>
          <a:lstStyle/>
          <a:p>
            <a:r>
              <a:rPr lang="en-GB" sz="1400" b="1">
                <a:solidFill>
                  <a:srgbClr val="5C5B5A"/>
                </a:solidFill>
              </a:rPr>
              <a:t>50%</a:t>
            </a:r>
          </a:p>
        </p:txBody>
      </p:sp>
      <p:sp>
        <p:nvSpPr>
          <p:cNvPr id="39" name="TextBox 38">
            <a:extLst>
              <a:ext uri="{FF2B5EF4-FFF2-40B4-BE49-F238E27FC236}">
                <a16:creationId xmlns:a16="http://schemas.microsoft.com/office/drawing/2014/main" id="{07F9D3D1-A9CC-D9DD-D5D1-81E620D215E9}"/>
              </a:ext>
              <a:ext uri="{C183D7F6-B498-43B3-948B-1728B52AA6E4}">
                <adec:decorative xmlns:adec="http://schemas.microsoft.com/office/drawing/2017/decorative" val="1"/>
              </a:ext>
            </a:extLst>
          </p:cNvPr>
          <p:cNvSpPr txBox="1"/>
          <p:nvPr/>
        </p:nvSpPr>
        <p:spPr>
          <a:xfrm>
            <a:off x="1623870" y="4544823"/>
            <a:ext cx="763197" cy="261610"/>
          </a:xfrm>
          <a:prstGeom prst="rect">
            <a:avLst/>
          </a:prstGeom>
          <a:noFill/>
        </p:spPr>
        <p:txBody>
          <a:bodyPr wrap="square" rtlCol="0">
            <a:spAutoFit/>
          </a:bodyPr>
          <a:lstStyle/>
          <a:p>
            <a:r>
              <a:rPr lang="en-GB" sz="1100">
                <a:solidFill>
                  <a:schemeClr val="bg1"/>
                </a:solidFill>
              </a:rPr>
              <a:t>(+/-0pp)</a:t>
            </a:r>
          </a:p>
        </p:txBody>
      </p:sp>
      <p:sp>
        <p:nvSpPr>
          <p:cNvPr id="24" name="TextBox 23">
            <a:extLst>
              <a:ext uri="{FF2B5EF4-FFF2-40B4-BE49-F238E27FC236}">
                <a16:creationId xmlns:a16="http://schemas.microsoft.com/office/drawing/2014/main" id="{94E80F36-B241-401B-AF01-629442AB963A}"/>
              </a:ext>
              <a:ext uri="{C183D7F6-B498-43B3-948B-1728B52AA6E4}">
                <adec:decorative xmlns:adec="http://schemas.microsoft.com/office/drawing/2017/decorative" val="0"/>
              </a:ext>
            </a:extLst>
          </p:cNvPr>
          <p:cNvSpPr txBox="1"/>
          <p:nvPr/>
        </p:nvSpPr>
        <p:spPr>
          <a:xfrm>
            <a:off x="4860577" y="5839542"/>
            <a:ext cx="2911852"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Spring (S1+2)</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GW8. How much do you agree or disagree with the following statements? </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850 (All employed residents)</a:t>
            </a:r>
          </a:p>
        </p:txBody>
      </p:sp>
      <p:sp>
        <p:nvSpPr>
          <p:cNvPr id="25" name="Slide Number Placeholder 4">
            <a:extLst>
              <a:ext uri="{FF2B5EF4-FFF2-40B4-BE49-F238E27FC236}">
                <a16:creationId xmlns:a16="http://schemas.microsoft.com/office/drawing/2014/main" id="{67748F33-BF14-414E-8BB8-BBFD9475F855}"/>
              </a:ext>
              <a:ext uri="{C183D7F6-B498-43B3-948B-1728B52AA6E4}">
                <adec:decorative xmlns:adec="http://schemas.microsoft.com/office/drawing/2017/decorative" val="0"/>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7" name="TextBox 1">
            <a:extLst>
              <a:ext uri="{FF2B5EF4-FFF2-40B4-BE49-F238E27FC236}">
                <a16:creationId xmlns:a16="http://schemas.microsoft.com/office/drawing/2014/main" id="{51EF32E5-01CD-419F-9854-B5E04C6834F1}"/>
              </a:ext>
              <a:ext uri="{C183D7F6-B498-43B3-948B-1728B52AA6E4}">
                <adec:decorative xmlns:adec="http://schemas.microsoft.com/office/drawing/2017/decorative" val="1"/>
              </a:ext>
            </a:extLst>
          </p:cNvPr>
          <p:cNvSpPr txBox="1"/>
          <p:nvPr/>
        </p:nvSpPr>
        <p:spPr>
          <a:xfrm>
            <a:off x="1284737" y="1879945"/>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(+2pp)</a:t>
            </a:r>
          </a:p>
        </p:txBody>
      </p:sp>
      <p:sp>
        <p:nvSpPr>
          <p:cNvPr id="28" name="TextBox 1">
            <a:extLst>
              <a:ext uri="{FF2B5EF4-FFF2-40B4-BE49-F238E27FC236}">
                <a16:creationId xmlns:a16="http://schemas.microsoft.com/office/drawing/2014/main" id="{3CEE0C80-ED3A-4224-A056-11D5CDF3D1EA}"/>
              </a:ext>
              <a:ext uri="{C183D7F6-B498-43B3-948B-1728B52AA6E4}">
                <adec:decorative xmlns:adec="http://schemas.microsoft.com/office/drawing/2017/decorative" val="1"/>
              </a:ext>
            </a:extLst>
          </p:cNvPr>
          <p:cNvSpPr txBox="1"/>
          <p:nvPr/>
        </p:nvSpPr>
        <p:spPr>
          <a:xfrm>
            <a:off x="1278342" y="2704073"/>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(-1pp)</a:t>
            </a:r>
          </a:p>
        </p:txBody>
      </p:sp>
      <p:sp>
        <p:nvSpPr>
          <p:cNvPr id="29" name="TextBox 1">
            <a:extLst>
              <a:ext uri="{FF2B5EF4-FFF2-40B4-BE49-F238E27FC236}">
                <a16:creationId xmlns:a16="http://schemas.microsoft.com/office/drawing/2014/main" id="{98FDB064-B2E5-4A16-9EF3-017AC5F23E88}"/>
              </a:ext>
              <a:ext uri="{C183D7F6-B498-43B3-948B-1728B52AA6E4}">
                <adec:decorative xmlns:adec="http://schemas.microsoft.com/office/drawing/2017/decorative" val="1"/>
              </a:ext>
            </a:extLst>
          </p:cNvPr>
          <p:cNvSpPr txBox="1"/>
          <p:nvPr/>
        </p:nvSpPr>
        <p:spPr>
          <a:xfrm>
            <a:off x="1278342" y="3546225"/>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(+1pp)</a:t>
            </a:r>
          </a:p>
        </p:txBody>
      </p:sp>
      <p:sp>
        <p:nvSpPr>
          <p:cNvPr id="30" name="TextBox 1">
            <a:extLst>
              <a:ext uri="{FF2B5EF4-FFF2-40B4-BE49-F238E27FC236}">
                <a16:creationId xmlns:a16="http://schemas.microsoft.com/office/drawing/2014/main" id="{41D57E24-E161-480E-B0B3-5DFDB418659E}"/>
              </a:ext>
              <a:ext uri="{C183D7F6-B498-43B3-948B-1728B52AA6E4}">
                <adec:decorative xmlns:adec="http://schemas.microsoft.com/office/drawing/2017/decorative" val="1"/>
              </a:ext>
            </a:extLst>
          </p:cNvPr>
          <p:cNvSpPr txBox="1"/>
          <p:nvPr/>
        </p:nvSpPr>
        <p:spPr>
          <a:xfrm>
            <a:off x="1284737" y="4205161"/>
            <a:ext cx="61137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(+2pp)</a:t>
            </a:r>
          </a:p>
        </p:txBody>
      </p:sp>
      <p:sp>
        <p:nvSpPr>
          <p:cNvPr id="31" name="TextBox 30">
            <a:extLst>
              <a:ext uri="{FF2B5EF4-FFF2-40B4-BE49-F238E27FC236}">
                <a16:creationId xmlns:a16="http://schemas.microsoft.com/office/drawing/2014/main" id="{F44FD5A2-6EE5-4F6B-B68A-9ADAF889C382}"/>
              </a:ext>
              <a:ext uri="{C183D7F6-B498-43B3-948B-1728B52AA6E4}">
                <adec:decorative xmlns:adec="http://schemas.microsoft.com/office/drawing/2017/decorative" val="1"/>
              </a:ext>
            </a:extLst>
          </p:cNvPr>
          <p:cNvSpPr txBox="1"/>
          <p:nvPr/>
        </p:nvSpPr>
        <p:spPr>
          <a:xfrm>
            <a:off x="3798512" y="4641837"/>
            <a:ext cx="763197" cy="261610"/>
          </a:xfrm>
          <a:prstGeom prst="rect">
            <a:avLst/>
          </a:prstGeom>
          <a:noFill/>
        </p:spPr>
        <p:txBody>
          <a:bodyPr wrap="square" rtlCol="0">
            <a:spAutoFit/>
          </a:bodyPr>
          <a:lstStyle/>
          <a:p>
            <a:r>
              <a:rPr lang="en-GB" sz="1100">
                <a:solidFill>
                  <a:schemeClr val="bg1"/>
                </a:solidFill>
              </a:rPr>
              <a:t>(+/-0pp)</a:t>
            </a:r>
          </a:p>
        </p:txBody>
      </p:sp>
      <p:sp>
        <p:nvSpPr>
          <p:cNvPr id="34" name="TextBox 1">
            <a:extLst>
              <a:ext uri="{FF2B5EF4-FFF2-40B4-BE49-F238E27FC236}">
                <a16:creationId xmlns:a16="http://schemas.microsoft.com/office/drawing/2014/main" id="{5E8B1DA1-9251-4F24-BD54-2728F7AD26B2}"/>
              </a:ext>
              <a:ext uri="{C183D7F6-B498-43B3-948B-1728B52AA6E4}">
                <adec:decorative xmlns:adec="http://schemas.microsoft.com/office/drawing/2017/decorative" val="1"/>
              </a:ext>
            </a:extLst>
          </p:cNvPr>
          <p:cNvSpPr txBox="1"/>
          <p:nvPr/>
        </p:nvSpPr>
        <p:spPr>
          <a:xfrm>
            <a:off x="3459379" y="2073209"/>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(+2pp)</a:t>
            </a:r>
          </a:p>
        </p:txBody>
      </p:sp>
      <p:sp>
        <p:nvSpPr>
          <p:cNvPr id="35" name="TextBox 1">
            <a:extLst>
              <a:ext uri="{FF2B5EF4-FFF2-40B4-BE49-F238E27FC236}">
                <a16:creationId xmlns:a16="http://schemas.microsoft.com/office/drawing/2014/main" id="{66BCFF2B-E6FC-4E5C-919D-081E41402D3C}"/>
              </a:ext>
              <a:ext uri="{C183D7F6-B498-43B3-948B-1728B52AA6E4}">
                <adec:decorative xmlns:adec="http://schemas.microsoft.com/office/drawing/2017/decorative" val="1"/>
              </a:ext>
            </a:extLst>
          </p:cNvPr>
          <p:cNvSpPr txBox="1"/>
          <p:nvPr/>
        </p:nvSpPr>
        <p:spPr>
          <a:xfrm>
            <a:off x="3433733" y="3205346"/>
            <a:ext cx="680925"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(+/-0pp)</a:t>
            </a:r>
          </a:p>
        </p:txBody>
      </p:sp>
      <p:sp>
        <p:nvSpPr>
          <p:cNvPr id="36" name="TextBox 1">
            <a:extLst>
              <a:ext uri="{FF2B5EF4-FFF2-40B4-BE49-F238E27FC236}">
                <a16:creationId xmlns:a16="http://schemas.microsoft.com/office/drawing/2014/main" id="{EC17BE13-7413-450F-A862-D60F586B6FB7}"/>
              </a:ext>
              <a:ext uri="{C183D7F6-B498-43B3-948B-1728B52AA6E4}">
                <adec:decorative xmlns:adec="http://schemas.microsoft.com/office/drawing/2017/decorative" val="1"/>
              </a:ext>
            </a:extLst>
          </p:cNvPr>
          <p:cNvSpPr txBox="1"/>
          <p:nvPr/>
        </p:nvSpPr>
        <p:spPr>
          <a:xfrm>
            <a:off x="3442933" y="4160297"/>
            <a:ext cx="68092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(+/-0pp)</a:t>
            </a:r>
          </a:p>
        </p:txBody>
      </p:sp>
      <p:sp>
        <p:nvSpPr>
          <p:cNvPr id="37" name="TextBox 1">
            <a:extLst>
              <a:ext uri="{FF2B5EF4-FFF2-40B4-BE49-F238E27FC236}">
                <a16:creationId xmlns:a16="http://schemas.microsoft.com/office/drawing/2014/main" id="{45A2B45E-C98C-48B7-9226-7005A3EF3CA4}"/>
              </a:ext>
              <a:ext uri="{C183D7F6-B498-43B3-948B-1728B52AA6E4}">
                <adec:decorative xmlns:adec="http://schemas.microsoft.com/office/drawing/2017/decorative" val="1"/>
              </a:ext>
            </a:extLst>
          </p:cNvPr>
          <p:cNvSpPr txBox="1"/>
          <p:nvPr/>
        </p:nvSpPr>
        <p:spPr>
          <a:xfrm>
            <a:off x="3788973" y="4431350"/>
            <a:ext cx="61137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(-1pp)</a:t>
            </a:r>
          </a:p>
        </p:txBody>
      </p:sp>
      <p:sp>
        <p:nvSpPr>
          <p:cNvPr id="38" name="TextBox 37">
            <a:extLst>
              <a:ext uri="{FF2B5EF4-FFF2-40B4-BE49-F238E27FC236}">
                <a16:creationId xmlns:a16="http://schemas.microsoft.com/office/drawing/2014/main" id="{9EE95319-2FC9-4D8E-BD48-AFC4DD5694B4}"/>
              </a:ext>
              <a:ext uri="{C183D7F6-B498-43B3-948B-1728B52AA6E4}">
                <adec:decorative xmlns:adec="http://schemas.microsoft.com/office/drawing/2017/decorative" val="1"/>
              </a:ext>
            </a:extLst>
          </p:cNvPr>
          <p:cNvSpPr txBox="1"/>
          <p:nvPr/>
        </p:nvSpPr>
        <p:spPr>
          <a:xfrm>
            <a:off x="5983177" y="4634736"/>
            <a:ext cx="763197" cy="261610"/>
          </a:xfrm>
          <a:prstGeom prst="rect">
            <a:avLst/>
          </a:prstGeom>
          <a:noFill/>
        </p:spPr>
        <p:txBody>
          <a:bodyPr wrap="square" rtlCol="0">
            <a:spAutoFit/>
          </a:bodyPr>
          <a:lstStyle/>
          <a:p>
            <a:r>
              <a:rPr lang="en-GB" sz="1100">
                <a:solidFill>
                  <a:schemeClr val="bg1"/>
                </a:solidFill>
              </a:rPr>
              <a:t>(+/-0pp)</a:t>
            </a:r>
          </a:p>
        </p:txBody>
      </p:sp>
      <p:sp>
        <p:nvSpPr>
          <p:cNvPr id="40" name="TextBox 1">
            <a:extLst>
              <a:ext uri="{FF2B5EF4-FFF2-40B4-BE49-F238E27FC236}">
                <a16:creationId xmlns:a16="http://schemas.microsoft.com/office/drawing/2014/main" id="{D4946CA2-838D-4918-9FFD-568690AF99DC}"/>
              </a:ext>
              <a:ext uri="{C183D7F6-B498-43B3-948B-1728B52AA6E4}">
                <adec:decorative xmlns:adec="http://schemas.microsoft.com/office/drawing/2017/decorative" val="1"/>
              </a:ext>
            </a:extLst>
          </p:cNvPr>
          <p:cNvSpPr txBox="1"/>
          <p:nvPr/>
        </p:nvSpPr>
        <p:spPr>
          <a:xfrm>
            <a:off x="5653669" y="2114233"/>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(+6pp)</a:t>
            </a:r>
          </a:p>
        </p:txBody>
      </p:sp>
      <p:sp>
        <p:nvSpPr>
          <p:cNvPr id="41" name="TextBox 1">
            <a:extLst>
              <a:ext uri="{FF2B5EF4-FFF2-40B4-BE49-F238E27FC236}">
                <a16:creationId xmlns:a16="http://schemas.microsoft.com/office/drawing/2014/main" id="{71C785E8-0388-4AA8-8E93-6DFB3D60766E}"/>
              </a:ext>
              <a:ext uri="{C183D7F6-B498-43B3-948B-1728B52AA6E4}">
                <adec:decorative xmlns:adec="http://schemas.microsoft.com/office/drawing/2017/decorative" val="1"/>
              </a:ext>
            </a:extLst>
          </p:cNvPr>
          <p:cNvSpPr txBox="1"/>
          <p:nvPr/>
        </p:nvSpPr>
        <p:spPr>
          <a:xfrm>
            <a:off x="5604650" y="3372102"/>
            <a:ext cx="71573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(+/-0pp)</a:t>
            </a:r>
          </a:p>
        </p:txBody>
      </p:sp>
      <p:sp>
        <p:nvSpPr>
          <p:cNvPr id="42" name="TextBox 1">
            <a:extLst>
              <a:ext uri="{FF2B5EF4-FFF2-40B4-BE49-F238E27FC236}">
                <a16:creationId xmlns:a16="http://schemas.microsoft.com/office/drawing/2014/main" id="{168F6C9D-C040-4244-AC6B-244B5FF8F684}"/>
              </a:ext>
              <a:ext uri="{C183D7F6-B498-43B3-948B-1728B52AA6E4}">
                <adec:decorative xmlns:adec="http://schemas.microsoft.com/office/drawing/2017/decorative" val="1"/>
              </a:ext>
            </a:extLst>
          </p:cNvPr>
          <p:cNvSpPr txBox="1"/>
          <p:nvPr/>
        </p:nvSpPr>
        <p:spPr>
          <a:xfrm>
            <a:off x="6059086" y="4118127"/>
            <a:ext cx="61137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(-3pp)</a:t>
            </a:r>
          </a:p>
        </p:txBody>
      </p:sp>
      <p:sp>
        <p:nvSpPr>
          <p:cNvPr id="43" name="TextBox 1">
            <a:extLst>
              <a:ext uri="{FF2B5EF4-FFF2-40B4-BE49-F238E27FC236}">
                <a16:creationId xmlns:a16="http://schemas.microsoft.com/office/drawing/2014/main" id="{F1E89AC5-8AE2-45AA-87BC-A348A01EFBCD}"/>
              </a:ext>
              <a:ext uri="{C183D7F6-B498-43B3-948B-1728B52AA6E4}">
                <adec:decorative xmlns:adec="http://schemas.microsoft.com/office/drawing/2017/decorative" val="1"/>
              </a:ext>
            </a:extLst>
          </p:cNvPr>
          <p:cNvSpPr txBox="1"/>
          <p:nvPr/>
        </p:nvSpPr>
        <p:spPr>
          <a:xfrm>
            <a:off x="6059086" y="4447180"/>
            <a:ext cx="61137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(-3pp)</a:t>
            </a:r>
          </a:p>
        </p:txBody>
      </p:sp>
      <p:sp>
        <p:nvSpPr>
          <p:cNvPr id="44" name="TextBox 43">
            <a:extLst>
              <a:ext uri="{FF2B5EF4-FFF2-40B4-BE49-F238E27FC236}">
                <a16:creationId xmlns:a16="http://schemas.microsoft.com/office/drawing/2014/main" id="{7A5A2B59-0BF9-4CCD-A066-6078A86D4E7F}"/>
              </a:ext>
              <a:ext uri="{C183D7F6-B498-43B3-948B-1728B52AA6E4}">
                <adec:decorative xmlns:adec="http://schemas.microsoft.com/office/drawing/2017/decorative" val="1"/>
              </a:ext>
            </a:extLst>
          </p:cNvPr>
          <p:cNvSpPr txBox="1"/>
          <p:nvPr/>
        </p:nvSpPr>
        <p:spPr>
          <a:xfrm>
            <a:off x="8837604" y="4465989"/>
            <a:ext cx="763197" cy="261610"/>
          </a:xfrm>
          <a:prstGeom prst="rect">
            <a:avLst/>
          </a:prstGeom>
          <a:noFill/>
        </p:spPr>
        <p:txBody>
          <a:bodyPr wrap="square" rtlCol="0">
            <a:spAutoFit/>
          </a:bodyPr>
          <a:lstStyle/>
          <a:p>
            <a:pPr algn="ctr"/>
            <a:r>
              <a:rPr lang="en-GB" sz="1100">
                <a:solidFill>
                  <a:schemeClr val="bg1"/>
                </a:solidFill>
              </a:rPr>
              <a:t>(+1pp)</a:t>
            </a:r>
          </a:p>
        </p:txBody>
      </p:sp>
      <p:sp>
        <p:nvSpPr>
          <p:cNvPr id="45" name="TextBox 1">
            <a:extLst>
              <a:ext uri="{FF2B5EF4-FFF2-40B4-BE49-F238E27FC236}">
                <a16:creationId xmlns:a16="http://schemas.microsoft.com/office/drawing/2014/main" id="{169D9283-8C31-4EC2-A55A-F3B900B86F88}"/>
              </a:ext>
              <a:ext uri="{C183D7F6-B498-43B3-948B-1728B52AA6E4}">
                <adec:decorative xmlns:adec="http://schemas.microsoft.com/office/drawing/2017/decorative" val="1"/>
              </a:ext>
            </a:extLst>
          </p:cNvPr>
          <p:cNvSpPr txBox="1"/>
          <p:nvPr/>
        </p:nvSpPr>
        <p:spPr>
          <a:xfrm>
            <a:off x="8913513" y="1942422"/>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(+2pp)</a:t>
            </a:r>
          </a:p>
        </p:txBody>
      </p:sp>
      <p:sp>
        <p:nvSpPr>
          <p:cNvPr id="46" name="TextBox 1">
            <a:extLst>
              <a:ext uri="{FF2B5EF4-FFF2-40B4-BE49-F238E27FC236}">
                <a16:creationId xmlns:a16="http://schemas.microsoft.com/office/drawing/2014/main" id="{F742B2C0-972F-4F41-8D0D-820E35448750}"/>
              </a:ext>
              <a:ext uri="{C183D7F6-B498-43B3-948B-1728B52AA6E4}">
                <adec:decorative xmlns:adec="http://schemas.microsoft.com/office/drawing/2017/decorative" val="1"/>
              </a:ext>
            </a:extLst>
          </p:cNvPr>
          <p:cNvSpPr txBox="1"/>
          <p:nvPr/>
        </p:nvSpPr>
        <p:spPr>
          <a:xfrm>
            <a:off x="8913513" y="2593848"/>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(-1pp)</a:t>
            </a:r>
          </a:p>
        </p:txBody>
      </p:sp>
      <p:sp>
        <p:nvSpPr>
          <p:cNvPr id="47" name="TextBox 1">
            <a:extLst>
              <a:ext uri="{FF2B5EF4-FFF2-40B4-BE49-F238E27FC236}">
                <a16:creationId xmlns:a16="http://schemas.microsoft.com/office/drawing/2014/main" id="{23E6ABDC-B772-4A94-99A4-907FBC4FEE7B}"/>
              </a:ext>
              <a:ext uri="{C183D7F6-B498-43B3-948B-1728B52AA6E4}">
                <adec:decorative xmlns:adec="http://schemas.microsoft.com/office/drawing/2017/decorative" val="1"/>
              </a:ext>
            </a:extLst>
          </p:cNvPr>
          <p:cNvSpPr txBox="1"/>
          <p:nvPr/>
        </p:nvSpPr>
        <p:spPr>
          <a:xfrm>
            <a:off x="9267328" y="2974259"/>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(-1pp)</a:t>
            </a:r>
          </a:p>
        </p:txBody>
      </p:sp>
      <p:sp>
        <p:nvSpPr>
          <p:cNvPr id="48" name="TextBox 1">
            <a:extLst>
              <a:ext uri="{FF2B5EF4-FFF2-40B4-BE49-F238E27FC236}">
                <a16:creationId xmlns:a16="http://schemas.microsoft.com/office/drawing/2014/main" id="{4B332AAE-93CA-488E-9F8D-8AB5B738355E}"/>
              </a:ext>
              <a:ext uri="{C183D7F6-B498-43B3-948B-1728B52AA6E4}">
                <adec:decorative xmlns:adec="http://schemas.microsoft.com/office/drawing/2017/decorative" val="1"/>
              </a:ext>
            </a:extLst>
          </p:cNvPr>
          <p:cNvSpPr txBox="1"/>
          <p:nvPr/>
        </p:nvSpPr>
        <p:spPr>
          <a:xfrm>
            <a:off x="8913513" y="3691880"/>
            <a:ext cx="61137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(-1pp)</a:t>
            </a:r>
          </a:p>
        </p:txBody>
      </p:sp>
    </p:spTree>
    <p:extLst>
      <p:ext uri="{BB962C8B-B14F-4D97-AF65-F5344CB8AC3E}">
        <p14:creationId xmlns:p14="http://schemas.microsoft.com/office/powerpoint/2010/main" val="1951717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D96C-B17E-8EBF-FA6D-BF4403997C80}"/>
              </a:ext>
            </a:extLst>
          </p:cNvPr>
          <p:cNvSpPr>
            <a:spLocks noGrp="1"/>
          </p:cNvSpPr>
          <p:nvPr>
            <p:ph type="title"/>
          </p:nvPr>
        </p:nvSpPr>
        <p:spPr>
          <a:xfrm>
            <a:off x="352407" y="126636"/>
            <a:ext cx="11526336" cy="586800"/>
          </a:xfrm>
        </p:spPr>
        <p:txBody>
          <a:bodyPr>
            <a:noAutofit/>
          </a:bodyPr>
          <a:lstStyle/>
          <a:p>
            <a:pPr rtl="0" eaLnBrk="1" fontAlgn="auto" latinLnBrk="0" hangingPunct="1"/>
            <a:r>
              <a:rPr lang="en-GB" sz="1800" b="1" i="0" kern="1200" spc="0" baseline="0">
                <a:ln>
                  <a:noFill/>
                </a:ln>
                <a:solidFill>
                  <a:srgbClr val="5C5B5A"/>
                </a:solidFill>
                <a:effectLst/>
                <a:latin typeface="Arial" panose="020B0604020202020204" pitchFamily="34" charset="0"/>
                <a:ea typeface="+mn-ea"/>
                <a:cs typeface="+mn-cs"/>
              </a:rPr>
              <a:t>Respondents who find it difficult to afford household costs or to save money are </a:t>
            </a:r>
            <a:r>
              <a:rPr lang="en-GB" sz="1800" b="1" i="0" kern="1200" spc="0" baseline="0">
                <a:ln>
                  <a:noFill/>
                </a:ln>
                <a:solidFill>
                  <a:srgbClr val="009690"/>
                </a:solidFill>
                <a:effectLst/>
                <a:latin typeface="Arial" panose="020B0604020202020204" pitchFamily="34" charset="0"/>
                <a:ea typeface="+mn-ea"/>
                <a:cs typeface="+mn-cs"/>
              </a:rPr>
              <a:t>more likely to be dissatisfied with their jobs </a:t>
            </a:r>
            <a:r>
              <a:rPr lang="en-GB" sz="1800" b="1" i="0" kern="1200" spc="0" baseline="0">
                <a:ln>
                  <a:noFill/>
                </a:ln>
                <a:solidFill>
                  <a:srgbClr val="5C5B5A"/>
                </a:solidFill>
                <a:effectLst/>
                <a:latin typeface="Arial" panose="020B0604020202020204" pitchFamily="34" charset="0"/>
                <a:ea typeface="+mn-ea"/>
                <a:cs typeface="+mn-cs"/>
              </a:rPr>
              <a:t>than the GM average</a:t>
            </a:r>
            <a:endParaRPr lang="en-GB" sz="1800">
              <a:solidFill>
                <a:srgbClr val="009690"/>
              </a:solidFill>
              <a:effectLst/>
            </a:endParaRPr>
          </a:p>
        </p:txBody>
      </p:sp>
      <p:sp>
        <p:nvSpPr>
          <p:cNvPr id="6" name="Text Placeholder 7">
            <a:extLst>
              <a:ext uri="{FF2B5EF4-FFF2-40B4-BE49-F238E27FC236}">
                <a16:creationId xmlns:a16="http://schemas.microsoft.com/office/drawing/2014/main" id="{B9B88471-85A8-F8A0-0085-C00167F7B54B}"/>
              </a:ext>
            </a:extLst>
          </p:cNvPr>
          <p:cNvSpPr txBox="1">
            <a:spLocks/>
          </p:cNvSpPr>
          <p:nvPr/>
        </p:nvSpPr>
        <p:spPr>
          <a:xfrm>
            <a:off x="352407" y="713570"/>
            <a:ext cx="5763168" cy="359930"/>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GB" sz="1100"/>
              <a:t>Those dissatisfied with their jobs, compared to the GM average (13%)*</a:t>
            </a:r>
            <a:endParaRPr lang="en-GB" sz="1050">
              <a:solidFill>
                <a:srgbClr val="FFFFFF"/>
              </a:solidFill>
              <a:latin typeface="Arial"/>
            </a:endParaRPr>
          </a:p>
        </p:txBody>
      </p:sp>
      <p:sp>
        <p:nvSpPr>
          <p:cNvPr id="7" name="Text Placeholder 4">
            <a:extLst>
              <a:ext uri="{FF2B5EF4-FFF2-40B4-BE49-F238E27FC236}">
                <a16:creationId xmlns:a16="http://schemas.microsoft.com/office/drawing/2014/main" id="{4001AA91-7CB2-C56F-E401-2AA076B6693C}"/>
              </a:ext>
            </a:extLst>
          </p:cNvPr>
          <p:cNvSpPr txBox="1">
            <a:spLocks/>
          </p:cNvSpPr>
          <p:nvPr/>
        </p:nvSpPr>
        <p:spPr>
          <a:xfrm>
            <a:off x="352407" y="1073500"/>
            <a:ext cx="5763168" cy="3964844"/>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GB" sz="1200" b="1">
                <a:solidFill>
                  <a:srgbClr val="009690"/>
                </a:solidFill>
                <a:latin typeface="Arial" panose="020B0604020202020204" pitchFamily="34" charset="0"/>
                <a:cs typeface="Arial" panose="020B0604020202020204" pitchFamily="34" charset="0"/>
              </a:rPr>
              <a:t>Demographics:</a:t>
            </a:r>
          </a:p>
          <a:p>
            <a:pPr>
              <a:spcAft>
                <a:spcPts val="2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45-54 (20%)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a:spcAft>
                <a:spcPts val="200"/>
              </a:spcAft>
              <a:defRPr/>
            </a:pPr>
            <a:r>
              <a:rPr lang="en-GB" sz="1200">
                <a:solidFill>
                  <a:srgbClr val="5C5B5A"/>
                </a:solidFill>
                <a:latin typeface="Arial" panose="020B0604020202020204" pitchFamily="34" charset="0"/>
                <a:cs typeface="Arial" panose="020B0604020202020204" pitchFamily="34" charset="0"/>
              </a:rPr>
              <a:t>Those likely to lose their jobs in the next 12 months (23%)</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find it difficult to afford their rent or mortgage (18%)</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will be unable to save any money in the next 12 months (17%)</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find it difficult to afford their energy costs (16%)</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are not working from home at all (16%)</a:t>
            </a: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marL="0" indent="0">
              <a:spcAft>
                <a:spcPts val="200"/>
              </a:spcAft>
              <a:buNone/>
              <a:defRPr/>
            </a:pPr>
            <a:endParaRPr lang="en-GB" sz="1200">
              <a:solidFill>
                <a:srgbClr val="5C5B5A"/>
              </a:solidFill>
              <a:latin typeface="Arial" panose="020B0604020202020204" pitchFamily="34" charset="0"/>
              <a:cs typeface="Arial" panose="020B0604020202020204" pitchFamily="34" charset="0"/>
            </a:endParaRPr>
          </a:p>
        </p:txBody>
      </p:sp>
      <p:sp>
        <p:nvSpPr>
          <p:cNvPr id="15" name="Text Placeholder 7">
            <a:extLst>
              <a:ext uri="{FF2B5EF4-FFF2-40B4-BE49-F238E27FC236}">
                <a16:creationId xmlns:a16="http://schemas.microsoft.com/office/drawing/2014/main" id="{864A08FB-C497-4B99-9278-DECFCEAD27F1}"/>
              </a:ext>
            </a:extLst>
          </p:cNvPr>
          <p:cNvSpPr txBox="1">
            <a:spLocks/>
          </p:cNvSpPr>
          <p:nvPr/>
        </p:nvSpPr>
        <p:spPr>
          <a:xfrm>
            <a:off x="6115575" y="713570"/>
            <a:ext cx="5763168" cy="359930"/>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100">
                <a:solidFill>
                  <a:srgbClr val="FFFFFF"/>
                </a:solidFill>
                <a:latin typeface="Arial"/>
              </a:rPr>
              <a:t>Those dissatisfied with their work hours, compared to the GM average (11%)*</a:t>
            </a:r>
          </a:p>
        </p:txBody>
      </p:sp>
      <p:sp>
        <p:nvSpPr>
          <p:cNvPr id="13" name="Text Placeholder 4">
            <a:extLst>
              <a:ext uri="{FF2B5EF4-FFF2-40B4-BE49-F238E27FC236}">
                <a16:creationId xmlns:a16="http://schemas.microsoft.com/office/drawing/2014/main" id="{8FD70117-7E60-488D-A7F6-B64950DC3B7A}"/>
              </a:ext>
            </a:extLst>
          </p:cNvPr>
          <p:cNvSpPr txBox="1">
            <a:spLocks/>
          </p:cNvSpPr>
          <p:nvPr/>
        </p:nvSpPr>
        <p:spPr>
          <a:xfrm>
            <a:off x="6115575" y="1073500"/>
            <a:ext cx="5763168" cy="3964844"/>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Demographics: </a:t>
            </a:r>
          </a:p>
          <a:p>
            <a:pPr>
              <a:spcAft>
                <a:spcPts val="200"/>
              </a:spcAft>
              <a:defRPr/>
            </a:pPr>
            <a:r>
              <a:rPr lang="en-GB" sz="1200">
                <a:solidFill>
                  <a:srgbClr val="5C5B5A"/>
                </a:solidFill>
                <a:latin typeface="Arial" panose="020B0604020202020204" pitchFamily="34" charset="0"/>
                <a:cs typeface="Arial" panose="020B0604020202020204" pitchFamily="34" charset="0"/>
              </a:rPr>
              <a:t>Those with children aged under 5 who are in early years settings (21%)</a:t>
            </a: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whose source of loan was a credit card (20%)</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have had a prepayment meter for more than 12 months (19%)</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have borrowed or spent (using credit) up to £1000 (18%)</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find it difficult to afford their rent or mortgage (15%)</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have had to borrow more money or use more credit in the last month (15%)</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find it difficult to afford their energy costs (14%)</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are not working from home at all (14%)</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are worried about the rising cost of living (13%)</a:t>
            </a:r>
          </a:p>
          <a:p>
            <a:pPr>
              <a:spcAft>
                <a:spcPts val="200"/>
              </a:spcAft>
              <a:defRPr/>
            </a:pPr>
            <a:r>
              <a:rPr lang="en-GB" sz="1200">
                <a:solidFill>
                  <a:srgbClr val="5C5B5A"/>
                </a:solidFill>
                <a:latin typeface="Arial" panose="020B0604020202020204" pitchFamily="34" charset="0"/>
                <a:cs typeface="Arial" panose="020B0604020202020204" pitchFamily="34" charset="0"/>
              </a:rPr>
              <a:t>Those in full time employment (13%)</a:t>
            </a: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marL="0" indent="0">
              <a:spcAft>
                <a:spcPts val="200"/>
              </a:spcAft>
              <a:buNone/>
              <a:defRPr/>
            </a:pPr>
            <a:endParaRPr lang="en-GB" sz="1200">
              <a:solidFill>
                <a:srgbClr val="5C5B5A"/>
              </a:solidFill>
              <a:latin typeface="Arial" panose="020B0604020202020204" pitchFamily="34" charset="0"/>
              <a:cs typeface="Arial" panose="020B0604020202020204" pitchFamily="34" charset="0"/>
            </a:endParaRP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5090AF7-3493-4DA2-8C4D-564DA27A4FDE}"/>
              </a:ext>
            </a:extLst>
          </p:cNvPr>
          <p:cNvSpPr txBox="1"/>
          <p:nvPr/>
        </p:nvSpPr>
        <p:spPr>
          <a:xfrm>
            <a:off x="352407" y="6021319"/>
            <a:ext cx="3649885" cy="246221"/>
          </a:xfrm>
          <a:prstGeom prst="rect">
            <a:avLst/>
          </a:prstGeom>
          <a:noFill/>
        </p:spPr>
        <p:txBody>
          <a:bodyPr wrap="square">
            <a:spAutoFit/>
          </a:bodyPr>
          <a:lstStyle/>
          <a:p>
            <a:r>
              <a:rPr lang="en-GB" sz="1000">
                <a:solidFill>
                  <a:srgbClr val="FFFFFF">
                    <a:lumMod val="50000"/>
                  </a:srgbClr>
                </a:solidFill>
                <a:latin typeface="Arial" panose="020B0604020202020204" pitchFamily="34" charset="0"/>
                <a:cs typeface="Arial" panose="020B0604020202020204" pitchFamily="34" charset="0"/>
              </a:rPr>
              <a:t> *Groups with a base size below 50 are not included</a:t>
            </a:r>
            <a:endParaRPr lang="en-GB" sz="1000"/>
          </a:p>
        </p:txBody>
      </p:sp>
      <p:sp>
        <p:nvSpPr>
          <p:cNvPr id="4" name="Footer Placeholder 4">
            <a:extLst>
              <a:ext uri="{FF2B5EF4-FFF2-40B4-BE49-F238E27FC236}">
                <a16:creationId xmlns:a16="http://schemas.microsoft.com/office/drawing/2014/main" id="{91F380E3-FE07-3AE9-7766-7220C665DF18}"/>
              </a:ext>
            </a:extLst>
          </p:cNvPr>
          <p:cNvSpPr txBox="1">
            <a:spLocks/>
          </p:cNvSpPr>
          <p:nvPr/>
        </p:nvSpPr>
        <p:spPr>
          <a:xfrm>
            <a:off x="372282" y="6358899"/>
            <a:ext cx="10953012"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GW8. How much do you agree or disagree with the following statements? </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850 (All employed residents)</a:t>
            </a:r>
          </a:p>
        </p:txBody>
      </p:sp>
      <p:sp>
        <p:nvSpPr>
          <p:cNvPr id="10" name="Slide Number Placeholder 4">
            <a:extLst>
              <a:ext uri="{FF2B5EF4-FFF2-40B4-BE49-F238E27FC236}">
                <a16:creationId xmlns:a16="http://schemas.microsoft.com/office/drawing/2014/main" id="{9CD072F9-3D03-4404-B548-BA13CA89202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66491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B4F27CD-8628-4D34-B95C-C10BC32026BE}"/>
              </a:ext>
            </a:extLst>
          </p:cNvPr>
          <p:cNvSpPr>
            <a:spLocks noGrp="1"/>
          </p:cNvSpPr>
          <p:nvPr>
            <p:ph type="title"/>
          </p:nvPr>
        </p:nvSpPr>
        <p:spPr/>
        <p:txBody>
          <a:bodyPr>
            <a:normAutofit/>
          </a:bodyPr>
          <a:lstStyle/>
          <a:p>
            <a:r>
              <a:rPr lang="en-GB" sz="2200" b="1"/>
              <a:t>Report contents</a:t>
            </a:r>
          </a:p>
        </p:txBody>
      </p:sp>
      <p:sp>
        <p:nvSpPr>
          <p:cNvPr id="2" name="Slide Number Placeholder 1">
            <a:extLst>
              <a:ext uri="{FF2B5EF4-FFF2-40B4-BE49-F238E27FC236}">
                <a16:creationId xmlns:a16="http://schemas.microsoft.com/office/drawing/2014/main" id="{441C9927-22CE-4742-B59A-0DB373CA0932}"/>
              </a:ext>
              <a:ext uri="{C183D7F6-B498-43B3-948B-1728B52AA6E4}">
                <adec:decorative xmlns:adec="http://schemas.microsoft.com/office/drawing/2017/decorative" val="1"/>
              </a:ext>
            </a:extLst>
          </p:cNvPr>
          <p:cNvSpPr>
            <a:spLocks noGrp="1"/>
          </p:cNvSpPr>
          <p:nvPr>
            <p:ph type="sldNum" sz="quarter" idx="4294967295"/>
          </p:nvPr>
        </p:nvSpPr>
        <p:spPr>
          <a:xfrm>
            <a:off x="11709400" y="6400800"/>
            <a:ext cx="482600" cy="276225"/>
          </a:xfrm>
          <a:prstGeom prst="rect">
            <a:avLst/>
          </a:prstGeom>
        </p:spPr>
        <p:txBody>
          <a:bodyPr/>
          <a:lstStyle/>
          <a:p>
            <a:fld id="{FD5D5F4F-603C-4AB0-922F-C42AF3B2CB87}" type="slidenum">
              <a:rPr lang="en-GB" smtClean="0"/>
              <a:pPr/>
              <a:t>2</a:t>
            </a:fld>
            <a:endParaRPr lang="en-GB">
              <a:solidFill>
                <a:schemeClr val="bg1"/>
              </a:solidFill>
            </a:endParaRPr>
          </a:p>
        </p:txBody>
      </p:sp>
      <p:graphicFrame>
        <p:nvGraphicFramePr>
          <p:cNvPr id="3" name="Table 3">
            <a:extLst>
              <a:ext uri="{FF2B5EF4-FFF2-40B4-BE49-F238E27FC236}">
                <a16:creationId xmlns:a16="http://schemas.microsoft.com/office/drawing/2014/main" id="{8EB00543-B238-4289-B19F-0A41ADC004F4}"/>
              </a:ext>
            </a:extLst>
          </p:cNvPr>
          <p:cNvGraphicFramePr>
            <a:graphicFrameLocks noGrp="1"/>
          </p:cNvGraphicFramePr>
          <p:nvPr>
            <p:extLst>
              <p:ext uri="{D42A27DB-BD31-4B8C-83A1-F6EECF244321}">
                <p14:modId xmlns:p14="http://schemas.microsoft.com/office/powerpoint/2010/main" val="2460328914"/>
              </p:ext>
            </p:extLst>
          </p:nvPr>
        </p:nvGraphicFramePr>
        <p:xfrm>
          <a:off x="328473" y="1368233"/>
          <a:ext cx="6950867" cy="4629159"/>
        </p:xfrm>
        <a:graphic>
          <a:graphicData uri="http://schemas.openxmlformats.org/drawingml/2006/table">
            <a:tbl>
              <a:tblPr firstRow="1" bandRow="1">
                <a:tableStyleId>{5C22544A-7EE6-4342-B048-85BDC9FD1C3A}</a:tableStyleId>
              </a:tblPr>
              <a:tblGrid>
                <a:gridCol w="6054254">
                  <a:extLst>
                    <a:ext uri="{9D8B030D-6E8A-4147-A177-3AD203B41FA5}">
                      <a16:colId xmlns:a16="http://schemas.microsoft.com/office/drawing/2014/main" val="493758898"/>
                    </a:ext>
                  </a:extLst>
                </a:gridCol>
                <a:gridCol w="896613">
                  <a:extLst>
                    <a:ext uri="{9D8B030D-6E8A-4147-A177-3AD203B41FA5}">
                      <a16:colId xmlns:a16="http://schemas.microsoft.com/office/drawing/2014/main" val="1751834853"/>
                    </a:ext>
                  </a:extLst>
                </a:gridCol>
              </a:tblGrid>
              <a:tr h="514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a:solidFill>
                            <a:schemeClr val="bg1"/>
                          </a:solidFill>
                        </a:rPr>
                        <a:t>Introduction and methodology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a:solidFill>
                            <a:schemeClr val="bg1"/>
                          </a:solidFill>
                          <a:hlinkClick r:id="rId2" action="ppaction://hlinksldjump">
                            <a:extLst>
                              <a:ext uri="{A12FA001-AC4F-418D-AE19-62706E023703}">
                                <ahyp:hlinkClr xmlns:ahyp="http://schemas.microsoft.com/office/drawing/2018/hyperlinkcolor" val="tx"/>
                              </a:ext>
                            </a:extLst>
                          </a:hlinkClick>
                        </a:rPr>
                        <a:t>3</a:t>
                      </a:r>
                      <a:endParaRPr lang="en-US" sz="1600" b="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480044"/>
                  </a:ext>
                </a:extLst>
              </a:tr>
              <a:tr h="514351">
                <a:tc>
                  <a:txBody>
                    <a:bodyPr/>
                    <a:lstStyle/>
                    <a:p>
                      <a:r>
                        <a:rPr lang="en-IN" sz="1600" b="1">
                          <a:solidFill>
                            <a:schemeClr val="bg1"/>
                          </a:solidFill>
                        </a:rPr>
                        <a:t>Good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a:solidFill>
                            <a:schemeClr val="bg1"/>
                          </a:solidFill>
                          <a:hlinkClick r:id="rId3" action="ppaction://hlinksldjump">
                            <a:extLst>
                              <a:ext uri="{A12FA001-AC4F-418D-AE19-62706E023703}">
                                <ahyp:hlinkClr xmlns:ahyp="http://schemas.microsoft.com/office/drawing/2018/hyperlinkcolor" val="tx"/>
                              </a:ext>
                            </a:extLst>
                          </a:hlinkClick>
                        </a:rPr>
                        <a:t>8</a:t>
                      </a:r>
                      <a:endParaRPr lang="en-US" sz="1600" b="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4121852"/>
                  </a:ext>
                </a:extLst>
              </a:tr>
              <a:tr h="514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a:solidFill>
                            <a:schemeClr val="bg1"/>
                          </a:solidFill>
                        </a:rPr>
                        <a:t>Cost of living and Food Security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a:solidFill>
                            <a:schemeClr val="bg1"/>
                          </a:solidFill>
                          <a:hlinkClick r:id="rId4" action="ppaction://hlinksldjump">
                            <a:extLst>
                              <a:ext uri="{A12FA001-AC4F-418D-AE19-62706E023703}">
                                <ahyp:hlinkClr xmlns:ahyp="http://schemas.microsoft.com/office/drawing/2018/hyperlinkcolor" val="tx"/>
                              </a:ext>
                            </a:extLst>
                          </a:hlinkClick>
                        </a:rPr>
                        <a:t>23</a:t>
                      </a:r>
                      <a:endParaRPr lang="en-US" sz="1600" b="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5259756"/>
                  </a:ext>
                </a:extLst>
              </a:tr>
              <a:tr h="514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kern="1200">
                          <a:solidFill>
                            <a:schemeClr val="bg1"/>
                          </a:solidFill>
                          <a:latin typeface="+mn-lt"/>
                          <a:ea typeface="+mn-ea"/>
                          <a:cs typeface="+mn-cs"/>
                        </a:rPr>
                        <a:t>Detailed findings – Impacts and concerns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a:solidFill>
                            <a:schemeClr val="bg1"/>
                          </a:solidFill>
                          <a:hlinkClick r:id="rId5" action="ppaction://hlinksldjump">
                            <a:extLst>
                              <a:ext uri="{A12FA001-AC4F-418D-AE19-62706E023703}">
                                <ahyp:hlinkClr xmlns:ahyp="http://schemas.microsoft.com/office/drawing/2018/hyperlinkcolor" val="tx"/>
                              </a:ext>
                            </a:extLst>
                          </a:hlinkClick>
                        </a:rPr>
                        <a:t>40</a:t>
                      </a:r>
                      <a:endParaRPr lang="en-US" sz="1600" b="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8456724"/>
                  </a:ext>
                </a:extLst>
              </a:tr>
              <a:tr h="514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kern="1200">
                          <a:solidFill>
                            <a:schemeClr val="bg1"/>
                          </a:solidFill>
                          <a:latin typeface="+mn-lt"/>
                          <a:ea typeface="+mn-ea"/>
                          <a:cs typeface="+mn-cs"/>
                        </a:rPr>
                        <a:t>Detailed findings – Financial situation and borrowing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a:solidFill>
                            <a:schemeClr val="bg1"/>
                          </a:solidFill>
                          <a:hlinkClick r:id="rId6" action="ppaction://hlinksldjump">
                            <a:extLst>
                              <a:ext uri="{A12FA001-AC4F-418D-AE19-62706E023703}">
                                <ahyp:hlinkClr xmlns:ahyp="http://schemas.microsoft.com/office/drawing/2018/hyperlinkcolor" val="tx"/>
                              </a:ext>
                            </a:extLst>
                          </a:hlinkClick>
                        </a:rPr>
                        <a:t>45</a:t>
                      </a:r>
                      <a:endParaRPr lang="en-US" sz="1600" b="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7725249"/>
                  </a:ext>
                </a:extLst>
              </a:tr>
              <a:tr h="514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kern="1200">
                          <a:solidFill>
                            <a:schemeClr val="bg1"/>
                          </a:solidFill>
                          <a:latin typeface="+mn-lt"/>
                          <a:ea typeface="+mn-ea"/>
                          <a:cs typeface="+mn-cs"/>
                        </a:rPr>
                        <a:t>Detailed findings – Food security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a:solidFill>
                            <a:schemeClr val="bg1"/>
                          </a:solidFill>
                          <a:hlinkClick r:id="rId7" action="ppaction://hlinksldjump">
                            <a:extLst>
                              <a:ext uri="{A12FA001-AC4F-418D-AE19-62706E023703}">
                                <ahyp:hlinkClr xmlns:ahyp="http://schemas.microsoft.com/office/drawing/2018/hyperlinkcolor" val="tx"/>
                              </a:ext>
                            </a:extLst>
                          </a:hlinkClick>
                        </a:rPr>
                        <a:t>59</a:t>
                      </a:r>
                      <a:endParaRPr lang="en-US" sz="1600" b="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532340"/>
                  </a:ext>
                </a:extLst>
              </a:tr>
              <a:tr h="514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kern="1200">
                          <a:solidFill>
                            <a:schemeClr val="bg1"/>
                          </a:solidFill>
                          <a:latin typeface="+mn-lt"/>
                          <a:ea typeface="+mn-ea"/>
                          <a:cs typeface="+mn-cs"/>
                        </a:rPr>
                        <a:t>Digital inclusion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a:solidFill>
                            <a:schemeClr val="bg1"/>
                          </a:solidFill>
                          <a:hlinkClick r:id="rId8" action="ppaction://hlinksldjump">
                            <a:extLst>
                              <a:ext uri="{A12FA001-AC4F-418D-AE19-62706E023703}">
                                <ahyp:hlinkClr xmlns:ahyp="http://schemas.microsoft.com/office/drawing/2018/hyperlinkcolor" val="tx"/>
                              </a:ext>
                            </a:extLst>
                          </a:hlinkClick>
                        </a:rPr>
                        <a:t>65</a:t>
                      </a:r>
                      <a:endParaRPr lang="en-US" sz="1600" b="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6944142"/>
                  </a:ext>
                </a:extLst>
              </a:tr>
              <a:tr h="514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kern="1200">
                          <a:solidFill>
                            <a:schemeClr val="bg1"/>
                          </a:solidFill>
                          <a:latin typeface="+mn-lt"/>
                          <a:ea typeface="+mn-ea"/>
                          <a:cs typeface="+mn-cs"/>
                        </a:rPr>
                        <a:t>Living safely and fairly with Covid-19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a:solidFill>
                            <a:schemeClr val="bg1"/>
                          </a:solidFill>
                          <a:hlinkClick r:id="rId9" action="ppaction://hlinksldjump">
                            <a:extLst>
                              <a:ext uri="{A12FA001-AC4F-418D-AE19-62706E023703}">
                                <ahyp:hlinkClr xmlns:ahyp="http://schemas.microsoft.com/office/drawing/2018/hyperlinkcolor" val="tx"/>
                              </a:ext>
                            </a:extLst>
                          </a:hlinkClick>
                        </a:rPr>
                        <a:t>79</a:t>
                      </a:r>
                      <a:endParaRPr lang="en-US" sz="1600" b="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0469540"/>
                  </a:ext>
                </a:extLst>
              </a:tr>
              <a:tr h="514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a:solidFill>
                            <a:schemeClr val="bg1"/>
                          </a:solidFill>
                          <a:latin typeface="+mn-lt"/>
                          <a:ea typeface="+mn-ea"/>
                          <a:cs typeface="+mn-cs"/>
                        </a:rPr>
                        <a:t>Appendix: Summaries by local area</a:t>
                      </a:r>
                      <a:endParaRPr lang="en-IN" sz="1600" b="1" kern="120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a:solidFill>
                            <a:schemeClr val="bg1"/>
                          </a:solidFill>
                          <a:hlinkClick r:id="rId10" action="ppaction://hlinksldjump">
                            <a:extLst>
                              <a:ext uri="{A12FA001-AC4F-418D-AE19-62706E023703}">
                                <ahyp:hlinkClr xmlns:ahyp="http://schemas.microsoft.com/office/drawing/2018/hyperlinkcolor" val="tx"/>
                              </a:ext>
                            </a:extLst>
                          </a:hlinkClick>
                        </a:rPr>
                        <a:t>82</a:t>
                      </a:r>
                      <a:endParaRPr lang="en-US" sz="1600" b="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074245"/>
                  </a:ext>
                </a:extLst>
              </a:tr>
            </a:tbl>
          </a:graphicData>
        </a:graphic>
      </p:graphicFrame>
    </p:spTree>
    <p:extLst>
      <p:ext uri="{BB962C8B-B14F-4D97-AF65-F5344CB8AC3E}">
        <p14:creationId xmlns:p14="http://schemas.microsoft.com/office/powerpoint/2010/main" val="2410310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1961" y="190401"/>
            <a:ext cx="11424144" cy="830997"/>
          </a:xfrm>
        </p:spPr>
        <p:txBody>
          <a:bodyPr vert="horz" wrap="square" anchor="t">
            <a:spAutoFit/>
          </a:bodyPr>
          <a:lstStyle/>
          <a:p>
            <a:pPr>
              <a:lnSpc>
                <a:spcPct val="100000"/>
              </a:lnSpc>
            </a:pPr>
            <a:r>
              <a:rPr lang="en-GB" sz="1800" b="1"/>
              <a:t>16% of respondents think that they are likely to </a:t>
            </a:r>
            <a:r>
              <a:rPr lang="en-GB" sz="1800" b="1">
                <a:solidFill>
                  <a:srgbClr val="009690"/>
                </a:solidFill>
              </a:rPr>
              <a:t>lose their job in the next 12 months</a:t>
            </a:r>
            <a:r>
              <a:rPr lang="en-GB" sz="1800" b="1"/>
              <a:t>. This is higher amongst those experiencing some aspect of food insecurity, those with caring responsibilities and disabled respondents</a:t>
            </a:r>
          </a:p>
        </p:txBody>
      </p:sp>
      <p:graphicFrame>
        <p:nvGraphicFramePr>
          <p:cNvPr id="5" name="Chart 4" descr="Stacked bar chart showing that 16% of respondents think it is likely they will lose their job over the next 12 months. This is down from 19% in Spring. ">
            <a:extLst>
              <a:ext uri="{FF2B5EF4-FFF2-40B4-BE49-F238E27FC236}">
                <a16:creationId xmlns:a16="http://schemas.microsoft.com/office/drawing/2014/main" id="{78B6C8C5-B66E-874F-FA58-7221AE2E5879}"/>
              </a:ext>
            </a:extLst>
          </p:cNvPr>
          <p:cNvGraphicFramePr/>
          <p:nvPr>
            <p:extLst>
              <p:ext uri="{D42A27DB-BD31-4B8C-83A1-F6EECF244321}">
                <p14:modId xmlns:p14="http://schemas.microsoft.com/office/powerpoint/2010/main" val="370506833"/>
              </p:ext>
            </p:extLst>
          </p:nvPr>
        </p:nvGraphicFramePr>
        <p:xfrm>
          <a:off x="-1176051" y="1056456"/>
          <a:ext cx="8935799" cy="481179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Box">
            <a:extLst>
              <a:ext uri="{FF2B5EF4-FFF2-40B4-BE49-F238E27FC236}">
                <a16:creationId xmlns:a16="http://schemas.microsoft.com/office/drawing/2014/main" id="{8E9E13CA-D31E-4BF6-AD2D-9527F69C42CF}"/>
              </a:ext>
            </a:extLst>
          </p:cNvPr>
          <p:cNvGrpSpPr/>
          <p:nvPr/>
        </p:nvGrpSpPr>
        <p:grpSpPr>
          <a:xfrm>
            <a:off x="7759748" y="1541646"/>
            <a:ext cx="4276555" cy="4361657"/>
            <a:chOff x="6895709" y="343639"/>
            <a:chExt cx="5204392" cy="10860927"/>
          </a:xfrm>
        </p:grpSpPr>
        <p:sp>
          <p:nvSpPr>
            <p:cNvPr id="13" name="Text Placeholder 30">
              <a:extLst>
                <a:ext uri="{FF2B5EF4-FFF2-40B4-BE49-F238E27FC236}">
                  <a16:creationId xmlns:a16="http://schemas.microsoft.com/office/drawing/2014/main" id="{E05DD57E-59AF-4183-BE1E-51F864C37A1D}"/>
                </a:ext>
              </a:extLst>
            </p:cNvPr>
            <p:cNvSpPr txBox="1">
              <a:spLocks/>
            </p:cNvSpPr>
            <p:nvPr/>
          </p:nvSpPr>
          <p:spPr>
            <a:xfrm>
              <a:off x="6895711" y="343639"/>
              <a:ext cx="5204390" cy="1379506"/>
            </a:xfrm>
            <a:prstGeom prst="rect">
              <a:avLst/>
            </a:prstGeom>
            <a:solidFill>
              <a:srgbClr val="5C5B5A">
                <a:alpha val="21000"/>
              </a:srgbClr>
            </a:solidFill>
            <a:ln>
              <a:solidFill>
                <a:srgbClr val="5C5B5A"/>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Respondents in the sample likely to lose their</a:t>
              </a:r>
              <a:r>
                <a:rPr lang="en-GB" sz="1200" b="1">
                  <a:solidFill>
                    <a:srgbClr val="5C5B5A"/>
                  </a:solidFill>
                  <a:latin typeface="Arial"/>
                </a:rPr>
                <a:t> job in the next 12 months in comparison to the GM average (16%):</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15" name="Content Placeholder 32">
              <a:extLst>
                <a:ext uri="{FF2B5EF4-FFF2-40B4-BE49-F238E27FC236}">
                  <a16:creationId xmlns:a16="http://schemas.microsoft.com/office/drawing/2014/main" id="{48C4C77F-CD2A-4756-BEF6-480DC475D7DD}"/>
                </a:ext>
              </a:extLst>
            </p:cNvPr>
            <p:cNvSpPr txBox="1">
              <a:spLocks/>
            </p:cNvSpPr>
            <p:nvPr/>
          </p:nvSpPr>
          <p:spPr>
            <a:xfrm>
              <a:off x="6895709" y="1723145"/>
              <a:ext cx="5204392" cy="9481421"/>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lang="en-GB" sz="1200" b="1">
                  <a:solidFill>
                    <a:srgbClr val="5C5B5A"/>
                  </a:solidFill>
                  <a:latin typeface="Arial" panose="020B0604020202020204" pitchFamily="34" charset="0"/>
                  <a:cs typeface="Arial" panose="020B0604020202020204" pitchFamily="34" charset="0"/>
                </a:rPr>
                <a:t>Demographics: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with current caring responsibilities (33%)</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with children under 5 (30%)</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Disabled respondents (30%); including mental ill health (29%)</a:t>
              </a:r>
            </a:p>
            <a:p>
              <a:pPr marL="0" indent="0">
                <a:spcBef>
                  <a:spcPts val="300"/>
                </a:spcBef>
                <a:spcAft>
                  <a:spcPts val="300"/>
                </a:spcAft>
                <a:buNone/>
                <a:defRPr/>
              </a:pPr>
              <a:r>
                <a:rPr lang="en-GB" sz="1200" b="1">
                  <a:solidFill>
                    <a:srgbClr val="5C5B5A"/>
                  </a:solidFill>
                  <a:latin typeface="Arial" panose="020B0604020202020204" pitchFamily="34" charset="0"/>
                  <a:cs typeface="Arial" panose="020B0604020202020204" pitchFamily="34" charset="0"/>
                </a:rPr>
                <a:t>Individual and/or family circumstance:</a:t>
              </a:r>
              <a:endParaRPr lang="en-GB" sz="1200">
                <a:solidFill>
                  <a:srgbClr val="5C5B5A"/>
                </a:solidFill>
                <a:latin typeface="Arial" panose="020B0604020202020204" pitchFamily="34" charset="0"/>
                <a:cs typeface="Arial" panose="020B0604020202020204" pitchFamily="34" charset="0"/>
              </a:endParaRP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cut the size or skipped a meal (23%); or had someone in their household do so (38%)</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borrowed between £1000-5000 more in the last month (37%)</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not eaten all day for lack of money for food (37%)</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working from home all of the time (34%)</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seeking help with rising cost of living for the first time (31%)</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with a prepayment meter (31%)</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entitled to free school meals (26%)</a:t>
              </a:r>
            </a:p>
            <a:p>
              <a:pPr>
                <a:spcBef>
                  <a:spcPts val="300"/>
                </a:spcBef>
                <a:spcAft>
                  <a:spcPts val="300"/>
                </a:spcAft>
                <a:defRPr/>
              </a:pPr>
              <a:endParaRPr lang="en-GB" sz="1200">
                <a:solidFill>
                  <a:srgbClr val="5C5B5A"/>
                </a:solidFill>
                <a:latin typeface="Arial" panose="020B0604020202020204" pitchFamily="34" charset="0"/>
                <a:cs typeface="Arial" panose="020B0604020202020204" pitchFamily="34" charset="0"/>
              </a:endParaRPr>
            </a:p>
            <a:p>
              <a:pPr>
                <a:spcBef>
                  <a:spcPts val="300"/>
                </a:spcBef>
                <a:spcAft>
                  <a:spcPts val="300"/>
                </a:spcAft>
                <a:defRPr/>
              </a:pPr>
              <a:endParaRPr lang="en-GB" sz="1200">
                <a:solidFill>
                  <a:srgbClr val="5C5B5A"/>
                </a:solidFill>
                <a:latin typeface="Arial" panose="020B0604020202020204" pitchFamily="34" charset="0"/>
                <a:cs typeface="Arial" panose="020B0604020202020204" pitchFamily="34" charset="0"/>
              </a:endParaRPr>
            </a:p>
          </p:txBody>
        </p:sp>
      </p:grpSp>
      <p:sp>
        <p:nvSpPr>
          <p:cNvPr id="17" name="Footer Placeholder 4">
            <a:extLst>
              <a:ext uri="{FF2B5EF4-FFF2-40B4-BE49-F238E27FC236}">
                <a16:creationId xmlns:a16="http://schemas.microsoft.com/office/drawing/2014/main" id="{283B47D6-ECE0-445B-97B8-D06F98C8F8A3}"/>
              </a:ext>
            </a:extLst>
          </p:cNvPr>
          <p:cNvSpPr txBox="1">
            <a:spLocks/>
          </p:cNvSpPr>
          <p:nvPr/>
        </p:nvSpPr>
        <p:spPr>
          <a:xfrm>
            <a:off x="359756" y="6339760"/>
            <a:ext cx="1119419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GW6ai. How likely do you think you are to lose your job and become unemployed in the next twelve months?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Base: 650 (All employed respondents who are in a paid job (not self-employed))</a:t>
            </a:r>
          </a:p>
        </p:txBody>
      </p:sp>
      <p:sp>
        <p:nvSpPr>
          <p:cNvPr id="18" name="Slide Number Placeholder 4">
            <a:extLst>
              <a:ext uri="{FF2B5EF4-FFF2-40B4-BE49-F238E27FC236}">
                <a16:creationId xmlns:a16="http://schemas.microsoft.com/office/drawing/2014/main" id="{60217E46-F686-4BF8-9EC5-67CF8FCA92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Right Brace 2" descr="Arrow showing in total, 30% are worried about coronavirus.">
            <a:extLst>
              <a:ext uri="{FF2B5EF4-FFF2-40B4-BE49-F238E27FC236}">
                <a16:creationId xmlns:a16="http://schemas.microsoft.com/office/drawing/2014/main" id="{CB983EB8-A844-D957-A6A4-921621C091A7}"/>
              </a:ext>
              <a:ext uri="{C183D7F6-B498-43B3-948B-1728B52AA6E4}">
                <adec:decorative xmlns:adec="http://schemas.microsoft.com/office/drawing/2017/decorative" val="1"/>
              </a:ext>
            </a:extLst>
          </p:cNvPr>
          <p:cNvSpPr/>
          <p:nvPr/>
        </p:nvSpPr>
        <p:spPr>
          <a:xfrm>
            <a:off x="7121573" y="4687410"/>
            <a:ext cx="115409" cy="53266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4" name="TextBox 3">
            <a:extLst>
              <a:ext uri="{FF2B5EF4-FFF2-40B4-BE49-F238E27FC236}">
                <a16:creationId xmlns:a16="http://schemas.microsoft.com/office/drawing/2014/main" id="{19C1E486-052C-1DBA-668D-683D441181FB}"/>
              </a:ext>
              <a:ext uri="{C183D7F6-B498-43B3-948B-1728B52AA6E4}">
                <adec:decorative xmlns:adec="http://schemas.microsoft.com/office/drawing/2017/decorative" val="1"/>
              </a:ext>
            </a:extLst>
          </p:cNvPr>
          <p:cNvSpPr txBox="1"/>
          <p:nvPr/>
        </p:nvSpPr>
        <p:spPr>
          <a:xfrm>
            <a:off x="7328660" y="4826768"/>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16%</a:t>
            </a:r>
          </a:p>
        </p:txBody>
      </p:sp>
      <p:sp>
        <p:nvSpPr>
          <p:cNvPr id="6" name="Right Brace 5" descr="Arrow showing in total, 30% are worried about coronavirus.">
            <a:extLst>
              <a:ext uri="{FF2B5EF4-FFF2-40B4-BE49-F238E27FC236}">
                <a16:creationId xmlns:a16="http://schemas.microsoft.com/office/drawing/2014/main" id="{F7AF7277-2D5E-095D-20FC-153B2DE34705}"/>
              </a:ext>
              <a:ext uri="{C183D7F6-B498-43B3-948B-1728B52AA6E4}">
                <adec:decorative xmlns:adec="http://schemas.microsoft.com/office/drawing/2017/decorative" val="1"/>
              </a:ext>
            </a:extLst>
          </p:cNvPr>
          <p:cNvSpPr/>
          <p:nvPr/>
        </p:nvSpPr>
        <p:spPr>
          <a:xfrm>
            <a:off x="3944717" y="4579688"/>
            <a:ext cx="115409" cy="640382"/>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7" name="TextBox 6">
            <a:extLst>
              <a:ext uri="{FF2B5EF4-FFF2-40B4-BE49-F238E27FC236}">
                <a16:creationId xmlns:a16="http://schemas.microsoft.com/office/drawing/2014/main" id="{FF4DBB31-F5E8-44FA-9BA0-40D2FDEAF2C1}"/>
              </a:ext>
              <a:ext uri="{C183D7F6-B498-43B3-948B-1728B52AA6E4}">
                <adec:decorative xmlns:adec="http://schemas.microsoft.com/office/drawing/2017/decorative" val="1"/>
              </a:ext>
            </a:extLst>
          </p:cNvPr>
          <p:cNvSpPr txBox="1"/>
          <p:nvPr/>
        </p:nvSpPr>
        <p:spPr>
          <a:xfrm>
            <a:off x="4155546" y="4772907"/>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1</a:t>
            </a:r>
            <a:r>
              <a:rPr lang="en-GB" sz="1400" b="1">
                <a:solidFill>
                  <a:schemeClr val="tx1">
                    <a:lumMod val="75000"/>
                    <a:lumOff val="25000"/>
                  </a:schemeClr>
                </a:solidFill>
                <a:latin typeface="Arial"/>
              </a:rPr>
              <a:t>9</a:t>
            </a: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a:t>
            </a:r>
          </a:p>
        </p:txBody>
      </p:sp>
    </p:spTree>
    <p:extLst>
      <p:ext uri="{BB962C8B-B14F-4D97-AF65-F5344CB8AC3E}">
        <p14:creationId xmlns:p14="http://schemas.microsoft.com/office/powerpoint/2010/main" val="1002252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3">
            <a:extLst>
              <a:ext uri="{FF2B5EF4-FFF2-40B4-BE49-F238E27FC236}">
                <a16:creationId xmlns:a16="http://schemas.microsoft.com/office/drawing/2014/main" id="{6C00E469-CADA-1D60-6A91-71E31CC455A2}"/>
              </a:ext>
            </a:extLst>
          </p:cNvPr>
          <p:cNvSpPr>
            <a:spLocks noGrp="1"/>
          </p:cNvSpPr>
          <p:nvPr>
            <p:ph type="title"/>
          </p:nvPr>
        </p:nvSpPr>
        <p:spPr>
          <a:xfrm>
            <a:off x="349523" y="302446"/>
            <a:ext cx="10995038" cy="747897"/>
          </a:xfrm>
        </p:spPr>
        <p:txBody>
          <a:bodyPr vert="horz" wrap="square" anchor="t">
            <a:spAutoFit/>
          </a:bodyPr>
          <a:lstStyle/>
          <a:p>
            <a:r>
              <a:rPr lang="en-GB" sz="1800" b="1">
                <a:ea typeface="+mj-lt"/>
                <a:cs typeface="+mj-lt"/>
              </a:rPr>
              <a:t>Greater Manchester respondents are more likely than the Great Britain average to be </a:t>
            </a:r>
            <a:r>
              <a:rPr lang="en-GB" sz="1800" b="1">
                <a:solidFill>
                  <a:srgbClr val="009690"/>
                </a:solidFill>
                <a:ea typeface="+mj-lt"/>
                <a:cs typeface="+mj-lt"/>
              </a:rPr>
              <a:t>working more hours than usual in their main job</a:t>
            </a:r>
            <a:r>
              <a:rPr lang="en-GB" sz="1800" b="1">
                <a:ea typeface="+mj-lt"/>
                <a:cs typeface="+mj-lt"/>
              </a:rPr>
              <a:t> (33%); looking for a job that pays more money (23%); working more than one job (13%) and going to their place of work to reduce home energy costs (13%)</a:t>
            </a:r>
            <a:endParaRPr lang="en-GB" sz="1800" b="1">
              <a:cs typeface="Arial"/>
            </a:endParaRPr>
          </a:p>
        </p:txBody>
      </p:sp>
      <p:sp>
        <p:nvSpPr>
          <p:cNvPr id="9" name="TextBox 8">
            <a:extLst>
              <a:ext uri="{FF2B5EF4-FFF2-40B4-BE49-F238E27FC236}">
                <a16:creationId xmlns:a16="http://schemas.microsoft.com/office/drawing/2014/main" id="{3A1CB213-3B3A-C9DB-7A88-FBA78A7F2E4F}"/>
              </a:ext>
              <a:ext uri="{C183D7F6-B498-43B3-948B-1728B52AA6E4}">
                <adec:decorative xmlns:adec="http://schemas.microsoft.com/office/drawing/2017/decorative" val="0"/>
              </a:ext>
            </a:extLst>
          </p:cNvPr>
          <p:cNvSpPr txBox="1"/>
          <p:nvPr/>
        </p:nvSpPr>
        <p:spPr>
          <a:xfrm>
            <a:off x="1802141" y="1565215"/>
            <a:ext cx="4898328"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stStyle>
          <a:p>
            <a:r>
              <a:rPr lang="en-GB"/>
              <a:t>Actions taken as a response to the cost of living crisis</a:t>
            </a:r>
          </a:p>
        </p:txBody>
      </p:sp>
      <p:sp>
        <p:nvSpPr>
          <p:cNvPr id="25" name="TextBox 24">
            <a:extLst>
              <a:ext uri="{FF2B5EF4-FFF2-40B4-BE49-F238E27FC236}">
                <a16:creationId xmlns:a16="http://schemas.microsoft.com/office/drawing/2014/main" id="{7E2A4396-BF53-E7C9-BB88-1FE90DF7A4A4}"/>
              </a:ext>
              <a:ext uri="{C183D7F6-B498-43B3-948B-1728B52AA6E4}">
                <adec:decorative xmlns:adec="http://schemas.microsoft.com/office/drawing/2017/decorative" val="1"/>
              </a:ext>
            </a:extLst>
          </p:cNvPr>
          <p:cNvSpPr txBox="1"/>
          <p:nvPr/>
        </p:nvSpPr>
        <p:spPr>
          <a:xfrm>
            <a:off x="4198799" y="480078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(+/-0pp)</a:t>
            </a:r>
          </a:p>
        </p:txBody>
      </p:sp>
      <p:graphicFrame>
        <p:nvGraphicFramePr>
          <p:cNvPr id="3" name="Chart Placeholder 9" descr="Bar charts showing the comparison between Greater Manchester residents and the national average on what they are doing as a result of the rising costs of living. 33% of GM residents say they are working more hours than usual in their main job, compared to 18% of the GB average. 23% say they are looking for a job that pays more money, including a promotion, compared to 18% of the GB average. ">
            <a:extLst>
              <a:ext uri="{FF2B5EF4-FFF2-40B4-BE49-F238E27FC236}">
                <a16:creationId xmlns:a16="http://schemas.microsoft.com/office/drawing/2014/main" id="{B3BBDD4B-027F-7B8A-B3C2-E1BA55D67C02}"/>
              </a:ext>
            </a:extLst>
          </p:cNvPr>
          <p:cNvGraphicFramePr>
            <a:graphicFrameLocks/>
          </p:cNvGraphicFramePr>
          <p:nvPr>
            <p:extLst>
              <p:ext uri="{D42A27DB-BD31-4B8C-83A1-F6EECF244321}">
                <p14:modId xmlns:p14="http://schemas.microsoft.com/office/powerpoint/2010/main" val="108854210"/>
              </p:ext>
            </p:extLst>
          </p:nvPr>
        </p:nvGraphicFramePr>
        <p:xfrm>
          <a:off x="0" y="2004868"/>
          <a:ext cx="7759748" cy="3874168"/>
        </p:xfrm>
        <a:graphic>
          <a:graphicData uri="http://schemas.openxmlformats.org/drawingml/2006/chart">
            <c:chart xmlns:c="http://schemas.openxmlformats.org/drawingml/2006/chart" xmlns:r="http://schemas.openxmlformats.org/officeDocument/2006/relationships" r:id="rId3"/>
          </a:graphicData>
        </a:graphic>
      </p:graphicFrame>
      <p:sp>
        <p:nvSpPr>
          <p:cNvPr id="35" name="Content Placeholder 32">
            <a:extLst>
              <a:ext uri="{FF2B5EF4-FFF2-40B4-BE49-F238E27FC236}">
                <a16:creationId xmlns:a16="http://schemas.microsoft.com/office/drawing/2014/main" id="{AD1B22A8-576A-434B-8736-2407A63448CF}"/>
              </a:ext>
            </a:extLst>
          </p:cNvPr>
          <p:cNvSpPr txBox="1">
            <a:spLocks/>
          </p:cNvSpPr>
          <p:nvPr/>
        </p:nvSpPr>
        <p:spPr>
          <a:xfrm>
            <a:off x="8078887" y="3447881"/>
            <a:ext cx="2917703" cy="1167343"/>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lang="en-GB" sz="1200">
                <a:latin typeface="Arial" panose="020B0604020202020204" pitchFamily="34" charset="0"/>
                <a:cs typeface="Arial" panose="020B0604020202020204" pitchFamily="34" charset="0"/>
              </a:rPr>
              <a:t>Disabled respondents and those from within racially minoritised communities are more likely than the GM average to have adapted their working patterns in response to the rising cost of living. Please see the next slide for full details.</a:t>
            </a:r>
          </a:p>
        </p:txBody>
      </p:sp>
      <p:grpSp>
        <p:nvGrpSpPr>
          <p:cNvPr id="4" name="Group 3" descr="Green and Red arrows to signify when a statistic is significantly higher or lower than the previous survey.">
            <a:extLst>
              <a:ext uri="{FF2B5EF4-FFF2-40B4-BE49-F238E27FC236}">
                <a16:creationId xmlns:a16="http://schemas.microsoft.com/office/drawing/2014/main" id="{D3E5716E-4098-BE34-5D35-EA641D4AF735}"/>
              </a:ext>
            </a:extLst>
          </p:cNvPr>
          <p:cNvGrpSpPr/>
          <p:nvPr/>
        </p:nvGrpSpPr>
        <p:grpSpPr>
          <a:xfrm>
            <a:off x="575408" y="5999738"/>
            <a:ext cx="4037617" cy="276999"/>
            <a:chOff x="575408" y="5999738"/>
            <a:chExt cx="4037617" cy="276999"/>
          </a:xfrm>
        </p:grpSpPr>
        <p:sp>
          <p:nvSpPr>
            <p:cNvPr id="5" name="Arrow: Down 4">
              <a:extLst>
                <a:ext uri="{FF2B5EF4-FFF2-40B4-BE49-F238E27FC236}">
                  <a16:creationId xmlns:a16="http://schemas.microsoft.com/office/drawing/2014/main" id="{4F3D06DA-E7CF-9EBF-4A57-AAEA31F3407B}"/>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C70409F9-F2E9-CB14-AD17-10B58D9D27FF}"/>
                </a:ext>
              </a:extLst>
            </p:cNvPr>
            <p:cNvGrpSpPr/>
            <p:nvPr/>
          </p:nvGrpSpPr>
          <p:grpSpPr>
            <a:xfrm>
              <a:off x="575408" y="5999738"/>
              <a:ext cx="4037617" cy="276999"/>
              <a:chOff x="520117" y="5798698"/>
              <a:chExt cx="4037617" cy="276999"/>
            </a:xfrm>
          </p:grpSpPr>
          <p:sp>
            <p:nvSpPr>
              <p:cNvPr id="7" name="Arrow: Down 6">
                <a:extLst>
                  <a:ext uri="{FF2B5EF4-FFF2-40B4-BE49-F238E27FC236}">
                    <a16:creationId xmlns:a16="http://schemas.microsoft.com/office/drawing/2014/main" id="{3B9382F3-C488-169A-5B81-B2DDB49BADAF}"/>
                  </a:ext>
                </a:extLst>
              </p:cNvPr>
              <p:cNvSpPr/>
              <p:nvPr/>
            </p:nvSpPr>
            <p:spPr>
              <a:xfrm rot="10800000">
                <a:off x="520117" y="5838560"/>
                <a:ext cx="159391" cy="180961"/>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8" name="TextBox 7">
                <a:extLst>
                  <a:ext uri="{FF2B5EF4-FFF2-40B4-BE49-F238E27FC236}">
                    <a16:creationId xmlns:a16="http://schemas.microsoft.com/office/drawing/2014/main" id="{867AE205-E8BC-DFAE-6B57-704FC93D3AC9}"/>
                  </a:ext>
                </a:extLst>
              </p:cNvPr>
              <p:cNvSpPr txBox="1"/>
              <p:nvPr/>
            </p:nvSpPr>
            <p:spPr>
              <a:xfrm>
                <a:off x="884934" y="5798698"/>
                <a:ext cx="36728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ONS Benchmark</a:t>
                </a:r>
              </a:p>
            </p:txBody>
          </p:sp>
        </p:grpSp>
      </p:grpSp>
      <p:sp>
        <p:nvSpPr>
          <p:cNvPr id="11" name="Footer Placeholder 4">
            <a:extLst>
              <a:ext uri="{FF2B5EF4-FFF2-40B4-BE49-F238E27FC236}">
                <a16:creationId xmlns:a16="http://schemas.microsoft.com/office/drawing/2014/main" id="{F746DD38-3A24-4BB7-B45D-3D18E2D338AD}"/>
              </a:ext>
            </a:extLst>
          </p:cNvPr>
          <p:cNvSpPr txBox="1">
            <a:spLocks/>
          </p:cNvSpPr>
          <p:nvPr/>
        </p:nvSpPr>
        <p:spPr>
          <a:xfrm>
            <a:off x="372282" y="634126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CL14. Thinking of your work situation, which of these, if any, are you doing because of the increases in the cost of living?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Bases: 858 (All in employment)</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highlight>
                <a:srgbClr val="FFFF00"/>
              </a:highlight>
              <a:uLnTx/>
              <a:uFillTx/>
              <a:latin typeface="Arial"/>
              <a:ea typeface="+mn-ea"/>
              <a:cs typeface="Arial" panose="020B0604020202020204" pitchFamily="34" charset="0"/>
            </a:endParaRPr>
          </a:p>
        </p:txBody>
      </p:sp>
      <p:sp>
        <p:nvSpPr>
          <p:cNvPr id="20" name="Slide Number Placeholder 4">
            <a:extLst>
              <a:ext uri="{FF2B5EF4-FFF2-40B4-BE49-F238E27FC236}">
                <a16:creationId xmlns:a16="http://schemas.microsoft.com/office/drawing/2014/main" id="{E6E261CB-1C13-4C31-B8DB-D1530586103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0" name="Arrow: Down 9">
            <a:extLst>
              <a:ext uri="{FF2B5EF4-FFF2-40B4-BE49-F238E27FC236}">
                <a16:creationId xmlns:a16="http://schemas.microsoft.com/office/drawing/2014/main" id="{85EA453A-A727-0F8C-3AB0-A5FF7B847071}"/>
              </a:ext>
              <a:ext uri="{C183D7F6-B498-43B3-948B-1728B52AA6E4}">
                <adec:decorative xmlns:adec="http://schemas.microsoft.com/office/drawing/2017/decorative" val="1"/>
              </a:ext>
            </a:extLst>
          </p:cNvPr>
          <p:cNvSpPr/>
          <p:nvPr/>
        </p:nvSpPr>
        <p:spPr>
          <a:xfrm rot="10800000">
            <a:off x="6072452" y="2368652"/>
            <a:ext cx="159391" cy="180961"/>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7473E044-751A-626F-E4B7-97BAD50B7911}"/>
              </a:ext>
              <a:ext uri="{C183D7F6-B498-43B3-948B-1728B52AA6E4}">
                <adec:decorative xmlns:adec="http://schemas.microsoft.com/office/drawing/2017/decorative" val="1"/>
              </a:ext>
            </a:extLst>
          </p:cNvPr>
          <p:cNvSpPr/>
          <p:nvPr/>
        </p:nvSpPr>
        <p:spPr>
          <a:xfrm rot="10800000">
            <a:off x="5523507" y="2978403"/>
            <a:ext cx="159391" cy="180961"/>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3" name="Arrow: Down 12">
            <a:extLst>
              <a:ext uri="{FF2B5EF4-FFF2-40B4-BE49-F238E27FC236}">
                <a16:creationId xmlns:a16="http://schemas.microsoft.com/office/drawing/2014/main" id="{A15DFB11-D60B-8CA0-585A-56BA34435DBD}"/>
              </a:ext>
              <a:ext uri="{C183D7F6-B498-43B3-948B-1728B52AA6E4}">
                <adec:decorative xmlns:adec="http://schemas.microsoft.com/office/drawing/2017/decorative" val="1"/>
              </a:ext>
            </a:extLst>
          </p:cNvPr>
          <p:cNvSpPr/>
          <p:nvPr/>
        </p:nvSpPr>
        <p:spPr>
          <a:xfrm rot="10800000">
            <a:off x="4962114" y="3581290"/>
            <a:ext cx="159391" cy="180961"/>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1DC04111-BDC1-8A15-D84A-15D8177CB27A}"/>
              </a:ext>
              <a:ext uri="{C183D7F6-B498-43B3-948B-1728B52AA6E4}">
                <adec:decorative xmlns:adec="http://schemas.microsoft.com/office/drawing/2017/decorative" val="1"/>
              </a:ext>
            </a:extLst>
          </p:cNvPr>
          <p:cNvSpPr/>
          <p:nvPr/>
        </p:nvSpPr>
        <p:spPr>
          <a:xfrm rot="10800000">
            <a:off x="4954953" y="4239608"/>
            <a:ext cx="159391" cy="180961"/>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86DFF8FD-5277-4AF8-8E01-ECF7E4A5E626}"/>
              </a:ext>
              <a:ext uri="{C183D7F6-B498-43B3-948B-1728B52AA6E4}">
                <adec:decorative xmlns:adec="http://schemas.microsoft.com/office/drawing/2017/decorative" val="1"/>
              </a:ext>
            </a:extLst>
          </p:cNvPr>
          <p:cNvSpPr/>
          <p:nvPr/>
        </p:nvSpPr>
        <p:spPr>
          <a:xfrm>
            <a:off x="6348073" y="5475870"/>
            <a:ext cx="159391" cy="180961"/>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41F49011-089C-1FC0-D998-43633121D044}"/>
              </a:ext>
              <a:ext uri="{C183D7F6-B498-43B3-948B-1728B52AA6E4}">
                <adec:decorative xmlns:adec="http://schemas.microsoft.com/office/drawing/2017/decorative" val="1"/>
              </a:ext>
            </a:extLst>
          </p:cNvPr>
          <p:cNvSpPr txBox="1"/>
          <p:nvPr/>
        </p:nvSpPr>
        <p:spPr>
          <a:xfrm>
            <a:off x="5140629" y="232832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22" name="TextBox 21">
            <a:extLst>
              <a:ext uri="{FF2B5EF4-FFF2-40B4-BE49-F238E27FC236}">
                <a16:creationId xmlns:a16="http://schemas.microsoft.com/office/drawing/2014/main" id="{0BA1A25A-6E5D-4C7E-1077-313E670ABA1B}"/>
              </a:ext>
              <a:ext uri="{C183D7F6-B498-43B3-948B-1728B52AA6E4}">
                <adec:decorative xmlns:adec="http://schemas.microsoft.com/office/drawing/2017/decorative" val="1"/>
              </a:ext>
            </a:extLst>
          </p:cNvPr>
          <p:cNvSpPr txBox="1"/>
          <p:nvPr/>
        </p:nvSpPr>
        <p:spPr>
          <a:xfrm>
            <a:off x="4633146" y="296305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16" name="Arrow: Down 15">
            <a:extLst>
              <a:ext uri="{FF2B5EF4-FFF2-40B4-BE49-F238E27FC236}">
                <a16:creationId xmlns:a16="http://schemas.microsoft.com/office/drawing/2014/main" id="{48344A89-C635-3265-098F-02BD598887C7}"/>
              </a:ext>
              <a:ext uri="{C183D7F6-B498-43B3-948B-1728B52AA6E4}">
                <adec:decorative xmlns:adec="http://schemas.microsoft.com/office/drawing/2017/decorative" val="1"/>
              </a:ext>
            </a:extLst>
          </p:cNvPr>
          <p:cNvSpPr/>
          <p:nvPr/>
        </p:nvSpPr>
        <p:spPr>
          <a:xfrm>
            <a:off x="4784181" y="4830130"/>
            <a:ext cx="159391" cy="180961"/>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TextBox 22">
            <a:extLst>
              <a:ext uri="{FF2B5EF4-FFF2-40B4-BE49-F238E27FC236}">
                <a16:creationId xmlns:a16="http://schemas.microsoft.com/office/drawing/2014/main" id="{E3D3235F-5E3C-1AEF-F53F-0029D0C5BDD9}"/>
              </a:ext>
              <a:ext uri="{C183D7F6-B498-43B3-948B-1728B52AA6E4}">
                <adec:decorative xmlns:adec="http://schemas.microsoft.com/office/drawing/2017/decorative" val="1"/>
              </a:ext>
            </a:extLst>
          </p:cNvPr>
          <p:cNvSpPr txBox="1"/>
          <p:nvPr/>
        </p:nvSpPr>
        <p:spPr>
          <a:xfrm>
            <a:off x="3962981" y="357121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24" name="TextBox 23">
            <a:extLst>
              <a:ext uri="{FF2B5EF4-FFF2-40B4-BE49-F238E27FC236}">
                <a16:creationId xmlns:a16="http://schemas.microsoft.com/office/drawing/2014/main" id="{2B65C709-7D3B-6215-446F-893B443AA816}"/>
              </a:ext>
              <a:ext uri="{C183D7F6-B498-43B3-948B-1728B52AA6E4}">
                <adec:decorative xmlns:adec="http://schemas.microsoft.com/office/drawing/2017/decorative" val="1"/>
              </a:ext>
            </a:extLst>
          </p:cNvPr>
          <p:cNvSpPr txBox="1"/>
          <p:nvPr/>
        </p:nvSpPr>
        <p:spPr>
          <a:xfrm>
            <a:off x="4037143" y="419656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26" name="TextBox 25">
            <a:extLst>
              <a:ext uri="{FF2B5EF4-FFF2-40B4-BE49-F238E27FC236}">
                <a16:creationId xmlns:a16="http://schemas.microsoft.com/office/drawing/2014/main" id="{4A410591-FF47-65A0-5B70-A5486FC9F4C2}"/>
              </a:ext>
              <a:ext uri="{C183D7F6-B498-43B3-948B-1728B52AA6E4}">
                <adec:decorative xmlns:adec="http://schemas.microsoft.com/office/drawing/2017/decorative" val="1"/>
              </a:ext>
            </a:extLst>
          </p:cNvPr>
          <p:cNvSpPr txBox="1"/>
          <p:nvPr/>
        </p:nvSpPr>
        <p:spPr>
          <a:xfrm>
            <a:off x="5353544" y="542953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27" name="TextBox 26">
            <a:extLst>
              <a:ext uri="{FF2B5EF4-FFF2-40B4-BE49-F238E27FC236}">
                <a16:creationId xmlns:a16="http://schemas.microsoft.com/office/drawing/2014/main" id="{48C38DC6-F0D9-4062-E00D-F36D12AEDCEE}"/>
              </a:ext>
              <a:ext uri="{C183D7F6-B498-43B3-948B-1728B52AA6E4}">
                <adec:decorative xmlns:adec="http://schemas.microsoft.com/office/drawing/2017/decorative" val="1"/>
              </a:ext>
            </a:extLst>
          </p:cNvPr>
          <p:cNvSpPr txBox="1"/>
          <p:nvPr/>
        </p:nvSpPr>
        <p:spPr>
          <a:xfrm>
            <a:off x="4251305" y="209154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28" name="TextBox 27">
            <a:extLst>
              <a:ext uri="{FF2B5EF4-FFF2-40B4-BE49-F238E27FC236}">
                <a16:creationId xmlns:a16="http://schemas.microsoft.com/office/drawing/2014/main" id="{3B8D8242-D28A-4BC4-D936-5A9D4806B130}"/>
              </a:ext>
              <a:ext uri="{C183D7F6-B498-43B3-948B-1728B52AA6E4}">
                <adec:decorative xmlns:adec="http://schemas.microsoft.com/office/drawing/2017/decorative" val="1"/>
              </a:ext>
            </a:extLst>
          </p:cNvPr>
          <p:cNvSpPr txBox="1"/>
          <p:nvPr/>
        </p:nvSpPr>
        <p:spPr>
          <a:xfrm>
            <a:off x="4358871" y="271165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29" name="TextBox 28">
            <a:extLst>
              <a:ext uri="{FF2B5EF4-FFF2-40B4-BE49-F238E27FC236}">
                <a16:creationId xmlns:a16="http://schemas.microsoft.com/office/drawing/2014/main" id="{B42BB1BD-CDC4-70CB-A9B3-0551BAD0D671}"/>
              </a:ext>
              <a:ext uri="{C183D7F6-B498-43B3-948B-1728B52AA6E4}">
                <adec:decorative xmlns:adec="http://schemas.microsoft.com/office/drawing/2017/decorative" val="1"/>
              </a:ext>
            </a:extLst>
          </p:cNvPr>
          <p:cNvSpPr txBox="1"/>
          <p:nvPr/>
        </p:nvSpPr>
        <p:spPr>
          <a:xfrm>
            <a:off x="6243293" y="331707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30" name="TextBox 29">
            <a:extLst>
              <a:ext uri="{FF2B5EF4-FFF2-40B4-BE49-F238E27FC236}">
                <a16:creationId xmlns:a16="http://schemas.microsoft.com/office/drawing/2014/main" id="{90F1BD94-BAA9-D9C0-A010-1EE61878E2FA}"/>
              </a:ext>
              <a:ext uri="{C183D7F6-B498-43B3-948B-1728B52AA6E4}">
                <adec:decorative xmlns:adec="http://schemas.microsoft.com/office/drawing/2017/decorative" val="1"/>
              </a:ext>
            </a:extLst>
          </p:cNvPr>
          <p:cNvSpPr txBox="1"/>
          <p:nvPr/>
        </p:nvSpPr>
        <p:spPr>
          <a:xfrm>
            <a:off x="3830178" y="394522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31" name="TextBox 30">
            <a:extLst>
              <a:ext uri="{FF2B5EF4-FFF2-40B4-BE49-F238E27FC236}">
                <a16:creationId xmlns:a16="http://schemas.microsoft.com/office/drawing/2014/main" id="{6D20C2E0-6970-4F12-A5F0-D15597E3918D}"/>
              </a:ext>
              <a:ext uri="{C183D7F6-B498-43B3-948B-1728B52AA6E4}">
                <adec:decorative xmlns:adec="http://schemas.microsoft.com/office/drawing/2017/decorative" val="1"/>
              </a:ext>
            </a:extLst>
          </p:cNvPr>
          <p:cNvSpPr txBox="1"/>
          <p:nvPr/>
        </p:nvSpPr>
        <p:spPr>
          <a:xfrm>
            <a:off x="4394108" y="457870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32" name="TextBox 31">
            <a:extLst>
              <a:ext uri="{FF2B5EF4-FFF2-40B4-BE49-F238E27FC236}">
                <a16:creationId xmlns:a16="http://schemas.microsoft.com/office/drawing/2014/main" id="{E750DC8C-0AFC-02E2-8014-AE369607F3CC}"/>
              </a:ext>
              <a:ext uri="{C183D7F6-B498-43B3-948B-1728B52AA6E4}">
                <adec:decorative xmlns:adec="http://schemas.microsoft.com/office/drawing/2017/decorative" val="1"/>
              </a:ext>
            </a:extLst>
          </p:cNvPr>
          <p:cNvSpPr txBox="1"/>
          <p:nvPr/>
        </p:nvSpPr>
        <p:spPr>
          <a:xfrm>
            <a:off x="6338336" y="516792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36" name="TextBox 35">
            <a:extLst>
              <a:ext uri="{FF2B5EF4-FFF2-40B4-BE49-F238E27FC236}">
                <a16:creationId xmlns:a16="http://schemas.microsoft.com/office/drawing/2014/main" id="{B7F9AC89-4AB2-4B31-89CC-34EDDDCFA631}"/>
              </a:ext>
              <a:ext uri="{C183D7F6-B498-43B3-948B-1728B52AA6E4}">
                <adec:decorative xmlns:adec="http://schemas.microsoft.com/office/drawing/2017/decorative" val="1"/>
              </a:ext>
            </a:extLst>
          </p:cNvPr>
          <p:cNvSpPr txBox="1"/>
          <p:nvPr/>
        </p:nvSpPr>
        <p:spPr>
          <a:xfrm>
            <a:off x="4860577" y="5839542"/>
            <a:ext cx="2911852"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November (S4)</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Tree>
    <p:extLst>
      <p:ext uri="{BB962C8B-B14F-4D97-AF65-F5344CB8AC3E}">
        <p14:creationId xmlns:p14="http://schemas.microsoft.com/office/powerpoint/2010/main" val="1886289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422639" cy="830997"/>
          </a:xfrm>
        </p:spPr>
        <p:txBody>
          <a:bodyPr vert="horz" wrap="square" anchor="t">
            <a:spAutoFit/>
          </a:bodyPr>
          <a:lstStyle/>
          <a:p>
            <a:pPr>
              <a:lnSpc>
                <a:spcPct val="100000"/>
              </a:lnSpc>
            </a:pPr>
            <a:r>
              <a:rPr lang="en-GB" sz="1800" b="1"/>
              <a:t>Those within racially minoritised communities are significantly more likely than the Greater Manchester average to be </a:t>
            </a:r>
            <a:r>
              <a:rPr lang="en-GB" sz="1800" b="1">
                <a:solidFill>
                  <a:srgbClr val="33B0A6"/>
                </a:solidFill>
              </a:rPr>
              <a:t>working more hours than usual </a:t>
            </a:r>
            <a:r>
              <a:rPr lang="en-GB" sz="1800" b="1"/>
              <a:t>(44% cf. 33%) or </a:t>
            </a:r>
            <a:r>
              <a:rPr lang="en-GB" sz="1800" b="1">
                <a:solidFill>
                  <a:srgbClr val="33B0A6"/>
                </a:solidFill>
              </a:rPr>
              <a:t>looking for a job that pays more money </a:t>
            </a:r>
            <a:r>
              <a:rPr lang="en-GB" sz="1800" b="1"/>
              <a:t>(34% cf. 23%)</a:t>
            </a:r>
          </a:p>
        </p:txBody>
      </p:sp>
      <p:graphicFrame>
        <p:nvGraphicFramePr>
          <p:cNvPr id="37" name="Table Placeholder 6" descr="Column chart showing the proportion of respondents who have taken actions as a response to the cost of living crisis. 44% of those within racially minoritised communities would work more hours than usual, compared to 33% of the total population. ">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861730728"/>
              </p:ext>
            </p:extLst>
          </p:nvPr>
        </p:nvGraphicFramePr>
        <p:xfrm>
          <a:off x="556057" y="1222104"/>
          <a:ext cx="10953011" cy="4683971"/>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descr="Green and Red arrows to signify when a statistic is significantly higher or lower than the previous survey.">
            <a:extLst>
              <a:ext uri="{FF2B5EF4-FFF2-40B4-BE49-F238E27FC236}">
                <a16:creationId xmlns:a16="http://schemas.microsoft.com/office/drawing/2014/main" id="{2935F5D1-3040-AB24-487E-108CA32CE487}"/>
              </a:ext>
            </a:extLst>
          </p:cNvPr>
          <p:cNvGrpSpPr/>
          <p:nvPr/>
        </p:nvGrpSpPr>
        <p:grpSpPr>
          <a:xfrm>
            <a:off x="575408" y="5999738"/>
            <a:ext cx="3729841" cy="276999"/>
            <a:chOff x="575408" y="5999738"/>
            <a:chExt cx="3729841" cy="276999"/>
          </a:xfrm>
        </p:grpSpPr>
        <p:sp>
          <p:nvSpPr>
            <p:cNvPr id="4" name="Arrow: Down 3">
              <a:extLst>
                <a:ext uri="{FF2B5EF4-FFF2-40B4-BE49-F238E27FC236}">
                  <a16:creationId xmlns:a16="http://schemas.microsoft.com/office/drawing/2014/main" id="{3555AFA2-4546-9A12-1E60-F1CDACE1F297}"/>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26B1A12E-9875-FB6E-8BDC-C451890597F5}"/>
                </a:ext>
              </a:extLst>
            </p:cNvPr>
            <p:cNvGrpSpPr/>
            <p:nvPr/>
          </p:nvGrpSpPr>
          <p:grpSpPr>
            <a:xfrm>
              <a:off x="575408" y="5999738"/>
              <a:ext cx="3729841" cy="276999"/>
              <a:chOff x="520117" y="5798698"/>
              <a:chExt cx="3729841" cy="276999"/>
            </a:xfrm>
          </p:grpSpPr>
          <p:sp>
            <p:nvSpPr>
              <p:cNvPr id="6" name="Arrow: Down 5">
                <a:extLst>
                  <a:ext uri="{FF2B5EF4-FFF2-40B4-BE49-F238E27FC236}">
                    <a16:creationId xmlns:a16="http://schemas.microsoft.com/office/drawing/2014/main" id="{96D1B92A-4609-93BF-5601-A28DCB9CFEC0}"/>
                  </a:ext>
                </a:extLst>
              </p:cNvPr>
              <p:cNvSpPr/>
              <p:nvPr/>
            </p:nvSpPr>
            <p:spPr>
              <a:xfrm rot="10800000">
                <a:off x="520117" y="5838560"/>
                <a:ext cx="159391" cy="180961"/>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7" name="TextBox 6">
                <a:extLst>
                  <a:ext uri="{FF2B5EF4-FFF2-40B4-BE49-F238E27FC236}">
                    <a16:creationId xmlns:a16="http://schemas.microsoft.com/office/drawing/2014/main" id="{1A7E1C13-4410-5A1C-A1F0-9315373CD205}"/>
                  </a:ext>
                </a:extLst>
              </p:cNvPr>
              <p:cNvSpPr txBox="1"/>
              <p:nvPr/>
            </p:nvSpPr>
            <p:spPr>
              <a:xfrm>
                <a:off x="884934" y="5798698"/>
                <a:ext cx="336502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a:t>
                </a:r>
                <a:r>
                  <a:rPr lang="en-GB" sz="1200">
                    <a:solidFill>
                      <a:srgbClr val="5C5B5A"/>
                    </a:solidFill>
                    <a:latin typeface="Arial"/>
                  </a:rPr>
                  <a:t>GM average</a:t>
                </a:r>
                <a:endParaRPr kumimoji="0" lang="en-GB" sz="1200" b="0" i="0" u="none" strike="noStrike" kern="1200" cap="none" spc="0" normalizeH="0" baseline="0" noProof="0">
                  <a:ln>
                    <a:noFill/>
                  </a:ln>
                  <a:solidFill>
                    <a:srgbClr val="5C5B5A"/>
                  </a:solidFill>
                  <a:effectLst/>
                  <a:uLnTx/>
                  <a:uFillTx/>
                  <a:latin typeface="Arial"/>
                  <a:ea typeface="+mn-ea"/>
                  <a:cs typeface="+mn-cs"/>
                </a:endParaRPr>
              </a:p>
            </p:txBody>
          </p:sp>
        </p:grpSp>
      </p:grpSp>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372282" y="6322598"/>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CL14. Thinking of your work situation, which of these, if any, are you doing because of the increases in the cost of living?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Base: 858 (All in employment or doing unpaid voluntary work)</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0" name="Arrow: Down 9">
            <a:extLst>
              <a:ext uri="{FF2B5EF4-FFF2-40B4-BE49-F238E27FC236}">
                <a16:creationId xmlns:a16="http://schemas.microsoft.com/office/drawing/2014/main" id="{2C640D0F-9CBC-2D2C-9072-4374025B722A}"/>
              </a:ext>
              <a:ext uri="{C183D7F6-B498-43B3-948B-1728B52AA6E4}">
                <adec:decorative xmlns:adec="http://schemas.microsoft.com/office/drawing/2017/decorative" val="1"/>
              </a:ext>
            </a:extLst>
          </p:cNvPr>
          <p:cNvSpPr/>
          <p:nvPr/>
        </p:nvSpPr>
        <p:spPr>
          <a:xfrm rot="10800000">
            <a:off x="1947303" y="1738329"/>
            <a:ext cx="159391" cy="180961"/>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1" name="Arrow: Down 10">
            <a:extLst>
              <a:ext uri="{FF2B5EF4-FFF2-40B4-BE49-F238E27FC236}">
                <a16:creationId xmlns:a16="http://schemas.microsoft.com/office/drawing/2014/main" id="{8254DAE3-EC85-5E67-D6CB-6E4A88EFD061}"/>
              </a:ext>
              <a:ext uri="{C183D7F6-B498-43B3-948B-1728B52AA6E4}">
                <adec:decorative xmlns:adec="http://schemas.microsoft.com/office/drawing/2017/decorative" val="1"/>
              </a:ext>
            </a:extLst>
          </p:cNvPr>
          <p:cNvSpPr/>
          <p:nvPr/>
        </p:nvSpPr>
        <p:spPr>
          <a:xfrm rot="10800000">
            <a:off x="4112345" y="2508396"/>
            <a:ext cx="159391" cy="180961"/>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4E65553E-776F-FAEF-3392-722B209AEC44}"/>
              </a:ext>
              <a:ext uri="{C183D7F6-B498-43B3-948B-1728B52AA6E4}">
                <adec:decorative xmlns:adec="http://schemas.microsoft.com/office/drawing/2017/decorative" val="1"/>
              </a:ext>
            </a:extLst>
          </p:cNvPr>
          <p:cNvSpPr/>
          <p:nvPr/>
        </p:nvSpPr>
        <p:spPr>
          <a:xfrm>
            <a:off x="11061136" y="2982860"/>
            <a:ext cx="159391" cy="180961"/>
          </a:xfrm>
          <a:prstGeom prst="down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Arrow: Down 12">
            <a:extLst>
              <a:ext uri="{FF2B5EF4-FFF2-40B4-BE49-F238E27FC236}">
                <a16:creationId xmlns:a16="http://schemas.microsoft.com/office/drawing/2014/main" id="{FDAC7417-C2B4-761A-1144-E863C34C36A6}"/>
              </a:ext>
              <a:ext uri="{C183D7F6-B498-43B3-948B-1728B52AA6E4}">
                <adec:decorative xmlns:adec="http://schemas.microsoft.com/office/drawing/2017/decorative" val="1"/>
              </a:ext>
            </a:extLst>
          </p:cNvPr>
          <p:cNvSpPr/>
          <p:nvPr/>
        </p:nvSpPr>
        <p:spPr>
          <a:xfrm>
            <a:off x="10555985" y="3199914"/>
            <a:ext cx="159391" cy="180961"/>
          </a:xfrm>
          <a:prstGeom prst="down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CCDF44E7-077E-CDC2-639C-0DF2C2EA979E}"/>
              </a:ext>
              <a:ext uri="{C183D7F6-B498-43B3-948B-1728B52AA6E4}">
                <adec:decorative xmlns:adec="http://schemas.microsoft.com/office/drawing/2017/decorative" val="1"/>
              </a:ext>
            </a:extLst>
          </p:cNvPr>
          <p:cNvSpPr/>
          <p:nvPr/>
        </p:nvSpPr>
        <p:spPr>
          <a:xfrm rot="10800000">
            <a:off x="5421371" y="3199914"/>
            <a:ext cx="159391" cy="180961"/>
          </a:xfrm>
          <a:prstGeom prst="down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FFEBA672-2879-F754-FF88-D0FA1823BD5A}"/>
              </a:ext>
              <a:ext uri="{C183D7F6-B498-43B3-948B-1728B52AA6E4}">
                <adec:decorative xmlns:adec="http://schemas.microsoft.com/office/drawing/2017/decorative" val="1"/>
              </a:ext>
            </a:extLst>
          </p:cNvPr>
          <p:cNvSpPr/>
          <p:nvPr/>
        </p:nvSpPr>
        <p:spPr>
          <a:xfrm rot="10800000">
            <a:off x="3641314" y="2391896"/>
            <a:ext cx="159391" cy="180961"/>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Tree>
    <p:extLst>
      <p:ext uri="{BB962C8B-B14F-4D97-AF65-F5344CB8AC3E}">
        <p14:creationId xmlns:p14="http://schemas.microsoft.com/office/powerpoint/2010/main" val="3726981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356673" y="1283600"/>
            <a:ext cx="8085991" cy="1116000"/>
          </a:xfrm>
        </p:spPr>
        <p:txBody>
          <a:bodyPr/>
          <a:lstStyle/>
          <a:p>
            <a:r>
              <a:rPr lang="en-GB" b="1"/>
              <a:t>Cost of Living and Food Security </a:t>
            </a:r>
          </a:p>
        </p:txBody>
      </p:sp>
      <p:graphicFrame>
        <p:nvGraphicFramePr>
          <p:cNvPr id="7" name="Table 6">
            <a:extLst>
              <a:ext uri="{FF2B5EF4-FFF2-40B4-BE49-F238E27FC236}">
                <a16:creationId xmlns:a16="http://schemas.microsoft.com/office/drawing/2014/main" id="{FFA05338-D449-CCF9-8FBD-7401ABBFF531}"/>
              </a:ext>
            </a:extLst>
          </p:cNvPr>
          <p:cNvGraphicFramePr>
            <a:graphicFrameLocks noGrp="1"/>
          </p:cNvGraphicFramePr>
          <p:nvPr>
            <p:extLst>
              <p:ext uri="{D42A27DB-BD31-4B8C-83A1-F6EECF244321}">
                <p14:modId xmlns:p14="http://schemas.microsoft.com/office/powerpoint/2010/main" val="944330262"/>
              </p:ext>
            </p:extLst>
          </p:nvPr>
        </p:nvGraphicFramePr>
        <p:xfrm>
          <a:off x="590400" y="3757341"/>
          <a:ext cx="5963562" cy="228288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4846203"/>
                    </a:ext>
                  </a:extLst>
                </a:gridCol>
                <a:gridCol w="1823562">
                  <a:extLst>
                    <a:ext uri="{9D8B030D-6E8A-4147-A177-3AD203B41FA5}">
                      <a16:colId xmlns:a16="http://schemas.microsoft.com/office/drawing/2014/main" val="4277008826"/>
                    </a:ext>
                  </a:extLst>
                </a:gridCol>
              </a:tblGrid>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2" action="ppaction://hlinksldjump">
                            <a:extLst>
                              <a:ext uri="{A12FA001-AC4F-418D-AE19-62706E023703}">
                                <ahyp:hlinkClr xmlns:ahyp="http://schemas.microsoft.com/office/drawing/2018/hyperlinkcolor" val="tx"/>
                              </a:ext>
                            </a:extLst>
                          </a:hlinkClick>
                        </a:rPr>
                        <a:t>pages 25-27</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3349281"/>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Approach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3" action="ppaction://hlinksldjump">
                            <a:extLst>
                              <a:ext uri="{A12FA001-AC4F-418D-AE19-62706E023703}">
                                <ahyp:hlinkClr xmlns:ahyp="http://schemas.microsoft.com/office/drawing/2018/hyperlinkcolor" val="tx"/>
                              </a:ext>
                            </a:extLst>
                          </a:hlinkClick>
                        </a:rPr>
                        <a:t>page 28</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2537033"/>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Sample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4" action="ppaction://hlinksldjump">
                            <a:extLst>
                              <a:ext uri="{A12FA001-AC4F-418D-AE19-62706E023703}">
                                <ahyp:hlinkClr xmlns:ahyp="http://schemas.microsoft.com/office/drawing/2018/hyperlinkcolor" val="tx"/>
                              </a:ext>
                            </a:extLst>
                          </a:hlinkClick>
                        </a:rPr>
                        <a:t>page 29</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2773554"/>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bg1"/>
                          </a:solidFill>
                          <a:latin typeface="+mn-lt"/>
                          <a:ea typeface="+mn-ea"/>
                          <a:cs typeface="+mn-cs"/>
                        </a:rPr>
                        <a:t>Overview of cost of living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5" action="ppaction://hlinksldjump">
                            <a:extLst>
                              <a:ext uri="{A12FA001-AC4F-418D-AE19-62706E023703}">
                                <ahyp:hlinkClr xmlns:ahyp="http://schemas.microsoft.com/office/drawing/2018/hyperlinkcolor" val="tx"/>
                              </a:ext>
                            </a:extLst>
                          </a:hlinkClick>
                        </a:rPr>
                        <a:t>pages 30-34</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0558864"/>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bg1"/>
                          </a:solidFill>
                          <a:latin typeface="+mn-lt"/>
                          <a:ea typeface="+mn-ea"/>
                          <a:cs typeface="+mn-cs"/>
                        </a:rPr>
                        <a:t>Overview of food security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6" action="ppaction://hlinksldjump">
                            <a:extLst>
                              <a:ext uri="{A12FA001-AC4F-418D-AE19-62706E023703}">
                                <ahyp:hlinkClr xmlns:ahyp="http://schemas.microsoft.com/office/drawing/2018/hyperlinkcolor" val="tx"/>
                              </a:ext>
                            </a:extLst>
                          </a:hlinkClick>
                        </a:rPr>
                        <a:t>pages 35-39</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657750"/>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bg1"/>
                          </a:solidFill>
                          <a:latin typeface="+mn-lt"/>
                          <a:ea typeface="+mn-ea"/>
                          <a:cs typeface="+mn-cs"/>
                        </a:rPr>
                        <a:t>Life satisfaction and anxiety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7" action="ppaction://hlinksldjump">
                            <a:extLst>
                              <a:ext uri="{A12FA001-AC4F-418D-AE19-62706E023703}">
                                <ahyp:hlinkClr xmlns:ahyp="http://schemas.microsoft.com/office/drawing/2018/hyperlinkcolor" val="tx"/>
                              </a:ext>
                            </a:extLst>
                          </a:hlinkClick>
                        </a:rPr>
                        <a:t>pages 41-42</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9119314"/>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Cost of living worries and impact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8" action="ppaction://hlinksldjump">
                            <a:extLst>
                              <a:ext uri="{A12FA001-AC4F-418D-AE19-62706E023703}">
                                <ahyp:hlinkClr xmlns:ahyp="http://schemas.microsoft.com/office/drawing/2018/hyperlinkcolor" val="tx"/>
                              </a:ext>
                            </a:extLst>
                          </a:hlinkClick>
                        </a:rPr>
                        <a:t>pages </a:t>
                      </a:r>
                      <a:r>
                        <a:rPr lang="en-GB" sz="1400" b="1" u="sng">
                          <a:solidFill>
                            <a:schemeClr val="bg1"/>
                          </a:solidFill>
                        </a:rPr>
                        <a:t>43-44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295801"/>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panose="020B0604020202020204" pitchFamily="34" charset="0"/>
                          <a:cs typeface="Arial" panose="020B0604020202020204" pitchFamily="34" charset="0"/>
                        </a:rPr>
                        <a:t>Financial situation and borrowing</a:t>
                      </a:r>
                      <a:endParaRPr lang="en-GB" sz="1400" b="1">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9" action="ppaction://hlinksldjump">
                            <a:extLst>
                              <a:ext uri="{A12FA001-AC4F-418D-AE19-62706E023703}">
                                <ahyp:hlinkClr xmlns:ahyp="http://schemas.microsoft.com/office/drawing/2018/hyperlinkcolor" val="tx"/>
                              </a:ext>
                            </a:extLst>
                          </a:hlinkClick>
                        </a:rPr>
                        <a:t>pages 46-47</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3977612"/>
                  </a:ext>
                </a:extLst>
              </a:tr>
            </a:tbl>
          </a:graphicData>
        </a:graphic>
      </p:graphicFrame>
      <p:graphicFrame>
        <p:nvGraphicFramePr>
          <p:cNvPr id="8" name="Table 7">
            <a:extLst>
              <a:ext uri="{FF2B5EF4-FFF2-40B4-BE49-F238E27FC236}">
                <a16:creationId xmlns:a16="http://schemas.microsoft.com/office/drawing/2014/main" id="{52E498DC-42C7-296A-0E4A-B9BBEC38F772}"/>
              </a:ext>
            </a:extLst>
          </p:cNvPr>
          <p:cNvGraphicFramePr>
            <a:graphicFrameLocks noGrp="1"/>
          </p:cNvGraphicFramePr>
          <p:nvPr>
            <p:extLst>
              <p:ext uri="{D42A27DB-BD31-4B8C-83A1-F6EECF244321}">
                <p14:modId xmlns:p14="http://schemas.microsoft.com/office/powerpoint/2010/main" val="4151691526"/>
              </p:ext>
            </p:extLst>
          </p:nvPr>
        </p:nvGraphicFramePr>
        <p:xfrm>
          <a:off x="6214831" y="3757341"/>
          <a:ext cx="5228485" cy="1998038"/>
        </p:xfrm>
        <a:graphic>
          <a:graphicData uri="http://schemas.openxmlformats.org/drawingml/2006/table">
            <a:tbl>
              <a:tblPr firstRow="1" bandRow="1">
                <a:tableStyleId>{5C22544A-7EE6-4342-B048-85BDC9FD1C3A}</a:tableStyleId>
              </a:tblPr>
              <a:tblGrid>
                <a:gridCol w="4079979">
                  <a:extLst>
                    <a:ext uri="{9D8B030D-6E8A-4147-A177-3AD203B41FA5}">
                      <a16:colId xmlns:a16="http://schemas.microsoft.com/office/drawing/2014/main" val="4846203"/>
                    </a:ext>
                  </a:extLst>
                </a:gridCol>
                <a:gridCol w="1148506">
                  <a:extLst>
                    <a:ext uri="{9D8B030D-6E8A-4147-A177-3AD203B41FA5}">
                      <a16:colId xmlns:a16="http://schemas.microsoft.com/office/drawing/2014/main" val="4277008826"/>
                    </a:ext>
                  </a:extLst>
                </a:gridCol>
              </a:tblGrid>
              <a:tr h="2856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Energy affordability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10" action="ppaction://hlinksldjump">
                            <a:extLst>
                              <a:ext uri="{A12FA001-AC4F-418D-AE19-62706E023703}">
                                <ahyp:hlinkClr xmlns:ahyp="http://schemas.microsoft.com/office/drawing/2018/hyperlinkcolor" val="tx"/>
                              </a:ext>
                            </a:extLst>
                          </a:hlinkClick>
                        </a:rPr>
                        <a:t>pages 48-49</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3740465"/>
                  </a:ext>
                </a:extLst>
              </a:tr>
              <a:tr h="2856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Rent and mortgage affordability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11" action="ppaction://hlinksldjump">
                            <a:extLst>
                              <a:ext uri="{A12FA001-AC4F-418D-AE19-62706E023703}">
                                <ahyp:hlinkClr xmlns:ahyp="http://schemas.microsoft.com/office/drawing/2018/hyperlinkcolor" val="tx"/>
                              </a:ext>
                            </a:extLst>
                          </a:hlinkClick>
                        </a:rPr>
                        <a:t>pages 50-51</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2374962"/>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Borrowing money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12" action="ppaction://hlinksldjump">
                            <a:extLst>
                              <a:ext uri="{A12FA001-AC4F-418D-AE19-62706E023703}">
                                <ahyp:hlinkClr xmlns:ahyp="http://schemas.microsoft.com/office/drawing/2018/hyperlinkcolor" val="tx"/>
                              </a:ext>
                            </a:extLst>
                          </a:hlinkClick>
                        </a:rPr>
                        <a:t>pages 52-54</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487535"/>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Loan anxiety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13" action="ppaction://hlinksldjump">
                            <a:extLst>
                              <a:ext uri="{A12FA001-AC4F-418D-AE19-62706E023703}">
                                <ahyp:hlinkClr xmlns:ahyp="http://schemas.microsoft.com/office/drawing/2018/hyperlinkcolor" val="tx"/>
                              </a:ext>
                            </a:extLst>
                          </a:hlinkClick>
                        </a:rPr>
                        <a:t>pages 55-56</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9355683"/>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Government support uptake and awareness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14" action="ppaction://hlinksldjump">
                            <a:extLst>
                              <a:ext uri="{A12FA001-AC4F-418D-AE19-62706E023703}">
                                <ahyp:hlinkClr xmlns:ahyp="http://schemas.microsoft.com/office/drawing/2018/hyperlinkcolor" val="tx"/>
                              </a:ext>
                            </a:extLst>
                          </a:hlinkClick>
                        </a:rPr>
                        <a:t>pages 57-58</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6752238"/>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Introduction to the food security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15" action="ppaction://hlinksldjump">
                            <a:extLst>
                              <a:ext uri="{A12FA001-AC4F-418D-AE19-62706E023703}">
                                <ahyp:hlinkClr xmlns:ahyp="http://schemas.microsoft.com/office/drawing/2018/hyperlinkcolor" val="tx"/>
                              </a:ext>
                            </a:extLst>
                          </a:hlinkClick>
                        </a:rPr>
                        <a:t>page 60</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0034371"/>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panose="020B0604020202020204" pitchFamily="34" charset="0"/>
                          <a:cs typeface="Arial" panose="020B0604020202020204" pitchFamily="34" charset="0"/>
                        </a:rPr>
                        <a:t>Past 12 months activity</a:t>
                      </a:r>
                      <a:endParaRPr lang="en-GB" sz="1400" b="1">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16" action="ppaction://hlinksldjump">
                            <a:extLst>
                              <a:ext uri="{A12FA001-AC4F-418D-AE19-62706E023703}">
                                <ahyp:hlinkClr xmlns:ahyp="http://schemas.microsoft.com/office/drawing/2018/hyperlinkcolor" val="tx"/>
                              </a:ext>
                            </a:extLst>
                          </a:hlinkClick>
                        </a:rPr>
                        <a:t>pages 61-64</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4893827"/>
                  </a:ext>
                </a:extLst>
              </a:tr>
            </a:tbl>
          </a:graphicData>
        </a:graphic>
      </p:graphicFrame>
    </p:spTree>
    <p:extLst>
      <p:ext uri="{BB962C8B-B14F-4D97-AF65-F5344CB8AC3E}">
        <p14:creationId xmlns:p14="http://schemas.microsoft.com/office/powerpoint/2010/main" val="1871292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586800" y="583199"/>
            <a:ext cx="5495023" cy="1513229"/>
          </a:xfrm>
        </p:spPr>
        <p:txBody>
          <a:bodyPr>
            <a:normAutofit/>
          </a:bodyPr>
          <a:lstStyle/>
          <a:p>
            <a:r>
              <a:rPr lang="en-GB"/>
              <a:t>Overview:</a:t>
            </a:r>
            <a:br>
              <a:rPr lang="en-GB"/>
            </a:br>
            <a:r>
              <a:rPr lang="en-GB"/>
              <a:t>Cost of Living and </a:t>
            </a:r>
            <a:br>
              <a:rPr lang="en-GB"/>
            </a:br>
            <a:r>
              <a:rPr lang="en-GB"/>
              <a:t>Food Security</a:t>
            </a:r>
          </a:p>
        </p:txBody>
      </p:sp>
      <p:sp>
        <p:nvSpPr>
          <p:cNvPr id="3" name="Text Placeholder 2">
            <a:extLst>
              <a:ext uri="{FF2B5EF4-FFF2-40B4-BE49-F238E27FC236}">
                <a16:creationId xmlns:a16="http://schemas.microsoft.com/office/drawing/2014/main" id="{0F5235E6-B3F0-53C3-9546-36323FA23B1D}"/>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710121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Cost of Living – key findings</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482400" y="932400"/>
            <a:ext cx="10897200" cy="5032147"/>
          </a:xfrm>
          <a:prstGeom prst="rect">
            <a:avLst/>
          </a:prstGeom>
          <a:noFill/>
        </p:spPr>
        <p:txBody>
          <a:bodyPr wrap="square" lIns="91440" tIns="45720" rIns="91440" bIns="45720" rtlCol="0" anchor="t">
            <a:spAutoFit/>
          </a:bodyPr>
          <a:lstStyle/>
          <a:p>
            <a:r>
              <a:rPr lang="en-GB" sz="1200" b="1">
                <a:solidFill>
                  <a:schemeClr val="bg1"/>
                </a:solidFill>
                <a:latin typeface="Arial" panose="020B0604020202020204" pitchFamily="34" charset="0"/>
                <a:cs typeface="Arial" panose="020B0604020202020204" pitchFamily="34" charset="0"/>
              </a:rPr>
              <a:t>Questions mirror those that have been asked nationally by the Office for National Statistics so that benchmarking can be undertaken. </a:t>
            </a:r>
          </a:p>
          <a:p>
            <a:endParaRPr lang="en-GB" sz="1500">
              <a:solidFill>
                <a:schemeClr val="bg1"/>
              </a:solidFill>
            </a:endParaRPr>
          </a:p>
          <a:p>
            <a:pPr>
              <a:spcAft>
                <a:spcPts val="600"/>
              </a:spcAft>
            </a:pPr>
            <a:r>
              <a:rPr lang="en-GB" sz="1400" b="1">
                <a:solidFill>
                  <a:schemeClr val="bg1"/>
                </a:solidFill>
                <a:latin typeface="Arial" panose="020B0604020202020204" pitchFamily="34" charset="0"/>
                <a:cs typeface="Arial" panose="020B0604020202020204" pitchFamily="34" charset="0"/>
              </a:rPr>
              <a:t>OVERALL IMPACTS AND CONCERNS ABOUT COST OF LIVING</a:t>
            </a:r>
            <a:r>
              <a:rPr lang="en-GB" sz="1400">
                <a:solidFill>
                  <a:schemeClr val="bg1"/>
                </a:solidFill>
                <a:latin typeface="Arial" panose="020B0604020202020204" pitchFamily="34" charset="0"/>
                <a:cs typeface="Arial" panose="020B0604020202020204" pitchFamily="34" charset="0"/>
              </a:rPr>
              <a:t> </a:t>
            </a:r>
          </a:p>
          <a:p>
            <a:pPr marL="742950" lvl="1" indent="-285750">
              <a:spcAft>
                <a:spcPts val="600"/>
              </a:spcAft>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The impacts of the cost of living crisis continue to raise challenges and reach far beyond ‘disadvantaged’ parts of the population: </a:t>
            </a:r>
          </a:p>
          <a:p>
            <a:pPr marL="1200150" lvl="2" indent="-285750">
              <a:spcAft>
                <a:spcPts val="600"/>
              </a:spcAft>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8 in 10 (80%) Greater Manchester respondents say their cost of living has increased over the past month, </a:t>
            </a:r>
          </a:p>
          <a:p>
            <a:pPr marL="1200150" lvl="2" indent="-285750">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whilst 7 in 10 (71%) are worried about the rising cost of living</a:t>
            </a:r>
          </a:p>
          <a:p>
            <a:pPr marL="1200150" lvl="2" indent="-285750">
              <a:buFont typeface="Arial" panose="020B0604020202020204" pitchFamily="34" charset="0"/>
              <a:buChar char="•"/>
            </a:pPr>
            <a:endParaRPr lang="en-US" sz="1200">
              <a:solidFill>
                <a:schemeClr val="bg1"/>
              </a:solidFill>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1200">
                <a:solidFill>
                  <a:schemeClr val="bg1"/>
                </a:solidFill>
                <a:latin typeface="Arial" panose="020B0604020202020204" pitchFamily="34" charset="0"/>
                <a:cs typeface="Arial" panose="020B0604020202020204" pitchFamily="34" charset="0"/>
              </a:rPr>
              <a:t>GM results are broadly in line with the national picture, though more GM residents report being “very worried” (29% compared to 23% nationally).</a:t>
            </a:r>
            <a:endParaRPr lang="en-GB" sz="1200">
              <a:solidFill>
                <a:schemeClr val="bg1"/>
              </a:solidFill>
              <a:latin typeface="Arial" panose="020B0604020202020204" pitchFamily="34" charset="0"/>
              <a:cs typeface="Arial" panose="020B0604020202020204" pitchFamily="34" charset="0"/>
            </a:endParaRPr>
          </a:p>
          <a:p>
            <a:pPr lvl="2"/>
            <a:endParaRPr lang="en-GB" sz="1200">
              <a:solidFill>
                <a:schemeClr val="bg1"/>
              </a:solidFill>
              <a:latin typeface="Arial" panose="020B0604020202020204" pitchFamily="34" charset="0"/>
              <a:cs typeface="Arial" panose="020B0604020202020204" pitchFamily="34" charset="0"/>
            </a:endParaRPr>
          </a:p>
          <a:p>
            <a:pPr marL="742950" lvl="1" indent="-285750">
              <a:spcAft>
                <a:spcPts val="600"/>
              </a:spcAft>
              <a:buFont typeface="Arial" panose="020B0604020202020204" pitchFamily="34" charset="0"/>
              <a:buChar char="•"/>
            </a:pPr>
            <a:r>
              <a:rPr lang="en-US" sz="1200">
                <a:solidFill>
                  <a:schemeClr val="bg1"/>
                </a:solidFill>
                <a:latin typeface="Arial" panose="020B0604020202020204" pitchFamily="34" charset="0"/>
                <a:cs typeface="Arial" panose="020B0604020202020204" pitchFamily="34" charset="0"/>
              </a:rPr>
              <a:t>While remaining high, there have been slight declines since November in the proportions of residents who feel worried about their cost of living:</a:t>
            </a:r>
            <a:endParaRPr lang="en-GB" sz="1200">
              <a:solidFill>
                <a:schemeClr val="bg1"/>
              </a:solidFill>
              <a:latin typeface="Arial" panose="020B0604020202020204" pitchFamily="34" charset="0"/>
              <a:cs typeface="Arial" panose="020B0604020202020204" pitchFamily="34" charset="0"/>
            </a:endParaRPr>
          </a:p>
          <a:p>
            <a:pPr marL="1200150" lvl="2" indent="-285750">
              <a:spcAft>
                <a:spcPts val="600"/>
              </a:spcAft>
              <a:buFont typeface="Arial" panose="020B0604020202020204" pitchFamily="34" charset="0"/>
              <a:buChar char="•"/>
            </a:pPr>
            <a:r>
              <a:rPr lang="en-US" sz="1200">
                <a:solidFill>
                  <a:schemeClr val="bg1"/>
                </a:solidFill>
                <a:latin typeface="Arial" panose="020B0604020202020204" pitchFamily="34" charset="0"/>
                <a:cs typeface="Arial" panose="020B0604020202020204" pitchFamily="34" charset="0"/>
              </a:rPr>
              <a:t>This change is seen in both Greater Manchester and Great Britain data </a:t>
            </a:r>
            <a:endParaRPr lang="en-GB" sz="1200">
              <a:solidFill>
                <a:schemeClr val="bg1"/>
              </a:solidFill>
              <a:latin typeface="Arial" panose="020B0604020202020204" pitchFamily="34" charset="0"/>
              <a:cs typeface="Arial" panose="020B0604020202020204" pitchFamily="34" charset="0"/>
            </a:endParaRPr>
          </a:p>
          <a:p>
            <a:pPr marL="1200150" lvl="2" indent="-285750">
              <a:spcAft>
                <a:spcPts val="600"/>
              </a:spcAft>
              <a:buFont typeface="Arial" panose="020B0604020202020204" pitchFamily="34" charset="0"/>
              <a:buChar char="•"/>
            </a:pPr>
            <a:r>
              <a:rPr lang="en-US" sz="1200">
                <a:solidFill>
                  <a:schemeClr val="bg1"/>
                </a:solidFill>
                <a:latin typeface="Arial" panose="020B0604020202020204" pitchFamily="34" charset="0"/>
                <a:cs typeface="Arial" panose="020B0604020202020204" pitchFamily="34" charset="0"/>
              </a:rPr>
              <a:t>In Greater Manchester, those worried have fallen from 80% to 71% and those very worried from 34% to 29%; in Great Britain those worried have fallen from 79% to 76% and those very worried from 28% to 23%</a:t>
            </a:r>
            <a:endParaRPr lang="en-GB" sz="1200">
              <a:solidFill>
                <a:schemeClr val="bg1"/>
              </a:solidFill>
              <a:latin typeface="Arial" panose="020B0604020202020204" pitchFamily="34" charset="0"/>
              <a:cs typeface="Arial" panose="020B0604020202020204" pitchFamily="34" charset="0"/>
            </a:endParaRPr>
          </a:p>
          <a:p>
            <a:pPr marL="1200150" lvl="2" indent="-285750">
              <a:spcAft>
                <a:spcPts val="600"/>
              </a:spcAft>
              <a:buFont typeface="Arial" panose="020B0604020202020204" pitchFamily="34" charset="0"/>
              <a:buChar char="•"/>
            </a:pPr>
            <a:r>
              <a:rPr lang="en-US" sz="1200">
                <a:solidFill>
                  <a:schemeClr val="bg1"/>
                </a:solidFill>
                <a:latin typeface="Arial" panose="020B0604020202020204" pitchFamily="34" charset="0"/>
                <a:cs typeface="Arial" panose="020B0604020202020204" pitchFamily="34" charset="0"/>
              </a:rPr>
              <a:t>While notable, these declines may reflection a degree of ‘normalisation’ of increased costs and less pronounced media reporting on the cost of living crisis than earlier in the Autumn.</a:t>
            </a:r>
            <a:endParaRPr lang="en-GB" sz="120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1200">
              <a:solidFill>
                <a:schemeClr val="bg1"/>
              </a:solidFill>
              <a:latin typeface="Arial" panose="020B0604020202020204" pitchFamily="34" charset="0"/>
              <a:cs typeface="Arial" panose="020B0604020202020204" pitchFamily="34" charset="0"/>
            </a:endParaRPr>
          </a:p>
          <a:p>
            <a:pPr marL="742950" lvl="1" indent="-285750">
              <a:spcAft>
                <a:spcPts val="600"/>
              </a:spcAft>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Some parts of the population are more likely to be worried about their costs of living than others. Whilst 71% of the population as a whole report being worried, this figure is higher among disabled respondents (86%); those not in work due to ill health or disability (85%); and parents of children not in early years education (83%)</a:t>
            </a:r>
          </a:p>
          <a:p>
            <a:pPr marL="742950" lvl="1" indent="-285750">
              <a:spcAft>
                <a:spcPts val="600"/>
              </a:spcAft>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Those aged 65 and over and living alone are less likely to say they are concerned with the rising cost of living or the impacts of it, likely due to high proportions of this group being home owners and having a steady pension</a:t>
            </a:r>
          </a:p>
        </p:txBody>
      </p:sp>
      <p:sp>
        <p:nvSpPr>
          <p:cNvPr id="5" name="Text Placeholder 4">
            <a:extLst>
              <a:ext uri="{FF2B5EF4-FFF2-40B4-BE49-F238E27FC236}">
                <a16:creationId xmlns:a16="http://schemas.microsoft.com/office/drawing/2014/main" id="{CF934049-6A55-7285-0DDE-A33C3BFEB1EE}"/>
              </a:ext>
            </a:extLst>
          </p:cNvPr>
          <p:cNvSpPr>
            <a:spLocks noGrp="1"/>
          </p:cNvSpPr>
          <p:nvPr>
            <p:ph type="body" sz="quarter" idx="11"/>
          </p:nvPr>
        </p:nvSpPr>
        <p:spPr/>
        <p:txBody>
          <a:bodyPr>
            <a:normAutofit/>
          </a:bodyPr>
          <a:lstStyle/>
          <a:p>
            <a:r>
              <a:rPr lang="en-GB" sz="10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Public opinions and social trends, Great Britain: social trends - Office for National Statistics </a:t>
            </a:r>
            <a:r>
              <a:rPr lang="en-GB" sz="1000">
                <a:latin typeface="Arial" panose="020B0604020202020204" pitchFamily="34" charset="0"/>
                <a:cs typeface="Arial" panose="020B0604020202020204" pitchFamily="34" charset="0"/>
              </a:rPr>
              <a:t>for national comparisons, based on national fieldwork 7 – 18 December 2022</a:t>
            </a:r>
          </a:p>
        </p:txBody>
      </p:sp>
    </p:spTree>
    <p:extLst>
      <p:ext uri="{BB962C8B-B14F-4D97-AF65-F5344CB8AC3E}">
        <p14:creationId xmlns:p14="http://schemas.microsoft.com/office/powerpoint/2010/main" val="2739617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Cost of Living – key findings cont.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482400" y="932400"/>
            <a:ext cx="10897200" cy="4078039"/>
          </a:xfrm>
          <a:prstGeom prst="rect">
            <a:avLst/>
          </a:prstGeom>
          <a:noFill/>
        </p:spPr>
        <p:txBody>
          <a:bodyPr wrap="square" lIns="91440" tIns="45720" rIns="91440" bIns="45720" rtlCol="0" anchor="t">
            <a:spAutoFit/>
          </a:bodyPr>
          <a:lstStyle/>
          <a:p>
            <a:pPr>
              <a:spcAft>
                <a:spcPts val="600"/>
              </a:spcAft>
            </a:pPr>
            <a:r>
              <a:rPr lang="en-GB" sz="1400" b="1">
                <a:solidFill>
                  <a:schemeClr val="bg1"/>
                </a:solidFill>
                <a:latin typeface="Arial" panose="020B0604020202020204" pitchFamily="34" charset="0"/>
                <a:cs typeface="Arial" panose="020B0604020202020204" pitchFamily="34" charset="0"/>
              </a:rPr>
              <a:t>FINANCIAL SITUATION AND BORROWING</a:t>
            </a:r>
          </a:p>
          <a:p>
            <a:pPr marL="742950" lvl="1" indent="-285750">
              <a:buFont typeface="Arial" panose="020B0604020202020204" pitchFamily="34" charset="0"/>
              <a:buChar char="•"/>
            </a:pPr>
            <a:endParaRPr lang="en-GB" sz="120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In line with the reported decreases in worries around cost of living, there have been increases in levels of financial security in some areas:</a:t>
            </a:r>
          </a:p>
          <a:p>
            <a:pPr marL="1200150" lvl="2" indent="-285750">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The proportion of GM respondents who feel able to save any money has risen from 36% in November to 41% in January</a:t>
            </a:r>
          </a:p>
          <a:p>
            <a:pPr marL="1200150" lvl="2" indent="-285750">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Over half of GM respondents (53%) now say they could pay an unexpected but necessary expense of £850, from 49% in January</a:t>
            </a:r>
          </a:p>
          <a:p>
            <a:pPr lvl="2"/>
            <a:endParaRPr lang="en-GB" sz="120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While financial security is mostly in line with the Great Britain average, local respondents find key living expenses more difficult to afford:  </a:t>
            </a:r>
          </a:p>
          <a:p>
            <a:pPr marL="1200150" lvl="2" indent="-285750">
              <a:buFont typeface="Arial" panose="020B0604020202020204" pitchFamily="34" charset="0"/>
              <a:buChar char="•"/>
            </a:pPr>
            <a:r>
              <a:rPr lang="en-GB" sz="1200" b="1">
                <a:solidFill>
                  <a:schemeClr val="bg1"/>
                </a:solidFill>
                <a:latin typeface="Arial" panose="020B0604020202020204" pitchFamily="34" charset="0"/>
                <a:cs typeface="Arial" panose="020B0604020202020204" pitchFamily="34" charset="0"/>
              </a:rPr>
              <a:t>Energy costs</a:t>
            </a:r>
            <a:r>
              <a:rPr lang="en-GB" sz="1200">
                <a:solidFill>
                  <a:schemeClr val="bg1"/>
                </a:solidFill>
                <a:latin typeface="Arial" panose="020B0604020202020204" pitchFamily="34" charset="0"/>
                <a:cs typeface="Arial" panose="020B0604020202020204" pitchFamily="34" charset="0"/>
              </a:rPr>
              <a:t> – 53% of GM respondents find these difficult compared to 48% nationally</a:t>
            </a:r>
          </a:p>
          <a:p>
            <a:pPr marL="1200150" lvl="2" indent="-285750">
              <a:buFont typeface="Arial" panose="020B0604020202020204" pitchFamily="34" charset="0"/>
              <a:buChar char="•"/>
            </a:pPr>
            <a:r>
              <a:rPr lang="en-GB" sz="1200" b="1">
                <a:solidFill>
                  <a:schemeClr val="bg1"/>
                </a:solidFill>
                <a:latin typeface="Arial" panose="020B0604020202020204" pitchFamily="34" charset="0"/>
                <a:cs typeface="Arial" panose="020B0604020202020204" pitchFamily="34" charset="0"/>
              </a:rPr>
              <a:t>Rent costs </a:t>
            </a:r>
            <a:r>
              <a:rPr lang="en-GB" sz="1200">
                <a:solidFill>
                  <a:schemeClr val="bg1"/>
                </a:solidFill>
                <a:latin typeface="Arial" panose="020B0604020202020204" pitchFamily="34" charset="0"/>
                <a:cs typeface="Arial" panose="020B0604020202020204" pitchFamily="34" charset="0"/>
              </a:rPr>
              <a:t>– 49% of GM respondents who rent find these difficult compared to 26% nationally</a:t>
            </a:r>
          </a:p>
          <a:p>
            <a:pPr marL="1200150" lvl="2" indent="-285750">
              <a:buFont typeface="Arial" panose="020B0604020202020204" pitchFamily="34" charset="0"/>
              <a:buChar char="•"/>
            </a:pPr>
            <a:r>
              <a:rPr lang="en-GB" sz="1200" b="1">
                <a:solidFill>
                  <a:schemeClr val="bg1"/>
                </a:solidFill>
                <a:latin typeface="Arial" panose="020B0604020202020204" pitchFamily="34" charset="0"/>
                <a:cs typeface="Arial" panose="020B0604020202020204" pitchFamily="34" charset="0"/>
              </a:rPr>
              <a:t>Mortgage costs </a:t>
            </a:r>
            <a:r>
              <a:rPr lang="en-GB" sz="1200">
                <a:solidFill>
                  <a:schemeClr val="bg1"/>
                </a:solidFill>
                <a:latin typeface="Arial" panose="020B0604020202020204" pitchFamily="34" charset="0"/>
                <a:cs typeface="Arial" panose="020B0604020202020204" pitchFamily="34" charset="0"/>
              </a:rPr>
              <a:t>– 33% of GM respondents with a mortgage find these difficult compared to 27% nationally  </a:t>
            </a:r>
          </a:p>
          <a:p>
            <a:pPr marL="1200150" lvl="2" indent="-285750">
              <a:buFont typeface="Arial" panose="020B0604020202020204" pitchFamily="34" charset="0"/>
              <a:buChar char="•"/>
            </a:pPr>
            <a:endParaRPr lang="en-GB" sz="120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Almost one third of Greater Manchester respondents (30%) say they have borrowed more money or used more credit in the past month, compared to this time last year:</a:t>
            </a:r>
          </a:p>
          <a:p>
            <a:pPr marL="1200150" lvl="2" indent="-285750">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This is substantially higher than the proportion for Great Britain (22%)</a:t>
            </a:r>
          </a:p>
          <a:p>
            <a:pPr marL="1200150" lvl="2" indent="-285750">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Of this 30%, 1 in 5 estimate borrowing over £2,000 more than this time last year</a:t>
            </a:r>
          </a:p>
          <a:p>
            <a:pPr marL="1200150" lvl="2" indent="-285750">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The most common ways of borrowing are credit cards (51%), from friends and family (43%) and bank overdrafts (31%) – although there has been a significant increase in those borrowing more on store cards since November (14%, from 8%)</a:t>
            </a:r>
          </a:p>
          <a:p>
            <a:pPr marL="1200150" lvl="2" indent="-285750">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Over half of those who have borrowed more money or taken out more credit (53%) are worried about being able to pay back this money</a:t>
            </a:r>
          </a:p>
          <a:p>
            <a:pPr marL="742950" lvl="1" indent="-285750">
              <a:buFont typeface="Arial" panose="020B0604020202020204" pitchFamily="34" charset="0"/>
              <a:buChar char="•"/>
            </a:pPr>
            <a:endParaRPr lang="en-GB" sz="120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A quarter (24%) of Greater Manchester residents are seeking information or support for the first time, reinforcing how the cost of living crisis is bringing financial concerns to those not traditionally experiencing them</a:t>
            </a:r>
          </a:p>
        </p:txBody>
      </p:sp>
      <p:sp>
        <p:nvSpPr>
          <p:cNvPr id="5" name="Text Placeholder 4">
            <a:extLst>
              <a:ext uri="{FF2B5EF4-FFF2-40B4-BE49-F238E27FC236}">
                <a16:creationId xmlns:a16="http://schemas.microsoft.com/office/drawing/2014/main" id="{CF934049-6A55-7285-0DDE-A33C3BFEB1EE}"/>
              </a:ext>
            </a:extLst>
          </p:cNvPr>
          <p:cNvSpPr>
            <a:spLocks noGrp="1"/>
          </p:cNvSpPr>
          <p:nvPr>
            <p:ph type="body" sz="quarter" idx="11"/>
          </p:nvPr>
        </p:nvSpPr>
        <p:spPr>
          <a:xfrm>
            <a:off x="586799" y="6169390"/>
            <a:ext cx="11017826" cy="877824"/>
          </a:xfrm>
        </p:spPr>
        <p:txBody>
          <a:bodyPr>
            <a:normAutofit/>
          </a:bodyPr>
          <a:lstStyle/>
          <a:p>
            <a:r>
              <a:rPr lang="en-GB" sz="1000">
                <a:latin typeface="Arial" panose="020B0604020202020204" pitchFamily="34" charset="0"/>
                <a:cs typeface="Arial" panose="020B0604020202020204" pitchFamily="34" charset="0"/>
              </a:rPr>
              <a:t>Questions mirror those that have been asked nationally by the Office for National Statistics so that benchmarking can be undertaken - </a:t>
            </a:r>
            <a:r>
              <a:rPr lang="en-GB" sz="10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Public opinions and social trends, Great Britain: social trends - Office for National Statistics -  national fieldwork 7 – 18 December 2022</a:t>
            </a:r>
            <a:endParaRPr lang="en-GB" sz="1000">
              <a:latin typeface="Arial" panose="020B0604020202020204" pitchFamily="34" charset="0"/>
              <a:cs typeface="Arial" panose="020B0604020202020204" pitchFamily="34" charset="0"/>
            </a:endParaRPr>
          </a:p>
          <a:p>
            <a:r>
              <a:rPr lang="en-GB" sz="1000">
                <a:latin typeface="Arial" panose="020B0604020202020204" pitchFamily="34" charset="0"/>
                <a:cs typeface="Arial" panose="020B0604020202020204" pitchFamily="34" charset="0"/>
              </a:rPr>
              <a:t>*Please note that due to a survey error, the code ‘£750 - £999’ was not included in the survey and data </a:t>
            </a:r>
          </a:p>
        </p:txBody>
      </p:sp>
    </p:spTree>
    <p:extLst>
      <p:ext uri="{BB962C8B-B14F-4D97-AF65-F5344CB8AC3E}">
        <p14:creationId xmlns:p14="http://schemas.microsoft.com/office/powerpoint/2010/main" val="1597380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87893"/>
            <a:ext cx="10515600" cy="693150"/>
          </a:xfrm>
        </p:spPr>
        <p:txBody>
          <a:bodyPr/>
          <a:lstStyle/>
          <a:p>
            <a:r>
              <a:rPr lang="en-GB">
                <a:latin typeface="Arial" panose="020B0604020202020204" pitchFamily="34" charset="0"/>
                <a:cs typeface="Arial" panose="020B0604020202020204" pitchFamily="34" charset="0"/>
              </a:rPr>
              <a:t>Food security – key findings</a:t>
            </a: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842544"/>
            <a:ext cx="11278099" cy="5432256"/>
          </a:xfrm>
          <a:prstGeom prst="rect">
            <a:avLst/>
          </a:prstGeom>
          <a:noFill/>
        </p:spPr>
        <p:txBody>
          <a:bodyPr wrap="square" lIns="91440" tIns="45720" rIns="91440" bIns="45720" rtlCol="0" anchor="t">
            <a:spAutoFit/>
          </a:bodyPr>
          <a:lstStyle/>
          <a:p>
            <a:pPr>
              <a:spcAft>
                <a:spcPts val="600"/>
              </a:spcAft>
            </a:pPr>
            <a:r>
              <a:rPr lang="en-GB" sz="1400" b="1">
                <a:solidFill>
                  <a:schemeClr val="bg1"/>
                </a:solidFill>
                <a:latin typeface="Arial" panose="020B0604020202020204" pitchFamily="34" charset="0"/>
                <a:cs typeface="Arial" panose="020B0604020202020204" pitchFamily="34" charset="0"/>
              </a:rPr>
              <a:t>EXTENT OF FOOD INSECURITY ACROSS GM</a:t>
            </a:r>
            <a:endParaRPr lang="en-GB" sz="1400">
              <a:solidFill>
                <a:schemeClr val="bg1"/>
              </a:solidFill>
              <a:latin typeface="Arial" panose="020B0604020202020204" pitchFamily="34" charset="0"/>
              <a:cs typeface="Arial" panose="020B0604020202020204" pitchFamily="34" charset="0"/>
            </a:endParaRPr>
          </a:p>
          <a:p>
            <a:pPr marL="741600" indent="-284400">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40% of January respondents had a food security level classified as ‘low’ or ‘very low’ – and have experienced food insecurity in last twelve months </a:t>
            </a:r>
          </a:p>
          <a:p>
            <a:pPr marL="285750" indent="-285750">
              <a:buFont typeface="Arial" panose="020B0604020202020204" pitchFamily="34" charset="0"/>
              <a:buChar char="•"/>
            </a:pPr>
            <a:endParaRPr lang="en-GB" sz="1200">
              <a:solidFill>
                <a:schemeClr val="bg1"/>
              </a:solidFill>
              <a:latin typeface="Arial" panose="020B0604020202020204" pitchFamily="34" charset="0"/>
              <a:cs typeface="Arial" panose="020B0604020202020204" pitchFamily="34" charset="0"/>
            </a:endParaRPr>
          </a:p>
          <a:p>
            <a:pPr>
              <a:spcAft>
                <a:spcPts val="600"/>
              </a:spcAft>
            </a:pPr>
            <a:r>
              <a:rPr lang="en-GB" sz="1400" b="1">
                <a:solidFill>
                  <a:schemeClr val="bg1"/>
                </a:solidFill>
                <a:latin typeface="Arial" panose="020B0604020202020204" pitchFamily="34" charset="0"/>
                <a:cs typeface="Arial" panose="020B0604020202020204" pitchFamily="34" charset="0"/>
              </a:rPr>
              <a:t>SHORT TERM TRENDS SINCE NOVEMBER – FOOD INSECURITY HAS REMAINED STABLE</a:t>
            </a:r>
          </a:p>
          <a:p>
            <a:pPr marL="741600" indent="-284400">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Comparing January’s results with those from November’s survey, food insecurity is shown to have remained stable (affecting 40% of households in both). 42% of households were classified as experiencing food insecurity in September</a:t>
            </a:r>
          </a:p>
          <a:p>
            <a:pPr marL="285750" indent="-285750">
              <a:buFont typeface="Arial" panose="020B0604020202020204" pitchFamily="34" charset="0"/>
              <a:buChar char="•"/>
            </a:pPr>
            <a:endParaRPr lang="en-GB" sz="1200">
              <a:solidFill>
                <a:schemeClr val="bg1"/>
              </a:solidFill>
              <a:latin typeface="Arial" panose="020B0604020202020204" pitchFamily="34" charset="0"/>
              <a:cs typeface="Arial" panose="020B0604020202020204" pitchFamily="34" charset="0"/>
            </a:endParaRPr>
          </a:p>
          <a:p>
            <a:pPr>
              <a:spcAft>
                <a:spcPts val="600"/>
              </a:spcAft>
            </a:pPr>
            <a:r>
              <a:rPr lang="en-GB" sz="1400" b="1">
                <a:solidFill>
                  <a:schemeClr val="bg1"/>
                </a:solidFill>
                <a:latin typeface="Arial" panose="020B0604020202020204" pitchFamily="34" charset="0"/>
                <a:cs typeface="Arial" panose="020B0604020202020204" pitchFamily="34" charset="0"/>
              </a:rPr>
              <a:t>LONGER-TERM TRENDS SINCE SPRING – FOOD INSECURITY HAS RISEN SIGNIFICANTLY</a:t>
            </a:r>
          </a:p>
          <a:p>
            <a:pPr marL="741600" indent="-284400">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Comparing merged Autumn (Sept+Nov+Jan) and Spring (Mar+Apr) results, food insecurity has increased significantly to 41% of households compared to 35% in Spring (March and April). </a:t>
            </a:r>
            <a:r>
              <a:rPr kumimoji="0" lang="en-GB" sz="12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This is the equivalent of 480,000 Greater Manchester households reporting low or very low food security in the past year – around 70,000 more households than in Spring</a:t>
            </a:r>
          </a:p>
          <a:p>
            <a:pPr marL="285750" indent="-285750">
              <a:buFont typeface="Arial" panose="020B0604020202020204" pitchFamily="34" charset="0"/>
              <a:buChar char="•"/>
            </a:pPr>
            <a:endParaRPr lang="en-GB" sz="1200">
              <a:solidFill>
                <a:schemeClr val="bg1"/>
              </a:solidFill>
              <a:latin typeface="Arial" panose="020B0604020202020204" pitchFamily="34" charset="0"/>
              <a:cs typeface="Arial" panose="020B0604020202020204" pitchFamily="34" charset="0"/>
            </a:endParaRPr>
          </a:p>
          <a:p>
            <a:pPr>
              <a:spcAft>
                <a:spcPts val="600"/>
              </a:spcAft>
            </a:pPr>
            <a:r>
              <a:rPr lang="en-GB" sz="1400" b="1">
                <a:solidFill>
                  <a:schemeClr val="bg1"/>
                </a:solidFill>
                <a:latin typeface="Arial" panose="020B0604020202020204" pitchFamily="34" charset="0"/>
                <a:cs typeface="Arial" panose="020B0604020202020204" pitchFamily="34" charset="0"/>
              </a:rPr>
              <a:t>HOUSEHOLDS WITH AND WITHOUT CHILDREN</a:t>
            </a:r>
          </a:p>
          <a:p>
            <a:pPr marL="741600" indent="-284400">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Food insecurity continues to impact disproportionately upon households with children.</a:t>
            </a:r>
          </a:p>
          <a:p>
            <a:pPr marL="741600" indent="-284400">
              <a:buFont typeface="Arial" panose="020B0604020202020204" pitchFamily="34" charset="0"/>
              <a:buChar char="•"/>
            </a:pPr>
            <a:r>
              <a:rPr lang="en-US" sz="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For Autumn, over half (56%) of </a:t>
            </a:r>
            <a:r>
              <a:rPr lang="en-US" sz="12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households with children</a:t>
            </a:r>
            <a:r>
              <a:rPr lang="en-US" sz="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report food insecurity at some point in the last year. This compares to a figure of 52% in Spring 2022.</a:t>
            </a:r>
            <a:endParaRPr lang="en-GB" sz="120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741600" indent="-284400">
              <a:buFont typeface="Arial" panose="020B0604020202020204" pitchFamily="34" charset="0"/>
              <a:buChar char="•"/>
            </a:pPr>
            <a:r>
              <a:rPr lang="en-US" sz="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Households with children are more likely to report food insecurity when the respondent is </a:t>
            </a:r>
            <a:r>
              <a:rPr lang="en-US" sz="1200" u="sng">
                <a:solidFill>
                  <a:schemeClr val="bg1"/>
                </a:solidFill>
                <a:effectLst/>
                <a:latin typeface="Arial" panose="020B0604020202020204" pitchFamily="34" charset="0"/>
                <a:ea typeface="Times New Roman" panose="02020603050405020304" pitchFamily="18" charset="0"/>
                <a:cs typeface="Arial" panose="020B0604020202020204" pitchFamily="34" charset="0"/>
              </a:rPr>
              <a:t>aged 16-24 years</a:t>
            </a:r>
            <a:r>
              <a:rPr lang="en-US" sz="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(86%), a </a:t>
            </a:r>
            <a:r>
              <a:rPr lang="en-US" sz="1200" u="sng">
                <a:solidFill>
                  <a:schemeClr val="bg1"/>
                </a:solidFill>
                <a:effectLst/>
                <a:latin typeface="Arial" panose="020B0604020202020204" pitchFamily="34" charset="0"/>
                <a:ea typeface="Times New Roman" panose="02020603050405020304" pitchFamily="18" charset="0"/>
                <a:cs typeface="Arial" panose="020B0604020202020204" pitchFamily="34" charset="0"/>
              </a:rPr>
              <a:t>renter</a:t>
            </a:r>
            <a:r>
              <a:rPr lang="en-US" sz="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(74%) or a </a:t>
            </a:r>
            <a:r>
              <a:rPr lang="en-US" sz="1200" u="sng">
                <a:solidFill>
                  <a:schemeClr val="bg1"/>
                </a:solidFill>
                <a:effectLst/>
                <a:latin typeface="Arial" panose="020B0604020202020204" pitchFamily="34" charset="0"/>
                <a:ea typeface="Times New Roman" panose="02020603050405020304" pitchFamily="18" charset="0"/>
                <a:cs typeface="Arial" panose="020B0604020202020204" pitchFamily="34" charset="0"/>
              </a:rPr>
              <a:t>lone parent</a:t>
            </a:r>
            <a:r>
              <a:rPr lang="en-US" sz="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(70%).</a:t>
            </a:r>
            <a:endParaRPr lang="en-GB" sz="120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741600" indent="-284400">
              <a:buFont typeface="Arial" panose="020B0604020202020204" pitchFamily="34" charset="0"/>
              <a:buChar char="•"/>
            </a:pPr>
            <a:r>
              <a:rPr lang="en-US" sz="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In comparison, for Autumn, 1 in 3 (32%) </a:t>
            </a:r>
            <a:r>
              <a:rPr lang="en-US" sz="12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households without children</a:t>
            </a:r>
            <a:r>
              <a:rPr lang="en-US" sz="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report food security at some point in the last year – although this figure is rising across the board, and is far higher where the respondent is </a:t>
            </a:r>
            <a:r>
              <a:rPr lang="en-US" sz="1200" u="sng">
                <a:solidFill>
                  <a:schemeClr val="bg1"/>
                </a:solidFill>
                <a:effectLst/>
                <a:latin typeface="Arial" panose="020B0604020202020204" pitchFamily="34" charset="0"/>
                <a:ea typeface="Times New Roman" panose="02020603050405020304" pitchFamily="18" charset="0"/>
                <a:cs typeface="Arial" panose="020B0604020202020204" pitchFamily="34" charset="0"/>
              </a:rPr>
              <a:t>Muslim</a:t>
            </a:r>
            <a:r>
              <a:rPr lang="en-US" sz="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(64%), </a:t>
            </a:r>
            <a:r>
              <a:rPr lang="en-US" sz="1200" u="sng">
                <a:solidFill>
                  <a:schemeClr val="bg1"/>
                </a:solidFill>
                <a:effectLst/>
                <a:latin typeface="Arial" panose="020B0604020202020204" pitchFamily="34" charset="0"/>
                <a:ea typeface="Times New Roman" panose="02020603050405020304" pitchFamily="18" charset="0"/>
                <a:cs typeface="Arial" panose="020B0604020202020204" pitchFamily="34" charset="0"/>
              </a:rPr>
              <a:t>aged 16-24</a:t>
            </a:r>
            <a:r>
              <a:rPr lang="en-US" sz="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(61%) or </a:t>
            </a:r>
            <a:r>
              <a:rPr lang="en-US" sz="1200" u="sng">
                <a:solidFill>
                  <a:schemeClr val="bg1"/>
                </a:solidFill>
                <a:effectLst/>
                <a:latin typeface="Arial" panose="020B0604020202020204" pitchFamily="34" charset="0"/>
                <a:ea typeface="Times New Roman" panose="02020603050405020304" pitchFamily="18" charset="0"/>
                <a:cs typeface="Arial" panose="020B0604020202020204" pitchFamily="34" charset="0"/>
              </a:rPr>
              <a:t>disabled</a:t>
            </a:r>
            <a:r>
              <a:rPr lang="en-US" sz="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(53%).</a:t>
            </a:r>
            <a:endParaRPr lang="en-GB" sz="12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1200">
              <a:solidFill>
                <a:schemeClr val="bg1"/>
              </a:solidFill>
              <a:latin typeface="Arial" panose="020B0604020202020204" pitchFamily="34" charset="0"/>
              <a:cs typeface="Arial" panose="020B0604020202020204" pitchFamily="34" charset="0"/>
            </a:endParaRPr>
          </a:p>
          <a:p>
            <a:pPr>
              <a:spcAft>
                <a:spcPts val="600"/>
              </a:spcAft>
            </a:pPr>
            <a:r>
              <a:rPr lang="en-GB" sz="1400" b="1">
                <a:solidFill>
                  <a:schemeClr val="bg1"/>
                </a:solidFill>
                <a:latin typeface="Arial" panose="020B0604020202020204" pitchFamily="34" charset="0"/>
                <a:cs typeface="Arial" panose="020B0604020202020204" pitchFamily="34" charset="0"/>
              </a:rPr>
              <a:t>EXTENT OF FOOD INSECURITY ACROSS LOCALITIES</a:t>
            </a:r>
          </a:p>
          <a:p>
            <a:pPr marL="741600" indent="-284400">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Compared to the overall Greater Manchester average for all households (24%), very low food security is significantly higher in Manchester and Rochdale (both 31%). </a:t>
            </a:r>
          </a:p>
          <a:p>
            <a:pPr marL="741600" indent="-284400">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Conversely, households in Trafford (59%), Stockport (55%) and Bury (53%) are more likely to report high food security compared to the GM average (46%).</a:t>
            </a:r>
          </a:p>
        </p:txBody>
      </p:sp>
      <p:sp>
        <p:nvSpPr>
          <p:cNvPr id="5" name="Text Placeholder 4">
            <a:extLst>
              <a:ext uri="{FF2B5EF4-FFF2-40B4-BE49-F238E27FC236}">
                <a16:creationId xmlns:a16="http://schemas.microsoft.com/office/drawing/2014/main" id="{CF934049-6A55-7285-0DDE-A33C3BFEB1EE}"/>
              </a:ext>
            </a:extLst>
          </p:cNvPr>
          <p:cNvSpPr>
            <a:spLocks noGrp="1"/>
          </p:cNvSpPr>
          <p:nvPr>
            <p:ph type="body" sz="quarter" idx="11"/>
          </p:nvPr>
        </p:nvSpPr>
        <p:spPr/>
        <p:txBody>
          <a:bodyPr>
            <a:normAutofit/>
          </a:bodyPr>
          <a:lstStyle/>
          <a:p>
            <a:pPr>
              <a:lnSpc>
                <a:spcPct val="100000"/>
              </a:lnSpc>
            </a:pPr>
            <a:r>
              <a:rPr lang="en-GB" sz="10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Household projections for England - Office for National Statistics</a:t>
            </a:r>
            <a:r>
              <a:rPr lang="en-GB" sz="1000">
                <a:latin typeface="Arial" panose="020B0604020202020204" pitchFamily="34" charset="0"/>
                <a:cs typeface="Arial" panose="020B0604020202020204" pitchFamily="34" charset="0"/>
              </a:rPr>
              <a:t> (2018-based: Principal projection edition) used to provide these indicative figures (339,030 households with children in Greater Manchester; and 836,122 households without children = 1,175,142 households in total)</a:t>
            </a:r>
            <a:endParaRPr lang="en-GB" sz="100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963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a:xfrm>
            <a:off x="586800" y="309790"/>
            <a:ext cx="10515600" cy="249299"/>
          </a:xfrm>
        </p:spPr>
        <p:txBody>
          <a:bodyPr vert="horz">
            <a:spAutoFit/>
          </a:bodyPr>
          <a:lstStyle/>
          <a:p>
            <a:r>
              <a:rPr lang="en-GB" sz="1800" b="1">
                <a:solidFill>
                  <a:srgbClr val="5C5B5A"/>
                </a:solidFill>
              </a:rPr>
              <a:t>Approach – Cost of living and Food </a:t>
            </a:r>
            <a:r>
              <a:rPr lang="en-GB" sz="1800" b="1"/>
              <a:t>S</a:t>
            </a:r>
            <a:r>
              <a:rPr lang="en-GB" sz="1800" b="1">
                <a:solidFill>
                  <a:srgbClr val="5C5B5A"/>
                </a:solidFill>
              </a:rPr>
              <a:t>ecurity </a:t>
            </a:r>
          </a:p>
        </p:txBody>
      </p:sp>
      <p:sp>
        <p:nvSpPr>
          <p:cNvPr id="8" name="Text Placeholder 7"/>
          <p:cNvSpPr>
            <a:spLocks noGrp="1"/>
          </p:cNvSpPr>
          <p:nvPr>
            <p:ph type="body" sz="quarter" idx="4294967295"/>
          </p:nvPr>
        </p:nvSpPr>
        <p:spPr>
          <a:xfrm>
            <a:off x="537522" y="835767"/>
            <a:ext cx="11016422" cy="260350"/>
          </a:xfrm>
          <a:solidFill>
            <a:srgbClr val="5C5B5A"/>
          </a:solidFill>
          <a:ln>
            <a:noFill/>
          </a:ln>
        </p:spPr>
        <p:txBody>
          <a:bodyPr>
            <a:normAutofit/>
          </a:bodyPr>
          <a:lstStyle/>
          <a:p>
            <a:pPr marL="0" indent="0" algn="ctr">
              <a:lnSpc>
                <a:spcPct val="100000"/>
              </a:lnSpc>
              <a:spcBef>
                <a:spcPts val="0"/>
              </a:spcBef>
              <a:buNone/>
            </a:pPr>
            <a:r>
              <a:rPr lang="en-GB" sz="1100" b="1">
                <a:solidFill>
                  <a:schemeClr val="bg1"/>
                </a:solidFill>
              </a:rPr>
              <a:t>Approach</a:t>
            </a:r>
          </a:p>
        </p:txBody>
      </p:sp>
      <p:sp>
        <p:nvSpPr>
          <p:cNvPr id="5" name="Text Placeholder 4"/>
          <p:cNvSpPr>
            <a:spLocks noGrp="1"/>
          </p:cNvSpPr>
          <p:nvPr>
            <p:ph type="body" sz="quarter" idx="11"/>
          </p:nvPr>
        </p:nvSpPr>
        <p:spPr>
          <a:xfrm rot="10800000" flipV="1">
            <a:off x="537522" y="1132164"/>
            <a:ext cx="11109045" cy="4626553"/>
          </a:xfrm>
          <a:ln>
            <a:noFill/>
          </a:ln>
        </p:spPr>
        <p:txBody>
          <a:bodyPr lIns="45720" rIns="45720" anchor="t">
            <a:noAutofit/>
          </a:bodyPr>
          <a:lstStyle/>
          <a:p>
            <a:r>
              <a:rPr lang="en-GB" sz="1400"/>
              <a:t>This report presents summary findings for survey 1 &amp; 2, survey 3, 4 and 5 of the 2022 research study of a representative sample of the Greater Manchester population. The information within this section provides the findings on the surveys’ cost of living and food security questions. </a:t>
            </a:r>
          </a:p>
          <a:p>
            <a:r>
              <a:rPr lang="en-GB" sz="1400"/>
              <a:t>This survey is the third time questions on cost of living have been asked, and as such, we have tracked data over time. We have also merged data where possible, meaning that the sample is larger and more robust and greater analysis of sub-groups is possible. Questions relating to food security use a merged sample for the first two surveys, conducted in spring 2022, and compared to the results from surveys 3, 4 and 5. For Cost of Living questions surveys 3, 4 and 5 are merged.</a:t>
            </a:r>
          </a:p>
          <a:p>
            <a:r>
              <a:rPr lang="en-GB" sz="1400"/>
              <a:t>The focus of this research is to provide a growing base of evidence, one which can initially serve as a way to highlight potential trends and indicators which individual localities can explore in greater detail. As this evidence base grows across multiple surveys we will be able to provide greater depth on which groups are likely to be more affected by the issues explored, highlighting those where more investigation would prove useful. </a:t>
            </a:r>
          </a:p>
          <a:p>
            <a:r>
              <a:rPr lang="en-GB" sz="1400"/>
              <a:t>Where possible, data in the Cost of Living section has been compared against the latest survey results from the ONS’ Opinions and Lifestyle Survey in Great Britain. Fieldwork for this survey in Great Britain is completed fortnightly and so comparisons of the GM survey (fieldwork 7 – 21 December) have been compared to the ONS results from fieldwork conducted between 7 – 18 December 2022. Please note that some questions in this section have had their wording or answers options adjusted to reflect changes to the ONS’ Opinions and Lifestyle Survey and comparisons with survey 3 and 4 findings may therefore not always be possible. </a:t>
            </a:r>
          </a:p>
          <a:p>
            <a:r>
              <a:rPr lang="en-GB" sz="1400"/>
              <a:t>On some questions responses have been filtered on those who were asked relevant questions (e.g. those in work or with children), and bases may be lower than the full sample. Where relevant, this has been noted on the slides, along with the unweighted base sizes. </a:t>
            </a:r>
          </a:p>
          <a:p>
            <a:pPr>
              <a:spcAft>
                <a:spcPts val="0"/>
              </a:spcAft>
            </a:pPr>
            <a:r>
              <a:rPr lang="en-GB" sz="1400"/>
              <a:t>This section contains a food security score. The methodology for this is broadly as used in the Department for Work &amp; Pensions Family Resources Survey, and based on the US Department of Agriculture’s approach to defining food security which is detailed on page 60.</a:t>
            </a:r>
          </a:p>
          <a:p>
            <a:pPr>
              <a:spcAft>
                <a:spcPts val="0"/>
              </a:spcAft>
            </a:pPr>
            <a:endParaRPr lang="en-GB" sz="1400">
              <a:solidFill>
                <a:srgbClr val="FF0000"/>
              </a:solidFill>
              <a:highlight>
                <a:srgbClr val="FFFF00"/>
              </a:highlight>
              <a:cs typeface="Arial"/>
            </a:endParaRPr>
          </a:p>
        </p:txBody>
      </p:sp>
      <p:sp>
        <p:nvSpPr>
          <p:cNvPr id="9" name="Slide Number Placeholder 4">
            <a:extLst>
              <a:ext uri="{FF2B5EF4-FFF2-40B4-BE49-F238E27FC236}">
                <a16:creationId xmlns:a16="http://schemas.microsoft.com/office/drawing/2014/main" id="{A69C6E0C-BBBB-4865-9A6E-D85123B58A21}"/>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38330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573F8-5CFE-D251-BA06-4506DFC6CC56}"/>
              </a:ext>
            </a:extLst>
          </p:cNvPr>
          <p:cNvSpPr>
            <a:spLocks noGrp="1"/>
          </p:cNvSpPr>
          <p:nvPr>
            <p:ph type="title"/>
          </p:nvPr>
        </p:nvSpPr>
        <p:spPr>
          <a:xfrm>
            <a:off x="586800" y="309790"/>
            <a:ext cx="10515600" cy="586800"/>
          </a:xfrm>
        </p:spPr>
        <p:txBody>
          <a:bodyPr/>
          <a:lstStyle/>
          <a:p>
            <a:pPr rtl="0" eaLnBrk="1" latinLnBrk="0" hangingPunct="1"/>
            <a:r>
              <a:rPr lang="en-GB" sz="1800" b="1" kern="1200">
                <a:effectLst/>
                <a:latin typeface="Arial" panose="020B0604020202020204" pitchFamily="34" charset="0"/>
                <a:ea typeface="+mn-ea"/>
                <a:cs typeface="+mn-cs"/>
              </a:rPr>
              <a:t>Sample – Cost of Living and Food Security</a:t>
            </a:r>
            <a:endParaRPr lang="en-GB">
              <a:effectLst/>
            </a:endParaRPr>
          </a:p>
        </p:txBody>
      </p:sp>
      <p:sp>
        <p:nvSpPr>
          <p:cNvPr id="14" name="Text Placeholder 7">
            <a:extLst>
              <a:ext uri="{FF2B5EF4-FFF2-40B4-BE49-F238E27FC236}">
                <a16:creationId xmlns:a16="http://schemas.microsoft.com/office/drawing/2014/main" id="{CDAB3359-6991-4379-B08F-B4DD16BD94AE}"/>
              </a:ext>
            </a:extLst>
          </p:cNvPr>
          <p:cNvSpPr txBox="1">
            <a:spLocks/>
          </p:cNvSpPr>
          <p:nvPr/>
        </p:nvSpPr>
        <p:spPr>
          <a:xfrm>
            <a:off x="586792" y="651978"/>
            <a:ext cx="11449508" cy="306734"/>
          </a:xfrm>
          <a:prstGeom prst="rect">
            <a:avLst/>
          </a:prstGeom>
          <a:solidFill>
            <a:srgbClr val="5C5B5A"/>
          </a:solidFill>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effectLst/>
                <a:uLnTx/>
                <a:uFillTx/>
                <a:latin typeface="Arial"/>
                <a:ea typeface="+mn-ea"/>
                <a:cs typeface="+mn-cs"/>
              </a:rPr>
              <a:t>Sample breakdown</a:t>
            </a:r>
          </a:p>
        </p:txBody>
      </p:sp>
      <p:graphicFrame>
        <p:nvGraphicFramePr>
          <p:cNvPr id="9" name="Table 8">
            <a:extLst>
              <a:ext uri="{FF2B5EF4-FFF2-40B4-BE49-F238E27FC236}">
                <a16:creationId xmlns:a16="http://schemas.microsoft.com/office/drawing/2014/main" id="{28210A69-FE58-4442-829A-E759254BAC17}"/>
              </a:ext>
            </a:extLst>
          </p:cNvPr>
          <p:cNvGraphicFramePr>
            <a:graphicFrameLocks noGrp="1"/>
          </p:cNvGraphicFramePr>
          <p:nvPr>
            <p:extLst>
              <p:ext uri="{D42A27DB-BD31-4B8C-83A1-F6EECF244321}">
                <p14:modId xmlns:p14="http://schemas.microsoft.com/office/powerpoint/2010/main" val="1608440408"/>
              </p:ext>
            </p:extLst>
          </p:nvPr>
        </p:nvGraphicFramePr>
        <p:xfrm>
          <a:off x="586800" y="1274323"/>
          <a:ext cx="11449498" cy="4332013"/>
        </p:xfrm>
        <a:graphic>
          <a:graphicData uri="http://schemas.openxmlformats.org/drawingml/2006/table">
            <a:tbl>
              <a:tblPr firstRow="1" bandRow="1">
                <a:tableStyleId>{69C7853C-536D-4A76-A0AE-DD22124D55A5}</a:tableStyleId>
              </a:tblPr>
              <a:tblGrid>
                <a:gridCol w="2334104">
                  <a:extLst>
                    <a:ext uri="{9D8B030D-6E8A-4147-A177-3AD203B41FA5}">
                      <a16:colId xmlns:a16="http://schemas.microsoft.com/office/drawing/2014/main" val="2475330351"/>
                    </a:ext>
                  </a:extLst>
                </a:gridCol>
                <a:gridCol w="2394867">
                  <a:extLst>
                    <a:ext uri="{9D8B030D-6E8A-4147-A177-3AD203B41FA5}">
                      <a16:colId xmlns:a16="http://schemas.microsoft.com/office/drawing/2014/main" val="1317947662"/>
                    </a:ext>
                  </a:extLst>
                </a:gridCol>
                <a:gridCol w="2394867">
                  <a:extLst>
                    <a:ext uri="{9D8B030D-6E8A-4147-A177-3AD203B41FA5}">
                      <a16:colId xmlns:a16="http://schemas.microsoft.com/office/drawing/2014/main" val="1245112500"/>
                    </a:ext>
                  </a:extLst>
                </a:gridCol>
                <a:gridCol w="2162830">
                  <a:extLst>
                    <a:ext uri="{9D8B030D-6E8A-4147-A177-3AD203B41FA5}">
                      <a16:colId xmlns:a16="http://schemas.microsoft.com/office/drawing/2014/main" val="3418454132"/>
                    </a:ext>
                  </a:extLst>
                </a:gridCol>
                <a:gridCol w="2162830">
                  <a:extLst>
                    <a:ext uri="{9D8B030D-6E8A-4147-A177-3AD203B41FA5}">
                      <a16:colId xmlns:a16="http://schemas.microsoft.com/office/drawing/2014/main" val="4116327247"/>
                    </a:ext>
                  </a:extLst>
                </a:gridCol>
              </a:tblGrid>
              <a:tr h="6188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bg1"/>
                        </a:solidFill>
                        <a:latin typeface="+mn-lt"/>
                        <a:ea typeface="+mn-ea"/>
                        <a:cs typeface="+mn-cs"/>
                      </a:endParaRPr>
                    </a:p>
                  </a:txBody>
                  <a:tcPr marL="36000" marR="36000" marT="9144" marB="9144" anchor="ctr">
                    <a:lnB w="12700" cap="flat" cmpd="sng" algn="ctr">
                      <a:solidFill>
                        <a:schemeClr val="tx1"/>
                      </a:solidFill>
                      <a:prstDash val="solid"/>
                      <a:round/>
                      <a:headEnd type="none" w="med" len="med"/>
                      <a:tailEnd type="none" w="med" len="med"/>
                    </a:lnB>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Spring</a:t>
                      </a:r>
                    </a:p>
                  </a:txBody>
                  <a:tcPr marL="36000" marR="36000" marT="9144" marB="9144" anchor="ctr">
                    <a:lnB w="12700" cap="flat" cmpd="sng" algn="ctr">
                      <a:solidFill>
                        <a:schemeClr val="tx1"/>
                      </a:solidFill>
                      <a:prstDash val="solid"/>
                      <a:round/>
                      <a:headEnd type="none" w="med" len="med"/>
                      <a:tailEnd type="none" w="med" len="med"/>
                    </a:lnB>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September </a:t>
                      </a:r>
                    </a:p>
                  </a:txBody>
                  <a:tcPr marL="36000" marR="36000" marT="9144" marB="9144" anchor="ctr">
                    <a:lnB w="12700" cap="flat" cmpd="sng" algn="ctr">
                      <a:solidFill>
                        <a:schemeClr val="tx1"/>
                      </a:solidFill>
                      <a:prstDash val="solid"/>
                      <a:round/>
                      <a:headEnd type="none" w="med" len="med"/>
                      <a:tailEnd type="none" w="med" len="med"/>
                    </a:lnB>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November </a:t>
                      </a:r>
                    </a:p>
                  </a:txBody>
                  <a:tcPr marL="36000" marR="36000" marT="9144" marB="9144" anchor="ctr">
                    <a:lnB w="12700" cap="flat" cmpd="sng" algn="ctr">
                      <a:solidFill>
                        <a:schemeClr val="tx1"/>
                      </a:solidFill>
                      <a:prstDash val="solid"/>
                      <a:round/>
                      <a:headEnd type="none" w="med" len="med"/>
                      <a:tailEnd type="none" w="med" len="med"/>
                    </a:lnB>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January</a:t>
                      </a:r>
                    </a:p>
                  </a:txBody>
                  <a:tcPr marL="36000" marR="36000" marT="9144" marB="9144" anchor="ctr">
                    <a:lnB w="12700" cap="flat" cmpd="sng" algn="ctr">
                      <a:solidFill>
                        <a:schemeClr val="tx1"/>
                      </a:solidFill>
                      <a:prstDash val="solid"/>
                      <a:round/>
                      <a:headEnd type="none" w="med" len="med"/>
                      <a:tailEnd type="none" w="med" len="med"/>
                    </a:lnB>
                    <a:solidFill>
                      <a:srgbClr val="5C5B5A"/>
                    </a:solidFill>
                  </a:tcPr>
                </a:tc>
                <a:extLst>
                  <a:ext uri="{0D108BD9-81ED-4DB2-BD59-A6C34878D82A}">
                    <a16:rowId xmlns:a16="http://schemas.microsoft.com/office/drawing/2014/main" val="1770932822"/>
                  </a:ext>
                </a:extLst>
              </a:tr>
              <a:tr h="6188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Fieldwork start</a:t>
                      </a:r>
                      <a:endParaRPr lang="en-GB" sz="1100" b="1" kern="120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9 February 2022</a:t>
                      </a:r>
                      <a:endParaRPr lang="en-GB" sz="1100" b="1" kern="120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1 September 2022</a:t>
                      </a:r>
                      <a:endParaRPr lang="en-GB" sz="1100" b="1" kern="120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latin typeface="+mn-lt"/>
                          <a:ea typeface="+mn-ea"/>
                          <a:cs typeface="+mn-cs"/>
                        </a:rPr>
                        <a:t>20 October 2022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latin typeface="+mn-lt"/>
                          <a:ea typeface="+mn-ea"/>
                          <a:cs typeface="+mn-cs"/>
                        </a:rPr>
                        <a:t>7 December 2022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3452399"/>
                  </a:ext>
                </a:extLst>
              </a:tr>
              <a:tr h="6188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Fieldwork end</a:t>
                      </a:r>
                      <a:endParaRPr lang="en-GB" sz="1100" b="1" kern="120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11 April 2022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30 September 2022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3 November 2022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21 December 2022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5425755"/>
                  </a:ext>
                </a:extLst>
              </a:tr>
              <a:tr h="6188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Total respondents</a:t>
                      </a:r>
                      <a:endParaRPr lang="en-GB" sz="1100" b="1" kern="120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2852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1677</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1636</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1470</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7118354"/>
                  </a:ext>
                </a:extLst>
              </a:tr>
              <a:tr h="6188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Sample used in FS score </a:t>
                      </a:r>
                      <a:endParaRPr lang="en-GB" sz="1100" b="1" kern="120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2340</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1442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1366</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1185</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8822789"/>
                  </a:ext>
                </a:extLst>
              </a:tr>
              <a:tr h="6188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Live with children u18</a:t>
                      </a:r>
                      <a:endParaRPr lang="en-GB" sz="1100" b="1" kern="120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698</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400</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419</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416</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7227323"/>
                  </a:ext>
                </a:extLst>
              </a:tr>
              <a:tr h="6188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Do not live with children u18</a:t>
                      </a:r>
                      <a:endParaRPr lang="en-GB" sz="1100" b="1" kern="120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1642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1042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947</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769</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0465893"/>
                  </a:ext>
                </a:extLst>
              </a:tr>
            </a:tbl>
          </a:graphicData>
        </a:graphic>
      </p:graphicFrame>
      <p:sp>
        <p:nvSpPr>
          <p:cNvPr id="10" name="Slide Number Placeholder 4">
            <a:extLst>
              <a:ext uri="{FF2B5EF4-FFF2-40B4-BE49-F238E27FC236}">
                <a16:creationId xmlns:a16="http://schemas.microsoft.com/office/drawing/2014/main" id="{12854640-E397-4611-8B8B-A53CD05F709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08343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77" y="1411200"/>
            <a:ext cx="5495023" cy="1116000"/>
          </a:xfrm>
        </p:spPr>
        <p:txBody>
          <a:bodyPr anchor="t">
            <a:normAutofit/>
          </a:bodyPr>
          <a:lstStyle/>
          <a:p>
            <a:r>
              <a:rPr lang="en-GB" b="1"/>
              <a:t>Introduction and methodology</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294967295"/>
          </p:nvPr>
        </p:nvSpPr>
        <p:spPr>
          <a:xfrm>
            <a:off x="11709400" y="6400800"/>
            <a:ext cx="482600" cy="276225"/>
          </a:xfrm>
          <a:prstGeom prst="rect">
            <a:avLst/>
          </a:prstGeom>
        </p:spPr>
        <p:txBody>
          <a:bodyPr/>
          <a:lstStyle/>
          <a:p>
            <a:fld id="{FD5D5F4F-603C-4AB0-922F-C42AF3B2CB87}" type="slidenum">
              <a:rPr lang="en-GB" smtClean="0"/>
              <a:pPr/>
              <a:t>3</a:t>
            </a:fld>
            <a:endParaRPr lang="en-GB"/>
          </a:p>
        </p:txBody>
      </p:sp>
      <p:graphicFrame>
        <p:nvGraphicFramePr>
          <p:cNvPr id="3" name="Table 5">
            <a:extLst>
              <a:ext uri="{FF2B5EF4-FFF2-40B4-BE49-F238E27FC236}">
                <a16:creationId xmlns:a16="http://schemas.microsoft.com/office/drawing/2014/main" id="{79832960-B9FF-4D3E-BC48-91C229498074}"/>
              </a:ext>
            </a:extLst>
          </p:cNvPr>
          <p:cNvGraphicFramePr>
            <a:graphicFrameLocks noGrp="1"/>
          </p:cNvGraphicFramePr>
          <p:nvPr>
            <p:extLst>
              <p:ext uri="{D42A27DB-BD31-4B8C-83A1-F6EECF244321}">
                <p14:modId xmlns:p14="http://schemas.microsoft.com/office/powerpoint/2010/main" val="446590928"/>
              </p:ext>
            </p:extLst>
          </p:nvPr>
        </p:nvGraphicFramePr>
        <p:xfrm>
          <a:off x="590400" y="3718800"/>
          <a:ext cx="4922633" cy="115200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Background</a:t>
                      </a:r>
                      <a:endParaRPr lang="en-GB" sz="1400" b="1">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 4</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panose="020B0604020202020204" pitchFamily="34" charset="0"/>
                          <a:cs typeface="Arial" panose="020B0604020202020204" pitchFamily="34" charset="0"/>
                        </a:rPr>
                        <a:t>Methodology</a:t>
                      </a:r>
                      <a:endParaRPr lang="en-GB" sz="1400" b="1">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5</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rPr>
                        <a:t>Sample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6</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288000">
                <a:tc>
                  <a:txBody>
                    <a:bodyPr/>
                    <a:lstStyle/>
                    <a:p>
                      <a:r>
                        <a:rPr lang="en-GB" sz="1400" b="1">
                          <a:solidFill>
                            <a:schemeClr val="bg1"/>
                          </a:solidFill>
                          <a:latin typeface="Arial" panose="020B0604020202020204" pitchFamily="34" charset="0"/>
                          <a:cs typeface="Arial" panose="020B0604020202020204" pitchFamily="34" charset="0"/>
                        </a:rPr>
                        <a:t>Report contents and guidance</a:t>
                      </a:r>
                      <a:endParaRPr lang="en-GB" sz="1400" b="1">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5" action="ppaction://hlinksldjump">
                            <a:extLst>
                              <a:ext uri="{A12FA001-AC4F-418D-AE19-62706E023703}">
                                <ahyp:hlinkClr xmlns:ahyp="http://schemas.microsoft.com/office/drawing/2018/hyperlinkcolor" val="tx"/>
                              </a:ext>
                            </a:extLst>
                          </a:hlinkClick>
                        </a:rPr>
                        <a:t>page 7</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4343523"/>
                  </a:ext>
                </a:extLst>
              </a:tr>
            </a:tbl>
          </a:graphicData>
        </a:graphic>
      </p:graphicFrame>
    </p:spTree>
    <p:extLst>
      <p:ext uri="{BB962C8B-B14F-4D97-AF65-F5344CB8AC3E}">
        <p14:creationId xmlns:p14="http://schemas.microsoft.com/office/powerpoint/2010/main" val="2835501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261334" y="161914"/>
            <a:ext cx="10515600" cy="307777"/>
          </a:xfrm>
          <a:noFill/>
        </p:spPr>
        <p:txBody>
          <a:bodyPr vert="horz" wrap="square" lIns="0" tIns="0" rIns="0" bIns="0" rtlCol="0" anchor="ctr">
            <a:spAutoFit/>
          </a:bodyPr>
          <a:lstStyle/>
          <a:p>
            <a:pPr>
              <a:lnSpc>
                <a:spcPct val="100000"/>
              </a:lnSpc>
              <a:spcBef>
                <a:spcPts val="0"/>
              </a:spcBef>
            </a:pPr>
            <a:r>
              <a:rPr lang="en-GB" sz="2000" b="1">
                <a:solidFill>
                  <a:srgbClr val="009690"/>
                </a:solidFill>
                <a:latin typeface="Arial"/>
                <a:ea typeface="+mn-ea"/>
                <a:cs typeface="+mn-cs"/>
              </a:rPr>
              <a:t>Summary: </a:t>
            </a:r>
            <a:r>
              <a:rPr lang="en-GB" sz="2000" b="1">
                <a:solidFill>
                  <a:srgbClr val="5C5B5A"/>
                </a:solidFill>
                <a:latin typeface="Arial"/>
                <a:ea typeface="+mn-ea"/>
                <a:cs typeface="+mn-cs"/>
              </a:rPr>
              <a:t>Cost of living </a:t>
            </a:r>
          </a:p>
        </p:txBody>
      </p:sp>
      <p:sp>
        <p:nvSpPr>
          <p:cNvPr id="18" name="TextBox 17">
            <a:extLst>
              <a:ext uri="{FF2B5EF4-FFF2-40B4-BE49-F238E27FC236}">
                <a16:creationId xmlns:a16="http://schemas.microsoft.com/office/drawing/2014/main" id="{DA0E8B38-6C5C-4C39-95D4-F490ADD487B9}"/>
              </a:ext>
              <a:ext uri="{C183D7F6-B498-43B3-948B-1728B52AA6E4}">
                <adec:decorative xmlns:adec="http://schemas.microsoft.com/office/drawing/2017/decorative" val="0"/>
              </a:ext>
            </a:extLst>
          </p:cNvPr>
          <p:cNvSpPr txBox="1"/>
          <p:nvPr/>
        </p:nvSpPr>
        <p:spPr>
          <a:xfrm>
            <a:off x="193854" y="584734"/>
            <a:ext cx="4986988"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While the majority of both GM and GB respondents continue to worry about the cost of living, they are less likely to be worried than in November. </a:t>
            </a:r>
          </a:p>
        </p:txBody>
      </p:sp>
      <p:graphicFrame>
        <p:nvGraphicFramePr>
          <p:cNvPr id="22" name="Chart 21" descr="Stacked bar chart showing worry about the rising costs of living. 29% are very worried, compared to the national average of 23%. 42% are somewhat worried, compared to the national average of 53%.">
            <a:extLst>
              <a:ext uri="{FF2B5EF4-FFF2-40B4-BE49-F238E27FC236}">
                <a16:creationId xmlns:a16="http://schemas.microsoft.com/office/drawing/2014/main" id="{C03724ED-9A2D-B1E0-E6C9-12DF783DF08B}"/>
              </a:ext>
            </a:extLst>
          </p:cNvPr>
          <p:cNvGraphicFramePr/>
          <p:nvPr>
            <p:extLst>
              <p:ext uri="{D42A27DB-BD31-4B8C-83A1-F6EECF244321}">
                <p14:modId xmlns:p14="http://schemas.microsoft.com/office/powerpoint/2010/main" val="3751518938"/>
              </p:ext>
            </p:extLst>
          </p:nvPr>
        </p:nvGraphicFramePr>
        <p:xfrm>
          <a:off x="592282" y="1315994"/>
          <a:ext cx="4455077" cy="2227306"/>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C989DF53-2C67-42DB-A77E-FEB062CB829E}"/>
              </a:ext>
            </a:extLst>
          </p:cNvPr>
          <p:cNvSpPr txBox="1"/>
          <p:nvPr/>
        </p:nvSpPr>
        <p:spPr>
          <a:xfrm>
            <a:off x="401935" y="3398074"/>
            <a:ext cx="485922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 in 5 say their cost of living has increased over the past month</a:t>
            </a:r>
          </a:p>
        </p:txBody>
      </p:sp>
      <p:graphicFrame>
        <p:nvGraphicFramePr>
          <p:cNvPr id="35" name="Chart 34" descr="Stacked bar chart showing changes in the cost of living. 80% say their cost of living has increased, compared to 76% of the national average. 18% say their cost of living has stayed the same, compared to 22% of the national average.">
            <a:extLst>
              <a:ext uri="{FF2B5EF4-FFF2-40B4-BE49-F238E27FC236}">
                <a16:creationId xmlns:a16="http://schemas.microsoft.com/office/drawing/2014/main" id="{1BDF15EC-1EF0-4DD4-8464-53F553D91D82}"/>
              </a:ext>
            </a:extLst>
          </p:cNvPr>
          <p:cNvGraphicFramePr/>
          <p:nvPr>
            <p:extLst>
              <p:ext uri="{D42A27DB-BD31-4B8C-83A1-F6EECF244321}">
                <p14:modId xmlns:p14="http://schemas.microsoft.com/office/powerpoint/2010/main" val="2711954681"/>
              </p:ext>
            </p:extLst>
          </p:nvPr>
        </p:nvGraphicFramePr>
        <p:xfrm>
          <a:off x="551293" y="3832093"/>
          <a:ext cx="4655621" cy="2227306"/>
        </p:xfrm>
        <a:graphic>
          <a:graphicData uri="http://schemas.openxmlformats.org/drawingml/2006/chart">
            <c:chart xmlns:c="http://schemas.openxmlformats.org/drawingml/2006/chart" xmlns:r="http://schemas.openxmlformats.org/officeDocument/2006/relationships" r:id="rId4"/>
          </a:graphicData>
        </a:graphic>
      </p:graphicFrame>
      <p:cxnSp>
        <p:nvCxnSpPr>
          <p:cNvPr id="47" name="Straight Connector 46">
            <a:extLst>
              <a:ext uri="{FF2B5EF4-FFF2-40B4-BE49-F238E27FC236}">
                <a16:creationId xmlns:a16="http://schemas.microsoft.com/office/drawing/2014/main" id="{995E651C-8367-AB56-1B28-FEBBDDF247AD}"/>
              </a:ext>
              <a:ext uri="{C183D7F6-B498-43B3-948B-1728B52AA6E4}">
                <adec:decorative xmlns:adec="http://schemas.microsoft.com/office/drawing/2017/decorative" val="1"/>
              </a:ext>
            </a:extLst>
          </p:cNvPr>
          <p:cNvCxnSpPr>
            <a:cxnSpLocks/>
          </p:cNvCxnSpPr>
          <p:nvPr/>
        </p:nvCxnSpPr>
        <p:spPr>
          <a:xfrm flipV="1">
            <a:off x="5315527" y="586523"/>
            <a:ext cx="0" cy="56572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F21286EF-8C22-4FCC-F69C-20A9A35AF3C0}"/>
              </a:ext>
              <a:ext uri="{C183D7F6-B498-43B3-948B-1728B52AA6E4}">
                <adec:decorative xmlns:adec="http://schemas.microsoft.com/office/drawing/2017/decorative" val="0"/>
              </a:ext>
            </a:extLst>
          </p:cNvPr>
          <p:cNvSpPr txBox="1"/>
          <p:nvPr/>
        </p:nvSpPr>
        <p:spPr>
          <a:xfrm>
            <a:off x="5888346" y="586523"/>
            <a:ext cx="5604649"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R</a:t>
            </a:r>
            <a:r>
              <a:rPr lang="en-GB" sz="1400" b="1">
                <a:solidFill>
                  <a:srgbClr val="5C5B5A"/>
                </a:solidFill>
                <a:latin typeface="Arial"/>
              </a:rPr>
              <a:t>ises in food, energy, and fuel costs are driving the rise in living costs over the last month</a:t>
            </a:r>
          </a:p>
        </p:txBody>
      </p:sp>
      <p:graphicFrame>
        <p:nvGraphicFramePr>
          <p:cNvPr id="51" name="Chart 50" descr="Bar charts showing the comparison between Greater Manchester residents and the national average on reasons for rising costs of living. 86% of GM residents say the price of their food shop has increased, compared to 95% of the national average. 83% say their energy bills have increased, compared to 78% of the national average. ">
            <a:extLst>
              <a:ext uri="{FF2B5EF4-FFF2-40B4-BE49-F238E27FC236}">
                <a16:creationId xmlns:a16="http://schemas.microsoft.com/office/drawing/2014/main" id="{EA57344B-7347-E469-FF0A-22E638C4554F}"/>
              </a:ext>
            </a:extLst>
          </p:cNvPr>
          <p:cNvGraphicFramePr/>
          <p:nvPr>
            <p:extLst>
              <p:ext uri="{D42A27DB-BD31-4B8C-83A1-F6EECF244321}">
                <p14:modId xmlns:p14="http://schemas.microsoft.com/office/powerpoint/2010/main" val="679117833"/>
              </p:ext>
            </p:extLst>
          </p:nvPr>
        </p:nvGraphicFramePr>
        <p:xfrm>
          <a:off x="5289570" y="1136917"/>
          <a:ext cx="6890325" cy="3079212"/>
        </p:xfrm>
        <a:graphic>
          <a:graphicData uri="http://schemas.openxmlformats.org/drawingml/2006/chart">
            <c:chart xmlns:c="http://schemas.openxmlformats.org/drawingml/2006/chart" xmlns:r="http://schemas.openxmlformats.org/officeDocument/2006/relationships" r:id="rId5"/>
          </a:graphicData>
        </a:graphic>
      </p:graphicFrame>
      <p:cxnSp>
        <p:nvCxnSpPr>
          <p:cNvPr id="54" name="Straight Connector 53">
            <a:extLst>
              <a:ext uri="{FF2B5EF4-FFF2-40B4-BE49-F238E27FC236}">
                <a16:creationId xmlns:a16="http://schemas.microsoft.com/office/drawing/2014/main" id="{9C441B7C-EA13-0F36-E855-727B21F56F42}"/>
              </a:ext>
              <a:ext uri="{C183D7F6-B498-43B3-948B-1728B52AA6E4}">
                <adec:decorative xmlns:adec="http://schemas.microsoft.com/office/drawing/2017/decorative" val="1"/>
              </a:ext>
            </a:extLst>
          </p:cNvPr>
          <p:cNvCxnSpPr>
            <a:cxnSpLocks/>
          </p:cNvCxnSpPr>
          <p:nvPr/>
        </p:nvCxnSpPr>
        <p:spPr>
          <a:xfrm>
            <a:off x="5424256" y="3852144"/>
            <a:ext cx="668461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1" name="Graphic 60">
            <a:extLst>
              <a:ext uri="{FF2B5EF4-FFF2-40B4-BE49-F238E27FC236}">
                <a16:creationId xmlns:a16="http://schemas.microsoft.com/office/drawing/2014/main" id="{D61EFDEA-267D-B144-E6E5-A965BD0EA615}"/>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83781" y="4045794"/>
            <a:ext cx="403996" cy="403996"/>
          </a:xfrm>
          <a:prstGeom prst="rect">
            <a:avLst/>
          </a:prstGeom>
        </p:spPr>
      </p:pic>
      <p:pic>
        <p:nvPicPr>
          <p:cNvPr id="63" name="Graphic 62">
            <a:extLst>
              <a:ext uri="{FF2B5EF4-FFF2-40B4-BE49-F238E27FC236}">
                <a16:creationId xmlns:a16="http://schemas.microsoft.com/office/drawing/2014/main" id="{A929FBF2-B871-A4DD-13EB-B7DDD1663499}"/>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83781" y="4515875"/>
            <a:ext cx="403996" cy="403996"/>
          </a:xfrm>
          <a:prstGeom prst="rect">
            <a:avLst/>
          </a:prstGeom>
        </p:spPr>
      </p:pic>
      <p:pic>
        <p:nvPicPr>
          <p:cNvPr id="65" name="Graphic 64">
            <a:extLst>
              <a:ext uri="{FF2B5EF4-FFF2-40B4-BE49-F238E27FC236}">
                <a16:creationId xmlns:a16="http://schemas.microsoft.com/office/drawing/2014/main" id="{E60516C5-3AC9-E1FB-59A5-596B0BBAA424}"/>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30831" y="5385542"/>
            <a:ext cx="403996" cy="403996"/>
          </a:xfrm>
          <a:prstGeom prst="rect">
            <a:avLst/>
          </a:prstGeom>
        </p:spPr>
      </p:pic>
      <p:pic>
        <p:nvPicPr>
          <p:cNvPr id="67" name="Graphic 66">
            <a:extLst>
              <a:ext uri="{FF2B5EF4-FFF2-40B4-BE49-F238E27FC236}">
                <a16:creationId xmlns:a16="http://schemas.microsoft.com/office/drawing/2014/main" id="{2A01F095-E6DF-D830-694D-890013DBA367}"/>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899722" y="4914574"/>
            <a:ext cx="403996" cy="403996"/>
          </a:xfrm>
          <a:prstGeom prst="rect">
            <a:avLst/>
          </a:prstGeom>
        </p:spPr>
      </p:pic>
      <p:pic>
        <p:nvPicPr>
          <p:cNvPr id="69" name="Graphic 68">
            <a:extLst>
              <a:ext uri="{FF2B5EF4-FFF2-40B4-BE49-F238E27FC236}">
                <a16:creationId xmlns:a16="http://schemas.microsoft.com/office/drawing/2014/main" id="{5E0AAD35-FCD4-9F39-6A29-7B54C43F3751}"/>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937286" y="5826874"/>
            <a:ext cx="403996" cy="403996"/>
          </a:xfrm>
          <a:prstGeom prst="rect">
            <a:avLst/>
          </a:prstGeom>
        </p:spPr>
      </p:pic>
      <p:sp>
        <p:nvSpPr>
          <p:cNvPr id="38" name="TextBox 37">
            <a:extLst>
              <a:ext uri="{FF2B5EF4-FFF2-40B4-BE49-F238E27FC236}">
                <a16:creationId xmlns:a16="http://schemas.microsoft.com/office/drawing/2014/main" id="{8AA140C0-3E7D-4C08-A778-E0DBAF9605AE}"/>
              </a:ext>
              <a:ext uri="{C183D7F6-B498-43B3-948B-1728B52AA6E4}">
                <adec:decorative xmlns:adec="http://schemas.microsoft.com/office/drawing/2017/decorative" val="0"/>
              </a:ext>
            </a:extLst>
          </p:cNvPr>
          <p:cNvSpPr txBox="1"/>
          <p:nvPr/>
        </p:nvSpPr>
        <p:spPr>
          <a:xfrm>
            <a:off x="6641265" y="3903313"/>
            <a:ext cx="263433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from ONS benchmarking</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71" name="TextBox 70">
            <a:extLst>
              <a:ext uri="{FF2B5EF4-FFF2-40B4-BE49-F238E27FC236}">
                <a16:creationId xmlns:a16="http://schemas.microsoft.com/office/drawing/2014/main" id="{C509387A-A57E-8E1C-D4A8-A4219EFC1468}"/>
              </a:ext>
              <a:ext uri="{C183D7F6-B498-43B3-948B-1728B52AA6E4}">
                <adec:decorative xmlns:adec="http://schemas.microsoft.com/office/drawing/2017/decorative" val="0"/>
              </a:ext>
            </a:extLst>
          </p:cNvPr>
          <p:cNvSpPr txBox="1"/>
          <p:nvPr/>
        </p:nvSpPr>
        <p:spPr>
          <a:xfrm>
            <a:off x="6132829" y="4085007"/>
            <a:ext cx="101687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5C5B5A"/>
                </a:solidFill>
                <a:effectLst/>
                <a:uLnTx/>
                <a:uFillTx/>
                <a:latin typeface="Arial"/>
                <a:ea typeface="+mn-ea"/>
                <a:cs typeface="+mn-cs"/>
              </a:rPr>
              <a:t>62%</a:t>
            </a:r>
          </a:p>
        </p:txBody>
      </p:sp>
      <p:sp>
        <p:nvSpPr>
          <p:cNvPr id="39" name="TextBox 38">
            <a:extLst>
              <a:ext uri="{FF2B5EF4-FFF2-40B4-BE49-F238E27FC236}">
                <a16:creationId xmlns:a16="http://schemas.microsoft.com/office/drawing/2014/main" id="{8EC5FCD4-022F-419F-AED7-138B0169D897}"/>
              </a:ext>
              <a:ext uri="{C183D7F6-B498-43B3-948B-1728B52AA6E4}">
                <adec:decorative xmlns:adec="http://schemas.microsoft.com/office/drawing/2017/decorative" val="0"/>
              </a:ext>
            </a:extLst>
          </p:cNvPr>
          <p:cNvSpPr txBox="1"/>
          <p:nvPr/>
        </p:nvSpPr>
        <p:spPr>
          <a:xfrm>
            <a:off x="6085779" y="4341530"/>
            <a:ext cx="101687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srgbClr val="5C5B5A"/>
                </a:solidFill>
                <a:effectLst/>
                <a:uLnTx/>
                <a:uFillTx/>
                <a:latin typeface="Arial"/>
                <a:ea typeface="+mn-ea"/>
                <a:cs typeface="+mn-cs"/>
              </a:rPr>
              <a:t>(67%)</a:t>
            </a:r>
          </a:p>
        </p:txBody>
      </p:sp>
      <p:sp>
        <p:nvSpPr>
          <p:cNvPr id="73" name="TextBox 72">
            <a:extLst>
              <a:ext uri="{FF2B5EF4-FFF2-40B4-BE49-F238E27FC236}">
                <a16:creationId xmlns:a16="http://schemas.microsoft.com/office/drawing/2014/main" id="{11EBB918-ECB5-177A-3E4E-441AEB35CD52}"/>
              </a:ext>
              <a:ext uri="{C183D7F6-B498-43B3-948B-1728B52AA6E4}">
                <adec:decorative xmlns:adec="http://schemas.microsoft.com/office/drawing/2017/decorative" val="0"/>
              </a:ext>
            </a:extLst>
          </p:cNvPr>
          <p:cNvSpPr txBox="1"/>
          <p:nvPr/>
        </p:nvSpPr>
        <p:spPr>
          <a:xfrm>
            <a:off x="6977156" y="4127512"/>
            <a:ext cx="4148286" cy="215444"/>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400">
                <a:solidFill>
                  <a:srgbClr val="5C5B5A"/>
                </a:solidFill>
                <a:latin typeface="Arial"/>
              </a:rPr>
              <a:t>Are s</a:t>
            </a:r>
            <a:r>
              <a:rPr kumimoji="0" lang="en-GB" sz="1400" i="0" u="none" strike="noStrike" kern="1200" cap="none" spc="0" normalizeH="0" baseline="0" noProof="0">
                <a:ln>
                  <a:noFill/>
                </a:ln>
                <a:solidFill>
                  <a:srgbClr val="5C5B5A"/>
                </a:solidFill>
                <a:effectLst/>
                <a:uLnTx/>
                <a:uFillTx/>
                <a:latin typeface="Arial"/>
                <a:ea typeface="+mn-ea"/>
                <a:cs typeface="+mn-cs"/>
              </a:rPr>
              <a:t>pending less on non-essentials</a:t>
            </a:r>
          </a:p>
        </p:txBody>
      </p:sp>
      <p:sp>
        <p:nvSpPr>
          <p:cNvPr id="75" name="TextBox 74">
            <a:extLst>
              <a:ext uri="{FF2B5EF4-FFF2-40B4-BE49-F238E27FC236}">
                <a16:creationId xmlns:a16="http://schemas.microsoft.com/office/drawing/2014/main" id="{0BC95A5C-921D-CA68-5A1B-C0D732FFB4D4}"/>
              </a:ext>
              <a:ext uri="{C183D7F6-B498-43B3-948B-1728B52AA6E4}">
                <adec:decorative xmlns:adec="http://schemas.microsoft.com/office/drawing/2017/decorative" val="0"/>
              </a:ext>
            </a:extLst>
          </p:cNvPr>
          <p:cNvSpPr txBox="1"/>
          <p:nvPr/>
        </p:nvSpPr>
        <p:spPr>
          <a:xfrm>
            <a:off x="6085779" y="4520216"/>
            <a:ext cx="101687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srgbClr val="5C5B5A"/>
                </a:solidFill>
                <a:latin typeface="Arial"/>
              </a:rPr>
              <a:t>57</a:t>
            </a:r>
            <a:r>
              <a:rPr kumimoji="0" lang="en-GB" b="1" i="0" u="none" strike="noStrike" kern="1200" cap="none" spc="0" normalizeH="0" baseline="0" noProof="0">
                <a:ln>
                  <a:noFill/>
                </a:ln>
                <a:solidFill>
                  <a:srgbClr val="5C5B5A"/>
                </a:solidFill>
                <a:effectLst/>
                <a:uLnTx/>
                <a:uFillTx/>
                <a:latin typeface="Arial"/>
                <a:ea typeface="+mn-ea"/>
                <a:cs typeface="+mn-cs"/>
              </a:rPr>
              <a:t>%</a:t>
            </a:r>
          </a:p>
        </p:txBody>
      </p:sp>
      <p:sp>
        <p:nvSpPr>
          <p:cNvPr id="41" name="TextBox 40">
            <a:extLst>
              <a:ext uri="{FF2B5EF4-FFF2-40B4-BE49-F238E27FC236}">
                <a16:creationId xmlns:a16="http://schemas.microsoft.com/office/drawing/2014/main" id="{4D519A73-0D89-4B53-9C6D-727DC04A4C6B}"/>
              </a:ext>
              <a:ext uri="{C183D7F6-B498-43B3-948B-1728B52AA6E4}">
                <adec:decorative xmlns:adec="http://schemas.microsoft.com/office/drawing/2017/decorative" val="0"/>
              </a:ext>
            </a:extLst>
          </p:cNvPr>
          <p:cNvSpPr txBox="1"/>
          <p:nvPr/>
        </p:nvSpPr>
        <p:spPr>
          <a:xfrm>
            <a:off x="6085779" y="4759186"/>
            <a:ext cx="101687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srgbClr val="5C5B5A"/>
                </a:solidFill>
                <a:effectLst/>
                <a:uLnTx/>
                <a:uFillTx/>
                <a:latin typeface="Arial"/>
                <a:ea typeface="+mn-ea"/>
                <a:cs typeface="+mn-cs"/>
              </a:rPr>
              <a:t>(56%)</a:t>
            </a:r>
          </a:p>
        </p:txBody>
      </p:sp>
      <p:sp>
        <p:nvSpPr>
          <p:cNvPr id="77" name="TextBox 76">
            <a:extLst>
              <a:ext uri="{FF2B5EF4-FFF2-40B4-BE49-F238E27FC236}">
                <a16:creationId xmlns:a16="http://schemas.microsoft.com/office/drawing/2014/main" id="{5EAF9DAC-50D8-D666-4076-15C0666F5D3D}"/>
              </a:ext>
              <a:ext uri="{C183D7F6-B498-43B3-948B-1728B52AA6E4}">
                <adec:decorative xmlns:adec="http://schemas.microsoft.com/office/drawing/2017/decorative" val="0"/>
              </a:ext>
            </a:extLst>
          </p:cNvPr>
          <p:cNvSpPr txBox="1"/>
          <p:nvPr/>
        </p:nvSpPr>
        <p:spPr>
          <a:xfrm>
            <a:off x="6977156" y="4599180"/>
            <a:ext cx="3131749" cy="215444"/>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400">
                <a:solidFill>
                  <a:srgbClr val="5C5B5A"/>
                </a:solidFill>
                <a:latin typeface="Arial"/>
              </a:rPr>
              <a:t>Are u</a:t>
            </a:r>
            <a:r>
              <a:rPr kumimoji="0" lang="en-GB" sz="1400" i="0" u="none" strike="noStrike" kern="1200" cap="none" spc="0" normalizeH="0" baseline="0" noProof="0">
                <a:ln>
                  <a:noFill/>
                </a:ln>
                <a:solidFill>
                  <a:srgbClr val="5C5B5A"/>
                </a:solidFill>
                <a:effectLst/>
                <a:uLnTx/>
                <a:uFillTx/>
                <a:latin typeface="Arial"/>
                <a:ea typeface="+mn-ea"/>
                <a:cs typeface="+mn-cs"/>
              </a:rPr>
              <a:t>sing less fuel in their home </a:t>
            </a:r>
          </a:p>
        </p:txBody>
      </p:sp>
      <p:sp>
        <p:nvSpPr>
          <p:cNvPr id="83" name="TextBox 82">
            <a:extLst>
              <a:ext uri="{FF2B5EF4-FFF2-40B4-BE49-F238E27FC236}">
                <a16:creationId xmlns:a16="http://schemas.microsoft.com/office/drawing/2014/main" id="{46DA44D9-9C8A-8678-64C7-52BE8A209DA6}"/>
              </a:ext>
              <a:ext uri="{C183D7F6-B498-43B3-948B-1728B52AA6E4}">
                <adec:decorative xmlns:adec="http://schemas.microsoft.com/office/drawing/2017/decorative" val="0"/>
              </a:ext>
            </a:extLst>
          </p:cNvPr>
          <p:cNvSpPr txBox="1"/>
          <p:nvPr/>
        </p:nvSpPr>
        <p:spPr>
          <a:xfrm>
            <a:off x="6085779" y="4945593"/>
            <a:ext cx="101687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5C5B5A"/>
                </a:solidFill>
                <a:effectLst/>
                <a:uLnTx/>
                <a:uFillTx/>
                <a:latin typeface="Arial"/>
                <a:ea typeface="+mn-ea"/>
                <a:cs typeface="+mn-cs"/>
              </a:rPr>
              <a:t>47%</a:t>
            </a:r>
          </a:p>
        </p:txBody>
      </p:sp>
      <p:sp>
        <p:nvSpPr>
          <p:cNvPr id="43" name="TextBox 42">
            <a:extLst>
              <a:ext uri="{FF2B5EF4-FFF2-40B4-BE49-F238E27FC236}">
                <a16:creationId xmlns:a16="http://schemas.microsoft.com/office/drawing/2014/main" id="{3FED6AF9-8819-4556-9504-708A524D0644}"/>
              </a:ext>
              <a:ext uri="{C183D7F6-B498-43B3-948B-1728B52AA6E4}">
                <adec:decorative xmlns:adec="http://schemas.microsoft.com/office/drawing/2017/decorative" val="0"/>
              </a:ext>
            </a:extLst>
          </p:cNvPr>
          <p:cNvSpPr txBox="1"/>
          <p:nvPr/>
        </p:nvSpPr>
        <p:spPr>
          <a:xfrm>
            <a:off x="6085779" y="5162395"/>
            <a:ext cx="101687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srgbClr val="5C5B5A"/>
                </a:solidFill>
                <a:effectLst/>
                <a:uLnTx/>
                <a:uFillTx/>
                <a:latin typeface="Arial"/>
                <a:ea typeface="+mn-ea"/>
                <a:cs typeface="+mn-cs"/>
              </a:rPr>
              <a:t>(</a:t>
            </a:r>
            <a:r>
              <a:rPr lang="en-GB" sz="1200">
                <a:solidFill>
                  <a:srgbClr val="5C5B5A"/>
                </a:solidFill>
                <a:latin typeface="Arial"/>
              </a:rPr>
              <a:t>48</a:t>
            </a:r>
            <a:r>
              <a:rPr kumimoji="0" lang="en-GB" sz="1200" i="0" u="none" strike="noStrike" kern="1200" cap="none" spc="0" normalizeH="0" baseline="0" noProof="0">
                <a:ln>
                  <a:noFill/>
                </a:ln>
                <a:solidFill>
                  <a:srgbClr val="5C5B5A"/>
                </a:solidFill>
                <a:effectLst/>
                <a:uLnTx/>
                <a:uFillTx/>
                <a:latin typeface="Arial"/>
                <a:ea typeface="+mn-ea"/>
                <a:cs typeface="+mn-cs"/>
              </a:rPr>
              <a:t>%)</a:t>
            </a:r>
          </a:p>
        </p:txBody>
      </p:sp>
      <p:sp>
        <p:nvSpPr>
          <p:cNvPr id="85" name="TextBox 84">
            <a:extLst>
              <a:ext uri="{FF2B5EF4-FFF2-40B4-BE49-F238E27FC236}">
                <a16:creationId xmlns:a16="http://schemas.microsoft.com/office/drawing/2014/main" id="{372DE9FA-C274-0F92-2B9B-5EC261374584}"/>
              </a:ext>
              <a:ext uri="{C183D7F6-B498-43B3-948B-1728B52AA6E4}">
                <adec:decorative xmlns:adec="http://schemas.microsoft.com/office/drawing/2017/decorative" val="0"/>
              </a:ext>
            </a:extLst>
          </p:cNvPr>
          <p:cNvSpPr txBox="1"/>
          <p:nvPr/>
        </p:nvSpPr>
        <p:spPr>
          <a:xfrm>
            <a:off x="6977156" y="4989797"/>
            <a:ext cx="2888060" cy="215444"/>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400">
                <a:solidFill>
                  <a:srgbClr val="5C5B5A"/>
                </a:solidFill>
                <a:latin typeface="Arial"/>
              </a:rPr>
              <a:t>Are s</a:t>
            </a:r>
            <a:r>
              <a:rPr kumimoji="0" lang="en-GB" sz="1400" i="0" u="none" strike="noStrike" kern="1200" cap="none" spc="0" normalizeH="0" baseline="0" noProof="0">
                <a:ln>
                  <a:noFill/>
                </a:ln>
                <a:solidFill>
                  <a:srgbClr val="5C5B5A"/>
                </a:solidFill>
                <a:effectLst/>
                <a:uLnTx/>
                <a:uFillTx/>
                <a:latin typeface="Arial"/>
                <a:ea typeface="+mn-ea"/>
                <a:cs typeface="+mn-cs"/>
              </a:rPr>
              <a:t>hopping around more</a:t>
            </a:r>
          </a:p>
        </p:txBody>
      </p:sp>
      <p:sp>
        <p:nvSpPr>
          <p:cNvPr id="79" name="TextBox 78">
            <a:extLst>
              <a:ext uri="{FF2B5EF4-FFF2-40B4-BE49-F238E27FC236}">
                <a16:creationId xmlns:a16="http://schemas.microsoft.com/office/drawing/2014/main" id="{785144BE-FEC6-2896-5051-98D2A9BB2039}"/>
              </a:ext>
              <a:ext uri="{C183D7F6-B498-43B3-948B-1728B52AA6E4}">
                <adec:decorative xmlns:adec="http://schemas.microsoft.com/office/drawing/2017/decorative" val="0"/>
              </a:ext>
            </a:extLst>
          </p:cNvPr>
          <p:cNvSpPr txBox="1"/>
          <p:nvPr/>
        </p:nvSpPr>
        <p:spPr>
          <a:xfrm>
            <a:off x="6085779" y="5384655"/>
            <a:ext cx="101687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5C5B5A"/>
                </a:solidFill>
                <a:effectLst/>
                <a:uLnTx/>
                <a:uFillTx/>
                <a:latin typeface="Arial"/>
                <a:ea typeface="+mn-ea"/>
                <a:cs typeface="+mn-cs"/>
              </a:rPr>
              <a:t>46%</a:t>
            </a:r>
          </a:p>
        </p:txBody>
      </p:sp>
      <p:sp>
        <p:nvSpPr>
          <p:cNvPr id="42" name="TextBox 41">
            <a:extLst>
              <a:ext uri="{FF2B5EF4-FFF2-40B4-BE49-F238E27FC236}">
                <a16:creationId xmlns:a16="http://schemas.microsoft.com/office/drawing/2014/main" id="{0C9C41C2-51AF-4BF4-89C6-4CE1523547D9}"/>
              </a:ext>
              <a:ext uri="{C183D7F6-B498-43B3-948B-1728B52AA6E4}">
                <adec:decorative xmlns:adec="http://schemas.microsoft.com/office/drawing/2017/decorative" val="0"/>
              </a:ext>
            </a:extLst>
          </p:cNvPr>
          <p:cNvSpPr txBox="1"/>
          <p:nvPr/>
        </p:nvSpPr>
        <p:spPr>
          <a:xfrm>
            <a:off x="6085779" y="5609282"/>
            <a:ext cx="101687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srgbClr val="5C5B5A"/>
                </a:solidFill>
                <a:effectLst/>
                <a:uLnTx/>
                <a:uFillTx/>
                <a:latin typeface="Arial"/>
                <a:ea typeface="+mn-ea"/>
                <a:cs typeface="+mn-cs"/>
              </a:rPr>
              <a:t>(45%)</a:t>
            </a:r>
          </a:p>
        </p:txBody>
      </p:sp>
      <p:sp>
        <p:nvSpPr>
          <p:cNvPr id="81" name="TextBox 80">
            <a:extLst>
              <a:ext uri="{FF2B5EF4-FFF2-40B4-BE49-F238E27FC236}">
                <a16:creationId xmlns:a16="http://schemas.microsoft.com/office/drawing/2014/main" id="{D355A92B-D6BF-5703-7C5C-96B9BA923027}"/>
              </a:ext>
              <a:ext uri="{C183D7F6-B498-43B3-948B-1728B52AA6E4}">
                <adec:decorative xmlns:adec="http://schemas.microsoft.com/office/drawing/2017/decorative" val="0"/>
              </a:ext>
            </a:extLst>
          </p:cNvPr>
          <p:cNvSpPr txBox="1"/>
          <p:nvPr/>
        </p:nvSpPr>
        <p:spPr>
          <a:xfrm>
            <a:off x="6977156" y="5488277"/>
            <a:ext cx="4148287" cy="215444"/>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400">
                <a:solidFill>
                  <a:srgbClr val="5C5B5A"/>
                </a:solidFill>
                <a:latin typeface="Arial"/>
              </a:rPr>
              <a:t>Are s</a:t>
            </a:r>
            <a:r>
              <a:rPr kumimoji="0" lang="en-GB" sz="1400" i="0" u="none" strike="noStrike" kern="1200" cap="none" spc="0" normalizeH="0" baseline="0" noProof="0">
                <a:ln>
                  <a:noFill/>
                </a:ln>
                <a:solidFill>
                  <a:srgbClr val="5C5B5A"/>
                </a:solidFill>
                <a:effectLst/>
                <a:uLnTx/>
                <a:uFillTx/>
                <a:latin typeface="Arial"/>
                <a:ea typeface="+mn-ea"/>
                <a:cs typeface="+mn-cs"/>
              </a:rPr>
              <a:t>pending less on food shopping / essentials</a:t>
            </a:r>
          </a:p>
        </p:txBody>
      </p:sp>
      <p:sp>
        <p:nvSpPr>
          <p:cNvPr id="87" name="TextBox 86">
            <a:extLst>
              <a:ext uri="{FF2B5EF4-FFF2-40B4-BE49-F238E27FC236}">
                <a16:creationId xmlns:a16="http://schemas.microsoft.com/office/drawing/2014/main" id="{20319248-305F-CC76-3F44-E07A09B3EAB9}"/>
              </a:ext>
              <a:ext uri="{C183D7F6-B498-43B3-948B-1728B52AA6E4}">
                <adec:decorative xmlns:adec="http://schemas.microsoft.com/office/drawing/2017/decorative" val="0"/>
              </a:ext>
            </a:extLst>
          </p:cNvPr>
          <p:cNvSpPr txBox="1"/>
          <p:nvPr/>
        </p:nvSpPr>
        <p:spPr>
          <a:xfrm>
            <a:off x="6100418" y="5866728"/>
            <a:ext cx="101687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srgbClr val="5C5B5A"/>
                </a:solidFill>
                <a:latin typeface="Arial"/>
              </a:rPr>
              <a:t>37</a:t>
            </a:r>
            <a:r>
              <a:rPr kumimoji="0" lang="en-GB" b="1" i="0" u="none" strike="noStrike" kern="1200" cap="none" spc="0" normalizeH="0" baseline="0" noProof="0">
                <a:ln>
                  <a:noFill/>
                </a:ln>
                <a:solidFill>
                  <a:srgbClr val="5C5B5A"/>
                </a:solidFill>
                <a:effectLst/>
                <a:uLnTx/>
                <a:uFillTx/>
                <a:latin typeface="Arial"/>
                <a:ea typeface="+mn-ea"/>
                <a:cs typeface="+mn-cs"/>
              </a:rPr>
              <a:t>%</a:t>
            </a:r>
          </a:p>
        </p:txBody>
      </p:sp>
      <p:sp>
        <p:nvSpPr>
          <p:cNvPr id="44" name="TextBox 43">
            <a:extLst>
              <a:ext uri="{FF2B5EF4-FFF2-40B4-BE49-F238E27FC236}">
                <a16:creationId xmlns:a16="http://schemas.microsoft.com/office/drawing/2014/main" id="{057C385F-6816-4F37-A464-3B4CE64AC538}"/>
              </a:ext>
              <a:ext uri="{C183D7F6-B498-43B3-948B-1728B52AA6E4}">
                <adec:decorative xmlns:adec="http://schemas.microsoft.com/office/drawing/2017/decorative" val="0"/>
              </a:ext>
            </a:extLst>
          </p:cNvPr>
          <p:cNvSpPr txBox="1"/>
          <p:nvPr/>
        </p:nvSpPr>
        <p:spPr>
          <a:xfrm>
            <a:off x="6100418" y="6102775"/>
            <a:ext cx="101687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srgbClr val="5C5B5A"/>
                </a:solidFill>
                <a:effectLst/>
                <a:uLnTx/>
                <a:uFillTx/>
                <a:latin typeface="Arial"/>
                <a:ea typeface="+mn-ea"/>
                <a:cs typeface="+mn-cs"/>
              </a:rPr>
              <a:t>(40%)</a:t>
            </a:r>
          </a:p>
        </p:txBody>
      </p:sp>
      <p:sp>
        <p:nvSpPr>
          <p:cNvPr id="89" name="TextBox 88">
            <a:extLst>
              <a:ext uri="{FF2B5EF4-FFF2-40B4-BE49-F238E27FC236}">
                <a16:creationId xmlns:a16="http://schemas.microsoft.com/office/drawing/2014/main" id="{DF1F088D-EDF8-3518-4893-4D6333DEDFF6}"/>
              </a:ext>
              <a:ext uri="{C183D7F6-B498-43B3-948B-1728B52AA6E4}">
                <adec:decorative xmlns:adec="http://schemas.microsoft.com/office/drawing/2017/decorative" val="0"/>
              </a:ext>
            </a:extLst>
          </p:cNvPr>
          <p:cNvSpPr txBox="1"/>
          <p:nvPr/>
        </p:nvSpPr>
        <p:spPr>
          <a:xfrm>
            <a:off x="6977156" y="5952994"/>
            <a:ext cx="5059845" cy="215444"/>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Are cutting back on non-essential journeys in their own vehicle </a:t>
            </a:r>
          </a:p>
        </p:txBody>
      </p:sp>
      <p:sp>
        <p:nvSpPr>
          <p:cNvPr id="2" name="Footer Placeholder 4">
            <a:extLst>
              <a:ext uri="{FF2B5EF4-FFF2-40B4-BE49-F238E27FC236}">
                <a16:creationId xmlns:a16="http://schemas.microsoft.com/office/drawing/2014/main" id="{56ADBB06-7022-284B-45CA-872D0848CB17}"/>
              </a:ext>
            </a:extLst>
          </p:cNvPr>
          <p:cNvSpPr txBox="1">
            <a:spLocks/>
          </p:cNvSpPr>
          <p:nvPr/>
        </p:nvSpPr>
        <p:spPr>
          <a:xfrm>
            <a:off x="391549" y="6353526"/>
            <a:ext cx="10953012" cy="3664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All data is from January (S5). ONS data was published on 23</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rd</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December 2022. Unweighted base: 1,470 (All respondents)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*Not asked in the ONS survey</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C5AF113-958B-EDE1-6F93-85BA76B7EB55}"/>
              </a:ext>
              <a:ext uri="{C183D7F6-B498-43B3-948B-1728B52AA6E4}">
                <adec:decorative xmlns:adec="http://schemas.microsoft.com/office/drawing/2017/decorative" val="1"/>
              </a:ext>
            </a:extLst>
          </p:cNvPr>
          <p:cNvSpPr txBox="1"/>
          <p:nvPr/>
        </p:nvSpPr>
        <p:spPr>
          <a:xfrm>
            <a:off x="1691045" y="2037233"/>
            <a:ext cx="559769"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(-5pp)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5C147D36-FF5C-B9E0-3283-B6A5A88AF44E}"/>
              </a:ext>
              <a:ext uri="{C183D7F6-B498-43B3-948B-1728B52AA6E4}">
                <adec:decorative xmlns:adec="http://schemas.microsoft.com/office/drawing/2017/decorative" val="1"/>
              </a:ext>
            </a:extLst>
          </p:cNvPr>
          <p:cNvSpPr txBox="1"/>
          <p:nvPr/>
        </p:nvSpPr>
        <p:spPr>
          <a:xfrm>
            <a:off x="2563367" y="203723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(-4pp)</a:t>
            </a:r>
          </a:p>
        </p:txBody>
      </p:sp>
      <p:sp>
        <p:nvSpPr>
          <p:cNvPr id="6" name="TextBox 5">
            <a:extLst>
              <a:ext uri="{FF2B5EF4-FFF2-40B4-BE49-F238E27FC236}">
                <a16:creationId xmlns:a16="http://schemas.microsoft.com/office/drawing/2014/main" id="{97282CD1-0C41-E510-83CA-41F2ABA377C0}"/>
              </a:ext>
              <a:ext uri="{C183D7F6-B498-43B3-948B-1728B52AA6E4}">
                <adec:decorative xmlns:adec="http://schemas.microsoft.com/office/drawing/2017/decorative" val="1"/>
              </a:ext>
            </a:extLst>
          </p:cNvPr>
          <p:cNvSpPr txBox="1"/>
          <p:nvPr/>
        </p:nvSpPr>
        <p:spPr>
          <a:xfrm>
            <a:off x="3330688" y="203723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(+9pp)</a:t>
            </a:r>
          </a:p>
        </p:txBody>
      </p:sp>
      <p:sp>
        <p:nvSpPr>
          <p:cNvPr id="7" name="TextBox 6">
            <a:extLst>
              <a:ext uri="{FF2B5EF4-FFF2-40B4-BE49-F238E27FC236}">
                <a16:creationId xmlns:a16="http://schemas.microsoft.com/office/drawing/2014/main" id="{69B1E192-B70D-DF34-2992-64C5EB259BD7}"/>
              </a:ext>
              <a:ext uri="{C183D7F6-B498-43B3-948B-1728B52AA6E4}">
                <adec:decorative xmlns:adec="http://schemas.microsoft.com/office/drawing/2017/decorative" val="1"/>
              </a:ext>
            </a:extLst>
          </p:cNvPr>
          <p:cNvSpPr txBox="1"/>
          <p:nvPr/>
        </p:nvSpPr>
        <p:spPr>
          <a:xfrm>
            <a:off x="1648631" y="292489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(-5pp)</a:t>
            </a:r>
          </a:p>
        </p:txBody>
      </p:sp>
      <p:sp>
        <p:nvSpPr>
          <p:cNvPr id="8" name="TextBox 7">
            <a:extLst>
              <a:ext uri="{FF2B5EF4-FFF2-40B4-BE49-F238E27FC236}">
                <a16:creationId xmlns:a16="http://schemas.microsoft.com/office/drawing/2014/main" id="{EA032DFC-155D-1B3E-5FA4-FD7642F9EB73}"/>
              </a:ext>
              <a:ext uri="{C183D7F6-B498-43B3-948B-1728B52AA6E4}">
                <adec:decorative xmlns:adec="http://schemas.microsoft.com/office/drawing/2017/decorative" val="1"/>
              </a:ext>
            </a:extLst>
          </p:cNvPr>
          <p:cNvSpPr txBox="1"/>
          <p:nvPr/>
        </p:nvSpPr>
        <p:spPr>
          <a:xfrm>
            <a:off x="2520953" y="292489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(+2pp)</a:t>
            </a:r>
          </a:p>
        </p:txBody>
      </p:sp>
      <p:sp>
        <p:nvSpPr>
          <p:cNvPr id="9" name="TextBox 8">
            <a:extLst>
              <a:ext uri="{FF2B5EF4-FFF2-40B4-BE49-F238E27FC236}">
                <a16:creationId xmlns:a16="http://schemas.microsoft.com/office/drawing/2014/main" id="{6D73474E-E82D-7698-2999-888E77AD7EA7}"/>
              </a:ext>
              <a:ext uri="{C183D7F6-B498-43B3-948B-1728B52AA6E4}">
                <adec:decorative xmlns:adec="http://schemas.microsoft.com/office/drawing/2017/decorative" val="1"/>
              </a:ext>
            </a:extLst>
          </p:cNvPr>
          <p:cNvSpPr txBox="1"/>
          <p:nvPr/>
        </p:nvSpPr>
        <p:spPr>
          <a:xfrm>
            <a:off x="3377844" y="292489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(+3pp)</a:t>
            </a:r>
          </a:p>
        </p:txBody>
      </p:sp>
      <p:sp>
        <p:nvSpPr>
          <p:cNvPr id="10" name="TextBox 9">
            <a:extLst>
              <a:ext uri="{FF2B5EF4-FFF2-40B4-BE49-F238E27FC236}">
                <a16:creationId xmlns:a16="http://schemas.microsoft.com/office/drawing/2014/main" id="{FE610E26-074A-FCE2-0B41-67A2450C26B2}"/>
              </a:ext>
              <a:ext uri="{C183D7F6-B498-43B3-948B-1728B52AA6E4}">
                <adec:decorative xmlns:adec="http://schemas.microsoft.com/office/drawing/2017/decorative" val="1"/>
              </a:ext>
            </a:extLst>
          </p:cNvPr>
          <p:cNvSpPr txBox="1"/>
          <p:nvPr/>
        </p:nvSpPr>
        <p:spPr>
          <a:xfrm>
            <a:off x="2193514" y="459940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(-1pp)</a:t>
            </a:r>
          </a:p>
        </p:txBody>
      </p:sp>
      <p:sp>
        <p:nvSpPr>
          <p:cNvPr id="12" name="TextBox 11">
            <a:extLst>
              <a:ext uri="{FF2B5EF4-FFF2-40B4-BE49-F238E27FC236}">
                <a16:creationId xmlns:a16="http://schemas.microsoft.com/office/drawing/2014/main" id="{14FF4C3C-33D6-EA50-5138-B58AAA429C72}"/>
              </a:ext>
              <a:ext uri="{C183D7F6-B498-43B3-948B-1728B52AA6E4}">
                <adec:decorative xmlns:adec="http://schemas.microsoft.com/office/drawing/2017/decorative" val="1"/>
              </a:ext>
            </a:extLst>
          </p:cNvPr>
          <p:cNvSpPr txBox="1"/>
          <p:nvPr/>
        </p:nvSpPr>
        <p:spPr>
          <a:xfrm>
            <a:off x="3410998" y="459940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(+/-0pp)</a:t>
            </a:r>
          </a:p>
        </p:txBody>
      </p:sp>
      <p:sp>
        <p:nvSpPr>
          <p:cNvPr id="13" name="TextBox 12">
            <a:extLst>
              <a:ext uri="{FF2B5EF4-FFF2-40B4-BE49-F238E27FC236}">
                <a16:creationId xmlns:a16="http://schemas.microsoft.com/office/drawing/2014/main" id="{B5DBD0D7-A241-69C9-7E4C-38FF71173F89}"/>
              </a:ext>
              <a:ext uri="{C183D7F6-B498-43B3-948B-1728B52AA6E4}">
                <adec:decorative xmlns:adec="http://schemas.microsoft.com/office/drawing/2017/decorative" val="1"/>
              </a:ext>
            </a:extLst>
          </p:cNvPr>
          <p:cNvSpPr txBox="1"/>
          <p:nvPr/>
        </p:nvSpPr>
        <p:spPr>
          <a:xfrm>
            <a:off x="2151100" y="548706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(-4pp)</a:t>
            </a:r>
          </a:p>
        </p:txBody>
      </p:sp>
      <p:sp>
        <p:nvSpPr>
          <p:cNvPr id="15" name="TextBox 14">
            <a:extLst>
              <a:ext uri="{FF2B5EF4-FFF2-40B4-BE49-F238E27FC236}">
                <a16:creationId xmlns:a16="http://schemas.microsoft.com/office/drawing/2014/main" id="{3634B43E-576F-3371-04EF-8EE83355D267}"/>
              </a:ext>
              <a:ext uri="{C183D7F6-B498-43B3-948B-1728B52AA6E4}">
                <adec:decorative xmlns:adec="http://schemas.microsoft.com/office/drawing/2017/decorative" val="1"/>
              </a:ext>
            </a:extLst>
          </p:cNvPr>
          <p:cNvSpPr txBox="1"/>
          <p:nvPr/>
        </p:nvSpPr>
        <p:spPr>
          <a:xfrm>
            <a:off x="3410529" y="548706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(+3pp)</a:t>
            </a:r>
          </a:p>
        </p:txBody>
      </p:sp>
      <p:sp>
        <p:nvSpPr>
          <p:cNvPr id="48" name="TextBox 47">
            <a:extLst>
              <a:ext uri="{FF2B5EF4-FFF2-40B4-BE49-F238E27FC236}">
                <a16:creationId xmlns:a16="http://schemas.microsoft.com/office/drawing/2014/main" id="{B67DADD0-7FAD-4248-9BB7-354EDF9C9F8F}"/>
              </a:ext>
              <a:ext uri="{C183D7F6-B498-43B3-948B-1728B52AA6E4}">
                <adec:decorative xmlns:adec="http://schemas.microsoft.com/office/drawing/2017/decorative" val="1"/>
              </a:ext>
            </a:extLst>
          </p:cNvPr>
          <p:cNvSpPr txBox="1"/>
          <p:nvPr/>
        </p:nvSpPr>
        <p:spPr>
          <a:xfrm>
            <a:off x="1719143" y="1407112"/>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Nov (S4)</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Tree>
    <p:extLst>
      <p:ext uri="{BB962C8B-B14F-4D97-AF65-F5344CB8AC3E}">
        <p14:creationId xmlns:p14="http://schemas.microsoft.com/office/powerpoint/2010/main" val="640839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D7628161-6134-2C5A-CA62-22CDAB69C204}"/>
              </a:ext>
            </a:extLst>
          </p:cNvPr>
          <p:cNvSpPr txBox="1">
            <a:spLocks noGrp="1"/>
          </p:cNvSpPr>
          <p:nvPr>
            <p:ph type="title" idx="4294967295"/>
          </p:nvPr>
        </p:nvSpPr>
        <p:spPr>
          <a:xfrm>
            <a:off x="357094" y="202775"/>
            <a:ext cx="10515600" cy="30777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33B0A6"/>
                </a:solidFill>
                <a:effectLst/>
                <a:uLnTx/>
                <a:uFillTx/>
                <a:latin typeface="Arial"/>
                <a:ea typeface="+mn-ea"/>
                <a:cs typeface="+mn-cs"/>
              </a:rPr>
              <a:t>Summary</a:t>
            </a:r>
            <a:r>
              <a:rPr kumimoji="0" lang="en-GB" sz="2000" b="1" i="0" u="none" strike="noStrike" kern="1200" cap="none" spc="0" normalizeH="0" baseline="0" noProof="0">
                <a:ln>
                  <a:noFill/>
                </a:ln>
                <a:solidFill>
                  <a:srgbClr val="5C5B5A"/>
                </a:solidFill>
                <a:effectLst/>
                <a:uLnTx/>
                <a:uFillTx/>
                <a:latin typeface="Arial"/>
                <a:ea typeface="+mn-ea"/>
                <a:cs typeface="+mn-cs"/>
              </a:rPr>
              <a:t>: Household costs</a:t>
            </a:r>
          </a:p>
        </p:txBody>
      </p:sp>
      <p:sp>
        <p:nvSpPr>
          <p:cNvPr id="2" name="TextBox 1">
            <a:extLst>
              <a:ext uri="{FF2B5EF4-FFF2-40B4-BE49-F238E27FC236}">
                <a16:creationId xmlns:a16="http://schemas.microsoft.com/office/drawing/2014/main" id="{1F836A7F-5C8A-56B7-194E-2FC0CC2FF4A1}"/>
              </a:ext>
              <a:ext uri="{C183D7F6-B498-43B3-948B-1728B52AA6E4}">
                <adec:decorative xmlns:adec="http://schemas.microsoft.com/office/drawing/2017/decorative" val="0"/>
              </a:ext>
            </a:extLst>
          </p:cNvPr>
          <p:cNvSpPr txBox="1"/>
          <p:nvPr/>
        </p:nvSpPr>
        <p:spPr>
          <a:xfrm>
            <a:off x="983851" y="805481"/>
            <a:ext cx="435378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More than half of respondents say it is difficult</a:t>
            </a:r>
            <a:r>
              <a:rPr kumimoji="0" lang="en-GB" sz="1400" b="1" i="0" u="none" strike="noStrike" kern="1200" cap="none" spc="0" normalizeH="0" baseline="0" noProof="0">
                <a:ln>
                  <a:noFill/>
                </a:ln>
                <a:solidFill>
                  <a:srgbClr val="5C5B5A"/>
                </a:solidFill>
                <a:effectLst/>
                <a:uLnTx/>
                <a:uFillTx/>
                <a:latin typeface="Arial"/>
                <a:ea typeface="+mn-ea"/>
                <a:cs typeface="+mn-cs"/>
              </a:rPr>
              <a:t> </a:t>
            </a:r>
            <a:r>
              <a:rPr kumimoji="0" lang="en-GB" sz="1400" i="0" u="none" strike="noStrike" kern="1200" cap="none" spc="0" normalizeH="0" baseline="0" noProof="0">
                <a:ln>
                  <a:noFill/>
                </a:ln>
                <a:solidFill>
                  <a:srgbClr val="5C5B5A"/>
                </a:solidFill>
                <a:effectLst/>
                <a:uLnTx/>
                <a:uFillTx/>
                <a:latin typeface="Arial"/>
                <a:ea typeface="+mn-ea"/>
                <a:cs typeface="+mn-cs"/>
              </a:rPr>
              <a:t>to afford their </a:t>
            </a:r>
            <a:r>
              <a:rPr kumimoji="0" lang="en-GB" sz="1400" b="1" i="0" u="none" strike="noStrike" kern="1200" cap="none" spc="0" normalizeH="0" baseline="0" noProof="0">
                <a:ln>
                  <a:noFill/>
                </a:ln>
                <a:solidFill>
                  <a:srgbClr val="5C5B5A"/>
                </a:solidFill>
                <a:effectLst/>
                <a:uLnTx/>
                <a:uFillTx/>
                <a:latin typeface="Arial"/>
                <a:ea typeface="+mn-ea"/>
                <a:cs typeface="+mn-cs"/>
              </a:rPr>
              <a:t>energy costs</a:t>
            </a:r>
          </a:p>
        </p:txBody>
      </p:sp>
      <p:graphicFrame>
        <p:nvGraphicFramePr>
          <p:cNvPr id="5" name="Chart 4" descr="Stacked bar chart showing proportion of respondents who think it is difficult to afford their energy costs. 53% of Greater Manchester residents say it is difficult, compared to 48% of the national average.">
            <a:extLst>
              <a:ext uri="{FF2B5EF4-FFF2-40B4-BE49-F238E27FC236}">
                <a16:creationId xmlns:a16="http://schemas.microsoft.com/office/drawing/2014/main" id="{A9DAF9C3-2FE9-A7AC-21BB-5E1291BDA2B6}"/>
              </a:ext>
            </a:extLst>
          </p:cNvPr>
          <p:cNvGraphicFramePr/>
          <p:nvPr>
            <p:extLst>
              <p:ext uri="{D42A27DB-BD31-4B8C-83A1-F6EECF244321}">
                <p14:modId xmlns:p14="http://schemas.microsoft.com/office/powerpoint/2010/main" val="1005358792"/>
              </p:ext>
            </p:extLst>
          </p:nvPr>
        </p:nvGraphicFramePr>
        <p:xfrm>
          <a:off x="945617" y="1503799"/>
          <a:ext cx="4260331" cy="4548720"/>
        </p:xfrm>
        <a:graphic>
          <a:graphicData uri="http://schemas.openxmlformats.org/drawingml/2006/chart">
            <c:chart xmlns:c="http://schemas.openxmlformats.org/drawingml/2006/chart" xmlns:r="http://schemas.openxmlformats.org/officeDocument/2006/relationships" r:id="rId3"/>
          </a:graphicData>
        </a:graphic>
      </p:graphicFrame>
      <p:cxnSp>
        <p:nvCxnSpPr>
          <p:cNvPr id="62" name="Straight Connector 61" descr="Dividing line between two charts">
            <a:extLst>
              <a:ext uri="{FF2B5EF4-FFF2-40B4-BE49-F238E27FC236}">
                <a16:creationId xmlns:a16="http://schemas.microsoft.com/office/drawing/2014/main" id="{6C34AF17-13F9-4793-BA95-52566122CD0D}"/>
              </a:ext>
              <a:ext uri="{C183D7F6-B498-43B3-948B-1728B52AA6E4}">
                <adec:decorative xmlns:adec="http://schemas.microsoft.com/office/drawing/2017/decorative" val="0"/>
              </a:ext>
            </a:extLst>
          </p:cNvPr>
          <p:cNvCxnSpPr>
            <a:cxnSpLocks/>
          </p:cNvCxnSpPr>
          <p:nvPr/>
        </p:nvCxnSpPr>
        <p:spPr>
          <a:xfrm>
            <a:off x="5710894" y="930526"/>
            <a:ext cx="0" cy="45003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B4991D2-7387-3891-63D5-6C2F3DD56E8B}"/>
              </a:ext>
              <a:ext uri="{C183D7F6-B498-43B3-948B-1728B52AA6E4}">
                <adec:decorative xmlns:adec="http://schemas.microsoft.com/office/drawing/2017/decorative" val="1"/>
              </a:ext>
            </a:extLst>
          </p:cNvPr>
          <p:cNvSpPr txBox="1"/>
          <p:nvPr/>
        </p:nvSpPr>
        <p:spPr>
          <a:xfrm>
            <a:off x="2738783" y="3928984"/>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5</a:t>
            </a:r>
            <a:r>
              <a:rPr kumimoji="0" lang="en-GB" sz="1400" b="1" i="0" u="none" strike="noStrike" kern="1200" cap="none" spc="0" normalizeH="0" baseline="0" noProof="0">
                <a:ln>
                  <a:noFill/>
                </a:ln>
                <a:solidFill>
                  <a:srgbClr val="5C5B5A"/>
                </a:solidFill>
                <a:effectLst/>
                <a:uLnTx/>
                <a:uFillTx/>
                <a:latin typeface="Arial"/>
                <a:ea typeface="+mn-ea"/>
                <a:cs typeface="+mn-cs"/>
              </a:rPr>
              <a:t>3%</a:t>
            </a:r>
          </a:p>
        </p:txBody>
      </p:sp>
      <p:sp>
        <p:nvSpPr>
          <p:cNvPr id="39" name="Right Brace 38">
            <a:extLst>
              <a:ext uri="{FF2B5EF4-FFF2-40B4-BE49-F238E27FC236}">
                <a16:creationId xmlns:a16="http://schemas.microsoft.com/office/drawing/2014/main" id="{38883717-9E81-D249-D83A-CB9F6F0952FA}"/>
              </a:ext>
              <a:ext uri="{C183D7F6-B498-43B3-948B-1728B52AA6E4}">
                <adec:decorative xmlns:adec="http://schemas.microsoft.com/office/drawing/2017/decorative" val="1"/>
              </a:ext>
            </a:extLst>
          </p:cNvPr>
          <p:cNvSpPr/>
          <p:nvPr/>
        </p:nvSpPr>
        <p:spPr>
          <a:xfrm>
            <a:off x="2683893" y="3073819"/>
            <a:ext cx="179766" cy="1927299"/>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40" name="TextBox 39">
            <a:extLst>
              <a:ext uri="{FF2B5EF4-FFF2-40B4-BE49-F238E27FC236}">
                <a16:creationId xmlns:a16="http://schemas.microsoft.com/office/drawing/2014/main" id="{1126D96D-9B70-4DCD-37D1-FDE52974AE21}"/>
              </a:ext>
              <a:ext uri="{C183D7F6-B498-43B3-948B-1728B52AA6E4}">
                <adec:decorative xmlns:adec="http://schemas.microsoft.com/office/drawing/2017/decorative" val="1"/>
              </a:ext>
            </a:extLst>
          </p:cNvPr>
          <p:cNvSpPr txBox="1"/>
          <p:nvPr/>
        </p:nvSpPr>
        <p:spPr>
          <a:xfrm>
            <a:off x="2028369" y="175287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41" name="TextBox 40">
            <a:extLst>
              <a:ext uri="{FF2B5EF4-FFF2-40B4-BE49-F238E27FC236}">
                <a16:creationId xmlns:a16="http://schemas.microsoft.com/office/drawing/2014/main" id="{B1010D6E-86C0-7221-DC56-37F036658D01}"/>
              </a:ext>
              <a:ext uri="{C183D7F6-B498-43B3-948B-1728B52AA6E4}">
                <adec:decorative xmlns:adec="http://schemas.microsoft.com/office/drawing/2017/decorative" val="1"/>
              </a:ext>
            </a:extLst>
          </p:cNvPr>
          <p:cNvSpPr txBox="1"/>
          <p:nvPr/>
        </p:nvSpPr>
        <p:spPr>
          <a:xfrm>
            <a:off x="2002242" y="250860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42" name="TextBox 41">
            <a:extLst>
              <a:ext uri="{FF2B5EF4-FFF2-40B4-BE49-F238E27FC236}">
                <a16:creationId xmlns:a16="http://schemas.microsoft.com/office/drawing/2014/main" id="{F8D4CB73-7E8F-06DD-1C16-71454C7141F3}"/>
              </a:ext>
              <a:ext uri="{C183D7F6-B498-43B3-948B-1728B52AA6E4}">
                <adec:decorative xmlns:adec="http://schemas.microsoft.com/office/drawing/2017/decorative" val="1"/>
              </a:ext>
            </a:extLst>
          </p:cNvPr>
          <p:cNvSpPr txBox="1"/>
          <p:nvPr/>
        </p:nvSpPr>
        <p:spPr>
          <a:xfrm>
            <a:off x="2029399" y="371619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(-4pp)</a:t>
            </a:r>
          </a:p>
        </p:txBody>
      </p:sp>
      <p:sp>
        <p:nvSpPr>
          <p:cNvPr id="43" name="TextBox 42">
            <a:extLst>
              <a:ext uri="{FF2B5EF4-FFF2-40B4-BE49-F238E27FC236}">
                <a16:creationId xmlns:a16="http://schemas.microsoft.com/office/drawing/2014/main" id="{652BC732-DD78-F22A-38C9-69FCB799CE82}"/>
              </a:ext>
              <a:ext uri="{C183D7F6-B498-43B3-948B-1728B52AA6E4}">
                <adec:decorative xmlns:adec="http://schemas.microsoft.com/office/drawing/2017/decorative" val="1"/>
              </a:ext>
            </a:extLst>
          </p:cNvPr>
          <p:cNvSpPr txBox="1"/>
          <p:nvPr/>
        </p:nvSpPr>
        <p:spPr>
          <a:xfrm>
            <a:off x="1980897" y="467692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44" name="TextBox 43">
            <a:extLst>
              <a:ext uri="{FF2B5EF4-FFF2-40B4-BE49-F238E27FC236}">
                <a16:creationId xmlns:a16="http://schemas.microsoft.com/office/drawing/2014/main" id="{7AAEC6D8-1888-2043-7AA1-6236C5315EDC}"/>
              </a:ext>
              <a:ext uri="{C183D7F6-B498-43B3-948B-1728B52AA6E4}">
                <adec:decorative xmlns:adec="http://schemas.microsoft.com/office/drawing/2017/decorative" val="1"/>
              </a:ext>
            </a:extLst>
          </p:cNvPr>
          <p:cNvSpPr txBox="1"/>
          <p:nvPr/>
        </p:nvSpPr>
        <p:spPr>
          <a:xfrm>
            <a:off x="2402351" y="492845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45" name="TextBox 44">
            <a:extLst>
              <a:ext uri="{FF2B5EF4-FFF2-40B4-BE49-F238E27FC236}">
                <a16:creationId xmlns:a16="http://schemas.microsoft.com/office/drawing/2014/main" id="{2A60AB09-958A-8FD8-D3BD-439D795F68F9}"/>
              </a:ext>
              <a:ext uri="{C183D7F6-B498-43B3-948B-1728B52AA6E4}">
                <adec:decorative xmlns:adec="http://schemas.microsoft.com/office/drawing/2017/decorative" val="1"/>
              </a:ext>
            </a:extLst>
          </p:cNvPr>
          <p:cNvSpPr txBox="1"/>
          <p:nvPr/>
        </p:nvSpPr>
        <p:spPr>
          <a:xfrm>
            <a:off x="3922225" y="169390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46" name="TextBox 45">
            <a:extLst>
              <a:ext uri="{FF2B5EF4-FFF2-40B4-BE49-F238E27FC236}">
                <a16:creationId xmlns:a16="http://schemas.microsoft.com/office/drawing/2014/main" id="{58280CF9-12DF-30EC-1759-4F98DB5BB36E}"/>
              </a:ext>
              <a:ext uri="{C183D7F6-B498-43B3-948B-1728B52AA6E4}">
                <adec:decorative xmlns:adec="http://schemas.microsoft.com/office/drawing/2017/decorative" val="1"/>
              </a:ext>
            </a:extLst>
          </p:cNvPr>
          <p:cNvSpPr txBox="1"/>
          <p:nvPr/>
        </p:nvSpPr>
        <p:spPr>
          <a:xfrm>
            <a:off x="3921810" y="245697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(-3pp)</a:t>
            </a:r>
          </a:p>
        </p:txBody>
      </p:sp>
      <p:sp>
        <p:nvSpPr>
          <p:cNvPr id="47" name="TextBox 46">
            <a:extLst>
              <a:ext uri="{FF2B5EF4-FFF2-40B4-BE49-F238E27FC236}">
                <a16:creationId xmlns:a16="http://schemas.microsoft.com/office/drawing/2014/main" id="{D502BB16-43FC-4FAB-C779-4A681C1ADDA4}"/>
              </a:ext>
              <a:ext uri="{C183D7F6-B498-43B3-948B-1728B52AA6E4}">
                <adec:decorative xmlns:adec="http://schemas.microsoft.com/office/drawing/2017/decorative" val="1"/>
              </a:ext>
            </a:extLst>
          </p:cNvPr>
          <p:cNvSpPr txBox="1"/>
          <p:nvPr/>
        </p:nvSpPr>
        <p:spPr>
          <a:xfrm>
            <a:off x="3893650" y="373383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48" name="TextBox 47">
            <a:extLst>
              <a:ext uri="{FF2B5EF4-FFF2-40B4-BE49-F238E27FC236}">
                <a16:creationId xmlns:a16="http://schemas.microsoft.com/office/drawing/2014/main" id="{0C4DFCD1-B1BA-E35E-0A27-05721EBD17CB}"/>
              </a:ext>
              <a:ext uri="{C183D7F6-B498-43B3-948B-1728B52AA6E4}">
                <adec:decorative xmlns:adec="http://schemas.microsoft.com/office/drawing/2017/decorative" val="1"/>
              </a:ext>
            </a:extLst>
          </p:cNvPr>
          <p:cNvSpPr txBox="1"/>
          <p:nvPr/>
        </p:nvSpPr>
        <p:spPr>
          <a:xfrm>
            <a:off x="3880194" y="456910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(+4pp)</a:t>
            </a:r>
          </a:p>
        </p:txBody>
      </p:sp>
      <p:sp>
        <p:nvSpPr>
          <p:cNvPr id="49" name="TextBox 48">
            <a:extLst>
              <a:ext uri="{FF2B5EF4-FFF2-40B4-BE49-F238E27FC236}">
                <a16:creationId xmlns:a16="http://schemas.microsoft.com/office/drawing/2014/main" id="{45D1594D-1B9A-D677-9EC1-E247070E1506}"/>
              </a:ext>
              <a:ext uri="{C183D7F6-B498-43B3-948B-1728B52AA6E4}">
                <adec:decorative xmlns:adec="http://schemas.microsoft.com/office/drawing/2017/decorative" val="1"/>
              </a:ext>
            </a:extLst>
          </p:cNvPr>
          <p:cNvSpPr txBox="1"/>
          <p:nvPr/>
        </p:nvSpPr>
        <p:spPr>
          <a:xfrm>
            <a:off x="4234275" y="481337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50" name="TextBox 49">
            <a:extLst>
              <a:ext uri="{FF2B5EF4-FFF2-40B4-BE49-F238E27FC236}">
                <a16:creationId xmlns:a16="http://schemas.microsoft.com/office/drawing/2014/main" id="{2955D23B-2CD0-CDA2-3C2B-9BBD74FF1FA3}"/>
              </a:ext>
              <a:ext uri="{C183D7F6-B498-43B3-948B-1728B52AA6E4}">
                <adec:decorative xmlns:adec="http://schemas.microsoft.com/office/drawing/2017/decorative" val="0"/>
              </a:ext>
            </a:extLst>
          </p:cNvPr>
          <p:cNvSpPr txBox="1"/>
          <p:nvPr/>
        </p:nvSpPr>
        <p:spPr>
          <a:xfrm>
            <a:off x="6483452" y="805481"/>
            <a:ext cx="5001067"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A third of home</a:t>
            </a:r>
            <a:r>
              <a:rPr lang="en-GB" sz="1400">
                <a:solidFill>
                  <a:srgbClr val="5C5B5A"/>
                </a:solidFill>
                <a:latin typeface="Arial"/>
              </a:rPr>
              <a:t> owners in Greater Manchester who</a:t>
            </a:r>
            <a:r>
              <a:rPr kumimoji="0" lang="en-GB" sz="1400" i="0" u="none" strike="noStrike" kern="1200" cap="none" spc="0" normalizeH="0" baseline="0" noProof="0">
                <a:ln>
                  <a:noFill/>
                </a:ln>
                <a:solidFill>
                  <a:srgbClr val="5C5B5A"/>
                </a:solidFill>
                <a:effectLst/>
                <a:uLnTx/>
                <a:uFillTx/>
                <a:latin typeface="Arial"/>
                <a:ea typeface="+mn-ea"/>
                <a:cs typeface="+mn-cs"/>
              </a:rPr>
              <a:t> pay </a:t>
            </a:r>
            <a:r>
              <a:rPr kumimoji="0" lang="en-GB" sz="1400" b="1" i="0" u="none" strike="noStrike" kern="1200" cap="none" spc="0" normalizeH="0" baseline="0" noProof="0">
                <a:ln>
                  <a:noFill/>
                </a:ln>
                <a:solidFill>
                  <a:srgbClr val="5C5B5A"/>
                </a:solidFill>
                <a:effectLst/>
                <a:uLnTx/>
                <a:uFillTx/>
                <a:latin typeface="Arial"/>
                <a:ea typeface="+mn-ea"/>
                <a:cs typeface="+mn-cs"/>
              </a:rPr>
              <a:t>mortgage costs </a:t>
            </a:r>
            <a:r>
              <a:rPr kumimoji="0" lang="en-GB" sz="1400" i="0" u="none" strike="noStrike" kern="1200" cap="none" spc="0" normalizeH="0" baseline="0" noProof="0">
                <a:ln>
                  <a:noFill/>
                </a:ln>
                <a:solidFill>
                  <a:srgbClr val="5C5B5A"/>
                </a:solidFill>
                <a:effectLst/>
                <a:uLnTx/>
                <a:uFillTx/>
                <a:latin typeface="Arial"/>
                <a:ea typeface="+mn-ea"/>
                <a:cs typeface="+mn-cs"/>
              </a:rPr>
              <a:t>say it is difficult to afford these costs, whilst almost half of renters say it is difficult to afford their </a:t>
            </a:r>
            <a:r>
              <a:rPr kumimoji="0" lang="en-GB" sz="1400" b="1" i="0" u="none" strike="noStrike" kern="1200" cap="none" spc="0" normalizeH="0" baseline="0" noProof="0">
                <a:ln>
                  <a:noFill/>
                </a:ln>
                <a:solidFill>
                  <a:srgbClr val="5C5B5A"/>
                </a:solidFill>
                <a:effectLst/>
                <a:uLnTx/>
                <a:uFillTx/>
                <a:latin typeface="Arial"/>
                <a:ea typeface="+mn-ea"/>
                <a:cs typeface="+mn-cs"/>
              </a:rPr>
              <a:t>rent</a:t>
            </a:r>
            <a:r>
              <a:rPr kumimoji="0" lang="en-GB" sz="1400" i="0" u="none" strike="noStrike" kern="1200" cap="none" spc="0" normalizeH="0" baseline="0" noProof="0">
                <a:ln>
                  <a:noFill/>
                </a:ln>
                <a:solidFill>
                  <a:srgbClr val="5C5B5A"/>
                </a:solidFill>
                <a:effectLst/>
                <a:uLnTx/>
                <a:uFillTx/>
                <a:latin typeface="Arial"/>
                <a:ea typeface="+mn-ea"/>
                <a:cs typeface="+mn-cs"/>
              </a:rPr>
              <a:t> </a:t>
            </a:r>
          </a:p>
        </p:txBody>
      </p:sp>
      <p:graphicFrame>
        <p:nvGraphicFramePr>
          <p:cNvPr id="51" name="Chart 50" descr="Stacked bar chart showing proportion of respondents who think it is difficult to afford their mortgage or rent. 33% of Greater Manchester homeowners say it is difficult to afford their mortgage payments, compared to 27% of the national average. 49% of Greater Manchester renters say it is difficult to afford their rent, compared to 36% of the national average.">
            <a:extLst>
              <a:ext uri="{FF2B5EF4-FFF2-40B4-BE49-F238E27FC236}">
                <a16:creationId xmlns:a16="http://schemas.microsoft.com/office/drawing/2014/main" id="{89A6104C-28DA-DCCA-94D9-037B5FBFCC15}"/>
              </a:ext>
            </a:extLst>
          </p:cNvPr>
          <p:cNvGraphicFramePr/>
          <p:nvPr>
            <p:extLst>
              <p:ext uri="{D42A27DB-BD31-4B8C-83A1-F6EECF244321}">
                <p14:modId xmlns:p14="http://schemas.microsoft.com/office/powerpoint/2010/main" val="2377870946"/>
              </p:ext>
            </p:extLst>
          </p:nvPr>
        </p:nvGraphicFramePr>
        <p:xfrm>
          <a:off x="6162691" y="1503799"/>
          <a:ext cx="5481223" cy="4548720"/>
        </p:xfrm>
        <a:graphic>
          <a:graphicData uri="http://schemas.openxmlformats.org/drawingml/2006/chart">
            <c:chart xmlns:c="http://schemas.openxmlformats.org/drawingml/2006/chart" xmlns:r="http://schemas.openxmlformats.org/officeDocument/2006/relationships" r:id="rId4"/>
          </a:graphicData>
        </a:graphic>
      </p:graphicFrame>
      <p:sp>
        <p:nvSpPr>
          <p:cNvPr id="52" name="TextBox 51">
            <a:extLst>
              <a:ext uri="{FF2B5EF4-FFF2-40B4-BE49-F238E27FC236}">
                <a16:creationId xmlns:a16="http://schemas.microsoft.com/office/drawing/2014/main" id="{0B53126E-1D32-70E6-8496-A2F2D3A6A520}"/>
              </a:ext>
              <a:ext uri="{C183D7F6-B498-43B3-948B-1728B52AA6E4}">
                <adec:decorative xmlns:adec="http://schemas.microsoft.com/office/drawing/2017/decorative" val="1"/>
              </a:ext>
            </a:extLst>
          </p:cNvPr>
          <p:cNvSpPr txBox="1"/>
          <p:nvPr/>
        </p:nvSpPr>
        <p:spPr>
          <a:xfrm>
            <a:off x="4839925" y="3786190"/>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48</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53" name="Right Brace 52">
            <a:extLst>
              <a:ext uri="{FF2B5EF4-FFF2-40B4-BE49-F238E27FC236}">
                <a16:creationId xmlns:a16="http://schemas.microsoft.com/office/drawing/2014/main" id="{6D4FD416-4CF2-9188-BE50-1B86BB1A868F}"/>
              </a:ext>
              <a:ext uri="{C183D7F6-B498-43B3-948B-1728B52AA6E4}">
                <adec:decorative xmlns:adec="http://schemas.microsoft.com/office/drawing/2017/decorative" val="1"/>
              </a:ext>
            </a:extLst>
          </p:cNvPr>
          <p:cNvSpPr/>
          <p:nvPr/>
        </p:nvSpPr>
        <p:spPr>
          <a:xfrm>
            <a:off x="4792868" y="3053535"/>
            <a:ext cx="178688" cy="1716204"/>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55" name="Right Brace 54">
            <a:extLst>
              <a:ext uri="{FF2B5EF4-FFF2-40B4-BE49-F238E27FC236}">
                <a16:creationId xmlns:a16="http://schemas.microsoft.com/office/drawing/2014/main" id="{7411652B-6FF3-19F4-198A-EA7CBA96C1C4}"/>
              </a:ext>
              <a:ext uri="{C183D7F6-B498-43B3-948B-1728B52AA6E4}">
                <adec:decorative xmlns:adec="http://schemas.microsoft.com/office/drawing/2017/decorative" val="1"/>
              </a:ext>
            </a:extLst>
          </p:cNvPr>
          <p:cNvSpPr/>
          <p:nvPr/>
        </p:nvSpPr>
        <p:spPr>
          <a:xfrm>
            <a:off x="11325393" y="3222437"/>
            <a:ext cx="141177" cy="1212199"/>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56" name="TextBox 55">
            <a:extLst>
              <a:ext uri="{FF2B5EF4-FFF2-40B4-BE49-F238E27FC236}">
                <a16:creationId xmlns:a16="http://schemas.microsoft.com/office/drawing/2014/main" id="{35C7A082-DA52-EF44-DEFE-4FCB1F106B05}"/>
              </a:ext>
              <a:ext uri="{C183D7F6-B498-43B3-948B-1728B52AA6E4}">
                <adec:decorative xmlns:adec="http://schemas.microsoft.com/office/drawing/2017/decorative" val="1"/>
              </a:ext>
            </a:extLst>
          </p:cNvPr>
          <p:cNvSpPr txBox="1"/>
          <p:nvPr/>
        </p:nvSpPr>
        <p:spPr>
          <a:xfrm>
            <a:off x="5688524" y="4298367"/>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33</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57" name="Right Brace 56">
            <a:extLst>
              <a:ext uri="{FF2B5EF4-FFF2-40B4-BE49-F238E27FC236}">
                <a16:creationId xmlns:a16="http://schemas.microsoft.com/office/drawing/2014/main" id="{4CFFB640-7DFF-79F4-32B0-14225082DD68}"/>
              </a:ext>
              <a:ext uri="{C183D7F6-B498-43B3-948B-1728B52AA6E4}">
                <adec:decorative xmlns:adec="http://schemas.microsoft.com/office/drawing/2017/decorative" val="1"/>
              </a:ext>
            </a:extLst>
          </p:cNvPr>
          <p:cNvSpPr/>
          <p:nvPr/>
        </p:nvSpPr>
        <p:spPr>
          <a:xfrm rot="10800000">
            <a:off x="6337958" y="3817908"/>
            <a:ext cx="166053" cy="1183210"/>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3" name="TextBox 2">
            <a:extLst>
              <a:ext uri="{FF2B5EF4-FFF2-40B4-BE49-F238E27FC236}">
                <a16:creationId xmlns:a16="http://schemas.microsoft.com/office/drawing/2014/main" id="{103C28D7-0DAC-B2BC-7402-312E46D4BEF2}"/>
              </a:ext>
              <a:ext uri="{C183D7F6-B498-43B3-948B-1728B52AA6E4}">
                <adec:decorative xmlns:adec="http://schemas.microsoft.com/office/drawing/2017/decorative" val="1"/>
              </a:ext>
            </a:extLst>
          </p:cNvPr>
          <p:cNvSpPr txBox="1"/>
          <p:nvPr/>
        </p:nvSpPr>
        <p:spPr>
          <a:xfrm>
            <a:off x="10050066" y="3957803"/>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49</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6" name="Right Brace 5">
            <a:extLst>
              <a:ext uri="{FF2B5EF4-FFF2-40B4-BE49-F238E27FC236}">
                <a16:creationId xmlns:a16="http://schemas.microsoft.com/office/drawing/2014/main" id="{EA956604-756F-ADD8-A1A2-A6B9BFC570DA}"/>
              </a:ext>
              <a:ext uri="{C183D7F6-B498-43B3-948B-1728B52AA6E4}">
                <adec:decorative xmlns:adec="http://schemas.microsoft.com/office/drawing/2017/decorative" val="1"/>
              </a:ext>
            </a:extLst>
          </p:cNvPr>
          <p:cNvSpPr/>
          <p:nvPr/>
        </p:nvSpPr>
        <p:spPr>
          <a:xfrm>
            <a:off x="10001612" y="3238951"/>
            <a:ext cx="105805" cy="1708065"/>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31" name="TextBox 30">
            <a:extLst>
              <a:ext uri="{FF2B5EF4-FFF2-40B4-BE49-F238E27FC236}">
                <a16:creationId xmlns:a16="http://schemas.microsoft.com/office/drawing/2014/main" id="{6E594EA5-C6A5-42C4-886C-CA86D0288506}"/>
              </a:ext>
              <a:ext uri="{C183D7F6-B498-43B3-948B-1728B52AA6E4}">
                <adec:decorative xmlns:adec="http://schemas.microsoft.com/office/drawing/2017/decorative" val="1"/>
              </a:ext>
            </a:extLst>
          </p:cNvPr>
          <p:cNvSpPr txBox="1"/>
          <p:nvPr/>
        </p:nvSpPr>
        <p:spPr>
          <a:xfrm>
            <a:off x="7178072" y="3829940"/>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27%</a:t>
            </a:r>
          </a:p>
        </p:txBody>
      </p:sp>
      <p:sp>
        <p:nvSpPr>
          <p:cNvPr id="32" name="TextBox 31">
            <a:extLst>
              <a:ext uri="{FF2B5EF4-FFF2-40B4-BE49-F238E27FC236}">
                <a16:creationId xmlns:a16="http://schemas.microsoft.com/office/drawing/2014/main" id="{63B17615-EB70-470A-A5B0-FC3F65270E14}"/>
              </a:ext>
              <a:ext uri="{C183D7F6-B498-43B3-948B-1728B52AA6E4}">
                <adec:decorative xmlns:adec="http://schemas.microsoft.com/office/drawing/2017/decorative" val="1"/>
              </a:ext>
            </a:extLst>
          </p:cNvPr>
          <p:cNvSpPr txBox="1"/>
          <p:nvPr/>
        </p:nvSpPr>
        <p:spPr>
          <a:xfrm>
            <a:off x="11411244" y="3710186"/>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36</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10" name="TextBox 9">
            <a:extLst>
              <a:ext uri="{FF2B5EF4-FFF2-40B4-BE49-F238E27FC236}">
                <a16:creationId xmlns:a16="http://schemas.microsoft.com/office/drawing/2014/main" id="{D5955370-1099-48D0-E778-6C4E85C23AA2}"/>
              </a:ext>
              <a:ext uri="{C183D7F6-B498-43B3-948B-1728B52AA6E4}">
                <adec:decorative xmlns:adec="http://schemas.microsoft.com/office/drawing/2017/decorative" val="1"/>
              </a:ext>
            </a:extLst>
          </p:cNvPr>
          <p:cNvSpPr txBox="1"/>
          <p:nvPr/>
        </p:nvSpPr>
        <p:spPr>
          <a:xfrm>
            <a:off x="6579132" y="193335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(+6pp)</a:t>
            </a:r>
          </a:p>
        </p:txBody>
      </p:sp>
      <p:sp>
        <p:nvSpPr>
          <p:cNvPr id="12" name="TextBox 11">
            <a:extLst>
              <a:ext uri="{FF2B5EF4-FFF2-40B4-BE49-F238E27FC236}">
                <a16:creationId xmlns:a16="http://schemas.microsoft.com/office/drawing/2014/main" id="{4FB8B6D1-8738-4E35-7388-31AEB829CEE2}"/>
              </a:ext>
              <a:ext uri="{C183D7F6-B498-43B3-948B-1728B52AA6E4}">
                <adec:decorative xmlns:adec="http://schemas.microsoft.com/office/drawing/2017/decorative" val="1"/>
              </a:ext>
            </a:extLst>
          </p:cNvPr>
          <p:cNvSpPr txBox="1"/>
          <p:nvPr/>
        </p:nvSpPr>
        <p:spPr>
          <a:xfrm>
            <a:off x="6596764" y="307765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13" name="TextBox 12">
            <a:extLst>
              <a:ext uri="{FF2B5EF4-FFF2-40B4-BE49-F238E27FC236}">
                <a16:creationId xmlns:a16="http://schemas.microsoft.com/office/drawing/2014/main" id="{1BF1D39D-0C53-6A82-E914-52C68B30D497}"/>
              </a:ext>
              <a:ext uri="{C183D7F6-B498-43B3-948B-1728B52AA6E4}">
                <adec:decorative xmlns:adec="http://schemas.microsoft.com/office/drawing/2017/decorative" val="1"/>
              </a:ext>
            </a:extLst>
          </p:cNvPr>
          <p:cNvSpPr txBox="1"/>
          <p:nvPr/>
        </p:nvSpPr>
        <p:spPr>
          <a:xfrm>
            <a:off x="6621411" y="426335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(-3pp)</a:t>
            </a:r>
          </a:p>
        </p:txBody>
      </p:sp>
      <p:sp>
        <p:nvSpPr>
          <p:cNvPr id="15" name="TextBox 14">
            <a:extLst>
              <a:ext uri="{FF2B5EF4-FFF2-40B4-BE49-F238E27FC236}">
                <a16:creationId xmlns:a16="http://schemas.microsoft.com/office/drawing/2014/main" id="{51AA84CA-A532-8F6B-04F5-E924F0675F6F}"/>
              </a:ext>
              <a:ext uri="{C183D7F6-B498-43B3-948B-1728B52AA6E4}">
                <adec:decorative xmlns:adec="http://schemas.microsoft.com/office/drawing/2017/decorative" val="1"/>
              </a:ext>
            </a:extLst>
          </p:cNvPr>
          <p:cNvSpPr txBox="1"/>
          <p:nvPr/>
        </p:nvSpPr>
        <p:spPr>
          <a:xfrm>
            <a:off x="6894282" y="490183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17" name="TextBox 16">
            <a:extLst>
              <a:ext uri="{FF2B5EF4-FFF2-40B4-BE49-F238E27FC236}">
                <a16:creationId xmlns:a16="http://schemas.microsoft.com/office/drawing/2014/main" id="{78AA2DFB-42B1-122C-9C32-EC40DC773F06}"/>
              </a:ext>
              <a:ext uri="{C183D7F6-B498-43B3-948B-1728B52AA6E4}">
                <adec:decorative xmlns:adec="http://schemas.microsoft.com/office/drawing/2017/decorative" val="1"/>
              </a:ext>
            </a:extLst>
          </p:cNvPr>
          <p:cNvSpPr txBox="1"/>
          <p:nvPr/>
        </p:nvSpPr>
        <p:spPr>
          <a:xfrm>
            <a:off x="9286177" y="182652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(+6pp)</a:t>
            </a:r>
          </a:p>
        </p:txBody>
      </p:sp>
      <p:sp>
        <p:nvSpPr>
          <p:cNvPr id="18" name="TextBox 17">
            <a:extLst>
              <a:ext uri="{FF2B5EF4-FFF2-40B4-BE49-F238E27FC236}">
                <a16:creationId xmlns:a16="http://schemas.microsoft.com/office/drawing/2014/main" id="{0B41AB7E-515E-CC4D-7EC9-84F3396BF183}"/>
              </a:ext>
              <a:ext uri="{C183D7F6-B498-43B3-948B-1728B52AA6E4}">
                <adec:decorative xmlns:adec="http://schemas.microsoft.com/office/drawing/2017/decorative" val="1"/>
              </a:ext>
            </a:extLst>
          </p:cNvPr>
          <p:cNvSpPr txBox="1"/>
          <p:nvPr/>
        </p:nvSpPr>
        <p:spPr>
          <a:xfrm>
            <a:off x="9302416" y="271330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19" name="TextBox 18">
            <a:extLst>
              <a:ext uri="{FF2B5EF4-FFF2-40B4-BE49-F238E27FC236}">
                <a16:creationId xmlns:a16="http://schemas.microsoft.com/office/drawing/2014/main" id="{47D3F321-0C3A-D655-36F3-C5F387A228E9}"/>
              </a:ext>
              <a:ext uri="{C183D7F6-B498-43B3-948B-1728B52AA6E4}">
                <adec:decorative xmlns:adec="http://schemas.microsoft.com/office/drawing/2017/decorative" val="1"/>
              </a:ext>
            </a:extLst>
          </p:cNvPr>
          <p:cNvSpPr txBox="1"/>
          <p:nvPr/>
        </p:nvSpPr>
        <p:spPr>
          <a:xfrm>
            <a:off x="9329688" y="388888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20" name="TextBox 19">
            <a:extLst>
              <a:ext uri="{FF2B5EF4-FFF2-40B4-BE49-F238E27FC236}">
                <a16:creationId xmlns:a16="http://schemas.microsoft.com/office/drawing/2014/main" id="{21EDFDC6-A982-BE44-7B22-EA8E72013C9B}"/>
              </a:ext>
              <a:ext uri="{C183D7F6-B498-43B3-948B-1728B52AA6E4}">
                <adec:decorative xmlns:adec="http://schemas.microsoft.com/office/drawing/2017/decorative" val="1"/>
              </a:ext>
            </a:extLst>
          </p:cNvPr>
          <p:cNvSpPr txBox="1"/>
          <p:nvPr/>
        </p:nvSpPr>
        <p:spPr>
          <a:xfrm>
            <a:off x="9512472" y="459779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(-4pp)</a:t>
            </a:r>
          </a:p>
        </p:txBody>
      </p:sp>
      <p:sp>
        <p:nvSpPr>
          <p:cNvPr id="21" name="TextBox 20">
            <a:extLst>
              <a:ext uri="{FF2B5EF4-FFF2-40B4-BE49-F238E27FC236}">
                <a16:creationId xmlns:a16="http://schemas.microsoft.com/office/drawing/2014/main" id="{32A074A5-F09D-D3F4-402F-15C3FB439908}"/>
              </a:ext>
              <a:ext uri="{C183D7F6-B498-43B3-948B-1728B52AA6E4}">
                <adec:decorative xmlns:adec="http://schemas.microsoft.com/office/drawing/2017/decorative" val="1"/>
              </a:ext>
            </a:extLst>
          </p:cNvPr>
          <p:cNvSpPr txBox="1"/>
          <p:nvPr/>
        </p:nvSpPr>
        <p:spPr>
          <a:xfrm>
            <a:off x="9601327" y="491883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22" name="TextBox 21">
            <a:extLst>
              <a:ext uri="{FF2B5EF4-FFF2-40B4-BE49-F238E27FC236}">
                <a16:creationId xmlns:a16="http://schemas.microsoft.com/office/drawing/2014/main" id="{632D48AD-FD8A-1A19-7714-781A40C32CE1}"/>
              </a:ext>
              <a:ext uri="{C183D7F6-B498-43B3-948B-1728B52AA6E4}">
                <adec:decorative xmlns:adec="http://schemas.microsoft.com/office/drawing/2017/decorative" val="1"/>
              </a:ext>
            </a:extLst>
          </p:cNvPr>
          <p:cNvSpPr txBox="1"/>
          <p:nvPr/>
        </p:nvSpPr>
        <p:spPr>
          <a:xfrm>
            <a:off x="7935047" y="182021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23" name="TextBox 22">
            <a:extLst>
              <a:ext uri="{FF2B5EF4-FFF2-40B4-BE49-F238E27FC236}">
                <a16:creationId xmlns:a16="http://schemas.microsoft.com/office/drawing/2014/main" id="{C448CFD6-0F43-FC23-1F2C-F4A33524FBD2}"/>
              </a:ext>
              <a:ext uri="{C183D7F6-B498-43B3-948B-1728B52AA6E4}">
                <adec:decorative xmlns:adec="http://schemas.microsoft.com/office/drawing/2017/decorative" val="1"/>
              </a:ext>
            </a:extLst>
          </p:cNvPr>
          <p:cNvSpPr txBox="1"/>
          <p:nvPr/>
        </p:nvSpPr>
        <p:spPr>
          <a:xfrm>
            <a:off x="10629110" y="175287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24" name="TextBox 23">
            <a:extLst>
              <a:ext uri="{FF2B5EF4-FFF2-40B4-BE49-F238E27FC236}">
                <a16:creationId xmlns:a16="http://schemas.microsoft.com/office/drawing/2014/main" id="{F2D3742D-7EA1-215C-2157-22C3A9C4BE3F}"/>
              </a:ext>
              <a:ext uri="{C183D7F6-B498-43B3-948B-1728B52AA6E4}">
                <adec:decorative xmlns:adec="http://schemas.microsoft.com/office/drawing/2017/decorative" val="1"/>
              </a:ext>
            </a:extLst>
          </p:cNvPr>
          <p:cNvSpPr txBox="1"/>
          <p:nvPr/>
        </p:nvSpPr>
        <p:spPr>
          <a:xfrm>
            <a:off x="7967690" y="281220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(-7pp)</a:t>
            </a:r>
          </a:p>
        </p:txBody>
      </p:sp>
      <p:sp>
        <p:nvSpPr>
          <p:cNvPr id="25" name="TextBox 24">
            <a:extLst>
              <a:ext uri="{FF2B5EF4-FFF2-40B4-BE49-F238E27FC236}">
                <a16:creationId xmlns:a16="http://schemas.microsoft.com/office/drawing/2014/main" id="{6D663B1E-54FC-8206-ECCA-10322425B913}"/>
              </a:ext>
              <a:ext uri="{C183D7F6-B498-43B3-948B-1728B52AA6E4}">
                <adec:decorative xmlns:adec="http://schemas.microsoft.com/office/drawing/2017/decorative" val="1"/>
              </a:ext>
            </a:extLst>
          </p:cNvPr>
          <p:cNvSpPr txBox="1"/>
          <p:nvPr/>
        </p:nvSpPr>
        <p:spPr>
          <a:xfrm>
            <a:off x="10651347" y="263515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(+6pp)</a:t>
            </a:r>
          </a:p>
        </p:txBody>
      </p:sp>
      <p:sp>
        <p:nvSpPr>
          <p:cNvPr id="26" name="TextBox 25">
            <a:extLst>
              <a:ext uri="{FF2B5EF4-FFF2-40B4-BE49-F238E27FC236}">
                <a16:creationId xmlns:a16="http://schemas.microsoft.com/office/drawing/2014/main" id="{F22C125E-14E0-2AA6-1826-D50EFA9E5016}"/>
              </a:ext>
              <a:ext uri="{C183D7F6-B498-43B3-948B-1728B52AA6E4}">
                <adec:decorative xmlns:adec="http://schemas.microsoft.com/office/drawing/2017/decorative" val="1"/>
              </a:ext>
            </a:extLst>
          </p:cNvPr>
          <p:cNvSpPr txBox="1"/>
          <p:nvPr/>
        </p:nvSpPr>
        <p:spPr>
          <a:xfrm>
            <a:off x="7904408" y="391163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(+/-0pp)</a:t>
            </a:r>
          </a:p>
        </p:txBody>
      </p:sp>
      <p:sp>
        <p:nvSpPr>
          <p:cNvPr id="14" name="TextBox 13">
            <a:extLst>
              <a:ext uri="{FF2B5EF4-FFF2-40B4-BE49-F238E27FC236}">
                <a16:creationId xmlns:a16="http://schemas.microsoft.com/office/drawing/2014/main" id="{F25F1523-7318-BA8B-A8D2-A91FC5D5BAB8}"/>
              </a:ext>
              <a:ext uri="{C183D7F6-B498-43B3-948B-1728B52AA6E4}">
                <adec:decorative xmlns:adec="http://schemas.microsoft.com/office/drawing/2017/decorative" val="1"/>
              </a:ext>
            </a:extLst>
          </p:cNvPr>
          <p:cNvSpPr txBox="1"/>
          <p:nvPr/>
        </p:nvSpPr>
        <p:spPr>
          <a:xfrm>
            <a:off x="6779234" y="467692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27" name="TextBox 26">
            <a:extLst>
              <a:ext uri="{FF2B5EF4-FFF2-40B4-BE49-F238E27FC236}">
                <a16:creationId xmlns:a16="http://schemas.microsoft.com/office/drawing/2014/main" id="{A40B6DEF-BD30-6D9F-89EA-310EF2977A93}"/>
              </a:ext>
              <a:ext uri="{C183D7F6-B498-43B3-948B-1728B52AA6E4}">
                <adec:decorative xmlns:adec="http://schemas.microsoft.com/office/drawing/2017/decorative" val="1"/>
              </a:ext>
            </a:extLst>
          </p:cNvPr>
          <p:cNvSpPr txBox="1"/>
          <p:nvPr/>
        </p:nvSpPr>
        <p:spPr>
          <a:xfrm>
            <a:off x="10640281" y="375429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(-5pp)</a:t>
            </a:r>
          </a:p>
        </p:txBody>
      </p:sp>
      <p:sp>
        <p:nvSpPr>
          <p:cNvPr id="28" name="TextBox 27">
            <a:extLst>
              <a:ext uri="{FF2B5EF4-FFF2-40B4-BE49-F238E27FC236}">
                <a16:creationId xmlns:a16="http://schemas.microsoft.com/office/drawing/2014/main" id="{64944AD8-41A3-2C61-6A54-1DF75E211DD0}"/>
              </a:ext>
              <a:ext uri="{C183D7F6-B498-43B3-948B-1728B52AA6E4}">
                <adec:decorative xmlns:adec="http://schemas.microsoft.com/office/drawing/2017/decorative" val="1"/>
              </a:ext>
            </a:extLst>
          </p:cNvPr>
          <p:cNvSpPr txBox="1"/>
          <p:nvPr/>
        </p:nvSpPr>
        <p:spPr>
          <a:xfrm>
            <a:off x="8132999" y="420029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29" name="TextBox 28">
            <a:extLst>
              <a:ext uri="{FF2B5EF4-FFF2-40B4-BE49-F238E27FC236}">
                <a16:creationId xmlns:a16="http://schemas.microsoft.com/office/drawing/2014/main" id="{286E205D-08E0-0028-F1D7-5FF331EA1F1D}"/>
              </a:ext>
              <a:ext uri="{C183D7F6-B498-43B3-948B-1728B52AA6E4}">
                <adec:decorative xmlns:adec="http://schemas.microsoft.com/office/drawing/2017/decorative" val="1"/>
              </a:ext>
            </a:extLst>
          </p:cNvPr>
          <p:cNvSpPr txBox="1"/>
          <p:nvPr/>
        </p:nvSpPr>
        <p:spPr>
          <a:xfrm>
            <a:off x="10791128" y="422501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34" name="TextBox 33">
            <a:extLst>
              <a:ext uri="{FF2B5EF4-FFF2-40B4-BE49-F238E27FC236}">
                <a16:creationId xmlns:a16="http://schemas.microsoft.com/office/drawing/2014/main" id="{27ACFCD5-4F57-B254-4BE2-4EFBF1FDB180}"/>
              </a:ext>
              <a:ext uri="{C183D7F6-B498-43B3-948B-1728B52AA6E4}">
                <adec:decorative xmlns:adec="http://schemas.microsoft.com/office/drawing/2017/decorative" val="1"/>
              </a:ext>
            </a:extLst>
          </p:cNvPr>
          <p:cNvSpPr txBox="1"/>
          <p:nvPr/>
        </p:nvSpPr>
        <p:spPr>
          <a:xfrm>
            <a:off x="7950412" y="477252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35" name="TextBox 34">
            <a:extLst>
              <a:ext uri="{FF2B5EF4-FFF2-40B4-BE49-F238E27FC236}">
                <a16:creationId xmlns:a16="http://schemas.microsoft.com/office/drawing/2014/main" id="{E2028CFD-69FD-5D85-2952-12ACA7D10884}"/>
              </a:ext>
              <a:ext uri="{C183D7F6-B498-43B3-948B-1728B52AA6E4}">
                <adec:decorative xmlns:adec="http://schemas.microsoft.com/office/drawing/2017/decorative" val="1"/>
              </a:ext>
            </a:extLst>
          </p:cNvPr>
          <p:cNvSpPr txBox="1"/>
          <p:nvPr/>
        </p:nvSpPr>
        <p:spPr>
          <a:xfrm>
            <a:off x="10666041" y="478802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54" name="TextBox 53">
            <a:extLst>
              <a:ext uri="{FF2B5EF4-FFF2-40B4-BE49-F238E27FC236}">
                <a16:creationId xmlns:a16="http://schemas.microsoft.com/office/drawing/2014/main" id="{E2BC1553-711F-4BD6-A609-9F2C1587F966}"/>
              </a:ext>
              <a:ext uri="{C183D7F6-B498-43B3-948B-1728B52AA6E4}">
                <adec:decorative xmlns:adec="http://schemas.microsoft.com/office/drawing/2017/decorative" val="0"/>
              </a:ext>
            </a:extLst>
          </p:cNvPr>
          <p:cNvSpPr txBox="1"/>
          <p:nvPr/>
        </p:nvSpPr>
        <p:spPr>
          <a:xfrm>
            <a:off x="4395534" y="6107173"/>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Nov (S4)</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226250" y="6334202"/>
            <a:ext cx="11491261" cy="5278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Data </a:t>
            </a:r>
            <a:r>
              <a:rPr lang="en-GB" sz="1000">
                <a:solidFill>
                  <a:srgbClr val="FFFFFF">
                    <a:lumMod val="50000"/>
                  </a:srgbClr>
                </a:solidFill>
                <a:latin typeface="Arial"/>
                <a:cs typeface="Arial" panose="020B0604020202020204" pitchFamily="34" charset="0"/>
              </a:rPr>
              <a:t>on energy costs is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from </a:t>
            </a:r>
            <a:r>
              <a:rPr lang="en-GB" sz="1000">
                <a:solidFill>
                  <a:srgbClr val="FFFFFF">
                    <a:lumMod val="50000"/>
                  </a:srgbClr>
                </a:solidFill>
                <a:latin typeface="Arial"/>
                <a:cs typeface="Arial" panose="020B0604020202020204" pitchFamily="34" charset="0"/>
              </a:rPr>
              <a:t>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urvey 5. ONS data was published on 23</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rd</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December 2022.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1,470 (All respondents); 412 (</a:t>
            </a:r>
            <a:r>
              <a:rPr lang="en-GB" sz="1000">
                <a:solidFill>
                  <a:srgbClr val="FFFFFF">
                    <a:lumMod val="50000"/>
                  </a:srgbClr>
                </a:solidFill>
                <a:latin typeface="Arial"/>
                <a:cs typeface="Arial" panose="020B0604020202020204" pitchFamily="34" charset="0"/>
              </a:rPr>
              <a:t>Home owners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who pay mortgage); 368 (Renters)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cxnSp>
        <p:nvCxnSpPr>
          <p:cNvPr id="7" name="Straight Connector 6">
            <a:extLst>
              <a:ext uri="{FF2B5EF4-FFF2-40B4-BE49-F238E27FC236}">
                <a16:creationId xmlns:a16="http://schemas.microsoft.com/office/drawing/2014/main" id="{D05544B0-BA7A-899B-BEF7-9A02B63C1B75}"/>
              </a:ext>
              <a:ext uri="{C183D7F6-B498-43B3-948B-1728B52AA6E4}">
                <adec:decorative xmlns:adec="http://schemas.microsoft.com/office/drawing/2017/decorative" val="1"/>
              </a:ext>
            </a:extLst>
          </p:cNvPr>
          <p:cNvCxnSpPr>
            <a:cxnSpLocks/>
          </p:cNvCxnSpPr>
          <p:nvPr/>
        </p:nvCxnSpPr>
        <p:spPr>
          <a:xfrm>
            <a:off x="8903302" y="1536021"/>
            <a:ext cx="0" cy="353896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42755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ABA7130-94EA-DDAA-872C-CE25F811C9FC}"/>
              </a:ext>
            </a:extLst>
          </p:cNvPr>
          <p:cNvSpPr>
            <a:spLocks noGrp="1"/>
          </p:cNvSpPr>
          <p:nvPr>
            <p:ph type="title"/>
          </p:nvPr>
        </p:nvSpPr>
        <p:spPr>
          <a:xfrm>
            <a:off x="261334" y="161914"/>
            <a:ext cx="10515600" cy="307777"/>
          </a:xfrm>
          <a:noFill/>
        </p:spPr>
        <p:txBody>
          <a:bodyPr wrap="square" lIns="0" tIns="0" rIns="0" bIns="0" rtlCol="0">
            <a:spAutoFit/>
          </a:bodyPr>
          <a:lstStyle/>
          <a:p>
            <a:pPr>
              <a:lnSpc>
                <a:spcPct val="100000"/>
              </a:lnSpc>
              <a:spcBef>
                <a:spcPts val="0"/>
              </a:spcBef>
            </a:pPr>
            <a:r>
              <a:rPr lang="en-GB" sz="2000" b="1">
                <a:solidFill>
                  <a:srgbClr val="009690"/>
                </a:solidFill>
                <a:latin typeface="Arial"/>
                <a:ea typeface="+mn-ea"/>
                <a:cs typeface="+mn-cs"/>
              </a:rPr>
              <a:t>Summary: </a:t>
            </a:r>
            <a:r>
              <a:rPr lang="en-GB" sz="2000" b="1">
                <a:solidFill>
                  <a:srgbClr val="5C5B5A"/>
                </a:solidFill>
                <a:latin typeface="Arial"/>
                <a:ea typeface="+mn-ea"/>
                <a:cs typeface="+mn-cs"/>
              </a:rPr>
              <a:t>Financial security</a:t>
            </a:r>
          </a:p>
        </p:txBody>
      </p:sp>
      <p:cxnSp>
        <p:nvCxnSpPr>
          <p:cNvPr id="36" name="Straight Connector 35">
            <a:extLst>
              <a:ext uri="{FF2B5EF4-FFF2-40B4-BE49-F238E27FC236}">
                <a16:creationId xmlns:a16="http://schemas.microsoft.com/office/drawing/2014/main" id="{031E6163-535C-4241-AA61-570E87B0A327}"/>
              </a:ext>
              <a:ext uri="{C183D7F6-B498-43B3-948B-1728B52AA6E4}">
                <adec:decorative xmlns:adec="http://schemas.microsoft.com/office/drawing/2017/decorative" val="1"/>
              </a:ext>
            </a:extLst>
          </p:cNvPr>
          <p:cNvCxnSpPr>
            <a:cxnSpLocks/>
          </p:cNvCxnSpPr>
          <p:nvPr/>
        </p:nvCxnSpPr>
        <p:spPr>
          <a:xfrm>
            <a:off x="6096000" y="952507"/>
            <a:ext cx="0" cy="481964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7CD6D49-6489-7625-E1D6-22B8AB940E25}"/>
              </a:ext>
              <a:ext uri="{C183D7F6-B498-43B3-948B-1728B52AA6E4}">
                <adec:decorative xmlns:adec="http://schemas.microsoft.com/office/drawing/2017/decorative" val="0"/>
              </a:ext>
            </a:extLst>
          </p:cNvPr>
          <p:cNvSpPr txBox="1"/>
          <p:nvPr/>
        </p:nvSpPr>
        <p:spPr>
          <a:xfrm>
            <a:off x="1098962" y="925139"/>
            <a:ext cx="4228046"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5C5B5A"/>
                </a:solidFill>
                <a:latin typeface="Arial"/>
              </a:rPr>
              <a:t>Respondents in Greater Manchester now say they are more likely to be able to </a:t>
            </a:r>
            <a:r>
              <a:rPr lang="en-GB" sz="1400" b="1">
                <a:solidFill>
                  <a:srgbClr val="5C5B5A"/>
                </a:solidFill>
                <a:latin typeface="Arial"/>
              </a:rPr>
              <a:t>save money </a:t>
            </a:r>
            <a:r>
              <a:rPr lang="en-GB" sz="1400">
                <a:solidFill>
                  <a:srgbClr val="5C5B5A"/>
                </a:solidFill>
                <a:latin typeface="Arial"/>
              </a:rPr>
              <a:t>in the next year than they were in November. </a:t>
            </a:r>
            <a:endParaRPr kumimoji="0" lang="en-GB" sz="1400"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8" name="Chart 17" descr="Stacked bar chart showing proportion of respondents who think they will be able to save money in the next 12 months. 41% of Greater Manchester residents say they will be able to, compared to 35% of the national average.">
            <a:extLst>
              <a:ext uri="{FF2B5EF4-FFF2-40B4-BE49-F238E27FC236}">
                <a16:creationId xmlns:a16="http://schemas.microsoft.com/office/drawing/2014/main" id="{A855231E-5FC3-4D0E-B5F0-04A328887E68}"/>
              </a:ext>
            </a:extLst>
          </p:cNvPr>
          <p:cNvGraphicFramePr/>
          <p:nvPr>
            <p:extLst>
              <p:ext uri="{D42A27DB-BD31-4B8C-83A1-F6EECF244321}">
                <p14:modId xmlns:p14="http://schemas.microsoft.com/office/powerpoint/2010/main" val="1214373513"/>
              </p:ext>
            </p:extLst>
          </p:nvPr>
        </p:nvGraphicFramePr>
        <p:xfrm>
          <a:off x="616262" y="1777512"/>
          <a:ext cx="5080716" cy="443797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C780908-C6B4-ABE1-D67B-3BCA989AF2C8}"/>
              </a:ext>
              <a:ext uri="{C183D7F6-B498-43B3-948B-1728B52AA6E4}">
                <adec:decorative xmlns:adec="http://schemas.microsoft.com/office/drawing/2017/decorative" val="0"/>
              </a:ext>
            </a:extLst>
          </p:cNvPr>
          <p:cNvSpPr txBox="1"/>
          <p:nvPr/>
        </p:nvSpPr>
        <p:spPr>
          <a:xfrm>
            <a:off x="1192639" y="5618262"/>
            <a:ext cx="4228046" cy="33855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515151"/>
                </a:solidFill>
                <a:effectLst/>
                <a:latin typeface="Calibri" panose="020F0502020204030204" pitchFamily="34" charset="0"/>
                <a:ea typeface="Calibri" panose="020F0502020204030204" pitchFamily="34" charset="0"/>
                <a:cs typeface="Times New Roman" panose="02020603050405020304" pitchFamily="18" charset="0"/>
              </a:rPr>
              <a:t>In view of the general economic situation, do you think you will be able to save any money in the next 12 months?</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A9FDBE02-07B5-3945-6510-710E3607AA5E}"/>
              </a:ext>
              <a:ext uri="{C183D7F6-B498-43B3-948B-1728B52AA6E4}">
                <adec:decorative xmlns:adec="http://schemas.microsoft.com/office/drawing/2017/decorative" val="0"/>
              </a:ext>
            </a:extLst>
          </p:cNvPr>
          <p:cNvSpPr txBox="1"/>
          <p:nvPr/>
        </p:nvSpPr>
        <p:spPr>
          <a:xfrm>
            <a:off x="6939814" y="968392"/>
            <a:ext cx="4569239" cy="86177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Over half of respondents in Greater Manchester say they would be able to afford to pay an </a:t>
            </a:r>
            <a:r>
              <a:rPr kumimoji="0" lang="en-GB" sz="1400" b="1" i="0" u="none" strike="noStrike" kern="1200" cap="none" spc="0" normalizeH="0" baseline="0" noProof="0">
                <a:ln>
                  <a:noFill/>
                </a:ln>
                <a:solidFill>
                  <a:srgbClr val="5C5B5A"/>
                </a:solidFill>
                <a:effectLst/>
                <a:uLnTx/>
                <a:uFillTx/>
                <a:latin typeface="Arial"/>
                <a:ea typeface="+mn-ea"/>
                <a:cs typeface="+mn-cs"/>
              </a:rPr>
              <a:t>unexpected, but necessary, expense of £850</a:t>
            </a:r>
            <a:r>
              <a:rPr kumimoji="0" lang="en-GB" sz="1400" i="0" u="none" strike="noStrike" kern="1200" cap="none" spc="0" normalizeH="0" baseline="0" noProof="0">
                <a:ln>
                  <a:noFill/>
                </a:ln>
                <a:solidFill>
                  <a:srgbClr val="5C5B5A"/>
                </a:solidFill>
                <a:effectLst/>
                <a:uLnTx/>
                <a:uFillTx/>
                <a:latin typeface="Arial"/>
                <a:ea typeface="+mn-ea"/>
                <a:cs typeface="+mn-cs"/>
              </a:rPr>
              <a:t>. This is higher than the proportion who could afford the expense in November</a:t>
            </a:r>
            <a:r>
              <a:rPr lang="en-GB" sz="1400">
                <a:solidFill>
                  <a:srgbClr val="5C5B5A"/>
                </a:solidFill>
                <a:latin typeface="Arial"/>
              </a:rPr>
              <a:t>.</a:t>
            </a:r>
            <a:endParaRPr kumimoji="0" lang="en-GB" sz="1400"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1" name="Chart 20" descr="Stacked bar chart showing proportion of respondents who think they can afford an unexpected, but necessary, expense of £850. 53% of Greater Manchester residents say they would be able to afford this, compared to 53% of the national average.">
            <a:extLst>
              <a:ext uri="{FF2B5EF4-FFF2-40B4-BE49-F238E27FC236}">
                <a16:creationId xmlns:a16="http://schemas.microsoft.com/office/drawing/2014/main" id="{47B9C819-0D2F-48EA-A8D2-2DD7A0B9C16B}"/>
              </a:ext>
            </a:extLst>
          </p:cNvPr>
          <p:cNvGraphicFramePr/>
          <p:nvPr>
            <p:extLst>
              <p:ext uri="{D42A27DB-BD31-4B8C-83A1-F6EECF244321}">
                <p14:modId xmlns:p14="http://schemas.microsoft.com/office/powerpoint/2010/main" val="1447107365"/>
              </p:ext>
            </p:extLst>
          </p:nvPr>
        </p:nvGraphicFramePr>
        <p:xfrm>
          <a:off x="6473229" y="1794789"/>
          <a:ext cx="5080718"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8007C0F0-2BC5-4B64-CB6C-9343036C76BA}"/>
              </a:ext>
              <a:ext uri="{C183D7F6-B498-43B3-948B-1728B52AA6E4}">
                <adec:decorative xmlns:adec="http://schemas.microsoft.com/office/drawing/2017/decorative" val="0"/>
              </a:ext>
            </a:extLst>
          </p:cNvPr>
          <p:cNvSpPr txBox="1"/>
          <p:nvPr/>
        </p:nvSpPr>
        <p:spPr>
          <a:xfrm>
            <a:off x="7116515" y="5618044"/>
            <a:ext cx="4228046" cy="33855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515151"/>
                </a:solidFill>
                <a:effectLst/>
                <a:latin typeface="Calibri" panose="020F0502020204030204" pitchFamily="34" charset="0"/>
                <a:ea typeface="Calibri" panose="020F0502020204030204" pitchFamily="34" charset="0"/>
                <a:cs typeface="Times New Roman" panose="02020603050405020304" pitchFamily="18" charset="0"/>
              </a:rPr>
              <a:t>Could your household afford to pay an unexpected, but necessary, expense of £850? </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24" name="TextBox 23">
            <a:extLst>
              <a:ext uri="{FF2B5EF4-FFF2-40B4-BE49-F238E27FC236}">
                <a16:creationId xmlns:a16="http://schemas.microsoft.com/office/drawing/2014/main" id="{A9F89644-4975-4B58-9644-D0A8F1196A35}"/>
              </a:ext>
              <a:ext uri="{C183D7F6-B498-43B3-948B-1728B52AA6E4}">
                <adec:decorative xmlns:adec="http://schemas.microsoft.com/office/drawing/2017/decorative" val="0"/>
              </a:ext>
            </a:extLst>
          </p:cNvPr>
          <p:cNvSpPr txBox="1"/>
          <p:nvPr/>
        </p:nvSpPr>
        <p:spPr>
          <a:xfrm>
            <a:off x="4704456" y="6085960"/>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Nov (S4)</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5352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All data is from Survey 5. ONS data was published on 23</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rd</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December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1,470 (All respondents)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5BAD6BE5-9715-24A6-F4BE-0AA9E042157D}"/>
              </a:ext>
              <a:ext uri="{C183D7F6-B498-43B3-948B-1728B52AA6E4}">
                <adec:decorative xmlns:adec="http://schemas.microsoft.com/office/drawing/2017/decorative" val="1"/>
              </a:ext>
            </a:extLst>
          </p:cNvPr>
          <p:cNvSpPr txBox="1"/>
          <p:nvPr/>
        </p:nvSpPr>
        <p:spPr>
          <a:xfrm>
            <a:off x="1923564" y="257231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(+5pp)</a:t>
            </a:r>
          </a:p>
        </p:txBody>
      </p:sp>
      <p:sp>
        <p:nvSpPr>
          <p:cNvPr id="7" name="TextBox 6">
            <a:extLst>
              <a:ext uri="{FF2B5EF4-FFF2-40B4-BE49-F238E27FC236}">
                <a16:creationId xmlns:a16="http://schemas.microsoft.com/office/drawing/2014/main" id="{8822C5FA-1A5E-CDF0-0BE5-C368EE05863B}"/>
              </a:ext>
              <a:ext uri="{C183D7F6-B498-43B3-948B-1728B52AA6E4}">
                <adec:decorative xmlns:adec="http://schemas.microsoft.com/office/drawing/2017/decorative" val="1"/>
              </a:ext>
            </a:extLst>
          </p:cNvPr>
          <p:cNvSpPr txBox="1"/>
          <p:nvPr/>
        </p:nvSpPr>
        <p:spPr>
          <a:xfrm>
            <a:off x="1940132" y="399326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(-5pp)</a:t>
            </a:r>
          </a:p>
        </p:txBody>
      </p:sp>
      <p:sp>
        <p:nvSpPr>
          <p:cNvPr id="8" name="TextBox 7">
            <a:extLst>
              <a:ext uri="{FF2B5EF4-FFF2-40B4-BE49-F238E27FC236}">
                <a16:creationId xmlns:a16="http://schemas.microsoft.com/office/drawing/2014/main" id="{412A872B-DE43-3837-B488-B148D7431F8A}"/>
              </a:ext>
              <a:ext uri="{C183D7F6-B498-43B3-948B-1728B52AA6E4}">
                <adec:decorative xmlns:adec="http://schemas.microsoft.com/office/drawing/2017/decorative" val="1"/>
              </a:ext>
            </a:extLst>
          </p:cNvPr>
          <p:cNvSpPr txBox="1"/>
          <p:nvPr/>
        </p:nvSpPr>
        <p:spPr>
          <a:xfrm>
            <a:off x="1912771" y="5034368"/>
            <a:ext cx="69923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(+/-0pp</a:t>
            </a:r>
            <a:r>
              <a:rPr kumimoji="0" lang="en-GB" sz="1100" b="0" i="0" u="none" strike="noStrike" kern="1200" cap="none" spc="0" normalizeH="0" baseline="0" noProof="0">
                <a:ln>
                  <a:noFill/>
                </a:ln>
                <a:solidFill>
                  <a:schemeClr val="bg1">
                    <a:lumMod val="50000"/>
                  </a:schemeClr>
                </a:solidFill>
                <a:effectLst/>
                <a:uLnTx/>
                <a:uFillTx/>
                <a:latin typeface="Arial" panose="020B0604020202020204"/>
                <a:ea typeface="+mn-ea"/>
                <a:cs typeface="+mn-cs"/>
              </a:rPr>
              <a:t>)</a:t>
            </a:r>
          </a:p>
        </p:txBody>
      </p:sp>
      <p:sp>
        <p:nvSpPr>
          <p:cNvPr id="10" name="TextBox 9">
            <a:extLst>
              <a:ext uri="{FF2B5EF4-FFF2-40B4-BE49-F238E27FC236}">
                <a16:creationId xmlns:a16="http://schemas.microsoft.com/office/drawing/2014/main" id="{309C3E9B-BEBE-3609-CC5B-F039869A5185}"/>
              </a:ext>
              <a:ext uri="{C183D7F6-B498-43B3-948B-1728B52AA6E4}">
                <adec:decorative xmlns:adec="http://schemas.microsoft.com/office/drawing/2017/decorative" val="1"/>
              </a:ext>
            </a:extLst>
          </p:cNvPr>
          <p:cNvSpPr txBox="1"/>
          <p:nvPr/>
        </p:nvSpPr>
        <p:spPr>
          <a:xfrm>
            <a:off x="4063949" y="246603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11" name="TextBox 10">
            <a:extLst>
              <a:ext uri="{FF2B5EF4-FFF2-40B4-BE49-F238E27FC236}">
                <a16:creationId xmlns:a16="http://schemas.microsoft.com/office/drawing/2014/main" id="{E9D9213B-2925-9B26-5AAF-20C1C652590A}"/>
              </a:ext>
              <a:ext uri="{C183D7F6-B498-43B3-948B-1728B52AA6E4}">
                <adec:decorative xmlns:adec="http://schemas.microsoft.com/office/drawing/2017/decorative" val="1"/>
              </a:ext>
            </a:extLst>
          </p:cNvPr>
          <p:cNvSpPr txBox="1"/>
          <p:nvPr/>
        </p:nvSpPr>
        <p:spPr>
          <a:xfrm>
            <a:off x="4050976" y="388698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12" name="TextBox 11">
            <a:extLst>
              <a:ext uri="{FF2B5EF4-FFF2-40B4-BE49-F238E27FC236}">
                <a16:creationId xmlns:a16="http://schemas.microsoft.com/office/drawing/2014/main" id="{F912690B-031C-59F4-E01D-4811E4B25514}"/>
              </a:ext>
              <a:ext uri="{C183D7F6-B498-43B3-948B-1728B52AA6E4}">
                <adec:decorative xmlns:adec="http://schemas.microsoft.com/office/drawing/2017/decorative" val="1"/>
              </a:ext>
            </a:extLst>
          </p:cNvPr>
          <p:cNvSpPr txBox="1"/>
          <p:nvPr/>
        </p:nvSpPr>
        <p:spPr>
          <a:xfrm>
            <a:off x="4005226" y="4973596"/>
            <a:ext cx="69923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(+/-0pp)</a:t>
            </a:r>
          </a:p>
        </p:txBody>
      </p:sp>
      <p:sp>
        <p:nvSpPr>
          <p:cNvPr id="13" name="TextBox 12">
            <a:extLst>
              <a:ext uri="{FF2B5EF4-FFF2-40B4-BE49-F238E27FC236}">
                <a16:creationId xmlns:a16="http://schemas.microsoft.com/office/drawing/2014/main" id="{CBD46A26-4C48-3831-A9B9-6FEAF35D3857}"/>
              </a:ext>
              <a:ext uri="{C183D7F6-B498-43B3-948B-1728B52AA6E4}">
                <adec:decorative xmlns:adec="http://schemas.microsoft.com/office/drawing/2017/decorative" val="1"/>
              </a:ext>
            </a:extLst>
          </p:cNvPr>
          <p:cNvSpPr txBox="1"/>
          <p:nvPr/>
        </p:nvSpPr>
        <p:spPr>
          <a:xfrm>
            <a:off x="7908393" y="284414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(+4pp)</a:t>
            </a:r>
          </a:p>
        </p:txBody>
      </p:sp>
      <p:sp>
        <p:nvSpPr>
          <p:cNvPr id="14" name="TextBox 13">
            <a:extLst>
              <a:ext uri="{FF2B5EF4-FFF2-40B4-BE49-F238E27FC236}">
                <a16:creationId xmlns:a16="http://schemas.microsoft.com/office/drawing/2014/main" id="{EF89A0AC-FBB8-ADE8-9133-EF2C0543C469}"/>
              </a:ext>
              <a:ext uri="{C183D7F6-B498-43B3-948B-1728B52AA6E4}">
                <adec:decorative xmlns:adec="http://schemas.microsoft.com/office/drawing/2017/decorative" val="1"/>
              </a:ext>
            </a:extLst>
          </p:cNvPr>
          <p:cNvSpPr txBox="1"/>
          <p:nvPr/>
        </p:nvSpPr>
        <p:spPr>
          <a:xfrm>
            <a:off x="7926025" y="440037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17" name="TextBox 16">
            <a:extLst>
              <a:ext uri="{FF2B5EF4-FFF2-40B4-BE49-F238E27FC236}">
                <a16:creationId xmlns:a16="http://schemas.microsoft.com/office/drawing/2014/main" id="{AC7623CD-8F3F-9DC1-3425-9D562FD2C8B0}"/>
              </a:ext>
              <a:ext uri="{C183D7F6-B498-43B3-948B-1728B52AA6E4}">
                <adec:decorative xmlns:adec="http://schemas.microsoft.com/office/drawing/2017/decorative" val="1"/>
              </a:ext>
            </a:extLst>
          </p:cNvPr>
          <p:cNvSpPr txBox="1"/>
          <p:nvPr/>
        </p:nvSpPr>
        <p:spPr>
          <a:xfrm>
            <a:off x="7841017" y="5112237"/>
            <a:ext cx="699230"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lang="en-US" sz="1200" b="0" i="0" u="none" strike="noStrike" kern="1200" baseline="0">
                <a:solidFill>
                  <a:prstClr val="black">
                    <a:lumMod val="75000"/>
                    <a:lumOff val="25000"/>
                  </a:prstClr>
                </a:solidFill>
                <a:latin typeface="+mn-lt"/>
                <a:ea typeface="+mn-ea"/>
                <a:cs typeface="+mn-cs"/>
              </a:defRPr>
            </a:pPr>
            <a:r>
              <a:rPr lang="en-GB" sz="1200">
                <a:solidFill>
                  <a:prstClr val="black">
                    <a:lumMod val="75000"/>
                    <a:lumOff val="25000"/>
                  </a:prstClr>
                </a:solidFill>
              </a:rPr>
              <a:t>(-2pp)</a:t>
            </a:r>
          </a:p>
        </p:txBody>
      </p:sp>
      <p:sp>
        <p:nvSpPr>
          <p:cNvPr id="23" name="TextBox 22">
            <a:extLst>
              <a:ext uri="{FF2B5EF4-FFF2-40B4-BE49-F238E27FC236}">
                <a16:creationId xmlns:a16="http://schemas.microsoft.com/office/drawing/2014/main" id="{803F54CD-F2D5-7DF3-974F-DD4443D1093E}"/>
              </a:ext>
              <a:ext uri="{C183D7F6-B498-43B3-948B-1728B52AA6E4}">
                <adec:decorative xmlns:adec="http://schemas.microsoft.com/office/drawing/2017/decorative" val="1"/>
              </a:ext>
            </a:extLst>
          </p:cNvPr>
          <p:cNvSpPr txBox="1"/>
          <p:nvPr/>
        </p:nvSpPr>
        <p:spPr>
          <a:xfrm>
            <a:off x="10104188" y="284414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25" name="TextBox 24">
            <a:extLst>
              <a:ext uri="{FF2B5EF4-FFF2-40B4-BE49-F238E27FC236}">
                <a16:creationId xmlns:a16="http://schemas.microsoft.com/office/drawing/2014/main" id="{295183D9-F8B3-704F-D2BC-5ED131A2197C}"/>
              </a:ext>
              <a:ext uri="{C183D7F6-B498-43B3-948B-1728B52AA6E4}">
                <adec:decorative xmlns:adec="http://schemas.microsoft.com/office/drawing/2017/decorative" val="1"/>
              </a:ext>
            </a:extLst>
          </p:cNvPr>
          <p:cNvSpPr txBox="1"/>
          <p:nvPr/>
        </p:nvSpPr>
        <p:spPr>
          <a:xfrm>
            <a:off x="10104188" y="431038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26" name="TextBox 25">
            <a:extLst>
              <a:ext uri="{FF2B5EF4-FFF2-40B4-BE49-F238E27FC236}">
                <a16:creationId xmlns:a16="http://schemas.microsoft.com/office/drawing/2014/main" id="{6C03959F-1CE5-6395-BCDE-E02749659505}"/>
              </a:ext>
              <a:ext uri="{C183D7F6-B498-43B3-948B-1728B52AA6E4}">
                <adec:decorative xmlns:adec="http://schemas.microsoft.com/office/drawing/2017/decorative" val="1"/>
              </a:ext>
            </a:extLst>
          </p:cNvPr>
          <p:cNvSpPr txBox="1"/>
          <p:nvPr/>
        </p:nvSpPr>
        <p:spPr>
          <a:xfrm>
            <a:off x="10052091" y="5096619"/>
            <a:ext cx="69923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chemeClr val="tx1">
                    <a:lumMod val="75000"/>
                    <a:lumOff val="25000"/>
                  </a:schemeClr>
                </a:solidFill>
                <a:latin typeface="+mn-lt"/>
                <a:ea typeface="+mn-ea"/>
                <a:cs typeface="+mn-cs"/>
              </a:defRPr>
            </a:pPr>
            <a:r>
              <a:rPr lang="en-GB" sz="1200">
                <a:solidFill>
                  <a:schemeClr val="tx1">
                    <a:lumMod val="75000"/>
                    <a:lumOff val="25000"/>
                  </a:schemeClr>
                </a:solidFill>
              </a:rPr>
              <a:t>(+/-0pp)</a:t>
            </a:r>
          </a:p>
        </p:txBody>
      </p:sp>
    </p:spTree>
    <p:extLst>
      <p:ext uri="{BB962C8B-B14F-4D97-AF65-F5344CB8AC3E}">
        <p14:creationId xmlns:p14="http://schemas.microsoft.com/office/powerpoint/2010/main" val="2308962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5E78C8D-40AF-93C4-95E9-903C38052382}"/>
              </a:ext>
            </a:extLst>
          </p:cNvPr>
          <p:cNvSpPr txBox="1">
            <a:spLocks noGrp="1"/>
          </p:cNvSpPr>
          <p:nvPr>
            <p:ph type="title" idx="4294967295"/>
          </p:nvPr>
        </p:nvSpPr>
        <p:spPr>
          <a:xfrm>
            <a:off x="357094" y="202775"/>
            <a:ext cx="10515600" cy="30777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9690"/>
                </a:solidFill>
                <a:effectLst/>
                <a:uLnTx/>
                <a:uFillTx/>
                <a:latin typeface="Arial"/>
                <a:ea typeface="+mn-ea"/>
                <a:cs typeface="+mn-cs"/>
              </a:rPr>
              <a:t>Summary: </a:t>
            </a:r>
            <a:r>
              <a:rPr kumimoji="0" lang="en-GB" sz="2000" b="1" i="0" u="none" strike="noStrike" kern="1200" cap="none" spc="0" normalizeH="0" baseline="0" noProof="0">
                <a:ln>
                  <a:noFill/>
                </a:ln>
                <a:solidFill>
                  <a:srgbClr val="5C5B5A"/>
                </a:solidFill>
                <a:effectLst/>
                <a:uLnTx/>
                <a:uFillTx/>
                <a:latin typeface="Arial"/>
                <a:ea typeface="+mn-ea"/>
                <a:cs typeface="+mn-cs"/>
              </a:rPr>
              <a:t>Borrowing money</a:t>
            </a:r>
          </a:p>
        </p:txBody>
      </p:sp>
      <p:sp>
        <p:nvSpPr>
          <p:cNvPr id="2" name="TextBox 1">
            <a:extLst>
              <a:ext uri="{FF2B5EF4-FFF2-40B4-BE49-F238E27FC236}">
                <a16:creationId xmlns:a16="http://schemas.microsoft.com/office/drawing/2014/main" id="{1F836A7F-5C8A-56B7-194E-2FC0CC2FF4A1}"/>
              </a:ext>
              <a:ext uri="{C183D7F6-B498-43B3-948B-1728B52AA6E4}">
                <adec:decorative xmlns:adec="http://schemas.microsoft.com/office/drawing/2017/decorative" val="0"/>
              </a:ext>
            </a:extLst>
          </p:cNvPr>
          <p:cNvSpPr txBox="1"/>
          <p:nvPr/>
        </p:nvSpPr>
        <p:spPr>
          <a:xfrm>
            <a:off x="918064" y="1143897"/>
            <a:ext cx="4778647"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A third of Greater Manchester respondents have had to </a:t>
            </a:r>
            <a:r>
              <a:rPr kumimoji="0" lang="en-GB" sz="1400" b="1" i="0" u="none" strike="noStrike" kern="1200" cap="none" spc="0" normalizeH="0" baseline="0" noProof="0">
                <a:ln>
                  <a:noFill/>
                </a:ln>
                <a:solidFill>
                  <a:srgbClr val="5C5B5A"/>
                </a:solidFill>
                <a:effectLst/>
                <a:uLnTx/>
                <a:uFillTx/>
                <a:latin typeface="Arial"/>
                <a:ea typeface="+mn-ea"/>
                <a:cs typeface="+mn-cs"/>
              </a:rPr>
              <a:t>borrow more money </a:t>
            </a:r>
            <a:r>
              <a:rPr kumimoji="0" lang="en-GB" sz="1400" i="0" u="none" strike="noStrike" kern="1200" cap="none" spc="0" normalizeH="0" baseline="0" noProof="0">
                <a:ln>
                  <a:noFill/>
                </a:ln>
                <a:solidFill>
                  <a:srgbClr val="5C5B5A"/>
                </a:solidFill>
                <a:effectLst/>
                <a:uLnTx/>
                <a:uFillTx/>
                <a:latin typeface="Arial"/>
                <a:ea typeface="+mn-ea"/>
                <a:cs typeface="+mn-cs"/>
              </a:rPr>
              <a:t>in the past month than they did at the same time last year.</a:t>
            </a:r>
          </a:p>
        </p:txBody>
      </p:sp>
      <p:sp>
        <p:nvSpPr>
          <p:cNvPr id="10" name="TextBox 9">
            <a:extLst>
              <a:ext uri="{FF2B5EF4-FFF2-40B4-BE49-F238E27FC236}">
                <a16:creationId xmlns:a16="http://schemas.microsoft.com/office/drawing/2014/main" id="{67112636-8194-E8CD-D549-ABBD2FED0055}"/>
              </a:ext>
              <a:ext uri="{C183D7F6-B498-43B3-948B-1728B52AA6E4}">
                <adec:decorative xmlns:adec="http://schemas.microsoft.com/office/drawing/2017/decorative" val="0"/>
              </a:ext>
            </a:extLst>
          </p:cNvPr>
          <p:cNvSpPr txBox="1"/>
          <p:nvPr/>
        </p:nvSpPr>
        <p:spPr>
          <a:xfrm>
            <a:off x="1851461" y="1899920"/>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Nov (S4)</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33" name="Chart 32" descr="Stacked bar chart showing proportion of respondents have borrowed more or used more credit in the last month. 30% of Greater Manchester residents say they have, compared to 22% of the national average.">
            <a:extLst>
              <a:ext uri="{FF2B5EF4-FFF2-40B4-BE49-F238E27FC236}">
                <a16:creationId xmlns:a16="http://schemas.microsoft.com/office/drawing/2014/main" id="{F0EB3384-8A83-44CD-A0B7-C4DD2CD84BC6}"/>
              </a:ext>
            </a:extLst>
          </p:cNvPr>
          <p:cNvGraphicFramePr/>
          <p:nvPr>
            <p:extLst>
              <p:ext uri="{D42A27DB-BD31-4B8C-83A1-F6EECF244321}">
                <p14:modId xmlns:p14="http://schemas.microsoft.com/office/powerpoint/2010/main" val="175553560"/>
              </p:ext>
            </p:extLst>
          </p:nvPr>
        </p:nvGraphicFramePr>
        <p:xfrm>
          <a:off x="457200" y="2053808"/>
          <a:ext cx="5239510" cy="405098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276F1363-E7B0-BC78-E8D3-DC22B43FCF02}"/>
              </a:ext>
              <a:ext uri="{C183D7F6-B498-43B3-948B-1728B52AA6E4}">
                <adec:decorative xmlns:adec="http://schemas.microsoft.com/office/drawing/2017/decorative" val="1"/>
              </a:ext>
            </a:extLst>
          </p:cNvPr>
          <p:cNvCxnSpPr>
            <a:cxnSpLocks/>
          </p:cNvCxnSpPr>
          <p:nvPr/>
        </p:nvCxnSpPr>
        <p:spPr>
          <a:xfrm>
            <a:off x="6096000" y="962576"/>
            <a:ext cx="0" cy="5142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74B0B9C-DB86-3463-3266-B0CFF8551341}"/>
              </a:ext>
              <a:ext uri="{C183D7F6-B498-43B3-948B-1728B52AA6E4}">
                <adec:decorative xmlns:adec="http://schemas.microsoft.com/office/drawing/2017/decorative" val="0"/>
              </a:ext>
            </a:extLst>
          </p:cNvPr>
          <p:cNvSpPr txBox="1"/>
          <p:nvPr/>
        </p:nvSpPr>
        <p:spPr>
          <a:xfrm>
            <a:off x="6746316" y="1130203"/>
            <a:ext cx="5133502" cy="86177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5C5B5A"/>
                </a:solidFill>
                <a:latin typeface="Arial"/>
              </a:rPr>
              <a:t>2 in 5 (40%) of Greater Manchester respondents </a:t>
            </a:r>
            <a:r>
              <a:rPr lang="en-GB" sz="1400" b="1">
                <a:solidFill>
                  <a:srgbClr val="5C5B5A"/>
                </a:solidFill>
                <a:latin typeface="Arial"/>
              </a:rPr>
              <a:t>borrowed up to £500 more</a:t>
            </a:r>
            <a:r>
              <a:rPr lang="en-GB" sz="1400">
                <a:solidFill>
                  <a:srgbClr val="5C5B5A"/>
                </a:solidFill>
                <a:latin typeface="Arial"/>
              </a:rPr>
              <a:t> in the last month compared to this time last year, with another third borrowing between £500 - £2000* more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a:ln>
                <a:noFill/>
              </a:ln>
              <a:solidFill>
                <a:srgbClr val="5C5B5A"/>
              </a:solidFill>
              <a:effectLst/>
              <a:uLnTx/>
              <a:uFillTx/>
              <a:latin typeface="Arial"/>
              <a:ea typeface="+mn-ea"/>
              <a:cs typeface="+mn-cs"/>
            </a:endParaRPr>
          </a:p>
        </p:txBody>
      </p:sp>
      <p:sp>
        <p:nvSpPr>
          <p:cNvPr id="3" name="TextBox 2">
            <a:extLst>
              <a:ext uri="{FF2B5EF4-FFF2-40B4-BE49-F238E27FC236}">
                <a16:creationId xmlns:a16="http://schemas.microsoft.com/office/drawing/2014/main" id="{0FB1F5D2-9E53-D93D-F194-59CE351DB5BA}"/>
              </a:ext>
              <a:ext uri="{C183D7F6-B498-43B3-948B-1728B52AA6E4}">
                <adec:decorative xmlns:adec="http://schemas.microsoft.com/office/drawing/2017/decorative" val="1"/>
              </a:ext>
            </a:extLst>
          </p:cNvPr>
          <p:cNvSpPr txBox="1"/>
          <p:nvPr/>
        </p:nvSpPr>
        <p:spPr>
          <a:xfrm>
            <a:off x="2061273" y="276017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7" name="TextBox 6">
            <a:extLst>
              <a:ext uri="{FF2B5EF4-FFF2-40B4-BE49-F238E27FC236}">
                <a16:creationId xmlns:a16="http://schemas.microsoft.com/office/drawing/2014/main" id="{27918852-D838-B47A-B09C-256B3F776671}"/>
              </a:ext>
              <a:ext uri="{C183D7F6-B498-43B3-948B-1728B52AA6E4}">
                <adec:decorative xmlns:adec="http://schemas.microsoft.com/office/drawing/2017/decorative" val="1"/>
              </a:ext>
            </a:extLst>
          </p:cNvPr>
          <p:cNvSpPr txBox="1"/>
          <p:nvPr/>
        </p:nvSpPr>
        <p:spPr>
          <a:xfrm>
            <a:off x="2043639" y="448205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26" name="TextBox 25">
            <a:extLst>
              <a:ext uri="{FF2B5EF4-FFF2-40B4-BE49-F238E27FC236}">
                <a16:creationId xmlns:a16="http://schemas.microsoft.com/office/drawing/2014/main" id="{8A603EFB-BA78-989E-73F9-CA0FF8D8D0E7}"/>
              </a:ext>
              <a:ext uri="{C183D7F6-B498-43B3-948B-1728B52AA6E4}">
                <adec:decorative xmlns:adec="http://schemas.microsoft.com/office/drawing/2017/decorative" val="1"/>
              </a:ext>
            </a:extLst>
          </p:cNvPr>
          <p:cNvSpPr txBox="1"/>
          <p:nvPr/>
        </p:nvSpPr>
        <p:spPr>
          <a:xfrm>
            <a:off x="4168278" y="265260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27" name="TextBox 26">
            <a:extLst>
              <a:ext uri="{FF2B5EF4-FFF2-40B4-BE49-F238E27FC236}">
                <a16:creationId xmlns:a16="http://schemas.microsoft.com/office/drawing/2014/main" id="{3711D303-A069-D7D6-A3D0-613AF30ABC51}"/>
              </a:ext>
              <a:ext uri="{C183D7F6-B498-43B3-948B-1728B52AA6E4}">
                <adec:decorative xmlns:adec="http://schemas.microsoft.com/office/drawing/2017/decorative" val="1"/>
              </a:ext>
            </a:extLst>
          </p:cNvPr>
          <p:cNvSpPr txBox="1"/>
          <p:nvPr/>
        </p:nvSpPr>
        <p:spPr>
          <a:xfrm>
            <a:off x="4185910" y="430273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28" name="TextBox 27">
            <a:extLst>
              <a:ext uri="{FF2B5EF4-FFF2-40B4-BE49-F238E27FC236}">
                <a16:creationId xmlns:a16="http://schemas.microsoft.com/office/drawing/2014/main" id="{83F464AC-2F9C-EA07-ABBC-92B397B012ED}"/>
              </a:ext>
              <a:ext uri="{C183D7F6-B498-43B3-948B-1728B52AA6E4}">
                <adec:decorative xmlns:adec="http://schemas.microsoft.com/office/drawing/2017/decorative" val="1"/>
              </a:ext>
            </a:extLst>
          </p:cNvPr>
          <p:cNvSpPr txBox="1"/>
          <p:nvPr/>
        </p:nvSpPr>
        <p:spPr>
          <a:xfrm>
            <a:off x="4377618" y="545249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(-3pp)</a:t>
            </a:r>
          </a:p>
        </p:txBody>
      </p:sp>
      <p:graphicFrame>
        <p:nvGraphicFramePr>
          <p:cNvPr id="25" name="Chart Placeholder 9" descr="Bar charts showing the amount Greater Manchester residents have borrowed more than usual compared to this time last year. 40% have borrowed up to £499. ">
            <a:extLst>
              <a:ext uri="{FF2B5EF4-FFF2-40B4-BE49-F238E27FC236}">
                <a16:creationId xmlns:a16="http://schemas.microsoft.com/office/drawing/2014/main" id="{AB638B22-2F61-F7E5-5B39-3A0DFD8044AF}"/>
              </a:ext>
            </a:extLst>
          </p:cNvPr>
          <p:cNvGraphicFramePr>
            <a:graphicFrameLocks/>
          </p:cNvGraphicFramePr>
          <p:nvPr>
            <p:extLst>
              <p:ext uri="{D42A27DB-BD31-4B8C-83A1-F6EECF244321}">
                <p14:modId xmlns:p14="http://schemas.microsoft.com/office/powerpoint/2010/main" val="1664744254"/>
              </p:ext>
            </p:extLst>
          </p:nvPr>
        </p:nvGraphicFramePr>
        <p:xfrm>
          <a:off x="6891335" y="1790228"/>
          <a:ext cx="4843465" cy="4322911"/>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5352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All data is from January (Survey 5). ONS data was published on 23</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rd</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December 2022. Unweighted base: 1,470 (All respondents); 407 (All who have borrowed money/used more credit)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*Please note that due to a survey error, the code ‘£750 - £999’ was not included in the survey and data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88045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B6260E-0C5B-78B1-6828-97B17D7DCF1E}"/>
              </a:ext>
            </a:extLst>
          </p:cNvPr>
          <p:cNvSpPr>
            <a:spLocks noGrp="1"/>
          </p:cNvSpPr>
          <p:nvPr>
            <p:ph type="title"/>
          </p:nvPr>
        </p:nvSpPr>
        <p:spPr>
          <a:xfrm>
            <a:off x="357094" y="234453"/>
            <a:ext cx="10515600" cy="586800"/>
          </a:xfrm>
        </p:spPr>
        <p:txBody>
          <a:bodyPr>
            <a:normAutofit/>
          </a:bodyPr>
          <a:lstStyle/>
          <a:p>
            <a:pPr rtl="0" eaLnBrk="1" latinLnBrk="0" hangingPunct="1"/>
            <a:r>
              <a:rPr lang="en-GB" sz="2000" b="1" kern="1200">
                <a:solidFill>
                  <a:srgbClr val="009690"/>
                </a:solidFill>
                <a:effectLst/>
                <a:latin typeface="Arial" panose="020B0604020202020204" pitchFamily="34" charset="0"/>
                <a:ea typeface="+mn-ea"/>
                <a:cs typeface="+mn-cs"/>
              </a:rPr>
              <a:t>Summary: </a:t>
            </a:r>
            <a:r>
              <a:rPr lang="en-GB" sz="2000" b="1" kern="1200">
                <a:effectLst/>
                <a:latin typeface="Arial" panose="020B0604020202020204" pitchFamily="34" charset="0"/>
                <a:ea typeface="+mn-ea"/>
                <a:cs typeface="+mn-cs"/>
              </a:rPr>
              <a:t>Borrowing money.</a:t>
            </a:r>
            <a:endParaRPr lang="en-GB" sz="4800" b="1">
              <a:effectLst/>
            </a:endParaRPr>
          </a:p>
        </p:txBody>
      </p:sp>
      <p:sp>
        <p:nvSpPr>
          <p:cNvPr id="50" name="TextBox 49">
            <a:extLst>
              <a:ext uri="{FF2B5EF4-FFF2-40B4-BE49-F238E27FC236}">
                <a16:creationId xmlns:a16="http://schemas.microsoft.com/office/drawing/2014/main" id="{2955D23B-2CD0-CDA2-3C2B-9BBD74FF1FA3}"/>
              </a:ext>
              <a:ext uri="{C183D7F6-B498-43B3-948B-1728B52AA6E4}">
                <adec:decorative xmlns:adec="http://schemas.microsoft.com/office/drawing/2017/decorative" val="0"/>
              </a:ext>
            </a:extLst>
          </p:cNvPr>
          <p:cNvSpPr txBox="1"/>
          <p:nvPr/>
        </p:nvSpPr>
        <p:spPr>
          <a:xfrm>
            <a:off x="457202" y="739348"/>
            <a:ext cx="5370368" cy="86177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Of those who have borrowed more money or used more credit than they did a year ago, half have </a:t>
            </a:r>
            <a:r>
              <a:rPr kumimoji="0" lang="en-GB" sz="1400" b="1" i="0" u="none" strike="noStrike" kern="1200" cap="none" spc="0" normalizeH="0" baseline="0" noProof="0">
                <a:ln>
                  <a:noFill/>
                </a:ln>
                <a:solidFill>
                  <a:srgbClr val="5C5B5A"/>
                </a:solidFill>
                <a:effectLst/>
                <a:uLnTx/>
                <a:uFillTx/>
                <a:latin typeface="Arial"/>
                <a:ea typeface="+mn-ea"/>
                <a:cs typeface="+mn-cs"/>
              </a:rPr>
              <a:t>used credit cards </a:t>
            </a:r>
            <a:r>
              <a:rPr kumimoji="0" lang="en-GB" sz="1400" i="0" u="none" strike="noStrike" kern="1200" cap="none" spc="0" normalizeH="0" baseline="0" noProof="0">
                <a:ln>
                  <a:noFill/>
                </a:ln>
                <a:solidFill>
                  <a:srgbClr val="5C5B5A"/>
                </a:solidFill>
                <a:effectLst/>
                <a:uLnTx/>
                <a:uFillTx/>
                <a:latin typeface="Arial"/>
                <a:ea typeface="+mn-ea"/>
                <a:cs typeface="+mn-cs"/>
              </a:rPr>
              <a:t>(51%), over two fifths have </a:t>
            </a:r>
            <a:r>
              <a:rPr kumimoji="0" lang="en-GB" sz="1400" b="1" i="0" u="none" strike="noStrike" kern="1200" cap="none" spc="0" normalizeH="0" baseline="0" noProof="0">
                <a:ln>
                  <a:noFill/>
                </a:ln>
                <a:solidFill>
                  <a:srgbClr val="5C5B5A"/>
                </a:solidFill>
                <a:effectLst/>
                <a:uLnTx/>
                <a:uFillTx/>
                <a:latin typeface="Arial"/>
                <a:ea typeface="+mn-ea"/>
                <a:cs typeface="+mn-cs"/>
              </a:rPr>
              <a:t>loaned from friends and family</a:t>
            </a:r>
            <a:r>
              <a:rPr kumimoji="0" lang="en-GB" sz="1400" i="0" u="none" strike="noStrike" kern="1200" cap="none" spc="0" normalizeH="0" baseline="0" noProof="0">
                <a:ln>
                  <a:noFill/>
                </a:ln>
                <a:solidFill>
                  <a:srgbClr val="5C5B5A"/>
                </a:solidFill>
                <a:effectLst/>
                <a:uLnTx/>
                <a:uFillTx/>
                <a:latin typeface="Arial"/>
                <a:ea typeface="+mn-ea"/>
                <a:cs typeface="+mn-cs"/>
              </a:rPr>
              <a:t> (43%), and a third have utilised their </a:t>
            </a:r>
            <a:r>
              <a:rPr kumimoji="0" lang="en-GB" sz="1400" b="1" i="0" u="none" strike="noStrike" kern="1200" cap="none" spc="0" normalizeH="0" baseline="0" noProof="0">
                <a:ln>
                  <a:noFill/>
                </a:ln>
                <a:solidFill>
                  <a:srgbClr val="5C5B5A"/>
                </a:solidFill>
                <a:effectLst/>
                <a:uLnTx/>
                <a:uFillTx/>
                <a:latin typeface="Arial"/>
                <a:ea typeface="+mn-ea"/>
                <a:cs typeface="+mn-cs"/>
              </a:rPr>
              <a:t>bank overdraft</a:t>
            </a:r>
            <a:r>
              <a:rPr kumimoji="0" lang="en-GB" sz="1400" i="0" u="none" strike="noStrike" kern="1200" cap="none" spc="0" normalizeH="0" baseline="0" noProof="0">
                <a:ln>
                  <a:noFill/>
                </a:ln>
                <a:solidFill>
                  <a:srgbClr val="5C5B5A"/>
                </a:solidFill>
                <a:effectLst/>
                <a:uLnTx/>
                <a:uFillTx/>
                <a:latin typeface="Arial"/>
                <a:ea typeface="+mn-ea"/>
                <a:cs typeface="+mn-cs"/>
              </a:rPr>
              <a:t> (31%) </a:t>
            </a:r>
          </a:p>
        </p:txBody>
      </p:sp>
      <p:sp>
        <p:nvSpPr>
          <p:cNvPr id="18" name="TextBox 17">
            <a:extLst>
              <a:ext uri="{FF2B5EF4-FFF2-40B4-BE49-F238E27FC236}">
                <a16:creationId xmlns:a16="http://schemas.microsoft.com/office/drawing/2014/main" id="{6047252D-3188-11BA-031C-5F199E3B3109}"/>
              </a:ext>
              <a:ext uri="{C183D7F6-B498-43B3-948B-1728B52AA6E4}">
                <adec:decorative xmlns:adec="http://schemas.microsoft.com/office/drawing/2017/decorative" val="0"/>
              </a:ext>
            </a:extLst>
          </p:cNvPr>
          <p:cNvSpPr txBox="1"/>
          <p:nvPr/>
        </p:nvSpPr>
        <p:spPr>
          <a:xfrm>
            <a:off x="1936756" y="1606614"/>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Nov (S4)</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34" name="Chart Placeholder 9" descr="Bar charts showing where Greater Manchester residents have borrowed money or used more credit from. 51% have used credit cards, 43% have borrowed from a family member or friend, 31% have a bank overdraft.">
            <a:extLst>
              <a:ext uri="{FF2B5EF4-FFF2-40B4-BE49-F238E27FC236}">
                <a16:creationId xmlns:a16="http://schemas.microsoft.com/office/drawing/2014/main" id="{E2800CBD-46E0-421B-9B7E-89E3D101B06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457143345"/>
              </p:ext>
            </p:extLst>
          </p:nvPr>
        </p:nvGraphicFramePr>
        <p:xfrm>
          <a:off x="1094594" y="1767685"/>
          <a:ext cx="4185770" cy="4322911"/>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203C6A67-DDF7-BDB0-BEB8-44EB4F2E6C6D}"/>
              </a:ext>
              <a:ext uri="{C183D7F6-B498-43B3-948B-1728B52AA6E4}">
                <adec:decorative xmlns:adec="http://schemas.microsoft.com/office/drawing/2017/decorative" val="0"/>
              </a:ext>
            </a:extLst>
          </p:cNvPr>
          <p:cNvSpPr txBox="1"/>
          <p:nvPr/>
        </p:nvSpPr>
        <p:spPr>
          <a:xfrm>
            <a:off x="6381285" y="794438"/>
            <a:ext cx="5164123"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Of those who have loaned from friends and family, around half have done so from a </a:t>
            </a:r>
            <a:r>
              <a:rPr kumimoji="0" lang="en-GB" sz="1400" b="1" i="0" u="none" strike="noStrike" kern="1200" cap="none" spc="0" normalizeH="0" baseline="0" noProof="0">
                <a:ln>
                  <a:noFill/>
                </a:ln>
                <a:solidFill>
                  <a:srgbClr val="5C5B5A"/>
                </a:solidFill>
                <a:effectLst/>
                <a:uLnTx/>
                <a:uFillTx/>
                <a:latin typeface="Arial"/>
                <a:ea typeface="+mn-ea"/>
                <a:cs typeface="+mn-cs"/>
              </a:rPr>
              <a:t>parent </a:t>
            </a:r>
            <a:r>
              <a:rPr kumimoji="0" lang="en-GB" sz="1400" i="0" u="none" strike="noStrike" kern="1200" cap="none" spc="0" normalizeH="0" baseline="0" noProof="0">
                <a:ln>
                  <a:noFill/>
                </a:ln>
                <a:solidFill>
                  <a:srgbClr val="5C5B5A"/>
                </a:solidFill>
                <a:effectLst/>
                <a:uLnTx/>
                <a:uFillTx/>
                <a:latin typeface="Arial"/>
                <a:ea typeface="+mn-ea"/>
                <a:cs typeface="+mn-cs"/>
              </a:rPr>
              <a:t>(50%), or</a:t>
            </a:r>
            <a:r>
              <a:rPr kumimoji="0" lang="en-GB" sz="1400" b="1" i="0" u="none" strike="noStrike" kern="1200" cap="none" spc="0" normalizeH="0" baseline="0" noProof="0">
                <a:ln>
                  <a:noFill/>
                </a:ln>
                <a:solidFill>
                  <a:srgbClr val="5C5B5A"/>
                </a:solidFill>
                <a:effectLst/>
                <a:uLnTx/>
                <a:uFillTx/>
                <a:latin typeface="Arial"/>
                <a:ea typeface="+mn-ea"/>
                <a:cs typeface="+mn-cs"/>
              </a:rPr>
              <a:t> another family member </a:t>
            </a:r>
            <a:r>
              <a:rPr kumimoji="0" lang="en-GB" sz="1400" i="0" u="none" strike="noStrike" kern="1200" cap="none" spc="0" normalizeH="0" baseline="0" noProof="0">
                <a:ln>
                  <a:noFill/>
                </a:ln>
                <a:solidFill>
                  <a:srgbClr val="5C5B5A"/>
                </a:solidFill>
                <a:effectLst/>
                <a:uLnTx/>
                <a:uFillTx/>
                <a:latin typeface="Arial"/>
                <a:ea typeface="+mn-ea"/>
                <a:cs typeface="+mn-cs"/>
              </a:rPr>
              <a:t>(48%), and a third have loaned from a </a:t>
            </a:r>
            <a:r>
              <a:rPr kumimoji="0" lang="en-GB" sz="1400" b="1" i="0" u="none" strike="noStrike" kern="1200" cap="none" spc="0" normalizeH="0" baseline="0" noProof="0">
                <a:ln>
                  <a:noFill/>
                </a:ln>
                <a:solidFill>
                  <a:srgbClr val="5C5B5A"/>
                </a:solidFill>
                <a:effectLst/>
                <a:uLnTx/>
                <a:uFillTx/>
                <a:latin typeface="Arial"/>
                <a:ea typeface="+mn-ea"/>
                <a:cs typeface="+mn-cs"/>
              </a:rPr>
              <a:t>friend </a:t>
            </a:r>
            <a:r>
              <a:rPr kumimoji="0" lang="en-GB" sz="1400" i="0" u="none" strike="noStrike" kern="1200" cap="none" spc="0" normalizeH="0" baseline="0" noProof="0">
                <a:ln>
                  <a:noFill/>
                </a:ln>
                <a:solidFill>
                  <a:srgbClr val="5C5B5A"/>
                </a:solidFill>
                <a:effectLst/>
                <a:uLnTx/>
                <a:uFillTx/>
                <a:latin typeface="Arial"/>
                <a:ea typeface="+mn-ea"/>
                <a:cs typeface="+mn-cs"/>
              </a:rPr>
              <a:t>(35%)</a:t>
            </a:r>
          </a:p>
        </p:txBody>
      </p:sp>
      <p:sp>
        <p:nvSpPr>
          <p:cNvPr id="5" name="TextBox 4">
            <a:extLst>
              <a:ext uri="{FF2B5EF4-FFF2-40B4-BE49-F238E27FC236}">
                <a16:creationId xmlns:a16="http://schemas.microsoft.com/office/drawing/2014/main" id="{827F9C17-9009-95E4-ABF9-3E43E218D2C3}"/>
              </a:ext>
            </a:extLst>
          </p:cNvPr>
          <p:cNvSpPr txBox="1"/>
          <p:nvPr/>
        </p:nvSpPr>
        <p:spPr>
          <a:xfrm>
            <a:off x="6527756" y="1729921"/>
            <a:ext cx="4354953" cy="369332"/>
          </a:xfrm>
          <a:prstGeom prst="rect">
            <a:avLst/>
          </a:prstGeom>
          <a:noFill/>
        </p:spPr>
        <p:txBody>
          <a:bodyPr wrap="square" rtlCol="0">
            <a:spAutoFit/>
          </a:bodyPr>
          <a:lstStyle/>
          <a:p>
            <a:r>
              <a:rPr lang="en-GB" sz="1800" b="1">
                <a:solidFill>
                  <a:srgbClr val="5C5B5A"/>
                </a:solidFill>
              </a:rPr>
              <a:t> Borrowed money from…</a:t>
            </a:r>
            <a:endParaRPr lang="en-GB"/>
          </a:p>
        </p:txBody>
      </p:sp>
      <p:graphicFrame>
        <p:nvGraphicFramePr>
          <p:cNvPr id="20" name="Table 4">
            <a:extLst>
              <a:ext uri="{FF2B5EF4-FFF2-40B4-BE49-F238E27FC236}">
                <a16:creationId xmlns:a16="http://schemas.microsoft.com/office/drawing/2014/main" id="{F2B6685C-692D-F161-DA30-1469EF749976}"/>
              </a:ext>
            </a:extLst>
          </p:cNvPr>
          <p:cNvGraphicFramePr>
            <a:graphicFrameLocks noGrp="1"/>
          </p:cNvGraphicFramePr>
          <p:nvPr>
            <p:extLst>
              <p:ext uri="{D42A27DB-BD31-4B8C-83A1-F6EECF244321}">
                <p14:modId xmlns:p14="http://schemas.microsoft.com/office/powerpoint/2010/main" val="2604831120"/>
              </p:ext>
            </p:extLst>
          </p:nvPr>
        </p:nvGraphicFramePr>
        <p:xfrm>
          <a:off x="6631793" y="2095495"/>
          <a:ext cx="4882222" cy="738423"/>
        </p:xfrm>
        <a:graphic>
          <a:graphicData uri="http://schemas.openxmlformats.org/drawingml/2006/table">
            <a:tbl>
              <a:tblPr firstRow="1" bandRow="1">
                <a:tableStyleId>{073A0DAA-6AF3-43AB-8588-CEC1D06C72B9}</a:tableStyleId>
              </a:tblPr>
              <a:tblGrid>
                <a:gridCol w="827242">
                  <a:extLst>
                    <a:ext uri="{9D8B030D-6E8A-4147-A177-3AD203B41FA5}">
                      <a16:colId xmlns:a16="http://schemas.microsoft.com/office/drawing/2014/main" val="1713235414"/>
                    </a:ext>
                  </a:extLst>
                </a:gridCol>
                <a:gridCol w="1376105">
                  <a:extLst>
                    <a:ext uri="{9D8B030D-6E8A-4147-A177-3AD203B41FA5}">
                      <a16:colId xmlns:a16="http://schemas.microsoft.com/office/drawing/2014/main" val="1224245677"/>
                    </a:ext>
                  </a:extLst>
                </a:gridCol>
                <a:gridCol w="772302">
                  <a:extLst>
                    <a:ext uri="{9D8B030D-6E8A-4147-A177-3AD203B41FA5}">
                      <a16:colId xmlns:a16="http://schemas.microsoft.com/office/drawing/2014/main" val="969299503"/>
                    </a:ext>
                  </a:extLst>
                </a:gridCol>
                <a:gridCol w="956203">
                  <a:extLst>
                    <a:ext uri="{9D8B030D-6E8A-4147-A177-3AD203B41FA5}">
                      <a16:colId xmlns:a16="http://schemas.microsoft.com/office/drawing/2014/main" val="3681601464"/>
                    </a:ext>
                  </a:extLst>
                </a:gridCol>
                <a:gridCol w="950370">
                  <a:extLst>
                    <a:ext uri="{9D8B030D-6E8A-4147-A177-3AD203B41FA5}">
                      <a16:colId xmlns:a16="http://schemas.microsoft.com/office/drawing/2014/main" val="4153581682"/>
                    </a:ext>
                  </a:extLst>
                </a:gridCol>
              </a:tblGrid>
              <a:tr h="458366">
                <a:tc>
                  <a:txBody>
                    <a:bodyPr/>
                    <a:lstStyle/>
                    <a:p>
                      <a:pPr algn="ctr"/>
                      <a:r>
                        <a:rPr lang="en-GB" sz="1200" b="1">
                          <a:solidFill>
                            <a:srgbClr val="5C5B5A"/>
                          </a:solidFill>
                        </a:rPr>
                        <a:t>Parent</a:t>
                      </a:r>
                    </a:p>
                  </a:txBody>
                  <a:tcPr anchor="ctr">
                    <a:solidFill>
                      <a:srgbClr val="5C5B5A">
                        <a:alpha val="21000"/>
                      </a:srgbClr>
                    </a:solidFill>
                  </a:tcPr>
                </a:tc>
                <a:tc>
                  <a:txBody>
                    <a:bodyPr/>
                    <a:lstStyle/>
                    <a:p>
                      <a:pPr algn="ctr"/>
                      <a:r>
                        <a:rPr lang="en-GB" sz="1200" b="1">
                          <a:solidFill>
                            <a:srgbClr val="5C5B5A"/>
                          </a:solidFill>
                        </a:rPr>
                        <a:t>Another family member</a:t>
                      </a:r>
                    </a:p>
                  </a:txBody>
                  <a:tcPr anchor="ctr">
                    <a:solidFill>
                      <a:srgbClr val="5C5B5A">
                        <a:alpha val="21000"/>
                      </a:srgbClr>
                    </a:solidFill>
                  </a:tcPr>
                </a:tc>
                <a:tc>
                  <a:txBody>
                    <a:bodyPr/>
                    <a:lstStyle/>
                    <a:p>
                      <a:pPr algn="ctr"/>
                      <a:r>
                        <a:rPr lang="en-GB" sz="1200" b="1">
                          <a:solidFill>
                            <a:srgbClr val="5C5B5A"/>
                          </a:solidFill>
                        </a:rPr>
                        <a:t>Friend</a:t>
                      </a:r>
                    </a:p>
                  </a:txBody>
                  <a:tcPr anchor="ctr">
                    <a:solidFill>
                      <a:srgbClr val="5C5B5A">
                        <a:alpha val="21000"/>
                      </a:srgbClr>
                    </a:solidFill>
                  </a:tcPr>
                </a:tc>
                <a:tc>
                  <a:txBody>
                    <a:bodyPr/>
                    <a:lstStyle/>
                    <a:p>
                      <a:pPr algn="ctr"/>
                      <a:r>
                        <a:rPr lang="en-GB" sz="1200" b="1">
                          <a:solidFill>
                            <a:srgbClr val="5C5B5A"/>
                          </a:solidFill>
                        </a:rPr>
                        <a:t>Neighbour</a:t>
                      </a:r>
                    </a:p>
                  </a:txBody>
                  <a:tcPr anchor="ctr">
                    <a:solidFill>
                      <a:srgbClr val="5C5B5A">
                        <a:alpha val="21000"/>
                      </a:srgbClr>
                    </a:solidFill>
                  </a:tcPr>
                </a:tc>
                <a:tc>
                  <a:txBody>
                    <a:bodyPr/>
                    <a:lstStyle/>
                    <a:p>
                      <a:pPr algn="ctr"/>
                      <a:r>
                        <a:rPr lang="en-GB" sz="1200" b="1">
                          <a:solidFill>
                            <a:srgbClr val="5C5B5A"/>
                          </a:solidFill>
                        </a:rPr>
                        <a:t>Someone else</a:t>
                      </a:r>
                    </a:p>
                  </a:txBody>
                  <a:tcPr anchor="ctr">
                    <a:solidFill>
                      <a:srgbClr val="5C5B5A">
                        <a:alpha val="21000"/>
                      </a:srgbClr>
                    </a:solidFill>
                  </a:tcPr>
                </a:tc>
                <a:extLst>
                  <a:ext uri="{0D108BD9-81ED-4DB2-BD59-A6C34878D82A}">
                    <a16:rowId xmlns:a16="http://schemas.microsoft.com/office/drawing/2014/main" val="4051491824"/>
                  </a:ext>
                </a:extLst>
              </a:tr>
              <a:tr h="280057">
                <a:tc>
                  <a:txBody>
                    <a:bodyPr/>
                    <a:lstStyle/>
                    <a:p>
                      <a:pPr algn="ctr"/>
                      <a:r>
                        <a:rPr lang="en-GB" sz="1200" b="1">
                          <a:solidFill>
                            <a:srgbClr val="5C5B5A"/>
                          </a:solidFill>
                        </a:rPr>
                        <a:t>50%</a:t>
                      </a:r>
                    </a:p>
                  </a:txBody>
                  <a:tcPr anchor="ctr">
                    <a:solidFill>
                      <a:srgbClr val="5C5B5A">
                        <a:alpha val="21000"/>
                      </a:srgbClr>
                    </a:solidFill>
                  </a:tcPr>
                </a:tc>
                <a:tc>
                  <a:txBody>
                    <a:bodyPr/>
                    <a:lstStyle/>
                    <a:p>
                      <a:pPr algn="ctr"/>
                      <a:r>
                        <a:rPr lang="en-GB" sz="1200" b="1">
                          <a:solidFill>
                            <a:srgbClr val="5C5B5A"/>
                          </a:solidFill>
                        </a:rPr>
                        <a:t>48%</a:t>
                      </a:r>
                    </a:p>
                  </a:txBody>
                  <a:tcPr anchor="ctr">
                    <a:solidFill>
                      <a:srgbClr val="5C5B5A">
                        <a:alpha val="21000"/>
                      </a:srgbClr>
                    </a:solidFill>
                  </a:tcPr>
                </a:tc>
                <a:tc>
                  <a:txBody>
                    <a:bodyPr/>
                    <a:lstStyle/>
                    <a:p>
                      <a:pPr algn="ctr"/>
                      <a:r>
                        <a:rPr lang="en-GB" sz="1200" b="1">
                          <a:solidFill>
                            <a:srgbClr val="5C5B5A"/>
                          </a:solidFill>
                        </a:rPr>
                        <a:t>35%</a:t>
                      </a:r>
                    </a:p>
                  </a:txBody>
                  <a:tcPr anchor="ctr">
                    <a:solidFill>
                      <a:srgbClr val="5C5B5A">
                        <a:alpha val="21000"/>
                      </a:srgbClr>
                    </a:solidFill>
                  </a:tcPr>
                </a:tc>
                <a:tc>
                  <a:txBody>
                    <a:bodyPr/>
                    <a:lstStyle/>
                    <a:p>
                      <a:pPr algn="ctr"/>
                      <a:r>
                        <a:rPr lang="en-GB" sz="1200" b="1">
                          <a:solidFill>
                            <a:srgbClr val="5C5B5A"/>
                          </a:solidFill>
                        </a:rPr>
                        <a:t>6%</a:t>
                      </a:r>
                    </a:p>
                  </a:txBody>
                  <a:tcPr anchor="ctr">
                    <a:solidFill>
                      <a:srgbClr val="5C5B5A">
                        <a:alpha val="21000"/>
                      </a:srgbClr>
                    </a:solidFill>
                  </a:tcPr>
                </a:tc>
                <a:tc>
                  <a:txBody>
                    <a:bodyPr/>
                    <a:lstStyle/>
                    <a:p>
                      <a:pPr algn="ctr"/>
                      <a:r>
                        <a:rPr lang="en-GB" sz="1200" b="1">
                          <a:solidFill>
                            <a:srgbClr val="5C5B5A"/>
                          </a:solidFill>
                        </a:rPr>
                        <a:t>6%</a:t>
                      </a:r>
                    </a:p>
                  </a:txBody>
                  <a:tcPr anchor="ct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21" name="TextBox 20">
            <a:extLst>
              <a:ext uri="{FF2B5EF4-FFF2-40B4-BE49-F238E27FC236}">
                <a16:creationId xmlns:a16="http://schemas.microsoft.com/office/drawing/2014/main" id="{331C7BA4-32D0-B398-156F-09414F5EACFB}"/>
              </a:ext>
              <a:ext uri="{C183D7F6-B498-43B3-948B-1728B52AA6E4}">
                <adec:decorative xmlns:adec="http://schemas.microsoft.com/office/drawing/2017/decorative" val="0"/>
              </a:ext>
            </a:extLst>
          </p:cNvPr>
          <p:cNvSpPr txBox="1"/>
          <p:nvPr/>
        </p:nvSpPr>
        <p:spPr>
          <a:xfrm>
            <a:off x="7044675" y="3030924"/>
            <a:ext cx="4667425"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Over half (53%) </a:t>
            </a:r>
            <a:r>
              <a:rPr kumimoji="0" lang="en-GB" sz="1400" i="0" u="none" strike="noStrike" kern="1200" cap="none" spc="0" normalizeH="0" baseline="0" noProof="0">
                <a:ln>
                  <a:noFill/>
                </a:ln>
                <a:solidFill>
                  <a:srgbClr val="5C5B5A"/>
                </a:solidFill>
                <a:effectLst/>
                <a:uLnTx/>
                <a:uFillTx/>
                <a:latin typeface="Arial"/>
                <a:ea typeface="+mn-ea"/>
                <a:cs typeface="+mn-cs"/>
              </a:rPr>
              <a:t>of those who have borrowed more money than a year ago are </a:t>
            </a:r>
            <a:r>
              <a:rPr kumimoji="0" lang="en-GB" sz="1400" b="1" i="0" u="none" strike="noStrike" kern="1200" cap="none" spc="0" normalizeH="0" baseline="0" noProof="0">
                <a:ln>
                  <a:noFill/>
                </a:ln>
                <a:solidFill>
                  <a:srgbClr val="5C5B5A"/>
                </a:solidFill>
                <a:effectLst/>
                <a:uLnTx/>
                <a:uFillTx/>
                <a:latin typeface="Arial"/>
                <a:ea typeface="+mn-ea"/>
                <a:cs typeface="+mn-cs"/>
              </a:rPr>
              <a:t>worried</a:t>
            </a:r>
            <a:r>
              <a:rPr kumimoji="0" lang="en-GB" sz="1400" i="0" u="none" strike="noStrike" kern="1200" cap="none" spc="0" normalizeH="0" baseline="0" noProof="0">
                <a:ln>
                  <a:noFill/>
                </a:ln>
                <a:solidFill>
                  <a:srgbClr val="5C5B5A"/>
                </a:solidFill>
                <a:effectLst/>
                <a:uLnTx/>
                <a:uFillTx/>
                <a:latin typeface="Arial"/>
                <a:ea typeface="+mn-ea"/>
                <a:cs typeface="+mn-cs"/>
              </a:rPr>
              <a:t> about being able to pay it back…</a:t>
            </a:r>
          </a:p>
        </p:txBody>
      </p:sp>
      <p:graphicFrame>
        <p:nvGraphicFramePr>
          <p:cNvPr id="17" name="Chart 16" descr="Stacked bar chart showing proportion of Greater Manchester residents who are worried about being able to pay a loan back. 53% are worried about being able to pay a loan back. ">
            <a:extLst>
              <a:ext uri="{FF2B5EF4-FFF2-40B4-BE49-F238E27FC236}">
                <a16:creationId xmlns:a16="http://schemas.microsoft.com/office/drawing/2014/main" id="{C0F1EE16-1985-E5FA-BE15-F0E3D6282853}"/>
              </a:ext>
            </a:extLst>
          </p:cNvPr>
          <p:cNvGraphicFramePr/>
          <p:nvPr>
            <p:extLst>
              <p:ext uri="{D42A27DB-BD31-4B8C-83A1-F6EECF244321}">
                <p14:modId xmlns:p14="http://schemas.microsoft.com/office/powerpoint/2010/main" val="2815600777"/>
              </p:ext>
            </p:extLst>
          </p:nvPr>
        </p:nvGraphicFramePr>
        <p:xfrm>
          <a:off x="6989608" y="3505589"/>
          <a:ext cx="4144319" cy="2709333"/>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5352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All data is from January (Survey 5). Data in ONS data was published on 23</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rd</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December 2022.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1,470 (All respondents); 407 (All who have borrowed money/used more credit)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 uri="{C183D7F6-B498-43B3-948B-1728B52AA6E4}">
                <adec:decorative xmlns:adec="http://schemas.microsoft.com/office/drawing/2017/decorative" val="0"/>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cxnSp>
        <p:nvCxnSpPr>
          <p:cNvPr id="6" name="Straight Connector 5">
            <a:extLst>
              <a:ext uri="{FF2B5EF4-FFF2-40B4-BE49-F238E27FC236}">
                <a16:creationId xmlns:a16="http://schemas.microsoft.com/office/drawing/2014/main" id="{276F1363-E7B0-BC78-E8D3-DC22B43FCF02}"/>
              </a:ext>
              <a:ext uri="{C183D7F6-B498-43B3-948B-1728B52AA6E4}">
                <adec:decorative xmlns:adec="http://schemas.microsoft.com/office/drawing/2017/decorative" val="1"/>
              </a:ext>
            </a:extLst>
          </p:cNvPr>
          <p:cNvCxnSpPr>
            <a:cxnSpLocks/>
          </p:cNvCxnSpPr>
          <p:nvPr/>
        </p:nvCxnSpPr>
        <p:spPr>
          <a:xfrm>
            <a:off x="6096000" y="962576"/>
            <a:ext cx="0" cy="5142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09519DF-B0B9-6363-C087-385F83CC003C}"/>
              </a:ext>
              <a:ext uri="{C183D7F6-B498-43B3-948B-1728B52AA6E4}">
                <adec:decorative xmlns:adec="http://schemas.microsoft.com/office/drawing/2017/decorative" val="1"/>
              </a:ext>
            </a:extLst>
          </p:cNvPr>
          <p:cNvSpPr txBox="1"/>
          <p:nvPr/>
        </p:nvSpPr>
        <p:spPr>
          <a:xfrm>
            <a:off x="4780693" y="1822670"/>
            <a:ext cx="679994" cy="261610"/>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rgbClr val="5C5B5A"/>
                </a:solidFill>
                <a:effectLst/>
                <a:uLnTx/>
                <a:uFillTx/>
                <a:latin typeface="Arial" panose="020B0604020202020204"/>
              </a:defRPr>
            </a:lvl1pPr>
          </a:lstStyle>
          <a:p>
            <a:r>
              <a:rPr lang="en-GB"/>
              <a:t>(+/-0pp)</a:t>
            </a:r>
          </a:p>
        </p:txBody>
      </p:sp>
      <p:sp>
        <p:nvSpPr>
          <p:cNvPr id="12" name="TextBox 11">
            <a:extLst>
              <a:ext uri="{FF2B5EF4-FFF2-40B4-BE49-F238E27FC236}">
                <a16:creationId xmlns:a16="http://schemas.microsoft.com/office/drawing/2014/main" id="{23565A78-F0DE-AD0D-FCC4-AE9A91192E62}"/>
              </a:ext>
              <a:ext uri="{C183D7F6-B498-43B3-948B-1728B52AA6E4}">
                <adec:decorative xmlns:adec="http://schemas.microsoft.com/office/drawing/2017/decorative" val="1"/>
              </a:ext>
            </a:extLst>
          </p:cNvPr>
          <p:cNvSpPr txBox="1"/>
          <p:nvPr/>
        </p:nvSpPr>
        <p:spPr>
          <a:xfrm>
            <a:off x="4562827" y="2208825"/>
            <a:ext cx="559769" cy="261610"/>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rgbClr val="5C5B5A"/>
                </a:solidFill>
                <a:effectLst/>
                <a:uLnTx/>
                <a:uFillTx/>
                <a:latin typeface="Arial" panose="020B0604020202020204"/>
              </a:defRPr>
            </a:lvl1pPr>
          </a:lstStyle>
          <a:p>
            <a:r>
              <a:rPr lang="en-GB"/>
              <a:t>(-1pp)</a:t>
            </a:r>
          </a:p>
        </p:txBody>
      </p:sp>
      <p:sp>
        <p:nvSpPr>
          <p:cNvPr id="13" name="TextBox 12">
            <a:extLst>
              <a:ext uri="{FF2B5EF4-FFF2-40B4-BE49-F238E27FC236}">
                <a16:creationId xmlns:a16="http://schemas.microsoft.com/office/drawing/2014/main" id="{2321F6A3-6386-5B0B-B259-6A1476F5CEBA}"/>
              </a:ext>
              <a:ext uri="{C183D7F6-B498-43B3-948B-1728B52AA6E4}">
                <adec:decorative xmlns:adec="http://schemas.microsoft.com/office/drawing/2017/decorative" val="1"/>
              </a:ext>
            </a:extLst>
          </p:cNvPr>
          <p:cNvSpPr txBox="1"/>
          <p:nvPr/>
        </p:nvSpPr>
        <p:spPr>
          <a:xfrm>
            <a:off x="4220457" y="2595678"/>
            <a:ext cx="559769" cy="261610"/>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rgbClr val="5C5B5A"/>
                </a:solidFill>
                <a:effectLst/>
                <a:uLnTx/>
                <a:uFillTx/>
                <a:latin typeface="Arial" panose="020B0604020202020204"/>
              </a:defRPr>
            </a:lvl1pPr>
          </a:lstStyle>
          <a:p>
            <a:r>
              <a:rPr lang="en-GB"/>
              <a:t>(-2pp)</a:t>
            </a:r>
          </a:p>
        </p:txBody>
      </p:sp>
      <p:sp>
        <p:nvSpPr>
          <p:cNvPr id="14" name="TextBox 13">
            <a:extLst>
              <a:ext uri="{FF2B5EF4-FFF2-40B4-BE49-F238E27FC236}">
                <a16:creationId xmlns:a16="http://schemas.microsoft.com/office/drawing/2014/main" id="{A430A66A-020A-E136-33EA-886F15627A73}"/>
              </a:ext>
              <a:ext uri="{C183D7F6-B498-43B3-948B-1728B52AA6E4}">
                <adec:decorative xmlns:adec="http://schemas.microsoft.com/office/drawing/2017/decorative" val="1"/>
              </a:ext>
            </a:extLst>
          </p:cNvPr>
          <p:cNvSpPr txBox="1"/>
          <p:nvPr/>
        </p:nvSpPr>
        <p:spPr>
          <a:xfrm>
            <a:off x="3736848" y="3398330"/>
            <a:ext cx="559769" cy="261610"/>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rgbClr val="5C5B5A"/>
                </a:solidFill>
                <a:effectLst/>
                <a:uLnTx/>
                <a:uFillTx/>
                <a:latin typeface="Arial" panose="020B0604020202020204"/>
              </a:defRPr>
            </a:lvl1pPr>
          </a:lstStyle>
          <a:p>
            <a:r>
              <a:rPr lang="en-GB"/>
              <a:t>(-2pp)</a:t>
            </a:r>
          </a:p>
        </p:txBody>
      </p:sp>
      <p:sp>
        <p:nvSpPr>
          <p:cNvPr id="15" name="TextBox 14">
            <a:extLst>
              <a:ext uri="{FF2B5EF4-FFF2-40B4-BE49-F238E27FC236}">
                <a16:creationId xmlns:a16="http://schemas.microsoft.com/office/drawing/2014/main" id="{1F8E7CE4-7D19-4661-C7B6-0B55B817B84E}"/>
              </a:ext>
              <a:ext uri="{C183D7F6-B498-43B3-948B-1728B52AA6E4}">
                <adec:decorative xmlns:adec="http://schemas.microsoft.com/office/drawing/2017/decorative" val="1"/>
              </a:ext>
            </a:extLst>
          </p:cNvPr>
          <p:cNvSpPr txBox="1"/>
          <p:nvPr/>
        </p:nvSpPr>
        <p:spPr>
          <a:xfrm>
            <a:off x="3650405" y="378150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22" name="TextBox 21">
            <a:extLst>
              <a:ext uri="{FF2B5EF4-FFF2-40B4-BE49-F238E27FC236}">
                <a16:creationId xmlns:a16="http://schemas.microsoft.com/office/drawing/2014/main" id="{C964AD80-AB9F-B2EE-6633-302CFA7C26F3}"/>
              </a:ext>
              <a:ext uri="{C183D7F6-B498-43B3-948B-1728B52AA6E4}">
                <adec:decorative xmlns:adec="http://schemas.microsoft.com/office/drawing/2017/decorative" val="1"/>
              </a:ext>
            </a:extLst>
          </p:cNvPr>
          <p:cNvSpPr txBox="1"/>
          <p:nvPr/>
        </p:nvSpPr>
        <p:spPr>
          <a:xfrm>
            <a:off x="3773590" y="3001674"/>
            <a:ext cx="595035" cy="261610"/>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rgbClr val="5C5B5A"/>
                </a:solidFill>
                <a:effectLst/>
                <a:uLnTx/>
                <a:uFillTx/>
                <a:latin typeface="Arial" panose="020B0604020202020204"/>
              </a:defRPr>
            </a:lvl1pPr>
          </a:lstStyle>
          <a:p>
            <a:r>
              <a:rPr lang="en-GB"/>
              <a:t>(+6pp)</a:t>
            </a:r>
          </a:p>
        </p:txBody>
      </p:sp>
      <p:sp>
        <p:nvSpPr>
          <p:cNvPr id="23" name="TextBox 22">
            <a:extLst>
              <a:ext uri="{FF2B5EF4-FFF2-40B4-BE49-F238E27FC236}">
                <a16:creationId xmlns:a16="http://schemas.microsoft.com/office/drawing/2014/main" id="{326931E6-EF53-D82B-B971-6EAD1E4CC1E7}"/>
              </a:ext>
              <a:ext uri="{C183D7F6-B498-43B3-948B-1728B52AA6E4}">
                <adec:decorative xmlns:adec="http://schemas.microsoft.com/office/drawing/2017/decorative" val="1"/>
              </a:ext>
            </a:extLst>
          </p:cNvPr>
          <p:cNvSpPr txBox="1"/>
          <p:nvPr/>
        </p:nvSpPr>
        <p:spPr>
          <a:xfrm>
            <a:off x="3517612" y="496981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24" name="TextBox 23">
            <a:extLst>
              <a:ext uri="{FF2B5EF4-FFF2-40B4-BE49-F238E27FC236}">
                <a16:creationId xmlns:a16="http://schemas.microsoft.com/office/drawing/2014/main" id="{B48B9DE1-5F65-EBF6-16A2-EFC223FBF137}"/>
              </a:ext>
              <a:ext uri="{C183D7F6-B498-43B3-948B-1728B52AA6E4}">
                <adec:decorative xmlns:adec="http://schemas.microsoft.com/office/drawing/2017/decorative" val="1"/>
              </a:ext>
            </a:extLst>
          </p:cNvPr>
          <p:cNvSpPr txBox="1"/>
          <p:nvPr/>
        </p:nvSpPr>
        <p:spPr>
          <a:xfrm>
            <a:off x="3622864" y="416440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30" name="TextBox 29">
            <a:extLst>
              <a:ext uri="{FF2B5EF4-FFF2-40B4-BE49-F238E27FC236}">
                <a16:creationId xmlns:a16="http://schemas.microsoft.com/office/drawing/2014/main" id="{A59E8581-6BAE-4FA2-B0BB-361597485952}"/>
              </a:ext>
              <a:ext uri="{C183D7F6-B498-43B3-948B-1728B52AA6E4}">
                <adec:decorative xmlns:adec="http://schemas.microsoft.com/office/drawing/2017/decorative" val="1"/>
              </a:ext>
            </a:extLst>
          </p:cNvPr>
          <p:cNvSpPr txBox="1"/>
          <p:nvPr/>
        </p:nvSpPr>
        <p:spPr>
          <a:xfrm>
            <a:off x="10416987" y="5060399"/>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53</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31" name="Right Brace 30">
            <a:extLst>
              <a:ext uri="{FF2B5EF4-FFF2-40B4-BE49-F238E27FC236}">
                <a16:creationId xmlns:a16="http://schemas.microsoft.com/office/drawing/2014/main" id="{F91FE717-0A71-4CC6-8207-08A0E1455A59}"/>
              </a:ext>
              <a:ext uri="{C183D7F6-B498-43B3-948B-1728B52AA6E4}">
                <adec:decorative xmlns:adec="http://schemas.microsoft.com/office/drawing/2017/decorative" val="1"/>
              </a:ext>
            </a:extLst>
          </p:cNvPr>
          <p:cNvSpPr/>
          <p:nvPr/>
        </p:nvSpPr>
        <p:spPr>
          <a:xfrm>
            <a:off x="10342139" y="4678562"/>
            <a:ext cx="146029" cy="995339"/>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cxnSp>
        <p:nvCxnSpPr>
          <p:cNvPr id="25" name="Straight Connector 24">
            <a:extLst>
              <a:ext uri="{FF2B5EF4-FFF2-40B4-BE49-F238E27FC236}">
                <a16:creationId xmlns:a16="http://schemas.microsoft.com/office/drawing/2014/main" id="{6A1F2110-1F42-CA3F-E10C-9DC5821BEF6C}"/>
              </a:ext>
              <a:ext uri="{C183D7F6-B498-43B3-948B-1728B52AA6E4}">
                <adec:decorative xmlns:adec="http://schemas.microsoft.com/office/drawing/2017/decorative" val="1"/>
              </a:ext>
            </a:extLst>
          </p:cNvPr>
          <p:cNvCxnSpPr>
            <a:cxnSpLocks/>
          </p:cNvCxnSpPr>
          <p:nvPr/>
        </p:nvCxnSpPr>
        <p:spPr>
          <a:xfrm>
            <a:off x="6096000" y="2972418"/>
            <a:ext cx="59403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B470AED-3DD8-C713-BDEC-B94C18C76BC1}"/>
              </a:ext>
              <a:ext uri="{C183D7F6-B498-43B3-948B-1728B52AA6E4}">
                <adec:decorative xmlns:adec="http://schemas.microsoft.com/office/drawing/2017/decorative" val="1"/>
              </a:ext>
            </a:extLst>
          </p:cNvPr>
          <p:cNvSpPr txBox="1"/>
          <p:nvPr/>
        </p:nvSpPr>
        <p:spPr>
          <a:xfrm>
            <a:off x="3580081" y="456461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(-3pp)</a:t>
            </a:r>
          </a:p>
        </p:txBody>
      </p:sp>
    </p:spTree>
    <p:extLst>
      <p:ext uri="{BB962C8B-B14F-4D97-AF65-F5344CB8AC3E}">
        <p14:creationId xmlns:p14="http://schemas.microsoft.com/office/powerpoint/2010/main" val="4013380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308812" y="145778"/>
            <a:ext cx="12011748" cy="307777"/>
          </a:xfrm>
          <a:noFill/>
        </p:spPr>
        <p:txBody>
          <a:bodyPr vert="horz" wrap="square" lIns="0" tIns="0" rIns="0" bIns="0" rtlCol="0" anchor="ctr">
            <a:spAutoFit/>
          </a:bodyPr>
          <a:lstStyle/>
          <a:p>
            <a:pPr>
              <a:lnSpc>
                <a:spcPct val="100000"/>
              </a:lnSpc>
              <a:spcBef>
                <a:spcPts val="0"/>
              </a:spcBef>
            </a:pPr>
            <a:r>
              <a:rPr lang="en-GB" sz="2000" b="1">
                <a:solidFill>
                  <a:srgbClr val="33B0A6"/>
                </a:solidFill>
                <a:latin typeface="Arial"/>
                <a:ea typeface="+mn-ea"/>
                <a:cs typeface="+mn-cs"/>
              </a:rPr>
              <a:t>Summary</a:t>
            </a:r>
            <a:r>
              <a:rPr lang="en-GB" sz="2000" b="1">
                <a:solidFill>
                  <a:srgbClr val="5C5B5A"/>
                </a:solidFill>
                <a:latin typeface="Arial"/>
                <a:ea typeface="+mn-ea"/>
                <a:cs typeface="+mn-cs"/>
              </a:rPr>
              <a:t>: Food security – September to January tracking (S3+S4+S5)</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425159" y="738938"/>
            <a:ext cx="4129034"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Food security – Overall</a:t>
            </a:r>
          </a:p>
        </p:txBody>
      </p:sp>
      <p:graphicFrame>
        <p:nvGraphicFramePr>
          <p:cNvPr id="11" name="Chart 10" descr="Stacked bar chart showing the proportion of Greater Manchester residents experiencing food insecurity. 225 are experiencing very low food security, compared to 26% in October. ">
            <a:extLst>
              <a:ext uri="{FF2B5EF4-FFF2-40B4-BE49-F238E27FC236}">
                <a16:creationId xmlns:a16="http://schemas.microsoft.com/office/drawing/2014/main" id="{4A085F28-ED53-B066-ACEC-7388E7EF2856}"/>
              </a:ext>
            </a:extLst>
          </p:cNvPr>
          <p:cNvGraphicFramePr/>
          <p:nvPr>
            <p:extLst>
              <p:ext uri="{D42A27DB-BD31-4B8C-83A1-F6EECF244321}">
                <p14:modId xmlns:p14="http://schemas.microsoft.com/office/powerpoint/2010/main" val="1660428237"/>
              </p:ext>
            </p:extLst>
          </p:nvPr>
        </p:nvGraphicFramePr>
        <p:xfrm>
          <a:off x="198814" y="1067140"/>
          <a:ext cx="5771695" cy="4822537"/>
        </p:xfrm>
        <a:graphic>
          <a:graphicData uri="http://schemas.openxmlformats.org/drawingml/2006/chart">
            <c:chart xmlns:c="http://schemas.openxmlformats.org/drawingml/2006/chart" xmlns:r="http://schemas.openxmlformats.org/officeDocument/2006/relationships" r:id="rId3"/>
          </a:graphicData>
        </a:graphic>
      </p:graphicFrame>
      <p:grpSp>
        <p:nvGrpSpPr>
          <p:cNvPr id="28" name="Group 27" descr="Green and Red arrows to signify when a statistic is significantly higher or lower than the previous survey.">
            <a:extLst>
              <a:ext uri="{FF2B5EF4-FFF2-40B4-BE49-F238E27FC236}">
                <a16:creationId xmlns:a16="http://schemas.microsoft.com/office/drawing/2014/main" id="{0671D2C4-D1FD-4A4E-B62E-C9AE0CBDDB49}"/>
              </a:ext>
            </a:extLst>
          </p:cNvPr>
          <p:cNvGrpSpPr/>
          <p:nvPr/>
        </p:nvGrpSpPr>
        <p:grpSpPr>
          <a:xfrm>
            <a:off x="229117" y="5927615"/>
            <a:ext cx="5720770" cy="269304"/>
            <a:chOff x="520117" y="5772736"/>
            <a:chExt cx="5720770" cy="269304"/>
          </a:xfrm>
        </p:grpSpPr>
        <p:sp>
          <p:nvSpPr>
            <p:cNvPr id="30" name="Arrow: Down 29">
              <a:extLst>
                <a:ext uri="{FF2B5EF4-FFF2-40B4-BE49-F238E27FC236}">
                  <a16:creationId xmlns:a16="http://schemas.microsoft.com/office/drawing/2014/main" id="{CC631E88-4DB7-4889-8ABE-B0929B65A488}"/>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D1140B05-ED84-4196-80D9-6B9F89818499}"/>
                </a:ext>
              </a:extLst>
            </p:cNvPr>
            <p:cNvSpPr txBox="1"/>
            <p:nvPr/>
          </p:nvSpPr>
          <p:spPr>
            <a:xfrm>
              <a:off x="884934" y="5772736"/>
              <a:ext cx="5355953"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in S5 compared to Greater </a:t>
              </a:r>
              <a:r>
                <a:rPr kumimoji="0" lang="en-GB" sz="1150" b="0" i="0" u="none" strike="noStrike" kern="1200" cap="none" spc="0" normalizeH="0" baseline="0" noProof="0">
                  <a:ln>
                    <a:noFill/>
                  </a:ln>
                  <a:solidFill>
                    <a:srgbClr val="5C5B5A"/>
                  </a:solidFill>
                  <a:effectLst/>
                  <a:uLnTx/>
                  <a:uFillTx/>
                  <a:latin typeface="Arial"/>
                  <a:ea typeface="+mn-ea"/>
                  <a:cs typeface="+mn-cs"/>
                </a:rPr>
                <a:t>Manchester Residents’ S4</a:t>
              </a:r>
            </a:p>
          </p:txBody>
        </p:sp>
      </p:grpSp>
      <p:sp>
        <p:nvSpPr>
          <p:cNvPr id="14" name="Right Brace 13">
            <a:extLst>
              <a:ext uri="{FF2B5EF4-FFF2-40B4-BE49-F238E27FC236}">
                <a16:creationId xmlns:a16="http://schemas.microsoft.com/office/drawing/2014/main" id="{093F7F28-616D-56A1-C1A3-A0614214A7DC}"/>
              </a:ext>
              <a:ext uri="{C183D7F6-B498-43B3-948B-1728B52AA6E4}">
                <adec:decorative xmlns:adec="http://schemas.microsoft.com/office/drawing/2017/decorative" val="1"/>
              </a:ext>
            </a:extLst>
          </p:cNvPr>
          <p:cNvSpPr/>
          <p:nvPr/>
        </p:nvSpPr>
        <p:spPr>
          <a:xfrm>
            <a:off x="5701895" y="3727673"/>
            <a:ext cx="112487" cy="1648999"/>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7" name="TextBox 16">
            <a:extLst>
              <a:ext uri="{FF2B5EF4-FFF2-40B4-BE49-F238E27FC236}">
                <a16:creationId xmlns:a16="http://schemas.microsoft.com/office/drawing/2014/main" id="{549AB2DB-773E-AE07-C042-5977ED2C950C}"/>
              </a:ext>
              <a:ext uri="{C183D7F6-B498-43B3-948B-1728B52AA6E4}">
                <adec:decorative xmlns:adec="http://schemas.microsoft.com/office/drawing/2017/decorative" val="0"/>
              </a:ext>
            </a:extLst>
          </p:cNvPr>
          <p:cNvSpPr txBox="1"/>
          <p:nvPr/>
        </p:nvSpPr>
        <p:spPr>
          <a:xfrm>
            <a:off x="7100610" y="872529"/>
            <a:ext cx="4129034"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Food security – Households with children</a:t>
            </a:r>
          </a:p>
        </p:txBody>
      </p:sp>
      <p:graphicFrame>
        <p:nvGraphicFramePr>
          <p:cNvPr id="19" name="Chart 18" descr="Column chart showing groups more likely to be food insecure. The total level of food insecurity in households with children in January has fallen from 53% from 59% in October/November. Very low food security has significantly fallen from 39% in Spring to 27%. ">
            <a:extLst>
              <a:ext uri="{FF2B5EF4-FFF2-40B4-BE49-F238E27FC236}">
                <a16:creationId xmlns:a16="http://schemas.microsoft.com/office/drawing/2014/main" id="{711DBD6E-B162-B677-82A2-8ED0238545C4}"/>
              </a:ext>
            </a:extLst>
          </p:cNvPr>
          <p:cNvGraphicFramePr/>
          <p:nvPr>
            <p:extLst>
              <p:ext uri="{D42A27DB-BD31-4B8C-83A1-F6EECF244321}">
                <p14:modId xmlns:p14="http://schemas.microsoft.com/office/powerpoint/2010/main" val="3622441957"/>
              </p:ext>
            </p:extLst>
          </p:nvPr>
        </p:nvGraphicFramePr>
        <p:xfrm>
          <a:off x="6296324" y="1102778"/>
          <a:ext cx="5771695" cy="2206744"/>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B0A22AD7-BBE2-B528-2CD4-271FCA6A4139}"/>
              </a:ext>
              <a:ext uri="{C183D7F6-B498-43B3-948B-1728B52AA6E4}">
                <adec:decorative xmlns:adec="http://schemas.microsoft.com/office/drawing/2017/decorative" val="0"/>
              </a:ext>
            </a:extLst>
          </p:cNvPr>
          <p:cNvSpPr txBox="1"/>
          <p:nvPr/>
        </p:nvSpPr>
        <p:spPr>
          <a:xfrm>
            <a:off x="7100610" y="3649285"/>
            <a:ext cx="4129034"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Food security – Households without children</a:t>
            </a:r>
          </a:p>
        </p:txBody>
      </p:sp>
      <p:graphicFrame>
        <p:nvGraphicFramePr>
          <p:cNvPr id="25" name="Chart 24" descr="Column chart showing groups more likely to be food insecure. The total level of food insecurity in households without children in January has risen to 32% from 31% in Oct/Nov. ">
            <a:extLst>
              <a:ext uri="{FF2B5EF4-FFF2-40B4-BE49-F238E27FC236}">
                <a16:creationId xmlns:a16="http://schemas.microsoft.com/office/drawing/2014/main" id="{E310B356-2B61-6A15-3C52-51928B7D4C0B}"/>
              </a:ext>
            </a:extLst>
          </p:cNvPr>
          <p:cNvGraphicFramePr/>
          <p:nvPr>
            <p:extLst>
              <p:ext uri="{D42A27DB-BD31-4B8C-83A1-F6EECF244321}">
                <p14:modId xmlns:p14="http://schemas.microsoft.com/office/powerpoint/2010/main" val="2914011215"/>
              </p:ext>
            </p:extLst>
          </p:nvPr>
        </p:nvGraphicFramePr>
        <p:xfrm>
          <a:off x="6296325" y="3896072"/>
          <a:ext cx="5771693" cy="2206744"/>
        </p:xfrm>
        <a:graphic>
          <a:graphicData uri="http://schemas.openxmlformats.org/drawingml/2006/chart">
            <c:chart xmlns:c="http://schemas.openxmlformats.org/drawingml/2006/chart" xmlns:r="http://schemas.openxmlformats.org/officeDocument/2006/relationships" r:id="rId5"/>
          </a:graphicData>
        </a:graphic>
      </p:graphicFrame>
      <p:sp>
        <p:nvSpPr>
          <p:cNvPr id="26" name="Arrow: Down 25">
            <a:extLst>
              <a:ext uri="{FF2B5EF4-FFF2-40B4-BE49-F238E27FC236}">
                <a16:creationId xmlns:a16="http://schemas.microsoft.com/office/drawing/2014/main" id="{DA6622A7-2D80-4B72-A6EA-C7FED3018E5B}"/>
              </a:ext>
              <a:ext uri="{C183D7F6-B498-43B3-948B-1728B52AA6E4}">
                <adec:decorative xmlns:adec="http://schemas.microsoft.com/office/drawing/2017/decorative" val="1"/>
              </a:ext>
            </a:extLst>
          </p:cNvPr>
          <p:cNvSpPr/>
          <p:nvPr/>
        </p:nvSpPr>
        <p:spPr>
          <a:xfrm>
            <a:off x="443886" y="600751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Footer Placeholder 4">
            <a:extLst>
              <a:ext uri="{FF2B5EF4-FFF2-40B4-BE49-F238E27FC236}">
                <a16:creationId xmlns:a16="http://schemas.microsoft.com/office/drawing/2014/main" id="{9B225FBC-431F-42E2-8665-C331F59F3290}"/>
              </a:ext>
            </a:extLst>
          </p:cNvPr>
          <p:cNvSpPr txBox="1">
            <a:spLocks/>
          </p:cNvSpPr>
          <p:nvPr/>
        </p:nvSpPr>
        <p:spPr>
          <a:xfrm>
            <a:off x="443886" y="633641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chemeClr val="bg1">
                    <a:lumMod val="50000"/>
                  </a:schemeClr>
                </a:solidFill>
                <a:cs typeface="Arial" panose="020B0604020202020204" pitchFamily="34" charset="0"/>
              </a:rPr>
              <a:t>Greater Manchester Food security Score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lumMod val="50000"/>
                  </a:schemeClr>
                </a:solidFill>
                <a:cs typeface="Arial" panose="020B0604020202020204" pitchFamily="34" charset="0"/>
              </a:rPr>
              <a:t>Unweighted base: Surveys 1+2, 2330; Survey 3, 1442; Survey 4, 1341; Survey 5, 1185 (Online respondents)</a:t>
            </a:r>
          </a:p>
        </p:txBody>
      </p:sp>
      <p:sp>
        <p:nvSpPr>
          <p:cNvPr id="29" name="Slide Number Placeholder 4">
            <a:extLst>
              <a:ext uri="{FF2B5EF4-FFF2-40B4-BE49-F238E27FC236}">
                <a16:creationId xmlns:a16="http://schemas.microsoft.com/office/drawing/2014/main" id="{86E99A7E-21FE-4652-A08B-A11C85F7D2F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Arrow: Down 1">
            <a:extLst>
              <a:ext uri="{FF2B5EF4-FFF2-40B4-BE49-F238E27FC236}">
                <a16:creationId xmlns:a16="http://schemas.microsoft.com/office/drawing/2014/main" id="{8504DAC2-A551-0D00-B5D0-03182CF7743B}"/>
              </a:ext>
              <a:ext uri="{C183D7F6-B498-43B3-948B-1728B52AA6E4}">
                <adec:decorative xmlns:adec="http://schemas.microsoft.com/office/drawing/2017/decorative" val="1"/>
              </a:ext>
            </a:extLst>
          </p:cNvPr>
          <p:cNvSpPr/>
          <p:nvPr/>
        </p:nvSpPr>
        <p:spPr>
          <a:xfrm rot="10800000">
            <a:off x="5672911" y="405183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Arrow: Down 4">
            <a:extLst>
              <a:ext uri="{FF2B5EF4-FFF2-40B4-BE49-F238E27FC236}">
                <a16:creationId xmlns:a16="http://schemas.microsoft.com/office/drawing/2014/main" id="{0E61D6E5-9E53-CC0B-20E5-953202BF9869}"/>
              </a:ext>
              <a:ext uri="{C183D7F6-B498-43B3-948B-1728B52AA6E4}">
                <adec:decorative xmlns:adec="http://schemas.microsoft.com/office/drawing/2017/decorative" val="1"/>
              </a:ext>
            </a:extLst>
          </p:cNvPr>
          <p:cNvSpPr/>
          <p:nvPr/>
        </p:nvSpPr>
        <p:spPr>
          <a:xfrm>
            <a:off x="5682336" y="481813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Arrow: Down 6">
            <a:extLst>
              <a:ext uri="{FF2B5EF4-FFF2-40B4-BE49-F238E27FC236}">
                <a16:creationId xmlns:a16="http://schemas.microsoft.com/office/drawing/2014/main" id="{9C63A81D-FEF0-DC8D-2FBE-643E7ACD4CBD}"/>
              </a:ext>
              <a:ext uri="{C183D7F6-B498-43B3-948B-1728B52AA6E4}">
                <adec:decorative xmlns:adec="http://schemas.microsoft.com/office/drawing/2017/decorative" val="1"/>
              </a:ext>
            </a:extLst>
          </p:cNvPr>
          <p:cNvSpPr/>
          <p:nvPr/>
        </p:nvSpPr>
        <p:spPr>
          <a:xfrm rot="10800000">
            <a:off x="8939576" y="213732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Arrow: Down 7">
            <a:extLst>
              <a:ext uri="{FF2B5EF4-FFF2-40B4-BE49-F238E27FC236}">
                <a16:creationId xmlns:a16="http://schemas.microsoft.com/office/drawing/2014/main" id="{130AE044-A56D-20F6-DD79-447C3BC1AD41}"/>
              </a:ext>
              <a:ext uri="{C183D7F6-B498-43B3-948B-1728B52AA6E4}">
                <adec:decorative xmlns:adec="http://schemas.microsoft.com/office/drawing/2017/decorative" val="1"/>
              </a:ext>
            </a:extLst>
          </p:cNvPr>
          <p:cNvSpPr/>
          <p:nvPr/>
        </p:nvSpPr>
        <p:spPr>
          <a:xfrm rot="10800000">
            <a:off x="10332243" y="190968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Arrow: Down 8">
            <a:extLst>
              <a:ext uri="{FF2B5EF4-FFF2-40B4-BE49-F238E27FC236}">
                <a16:creationId xmlns:a16="http://schemas.microsoft.com/office/drawing/2014/main" id="{0A61DDA0-CB19-8B3E-EF71-754588091EDC}"/>
              </a:ext>
              <a:ext uri="{C183D7F6-B498-43B3-948B-1728B52AA6E4}">
                <adec:decorative xmlns:adec="http://schemas.microsoft.com/office/drawing/2017/decorative" val="1"/>
              </a:ext>
            </a:extLst>
          </p:cNvPr>
          <p:cNvSpPr/>
          <p:nvPr/>
        </p:nvSpPr>
        <p:spPr>
          <a:xfrm>
            <a:off x="11747119" y="190967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TextBox 2">
            <a:extLst>
              <a:ext uri="{FF2B5EF4-FFF2-40B4-BE49-F238E27FC236}">
                <a16:creationId xmlns:a16="http://schemas.microsoft.com/office/drawing/2014/main" id="{A76DA6F5-263B-AD5A-CDED-077C3890B838}"/>
              </a:ext>
              <a:ext uri="{C183D7F6-B498-43B3-948B-1728B52AA6E4}">
                <adec:decorative xmlns:adec="http://schemas.microsoft.com/office/drawing/2017/decorative" val="1"/>
              </a:ext>
            </a:extLst>
          </p:cNvPr>
          <p:cNvSpPr txBox="1"/>
          <p:nvPr/>
        </p:nvSpPr>
        <p:spPr>
          <a:xfrm>
            <a:off x="2528020" y="4380554"/>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42%</a:t>
            </a:r>
          </a:p>
        </p:txBody>
      </p:sp>
      <p:sp>
        <p:nvSpPr>
          <p:cNvPr id="6" name="Right Brace 5">
            <a:extLst>
              <a:ext uri="{FF2B5EF4-FFF2-40B4-BE49-F238E27FC236}">
                <a16:creationId xmlns:a16="http://schemas.microsoft.com/office/drawing/2014/main" id="{E75F5AD4-E7A2-13E9-C4A2-C4D433CF8EF3}"/>
              </a:ext>
              <a:ext uri="{C183D7F6-B498-43B3-948B-1728B52AA6E4}">
                <adec:decorative xmlns:adec="http://schemas.microsoft.com/office/drawing/2017/decorative" val="1"/>
              </a:ext>
            </a:extLst>
          </p:cNvPr>
          <p:cNvSpPr/>
          <p:nvPr/>
        </p:nvSpPr>
        <p:spPr>
          <a:xfrm>
            <a:off x="2562619" y="3618169"/>
            <a:ext cx="112487" cy="1758503"/>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0" name="TextBox 9">
            <a:extLst>
              <a:ext uri="{FF2B5EF4-FFF2-40B4-BE49-F238E27FC236}">
                <a16:creationId xmlns:a16="http://schemas.microsoft.com/office/drawing/2014/main" id="{985A33ED-EC68-62A0-E30F-7ADD07DD0281}"/>
              </a:ext>
              <a:ext uri="{C183D7F6-B498-43B3-948B-1728B52AA6E4}">
                <adec:decorative xmlns:adec="http://schemas.microsoft.com/office/drawing/2017/decorative" val="1"/>
              </a:ext>
            </a:extLst>
          </p:cNvPr>
          <p:cNvSpPr txBox="1"/>
          <p:nvPr/>
        </p:nvSpPr>
        <p:spPr>
          <a:xfrm>
            <a:off x="4101592" y="4405979"/>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a:t>
            </a:r>
            <a:r>
              <a:rPr lang="en-GB" sz="1400" b="1">
                <a:solidFill>
                  <a:srgbClr val="5C5B5A"/>
                </a:solidFill>
                <a:latin typeface="Arial"/>
              </a:rPr>
              <a:t>0</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12" name="Right Brace 11">
            <a:extLst>
              <a:ext uri="{FF2B5EF4-FFF2-40B4-BE49-F238E27FC236}">
                <a16:creationId xmlns:a16="http://schemas.microsoft.com/office/drawing/2014/main" id="{ED24C4F9-8683-C48C-81A8-0F2ABD2787E0}"/>
              </a:ext>
              <a:ext uri="{C183D7F6-B498-43B3-948B-1728B52AA6E4}">
                <adec:decorative xmlns:adec="http://schemas.microsoft.com/office/drawing/2017/decorative" val="1"/>
              </a:ext>
            </a:extLst>
          </p:cNvPr>
          <p:cNvSpPr/>
          <p:nvPr/>
        </p:nvSpPr>
        <p:spPr>
          <a:xfrm>
            <a:off x="4136190" y="3680171"/>
            <a:ext cx="112487" cy="169650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3" name="TextBox 12">
            <a:extLst>
              <a:ext uri="{FF2B5EF4-FFF2-40B4-BE49-F238E27FC236}">
                <a16:creationId xmlns:a16="http://schemas.microsoft.com/office/drawing/2014/main" id="{139828F1-4622-DFBD-5E62-4B0DB9FB4FA4}"/>
              </a:ext>
              <a:ext uri="{C183D7F6-B498-43B3-948B-1728B52AA6E4}">
                <adec:decorative xmlns:adec="http://schemas.microsoft.com/office/drawing/2017/decorative" val="1"/>
              </a:ext>
            </a:extLst>
          </p:cNvPr>
          <p:cNvSpPr txBox="1"/>
          <p:nvPr/>
        </p:nvSpPr>
        <p:spPr>
          <a:xfrm>
            <a:off x="5661775" y="4415707"/>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a:t>
            </a:r>
            <a:r>
              <a:rPr lang="en-GB" sz="1400" b="1">
                <a:solidFill>
                  <a:srgbClr val="5C5B5A"/>
                </a:solidFill>
                <a:latin typeface="Arial"/>
              </a:rPr>
              <a:t>0</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Tree>
    <p:extLst>
      <p:ext uri="{BB962C8B-B14F-4D97-AF65-F5344CB8AC3E}">
        <p14:creationId xmlns:p14="http://schemas.microsoft.com/office/powerpoint/2010/main" val="3643372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B8DAD60-B817-A923-65ED-19BC77757E63}"/>
              </a:ext>
            </a:extLst>
          </p:cNvPr>
          <p:cNvSpPr>
            <a:spLocks noGrp="1"/>
          </p:cNvSpPr>
          <p:nvPr>
            <p:ph type="title"/>
          </p:nvPr>
        </p:nvSpPr>
        <p:spPr>
          <a:xfrm>
            <a:off x="308812" y="178318"/>
            <a:ext cx="10515600" cy="586800"/>
          </a:xfrm>
        </p:spPr>
        <p:txBody>
          <a:bodyPr/>
          <a:lstStyle/>
          <a:p>
            <a:pPr rtl="0" eaLnBrk="1" latinLnBrk="0" hangingPunct="1"/>
            <a:r>
              <a:rPr lang="en-GB" sz="2000" b="1" kern="1200">
                <a:solidFill>
                  <a:srgbClr val="009690"/>
                </a:solidFill>
                <a:effectLst/>
                <a:latin typeface="Arial" panose="020B0604020202020204" pitchFamily="34" charset="0"/>
                <a:ea typeface="+mn-ea"/>
                <a:cs typeface="+mn-cs"/>
              </a:rPr>
              <a:t>Summary: </a:t>
            </a:r>
            <a:r>
              <a:rPr lang="en-GB" sz="2000" b="1" kern="1200">
                <a:solidFill>
                  <a:srgbClr val="5C5B5A"/>
                </a:solidFill>
                <a:effectLst/>
                <a:latin typeface="Arial" panose="020B0604020202020204" pitchFamily="34" charset="0"/>
                <a:ea typeface="+mn-ea"/>
                <a:cs typeface="+mn-cs"/>
              </a:rPr>
              <a:t>Food security – Spring to Autumn tracking (S1+2 vs S3+4+5)</a:t>
            </a:r>
            <a:endParaRPr lang="en-GB">
              <a:effectLst/>
            </a:endParaRP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559383" y="738938"/>
            <a:ext cx="4129034"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Food security – Overall</a:t>
            </a:r>
          </a:p>
        </p:txBody>
      </p:sp>
      <p:graphicFrame>
        <p:nvGraphicFramePr>
          <p:cNvPr id="11" name="Chart 10" descr="Stacked bar chart showing the proportion of Greater Manchester residents experiencing food insecurity. 41% are experiencing very low food security, compared to 35% in the Spring. ">
            <a:extLst>
              <a:ext uri="{FF2B5EF4-FFF2-40B4-BE49-F238E27FC236}">
                <a16:creationId xmlns:a16="http://schemas.microsoft.com/office/drawing/2014/main" id="{4A085F28-ED53-B066-ACEC-7388E7EF2856}"/>
              </a:ext>
            </a:extLst>
          </p:cNvPr>
          <p:cNvGraphicFramePr/>
          <p:nvPr>
            <p:extLst>
              <p:ext uri="{D42A27DB-BD31-4B8C-83A1-F6EECF244321}">
                <p14:modId xmlns:p14="http://schemas.microsoft.com/office/powerpoint/2010/main" val="950803173"/>
              </p:ext>
            </p:extLst>
          </p:nvPr>
        </p:nvGraphicFramePr>
        <p:xfrm>
          <a:off x="308812" y="1117709"/>
          <a:ext cx="5630593" cy="4771968"/>
        </p:xfrm>
        <a:graphic>
          <a:graphicData uri="http://schemas.openxmlformats.org/drawingml/2006/chart">
            <c:chart xmlns:c="http://schemas.openxmlformats.org/drawingml/2006/chart" xmlns:r="http://schemas.openxmlformats.org/officeDocument/2006/relationships" r:id="rId3"/>
          </a:graphicData>
        </a:graphic>
      </p:graphicFrame>
      <p:grpSp>
        <p:nvGrpSpPr>
          <p:cNvPr id="28" name="Group 27" descr="Green and Red arrows to signify when a statistic is significantly higher or lower than the previous survey.">
            <a:extLst>
              <a:ext uri="{FF2B5EF4-FFF2-40B4-BE49-F238E27FC236}">
                <a16:creationId xmlns:a16="http://schemas.microsoft.com/office/drawing/2014/main" id="{0671D2C4-D1FD-4A4E-B62E-C9AE0CBDDB49}"/>
              </a:ext>
            </a:extLst>
          </p:cNvPr>
          <p:cNvGrpSpPr/>
          <p:nvPr/>
        </p:nvGrpSpPr>
        <p:grpSpPr>
          <a:xfrm>
            <a:off x="229117" y="5927615"/>
            <a:ext cx="4210742" cy="269304"/>
            <a:chOff x="520117" y="5772736"/>
            <a:chExt cx="4210742" cy="269304"/>
          </a:xfrm>
        </p:grpSpPr>
        <p:sp>
          <p:nvSpPr>
            <p:cNvPr id="30" name="Arrow: Down 29">
              <a:extLst>
                <a:ext uri="{FF2B5EF4-FFF2-40B4-BE49-F238E27FC236}">
                  <a16:creationId xmlns:a16="http://schemas.microsoft.com/office/drawing/2014/main" id="{CC631E88-4DB7-4889-8ABE-B0929B65A48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D1140B05-ED84-4196-80D9-6B9F89818499}"/>
                </a:ext>
              </a:extLst>
            </p:cNvPr>
            <p:cNvSpPr txBox="1"/>
            <p:nvPr/>
          </p:nvSpPr>
          <p:spPr>
            <a:xfrm>
              <a:off x="884934" y="5772736"/>
              <a:ext cx="3845925"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in Autumn compared to </a:t>
              </a:r>
              <a:r>
                <a:rPr kumimoji="0" lang="en-GB" sz="1150" b="0" i="0" u="none" strike="noStrike" kern="1200" cap="none" spc="0" normalizeH="0" baseline="0" noProof="0">
                  <a:ln>
                    <a:noFill/>
                  </a:ln>
                  <a:solidFill>
                    <a:srgbClr val="5C5B5A"/>
                  </a:solidFill>
                  <a:effectLst/>
                  <a:uLnTx/>
                  <a:uFillTx/>
                  <a:latin typeface="Arial"/>
                  <a:ea typeface="+mn-ea"/>
                  <a:cs typeface="+mn-cs"/>
                </a:rPr>
                <a:t>Spring</a:t>
              </a:r>
            </a:p>
          </p:txBody>
        </p:sp>
      </p:grpSp>
      <p:sp>
        <p:nvSpPr>
          <p:cNvPr id="17" name="TextBox 16">
            <a:extLst>
              <a:ext uri="{FF2B5EF4-FFF2-40B4-BE49-F238E27FC236}">
                <a16:creationId xmlns:a16="http://schemas.microsoft.com/office/drawing/2014/main" id="{549AB2DB-773E-AE07-C042-5977ED2C950C}"/>
              </a:ext>
              <a:ext uri="{C183D7F6-B498-43B3-948B-1728B52AA6E4}">
                <adec:decorative xmlns:adec="http://schemas.microsoft.com/office/drawing/2017/decorative" val="0"/>
              </a:ext>
            </a:extLst>
          </p:cNvPr>
          <p:cNvSpPr txBox="1"/>
          <p:nvPr/>
        </p:nvSpPr>
        <p:spPr>
          <a:xfrm>
            <a:off x="6983164" y="872529"/>
            <a:ext cx="4129034"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Food security – Households with children</a:t>
            </a:r>
          </a:p>
        </p:txBody>
      </p:sp>
      <p:graphicFrame>
        <p:nvGraphicFramePr>
          <p:cNvPr id="19" name="Chart 18" descr="Column chart showing groups more likely to be food insecure. High food security has significantly fallen from 36% in Spring to 30% in Autumn. ">
            <a:extLst>
              <a:ext uri="{FF2B5EF4-FFF2-40B4-BE49-F238E27FC236}">
                <a16:creationId xmlns:a16="http://schemas.microsoft.com/office/drawing/2014/main" id="{711DBD6E-B162-B677-82A2-8ED0238545C4}"/>
              </a:ext>
            </a:extLst>
          </p:cNvPr>
          <p:cNvGraphicFramePr/>
          <p:nvPr>
            <p:extLst>
              <p:ext uri="{D42A27DB-BD31-4B8C-83A1-F6EECF244321}">
                <p14:modId xmlns:p14="http://schemas.microsoft.com/office/powerpoint/2010/main" val="840894708"/>
              </p:ext>
            </p:extLst>
          </p:nvPr>
        </p:nvGraphicFramePr>
        <p:xfrm>
          <a:off x="6182138" y="1255178"/>
          <a:ext cx="5768435" cy="2206744"/>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B0A22AD7-BBE2-B528-2CD4-271FCA6A4139}"/>
              </a:ext>
              <a:ext uri="{C183D7F6-B498-43B3-948B-1728B52AA6E4}">
                <adec:decorative xmlns:adec="http://schemas.microsoft.com/office/drawing/2017/decorative" val="0"/>
              </a:ext>
            </a:extLst>
          </p:cNvPr>
          <p:cNvSpPr txBox="1"/>
          <p:nvPr/>
        </p:nvSpPr>
        <p:spPr>
          <a:xfrm>
            <a:off x="6983164" y="3649285"/>
            <a:ext cx="4129034"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Food security – Households without children</a:t>
            </a:r>
          </a:p>
        </p:txBody>
      </p:sp>
      <p:graphicFrame>
        <p:nvGraphicFramePr>
          <p:cNvPr id="25" name="Chart 24" descr="Column chart showing groups more likely to be food insecure. High food security has significantly fallen from 61% in Spring to 54% in Autumn. ">
            <a:extLst>
              <a:ext uri="{FF2B5EF4-FFF2-40B4-BE49-F238E27FC236}">
                <a16:creationId xmlns:a16="http://schemas.microsoft.com/office/drawing/2014/main" id="{E310B356-2B61-6A15-3C52-51928B7D4C0B}"/>
              </a:ext>
            </a:extLst>
          </p:cNvPr>
          <p:cNvGraphicFramePr/>
          <p:nvPr>
            <p:extLst>
              <p:ext uri="{D42A27DB-BD31-4B8C-83A1-F6EECF244321}">
                <p14:modId xmlns:p14="http://schemas.microsoft.com/office/powerpoint/2010/main" val="3291837489"/>
              </p:ext>
            </p:extLst>
          </p:nvPr>
        </p:nvGraphicFramePr>
        <p:xfrm>
          <a:off x="6252597" y="4143722"/>
          <a:ext cx="5697976" cy="2030678"/>
        </p:xfrm>
        <a:graphic>
          <a:graphicData uri="http://schemas.openxmlformats.org/drawingml/2006/chart">
            <c:chart xmlns:c="http://schemas.openxmlformats.org/drawingml/2006/chart" xmlns:r="http://schemas.openxmlformats.org/officeDocument/2006/relationships" r:id="rId5"/>
          </a:graphicData>
        </a:graphic>
      </p:graphicFrame>
      <p:sp>
        <p:nvSpPr>
          <p:cNvPr id="26" name="Arrow: Down 25">
            <a:extLst>
              <a:ext uri="{FF2B5EF4-FFF2-40B4-BE49-F238E27FC236}">
                <a16:creationId xmlns:a16="http://schemas.microsoft.com/office/drawing/2014/main" id="{DA6622A7-2D80-4B72-A6EA-C7FED3018E5B}"/>
              </a:ext>
              <a:ext uri="{C183D7F6-B498-43B3-948B-1728B52AA6E4}">
                <adec:decorative xmlns:adec="http://schemas.microsoft.com/office/drawing/2017/decorative" val="1"/>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Footer Placeholder 4">
            <a:extLst>
              <a:ext uri="{FF2B5EF4-FFF2-40B4-BE49-F238E27FC236}">
                <a16:creationId xmlns:a16="http://schemas.microsoft.com/office/drawing/2014/main" id="{9B225FBC-431F-42E2-8665-C331F59F3290}"/>
              </a:ext>
            </a:extLst>
          </p:cNvPr>
          <p:cNvSpPr txBox="1">
            <a:spLocks/>
          </p:cNvSpPr>
          <p:nvPr/>
        </p:nvSpPr>
        <p:spPr>
          <a:xfrm>
            <a:off x="443886" y="633641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chemeClr val="bg1">
                    <a:lumMod val="50000"/>
                  </a:schemeClr>
                </a:solidFill>
                <a:cs typeface="Arial" panose="020B0604020202020204" pitchFamily="34" charset="0"/>
              </a:rPr>
              <a:t>Greater Manchester Food security Score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lumMod val="50000"/>
                  </a:schemeClr>
                </a:solidFill>
                <a:cs typeface="Arial" panose="020B0604020202020204" pitchFamily="34" charset="0"/>
              </a:rPr>
              <a:t>Unweighted base: Surveys 1+2, 2330; Surveys 3+4+5, 3973</a:t>
            </a:r>
          </a:p>
        </p:txBody>
      </p:sp>
      <p:sp>
        <p:nvSpPr>
          <p:cNvPr id="29" name="Slide Number Placeholder 4">
            <a:extLst>
              <a:ext uri="{FF2B5EF4-FFF2-40B4-BE49-F238E27FC236}">
                <a16:creationId xmlns:a16="http://schemas.microsoft.com/office/drawing/2014/main" id="{86E99A7E-21FE-4652-A08B-A11C85F7D2F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8" name="Arrow: Down 7">
            <a:extLst>
              <a:ext uri="{FF2B5EF4-FFF2-40B4-BE49-F238E27FC236}">
                <a16:creationId xmlns:a16="http://schemas.microsoft.com/office/drawing/2014/main" id="{56663EB9-EF03-1142-6B05-0831491587F4}"/>
              </a:ext>
              <a:ext uri="{C183D7F6-B498-43B3-948B-1728B52AA6E4}">
                <adec:decorative xmlns:adec="http://schemas.microsoft.com/office/drawing/2017/decorative" val="1"/>
              </a:ext>
            </a:extLst>
          </p:cNvPr>
          <p:cNvSpPr/>
          <p:nvPr/>
        </p:nvSpPr>
        <p:spPr>
          <a:xfrm rot="10800000">
            <a:off x="5461256" y="324803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Arrow: Down 8">
            <a:extLst>
              <a:ext uri="{FF2B5EF4-FFF2-40B4-BE49-F238E27FC236}">
                <a16:creationId xmlns:a16="http://schemas.microsoft.com/office/drawing/2014/main" id="{EBC75F55-35B9-41FB-34C9-FC7318209C4A}"/>
              </a:ext>
              <a:ext uri="{C183D7F6-B498-43B3-948B-1728B52AA6E4}">
                <adec:decorative xmlns:adec="http://schemas.microsoft.com/office/drawing/2017/decorative" val="1"/>
              </a:ext>
            </a:extLst>
          </p:cNvPr>
          <p:cNvSpPr/>
          <p:nvPr/>
        </p:nvSpPr>
        <p:spPr>
          <a:xfrm>
            <a:off x="5461256" y="202913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Arrow: Down 9">
            <a:extLst>
              <a:ext uri="{FF2B5EF4-FFF2-40B4-BE49-F238E27FC236}">
                <a16:creationId xmlns:a16="http://schemas.microsoft.com/office/drawing/2014/main" id="{D991706F-BD9A-E202-1922-662A2D926569}"/>
              </a:ext>
              <a:ext uri="{C183D7F6-B498-43B3-948B-1728B52AA6E4}">
                <adec:decorative xmlns:adec="http://schemas.microsoft.com/office/drawing/2017/decorative" val="1"/>
              </a:ext>
            </a:extLst>
          </p:cNvPr>
          <p:cNvSpPr/>
          <p:nvPr/>
        </p:nvSpPr>
        <p:spPr>
          <a:xfrm>
            <a:off x="7471243" y="202051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Arrow: Down 12">
            <a:extLst>
              <a:ext uri="{FF2B5EF4-FFF2-40B4-BE49-F238E27FC236}">
                <a16:creationId xmlns:a16="http://schemas.microsoft.com/office/drawing/2014/main" id="{38EC73C8-4C69-46F0-683F-21B93B76F674}"/>
              </a:ext>
              <a:ext uri="{C183D7F6-B498-43B3-948B-1728B52AA6E4}">
                <adec:decorative xmlns:adec="http://schemas.microsoft.com/office/drawing/2017/decorative" val="1"/>
              </a:ext>
            </a:extLst>
          </p:cNvPr>
          <p:cNvSpPr/>
          <p:nvPr/>
        </p:nvSpPr>
        <p:spPr>
          <a:xfrm>
            <a:off x="7531459" y="440056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Arrow: Down 13">
            <a:extLst>
              <a:ext uri="{FF2B5EF4-FFF2-40B4-BE49-F238E27FC236}">
                <a16:creationId xmlns:a16="http://schemas.microsoft.com/office/drawing/2014/main" id="{A3644257-ED6C-CF98-C9FE-879BC6825C61}"/>
              </a:ext>
              <a:ext uri="{C183D7F6-B498-43B3-948B-1728B52AA6E4}">
                <adec:decorative xmlns:adec="http://schemas.microsoft.com/office/drawing/2017/decorative" val="1"/>
              </a:ext>
            </a:extLst>
          </p:cNvPr>
          <p:cNvSpPr/>
          <p:nvPr/>
        </p:nvSpPr>
        <p:spPr>
          <a:xfrm rot="10800000">
            <a:off x="11542313" y="509776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extBox 1">
            <a:extLst>
              <a:ext uri="{FF2B5EF4-FFF2-40B4-BE49-F238E27FC236}">
                <a16:creationId xmlns:a16="http://schemas.microsoft.com/office/drawing/2014/main" id="{C9ED6464-1852-658B-2A66-EC525EDB9226}"/>
              </a:ext>
              <a:ext uri="{C183D7F6-B498-43B3-948B-1728B52AA6E4}">
                <adec:decorative xmlns:adec="http://schemas.microsoft.com/office/drawing/2017/decorative" val="1"/>
              </a:ext>
            </a:extLst>
          </p:cNvPr>
          <p:cNvSpPr txBox="1"/>
          <p:nvPr/>
        </p:nvSpPr>
        <p:spPr>
          <a:xfrm>
            <a:off x="3320472" y="4515975"/>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35</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3" name="Right Brace 2">
            <a:extLst>
              <a:ext uri="{FF2B5EF4-FFF2-40B4-BE49-F238E27FC236}">
                <a16:creationId xmlns:a16="http://schemas.microsoft.com/office/drawing/2014/main" id="{747D9FC6-B6D1-332C-3B3F-9CA527E10B56}"/>
              </a:ext>
              <a:ext uri="{C183D7F6-B498-43B3-948B-1728B52AA6E4}">
                <adec:decorative xmlns:adec="http://schemas.microsoft.com/office/drawing/2017/decorative" val="1"/>
              </a:ext>
            </a:extLst>
          </p:cNvPr>
          <p:cNvSpPr/>
          <p:nvPr/>
        </p:nvSpPr>
        <p:spPr>
          <a:xfrm>
            <a:off x="3297317" y="3890750"/>
            <a:ext cx="159392" cy="1485921"/>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4" name="TextBox 3">
            <a:extLst>
              <a:ext uri="{FF2B5EF4-FFF2-40B4-BE49-F238E27FC236}">
                <a16:creationId xmlns:a16="http://schemas.microsoft.com/office/drawing/2014/main" id="{7ABFB0D8-FDAC-410B-7291-7877A6727295}"/>
              </a:ext>
              <a:ext uri="{C183D7F6-B498-43B3-948B-1728B52AA6E4}">
                <adec:decorative xmlns:adec="http://schemas.microsoft.com/office/drawing/2017/decorative" val="1"/>
              </a:ext>
            </a:extLst>
          </p:cNvPr>
          <p:cNvSpPr txBox="1"/>
          <p:nvPr/>
        </p:nvSpPr>
        <p:spPr>
          <a:xfrm>
            <a:off x="5496638" y="4396430"/>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41%</a:t>
            </a:r>
          </a:p>
        </p:txBody>
      </p:sp>
      <p:sp>
        <p:nvSpPr>
          <p:cNvPr id="6" name="Right Brace 5">
            <a:extLst>
              <a:ext uri="{FF2B5EF4-FFF2-40B4-BE49-F238E27FC236}">
                <a16:creationId xmlns:a16="http://schemas.microsoft.com/office/drawing/2014/main" id="{412CAEC7-0AAA-18F2-BF30-3063D8C63B2F}"/>
              </a:ext>
              <a:ext uri="{C183D7F6-B498-43B3-948B-1728B52AA6E4}">
                <adec:decorative xmlns:adec="http://schemas.microsoft.com/office/drawing/2017/decorative" val="1"/>
              </a:ext>
            </a:extLst>
          </p:cNvPr>
          <p:cNvSpPr/>
          <p:nvPr/>
        </p:nvSpPr>
        <p:spPr>
          <a:xfrm>
            <a:off x="5454236" y="3679765"/>
            <a:ext cx="159392" cy="1696906"/>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7" name="Arrow: Down 6">
            <a:extLst>
              <a:ext uri="{FF2B5EF4-FFF2-40B4-BE49-F238E27FC236}">
                <a16:creationId xmlns:a16="http://schemas.microsoft.com/office/drawing/2014/main" id="{F89A42AA-D413-EEC3-9117-E98E2A7C5F93}"/>
              </a:ext>
              <a:ext uri="{C183D7F6-B498-43B3-948B-1728B52AA6E4}">
                <adec:decorative xmlns:adec="http://schemas.microsoft.com/office/drawing/2017/decorative" val="1"/>
              </a:ext>
            </a:extLst>
          </p:cNvPr>
          <p:cNvSpPr/>
          <p:nvPr/>
        </p:nvSpPr>
        <p:spPr>
          <a:xfrm rot="10800000">
            <a:off x="5461256" y="476422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84732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9" y="197529"/>
            <a:ext cx="10515600" cy="307777"/>
          </a:xfrm>
          <a:noFill/>
        </p:spPr>
        <p:txBody>
          <a:bodyPr vert="horz" wrap="square" lIns="0" tIns="0" rIns="0" bIns="0" rtlCol="0" anchor="ctr">
            <a:spAutoFit/>
          </a:bodyPr>
          <a:lstStyle/>
          <a:p>
            <a:pPr>
              <a:lnSpc>
                <a:spcPct val="100000"/>
              </a:lnSpc>
              <a:spcBef>
                <a:spcPts val="0"/>
              </a:spcBef>
            </a:pPr>
            <a:r>
              <a:rPr lang="en-GB" sz="2000" b="1">
                <a:solidFill>
                  <a:srgbClr val="009690"/>
                </a:solidFill>
                <a:latin typeface="Arial"/>
                <a:ea typeface="+mn-ea"/>
                <a:cs typeface="+mn-cs"/>
              </a:rPr>
              <a:t>Summary: </a:t>
            </a:r>
            <a:r>
              <a:rPr lang="en-GB" sz="2000" b="1">
                <a:solidFill>
                  <a:srgbClr val="5C5B5A"/>
                </a:solidFill>
                <a:latin typeface="Arial"/>
                <a:ea typeface="+mn-ea"/>
                <a:cs typeface="+mn-cs"/>
              </a:rPr>
              <a:t>Food security – Households without children (S3+4+5) </a:t>
            </a:r>
          </a:p>
        </p:txBody>
      </p:sp>
      <p:graphicFrame>
        <p:nvGraphicFramePr>
          <p:cNvPr id="9" name="Chart Placeholder 10" descr="Pie chart showing the percentage of respondents who are classed as food insecure by the Greater Manchester food insecurity score. 41% of households are considered food insecure. 24% have very low security.">
            <a:extLst>
              <a:ext uri="{FF2B5EF4-FFF2-40B4-BE49-F238E27FC236}">
                <a16:creationId xmlns:a16="http://schemas.microsoft.com/office/drawing/2014/main" id="{FF5E1248-1825-151C-AF16-ED4D89B2445D}"/>
              </a:ext>
            </a:extLst>
          </p:cNvPr>
          <p:cNvGraphicFramePr>
            <a:graphicFrameLocks/>
          </p:cNvGraphicFramePr>
          <p:nvPr>
            <p:extLst>
              <p:ext uri="{D42A27DB-BD31-4B8C-83A1-F6EECF244321}">
                <p14:modId xmlns:p14="http://schemas.microsoft.com/office/powerpoint/2010/main" val="3455794869"/>
              </p:ext>
            </p:extLst>
          </p:nvPr>
        </p:nvGraphicFramePr>
        <p:xfrm>
          <a:off x="99431" y="448555"/>
          <a:ext cx="3913614" cy="2327173"/>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A94636EC-8F42-4962-8247-8EA5A55335B2}"/>
              </a:ext>
              <a:ext uri="{C183D7F6-B498-43B3-948B-1728B52AA6E4}">
                <adec:decorative xmlns:adec="http://schemas.microsoft.com/office/drawing/2017/decorative" val="0"/>
              </a:ext>
            </a:extLst>
          </p:cNvPr>
          <p:cNvSpPr txBox="1"/>
          <p:nvPr/>
        </p:nvSpPr>
        <p:spPr>
          <a:xfrm>
            <a:off x="827464" y="1263800"/>
            <a:ext cx="924849" cy="707886"/>
          </a:xfrm>
          <a:prstGeom prst="rect">
            <a:avLst/>
          </a:prstGeom>
          <a:noFill/>
        </p:spPr>
        <p:txBody>
          <a:bodyPr wrap="square" lIns="0" tIns="0" rIns="0" bIns="0" rtlCol="0">
            <a:spAutoFit/>
          </a:bodyPr>
          <a:lstStyle/>
          <a:p>
            <a:pPr algn="ctr">
              <a:defRPr/>
            </a:pPr>
            <a:r>
              <a:rPr kumimoji="0" lang="en-GB" b="1" i="0" u="none" strike="noStrike" kern="1200" cap="none" spc="0" normalizeH="0" baseline="0" noProof="0">
                <a:ln>
                  <a:noFill/>
                </a:ln>
                <a:solidFill>
                  <a:srgbClr val="5C5B5A"/>
                </a:solidFill>
                <a:effectLst/>
                <a:uLnTx/>
                <a:uFillTx/>
                <a:latin typeface="Arial"/>
                <a:ea typeface="+mn-ea"/>
                <a:cs typeface="+mn-cs"/>
              </a:rPr>
              <a:t>41%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Food insecure</a:t>
            </a:r>
          </a:p>
        </p:txBody>
      </p:sp>
      <p:sp>
        <p:nvSpPr>
          <p:cNvPr id="16" name="TextBox 15">
            <a:extLst>
              <a:ext uri="{FF2B5EF4-FFF2-40B4-BE49-F238E27FC236}">
                <a16:creationId xmlns:a16="http://schemas.microsoft.com/office/drawing/2014/main" id="{75D50B35-A73F-A113-3007-8FA15744EAE6}"/>
              </a:ext>
            </a:extLst>
          </p:cNvPr>
          <p:cNvSpPr txBox="1"/>
          <p:nvPr/>
        </p:nvSpPr>
        <p:spPr>
          <a:xfrm>
            <a:off x="2793347" y="999821"/>
            <a:ext cx="1541889" cy="923330"/>
          </a:xfrm>
          <a:prstGeom prst="rect">
            <a:avLst/>
          </a:prstGeom>
          <a:noFill/>
        </p:spPr>
        <p:txBody>
          <a:bodyPr wrap="square" rtlCol="0">
            <a:spAutoFit/>
          </a:bodyPr>
          <a:lstStyle/>
          <a:p>
            <a:r>
              <a:rPr lang="en-GB">
                <a:solidFill>
                  <a:srgbClr val="5C5B5A"/>
                </a:solidFill>
              </a:rPr>
              <a:t>Greater Manchester overall</a:t>
            </a:r>
          </a:p>
        </p:txBody>
      </p:sp>
      <p:graphicFrame>
        <p:nvGraphicFramePr>
          <p:cNvPr id="11" name="Chart Placeholder 10" descr="Pie chart showing the percentage of respondents without children who are classed as food insecure by the Greater Manchester food insecurity score. 32% of households are considered food insecure. 20% have very low security.">
            <a:extLst>
              <a:ext uri="{FF2B5EF4-FFF2-40B4-BE49-F238E27FC236}">
                <a16:creationId xmlns:a16="http://schemas.microsoft.com/office/drawing/2014/main" id="{8A7E23DC-0186-40E7-61C6-D0E996FA292E}"/>
              </a:ext>
            </a:extLst>
          </p:cNvPr>
          <p:cNvGraphicFramePr>
            <a:graphicFrameLocks/>
          </p:cNvGraphicFramePr>
          <p:nvPr>
            <p:extLst>
              <p:ext uri="{D42A27DB-BD31-4B8C-83A1-F6EECF244321}">
                <p14:modId xmlns:p14="http://schemas.microsoft.com/office/powerpoint/2010/main" val="2705593164"/>
              </p:ext>
            </p:extLst>
          </p:nvPr>
        </p:nvGraphicFramePr>
        <p:xfrm>
          <a:off x="-185651" y="2585601"/>
          <a:ext cx="2731348" cy="200821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73FF48A9-B5B8-FB32-C312-A7DDEFDF56D5}"/>
              </a:ext>
            </a:extLst>
          </p:cNvPr>
          <p:cNvSpPr txBox="1"/>
          <p:nvPr/>
        </p:nvSpPr>
        <p:spPr>
          <a:xfrm>
            <a:off x="746929" y="3320434"/>
            <a:ext cx="1051025" cy="677108"/>
          </a:xfrm>
          <a:prstGeom prst="rect">
            <a:avLst/>
          </a:prstGeom>
          <a:noFill/>
        </p:spPr>
        <p:txBody>
          <a:bodyPr wrap="square" rtlCol="0">
            <a:spAutoFit/>
          </a:bodyPr>
          <a:lstStyle/>
          <a:p>
            <a:pPr algn="ctr"/>
            <a:r>
              <a:rPr lang="en-GB" sz="1400" b="1">
                <a:solidFill>
                  <a:srgbClr val="5C5B5A"/>
                </a:solidFill>
              </a:rPr>
              <a:t>32% </a:t>
            </a:r>
          </a:p>
          <a:p>
            <a:pPr algn="ctr"/>
            <a:r>
              <a:rPr lang="en-GB" sz="1200">
                <a:solidFill>
                  <a:srgbClr val="5C5B5A"/>
                </a:solidFill>
              </a:rPr>
              <a:t>Food insecure</a:t>
            </a:r>
          </a:p>
        </p:txBody>
      </p:sp>
      <p:sp>
        <p:nvSpPr>
          <p:cNvPr id="17" name="TextBox 16">
            <a:extLst>
              <a:ext uri="{FF2B5EF4-FFF2-40B4-BE49-F238E27FC236}">
                <a16:creationId xmlns:a16="http://schemas.microsoft.com/office/drawing/2014/main" id="{A6196237-6FB8-9FC4-1012-265FD715F4E0}"/>
              </a:ext>
            </a:extLst>
          </p:cNvPr>
          <p:cNvSpPr txBox="1"/>
          <p:nvPr/>
        </p:nvSpPr>
        <p:spPr>
          <a:xfrm>
            <a:off x="2793347" y="3128041"/>
            <a:ext cx="1541889" cy="923330"/>
          </a:xfrm>
          <a:prstGeom prst="rect">
            <a:avLst/>
          </a:prstGeom>
          <a:noFill/>
        </p:spPr>
        <p:txBody>
          <a:bodyPr wrap="square" rtlCol="0">
            <a:spAutoFit/>
          </a:bodyPr>
          <a:lstStyle/>
          <a:p>
            <a:r>
              <a:rPr lang="en-GB">
                <a:solidFill>
                  <a:srgbClr val="5C5B5A"/>
                </a:solidFill>
              </a:rPr>
              <a:t>Households without children</a:t>
            </a:r>
          </a:p>
        </p:txBody>
      </p:sp>
      <p:graphicFrame>
        <p:nvGraphicFramePr>
          <p:cNvPr id="7" name="Chart 6" descr="Column chart showing groups more likely to be food insecure. Muslim respondents (64%); 16-24-year-olds (61%); those with a disability (53%) and households with 4+ people (48%) are all above the average.">
            <a:extLst>
              <a:ext uri="{FF2B5EF4-FFF2-40B4-BE49-F238E27FC236}">
                <a16:creationId xmlns:a16="http://schemas.microsoft.com/office/drawing/2014/main" id="{1142A269-43F0-4838-BF84-D64B0DC88C54}"/>
              </a:ext>
            </a:extLst>
          </p:cNvPr>
          <p:cNvGraphicFramePr/>
          <p:nvPr>
            <p:extLst>
              <p:ext uri="{D42A27DB-BD31-4B8C-83A1-F6EECF244321}">
                <p14:modId xmlns:p14="http://schemas.microsoft.com/office/powerpoint/2010/main" val="3634191173"/>
              </p:ext>
            </p:extLst>
          </p:nvPr>
        </p:nvGraphicFramePr>
        <p:xfrm>
          <a:off x="7057434" y="1823106"/>
          <a:ext cx="4847314" cy="3407103"/>
        </p:xfrm>
        <a:graphic>
          <a:graphicData uri="http://schemas.openxmlformats.org/drawingml/2006/chart">
            <c:chart xmlns:c="http://schemas.openxmlformats.org/drawingml/2006/chart" xmlns:r="http://schemas.openxmlformats.org/officeDocument/2006/relationships" r:id="rId5"/>
          </a:graphicData>
        </a:graphic>
      </p:graphicFrame>
      <p:cxnSp>
        <p:nvCxnSpPr>
          <p:cNvPr id="21" name="Straight Arrow Connector 20">
            <a:extLst>
              <a:ext uri="{FF2B5EF4-FFF2-40B4-BE49-F238E27FC236}">
                <a16:creationId xmlns:a16="http://schemas.microsoft.com/office/drawing/2014/main" id="{2B1F1013-2544-119C-2C39-6FB538FE4666}"/>
              </a:ext>
              <a:ext uri="{C183D7F6-B498-43B3-948B-1728B52AA6E4}">
                <adec:decorative xmlns:adec="http://schemas.microsoft.com/office/drawing/2017/decorative" val="1"/>
              </a:ext>
            </a:extLst>
          </p:cNvPr>
          <p:cNvCxnSpPr/>
          <p:nvPr/>
        </p:nvCxnSpPr>
        <p:spPr>
          <a:xfrm>
            <a:off x="4344761" y="3581400"/>
            <a:ext cx="1981200" cy="0"/>
          </a:xfrm>
          <a:prstGeom prst="straightConnector1">
            <a:avLst/>
          </a:prstGeom>
          <a:ln w="28575">
            <a:solidFill>
              <a:srgbClr val="FA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B7A2759-C4FC-9790-AA49-9FB949427D65}"/>
              </a:ext>
              <a:ext uri="{C183D7F6-B498-43B3-948B-1728B52AA6E4}">
                <adec:decorative xmlns:adec="http://schemas.microsoft.com/office/drawing/2017/decorative" val="1"/>
              </a:ext>
            </a:extLst>
          </p:cNvPr>
          <p:cNvSpPr/>
          <p:nvPr/>
        </p:nvSpPr>
        <p:spPr>
          <a:xfrm>
            <a:off x="254428" y="2676106"/>
            <a:ext cx="4080808" cy="17721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Chart Placeholder 10" descr="Pie chart showing the percentage of respondents without children who are classed as food insecure by the Greater Manchester food insecurity score. 56% of households are considered food insecure. 33% have very low security.">
            <a:extLst>
              <a:ext uri="{FF2B5EF4-FFF2-40B4-BE49-F238E27FC236}">
                <a16:creationId xmlns:a16="http://schemas.microsoft.com/office/drawing/2014/main" id="{214C9992-3DF5-47B4-ADE3-B89EC64139FA}"/>
              </a:ext>
            </a:extLst>
          </p:cNvPr>
          <p:cNvGraphicFramePr>
            <a:graphicFrameLocks/>
          </p:cNvGraphicFramePr>
          <p:nvPr>
            <p:extLst>
              <p:ext uri="{D42A27DB-BD31-4B8C-83A1-F6EECF244321}">
                <p14:modId xmlns:p14="http://schemas.microsoft.com/office/powerpoint/2010/main" val="4185067368"/>
              </p:ext>
            </p:extLst>
          </p:nvPr>
        </p:nvGraphicFramePr>
        <p:xfrm>
          <a:off x="-184167" y="4410366"/>
          <a:ext cx="6210498" cy="2008210"/>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932A83FC-103B-48AF-F8D3-9971455A3AC9}"/>
              </a:ext>
            </a:extLst>
          </p:cNvPr>
          <p:cNvSpPr txBox="1"/>
          <p:nvPr/>
        </p:nvSpPr>
        <p:spPr>
          <a:xfrm>
            <a:off x="751390" y="5112517"/>
            <a:ext cx="1051023" cy="492443"/>
          </a:xfrm>
          <a:prstGeom prst="rect">
            <a:avLst/>
          </a:prstGeom>
          <a:noFill/>
        </p:spPr>
        <p:txBody>
          <a:bodyPr wrap="square" rtlCol="0">
            <a:spAutoFit/>
          </a:bodyPr>
          <a:lstStyle/>
          <a:p>
            <a:pPr algn="ctr"/>
            <a:r>
              <a:rPr lang="en-GB" sz="1400" b="1">
                <a:solidFill>
                  <a:srgbClr val="5C5B5A"/>
                </a:solidFill>
              </a:rPr>
              <a:t>56% </a:t>
            </a:r>
          </a:p>
          <a:p>
            <a:pPr algn="ctr"/>
            <a:r>
              <a:rPr lang="en-GB" sz="1200">
                <a:solidFill>
                  <a:srgbClr val="5C5B5A"/>
                </a:solidFill>
              </a:rPr>
              <a:t>Food insecure</a:t>
            </a:r>
          </a:p>
        </p:txBody>
      </p:sp>
      <p:sp>
        <p:nvSpPr>
          <p:cNvPr id="18" name="TextBox 17">
            <a:extLst>
              <a:ext uri="{FF2B5EF4-FFF2-40B4-BE49-F238E27FC236}">
                <a16:creationId xmlns:a16="http://schemas.microsoft.com/office/drawing/2014/main" id="{1E8205EF-3BB5-01FE-C99F-C00DBCA270DD}"/>
              </a:ext>
            </a:extLst>
          </p:cNvPr>
          <p:cNvSpPr txBox="1"/>
          <p:nvPr/>
        </p:nvSpPr>
        <p:spPr>
          <a:xfrm>
            <a:off x="2793347" y="5047328"/>
            <a:ext cx="1541889" cy="646331"/>
          </a:xfrm>
          <a:prstGeom prst="rect">
            <a:avLst/>
          </a:prstGeom>
          <a:noFill/>
        </p:spPr>
        <p:txBody>
          <a:bodyPr wrap="square" rtlCol="0">
            <a:spAutoFit/>
          </a:bodyPr>
          <a:lstStyle/>
          <a:p>
            <a:r>
              <a:rPr lang="en-GB">
                <a:solidFill>
                  <a:srgbClr val="5C5B5A"/>
                </a:solidFill>
              </a:rPr>
              <a:t>Households with children</a:t>
            </a:r>
          </a:p>
        </p:txBody>
      </p:sp>
      <p:sp>
        <p:nvSpPr>
          <p:cNvPr id="10" name="Footer Placeholder 4">
            <a:extLst>
              <a:ext uri="{FF2B5EF4-FFF2-40B4-BE49-F238E27FC236}">
                <a16:creationId xmlns:a16="http://schemas.microsoft.com/office/drawing/2014/main" id="{2912CA2F-CA0B-4F97-BF0F-B6035F36D51C}"/>
              </a:ext>
            </a:extLst>
          </p:cNvPr>
          <p:cNvSpPr txBox="1">
            <a:spLocks/>
          </p:cNvSpPr>
          <p:nvPr/>
        </p:nvSpPr>
        <p:spPr>
          <a:xfrm>
            <a:off x="443886" y="633641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chemeClr val="bg1">
                    <a:lumMod val="50000"/>
                  </a:schemeClr>
                </a:solidFill>
                <a:cs typeface="Arial" panose="020B0604020202020204" pitchFamily="34" charset="0"/>
              </a:rPr>
              <a:t>Greater Manchester Food security Score</a:t>
            </a:r>
          </a:p>
          <a:p>
            <a:r>
              <a:rPr lang="en-GB" sz="1000">
                <a:solidFill>
                  <a:schemeClr val="bg1">
                    <a:lumMod val="50000"/>
                  </a:schemeClr>
                </a:solidFill>
                <a:cs typeface="Arial" panose="020B0604020202020204" pitchFamily="34" charset="0"/>
              </a:rPr>
              <a:t>Unweighted base: 2838 (Online respondents without children)</a:t>
            </a:r>
          </a:p>
        </p:txBody>
      </p:sp>
      <p:sp>
        <p:nvSpPr>
          <p:cNvPr id="20" name="Slide Number Placeholder 4">
            <a:extLst>
              <a:ext uri="{FF2B5EF4-FFF2-40B4-BE49-F238E27FC236}">
                <a16:creationId xmlns:a16="http://schemas.microsoft.com/office/drawing/2014/main" id="{97A6A492-5E9F-407E-87F8-B4C53B1F94A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83713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9" y="193495"/>
            <a:ext cx="10515600" cy="307777"/>
          </a:xfrm>
          <a:noFill/>
        </p:spPr>
        <p:txBody>
          <a:bodyPr vert="horz" wrap="square" lIns="0" tIns="0" rIns="0" bIns="0" rtlCol="0" anchor="ctr">
            <a:spAutoFit/>
          </a:bodyPr>
          <a:lstStyle/>
          <a:p>
            <a:pPr>
              <a:lnSpc>
                <a:spcPct val="100000"/>
              </a:lnSpc>
              <a:spcBef>
                <a:spcPts val="0"/>
              </a:spcBef>
            </a:pPr>
            <a:r>
              <a:rPr lang="en-GB" sz="2000" b="1">
                <a:solidFill>
                  <a:srgbClr val="009690"/>
                </a:solidFill>
                <a:latin typeface="Arial"/>
                <a:ea typeface="+mn-ea"/>
                <a:cs typeface="+mn-cs"/>
              </a:rPr>
              <a:t>Summary: </a:t>
            </a:r>
            <a:r>
              <a:rPr lang="en-GB" sz="2000" b="1">
                <a:solidFill>
                  <a:srgbClr val="5C5B5A"/>
                </a:solidFill>
                <a:latin typeface="Arial"/>
                <a:ea typeface="+mn-ea"/>
                <a:cs typeface="+mn-cs"/>
              </a:rPr>
              <a:t>Food security – Households with children (S3+4+5) </a:t>
            </a:r>
          </a:p>
        </p:txBody>
      </p:sp>
      <p:cxnSp>
        <p:nvCxnSpPr>
          <p:cNvPr id="21" name="Straight Arrow Connector 20">
            <a:extLst>
              <a:ext uri="{FF2B5EF4-FFF2-40B4-BE49-F238E27FC236}">
                <a16:creationId xmlns:a16="http://schemas.microsoft.com/office/drawing/2014/main" id="{2B1F1013-2544-119C-2C39-6FB538FE4666}"/>
              </a:ext>
              <a:ext uri="{C183D7F6-B498-43B3-948B-1728B52AA6E4}">
                <adec:decorative xmlns:adec="http://schemas.microsoft.com/office/drawing/2017/decorative" val="1"/>
              </a:ext>
            </a:extLst>
          </p:cNvPr>
          <p:cNvCxnSpPr/>
          <p:nvPr/>
        </p:nvCxnSpPr>
        <p:spPr>
          <a:xfrm>
            <a:off x="4344761" y="5315043"/>
            <a:ext cx="1981200" cy="0"/>
          </a:xfrm>
          <a:prstGeom prst="straightConnector1">
            <a:avLst/>
          </a:prstGeom>
          <a:ln w="28575">
            <a:solidFill>
              <a:srgbClr val="FA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B7A2759-C4FC-9790-AA49-9FB949427D65}"/>
              </a:ext>
              <a:ext uri="{C183D7F6-B498-43B3-948B-1728B52AA6E4}">
                <adec:decorative xmlns:adec="http://schemas.microsoft.com/office/drawing/2017/decorative" val="1"/>
              </a:ext>
            </a:extLst>
          </p:cNvPr>
          <p:cNvSpPr/>
          <p:nvPr/>
        </p:nvSpPr>
        <p:spPr>
          <a:xfrm>
            <a:off x="254428" y="4488130"/>
            <a:ext cx="4080808" cy="17721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Chart Placeholder 10" descr="Pie chart showing the percentage of respondents who are classed as food insecure by the Greater Manchester food insecurity score. 41% of households are considered food insecure. 24% have very low security.">
            <a:extLst>
              <a:ext uri="{FF2B5EF4-FFF2-40B4-BE49-F238E27FC236}">
                <a16:creationId xmlns:a16="http://schemas.microsoft.com/office/drawing/2014/main" id="{DFD289F8-FEB8-45C6-9B60-C7082A6D9DE0}"/>
              </a:ext>
            </a:extLst>
          </p:cNvPr>
          <p:cNvGraphicFramePr>
            <a:graphicFrameLocks/>
          </p:cNvGraphicFramePr>
          <p:nvPr>
            <p:extLst>
              <p:ext uri="{D42A27DB-BD31-4B8C-83A1-F6EECF244321}">
                <p14:modId xmlns:p14="http://schemas.microsoft.com/office/powerpoint/2010/main" val="2020056926"/>
              </p:ext>
            </p:extLst>
          </p:nvPr>
        </p:nvGraphicFramePr>
        <p:xfrm>
          <a:off x="99431" y="448555"/>
          <a:ext cx="3913614" cy="2327173"/>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a:extLst>
              <a:ext uri="{FF2B5EF4-FFF2-40B4-BE49-F238E27FC236}">
                <a16:creationId xmlns:a16="http://schemas.microsoft.com/office/drawing/2014/main" id="{9C5675F0-CA7F-43FE-97D7-8AB37A8223C8}"/>
              </a:ext>
              <a:ext uri="{C183D7F6-B498-43B3-948B-1728B52AA6E4}">
                <adec:decorative xmlns:adec="http://schemas.microsoft.com/office/drawing/2017/decorative" val="0"/>
              </a:ext>
            </a:extLst>
          </p:cNvPr>
          <p:cNvSpPr txBox="1"/>
          <p:nvPr/>
        </p:nvSpPr>
        <p:spPr>
          <a:xfrm>
            <a:off x="827464" y="1263800"/>
            <a:ext cx="924849" cy="707886"/>
          </a:xfrm>
          <a:prstGeom prst="rect">
            <a:avLst/>
          </a:prstGeom>
          <a:noFill/>
        </p:spPr>
        <p:txBody>
          <a:bodyPr wrap="square" lIns="0" tIns="0" rIns="0" bIns="0" rtlCol="0">
            <a:spAutoFit/>
          </a:bodyPr>
          <a:lstStyle/>
          <a:p>
            <a:pPr algn="ctr">
              <a:defRPr/>
            </a:pPr>
            <a:r>
              <a:rPr kumimoji="0" lang="en-GB" b="1" i="0" u="none" strike="noStrike" kern="1200" cap="none" spc="0" normalizeH="0" baseline="0" noProof="0">
                <a:ln>
                  <a:noFill/>
                </a:ln>
                <a:solidFill>
                  <a:srgbClr val="5C5B5A"/>
                </a:solidFill>
                <a:effectLst/>
                <a:uLnTx/>
                <a:uFillTx/>
                <a:latin typeface="Arial"/>
                <a:ea typeface="+mn-ea"/>
                <a:cs typeface="+mn-cs"/>
              </a:rPr>
              <a:t>41%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Food insecure</a:t>
            </a:r>
          </a:p>
        </p:txBody>
      </p:sp>
      <p:sp>
        <p:nvSpPr>
          <p:cNvPr id="22" name="TextBox 21">
            <a:extLst>
              <a:ext uri="{FF2B5EF4-FFF2-40B4-BE49-F238E27FC236}">
                <a16:creationId xmlns:a16="http://schemas.microsoft.com/office/drawing/2014/main" id="{51095E19-A81F-48EB-B6EB-C1D110C88BE8}"/>
              </a:ext>
            </a:extLst>
          </p:cNvPr>
          <p:cNvSpPr txBox="1"/>
          <p:nvPr/>
        </p:nvSpPr>
        <p:spPr>
          <a:xfrm>
            <a:off x="2793347" y="999821"/>
            <a:ext cx="1541889" cy="923330"/>
          </a:xfrm>
          <a:prstGeom prst="rect">
            <a:avLst/>
          </a:prstGeom>
          <a:noFill/>
        </p:spPr>
        <p:txBody>
          <a:bodyPr wrap="square" rtlCol="0">
            <a:spAutoFit/>
          </a:bodyPr>
          <a:lstStyle/>
          <a:p>
            <a:r>
              <a:rPr lang="en-GB">
                <a:solidFill>
                  <a:srgbClr val="5C5B5A"/>
                </a:solidFill>
              </a:rPr>
              <a:t>Greater Manchester overall</a:t>
            </a:r>
          </a:p>
        </p:txBody>
      </p:sp>
      <p:graphicFrame>
        <p:nvGraphicFramePr>
          <p:cNvPr id="23" name="Chart Placeholder 10" descr="Pie chart showing the percentage of respondents without children who are classed as food insecure by the Greater Manchester food insecurity score. 32% of households are considered food insecure. 20% have very low security.">
            <a:extLst>
              <a:ext uri="{FF2B5EF4-FFF2-40B4-BE49-F238E27FC236}">
                <a16:creationId xmlns:a16="http://schemas.microsoft.com/office/drawing/2014/main" id="{B38D0BBC-F090-4023-A623-E7CDE4C838C2}"/>
              </a:ext>
            </a:extLst>
          </p:cNvPr>
          <p:cNvGraphicFramePr>
            <a:graphicFrameLocks/>
          </p:cNvGraphicFramePr>
          <p:nvPr>
            <p:extLst>
              <p:ext uri="{D42A27DB-BD31-4B8C-83A1-F6EECF244321}">
                <p14:modId xmlns:p14="http://schemas.microsoft.com/office/powerpoint/2010/main" val="4212313820"/>
              </p:ext>
            </p:extLst>
          </p:nvPr>
        </p:nvGraphicFramePr>
        <p:xfrm>
          <a:off x="-185651" y="2585601"/>
          <a:ext cx="2731348" cy="2008210"/>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86C4CB7D-A832-4915-948B-055B4CD9D537}"/>
              </a:ext>
            </a:extLst>
          </p:cNvPr>
          <p:cNvSpPr txBox="1"/>
          <p:nvPr/>
        </p:nvSpPr>
        <p:spPr>
          <a:xfrm>
            <a:off x="746929" y="3320434"/>
            <a:ext cx="1051025" cy="677108"/>
          </a:xfrm>
          <a:prstGeom prst="rect">
            <a:avLst/>
          </a:prstGeom>
          <a:noFill/>
        </p:spPr>
        <p:txBody>
          <a:bodyPr wrap="square" rtlCol="0">
            <a:spAutoFit/>
          </a:bodyPr>
          <a:lstStyle/>
          <a:p>
            <a:pPr algn="ctr"/>
            <a:r>
              <a:rPr lang="en-GB" sz="1400" b="1">
                <a:solidFill>
                  <a:srgbClr val="5C5B5A"/>
                </a:solidFill>
              </a:rPr>
              <a:t>32% </a:t>
            </a:r>
          </a:p>
          <a:p>
            <a:pPr algn="ctr"/>
            <a:r>
              <a:rPr lang="en-GB" sz="1200">
                <a:solidFill>
                  <a:srgbClr val="5C5B5A"/>
                </a:solidFill>
              </a:rPr>
              <a:t>Food insecure</a:t>
            </a:r>
          </a:p>
        </p:txBody>
      </p:sp>
      <p:sp>
        <p:nvSpPr>
          <p:cNvPr id="25" name="TextBox 24">
            <a:extLst>
              <a:ext uri="{FF2B5EF4-FFF2-40B4-BE49-F238E27FC236}">
                <a16:creationId xmlns:a16="http://schemas.microsoft.com/office/drawing/2014/main" id="{2C7ADCB1-BB9C-44AE-B88B-EE175BF7BF46}"/>
              </a:ext>
            </a:extLst>
          </p:cNvPr>
          <p:cNvSpPr txBox="1"/>
          <p:nvPr/>
        </p:nvSpPr>
        <p:spPr>
          <a:xfrm>
            <a:off x="2793347" y="3128041"/>
            <a:ext cx="1541889" cy="923330"/>
          </a:xfrm>
          <a:prstGeom prst="rect">
            <a:avLst/>
          </a:prstGeom>
          <a:noFill/>
        </p:spPr>
        <p:txBody>
          <a:bodyPr wrap="square" rtlCol="0">
            <a:spAutoFit/>
          </a:bodyPr>
          <a:lstStyle/>
          <a:p>
            <a:r>
              <a:rPr lang="en-GB">
                <a:solidFill>
                  <a:srgbClr val="5C5B5A"/>
                </a:solidFill>
              </a:rPr>
              <a:t>Households without children</a:t>
            </a:r>
          </a:p>
        </p:txBody>
      </p:sp>
      <p:graphicFrame>
        <p:nvGraphicFramePr>
          <p:cNvPr id="29" name="Chart Placeholder 10" descr="Pie chart showing the percentage of respondents without children who are classed as food insecure by the Greater Manchester food insecurity score. 56% of households are considered food insecure. 33% have very low security.">
            <a:extLst>
              <a:ext uri="{FF2B5EF4-FFF2-40B4-BE49-F238E27FC236}">
                <a16:creationId xmlns:a16="http://schemas.microsoft.com/office/drawing/2014/main" id="{DB4D3775-A340-424E-8668-79FFBFD88985}"/>
              </a:ext>
            </a:extLst>
          </p:cNvPr>
          <p:cNvGraphicFramePr>
            <a:graphicFrameLocks/>
          </p:cNvGraphicFramePr>
          <p:nvPr>
            <p:extLst>
              <p:ext uri="{D42A27DB-BD31-4B8C-83A1-F6EECF244321}">
                <p14:modId xmlns:p14="http://schemas.microsoft.com/office/powerpoint/2010/main" val="2002429052"/>
              </p:ext>
            </p:extLst>
          </p:nvPr>
        </p:nvGraphicFramePr>
        <p:xfrm>
          <a:off x="-184167" y="4410366"/>
          <a:ext cx="6210498" cy="2008210"/>
        </p:xfrm>
        <a:graphic>
          <a:graphicData uri="http://schemas.openxmlformats.org/drawingml/2006/chart">
            <c:chart xmlns:c="http://schemas.openxmlformats.org/drawingml/2006/chart" xmlns:r="http://schemas.openxmlformats.org/officeDocument/2006/relationships" r:id="rId5"/>
          </a:graphicData>
        </a:graphic>
      </p:graphicFrame>
      <p:sp>
        <p:nvSpPr>
          <p:cNvPr id="30" name="TextBox 29">
            <a:extLst>
              <a:ext uri="{FF2B5EF4-FFF2-40B4-BE49-F238E27FC236}">
                <a16:creationId xmlns:a16="http://schemas.microsoft.com/office/drawing/2014/main" id="{76297843-A3D8-4B69-A041-53B0E66742E0}"/>
              </a:ext>
            </a:extLst>
          </p:cNvPr>
          <p:cNvSpPr txBox="1"/>
          <p:nvPr/>
        </p:nvSpPr>
        <p:spPr>
          <a:xfrm>
            <a:off x="751390" y="5112517"/>
            <a:ext cx="1051023" cy="492443"/>
          </a:xfrm>
          <a:prstGeom prst="rect">
            <a:avLst/>
          </a:prstGeom>
          <a:noFill/>
        </p:spPr>
        <p:txBody>
          <a:bodyPr wrap="square" rtlCol="0">
            <a:spAutoFit/>
          </a:bodyPr>
          <a:lstStyle/>
          <a:p>
            <a:pPr algn="ctr"/>
            <a:r>
              <a:rPr lang="en-GB" sz="1400" b="1">
                <a:solidFill>
                  <a:srgbClr val="5C5B5A"/>
                </a:solidFill>
              </a:rPr>
              <a:t>56% </a:t>
            </a:r>
          </a:p>
          <a:p>
            <a:pPr algn="ctr"/>
            <a:r>
              <a:rPr lang="en-GB" sz="1200">
                <a:solidFill>
                  <a:srgbClr val="5C5B5A"/>
                </a:solidFill>
              </a:rPr>
              <a:t>Food insecure</a:t>
            </a:r>
          </a:p>
        </p:txBody>
      </p:sp>
      <p:sp>
        <p:nvSpPr>
          <p:cNvPr id="26" name="TextBox 25">
            <a:extLst>
              <a:ext uri="{FF2B5EF4-FFF2-40B4-BE49-F238E27FC236}">
                <a16:creationId xmlns:a16="http://schemas.microsoft.com/office/drawing/2014/main" id="{A7D42C7C-1A2D-4D82-B55D-99D4CC609921}"/>
              </a:ext>
            </a:extLst>
          </p:cNvPr>
          <p:cNvSpPr txBox="1"/>
          <p:nvPr/>
        </p:nvSpPr>
        <p:spPr>
          <a:xfrm>
            <a:off x="2793347" y="5047328"/>
            <a:ext cx="1541889" cy="646331"/>
          </a:xfrm>
          <a:prstGeom prst="rect">
            <a:avLst/>
          </a:prstGeom>
          <a:noFill/>
        </p:spPr>
        <p:txBody>
          <a:bodyPr wrap="square" rtlCol="0">
            <a:spAutoFit/>
          </a:bodyPr>
          <a:lstStyle/>
          <a:p>
            <a:r>
              <a:rPr lang="en-GB">
                <a:solidFill>
                  <a:srgbClr val="5C5B5A"/>
                </a:solidFill>
              </a:rPr>
              <a:t>Households with children</a:t>
            </a:r>
          </a:p>
        </p:txBody>
      </p:sp>
      <p:graphicFrame>
        <p:nvGraphicFramePr>
          <p:cNvPr id="2" name="Chart 1" descr="Column chart showing groups more likely to be food insecure. 16-24-year-olds (86%); those with a disability (76%); renters (74%); single parent households (70%) and Pakistani respondents (69%) are more likely than average.">
            <a:extLst>
              <a:ext uri="{FF2B5EF4-FFF2-40B4-BE49-F238E27FC236}">
                <a16:creationId xmlns:a16="http://schemas.microsoft.com/office/drawing/2014/main" id="{E3F13850-ED97-A7EB-FBF7-1C716667A894}"/>
              </a:ext>
            </a:extLst>
          </p:cNvPr>
          <p:cNvGraphicFramePr/>
          <p:nvPr>
            <p:extLst>
              <p:ext uri="{D42A27DB-BD31-4B8C-83A1-F6EECF244321}">
                <p14:modId xmlns:p14="http://schemas.microsoft.com/office/powerpoint/2010/main" val="1494343694"/>
              </p:ext>
            </p:extLst>
          </p:nvPr>
        </p:nvGraphicFramePr>
        <p:xfrm>
          <a:off x="6183381" y="3072125"/>
          <a:ext cx="5767320" cy="3407103"/>
        </p:xfrm>
        <a:graphic>
          <a:graphicData uri="http://schemas.openxmlformats.org/drawingml/2006/chart">
            <c:chart xmlns:c="http://schemas.openxmlformats.org/drawingml/2006/chart" xmlns:r="http://schemas.openxmlformats.org/officeDocument/2006/relationships" r:id="rId6"/>
          </a:graphicData>
        </a:graphic>
      </p:graphicFrame>
      <p:sp>
        <p:nvSpPr>
          <p:cNvPr id="10" name="Footer Placeholder 4">
            <a:extLst>
              <a:ext uri="{FF2B5EF4-FFF2-40B4-BE49-F238E27FC236}">
                <a16:creationId xmlns:a16="http://schemas.microsoft.com/office/drawing/2014/main" id="{2912CA2F-CA0B-4F97-BF0F-B6035F36D51C}"/>
              </a:ext>
            </a:extLst>
          </p:cNvPr>
          <p:cNvSpPr txBox="1">
            <a:spLocks/>
          </p:cNvSpPr>
          <p:nvPr/>
        </p:nvSpPr>
        <p:spPr>
          <a:xfrm>
            <a:off x="443886" y="633641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chemeClr val="bg1">
                    <a:lumMod val="50000"/>
                  </a:schemeClr>
                </a:solidFill>
                <a:cs typeface="Arial" panose="020B0604020202020204" pitchFamily="34" charset="0"/>
              </a:rPr>
              <a:t>Greater Manchester Food security Score</a:t>
            </a:r>
          </a:p>
          <a:p>
            <a:r>
              <a:rPr lang="en-GB" sz="1000">
                <a:solidFill>
                  <a:schemeClr val="bg1">
                    <a:lumMod val="50000"/>
                  </a:schemeClr>
                </a:solidFill>
                <a:cs typeface="Arial" panose="020B0604020202020204" pitchFamily="34" charset="0"/>
              </a:rPr>
              <a:t>Unweighted base: 1190 (Online respondents with children)</a:t>
            </a:r>
          </a:p>
        </p:txBody>
      </p:sp>
      <p:sp>
        <p:nvSpPr>
          <p:cNvPr id="17" name="Slide Number Placeholder 4">
            <a:extLst>
              <a:ext uri="{FF2B5EF4-FFF2-40B4-BE49-F238E27FC236}">
                <a16:creationId xmlns:a16="http://schemas.microsoft.com/office/drawing/2014/main" id="{664DCC60-3C2A-4478-8C8B-F475C4E20880}"/>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53330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308812" y="145778"/>
            <a:ext cx="12011748" cy="307777"/>
          </a:xfrm>
          <a:noFill/>
        </p:spPr>
        <p:txBody>
          <a:bodyPr vert="horz" wrap="square" lIns="0" tIns="0" rIns="0" bIns="0" rtlCol="0" anchor="ctr">
            <a:spAutoFit/>
          </a:bodyPr>
          <a:lstStyle/>
          <a:p>
            <a:pPr>
              <a:lnSpc>
                <a:spcPct val="100000"/>
              </a:lnSpc>
              <a:spcBef>
                <a:spcPts val="0"/>
              </a:spcBef>
            </a:pPr>
            <a:r>
              <a:rPr lang="en-GB" sz="2000" b="1">
                <a:solidFill>
                  <a:srgbClr val="33B0A6"/>
                </a:solidFill>
                <a:latin typeface="Arial"/>
                <a:ea typeface="+mn-ea"/>
                <a:cs typeface="+mn-cs"/>
              </a:rPr>
              <a:t>Summary</a:t>
            </a:r>
            <a:r>
              <a:rPr lang="en-GB" sz="2000" b="1">
                <a:solidFill>
                  <a:srgbClr val="5C5B5A"/>
                </a:solidFill>
                <a:latin typeface="Arial"/>
                <a:ea typeface="+mn-ea"/>
                <a:cs typeface="+mn-cs"/>
              </a:rPr>
              <a:t>: Food security – by locality (S3+4+5)</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4031483" y="620066"/>
            <a:ext cx="4129034"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Food security – by locality</a:t>
            </a:r>
          </a:p>
        </p:txBody>
      </p:sp>
      <p:graphicFrame>
        <p:nvGraphicFramePr>
          <p:cNvPr id="21" name="Chart 20" descr="Chart which shows the food security levels across Greater Manchester. 60% have some level of food security with the remaining 40% having low or very low food security. ">
            <a:extLst>
              <a:ext uri="{FF2B5EF4-FFF2-40B4-BE49-F238E27FC236}">
                <a16:creationId xmlns:a16="http://schemas.microsoft.com/office/drawing/2014/main" id="{8E92C95B-50EE-4C61-81B4-C40663C19695}"/>
              </a:ext>
            </a:extLst>
          </p:cNvPr>
          <p:cNvGraphicFramePr/>
          <p:nvPr>
            <p:extLst>
              <p:ext uri="{D42A27DB-BD31-4B8C-83A1-F6EECF244321}">
                <p14:modId xmlns:p14="http://schemas.microsoft.com/office/powerpoint/2010/main" val="561382411"/>
              </p:ext>
            </p:extLst>
          </p:nvPr>
        </p:nvGraphicFramePr>
        <p:xfrm>
          <a:off x="561481" y="812148"/>
          <a:ext cx="1984787" cy="48225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descr="Stacked bar chart showing the proportion of Greater Manchester residents experiencing food insecurity by local authority. Rochdale and Manchester residents are more likely to experience very low food security than the GM average (31% cf. 24%)">
            <a:extLst>
              <a:ext uri="{FF2B5EF4-FFF2-40B4-BE49-F238E27FC236}">
                <a16:creationId xmlns:a16="http://schemas.microsoft.com/office/drawing/2014/main" id="{4A085F28-ED53-B066-ACEC-7388E7EF2856}"/>
              </a:ext>
            </a:extLst>
          </p:cNvPr>
          <p:cNvGraphicFramePr/>
          <p:nvPr>
            <p:extLst>
              <p:ext uri="{D42A27DB-BD31-4B8C-83A1-F6EECF244321}">
                <p14:modId xmlns:p14="http://schemas.microsoft.com/office/powerpoint/2010/main" val="4168010928"/>
              </p:ext>
            </p:extLst>
          </p:nvPr>
        </p:nvGraphicFramePr>
        <p:xfrm>
          <a:off x="1" y="816164"/>
          <a:ext cx="12130480" cy="48225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6">
            <a:extLst>
              <a:ext uri="{FF2B5EF4-FFF2-40B4-BE49-F238E27FC236}">
                <a16:creationId xmlns:a16="http://schemas.microsoft.com/office/drawing/2014/main" id="{C8261F8B-1E01-45F3-9613-16C5031E6782}"/>
              </a:ext>
            </a:extLst>
          </p:cNvPr>
          <p:cNvGraphicFramePr>
            <a:graphicFrameLocks noGrp="1"/>
          </p:cNvGraphicFramePr>
          <p:nvPr>
            <p:extLst>
              <p:ext uri="{D42A27DB-BD31-4B8C-83A1-F6EECF244321}">
                <p14:modId xmlns:p14="http://schemas.microsoft.com/office/powerpoint/2010/main" val="3890699414"/>
              </p:ext>
            </p:extLst>
          </p:nvPr>
        </p:nvGraphicFramePr>
        <p:xfrm>
          <a:off x="0" y="5375565"/>
          <a:ext cx="1317147" cy="647091"/>
        </p:xfrm>
        <a:graphic>
          <a:graphicData uri="http://schemas.openxmlformats.org/drawingml/2006/table">
            <a:tbl>
              <a:tblPr firstRow="1" bandRow="1">
                <a:tableStyleId>{073A0DAA-6AF3-43AB-8588-CEC1D06C72B9}</a:tableStyleId>
              </a:tblPr>
              <a:tblGrid>
                <a:gridCol w="1317147">
                  <a:extLst>
                    <a:ext uri="{9D8B030D-6E8A-4147-A177-3AD203B41FA5}">
                      <a16:colId xmlns:a16="http://schemas.microsoft.com/office/drawing/2014/main" val="341472692"/>
                    </a:ext>
                  </a:extLst>
                </a:gridCol>
              </a:tblGrid>
              <a:tr h="2367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mn-lt"/>
                          <a:ea typeface="+mn-ea"/>
                          <a:cs typeface="+mn-cs"/>
                        </a:rPr>
                        <a:t>Sum:</a:t>
                      </a:r>
                    </a:p>
                  </a:txBody>
                  <a:tcPr anchor="ctr">
                    <a:noFill/>
                  </a:tcPr>
                </a:tc>
                <a:extLst>
                  <a:ext uri="{0D108BD9-81ED-4DB2-BD59-A6C34878D82A}">
                    <a16:rowId xmlns:a16="http://schemas.microsoft.com/office/drawing/2014/main" val="3401908781"/>
                  </a:ext>
                </a:extLst>
              </a:tr>
              <a:tr h="372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rgbClr val="FF9999"/>
                          </a:solidFill>
                          <a:effectLst/>
                          <a:uLnTx/>
                          <a:uFillTx/>
                        </a:rPr>
                        <a:t>Low</a:t>
                      </a:r>
                      <a:r>
                        <a:rPr kumimoji="0" lang="en-GB" sz="1200" b="1" u="none" strike="noStrike" kern="1200" cap="none" spc="0" normalizeH="0" baseline="0" noProof="0">
                          <a:ln>
                            <a:noFill/>
                          </a:ln>
                          <a:solidFill>
                            <a:srgbClr val="00B050"/>
                          </a:solidFill>
                          <a:effectLst/>
                          <a:uLnTx/>
                          <a:uFillTx/>
                        </a:rPr>
                        <a:t> </a:t>
                      </a:r>
                      <a:r>
                        <a:rPr kumimoji="0" lang="en-GB" sz="1200" b="1" u="none" strike="noStrike" kern="1200" cap="none" spc="0" normalizeH="0" baseline="0" noProof="0">
                          <a:ln>
                            <a:noFill/>
                          </a:ln>
                          <a:solidFill>
                            <a:srgbClr val="5C5B5A"/>
                          </a:solidFill>
                          <a:effectLst/>
                          <a:uLnTx/>
                          <a:uFillTx/>
                        </a:rPr>
                        <a:t>/ </a:t>
                      </a:r>
                      <a:r>
                        <a:rPr kumimoji="0" lang="en-GB" sz="1200" b="1" u="none" strike="noStrike" kern="1200" cap="none" spc="0" normalizeH="0" baseline="0" noProof="0">
                          <a:ln>
                            <a:noFill/>
                          </a:ln>
                          <a:solidFill>
                            <a:srgbClr val="FF0000"/>
                          </a:solidFill>
                          <a:effectLst/>
                          <a:uLnTx/>
                          <a:uFillTx/>
                        </a:rPr>
                        <a:t>Very low</a:t>
                      </a:r>
                      <a:endParaRPr kumimoji="0" lang="en-GB" sz="1200" b="1" i="0" u="none" strike="noStrike" kern="1200" cap="none" spc="0" normalizeH="0" baseline="0" noProof="0">
                        <a:ln>
                          <a:noFill/>
                        </a:ln>
                        <a:solidFill>
                          <a:srgbClr val="FF0000"/>
                        </a:solidFill>
                        <a:effectLst/>
                        <a:uLnTx/>
                        <a:uFillTx/>
                        <a:latin typeface="+mn-lt"/>
                        <a:ea typeface="+mn-ea"/>
                        <a:cs typeface="+mn-cs"/>
                      </a:endParaRPr>
                    </a:p>
                  </a:txBody>
                  <a:tcPr>
                    <a:noFill/>
                  </a:tcPr>
                </a:tc>
                <a:extLst>
                  <a:ext uri="{0D108BD9-81ED-4DB2-BD59-A6C34878D82A}">
                    <a16:rowId xmlns:a16="http://schemas.microsoft.com/office/drawing/2014/main" val="1644574752"/>
                  </a:ext>
                </a:extLst>
              </a:tr>
            </a:tbl>
          </a:graphicData>
        </a:graphic>
      </p:graphicFrame>
      <p:sp>
        <p:nvSpPr>
          <p:cNvPr id="28" name="TextBox 27">
            <a:extLst>
              <a:ext uri="{FF2B5EF4-FFF2-40B4-BE49-F238E27FC236}">
                <a16:creationId xmlns:a16="http://schemas.microsoft.com/office/drawing/2014/main" id="{E01282FB-4B5B-4C64-9B83-343BB41DAE8B}"/>
              </a:ext>
            </a:extLst>
          </p:cNvPr>
          <p:cNvSpPr txBox="1"/>
          <p:nvPr/>
        </p:nvSpPr>
        <p:spPr>
          <a:xfrm>
            <a:off x="1265515" y="5506703"/>
            <a:ext cx="601579" cy="338554"/>
          </a:xfrm>
          <a:prstGeom prst="rect">
            <a:avLst/>
          </a:prstGeom>
          <a:noFill/>
        </p:spPr>
        <p:txBody>
          <a:bodyPr wrap="square">
            <a:spAutoFit/>
          </a:bodyPr>
          <a:lstStyle/>
          <a:p>
            <a:pPr algn="ctr"/>
            <a:r>
              <a:rPr lang="en-GB" sz="1600">
                <a:solidFill>
                  <a:schemeClr val="tx1">
                    <a:lumMod val="85000"/>
                    <a:lumOff val="15000"/>
                  </a:schemeClr>
                </a:solidFill>
              </a:rPr>
              <a:t>41%</a:t>
            </a:r>
          </a:p>
        </p:txBody>
      </p:sp>
      <p:graphicFrame>
        <p:nvGraphicFramePr>
          <p:cNvPr id="12" name="Table 5">
            <a:extLst>
              <a:ext uri="{FF2B5EF4-FFF2-40B4-BE49-F238E27FC236}">
                <a16:creationId xmlns:a16="http://schemas.microsoft.com/office/drawing/2014/main" id="{29F76DA4-3968-CBBF-E3D0-DEA99697B06F}"/>
              </a:ext>
            </a:extLst>
          </p:cNvPr>
          <p:cNvGraphicFramePr>
            <a:graphicFrameLocks noGrp="1"/>
          </p:cNvGraphicFramePr>
          <p:nvPr>
            <p:extLst>
              <p:ext uri="{D42A27DB-BD31-4B8C-83A1-F6EECF244321}">
                <p14:modId xmlns:p14="http://schemas.microsoft.com/office/powerpoint/2010/main" val="4045474649"/>
              </p:ext>
            </p:extLst>
          </p:nvPr>
        </p:nvGraphicFramePr>
        <p:xfrm>
          <a:off x="1615587" y="5509977"/>
          <a:ext cx="10332003" cy="335280"/>
        </p:xfrm>
        <a:graphic>
          <a:graphicData uri="http://schemas.openxmlformats.org/drawingml/2006/table">
            <a:tbl>
              <a:tblPr firstRow="1" bandRow="1">
                <a:tableStyleId>{5C22544A-7EE6-4342-B048-85BDC9FD1C3A}</a:tableStyleId>
              </a:tblPr>
              <a:tblGrid>
                <a:gridCol w="939273">
                  <a:extLst>
                    <a:ext uri="{9D8B030D-6E8A-4147-A177-3AD203B41FA5}">
                      <a16:colId xmlns:a16="http://schemas.microsoft.com/office/drawing/2014/main" val="2728184328"/>
                    </a:ext>
                  </a:extLst>
                </a:gridCol>
                <a:gridCol w="939273">
                  <a:extLst>
                    <a:ext uri="{9D8B030D-6E8A-4147-A177-3AD203B41FA5}">
                      <a16:colId xmlns:a16="http://schemas.microsoft.com/office/drawing/2014/main" val="1027668848"/>
                    </a:ext>
                  </a:extLst>
                </a:gridCol>
                <a:gridCol w="939273">
                  <a:extLst>
                    <a:ext uri="{9D8B030D-6E8A-4147-A177-3AD203B41FA5}">
                      <a16:colId xmlns:a16="http://schemas.microsoft.com/office/drawing/2014/main" val="727705638"/>
                    </a:ext>
                  </a:extLst>
                </a:gridCol>
                <a:gridCol w="939273">
                  <a:extLst>
                    <a:ext uri="{9D8B030D-6E8A-4147-A177-3AD203B41FA5}">
                      <a16:colId xmlns:a16="http://schemas.microsoft.com/office/drawing/2014/main" val="2321375210"/>
                    </a:ext>
                  </a:extLst>
                </a:gridCol>
                <a:gridCol w="939273">
                  <a:extLst>
                    <a:ext uri="{9D8B030D-6E8A-4147-A177-3AD203B41FA5}">
                      <a16:colId xmlns:a16="http://schemas.microsoft.com/office/drawing/2014/main" val="1270071768"/>
                    </a:ext>
                  </a:extLst>
                </a:gridCol>
                <a:gridCol w="939273">
                  <a:extLst>
                    <a:ext uri="{9D8B030D-6E8A-4147-A177-3AD203B41FA5}">
                      <a16:colId xmlns:a16="http://schemas.microsoft.com/office/drawing/2014/main" val="51367811"/>
                    </a:ext>
                  </a:extLst>
                </a:gridCol>
                <a:gridCol w="939273">
                  <a:extLst>
                    <a:ext uri="{9D8B030D-6E8A-4147-A177-3AD203B41FA5}">
                      <a16:colId xmlns:a16="http://schemas.microsoft.com/office/drawing/2014/main" val="1770448695"/>
                    </a:ext>
                  </a:extLst>
                </a:gridCol>
                <a:gridCol w="939273">
                  <a:extLst>
                    <a:ext uri="{9D8B030D-6E8A-4147-A177-3AD203B41FA5}">
                      <a16:colId xmlns:a16="http://schemas.microsoft.com/office/drawing/2014/main" val="1834271638"/>
                    </a:ext>
                  </a:extLst>
                </a:gridCol>
                <a:gridCol w="939273">
                  <a:extLst>
                    <a:ext uri="{9D8B030D-6E8A-4147-A177-3AD203B41FA5}">
                      <a16:colId xmlns:a16="http://schemas.microsoft.com/office/drawing/2014/main" val="534550705"/>
                    </a:ext>
                  </a:extLst>
                </a:gridCol>
                <a:gridCol w="939273">
                  <a:extLst>
                    <a:ext uri="{9D8B030D-6E8A-4147-A177-3AD203B41FA5}">
                      <a16:colId xmlns:a16="http://schemas.microsoft.com/office/drawing/2014/main" val="175397873"/>
                    </a:ext>
                  </a:extLst>
                </a:gridCol>
                <a:gridCol w="939273">
                  <a:extLst>
                    <a:ext uri="{9D8B030D-6E8A-4147-A177-3AD203B41FA5}">
                      <a16:colId xmlns:a16="http://schemas.microsoft.com/office/drawing/2014/main" val="245786344"/>
                    </a:ext>
                  </a:extLst>
                </a:gridCol>
              </a:tblGrid>
              <a:tr h="252354">
                <a:tc>
                  <a:txBody>
                    <a:bodyPr/>
                    <a:lstStyle/>
                    <a:p>
                      <a:pPr algn="ctr"/>
                      <a:endParaRPr lang="en-GB" sz="1600">
                        <a:solidFill>
                          <a:schemeClr val="tx1">
                            <a:lumMod val="85000"/>
                            <a:lumOff val="15000"/>
                          </a:schemeClr>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600">
                          <a:solidFill>
                            <a:schemeClr val="tx1">
                              <a:lumMod val="85000"/>
                              <a:lumOff val="15000"/>
                            </a:schemeClr>
                          </a:solidFill>
                        </a:rPr>
                        <a:t>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solidFill>
                            <a:schemeClr val="tx1">
                              <a:lumMod val="85000"/>
                              <a:lumOff val="15000"/>
                            </a:schemeClr>
                          </a:solidFill>
                        </a:rPr>
                        <a:t>48%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solidFill>
                            <a:schemeClr val="tx1">
                              <a:lumMod val="85000"/>
                              <a:lumOff val="15000"/>
                            </a:schemeClr>
                          </a:solidFill>
                        </a:rPr>
                        <a:t>46%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solidFill>
                            <a:schemeClr val="tx1">
                              <a:lumMod val="85000"/>
                              <a:lumOff val="15000"/>
                            </a:schemeClr>
                          </a:solidFill>
                        </a:rPr>
                        <a:t>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solidFill>
                            <a:schemeClr val="tx1">
                              <a:lumMod val="85000"/>
                              <a:lumOff val="15000"/>
                            </a:schemeClr>
                          </a:solidFill>
                        </a:rPr>
                        <a:t>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solidFill>
                            <a:schemeClr val="tx1">
                              <a:lumMod val="85000"/>
                              <a:lumOff val="15000"/>
                            </a:schemeClr>
                          </a:solidFill>
                        </a:rPr>
                        <a:t>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solidFill>
                            <a:schemeClr val="tx1">
                              <a:lumMod val="85000"/>
                              <a:lumOff val="15000"/>
                            </a:schemeClr>
                          </a:solidFill>
                        </a:rPr>
                        <a:t>36%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solidFill>
                            <a:schemeClr val="tx1">
                              <a:lumMod val="85000"/>
                              <a:lumOff val="15000"/>
                            </a:schemeClr>
                          </a:solidFill>
                        </a:rPr>
                        <a:t>36%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solidFill>
                            <a:schemeClr val="tx1">
                              <a:lumMod val="85000"/>
                              <a:lumOff val="15000"/>
                            </a:schemeClr>
                          </a:solidFill>
                        </a:rPr>
                        <a:t>32%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solidFill>
                            <a:schemeClr val="tx1">
                              <a:lumMod val="85000"/>
                              <a:lumOff val="15000"/>
                            </a:schemeClr>
                          </a:solidFill>
                        </a:rPr>
                        <a:t>31%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1399859"/>
                  </a:ext>
                </a:extLst>
              </a:tr>
            </a:tbl>
          </a:graphicData>
        </a:graphic>
      </p:graphicFrame>
      <p:sp>
        <p:nvSpPr>
          <p:cNvPr id="26" name="Arrow: Down 25">
            <a:extLst>
              <a:ext uri="{FF2B5EF4-FFF2-40B4-BE49-F238E27FC236}">
                <a16:creationId xmlns:a16="http://schemas.microsoft.com/office/drawing/2014/main" id="{DA6622A7-2D80-4B72-A6EA-C7FED3018E5B}"/>
              </a:ext>
              <a:ext uri="{C183D7F6-B498-43B3-948B-1728B52AA6E4}">
                <adec:decorative xmlns:adec="http://schemas.microsoft.com/office/drawing/2017/decorative" val="1"/>
              </a:ext>
            </a:extLst>
          </p:cNvPr>
          <p:cNvSpPr/>
          <p:nvPr/>
        </p:nvSpPr>
        <p:spPr>
          <a:xfrm>
            <a:off x="498369" y="608664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D1140B05-ED84-4196-80D9-6B9F89818499}"/>
              </a:ext>
            </a:extLst>
          </p:cNvPr>
          <p:cNvSpPr txBox="1"/>
          <p:nvPr/>
        </p:nvSpPr>
        <p:spPr>
          <a:xfrm>
            <a:off x="655879" y="6023427"/>
            <a:ext cx="4743606"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in LA compared to Greater </a:t>
            </a:r>
            <a:r>
              <a:rPr kumimoji="0" lang="en-GB" sz="1150" b="0" i="0" u="none" strike="noStrike" kern="1200" cap="none" spc="0" normalizeH="0" baseline="0" noProof="0">
                <a:ln>
                  <a:noFill/>
                </a:ln>
                <a:solidFill>
                  <a:srgbClr val="5C5B5A"/>
                </a:solidFill>
                <a:effectLst/>
                <a:uLnTx/>
                <a:uFillTx/>
                <a:latin typeface="Arial"/>
                <a:ea typeface="+mn-ea"/>
                <a:cs typeface="+mn-cs"/>
              </a:rPr>
              <a:t>Manchester Total</a:t>
            </a:r>
          </a:p>
        </p:txBody>
      </p:sp>
      <p:sp>
        <p:nvSpPr>
          <p:cNvPr id="46" name="Footer Placeholder 4">
            <a:extLst>
              <a:ext uri="{FF2B5EF4-FFF2-40B4-BE49-F238E27FC236}">
                <a16:creationId xmlns:a16="http://schemas.microsoft.com/office/drawing/2014/main" id="{9B225FBC-431F-42E2-8665-C331F59F3290}"/>
              </a:ext>
            </a:extLst>
          </p:cNvPr>
          <p:cNvSpPr txBox="1">
            <a:spLocks/>
          </p:cNvSpPr>
          <p:nvPr/>
        </p:nvSpPr>
        <p:spPr>
          <a:xfrm>
            <a:off x="443886" y="633641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chemeClr val="bg1">
                    <a:lumMod val="50000"/>
                  </a:schemeClr>
                </a:solidFill>
                <a:cs typeface="Arial" panose="020B0604020202020204" pitchFamily="34" charset="0"/>
              </a:rPr>
              <a:t>Greater Manchester Food security Score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lumMod val="50000"/>
                  </a:schemeClr>
                </a:solidFill>
                <a:cs typeface="Arial" panose="020B0604020202020204" pitchFamily="34" charset="0"/>
              </a:rPr>
              <a:t>Unweighted base: Surveys 3+4+5, 3973(Online respondents); Bolton, 413; Bury, 270; Manchester, 753; Oldham, 330; Rochdale, 311; Salford, 341; Stockport, 436; Tameside, 334; Trafford, 329; Wigan, 455  </a:t>
            </a:r>
          </a:p>
        </p:txBody>
      </p:sp>
      <p:sp>
        <p:nvSpPr>
          <p:cNvPr id="29" name="Slide Number Placeholder 4">
            <a:extLst>
              <a:ext uri="{FF2B5EF4-FFF2-40B4-BE49-F238E27FC236}">
                <a16:creationId xmlns:a16="http://schemas.microsoft.com/office/drawing/2014/main" id="{86E99A7E-21FE-4652-A08B-A11C85F7D2F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4" name="Arrow: Down 13">
            <a:extLst>
              <a:ext uri="{FF2B5EF4-FFF2-40B4-BE49-F238E27FC236}">
                <a16:creationId xmlns:a16="http://schemas.microsoft.com/office/drawing/2014/main" id="{4E5BA6FB-C797-BAC3-5203-C315657837DE}"/>
              </a:ext>
              <a:ext uri="{C183D7F6-B498-43B3-948B-1728B52AA6E4}">
                <adec:decorative xmlns:adec="http://schemas.microsoft.com/office/drawing/2017/decorative" val="1"/>
              </a:ext>
            </a:extLst>
          </p:cNvPr>
          <p:cNvSpPr/>
          <p:nvPr/>
        </p:nvSpPr>
        <p:spPr>
          <a:xfrm rot="10800000">
            <a:off x="3362936" y="442994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2A063997-2F71-ACEC-B792-7B33C0D1671A}"/>
              </a:ext>
              <a:ext uri="{C183D7F6-B498-43B3-948B-1728B52AA6E4}">
                <adec:decorative xmlns:adec="http://schemas.microsoft.com/office/drawing/2017/decorative" val="1"/>
              </a:ext>
            </a:extLst>
          </p:cNvPr>
          <p:cNvSpPr/>
          <p:nvPr/>
        </p:nvSpPr>
        <p:spPr>
          <a:xfrm>
            <a:off x="3374969" y="177415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EEAA4615-500C-199A-1B16-19AAA210B912}"/>
              </a:ext>
              <a:ext uri="{C183D7F6-B498-43B3-948B-1728B52AA6E4}">
                <adec:decorative xmlns:adec="http://schemas.microsoft.com/office/drawing/2017/decorative" val="1"/>
              </a:ext>
            </a:extLst>
          </p:cNvPr>
          <p:cNvSpPr/>
          <p:nvPr/>
        </p:nvSpPr>
        <p:spPr>
          <a:xfrm>
            <a:off x="6197397" y="177415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F0C2AE78-A003-FE5F-5212-D5563FEEF7EE}"/>
              </a:ext>
              <a:ext uri="{C183D7F6-B498-43B3-948B-1728B52AA6E4}">
                <adec:decorative xmlns:adec="http://schemas.microsoft.com/office/drawing/2017/decorative" val="1"/>
              </a:ext>
            </a:extLst>
          </p:cNvPr>
          <p:cNvSpPr/>
          <p:nvPr/>
        </p:nvSpPr>
        <p:spPr>
          <a:xfrm rot="10800000">
            <a:off x="9071434" y="204604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AC143DC4-E203-D57D-F7D4-C2287A8652D7}"/>
              </a:ext>
              <a:ext uri="{C183D7F6-B498-43B3-948B-1728B52AA6E4}">
                <adec:decorative xmlns:adec="http://schemas.microsoft.com/office/drawing/2017/decorative" val="1"/>
              </a:ext>
            </a:extLst>
          </p:cNvPr>
          <p:cNvSpPr/>
          <p:nvPr/>
        </p:nvSpPr>
        <p:spPr>
          <a:xfrm>
            <a:off x="11947590" y="442994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50D2F989-CAED-4807-AF9D-A48AF9504912}"/>
              </a:ext>
              <a:ext uri="{C183D7F6-B498-43B3-948B-1728B52AA6E4}">
                <adec:decorative xmlns:adec="http://schemas.microsoft.com/office/drawing/2017/decorative" val="1"/>
              </a:ext>
            </a:extLst>
          </p:cNvPr>
          <p:cNvSpPr/>
          <p:nvPr/>
        </p:nvSpPr>
        <p:spPr>
          <a:xfrm rot="10800000">
            <a:off x="284495" y="606759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Arrow: Down 1">
            <a:extLst>
              <a:ext uri="{FF2B5EF4-FFF2-40B4-BE49-F238E27FC236}">
                <a16:creationId xmlns:a16="http://schemas.microsoft.com/office/drawing/2014/main" id="{A8ED18ED-F122-80C3-5C49-49586598A91E}"/>
              </a:ext>
              <a:ext uri="{C183D7F6-B498-43B3-948B-1728B52AA6E4}">
                <adec:decorative xmlns:adec="http://schemas.microsoft.com/office/drawing/2017/decorative" val="1"/>
              </a:ext>
            </a:extLst>
          </p:cNvPr>
          <p:cNvSpPr/>
          <p:nvPr/>
        </p:nvSpPr>
        <p:spPr>
          <a:xfrm rot="10800000">
            <a:off x="4326384" y="442994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Arrow: Down 4">
            <a:extLst>
              <a:ext uri="{FF2B5EF4-FFF2-40B4-BE49-F238E27FC236}">
                <a16:creationId xmlns:a16="http://schemas.microsoft.com/office/drawing/2014/main" id="{9005275A-39B2-70C8-6153-27D67499378D}"/>
              </a:ext>
              <a:ext uri="{C183D7F6-B498-43B3-948B-1728B52AA6E4}">
                <adec:decorative xmlns:adec="http://schemas.microsoft.com/office/drawing/2017/decorative" val="1"/>
              </a:ext>
            </a:extLst>
          </p:cNvPr>
          <p:cNvSpPr/>
          <p:nvPr/>
        </p:nvSpPr>
        <p:spPr>
          <a:xfrm>
            <a:off x="4326384" y="177415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Arrow: Down 5">
            <a:extLst>
              <a:ext uri="{FF2B5EF4-FFF2-40B4-BE49-F238E27FC236}">
                <a16:creationId xmlns:a16="http://schemas.microsoft.com/office/drawing/2014/main" id="{E4A7A304-1B33-16CC-32FF-5FFF215BA765}"/>
              </a:ext>
              <a:ext uri="{C183D7F6-B498-43B3-948B-1728B52AA6E4}">
                <adec:decorative xmlns:adec="http://schemas.microsoft.com/office/drawing/2017/decorative" val="1"/>
              </a:ext>
            </a:extLst>
          </p:cNvPr>
          <p:cNvSpPr/>
          <p:nvPr/>
        </p:nvSpPr>
        <p:spPr>
          <a:xfrm rot="10800000">
            <a:off x="11947591" y="204541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Arrow: Down 8">
            <a:extLst>
              <a:ext uri="{FF2B5EF4-FFF2-40B4-BE49-F238E27FC236}">
                <a16:creationId xmlns:a16="http://schemas.microsoft.com/office/drawing/2014/main" id="{0AC4B5D1-A351-0C49-9445-29EAF7A078AC}"/>
              </a:ext>
              <a:ext uri="{C183D7F6-B498-43B3-948B-1728B52AA6E4}">
                <adec:decorative xmlns:adec="http://schemas.microsoft.com/office/drawing/2017/decorative" val="1"/>
              </a:ext>
            </a:extLst>
          </p:cNvPr>
          <p:cNvSpPr/>
          <p:nvPr/>
        </p:nvSpPr>
        <p:spPr>
          <a:xfrm>
            <a:off x="10904660" y="442994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Arrow: Down 9">
            <a:extLst>
              <a:ext uri="{FF2B5EF4-FFF2-40B4-BE49-F238E27FC236}">
                <a16:creationId xmlns:a16="http://schemas.microsoft.com/office/drawing/2014/main" id="{9FBA694C-1CA0-CD12-3173-0D2DE2A6140D}"/>
              </a:ext>
              <a:ext uri="{C183D7F6-B498-43B3-948B-1728B52AA6E4}">
                <adec:decorative xmlns:adec="http://schemas.microsoft.com/office/drawing/2017/decorative" val="1"/>
              </a:ext>
            </a:extLst>
          </p:cNvPr>
          <p:cNvSpPr/>
          <p:nvPr/>
        </p:nvSpPr>
        <p:spPr>
          <a:xfrm rot="10800000">
            <a:off x="10904660" y="204604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50844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7BB602-D932-DA67-33B2-58A7CA941A15}"/>
              </a:ext>
            </a:extLst>
          </p:cNvPr>
          <p:cNvSpPr>
            <a:spLocks noGrp="1"/>
          </p:cNvSpPr>
          <p:nvPr>
            <p:ph type="title"/>
          </p:nvPr>
        </p:nvSpPr>
        <p:spPr>
          <a:xfrm>
            <a:off x="586799" y="225693"/>
            <a:ext cx="11017824" cy="926623"/>
          </a:xfrm>
        </p:spPr>
        <p:txBody>
          <a:bodyPr>
            <a:normAutofit/>
          </a:bodyPr>
          <a:lstStyle/>
          <a:p>
            <a:r>
              <a:rPr lang="en-GB" sz="1800" b="1"/>
              <a:t>Background</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155697" y="575236"/>
            <a:ext cx="12036303" cy="5733977"/>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800"/>
              </a:spcBef>
            </a:pPr>
            <a:r>
              <a:rPr lang="en-GB" sz="1300"/>
              <a:t>This report presents summary findings for a quantitative survey carried out between 7</a:t>
            </a:r>
            <a:r>
              <a:rPr lang="en-GB" sz="1300" baseline="30000"/>
              <a:t>th</a:t>
            </a:r>
            <a:r>
              <a:rPr lang="en-GB" sz="1300"/>
              <a:t> and 21</a:t>
            </a:r>
            <a:r>
              <a:rPr lang="en-GB" sz="1300" baseline="30000"/>
              <a:t>st</a:t>
            </a:r>
            <a:r>
              <a:rPr lang="en-GB" sz="1300"/>
              <a:t> December 2022, with a representative sample of 1470 residents from across all ten Greater Manchester local authority areas.</a:t>
            </a:r>
          </a:p>
          <a:p>
            <a:pPr>
              <a:lnSpc>
                <a:spcPct val="100000"/>
              </a:lnSpc>
              <a:spcBef>
                <a:spcPts val="800"/>
              </a:spcBef>
            </a:pPr>
            <a:r>
              <a:rPr lang="en-GB" sz="1300"/>
              <a:t>These January 2023 findings (survey 5) are presented alongside those from similar Greater Manchester resident surveys undertaken in February (survey 1), April (survey 2), September (survey 3) and November (survey 4). </a:t>
            </a:r>
          </a:p>
          <a:p>
            <a:pPr>
              <a:lnSpc>
                <a:spcPct val="100000"/>
              </a:lnSpc>
              <a:spcBef>
                <a:spcPts val="800"/>
              </a:spcBef>
            </a:pPr>
            <a:r>
              <a:rPr lang="en-GB" sz="1300"/>
              <a:t>These surveys build on the GMCA Covid-19 Tracker conducted between December 2020 and December 2021, by also looking at some key issues for the wider Greater Manchester Strategy and its vision for a fairer, greener and more prosperous city region:</a:t>
            </a:r>
          </a:p>
          <a:p>
            <a:pPr marL="742950" lvl="1" indent="-285750">
              <a:lnSpc>
                <a:spcPct val="100000"/>
              </a:lnSpc>
              <a:spcBef>
                <a:spcPts val="400"/>
              </a:spcBef>
              <a:buFont typeface="Arial" panose="020B0604020202020204" pitchFamily="34" charset="0"/>
              <a:buChar char="•"/>
            </a:pPr>
            <a:r>
              <a:rPr lang="en-GB" sz="1300"/>
              <a:t>ensuring digital inclusion for all</a:t>
            </a:r>
          </a:p>
          <a:p>
            <a:pPr marL="742950" lvl="1" indent="-285750">
              <a:lnSpc>
                <a:spcPct val="100000"/>
              </a:lnSpc>
              <a:spcBef>
                <a:spcPts val="400"/>
              </a:spcBef>
              <a:buFont typeface="Arial" panose="020B0604020202020204" pitchFamily="34" charset="0"/>
              <a:buChar char="•"/>
            </a:pPr>
            <a:r>
              <a:rPr lang="en-GB" sz="1300"/>
              <a:t>cost of living (introduced from survey 3 onwards) – including food and fuel poverty</a:t>
            </a:r>
          </a:p>
          <a:p>
            <a:pPr marL="742950" lvl="1" indent="-285750">
              <a:lnSpc>
                <a:spcPct val="100000"/>
              </a:lnSpc>
              <a:spcBef>
                <a:spcPts val="400"/>
              </a:spcBef>
              <a:buFont typeface="Arial" panose="020B0604020202020204" pitchFamily="34" charset="0"/>
              <a:buChar char="•"/>
            </a:pPr>
            <a:r>
              <a:rPr lang="en-GB" sz="1300"/>
              <a:t>good work - job flexibility and satisfaction (re-introduced in survey 5, having been explored previously in survey 1 and 2)</a:t>
            </a:r>
          </a:p>
          <a:p>
            <a:pPr>
              <a:lnSpc>
                <a:spcPct val="100000"/>
              </a:lnSpc>
              <a:spcBef>
                <a:spcPts val="800"/>
              </a:spcBef>
            </a:pPr>
            <a:r>
              <a:rPr lang="en-GB" sz="1300"/>
              <a:t>To provide a national comparison, where available, Greater Manchester findings are presented alongside the most recent benchmarking data from relevant ONS surveys.*</a:t>
            </a:r>
          </a:p>
          <a:p>
            <a:pPr>
              <a:lnSpc>
                <a:spcPct val="100000"/>
              </a:lnSpc>
              <a:spcBef>
                <a:spcPts val="800"/>
              </a:spcBef>
            </a:pPr>
            <a:r>
              <a:rPr lang="en-GB" sz="1300"/>
              <a:t>In presenting Greater Manchester data, results from surveys 3, 4 and 5 have been merged where possible. This allows for larger and therefore more stable and robust sample sizes for analysis into specific sub-groups within the overall population. The following approaches have been used, as felt most appropriate for the datasets in each theme:</a:t>
            </a:r>
          </a:p>
          <a:p>
            <a:pPr marL="742950" lvl="1" indent="-285750">
              <a:lnSpc>
                <a:spcPct val="100000"/>
              </a:lnSpc>
              <a:spcBef>
                <a:spcPts val="400"/>
              </a:spcBef>
              <a:buFont typeface="Arial" panose="020B0604020202020204" pitchFamily="34" charset="0"/>
              <a:buChar char="•"/>
            </a:pPr>
            <a:r>
              <a:rPr lang="en-GB" sz="1300"/>
              <a:t>ensuring digital inclusion for all – merged data for autumn 2022 (surveys 3+4+5) is used</a:t>
            </a:r>
          </a:p>
          <a:p>
            <a:pPr marL="742950" lvl="1" indent="-285750">
              <a:lnSpc>
                <a:spcPct val="100000"/>
              </a:lnSpc>
              <a:spcBef>
                <a:spcPts val="400"/>
              </a:spcBef>
              <a:buFont typeface="Arial" panose="020B0604020202020204" pitchFamily="34" charset="0"/>
              <a:buChar char="•"/>
            </a:pPr>
            <a:r>
              <a:rPr lang="en-GB" sz="1300"/>
              <a:t>good work – survey 5 data is compared with data for spring 2022 (from surveys 1+2) </a:t>
            </a:r>
          </a:p>
          <a:p>
            <a:pPr marL="742950" lvl="1" indent="-285750">
              <a:lnSpc>
                <a:spcPct val="100000"/>
              </a:lnSpc>
              <a:spcBef>
                <a:spcPts val="400"/>
              </a:spcBef>
              <a:buFont typeface="Arial" panose="020B0604020202020204" pitchFamily="34" charset="0"/>
              <a:buChar char="•"/>
            </a:pPr>
            <a:r>
              <a:rPr lang="en-GB" sz="1300"/>
              <a:t>cost of living – data from individual surveys is shown separately, along with merged results for autumn 2022 (surveys 3+4+5)</a:t>
            </a:r>
          </a:p>
          <a:p>
            <a:pPr marL="1200150" lvl="2" indent="-285750">
              <a:lnSpc>
                <a:spcPct val="100000"/>
              </a:lnSpc>
              <a:spcBef>
                <a:spcPts val="400"/>
              </a:spcBef>
              <a:buFont typeface="Arial" panose="020B0604020202020204" pitchFamily="34" charset="0"/>
              <a:buChar char="•"/>
            </a:pPr>
            <a:r>
              <a:rPr lang="en-GB" sz="1300">
                <a:solidFill>
                  <a:srgbClr val="5C5B5A"/>
                </a:solidFill>
              </a:rPr>
              <a:t>within this, food and fuel poverty includes merged data for spring (survey 1+2), and autumn (surveys 3+4+5) </a:t>
            </a:r>
          </a:p>
          <a:p>
            <a:pPr marL="742950" lvl="1" indent="-285750">
              <a:lnSpc>
                <a:spcPct val="100000"/>
              </a:lnSpc>
              <a:spcBef>
                <a:spcPts val="400"/>
              </a:spcBef>
              <a:buFont typeface="Arial" panose="020B0604020202020204" pitchFamily="34" charset="0"/>
              <a:buChar char="•"/>
            </a:pPr>
            <a:r>
              <a:rPr lang="en-GB" sz="1300"/>
              <a:t>Covid-19 - data from all individual surveys is shown separately</a:t>
            </a:r>
          </a:p>
          <a:p>
            <a:pPr>
              <a:lnSpc>
                <a:spcPct val="100000"/>
              </a:lnSpc>
              <a:spcBef>
                <a:spcPts val="800"/>
              </a:spcBef>
            </a:pPr>
            <a:r>
              <a:rPr lang="en-GB" sz="1300"/>
              <a:t>These surveys will continue on a bi-monthly basis, provisionally until spring 2024. They provide a growing base of evidence to highlight potential trends and indicators which partners can begin to respond to and explore in greater detail. These regular ongoing insights are designed to give stakeholders information about where to target support, communications / engagement activities and resources to improve the lives of Greater Manchester residents.</a:t>
            </a:r>
          </a:p>
          <a:p>
            <a:endParaRPr lang="en-GB"/>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78012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586800" y="583199"/>
            <a:ext cx="5495023" cy="1513229"/>
          </a:xfrm>
        </p:spPr>
        <p:txBody>
          <a:bodyPr>
            <a:normAutofit fontScale="90000"/>
          </a:bodyPr>
          <a:lstStyle/>
          <a:p>
            <a:r>
              <a:rPr lang="en-GB"/>
              <a:t>Detailed findings:</a:t>
            </a:r>
            <a:br>
              <a:rPr lang="en-GB"/>
            </a:br>
            <a:br>
              <a:rPr lang="en-GB"/>
            </a:br>
            <a:r>
              <a:rPr lang="en-GB"/>
              <a:t>Cost of Living – Overall impacts and concerns</a:t>
            </a:r>
          </a:p>
        </p:txBody>
      </p:sp>
      <p:sp>
        <p:nvSpPr>
          <p:cNvPr id="3" name="Text Placeholder 2">
            <a:extLst>
              <a:ext uri="{FF2B5EF4-FFF2-40B4-BE49-F238E27FC236}">
                <a16:creationId xmlns:a16="http://schemas.microsoft.com/office/drawing/2014/main" id="{0F5235E6-B3F0-53C3-9546-36323FA23B1D}"/>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949934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830997"/>
          </a:xfrm>
        </p:spPr>
        <p:txBody>
          <a:bodyPr vert="horz" wrap="square" lIns="0" tIns="0" rIns="0" bIns="0" rtlCol="0" anchor="t" anchorCtr="0">
            <a:spAutoFit/>
          </a:bodyPr>
          <a:lstStyle/>
          <a:p>
            <a:pPr>
              <a:lnSpc>
                <a:spcPct val="100000"/>
              </a:lnSpc>
            </a:pPr>
            <a:r>
              <a:rPr lang="en-GB" sz="1800" b="1">
                <a:cs typeface="Calibri" panose="020F0502020204030204" pitchFamily="34" charset="0"/>
              </a:rPr>
              <a:t>The proportion of respondents who say they have very high </a:t>
            </a:r>
            <a:r>
              <a:rPr lang="en-GB" sz="1800" b="1">
                <a:solidFill>
                  <a:srgbClr val="009690"/>
                </a:solidFill>
                <a:cs typeface="Calibri" panose="020F0502020204030204" pitchFamily="34" charset="0"/>
              </a:rPr>
              <a:t>life satisfaction </a:t>
            </a:r>
            <a:r>
              <a:rPr lang="en-GB" sz="1800" b="1">
                <a:cs typeface="Calibri" panose="020F0502020204030204" pitchFamily="34" charset="0"/>
              </a:rPr>
              <a:t>has remained stable since November (18% vs. 16%). Those with lower life satisfaction continue to include disabled respondents and those in financially precarious situations. </a:t>
            </a:r>
          </a:p>
        </p:txBody>
      </p:sp>
      <p:sp>
        <p:nvSpPr>
          <p:cNvPr id="27" name="TextBox 26">
            <a:extLst>
              <a:ext uri="{FF2B5EF4-FFF2-40B4-BE49-F238E27FC236}">
                <a16:creationId xmlns:a16="http://schemas.microsoft.com/office/drawing/2014/main" id="{8F4A9E68-6AB0-4D51-AE80-1E43340FC2A7}"/>
              </a:ext>
            </a:extLst>
          </p:cNvPr>
          <p:cNvSpPr txBox="1"/>
          <p:nvPr/>
        </p:nvSpPr>
        <p:spPr>
          <a:xfrm>
            <a:off x="2375985" y="1077822"/>
            <a:ext cx="4496744"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sng" strike="noStrike" kern="1200" cap="none" spc="0" normalizeH="0" baseline="0" noProof="0">
                <a:ln>
                  <a:noFill/>
                </a:ln>
                <a:solidFill>
                  <a:srgbClr val="5C5B5A"/>
                </a:solidFill>
                <a:effectLst/>
                <a:uLnTx/>
                <a:uFillTx/>
                <a:latin typeface="Arial"/>
                <a:ea typeface="+mn-ea"/>
                <a:cs typeface="+mn-cs"/>
              </a:rPr>
              <a:t>How satisfied are you with your life nowadays?</a:t>
            </a:r>
          </a:p>
        </p:txBody>
      </p:sp>
      <p:graphicFrame>
        <p:nvGraphicFramePr>
          <p:cNvPr id="25" name="Chart Placeholder 20" descr="Bar chart showing people's feelings of satisfaction. 18% reported very high levels of satisfaction in January. 16% report very high levels of satisfaction in November. ">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2223744390"/>
              </p:ext>
            </p:extLst>
          </p:nvPr>
        </p:nvGraphicFramePr>
        <p:xfrm>
          <a:off x="1029366" y="1441991"/>
          <a:ext cx="6979766" cy="4799111"/>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0D82B386-1E36-40C9-94A9-FE882BF8D29C}"/>
              </a:ext>
              <a:ext uri="{C183D7F6-B498-43B3-948B-1728B52AA6E4}">
                <adec:decorative xmlns:adec="http://schemas.microsoft.com/office/drawing/2017/decorative" val="1"/>
              </a:ext>
            </a:extLst>
          </p:cNvPr>
          <p:cNvSpPr txBox="1"/>
          <p:nvPr/>
        </p:nvSpPr>
        <p:spPr>
          <a:xfrm>
            <a:off x="213689" y="3237396"/>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18" name="TextBox 17">
            <a:extLst>
              <a:ext uri="{FF2B5EF4-FFF2-40B4-BE49-F238E27FC236}">
                <a16:creationId xmlns:a16="http://schemas.microsoft.com/office/drawing/2014/main" id="{438423F1-0FA6-4871-B382-067400BD397A}"/>
              </a:ext>
              <a:ext uri="{C183D7F6-B498-43B3-948B-1728B52AA6E4}">
                <adec:decorative xmlns:adec="http://schemas.microsoft.com/office/drawing/2017/decorative" val="1"/>
              </a:ext>
            </a:extLst>
          </p:cNvPr>
          <p:cNvSpPr txBox="1"/>
          <p:nvPr/>
        </p:nvSpPr>
        <p:spPr>
          <a:xfrm>
            <a:off x="213689" y="4555023"/>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21" name="TextBox 20">
            <a:extLst>
              <a:ext uri="{FF2B5EF4-FFF2-40B4-BE49-F238E27FC236}">
                <a16:creationId xmlns:a16="http://schemas.microsoft.com/office/drawing/2014/main" id="{8F377412-68E3-47E9-8AF1-656AFF71C79A}"/>
              </a:ext>
              <a:ext uri="{C183D7F6-B498-43B3-948B-1728B52AA6E4}">
                <adec:decorative xmlns:adec="http://schemas.microsoft.com/office/drawing/2017/decorative" val="1"/>
              </a:ext>
            </a:extLst>
          </p:cNvPr>
          <p:cNvSpPr txBox="1"/>
          <p:nvPr/>
        </p:nvSpPr>
        <p:spPr>
          <a:xfrm>
            <a:off x="213689" y="529646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sp>
        <p:nvSpPr>
          <p:cNvPr id="20" name="TextBox 19">
            <a:extLst>
              <a:ext uri="{FF2B5EF4-FFF2-40B4-BE49-F238E27FC236}">
                <a16:creationId xmlns:a16="http://schemas.microsoft.com/office/drawing/2014/main" id="{C4836D76-C64D-4C0B-B228-0BF56F4B7540}"/>
              </a:ext>
              <a:ext uri="{C183D7F6-B498-43B3-948B-1728B52AA6E4}">
                <adec:decorative xmlns:adec="http://schemas.microsoft.com/office/drawing/2017/decorative" val="1"/>
              </a:ext>
            </a:extLst>
          </p:cNvPr>
          <p:cNvSpPr txBox="1"/>
          <p:nvPr/>
        </p:nvSpPr>
        <p:spPr>
          <a:xfrm>
            <a:off x="213689" y="1809295"/>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30" name="Arrow: Down 29">
            <a:extLst>
              <a:ext uri="{FF2B5EF4-FFF2-40B4-BE49-F238E27FC236}">
                <a16:creationId xmlns:a16="http://schemas.microsoft.com/office/drawing/2014/main" id="{B4CD9241-85C2-4EDA-8CE3-8C14C7153978}"/>
              </a:ext>
              <a:ext uri="{C183D7F6-B498-43B3-948B-1728B52AA6E4}">
                <adec:decorative xmlns:adec="http://schemas.microsoft.com/office/drawing/2017/decorative" val="1"/>
              </a:ext>
            </a:extLst>
          </p:cNvPr>
          <p:cNvSpPr/>
          <p:nvPr/>
        </p:nvSpPr>
        <p:spPr>
          <a:xfrm>
            <a:off x="806001" y="6047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Speech Bubble: Rectangle 2">
            <a:extLst>
              <a:ext uri="{FF2B5EF4-FFF2-40B4-BE49-F238E27FC236}">
                <a16:creationId xmlns:a16="http://schemas.microsoft.com/office/drawing/2014/main" id="{CBF1039C-456D-5AD4-A177-1F02F7A9D8C9}"/>
              </a:ext>
              <a:ext uri="{C183D7F6-B498-43B3-948B-1728B52AA6E4}">
                <adec:decorative xmlns:adec="http://schemas.microsoft.com/office/drawing/2017/decorative" val="0"/>
              </a:ext>
            </a:extLst>
          </p:cNvPr>
          <p:cNvSpPr/>
          <p:nvPr/>
        </p:nvSpPr>
        <p:spPr>
          <a:xfrm>
            <a:off x="7500779" y="1441992"/>
            <a:ext cx="4520645" cy="4248689"/>
          </a:xfrm>
          <a:prstGeom prst="wedgeRectCallout">
            <a:avLst>
              <a:gd name="adj1" fmla="val -63313"/>
              <a:gd name="adj2" fmla="val 39056"/>
            </a:avLst>
          </a:prstGeom>
          <a:solidFill>
            <a:schemeClr val="bg1"/>
          </a:solidFill>
          <a:ln w="9525">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with ‘low’ life satisfaction higher compared to Autumn GM average (15%)*:</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Disabled respondents (30%) including those who have mental ill health (</a:t>
            </a:r>
            <a:r>
              <a:rPr lang="en-GB" sz="1200">
                <a:solidFill>
                  <a:srgbClr val="5C5B5A"/>
                </a:solidFill>
                <a:latin typeface="Arial" panose="020B0604020202020204" pitchFamily="34" charset="0"/>
                <a:cs typeface="Arial" panose="020B0604020202020204" pitchFamily="34" charset="0"/>
              </a:rPr>
              <a:t>44</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a mobility disability (30%), a sensory disability (26%) or a learning disability (25%)</a:t>
            </a:r>
          </a:p>
          <a:p>
            <a:pPr marR="0" lvl="0" algn="l" defTabSz="914400" rtl="0" eaLnBrk="1" fontAlgn="auto" latinLnBrk="0" hangingPunct="1">
              <a:lnSpc>
                <a:spcPct val="100000"/>
              </a:lnSpc>
              <a:spcBef>
                <a:spcPts val="0"/>
              </a:spcBef>
              <a:spcAft>
                <a:spcPts val="400"/>
              </a:spcAft>
              <a:buClrTx/>
              <a:buSzTx/>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not in work due to ill health or disability (49%)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have </a:t>
            </a:r>
            <a:r>
              <a:rPr lang="en-GB" sz="1200">
                <a:solidFill>
                  <a:srgbClr val="5C5B5A"/>
                </a:solidFill>
                <a:latin typeface="Arial" panose="020B0604020202020204" pitchFamily="34" charset="0"/>
                <a:cs typeface="Arial" panose="020B0604020202020204" pitchFamily="34" charset="0"/>
              </a:rPr>
              <a:t>been out of work for more than 6 months (36%)</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have not eaten for a whole day due to l</a:t>
            </a:r>
            <a:r>
              <a:rPr lang="en-GB" sz="1200">
                <a:solidFill>
                  <a:srgbClr val="5C5B5A"/>
                </a:solidFill>
                <a:latin typeface="Arial" panose="020B0604020202020204" pitchFamily="34" charset="0"/>
                <a:cs typeface="Arial" panose="020B0604020202020204" pitchFamily="34" charset="0"/>
              </a:rPr>
              <a:t>ack of money (33%)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have got a loan from a friend, family member, neighbour or other personal connection (31%), or a loan from a bank overdraft (29%)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live in a property rented from a Housing Association/Trust (27%) or a Local Authority/Council (26%)</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are homemakers (27%)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find it difficult to afford their mortgage/rent (26%)</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1F27670B-F2A8-478D-AE70-BB5DB634AE4D}"/>
              </a:ext>
            </a:extLst>
          </p:cNvPr>
          <p:cNvSpPr txBox="1"/>
          <p:nvPr/>
        </p:nvSpPr>
        <p:spPr>
          <a:xfrm>
            <a:off x="7374125" y="5731685"/>
            <a:ext cx="3472215" cy="246221"/>
          </a:xfrm>
          <a:prstGeom prst="rect">
            <a:avLst/>
          </a:prstGeom>
          <a:noFill/>
        </p:spPr>
        <p:txBody>
          <a:bodyPr wrap="square">
            <a:spAutoFit/>
          </a:bodyPr>
          <a:lstStyle/>
          <a:p>
            <a:r>
              <a:rPr lang="en-GB" sz="1000">
                <a:solidFill>
                  <a:srgbClr val="FFFFFF">
                    <a:lumMod val="50000"/>
                  </a:srgbClr>
                </a:solidFill>
                <a:latin typeface="Arial" panose="020B0604020202020204" pitchFamily="34" charset="0"/>
                <a:cs typeface="Arial" panose="020B0604020202020204" pitchFamily="34" charset="0"/>
              </a:rPr>
              <a:t> * Subgroup analysis uses merged data from s3+4+5</a:t>
            </a:r>
            <a:endParaRPr lang="en-GB" sz="1000"/>
          </a:p>
        </p:txBody>
      </p:sp>
      <p:grpSp>
        <p:nvGrpSpPr>
          <p:cNvPr id="37" name="Group 36" descr="Green and Red arrows to signify when a statistic is significantly higher or lower than the previous survey.">
            <a:extLst>
              <a:ext uri="{FF2B5EF4-FFF2-40B4-BE49-F238E27FC236}">
                <a16:creationId xmlns:a16="http://schemas.microsoft.com/office/drawing/2014/main" id="{DEFD5817-8C61-427E-B1BA-6A191FD281C3}"/>
              </a:ext>
            </a:extLst>
          </p:cNvPr>
          <p:cNvGrpSpPr/>
          <p:nvPr/>
        </p:nvGrpSpPr>
        <p:grpSpPr>
          <a:xfrm>
            <a:off x="575408" y="5999738"/>
            <a:ext cx="5976353" cy="276999"/>
            <a:chOff x="520117" y="5798698"/>
            <a:chExt cx="5976353" cy="276999"/>
          </a:xfrm>
        </p:grpSpPr>
        <p:sp>
          <p:nvSpPr>
            <p:cNvPr id="38" name="Arrow: Down 37">
              <a:extLst>
                <a:ext uri="{FF2B5EF4-FFF2-40B4-BE49-F238E27FC236}">
                  <a16:creationId xmlns:a16="http://schemas.microsoft.com/office/drawing/2014/main" id="{487B0404-850B-40F2-9080-6E5E1586FBF1}"/>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TextBox 38">
              <a:extLst>
                <a:ext uri="{FF2B5EF4-FFF2-40B4-BE49-F238E27FC236}">
                  <a16:creationId xmlns:a16="http://schemas.microsoft.com/office/drawing/2014/main" id="{A2C68019-E99D-4E15-A5FB-A8505E9E79A8}"/>
                </a:ext>
              </a:extLst>
            </p:cNvPr>
            <p:cNvSpPr txBox="1"/>
            <p:nvPr/>
          </p:nvSpPr>
          <p:spPr>
            <a:xfrm>
              <a:off x="884934" y="579869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Survey before</a:t>
              </a:r>
            </a:p>
          </p:txBody>
        </p:sp>
      </p:gr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A1. Where 0 is “not at all” and 10 is “completely”…			</a:t>
            </a:r>
            <a:r>
              <a:rPr lang="en-GB" sz="100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1, 1385; Survey 2, 1467, Survey 3, 1677; Survey 4, 1636; Survey 5, 1470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67082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21336" y="184507"/>
            <a:ext cx="11288063" cy="830997"/>
          </a:xfrm>
        </p:spPr>
        <p:txBody>
          <a:bodyPr vert="horz" wrap="square" lIns="0" tIns="0" rIns="0" bIns="0" rtlCol="0" anchor="t" anchorCtr="0">
            <a:spAutoFit/>
          </a:bodyPr>
          <a:lstStyle/>
          <a:p>
            <a:pPr>
              <a:lnSpc>
                <a:spcPct val="100000"/>
              </a:lnSpc>
            </a:pPr>
            <a:r>
              <a:rPr lang="en-GB" sz="1800" b="1">
                <a:cs typeface="Calibri" panose="020F0502020204030204" pitchFamily="34" charset="0"/>
              </a:rPr>
              <a:t>Over two fifths (42%) of respondents report </a:t>
            </a:r>
            <a:r>
              <a:rPr lang="en-GB" sz="1800" b="1">
                <a:solidFill>
                  <a:srgbClr val="009690"/>
                </a:solidFill>
                <a:cs typeface="Calibri" panose="020F0502020204030204" pitchFamily="34" charset="0"/>
              </a:rPr>
              <a:t>very low levels of anxiety</a:t>
            </a:r>
            <a:r>
              <a:rPr lang="en-GB" sz="1800" b="1">
                <a:cs typeface="Calibri" panose="020F0502020204030204" pitchFamily="34" charset="0"/>
              </a:rPr>
              <a:t>, which is a similar proportion to November. Around a quarter of respondents (24%) say they have low feelings of anxiety, a significant rise since November</a:t>
            </a:r>
            <a:endParaRPr lang="en-GB" sz="1800" b="1">
              <a:highlight>
                <a:srgbClr val="FFFF00"/>
              </a:highlight>
              <a:cs typeface="Calibri" panose="020F0502020204030204" pitchFamily="34" charset="0"/>
            </a:endParaRPr>
          </a:p>
        </p:txBody>
      </p:sp>
      <p:sp>
        <p:nvSpPr>
          <p:cNvPr id="2" name="TextBox 1">
            <a:extLst>
              <a:ext uri="{FF2B5EF4-FFF2-40B4-BE49-F238E27FC236}">
                <a16:creationId xmlns:a16="http://schemas.microsoft.com/office/drawing/2014/main" id="{839F0CED-B7D2-4B73-86EA-C928F6CE42BA}"/>
              </a:ext>
            </a:extLst>
          </p:cNvPr>
          <p:cNvSpPr txBox="1"/>
          <p:nvPr/>
        </p:nvSpPr>
        <p:spPr>
          <a:xfrm>
            <a:off x="2342871" y="1191064"/>
            <a:ext cx="3558988"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anxious did you feel yesterday?</a:t>
            </a:r>
          </a:p>
        </p:txBody>
      </p:sp>
      <p:graphicFrame>
        <p:nvGraphicFramePr>
          <p:cNvPr id="17" name="Chart Placeholder 20" descr="Bar chart showing people's feelings of anxiety. 42% reported high levels of anxiety in January. 43% reported high levels of anxiety in November and September. ">
            <a:extLst>
              <a:ext uri="{FF2B5EF4-FFF2-40B4-BE49-F238E27FC236}">
                <a16:creationId xmlns:a16="http://schemas.microsoft.com/office/drawing/2014/main" id="{6C8694E1-EDCD-46AB-9D9B-6CE27044CD35}"/>
              </a:ext>
            </a:extLst>
          </p:cNvPr>
          <p:cNvGraphicFramePr>
            <a:graphicFrameLocks/>
          </p:cNvGraphicFramePr>
          <p:nvPr>
            <p:extLst>
              <p:ext uri="{D42A27DB-BD31-4B8C-83A1-F6EECF244321}">
                <p14:modId xmlns:p14="http://schemas.microsoft.com/office/powerpoint/2010/main" val="3326026756"/>
              </p:ext>
            </p:extLst>
          </p:nvPr>
        </p:nvGraphicFramePr>
        <p:xfrm>
          <a:off x="1155065" y="1441991"/>
          <a:ext cx="5800288" cy="4799111"/>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descr="Green and Red arrows to signify when a statistic is significantly higher or lower than the previous survey.">
            <a:extLst>
              <a:ext uri="{FF2B5EF4-FFF2-40B4-BE49-F238E27FC236}">
                <a16:creationId xmlns:a16="http://schemas.microsoft.com/office/drawing/2014/main" id="{FD28C11A-DB12-E150-934F-47F4EF6D52AB}"/>
              </a:ext>
            </a:extLst>
          </p:cNvPr>
          <p:cNvGrpSpPr/>
          <p:nvPr/>
        </p:nvGrpSpPr>
        <p:grpSpPr>
          <a:xfrm>
            <a:off x="575408" y="5999738"/>
            <a:ext cx="5976353" cy="276999"/>
            <a:chOff x="520117" y="5798698"/>
            <a:chExt cx="5976353" cy="276999"/>
          </a:xfrm>
        </p:grpSpPr>
        <p:sp>
          <p:nvSpPr>
            <p:cNvPr id="5" name="Arrow: Down 4">
              <a:extLst>
                <a:ext uri="{FF2B5EF4-FFF2-40B4-BE49-F238E27FC236}">
                  <a16:creationId xmlns:a16="http://schemas.microsoft.com/office/drawing/2014/main" id="{027BF022-3704-706C-4923-0EC859E650C8}"/>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78A96FCE-A82B-1209-E271-F0BAAE5BDE42}"/>
                </a:ext>
              </a:extLst>
            </p:cNvPr>
            <p:cNvSpPr txBox="1"/>
            <p:nvPr/>
          </p:nvSpPr>
          <p:spPr>
            <a:xfrm>
              <a:off x="884934" y="579869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Survey before</a:t>
              </a:r>
            </a:p>
          </p:txBody>
        </p:sp>
      </p:grpSp>
      <p:sp>
        <p:nvSpPr>
          <p:cNvPr id="34" name="TextBox 33">
            <a:extLst>
              <a:ext uri="{FF2B5EF4-FFF2-40B4-BE49-F238E27FC236}">
                <a16:creationId xmlns:a16="http://schemas.microsoft.com/office/drawing/2014/main" id="{0A16C70B-1B7D-42BA-A852-239B307B5B00}"/>
              </a:ext>
              <a:ext uri="{C183D7F6-B498-43B3-948B-1728B52AA6E4}">
                <adec:decorative xmlns:adec="http://schemas.microsoft.com/office/drawing/2017/decorative" val="1"/>
              </a:ext>
            </a:extLst>
          </p:cNvPr>
          <p:cNvSpPr txBox="1"/>
          <p:nvPr/>
        </p:nvSpPr>
        <p:spPr>
          <a:xfrm>
            <a:off x="278361" y="2129485"/>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(6-10)</a:t>
            </a:r>
          </a:p>
        </p:txBody>
      </p:sp>
      <p:sp>
        <p:nvSpPr>
          <p:cNvPr id="35" name="TextBox 34">
            <a:extLst>
              <a:ext uri="{FF2B5EF4-FFF2-40B4-BE49-F238E27FC236}">
                <a16:creationId xmlns:a16="http://schemas.microsoft.com/office/drawing/2014/main" id="{E06DCCED-D8D6-4607-B19B-ACA86C88D7CA}"/>
              </a:ext>
              <a:ext uri="{C183D7F6-B498-43B3-948B-1728B52AA6E4}">
                <adec:decorative xmlns:adec="http://schemas.microsoft.com/office/drawing/2017/decorative" val="1"/>
              </a:ext>
            </a:extLst>
          </p:cNvPr>
          <p:cNvSpPr txBox="1"/>
          <p:nvPr/>
        </p:nvSpPr>
        <p:spPr>
          <a:xfrm>
            <a:off x="278361" y="342208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(4-5)</a:t>
            </a:r>
          </a:p>
        </p:txBody>
      </p:sp>
      <p:sp>
        <p:nvSpPr>
          <p:cNvPr id="37" name="TextBox 36">
            <a:extLst>
              <a:ext uri="{FF2B5EF4-FFF2-40B4-BE49-F238E27FC236}">
                <a16:creationId xmlns:a16="http://schemas.microsoft.com/office/drawing/2014/main" id="{C73B4353-DCDA-493D-9B53-F8628DEE39D6}"/>
              </a:ext>
              <a:ext uri="{C183D7F6-B498-43B3-948B-1728B52AA6E4}">
                <adec:decorative xmlns:adec="http://schemas.microsoft.com/office/drawing/2017/decorative" val="1"/>
              </a:ext>
            </a:extLst>
          </p:cNvPr>
          <p:cNvSpPr txBox="1"/>
          <p:nvPr/>
        </p:nvSpPr>
        <p:spPr>
          <a:xfrm>
            <a:off x="278361" y="5076429"/>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low (0-1)</a:t>
            </a:r>
          </a:p>
        </p:txBody>
      </p:sp>
      <p:sp>
        <p:nvSpPr>
          <p:cNvPr id="18" name="TextBox 17">
            <a:extLst>
              <a:ext uri="{FF2B5EF4-FFF2-40B4-BE49-F238E27FC236}">
                <a16:creationId xmlns:a16="http://schemas.microsoft.com/office/drawing/2014/main" id="{6B0DA277-4979-459F-93E2-47B1A800B0D4}"/>
              </a:ext>
              <a:ext uri="{C183D7F6-B498-43B3-948B-1728B52AA6E4}">
                <adec:decorative xmlns:adec="http://schemas.microsoft.com/office/drawing/2017/decorative" val="1"/>
              </a:ext>
            </a:extLst>
          </p:cNvPr>
          <p:cNvSpPr txBox="1"/>
          <p:nvPr/>
        </p:nvSpPr>
        <p:spPr>
          <a:xfrm>
            <a:off x="278361" y="421753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(2-3)</a:t>
            </a:r>
          </a:p>
        </p:txBody>
      </p:sp>
      <p:sp>
        <p:nvSpPr>
          <p:cNvPr id="20" name="Speech Bubble: Rectangle 19">
            <a:extLst>
              <a:ext uri="{FF2B5EF4-FFF2-40B4-BE49-F238E27FC236}">
                <a16:creationId xmlns:a16="http://schemas.microsoft.com/office/drawing/2014/main" id="{38C5B493-45C5-4C7F-A22B-F51364F8C1E0}"/>
              </a:ext>
              <a:ext uri="{C183D7F6-B498-43B3-948B-1728B52AA6E4}">
                <adec:decorative xmlns:adec="http://schemas.microsoft.com/office/drawing/2017/decorative" val="0"/>
              </a:ext>
            </a:extLst>
          </p:cNvPr>
          <p:cNvSpPr/>
          <p:nvPr/>
        </p:nvSpPr>
        <p:spPr>
          <a:xfrm>
            <a:off x="7089667" y="1218001"/>
            <a:ext cx="4973506" cy="4799111"/>
          </a:xfrm>
          <a:prstGeom prst="wedgeRectCallout">
            <a:avLst>
              <a:gd name="adj1" fmla="val -59444"/>
              <a:gd name="adj2" fmla="val -19821"/>
            </a:avLst>
          </a:prstGeom>
          <a:solidFill>
            <a:schemeClr val="bg1"/>
          </a:solidFill>
          <a:ln w="9525">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cs typeface="Arial"/>
              </a:rPr>
              <a:t>% </a:t>
            </a:r>
            <a:r>
              <a:rPr lang="en-GB" sz="1200" b="1">
                <a:solidFill>
                  <a:srgbClr val="5C5B5A"/>
                </a:solidFill>
                <a:latin typeface="Arial"/>
                <a:cs typeface="Arial"/>
              </a:rPr>
              <a:t>who felt ‘highly anxious’ </a:t>
            </a:r>
            <a:r>
              <a:rPr kumimoji="0" lang="en-GB" sz="1200" b="1" i="0" u="none" strike="noStrike" kern="1200" cap="none" spc="0" normalizeH="0" baseline="0" noProof="0">
                <a:ln>
                  <a:noFill/>
                </a:ln>
                <a:solidFill>
                  <a:srgbClr val="5C5B5A"/>
                </a:solidFill>
                <a:effectLst/>
                <a:uLnTx/>
                <a:uFillTx/>
                <a:latin typeface="Arial"/>
                <a:cs typeface="Arial"/>
              </a:rPr>
              <a:t>higher compared to Autumn GM average (43%) among*:</a:t>
            </a:r>
          </a:p>
          <a:p>
            <a:pPr>
              <a:spcAft>
                <a:spcPts val="400"/>
              </a:spcAft>
              <a:defRPr/>
            </a:pPr>
            <a:r>
              <a:rPr kumimoji="0" lang="en-GB" sz="1200" b="1" i="0" u="none" strike="noStrike" kern="1200" cap="none" spc="0" normalizeH="0" baseline="0" noProof="0">
                <a:ln>
                  <a:noFill/>
                </a:ln>
                <a:solidFill>
                  <a:srgbClr val="5C5B5A"/>
                </a:solidFill>
                <a:effectLst/>
                <a:uLnTx/>
                <a:uFillTx/>
                <a:latin typeface="Arial"/>
                <a:cs typeface="Arial"/>
              </a:rPr>
              <a:t>Demographics:</a:t>
            </a:r>
            <a:r>
              <a:rPr lang="en-GB" sz="1200" b="1">
                <a:solidFill>
                  <a:srgbClr val="5C5B5A"/>
                </a:solidFill>
                <a:latin typeface="Arial"/>
                <a:cs typeface="Arial"/>
              </a:rPr>
              <a:t> </a:t>
            </a:r>
            <a:endParaRPr lang="en-GB" sz="1200" b="1" i="0" u="none" strike="noStrike" kern="1200" cap="none" spc="0" normalizeH="0" baseline="0" noProof="0">
              <a:ln>
                <a:noFill/>
              </a:ln>
              <a:solidFill>
                <a:srgbClr val="5C5B5A"/>
              </a:solidFill>
              <a:effectLst/>
              <a:uLnTx/>
              <a:uFillTx/>
              <a:latin typeface="Arial" panose="020B0604020202020204" pitchFamily="34" charset="0"/>
              <a:cs typeface="Arial" panose="020B0604020202020204" pitchFamily="34" charset="0"/>
            </a:endParaRP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Disabled respondents (58%), including those with mental ill health (74%), a learning disability (63%) or a sensory disability (56%)</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identify as transgender (67%)</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Gay women or lesbian (62%)</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are a carer (56%)</a:t>
            </a:r>
          </a:p>
          <a:p>
            <a:pPr>
              <a:spcAft>
                <a:spcPts val="400"/>
              </a:spcAft>
              <a:defRPr/>
            </a:pPr>
            <a:r>
              <a:rPr lang="en-GB" sz="1200" b="1">
                <a:solidFill>
                  <a:srgbClr val="5C5B5A"/>
                </a:solidFill>
                <a:latin typeface="Arial"/>
                <a:cs typeface="Arial"/>
              </a:rPr>
              <a:t>Individual and/or family circumstance:</a:t>
            </a:r>
            <a:endParaRPr lang="en-GB" sz="1200" b="1">
              <a:solidFill>
                <a:srgbClr val="5C5B5A"/>
              </a:solidFill>
              <a:latin typeface="Arial" panose="020B0604020202020204" pitchFamily="34" charset="0"/>
              <a:cs typeface="Arial" panose="020B0604020202020204" pitchFamily="34" charset="0"/>
            </a:endParaRP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who are likely to lose their job in the next year (77%)</a:t>
            </a:r>
          </a:p>
          <a:p>
            <a:pPr marL="171450" indent="-171450">
              <a:spcAft>
                <a:spcPts val="400"/>
              </a:spcAft>
              <a:buFont typeface="Arial" panose="020B0604020202020204" pitchFamily="34" charset="0"/>
              <a:buChar char="•"/>
              <a:defRPr/>
            </a:pPr>
            <a:r>
              <a:rPr lang="en-GB" sz="1200" i="0" u="none" strike="noStrike" kern="1200" cap="none" spc="0" normalizeH="0" baseline="0" noProof="0">
                <a:ln>
                  <a:noFill/>
                </a:ln>
                <a:solidFill>
                  <a:srgbClr val="5C5B5A"/>
                </a:solidFill>
                <a:effectLst/>
                <a:uLnTx/>
                <a:uFillTx/>
                <a:latin typeface="Arial"/>
                <a:cs typeface="Arial"/>
              </a:rPr>
              <a:t>Those who have got a loan from Home credit (sometimes called doorstep loans</a:t>
            </a:r>
            <a:r>
              <a:rPr lang="en-GB" sz="1200">
                <a:solidFill>
                  <a:srgbClr val="5C5B5A"/>
                </a:solidFill>
                <a:latin typeface="Arial"/>
                <a:cs typeface="Arial"/>
              </a:rPr>
              <a:t>) (72%) or payday loans (72%)</a:t>
            </a:r>
          </a:p>
          <a:p>
            <a:pPr marL="171450" indent="-171450">
              <a:spcAft>
                <a:spcPts val="400"/>
              </a:spcAft>
              <a:buFont typeface="Arial" panose="020B0604020202020204" pitchFamily="34" charset="0"/>
              <a:buChar char="•"/>
              <a:defRPr/>
            </a:pPr>
            <a:r>
              <a:rPr lang="en-GB" sz="1200" i="0" u="none" strike="noStrike" kern="1200" cap="none" spc="0" normalizeH="0" baseline="0" noProof="0">
                <a:ln>
                  <a:noFill/>
                </a:ln>
                <a:solidFill>
                  <a:srgbClr val="5C5B5A"/>
                </a:solidFill>
                <a:effectLst/>
                <a:uLnTx/>
                <a:uFillTx/>
                <a:latin typeface="Arial"/>
                <a:cs typeface="Arial"/>
              </a:rPr>
              <a:t>Those who have not eaten for a day due to lack of money (68%)</a:t>
            </a:r>
            <a:r>
              <a:rPr lang="en-GB" sz="1200">
                <a:solidFill>
                  <a:srgbClr val="5C5B5A"/>
                </a:solidFill>
                <a:latin typeface="Arial"/>
                <a:cs typeface="Arial"/>
              </a:rPr>
              <a:t> or have someone else in the household who has not eaten for lack of money (67%)</a:t>
            </a: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who have opted to switch to a prepayment meter in the last 12 months (66%) </a:t>
            </a: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who have children aged 0-4 years but do not attend nursery, pre-school or a childminder (65%)</a:t>
            </a: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not in work due to ill health or disability (65%)</a:t>
            </a: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who are seeking help with the rising cost of living for the first time (56%)</a:t>
            </a:r>
          </a:p>
          <a:p>
            <a:pPr marL="171450" indent="-171450">
              <a:spcAft>
                <a:spcPts val="400"/>
              </a:spcAft>
              <a:buFont typeface="Arial" panose="020B0604020202020204" pitchFamily="34" charset="0"/>
              <a:buChar char="•"/>
              <a:defRPr/>
            </a:pPr>
            <a:endParaRPr lang="en-GB" sz="1200">
              <a:solidFill>
                <a:srgbClr val="5C5B5A"/>
              </a:solidFill>
              <a:latin typeface="Arial"/>
              <a:cs typeface="Arial"/>
            </a:endParaRPr>
          </a:p>
          <a:p>
            <a:pPr marL="171450" indent="-171450">
              <a:spcAft>
                <a:spcPts val="400"/>
              </a:spcAft>
              <a:buFont typeface="Arial" panose="020B0604020202020204" pitchFamily="34" charset="0"/>
              <a:buChar char="•"/>
              <a:defRPr/>
            </a:pPr>
            <a:endParaRPr lang="en-GB" sz="1200" i="0" u="none" strike="noStrike" kern="1200" cap="none" spc="0" normalizeH="0" baseline="0" noProof="0">
              <a:ln>
                <a:noFill/>
              </a:ln>
              <a:solidFill>
                <a:srgbClr val="5C5B5A"/>
              </a:solidFill>
              <a:effectLst/>
              <a:uLnTx/>
              <a:uFillTx/>
              <a:latin typeface="Arial"/>
              <a:cs typeface="Arial"/>
            </a:endParaRPr>
          </a:p>
        </p:txBody>
      </p:sp>
      <p:sp>
        <p:nvSpPr>
          <p:cNvPr id="8" name="TextBox 7">
            <a:extLst>
              <a:ext uri="{FF2B5EF4-FFF2-40B4-BE49-F238E27FC236}">
                <a16:creationId xmlns:a16="http://schemas.microsoft.com/office/drawing/2014/main" id="{54A96D33-AC49-3FAF-CAF7-19C6AC29C723}"/>
              </a:ext>
            </a:extLst>
          </p:cNvPr>
          <p:cNvSpPr txBox="1"/>
          <p:nvPr/>
        </p:nvSpPr>
        <p:spPr>
          <a:xfrm>
            <a:off x="7078814" y="5992453"/>
            <a:ext cx="4957489" cy="248649"/>
          </a:xfrm>
          <a:prstGeom prst="rect">
            <a:avLst/>
          </a:prstGeom>
          <a:noFill/>
        </p:spPr>
        <p:txBody>
          <a:bodyPr wrap="square">
            <a:spAutoFit/>
          </a:bodyPr>
          <a:lstStyle/>
          <a:p>
            <a:r>
              <a:rPr lang="en-GB" sz="1000">
                <a:solidFill>
                  <a:srgbClr val="FFFFFF">
                    <a:lumMod val="50000"/>
                  </a:srgbClr>
                </a:solidFill>
                <a:latin typeface="Arial" panose="020B0604020202020204" pitchFamily="34" charset="0"/>
                <a:cs typeface="Arial" panose="020B0604020202020204" pitchFamily="34" charset="0"/>
              </a:rPr>
              <a:t> * Subgroup analysis uses merged data from s3+4+5</a:t>
            </a:r>
            <a:endParaRPr lang="en-GB" sz="1000"/>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6" y="6399249"/>
            <a:ext cx="10821765" cy="2835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A2. Where 0 is “not at all” and 10 is “completely”…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1, 1385; Survey 2, 1467, Survey 3, </a:t>
            </a:r>
            <a:r>
              <a:rPr lang="en-GB" sz="1000">
                <a:solidFill>
                  <a:srgbClr val="FFFFFF">
                    <a:lumMod val="50000"/>
                  </a:srgbClr>
                </a:solidFill>
                <a:latin typeface="Arial" panose="020B0604020202020204" pitchFamily="34" charset="0"/>
                <a:cs typeface="Arial" panose="020B0604020202020204" pitchFamily="34" charset="0"/>
              </a:rPr>
              <a:t>1677; Survey 4, 1636; Survey 5, 1470</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9263DD61-DD41-4140-8EF8-C85CB8CDAD5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Arrow: Down 2">
            <a:extLst>
              <a:ext uri="{FF2B5EF4-FFF2-40B4-BE49-F238E27FC236}">
                <a16:creationId xmlns:a16="http://schemas.microsoft.com/office/drawing/2014/main" id="{4CEA9480-E085-C9D2-CE5B-498D632E470B}"/>
              </a:ext>
              <a:ext uri="{C183D7F6-B498-43B3-948B-1728B52AA6E4}">
                <adec:decorative xmlns:adec="http://schemas.microsoft.com/office/drawing/2017/decorative" val="1"/>
              </a:ext>
            </a:extLst>
          </p:cNvPr>
          <p:cNvSpPr/>
          <p:nvPr/>
        </p:nvSpPr>
        <p:spPr>
          <a:xfrm>
            <a:off x="806001" y="6047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Arrow: Down 6">
            <a:extLst>
              <a:ext uri="{FF2B5EF4-FFF2-40B4-BE49-F238E27FC236}">
                <a16:creationId xmlns:a16="http://schemas.microsoft.com/office/drawing/2014/main" id="{50D7D4D8-E47C-5683-CF81-0CA8DCEB89BB}"/>
              </a:ext>
              <a:ext uri="{C183D7F6-B498-43B3-948B-1728B52AA6E4}">
                <adec:decorative xmlns:adec="http://schemas.microsoft.com/office/drawing/2017/decorative" val="1"/>
              </a:ext>
            </a:extLst>
          </p:cNvPr>
          <p:cNvSpPr/>
          <p:nvPr/>
        </p:nvSpPr>
        <p:spPr>
          <a:xfrm rot="10800000">
            <a:off x="6411788" y="499659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114828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3">
            <a:extLst>
              <a:ext uri="{FF2B5EF4-FFF2-40B4-BE49-F238E27FC236}">
                <a16:creationId xmlns:a16="http://schemas.microsoft.com/office/drawing/2014/main" id="{F016E36E-D500-4D6A-9DCC-6AF3F1FA2492}"/>
              </a:ext>
            </a:extLst>
          </p:cNvPr>
          <p:cNvSpPr>
            <a:spLocks noGrp="1"/>
          </p:cNvSpPr>
          <p:nvPr>
            <p:ph type="title"/>
          </p:nvPr>
        </p:nvSpPr>
        <p:spPr>
          <a:xfrm>
            <a:off x="349522" y="302446"/>
            <a:ext cx="11618869" cy="747897"/>
          </a:xfrm>
        </p:spPr>
        <p:txBody>
          <a:bodyPr vert="horz" wrap="square" anchor="t">
            <a:spAutoFit/>
          </a:bodyPr>
          <a:lstStyle/>
          <a:p>
            <a:r>
              <a:rPr lang="en-GB" sz="1800" b="1">
                <a:ea typeface="+mj-lt"/>
                <a:cs typeface="+mj-lt"/>
              </a:rPr>
              <a:t>7 in 10 (71%) respondents in Greater Manchester are </a:t>
            </a:r>
            <a:r>
              <a:rPr lang="en-GB" sz="1800" b="1">
                <a:solidFill>
                  <a:srgbClr val="009690"/>
                </a:solidFill>
                <a:ea typeface="+mj-lt"/>
                <a:cs typeface="+mj-lt"/>
              </a:rPr>
              <a:t>worried about the rising costs of living</a:t>
            </a:r>
            <a:r>
              <a:rPr lang="en-GB" sz="1800" b="1">
                <a:ea typeface="+mj-lt"/>
                <a:cs typeface="+mj-lt"/>
              </a:rPr>
              <a:t>, and over a quarter (29%) are very worried – the latter being significantly higher than the ONS benchmark. However, overall worry is significantly lower than it was in November and is now lower than the GB average</a:t>
            </a:r>
            <a:endParaRPr lang="en-GB" sz="1800" b="1">
              <a:cs typeface="Arial"/>
            </a:endParaRPr>
          </a:p>
        </p:txBody>
      </p:sp>
      <p:sp>
        <p:nvSpPr>
          <p:cNvPr id="23" name="Text Placeholder 6">
            <a:extLst>
              <a:ext uri="{FF2B5EF4-FFF2-40B4-BE49-F238E27FC236}">
                <a16:creationId xmlns:a16="http://schemas.microsoft.com/office/drawing/2014/main" id="{8CC4B9EF-0893-431D-9B4F-487241FC6E98}"/>
              </a:ext>
            </a:extLst>
          </p:cNvPr>
          <p:cNvSpPr txBox="1">
            <a:spLocks/>
          </p:cNvSpPr>
          <p:nvPr/>
        </p:nvSpPr>
        <p:spPr>
          <a:xfrm>
            <a:off x="2397032" y="1339758"/>
            <a:ext cx="3308458" cy="449680"/>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5C5B5A"/>
                </a:solidFill>
                <a:effectLst/>
                <a:uLnTx/>
                <a:uFillTx/>
                <a:latin typeface="Arial" panose="020B0604020202020204" pitchFamily="34" charset="0"/>
                <a:ea typeface="Calibri" panose="020F0502020204030204" pitchFamily="34" charset="0"/>
                <a:cs typeface="+mn-cs"/>
              </a:rPr>
              <a:t>Worried about rising costs of living </a:t>
            </a:r>
          </a:p>
        </p:txBody>
      </p:sp>
      <p:graphicFrame>
        <p:nvGraphicFramePr>
          <p:cNvPr id="21" name="Chart Placeholder 20" descr="Stacked bar chart showing worry about the rising costs of living. 29% are very worried, compared to the GB average of 23%. 42% are somewhat worried, compared to the GB average of 53%.">
            <a:extLst>
              <a:ext uri="{FF2B5EF4-FFF2-40B4-BE49-F238E27FC236}">
                <a16:creationId xmlns:a16="http://schemas.microsoft.com/office/drawing/2014/main" id="{D81FC709-54CF-4326-99E2-3385D9264750}"/>
              </a:ext>
            </a:extLst>
          </p:cNvPr>
          <p:cNvGraphicFramePr>
            <a:graphicFrameLocks/>
          </p:cNvGraphicFramePr>
          <p:nvPr>
            <p:extLst>
              <p:ext uri="{D42A27DB-BD31-4B8C-83A1-F6EECF244321}">
                <p14:modId xmlns:p14="http://schemas.microsoft.com/office/powerpoint/2010/main" val="3187210401"/>
              </p:ext>
            </p:extLst>
          </p:nvPr>
        </p:nvGraphicFramePr>
        <p:xfrm>
          <a:off x="-8389" y="1744988"/>
          <a:ext cx="7138763" cy="4761961"/>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descr="Green and Red arrows to signify when a statistic is significantly higher or lower than the previous survey.">
            <a:extLst>
              <a:ext uri="{FF2B5EF4-FFF2-40B4-BE49-F238E27FC236}">
                <a16:creationId xmlns:a16="http://schemas.microsoft.com/office/drawing/2014/main" id="{75CD3876-11DB-1494-93C7-189B964B20B5}"/>
              </a:ext>
            </a:extLst>
          </p:cNvPr>
          <p:cNvGrpSpPr/>
          <p:nvPr/>
        </p:nvGrpSpPr>
        <p:grpSpPr>
          <a:xfrm>
            <a:off x="575408" y="5999738"/>
            <a:ext cx="4037617" cy="276999"/>
            <a:chOff x="575408" y="5999738"/>
            <a:chExt cx="4037617" cy="276999"/>
          </a:xfrm>
        </p:grpSpPr>
        <p:sp>
          <p:nvSpPr>
            <p:cNvPr id="7" name="Arrow: Down 6">
              <a:extLst>
                <a:ext uri="{FF2B5EF4-FFF2-40B4-BE49-F238E27FC236}">
                  <a16:creationId xmlns:a16="http://schemas.microsoft.com/office/drawing/2014/main" id="{A12D6A3A-6E5B-8DD9-CDA1-027D57A7BF26}"/>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8" name="Group 7">
              <a:extLst>
                <a:ext uri="{FF2B5EF4-FFF2-40B4-BE49-F238E27FC236}">
                  <a16:creationId xmlns:a16="http://schemas.microsoft.com/office/drawing/2014/main" id="{5CA53051-79E9-C27A-519C-B7DF4FE76D82}"/>
                </a:ext>
              </a:extLst>
            </p:cNvPr>
            <p:cNvGrpSpPr/>
            <p:nvPr/>
          </p:nvGrpSpPr>
          <p:grpSpPr>
            <a:xfrm>
              <a:off x="575408" y="5999738"/>
              <a:ext cx="4037617" cy="276999"/>
              <a:chOff x="520117" y="5798698"/>
              <a:chExt cx="4037617" cy="276999"/>
            </a:xfrm>
          </p:grpSpPr>
          <p:sp>
            <p:nvSpPr>
              <p:cNvPr id="9" name="Arrow: Down 8">
                <a:extLst>
                  <a:ext uri="{FF2B5EF4-FFF2-40B4-BE49-F238E27FC236}">
                    <a16:creationId xmlns:a16="http://schemas.microsoft.com/office/drawing/2014/main" id="{AA28DA4D-60D7-226D-80A3-594DD3B80BAA}"/>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0" name="TextBox 9">
                <a:extLst>
                  <a:ext uri="{FF2B5EF4-FFF2-40B4-BE49-F238E27FC236}">
                    <a16:creationId xmlns:a16="http://schemas.microsoft.com/office/drawing/2014/main" id="{6780F759-C8EB-FF93-EC98-35AB25A61547}"/>
                  </a:ext>
                </a:extLst>
              </p:cNvPr>
              <p:cNvSpPr txBox="1"/>
              <p:nvPr/>
            </p:nvSpPr>
            <p:spPr>
              <a:xfrm>
                <a:off x="884934" y="5798698"/>
                <a:ext cx="36728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ONS Benchmark</a:t>
                </a:r>
              </a:p>
            </p:txBody>
          </p:sp>
        </p:grpSp>
      </p:grpSp>
      <p:sp>
        <p:nvSpPr>
          <p:cNvPr id="27" name="TextBox 26">
            <a:extLst>
              <a:ext uri="{FF2B5EF4-FFF2-40B4-BE49-F238E27FC236}">
                <a16:creationId xmlns:a16="http://schemas.microsoft.com/office/drawing/2014/main" id="{DCB81C94-6A8F-475D-B7FB-B1EBE0858D03}"/>
              </a:ext>
              <a:ext uri="{C183D7F6-B498-43B3-948B-1728B52AA6E4}">
                <adec:decorative xmlns:adec="http://schemas.microsoft.com/office/drawing/2017/decorative" val="1"/>
              </a:ext>
            </a:extLst>
          </p:cNvPr>
          <p:cNvSpPr txBox="1"/>
          <p:nvPr/>
        </p:nvSpPr>
        <p:spPr>
          <a:xfrm>
            <a:off x="4137326" y="3197856"/>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tx1">
                    <a:lumMod val="75000"/>
                    <a:lumOff val="25000"/>
                  </a:schemeClr>
                </a:solidFill>
                <a:latin typeface="Arial"/>
              </a:rPr>
              <a:t>80</a:t>
            </a: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a:t>
            </a:r>
          </a:p>
        </p:txBody>
      </p:sp>
      <p:sp>
        <p:nvSpPr>
          <p:cNvPr id="28" name="Right Brace 27" descr="Arrow showing in total, 30% are worried about coronavirus.">
            <a:extLst>
              <a:ext uri="{FF2B5EF4-FFF2-40B4-BE49-F238E27FC236}">
                <a16:creationId xmlns:a16="http://schemas.microsoft.com/office/drawing/2014/main" id="{FCA6D3B3-4CCF-41C6-8763-C0D45DA984B9}"/>
              </a:ext>
              <a:ext uri="{C183D7F6-B498-43B3-948B-1728B52AA6E4}">
                <adec:decorative xmlns:adec="http://schemas.microsoft.com/office/drawing/2017/decorative" val="1"/>
              </a:ext>
            </a:extLst>
          </p:cNvPr>
          <p:cNvSpPr/>
          <p:nvPr/>
        </p:nvSpPr>
        <p:spPr>
          <a:xfrm>
            <a:off x="3948021" y="1937316"/>
            <a:ext cx="139303" cy="2839783"/>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4" name="TextBox 3">
            <a:extLst>
              <a:ext uri="{FF2B5EF4-FFF2-40B4-BE49-F238E27FC236}">
                <a16:creationId xmlns:a16="http://schemas.microsoft.com/office/drawing/2014/main" id="{BB98EA3F-4302-4E03-8DC1-C41E0C9A0AE4}"/>
              </a:ext>
              <a:ext uri="{C183D7F6-B498-43B3-948B-1728B52AA6E4}">
                <adec:decorative xmlns:adec="http://schemas.microsoft.com/office/drawing/2017/decorative" val="1"/>
              </a:ext>
            </a:extLst>
          </p:cNvPr>
          <p:cNvSpPr txBox="1"/>
          <p:nvPr/>
        </p:nvSpPr>
        <p:spPr>
          <a:xfrm>
            <a:off x="2720965" y="3240451"/>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tx1">
                    <a:lumMod val="75000"/>
                    <a:lumOff val="25000"/>
                  </a:schemeClr>
                </a:solidFill>
                <a:latin typeface="Arial"/>
              </a:rPr>
              <a:t>81</a:t>
            </a: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a:t>
            </a:r>
          </a:p>
        </p:txBody>
      </p:sp>
      <p:sp>
        <p:nvSpPr>
          <p:cNvPr id="6" name="Right Brace 5" descr="Arrow showing in total, 30% are worried about coronavirus.">
            <a:extLst>
              <a:ext uri="{FF2B5EF4-FFF2-40B4-BE49-F238E27FC236}">
                <a16:creationId xmlns:a16="http://schemas.microsoft.com/office/drawing/2014/main" id="{9C91001A-0408-0F61-625A-BC73F6B6DCE8}"/>
              </a:ext>
              <a:ext uri="{C183D7F6-B498-43B3-948B-1728B52AA6E4}">
                <adec:decorative xmlns:adec="http://schemas.microsoft.com/office/drawing/2017/decorative" val="1"/>
              </a:ext>
            </a:extLst>
          </p:cNvPr>
          <p:cNvSpPr/>
          <p:nvPr/>
        </p:nvSpPr>
        <p:spPr>
          <a:xfrm>
            <a:off x="2513730" y="1945326"/>
            <a:ext cx="139303" cy="2903131"/>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 name="TextBox 2">
            <a:extLst>
              <a:ext uri="{FF2B5EF4-FFF2-40B4-BE49-F238E27FC236}">
                <a16:creationId xmlns:a16="http://schemas.microsoft.com/office/drawing/2014/main" id="{6AED256B-BB38-64DD-2F60-4FEE4E2E034A}"/>
              </a:ext>
              <a:ext uri="{C183D7F6-B498-43B3-948B-1728B52AA6E4}">
                <adec:decorative xmlns:adec="http://schemas.microsoft.com/office/drawing/2017/decorative" val="1"/>
              </a:ext>
            </a:extLst>
          </p:cNvPr>
          <p:cNvSpPr txBox="1"/>
          <p:nvPr/>
        </p:nvSpPr>
        <p:spPr>
          <a:xfrm>
            <a:off x="7019242" y="3124985"/>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75%</a:t>
            </a:r>
          </a:p>
        </p:txBody>
      </p:sp>
      <p:sp>
        <p:nvSpPr>
          <p:cNvPr id="5" name="Right Brace 4" descr="Arrow showing in total, 30% are worried about coronavirus.">
            <a:extLst>
              <a:ext uri="{FF2B5EF4-FFF2-40B4-BE49-F238E27FC236}">
                <a16:creationId xmlns:a16="http://schemas.microsoft.com/office/drawing/2014/main" id="{AB4D0EEB-489D-EA67-6DB0-B351B0C6FCD8}"/>
              </a:ext>
              <a:ext uri="{C183D7F6-B498-43B3-948B-1728B52AA6E4}">
                <adec:decorative xmlns:adec="http://schemas.microsoft.com/office/drawing/2017/decorative" val="1"/>
              </a:ext>
            </a:extLst>
          </p:cNvPr>
          <p:cNvSpPr/>
          <p:nvPr/>
        </p:nvSpPr>
        <p:spPr>
          <a:xfrm>
            <a:off x="6833938" y="1945326"/>
            <a:ext cx="159392" cy="2702175"/>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4" name="Text Placeholder 30">
            <a:extLst>
              <a:ext uri="{FF2B5EF4-FFF2-40B4-BE49-F238E27FC236}">
                <a16:creationId xmlns:a16="http://schemas.microsoft.com/office/drawing/2014/main" id="{A623B652-9C91-2C31-2137-94FF3264BC5B}"/>
              </a:ext>
            </a:extLst>
          </p:cNvPr>
          <p:cNvSpPr txBox="1">
            <a:spLocks/>
          </p:cNvSpPr>
          <p:nvPr/>
        </p:nvSpPr>
        <p:spPr>
          <a:xfrm>
            <a:off x="7451387" y="1102080"/>
            <a:ext cx="4567339" cy="522758"/>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feel very / somewhat worried compared to Autumn GM average (78%)*</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35" name="Content Placeholder 32">
            <a:extLst>
              <a:ext uri="{FF2B5EF4-FFF2-40B4-BE49-F238E27FC236}">
                <a16:creationId xmlns:a16="http://schemas.microsoft.com/office/drawing/2014/main" id="{208BE59F-ED79-06B7-9932-A87564403380}"/>
              </a:ext>
            </a:extLst>
          </p:cNvPr>
          <p:cNvSpPr txBox="1">
            <a:spLocks/>
          </p:cNvSpPr>
          <p:nvPr/>
        </p:nvSpPr>
        <p:spPr>
          <a:xfrm>
            <a:off x="7456880" y="1623651"/>
            <a:ext cx="4567339" cy="4415949"/>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a disability (86%), including those suffering from mental ill health (91%), another disability (87%), or a mobility disability (86%)</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aged 25-34 (84%)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Respondents who are Muslim</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a:t>
            </a:r>
            <a:r>
              <a:rPr lang="en-GB" sz="1200">
                <a:solidFill>
                  <a:srgbClr val="5C5B5A"/>
                </a:solidFill>
                <a:latin typeface="Arial" panose="020B0604020202020204" pitchFamily="34" charset="0"/>
                <a:cs typeface="Arial" panose="020B0604020202020204" pitchFamily="34" charset="0"/>
              </a:rPr>
              <a:t>83</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Females (83%)</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living in Manchester (82%)</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have cut the size of or skipped meals (93%)</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have children aged 0-4 to attend nursery, pre-school or a childminders (91%)</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have had to borrow money or use more credit in the last month (91%)</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not in work due to ill health or disability (89%)</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have not eaten for a whole day due to lack of money (89%)</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Homemakers (85%)</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live in properties rented from a Local Authority/Council (85%)</a:t>
            </a:r>
          </a:p>
        </p:txBody>
      </p:sp>
      <p:sp>
        <p:nvSpPr>
          <p:cNvPr id="29" name="TextBox 28">
            <a:extLst>
              <a:ext uri="{FF2B5EF4-FFF2-40B4-BE49-F238E27FC236}">
                <a16:creationId xmlns:a16="http://schemas.microsoft.com/office/drawing/2014/main" id="{650C2330-EEC4-4964-B341-D8A993641EDF}"/>
              </a:ext>
            </a:extLst>
          </p:cNvPr>
          <p:cNvSpPr txBox="1"/>
          <p:nvPr/>
        </p:nvSpPr>
        <p:spPr>
          <a:xfrm>
            <a:off x="7397426" y="6039600"/>
            <a:ext cx="5107821" cy="246221"/>
          </a:xfrm>
          <a:prstGeom prst="rect">
            <a:avLst/>
          </a:prstGeom>
          <a:noFill/>
        </p:spPr>
        <p:txBody>
          <a:bodyPr wrap="square">
            <a:spAutoFit/>
          </a:bodyPr>
          <a:lstStyle/>
          <a:p>
            <a:r>
              <a:rPr lang="en-GB" sz="1000">
                <a:solidFill>
                  <a:srgbClr val="FFFFFF">
                    <a:lumMod val="50000"/>
                  </a:srgbClr>
                </a:solidFill>
                <a:latin typeface="Arial" panose="020B0604020202020204" pitchFamily="34" charset="0"/>
                <a:cs typeface="Arial" panose="020B0604020202020204" pitchFamily="34" charset="0"/>
              </a:rPr>
              <a:t> * Subgroup analysis uses merged data from s3+4+5</a:t>
            </a:r>
            <a:endParaRPr lang="en-GB" sz="1000"/>
          </a:p>
        </p:txBody>
      </p:sp>
      <p:sp>
        <p:nvSpPr>
          <p:cNvPr id="16" name="Footer Placeholder 4">
            <a:extLst>
              <a:ext uri="{FF2B5EF4-FFF2-40B4-BE49-F238E27FC236}">
                <a16:creationId xmlns:a16="http://schemas.microsoft.com/office/drawing/2014/main" id="{6964332A-81C2-494A-8ABD-F5032AFC2FC5}"/>
              </a:ext>
            </a:extLst>
          </p:cNvPr>
          <p:cNvSpPr txBox="1">
            <a:spLocks/>
          </p:cNvSpPr>
          <p:nvPr/>
        </p:nvSpPr>
        <p:spPr>
          <a:xfrm>
            <a:off x="391549" y="633447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CL4. In the past two weeks, how worried or not have you been about rising costs of living?           	</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 3, 1677; Survey 4, 1636; Survey 5, 1470 (All respondents).</a:t>
            </a:r>
            <a:r>
              <a:rPr lang="en-GB" sz="1000">
                <a:latin typeface="Arial" panose="020B0604020202020204" pitchFamily="34" charset="0"/>
                <a:cs typeface="Arial" panose="020B0604020202020204" pitchFamily="34" charset="0"/>
              </a:rPr>
              <a:t> </a:t>
            </a:r>
            <a:r>
              <a:rPr lang="en-GB" sz="1000">
                <a:solidFill>
                  <a:srgbClr val="FFFFFF">
                    <a:lumMod val="50000"/>
                  </a:srgbClr>
                </a:solidFill>
                <a:latin typeface="Arial"/>
                <a:cs typeface="Arial" panose="020B0604020202020204" pitchFamily="34" charset="0"/>
              </a:rPr>
              <a:t>ONS data, based on national fieldwork 7 – 18 December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82E64E43-E107-43DF-A7BC-32D4CC3F87C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62832A00-3D24-3CBF-079D-5EA725272476}"/>
              </a:ext>
              <a:ext uri="{C183D7F6-B498-43B3-948B-1728B52AA6E4}">
                <adec:decorative xmlns:adec="http://schemas.microsoft.com/office/drawing/2017/decorative" val="1"/>
              </a:ext>
            </a:extLst>
          </p:cNvPr>
          <p:cNvSpPr txBox="1"/>
          <p:nvPr/>
        </p:nvSpPr>
        <p:spPr>
          <a:xfrm>
            <a:off x="5579724" y="3034988"/>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71%</a:t>
            </a:r>
          </a:p>
        </p:txBody>
      </p:sp>
      <p:sp>
        <p:nvSpPr>
          <p:cNvPr id="20" name="Right Brace 19" descr="Arrow showing in total, 30% are worried about coronavirus.">
            <a:extLst>
              <a:ext uri="{FF2B5EF4-FFF2-40B4-BE49-F238E27FC236}">
                <a16:creationId xmlns:a16="http://schemas.microsoft.com/office/drawing/2014/main" id="{F39722D6-CBE6-9EE9-56B9-FA3834401D21}"/>
              </a:ext>
              <a:ext uri="{C183D7F6-B498-43B3-948B-1728B52AA6E4}">
                <adec:decorative xmlns:adec="http://schemas.microsoft.com/office/drawing/2017/decorative" val="1"/>
              </a:ext>
            </a:extLst>
          </p:cNvPr>
          <p:cNvSpPr/>
          <p:nvPr/>
        </p:nvSpPr>
        <p:spPr>
          <a:xfrm>
            <a:off x="5394327" y="1940121"/>
            <a:ext cx="134892" cy="2531212"/>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0" name="Arrow: Down 29">
            <a:extLst>
              <a:ext uri="{FF2B5EF4-FFF2-40B4-BE49-F238E27FC236}">
                <a16:creationId xmlns:a16="http://schemas.microsoft.com/office/drawing/2014/main" id="{91F65935-E56B-25FB-4895-B543210AC15E}"/>
              </a:ext>
              <a:ext uri="{C183D7F6-B498-43B3-948B-1728B52AA6E4}">
                <adec:decorative xmlns:adec="http://schemas.microsoft.com/office/drawing/2017/decorative" val="1"/>
              </a:ext>
            </a:extLst>
          </p:cNvPr>
          <p:cNvSpPr/>
          <p:nvPr/>
        </p:nvSpPr>
        <p:spPr>
          <a:xfrm rot="10800000">
            <a:off x="5432632" y="233451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31" name="Arrow: Down 30">
            <a:extLst>
              <a:ext uri="{FF2B5EF4-FFF2-40B4-BE49-F238E27FC236}">
                <a16:creationId xmlns:a16="http://schemas.microsoft.com/office/drawing/2014/main" id="{E1FA926E-B235-A883-0D83-FBD29EA9CFEE}"/>
              </a:ext>
              <a:ext uri="{C183D7F6-B498-43B3-948B-1728B52AA6E4}">
                <adec:decorative xmlns:adec="http://schemas.microsoft.com/office/drawing/2017/decorative" val="1"/>
              </a:ext>
            </a:extLst>
          </p:cNvPr>
          <p:cNvSpPr/>
          <p:nvPr/>
        </p:nvSpPr>
        <p:spPr>
          <a:xfrm>
            <a:off x="5430935" y="366752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 name="Arrow: Down 31">
            <a:extLst>
              <a:ext uri="{FF2B5EF4-FFF2-40B4-BE49-F238E27FC236}">
                <a16:creationId xmlns:a16="http://schemas.microsoft.com/office/drawing/2014/main" id="{C26231A4-8883-A891-C643-D50287806722}"/>
              </a:ext>
              <a:ext uri="{C183D7F6-B498-43B3-948B-1728B52AA6E4}">
                <adec:decorative xmlns:adec="http://schemas.microsoft.com/office/drawing/2017/decorative" val="1"/>
              </a:ext>
            </a:extLst>
          </p:cNvPr>
          <p:cNvSpPr/>
          <p:nvPr/>
        </p:nvSpPr>
        <p:spPr>
          <a:xfrm rot="10800000">
            <a:off x="5430935" y="498034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33" name="Arrow: Down 32">
            <a:extLst>
              <a:ext uri="{FF2B5EF4-FFF2-40B4-BE49-F238E27FC236}">
                <a16:creationId xmlns:a16="http://schemas.microsoft.com/office/drawing/2014/main" id="{68861F59-F532-C729-6E19-74C817FDE914}"/>
              </a:ext>
              <a:ext uri="{C183D7F6-B498-43B3-948B-1728B52AA6E4}">
                <adec:decorative xmlns:adec="http://schemas.microsoft.com/office/drawing/2017/decorative" val="1"/>
              </a:ext>
            </a:extLst>
          </p:cNvPr>
          <p:cNvSpPr/>
          <p:nvPr/>
        </p:nvSpPr>
        <p:spPr>
          <a:xfrm>
            <a:off x="5731377" y="327386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59208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9" y="224248"/>
            <a:ext cx="11333956" cy="586800"/>
          </a:xfrm>
        </p:spPr>
        <p:txBody>
          <a:bodyPr>
            <a:noAutofit/>
          </a:bodyPr>
          <a:lstStyle/>
          <a:p>
            <a:r>
              <a:rPr lang="en-GB" sz="1800" b="1"/>
              <a:t>4 in 5 (80%) respondents say their </a:t>
            </a:r>
            <a:r>
              <a:rPr lang="en-GB" sz="1800" b="1">
                <a:solidFill>
                  <a:srgbClr val="009690"/>
                </a:solidFill>
              </a:rPr>
              <a:t>cost of living has increased </a:t>
            </a:r>
            <a:r>
              <a:rPr lang="en-GB" sz="1800" b="1"/>
              <a:t>in the last month, significantly more than the GB average (76%). Greater Manchester respondents are more likely than the GB average to say that this is due to increases in energy bills (83% vs. 78%) and rent or mortgage costs (21% vs. 17%)</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156562" y="1408477"/>
            <a:ext cx="478004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Change in cost of living over the last month</a:t>
            </a:r>
          </a:p>
        </p:txBody>
      </p:sp>
      <p:graphicFrame>
        <p:nvGraphicFramePr>
          <p:cNvPr id="6" name="Chart 5" descr="Stacked bar chart showing changes in the cost of living. 80% say their cost of living has increased, compared to 76% of the GB average in December. 18% say their cost of living has stayed the same, compared to 22% of the GB average.">
            <a:extLst>
              <a:ext uri="{FF2B5EF4-FFF2-40B4-BE49-F238E27FC236}">
                <a16:creationId xmlns:a16="http://schemas.microsoft.com/office/drawing/2014/main" id="{604503BF-816D-61C3-8CC0-9AACA78C9570}"/>
              </a:ext>
            </a:extLst>
          </p:cNvPr>
          <p:cNvGraphicFramePr/>
          <p:nvPr>
            <p:extLst>
              <p:ext uri="{D42A27DB-BD31-4B8C-83A1-F6EECF244321}">
                <p14:modId xmlns:p14="http://schemas.microsoft.com/office/powerpoint/2010/main" val="1770215244"/>
              </p:ext>
            </p:extLst>
          </p:nvPr>
        </p:nvGraphicFramePr>
        <p:xfrm>
          <a:off x="271244" y="1653756"/>
          <a:ext cx="5903053" cy="4215919"/>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Green and Red arrows to signify when a statistic is significantly higher or lower than the previous survey.">
            <a:extLst>
              <a:ext uri="{FF2B5EF4-FFF2-40B4-BE49-F238E27FC236}">
                <a16:creationId xmlns:a16="http://schemas.microsoft.com/office/drawing/2014/main" id="{85C492DA-49B5-E765-CDE9-CC63403B0DCA}"/>
              </a:ext>
            </a:extLst>
          </p:cNvPr>
          <p:cNvGrpSpPr/>
          <p:nvPr/>
        </p:nvGrpSpPr>
        <p:grpSpPr>
          <a:xfrm>
            <a:off x="575408" y="5999738"/>
            <a:ext cx="4037617" cy="276999"/>
            <a:chOff x="575408" y="5999738"/>
            <a:chExt cx="4037617" cy="276999"/>
          </a:xfrm>
        </p:grpSpPr>
        <p:sp>
          <p:nvSpPr>
            <p:cNvPr id="9" name="Arrow: Down 8">
              <a:extLst>
                <a:ext uri="{FF2B5EF4-FFF2-40B4-BE49-F238E27FC236}">
                  <a16:creationId xmlns:a16="http://schemas.microsoft.com/office/drawing/2014/main" id="{FB7FC9A8-5B03-2BF2-BB9C-AE0E59795A09}"/>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DA53405C-34E1-CF29-6985-2DD86EAF1C00}"/>
                </a:ext>
              </a:extLst>
            </p:cNvPr>
            <p:cNvGrpSpPr/>
            <p:nvPr/>
          </p:nvGrpSpPr>
          <p:grpSpPr>
            <a:xfrm>
              <a:off x="575408" y="5999738"/>
              <a:ext cx="4037617" cy="276999"/>
              <a:chOff x="520117" y="5798698"/>
              <a:chExt cx="4037617" cy="276999"/>
            </a:xfrm>
          </p:grpSpPr>
          <p:sp>
            <p:nvSpPr>
              <p:cNvPr id="12" name="Arrow: Down 11">
                <a:extLst>
                  <a:ext uri="{FF2B5EF4-FFF2-40B4-BE49-F238E27FC236}">
                    <a16:creationId xmlns:a16="http://schemas.microsoft.com/office/drawing/2014/main" id="{5A702C0E-043B-0E2B-0A03-FB04EAAC1279}"/>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DA974B85-41D7-0E55-2FEE-028C87D9E957}"/>
                  </a:ext>
                </a:extLst>
              </p:cNvPr>
              <p:cNvSpPr txBox="1"/>
              <p:nvPr/>
            </p:nvSpPr>
            <p:spPr>
              <a:xfrm>
                <a:off x="884934" y="5798698"/>
                <a:ext cx="36728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ONS Benchmark</a:t>
                </a:r>
              </a:p>
            </p:txBody>
          </p:sp>
        </p:grpSp>
      </p:grpSp>
      <p:sp>
        <p:nvSpPr>
          <p:cNvPr id="8" name="TextBox 7">
            <a:extLst>
              <a:ext uri="{FF2B5EF4-FFF2-40B4-BE49-F238E27FC236}">
                <a16:creationId xmlns:a16="http://schemas.microsoft.com/office/drawing/2014/main" id="{074F6179-7676-F4E0-8A59-D93C622D5F00}"/>
              </a:ext>
              <a:ext uri="{C183D7F6-B498-43B3-948B-1728B52AA6E4}">
                <adec:decorative xmlns:adec="http://schemas.microsoft.com/office/drawing/2017/decorative" val="0"/>
              </a:ext>
            </a:extLst>
          </p:cNvPr>
          <p:cNvSpPr txBox="1"/>
          <p:nvPr/>
        </p:nvSpPr>
        <p:spPr>
          <a:xfrm>
            <a:off x="6848015" y="1447011"/>
            <a:ext cx="478004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Reasons for increase in cost of living (n=1,365)</a:t>
            </a:r>
          </a:p>
        </p:txBody>
      </p:sp>
      <p:graphicFrame>
        <p:nvGraphicFramePr>
          <p:cNvPr id="3" name="Chart Placeholder 9" descr="Bar charts showing the comparison between Greater Manchester residents and the national average on reasons for rising costs of living. 89% of GM residents say the price of their food shop has increased, compared to 95% of the GB average. 80% say their energy bills have increased, compared to 78% of the GB average. ">
            <a:extLst>
              <a:ext uri="{FF2B5EF4-FFF2-40B4-BE49-F238E27FC236}">
                <a16:creationId xmlns:a16="http://schemas.microsoft.com/office/drawing/2014/main" id="{8CA46026-F219-263C-379D-2DAC9082CC76}"/>
              </a:ext>
            </a:extLst>
          </p:cNvPr>
          <p:cNvGraphicFramePr>
            <a:graphicFrameLocks/>
          </p:cNvGraphicFramePr>
          <p:nvPr>
            <p:extLst>
              <p:ext uri="{D42A27DB-BD31-4B8C-83A1-F6EECF244321}">
                <p14:modId xmlns:p14="http://schemas.microsoft.com/office/powerpoint/2010/main" val="1416623470"/>
              </p:ext>
            </p:extLst>
          </p:nvPr>
        </p:nvGraphicFramePr>
        <p:xfrm>
          <a:off x="6410498" y="1863902"/>
          <a:ext cx="5510257" cy="4322911"/>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1" y="6350623"/>
            <a:ext cx="11286324"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CL5. Has your cost of living changed compared to one month ago? CL6. Over the last month, in which ways has your cost of living increased? Base: S3, 1677; S4, 1636; S5, 1470 (All respondents); S3, 1432; S4, 1365; S5, 1203 (All whose cost of living has increased).</a:t>
            </a:r>
            <a:r>
              <a:rPr lang="en-GB" sz="1000">
                <a:latin typeface="Arial" panose="020B0604020202020204" pitchFamily="34" charset="0"/>
                <a:cs typeface="Arial" panose="020B0604020202020204" pitchFamily="34" charset="0"/>
              </a:rPr>
              <a:t> </a:t>
            </a:r>
            <a:r>
              <a:rPr lang="en-GB" sz="1000">
                <a:solidFill>
                  <a:srgbClr val="FFFFFF">
                    <a:lumMod val="50000"/>
                  </a:srgbClr>
                </a:solidFill>
                <a:latin typeface="Arial"/>
                <a:cs typeface="Arial" panose="020B0604020202020204" pitchFamily="34" charset="0"/>
              </a:rPr>
              <a:t>ONS data, based on national fieldwork 7 – 18 December 2022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p>
        </p:txBody>
      </p:sp>
      <p:sp>
        <p:nvSpPr>
          <p:cNvPr id="23" name="Slide Number Placeholder 4">
            <a:extLst>
              <a:ext uri="{FF2B5EF4-FFF2-40B4-BE49-F238E27FC236}">
                <a16:creationId xmlns:a16="http://schemas.microsoft.com/office/drawing/2014/main" id="{B39F52C8-59A9-4195-9E76-ECCA3A70708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Arrow: Down 1">
            <a:extLst>
              <a:ext uri="{FF2B5EF4-FFF2-40B4-BE49-F238E27FC236}">
                <a16:creationId xmlns:a16="http://schemas.microsoft.com/office/drawing/2014/main" id="{DC0E06B2-B57F-2F16-297A-B871C97BFECD}"/>
              </a:ext>
              <a:ext uri="{C183D7F6-B498-43B3-948B-1728B52AA6E4}">
                <adec:decorative xmlns:adec="http://schemas.microsoft.com/office/drawing/2017/decorative" val="1"/>
              </a:ext>
            </a:extLst>
          </p:cNvPr>
          <p:cNvSpPr/>
          <p:nvPr/>
        </p:nvSpPr>
        <p:spPr>
          <a:xfrm rot="10800000">
            <a:off x="4453634" y="40448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D621C969-691C-AF1F-AF16-8D8D6BF20827}"/>
              </a:ext>
              <a:ext uri="{C183D7F6-B498-43B3-948B-1728B52AA6E4}">
                <adec:decorative xmlns:adec="http://schemas.microsoft.com/office/drawing/2017/decorative" val="1"/>
              </a:ext>
            </a:extLst>
          </p:cNvPr>
          <p:cNvSpPr/>
          <p:nvPr/>
        </p:nvSpPr>
        <p:spPr>
          <a:xfrm>
            <a:off x="5936609" y="402560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Arrow: Down 16">
            <a:extLst>
              <a:ext uri="{FF2B5EF4-FFF2-40B4-BE49-F238E27FC236}">
                <a16:creationId xmlns:a16="http://schemas.microsoft.com/office/drawing/2014/main" id="{D61406AB-87FA-CF19-9E88-602AF1A6D8A4}"/>
              </a:ext>
              <a:ext uri="{C183D7F6-B498-43B3-948B-1728B52AA6E4}">
                <adec:decorative xmlns:adec="http://schemas.microsoft.com/office/drawing/2017/decorative" val="1"/>
              </a:ext>
            </a:extLst>
          </p:cNvPr>
          <p:cNvSpPr/>
          <p:nvPr/>
        </p:nvSpPr>
        <p:spPr>
          <a:xfrm>
            <a:off x="11553946" y="2165651"/>
            <a:ext cx="104659" cy="15533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4692A99E-261B-61B2-0187-55E5A240035D}"/>
              </a:ext>
              <a:ext uri="{C183D7F6-B498-43B3-948B-1728B52AA6E4}">
                <adec:decorative xmlns:adec="http://schemas.microsoft.com/office/drawing/2017/decorative" val="1"/>
              </a:ext>
            </a:extLst>
          </p:cNvPr>
          <p:cNvSpPr/>
          <p:nvPr/>
        </p:nvSpPr>
        <p:spPr>
          <a:xfrm rot="10800000">
            <a:off x="9980580" y="4543308"/>
            <a:ext cx="104659" cy="15533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4616C264-9A6A-BFE8-03D6-8367A869F8DD}"/>
              </a:ext>
              <a:ext uri="{C183D7F6-B498-43B3-948B-1728B52AA6E4}">
                <adec:decorative xmlns:adec="http://schemas.microsoft.com/office/drawing/2017/decorative" val="1"/>
              </a:ext>
            </a:extLst>
          </p:cNvPr>
          <p:cNvSpPr/>
          <p:nvPr/>
        </p:nvSpPr>
        <p:spPr>
          <a:xfrm rot="10800000">
            <a:off x="11382939" y="2746086"/>
            <a:ext cx="104659" cy="15533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2F6FA3C2-E38E-BE0D-5C4D-1304E8C44ADC}"/>
              </a:ext>
              <a:ext uri="{C183D7F6-B498-43B3-948B-1728B52AA6E4}">
                <adec:decorative xmlns:adec="http://schemas.microsoft.com/office/drawing/2017/decorative" val="1"/>
              </a:ext>
            </a:extLst>
          </p:cNvPr>
          <p:cNvSpPr/>
          <p:nvPr/>
        </p:nvSpPr>
        <p:spPr>
          <a:xfrm>
            <a:off x="9458097" y="5790374"/>
            <a:ext cx="104659" cy="15533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12348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586800" y="583199"/>
            <a:ext cx="5495023" cy="1858918"/>
          </a:xfrm>
        </p:spPr>
        <p:txBody>
          <a:bodyPr>
            <a:normAutofit fontScale="90000"/>
          </a:bodyPr>
          <a:lstStyle/>
          <a:p>
            <a:r>
              <a:rPr lang="en-GB"/>
              <a:t>Detailed findings:</a:t>
            </a:r>
            <a:br>
              <a:rPr lang="en-GB"/>
            </a:br>
            <a:br>
              <a:rPr lang="en-GB"/>
            </a:br>
            <a:r>
              <a:rPr lang="en-GB"/>
              <a:t>Cost of Living – Financial situation and borrowing</a:t>
            </a:r>
          </a:p>
        </p:txBody>
      </p:sp>
      <p:sp>
        <p:nvSpPr>
          <p:cNvPr id="3" name="Text Placeholder 2">
            <a:extLst>
              <a:ext uri="{FF2B5EF4-FFF2-40B4-BE49-F238E27FC236}">
                <a16:creationId xmlns:a16="http://schemas.microsoft.com/office/drawing/2014/main" id="{0F5235E6-B3F0-53C3-9546-36323FA23B1D}"/>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7798400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47651" y="167701"/>
            <a:ext cx="10515600" cy="830997"/>
          </a:xfrm>
        </p:spPr>
        <p:txBody>
          <a:bodyPr vert="horz" wrap="square" anchor="t">
            <a:spAutoFit/>
          </a:bodyPr>
          <a:lstStyle/>
          <a:p>
            <a:pPr>
              <a:lnSpc>
                <a:spcPct val="100000"/>
              </a:lnSpc>
            </a:pPr>
            <a:r>
              <a:rPr lang="en-GB" sz="1800" b="1" spc="-30"/>
              <a:t>Respondents in Greater Manchester are more likely than the ONS GB average to be </a:t>
            </a:r>
            <a:r>
              <a:rPr lang="en-GB" sz="1800" b="1" spc="-30">
                <a:solidFill>
                  <a:srgbClr val="009690"/>
                </a:solidFill>
              </a:rPr>
              <a:t>making energy efficient improvements </a:t>
            </a:r>
            <a:r>
              <a:rPr lang="en-GB" sz="1800" b="1" spc="-30"/>
              <a:t>(33% vs 25%), </a:t>
            </a:r>
            <a:r>
              <a:rPr lang="en-GB" sz="1800" b="1" spc="-30">
                <a:solidFill>
                  <a:srgbClr val="009690"/>
                </a:solidFill>
              </a:rPr>
              <a:t>using their savings</a:t>
            </a:r>
            <a:r>
              <a:rPr lang="en-GB" sz="1800" b="1" spc="-30"/>
              <a:t> (29% vs 26%), </a:t>
            </a:r>
            <a:r>
              <a:rPr lang="en-GB" sz="1800" b="1" spc="-30">
                <a:solidFill>
                  <a:srgbClr val="009690"/>
                </a:solidFill>
              </a:rPr>
              <a:t>using more credit </a:t>
            </a:r>
            <a:r>
              <a:rPr lang="en-GB" sz="1800" b="1" spc="-30"/>
              <a:t>(18% vs 15%) and </a:t>
            </a:r>
            <a:r>
              <a:rPr lang="en-GB" sz="1800" b="1" spc="-30">
                <a:solidFill>
                  <a:srgbClr val="009690"/>
                </a:solidFill>
              </a:rPr>
              <a:t>using support from charities </a:t>
            </a:r>
            <a:r>
              <a:rPr lang="en-GB" sz="1800" b="1" spc="-30"/>
              <a:t>(7% vs 3%), as a result of the rising cost of living</a:t>
            </a:r>
          </a:p>
        </p:txBody>
      </p:sp>
      <p:graphicFrame>
        <p:nvGraphicFramePr>
          <p:cNvPr id="10" name="Chart Placeholder 9" descr="Bar chart showing actions taken due to the rise in cost of living. Main actions taken are spending less on non-essentials (62% in GM vs 67% for GB), using less energy in their home (57% in GM vs 56% GB), and shopping around more (47% in GM vs 48% GB).">
            <a:extLst>
              <a:ext uri="{FF2B5EF4-FFF2-40B4-BE49-F238E27FC236}">
                <a16:creationId xmlns:a16="http://schemas.microsoft.com/office/drawing/2014/main" id="{29AB2B8B-E5D2-424F-BA0A-EFE1DC7CD11D}"/>
              </a:ext>
            </a:extLst>
          </p:cNvPr>
          <p:cNvGraphicFramePr>
            <a:graphicFrameLocks/>
          </p:cNvGraphicFramePr>
          <p:nvPr>
            <p:extLst>
              <p:ext uri="{D42A27DB-BD31-4B8C-83A1-F6EECF244321}">
                <p14:modId xmlns:p14="http://schemas.microsoft.com/office/powerpoint/2010/main" val="2925677570"/>
              </p:ext>
            </p:extLst>
          </p:nvPr>
        </p:nvGraphicFramePr>
        <p:xfrm>
          <a:off x="956345" y="1069576"/>
          <a:ext cx="10056571" cy="50345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123E6F6B-8ADC-BA04-DCB6-EA6C8116EB80}"/>
              </a:ext>
            </a:extLst>
          </p:cNvPr>
          <p:cNvSpPr txBox="1"/>
          <p:nvPr/>
        </p:nvSpPr>
        <p:spPr>
          <a:xfrm>
            <a:off x="966430" y="5780697"/>
            <a:ext cx="2661562" cy="276999"/>
          </a:xfrm>
          <a:prstGeom prst="rect">
            <a:avLst/>
          </a:prstGeom>
          <a:noFill/>
        </p:spPr>
        <p:txBody>
          <a:bodyPr wrap="none" rtlCol="0">
            <a:spAutoFit/>
          </a:bodyPr>
          <a:lstStyle/>
          <a:p>
            <a:r>
              <a:rPr lang="en-GB" sz="1200">
                <a:solidFill>
                  <a:srgbClr val="33B0A6"/>
                </a:solidFill>
              </a:rPr>
              <a:t>Asked only in the Residents’ Tracker</a:t>
            </a:r>
          </a:p>
        </p:txBody>
      </p:sp>
      <p:grpSp>
        <p:nvGrpSpPr>
          <p:cNvPr id="4" name="Group 3" descr="Green and Red arrows to signify when a statistic is significantly higher or lower than the previous survey.">
            <a:extLst>
              <a:ext uri="{FF2B5EF4-FFF2-40B4-BE49-F238E27FC236}">
                <a16:creationId xmlns:a16="http://schemas.microsoft.com/office/drawing/2014/main" id="{FBA31253-A2D1-FBE4-EA92-4883C98BB0C8}"/>
              </a:ext>
            </a:extLst>
          </p:cNvPr>
          <p:cNvGrpSpPr/>
          <p:nvPr/>
        </p:nvGrpSpPr>
        <p:grpSpPr>
          <a:xfrm>
            <a:off x="469530" y="6064264"/>
            <a:ext cx="4037617" cy="276999"/>
            <a:chOff x="575408" y="5999738"/>
            <a:chExt cx="4037617" cy="276999"/>
          </a:xfrm>
        </p:grpSpPr>
        <p:sp>
          <p:nvSpPr>
            <p:cNvPr id="5" name="Arrow: Down 4">
              <a:extLst>
                <a:ext uri="{FF2B5EF4-FFF2-40B4-BE49-F238E27FC236}">
                  <a16:creationId xmlns:a16="http://schemas.microsoft.com/office/drawing/2014/main" id="{2E6DE2CD-0970-1756-12CB-7E788EF3A656}"/>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10229804-76BC-CE74-0A24-80F73D94E370}"/>
                </a:ext>
              </a:extLst>
            </p:cNvPr>
            <p:cNvGrpSpPr/>
            <p:nvPr/>
          </p:nvGrpSpPr>
          <p:grpSpPr>
            <a:xfrm>
              <a:off x="575408" y="5999738"/>
              <a:ext cx="4037617" cy="276999"/>
              <a:chOff x="520117" y="5798698"/>
              <a:chExt cx="4037617" cy="276999"/>
            </a:xfrm>
          </p:grpSpPr>
          <p:sp>
            <p:nvSpPr>
              <p:cNvPr id="7" name="Arrow: Down 6">
                <a:extLst>
                  <a:ext uri="{FF2B5EF4-FFF2-40B4-BE49-F238E27FC236}">
                    <a16:creationId xmlns:a16="http://schemas.microsoft.com/office/drawing/2014/main" id="{B501E888-0DF5-5EC6-8371-25131D85B597}"/>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8" name="TextBox 7">
                <a:extLst>
                  <a:ext uri="{FF2B5EF4-FFF2-40B4-BE49-F238E27FC236}">
                    <a16:creationId xmlns:a16="http://schemas.microsoft.com/office/drawing/2014/main" id="{FCCAF7FA-CC81-1A37-89F8-1107B1FBE829}"/>
                  </a:ext>
                </a:extLst>
              </p:cNvPr>
              <p:cNvSpPr txBox="1"/>
              <p:nvPr/>
            </p:nvSpPr>
            <p:spPr>
              <a:xfrm>
                <a:off x="884934" y="5798698"/>
                <a:ext cx="36728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ONS Benchmark</a:t>
                </a:r>
              </a:p>
            </p:txBody>
          </p:sp>
        </p:grpSp>
      </p:grpSp>
      <p:sp>
        <p:nvSpPr>
          <p:cNvPr id="11" name="Footer Placeholder 4">
            <a:extLst>
              <a:ext uri="{FF2B5EF4-FFF2-40B4-BE49-F238E27FC236}">
                <a16:creationId xmlns:a16="http://schemas.microsoft.com/office/drawing/2014/main" id="{F746DD38-3A24-4BB7-B45D-3D18E2D338AD}"/>
              </a:ext>
            </a:extLst>
          </p:cNvPr>
          <p:cNvSpPr txBox="1">
            <a:spLocks/>
          </p:cNvSpPr>
          <p:nvPr/>
        </p:nvSpPr>
        <p:spPr>
          <a:xfrm>
            <a:off x="372282" y="634126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CL7. Which of these, if any, are you doing because of the increases in the cost of living?</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 4, 1636; Survey 5, 1470 (All respondents).</a:t>
            </a:r>
            <a:r>
              <a:rPr lang="en-GB" sz="1000">
                <a:latin typeface="Arial" panose="020B0604020202020204" pitchFamily="34" charset="0"/>
                <a:cs typeface="Arial" panose="020B0604020202020204" pitchFamily="34" charset="0"/>
              </a:rPr>
              <a:t> </a:t>
            </a:r>
            <a:r>
              <a:rPr lang="en-GB" sz="1000">
                <a:solidFill>
                  <a:srgbClr val="FFFFFF">
                    <a:lumMod val="50000"/>
                  </a:srgbClr>
                </a:solidFill>
                <a:latin typeface="Arial"/>
                <a:cs typeface="Arial" panose="020B0604020202020204" pitchFamily="34" charset="0"/>
              </a:rPr>
              <a:t>ONS data, based on national fieldwork 7 – 18 December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highlight>
                <a:srgbClr val="FFFF00"/>
              </a:highlight>
              <a:uLnTx/>
              <a:uFillTx/>
              <a:latin typeface="Arial"/>
              <a:ea typeface="+mn-ea"/>
              <a:cs typeface="Arial" panose="020B0604020202020204" pitchFamily="34" charset="0"/>
            </a:endParaRPr>
          </a:p>
        </p:txBody>
      </p:sp>
      <p:sp>
        <p:nvSpPr>
          <p:cNvPr id="20" name="Slide Number Placeholder 4">
            <a:extLst>
              <a:ext uri="{FF2B5EF4-FFF2-40B4-BE49-F238E27FC236}">
                <a16:creationId xmlns:a16="http://schemas.microsoft.com/office/drawing/2014/main" id="{E6E261CB-1C13-4C31-B8DB-D1530586103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CA0F322E-B793-B87F-7BB0-FDE876880BBB}"/>
              </a:ext>
              <a:ext uri="{C183D7F6-B498-43B3-948B-1728B52AA6E4}">
                <adec:decorative xmlns:adec="http://schemas.microsoft.com/office/drawing/2017/decorative" val="1"/>
              </a:ext>
            </a:extLst>
          </p:cNvPr>
          <p:cNvSpPr/>
          <p:nvPr/>
        </p:nvSpPr>
        <p:spPr>
          <a:xfrm>
            <a:off x="966430" y="4246021"/>
            <a:ext cx="8167945" cy="1818243"/>
          </a:xfrm>
          <a:prstGeom prst="rect">
            <a:avLst/>
          </a:prstGeom>
          <a:noFill/>
          <a:ln w="25400">
            <a:solidFill>
              <a:srgbClr val="33B0A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B3FBF49D-BF0D-58CB-5F30-6B4CDC5DB64C}"/>
              </a:ext>
              <a:ext uri="{C183D7F6-B498-43B3-948B-1728B52AA6E4}">
                <adec:decorative xmlns:adec="http://schemas.microsoft.com/office/drawing/2017/decorative" val="1"/>
              </a:ext>
            </a:extLst>
          </p:cNvPr>
          <p:cNvSpPr/>
          <p:nvPr/>
        </p:nvSpPr>
        <p:spPr>
          <a:xfrm>
            <a:off x="10584069" y="1494412"/>
            <a:ext cx="80724" cy="11530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DA908E0E-1F6A-1732-F1B8-6BF702A1E589}"/>
              </a:ext>
              <a:ext uri="{C183D7F6-B498-43B3-948B-1728B52AA6E4}">
                <adec:decorative xmlns:adec="http://schemas.microsoft.com/office/drawing/2017/decorative" val="1"/>
              </a:ext>
            </a:extLst>
          </p:cNvPr>
          <p:cNvSpPr/>
          <p:nvPr/>
        </p:nvSpPr>
        <p:spPr>
          <a:xfrm rot="10800000">
            <a:off x="8856098" y="3042347"/>
            <a:ext cx="80724" cy="11530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38BB97DD-C836-D062-1FE6-7BF5764400E3}"/>
              </a:ext>
              <a:ext uri="{C183D7F6-B498-43B3-948B-1728B52AA6E4}">
                <adec:decorative xmlns:adec="http://schemas.microsoft.com/office/drawing/2017/decorative" val="1"/>
              </a:ext>
            </a:extLst>
          </p:cNvPr>
          <p:cNvSpPr/>
          <p:nvPr/>
        </p:nvSpPr>
        <p:spPr>
          <a:xfrm rot="10800000">
            <a:off x="8627557" y="3342473"/>
            <a:ext cx="80724" cy="11530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B8428D54-D900-32CD-B57A-828A0E4214ED}"/>
              </a:ext>
              <a:ext uri="{C183D7F6-B498-43B3-948B-1728B52AA6E4}">
                <adec:decorative xmlns:adec="http://schemas.microsoft.com/office/drawing/2017/decorative" val="1"/>
              </a:ext>
            </a:extLst>
          </p:cNvPr>
          <p:cNvSpPr/>
          <p:nvPr/>
        </p:nvSpPr>
        <p:spPr>
          <a:xfrm rot="10800000">
            <a:off x="7936996" y="3688866"/>
            <a:ext cx="80724" cy="11530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B8D57311-E234-1008-C72E-9019C3278635}"/>
              </a:ext>
              <a:ext uri="{C183D7F6-B498-43B3-948B-1728B52AA6E4}">
                <adec:decorative xmlns:adec="http://schemas.microsoft.com/office/drawing/2017/decorative" val="1"/>
              </a:ext>
            </a:extLst>
          </p:cNvPr>
          <p:cNvSpPr/>
          <p:nvPr/>
        </p:nvSpPr>
        <p:spPr>
          <a:xfrm rot="10800000">
            <a:off x="7165637" y="3978479"/>
            <a:ext cx="80724" cy="11530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81340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122601" cy="792832"/>
          </a:xfrm>
        </p:spPr>
        <p:txBody>
          <a:bodyPr>
            <a:noAutofit/>
          </a:bodyPr>
          <a:lstStyle/>
          <a:p>
            <a:r>
              <a:rPr lang="en-GB" sz="1800" b="1"/>
              <a:t>Significantly more respondents say they will be able to </a:t>
            </a:r>
            <a:r>
              <a:rPr lang="en-GB" sz="1800" b="1">
                <a:solidFill>
                  <a:srgbClr val="009690"/>
                </a:solidFill>
              </a:rPr>
              <a:t>save money over the next 12 months </a:t>
            </a:r>
            <a:r>
              <a:rPr lang="en-GB" sz="1800" b="1"/>
              <a:t>(41%) than had said than they thought they would have been able to in November (36%) and more than the GB average (35%). Greater Manchester respondents are less likely than the GB average to be able to </a:t>
            </a:r>
            <a:r>
              <a:rPr lang="en-GB" sz="1800" b="1">
                <a:solidFill>
                  <a:srgbClr val="009690"/>
                </a:solidFill>
              </a:rPr>
              <a:t>afford an unexpected expense of £850 </a:t>
            </a:r>
            <a:r>
              <a:rPr lang="en-GB" sz="1800" b="1"/>
              <a:t>(39% vs. 32% unable to afford)</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175839" y="1337540"/>
            <a:ext cx="4343071"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Will you be able to save money over the next 12 months?</a:t>
            </a:r>
          </a:p>
        </p:txBody>
      </p:sp>
      <p:graphicFrame>
        <p:nvGraphicFramePr>
          <p:cNvPr id="8" name="Chart 7" descr="Stacked bar chart showing proportion of respondents who think they will be able to save money in the next 12 months. 41% of Greater Manchester residents say they will be able to in January, compared to 35% of the GB average.">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2046315941"/>
              </p:ext>
            </p:extLst>
          </p:nvPr>
        </p:nvGraphicFramePr>
        <p:xfrm>
          <a:off x="482593" y="1917606"/>
          <a:ext cx="5174371" cy="4437972"/>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descr="Green and Red arrows to signify when a statistic is significantly higher or lower than the previous survey.">
            <a:extLst>
              <a:ext uri="{FF2B5EF4-FFF2-40B4-BE49-F238E27FC236}">
                <a16:creationId xmlns:a16="http://schemas.microsoft.com/office/drawing/2014/main" id="{6DF25471-F080-95AB-8900-5C499D25B261}"/>
              </a:ext>
            </a:extLst>
          </p:cNvPr>
          <p:cNvGrpSpPr/>
          <p:nvPr/>
        </p:nvGrpSpPr>
        <p:grpSpPr>
          <a:xfrm>
            <a:off x="575408" y="5999738"/>
            <a:ext cx="4037617" cy="276999"/>
            <a:chOff x="575408" y="5999738"/>
            <a:chExt cx="4037617" cy="276999"/>
          </a:xfrm>
        </p:grpSpPr>
        <p:sp>
          <p:nvSpPr>
            <p:cNvPr id="6" name="Arrow: Down 5">
              <a:extLst>
                <a:ext uri="{FF2B5EF4-FFF2-40B4-BE49-F238E27FC236}">
                  <a16:creationId xmlns:a16="http://schemas.microsoft.com/office/drawing/2014/main" id="{CC9047B6-6920-1C2F-6F0B-6BD4EDDC41E2}"/>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247272D9-48AC-88CD-5521-D540F8924252}"/>
                </a:ext>
              </a:extLst>
            </p:cNvPr>
            <p:cNvGrpSpPr/>
            <p:nvPr/>
          </p:nvGrpSpPr>
          <p:grpSpPr>
            <a:xfrm>
              <a:off x="575408" y="5999738"/>
              <a:ext cx="4037617" cy="276999"/>
              <a:chOff x="520117" y="5798698"/>
              <a:chExt cx="4037617" cy="276999"/>
            </a:xfrm>
          </p:grpSpPr>
          <p:sp>
            <p:nvSpPr>
              <p:cNvPr id="13" name="Arrow: Down 12">
                <a:extLst>
                  <a:ext uri="{FF2B5EF4-FFF2-40B4-BE49-F238E27FC236}">
                    <a16:creationId xmlns:a16="http://schemas.microsoft.com/office/drawing/2014/main" id="{3D4BFD4C-0D90-F59D-F223-74A0A006EF98}"/>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68E81484-024E-A3AA-302B-03DF196811AD}"/>
                  </a:ext>
                </a:extLst>
              </p:cNvPr>
              <p:cNvSpPr txBox="1"/>
              <p:nvPr/>
            </p:nvSpPr>
            <p:spPr>
              <a:xfrm>
                <a:off x="884934" y="5798698"/>
                <a:ext cx="36728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ONS Benchmark</a:t>
                </a:r>
              </a:p>
            </p:txBody>
          </p:sp>
        </p:grpSp>
      </p:grpSp>
      <p:sp>
        <p:nvSpPr>
          <p:cNvPr id="31" name="TextBox 30">
            <a:extLst>
              <a:ext uri="{FF2B5EF4-FFF2-40B4-BE49-F238E27FC236}">
                <a16:creationId xmlns:a16="http://schemas.microsoft.com/office/drawing/2014/main" id="{3F39FE5D-D15B-4104-A6F1-26AA6E6F4E88}"/>
              </a:ext>
              <a:ext uri="{C183D7F6-B498-43B3-948B-1728B52AA6E4}">
                <adec:decorative xmlns:adec="http://schemas.microsoft.com/office/drawing/2017/decorative" val="0"/>
              </a:ext>
            </a:extLst>
          </p:cNvPr>
          <p:cNvSpPr txBox="1"/>
          <p:nvPr/>
        </p:nvSpPr>
        <p:spPr>
          <a:xfrm>
            <a:off x="7065958" y="1351532"/>
            <a:ext cx="4343072"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Can you afford an unexpected but necessary expense of £850?</a:t>
            </a:r>
          </a:p>
        </p:txBody>
      </p:sp>
      <p:graphicFrame>
        <p:nvGraphicFramePr>
          <p:cNvPr id="12" name="Chart 11" descr="Stacked bar chart showing proportion of respondents who think they can afford an unexpected, but necessary, expense of £850. 53% of Greater Manchester residents say they would be able to afford this in January, compared to 53% of the GB average.">
            <a:extLst>
              <a:ext uri="{FF2B5EF4-FFF2-40B4-BE49-F238E27FC236}">
                <a16:creationId xmlns:a16="http://schemas.microsoft.com/office/drawing/2014/main" id="{1F3A1370-9CA5-E423-D409-F450E64402BB}"/>
              </a:ext>
            </a:extLst>
          </p:cNvPr>
          <p:cNvGraphicFramePr/>
          <p:nvPr>
            <p:extLst>
              <p:ext uri="{D42A27DB-BD31-4B8C-83A1-F6EECF244321}">
                <p14:modId xmlns:p14="http://schemas.microsoft.com/office/powerpoint/2010/main" val="623556194"/>
              </p:ext>
            </p:extLst>
          </p:nvPr>
        </p:nvGraphicFramePr>
        <p:xfrm>
          <a:off x="6535026" y="1917606"/>
          <a:ext cx="5174371"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CL1. In view of the general economic situation, do you think you will be able to save any money in the next 12 months? CL2. Could your household afford to pay an unexpected, but necessary, expense of £850? Unweighted base: Survey 3, 1677; Survey 4, 1636; Survey 5, 1470 (All respondents).</a:t>
            </a:r>
            <a:r>
              <a:rPr lang="en-GB" sz="1000">
                <a:latin typeface="Arial" panose="020B0604020202020204" pitchFamily="34" charset="0"/>
                <a:cs typeface="Arial" panose="020B0604020202020204" pitchFamily="34" charset="0"/>
              </a:rPr>
              <a:t> </a:t>
            </a:r>
            <a:r>
              <a:rPr lang="en-GB" sz="1000">
                <a:solidFill>
                  <a:srgbClr val="FFFFFF">
                    <a:lumMod val="50000"/>
                  </a:srgbClr>
                </a:solidFill>
                <a:latin typeface="Arial"/>
                <a:cs typeface="Arial" panose="020B0604020202020204" pitchFamily="34" charset="0"/>
              </a:rPr>
              <a:t>ONS data, based on national fieldwork 7 – 18 December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cxnSp>
        <p:nvCxnSpPr>
          <p:cNvPr id="29" name="Straight Connector 28">
            <a:extLst>
              <a:ext uri="{FF2B5EF4-FFF2-40B4-BE49-F238E27FC236}">
                <a16:creationId xmlns:a16="http://schemas.microsoft.com/office/drawing/2014/main" id="{4F611E4E-D717-9EC6-07CF-7D8ACC6B0D56}"/>
              </a:ext>
              <a:ext uri="{C183D7F6-B498-43B3-948B-1728B52AA6E4}">
                <adec:decorative xmlns:adec="http://schemas.microsoft.com/office/drawing/2017/decorative" val="1"/>
              </a:ext>
            </a:extLst>
          </p:cNvPr>
          <p:cNvCxnSpPr>
            <a:cxnSpLocks/>
          </p:cNvCxnSpPr>
          <p:nvPr/>
        </p:nvCxnSpPr>
        <p:spPr>
          <a:xfrm>
            <a:off x="6096000" y="1351532"/>
            <a:ext cx="0" cy="4688068"/>
          </a:xfrm>
          <a:prstGeom prst="line">
            <a:avLst/>
          </a:prstGeom>
        </p:spPr>
        <p:style>
          <a:lnRef idx="1">
            <a:schemeClr val="dk1"/>
          </a:lnRef>
          <a:fillRef idx="0">
            <a:schemeClr val="dk1"/>
          </a:fillRef>
          <a:effectRef idx="0">
            <a:schemeClr val="dk1"/>
          </a:effectRef>
          <a:fontRef idx="minor">
            <a:schemeClr val="tx1"/>
          </a:fontRef>
        </p:style>
      </p:cxnSp>
      <p:sp>
        <p:nvSpPr>
          <p:cNvPr id="5" name="Arrow: Down 4">
            <a:extLst>
              <a:ext uri="{FF2B5EF4-FFF2-40B4-BE49-F238E27FC236}">
                <a16:creationId xmlns:a16="http://schemas.microsoft.com/office/drawing/2014/main" id="{DDBC1604-85A8-109A-070B-BC54390AABDB}"/>
              </a:ext>
              <a:ext uri="{C183D7F6-B498-43B3-948B-1728B52AA6E4}">
                <adec:decorative xmlns:adec="http://schemas.microsoft.com/office/drawing/2017/decorative" val="1"/>
              </a:ext>
            </a:extLst>
          </p:cNvPr>
          <p:cNvSpPr/>
          <p:nvPr/>
        </p:nvSpPr>
        <p:spPr>
          <a:xfrm rot="10800000">
            <a:off x="4269722" y="265267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9" name="Arrow: Down 8">
            <a:extLst>
              <a:ext uri="{FF2B5EF4-FFF2-40B4-BE49-F238E27FC236}">
                <a16:creationId xmlns:a16="http://schemas.microsoft.com/office/drawing/2014/main" id="{2B631784-AB6F-5054-E916-BA751C01DEB7}"/>
              </a:ext>
              <a:ext uri="{C183D7F6-B498-43B3-948B-1728B52AA6E4}">
                <adec:decorative xmlns:adec="http://schemas.microsoft.com/office/drawing/2017/decorative" val="1"/>
              </a:ext>
            </a:extLst>
          </p:cNvPr>
          <p:cNvSpPr/>
          <p:nvPr/>
        </p:nvSpPr>
        <p:spPr>
          <a:xfrm>
            <a:off x="4269721" y="510089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Arrow: Down 9">
            <a:extLst>
              <a:ext uri="{FF2B5EF4-FFF2-40B4-BE49-F238E27FC236}">
                <a16:creationId xmlns:a16="http://schemas.microsoft.com/office/drawing/2014/main" id="{2488523B-C045-1E94-D2B7-360F0AC0FA93}"/>
              </a:ext>
              <a:ext uri="{C183D7F6-B498-43B3-948B-1728B52AA6E4}">
                <adec:decorative xmlns:adec="http://schemas.microsoft.com/office/drawing/2017/decorative" val="1"/>
              </a:ext>
            </a:extLst>
          </p:cNvPr>
          <p:cNvSpPr/>
          <p:nvPr/>
        </p:nvSpPr>
        <p:spPr>
          <a:xfrm rot="10800000">
            <a:off x="10222114" y="442586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CA304389-E6CD-F673-9EBC-2196EC9CA5AA}"/>
              </a:ext>
              <a:ext uri="{C183D7F6-B498-43B3-948B-1728B52AA6E4}">
                <adec:decorative xmlns:adec="http://schemas.microsoft.com/office/drawing/2017/decorative" val="1"/>
              </a:ext>
            </a:extLst>
          </p:cNvPr>
          <p:cNvSpPr/>
          <p:nvPr/>
        </p:nvSpPr>
        <p:spPr>
          <a:xfrm>
            <a:off x="10222114" y="526913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28795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04385" cy="780908"/>
          </a:xfrm>
        </p:spPr>
        <p:txBody>
          <a:bodyPr anchor="t">
            <a:noAutofit/>
          </a:bodyPr>
          <a:lstStyle/>
          <a:p>
            <a:r>
              <a:rPr lang="en-GB" sz="1800" b="1"/>
              <a:t>Over half (53%) say they are having </a:t>
            </a:r>
            <a:r>
              <a:rPr lang="en-GB" sz="1800" b="1">
                <a:solidFill>
                  <a:srgbClr val="009690"/>
                </a:solidFill>
              </a:rPr>
              <a:t>difficulty being able to afford</a:t>
            </a:r>
            <a:r>
              <a:rPr lang="en-GB" sz="1800" b="1"/>
              <a:t> </a:t>
            </a:r>
            <a:r>
              <a:rPr lang="en-GB" sz="1800" b="1">
                <a:solidFill>
                  <a:srgbClr val="009690"/>
                </a:solidFill>
              </a:rPr>
              <a:t>their energy costs</a:t>
            </a:r>
            <a:r>
              <a:rPr lang="en-GB" sz="1800" b="1"/>
              <a:t>, significantly higher than the GB average (48%), but lower than November (57%). Disabled respondents, Asian respondents and those who are financially insecure are significantly more likely to find it difficult</a:t>
            </a:r>
            <a:endParaRPr lang="en-GB" sz="1800" b="1">
              <a:solidFill>
                <a:srgbClr val="009690"/>
              </a:solidFill>
            </a:endParaRP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097883" y="1181303"/>
            <a:ext cx="4672602"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Ease of affording energy costs</a:t>
            </a:r>
          </a:p>
        </p:txBody>
      </p:sp>
      <p:graphicFrame>
        <p:nvGraphicFramePr>
          <p:cNvPr id="6" name="Chart 5" descr="100% stacked column chart showing ease of affording energy costs. 53% say they find it difficult to afford their energy costs, compared to the national average of 48%.">
            <a:extLst>
              <a:ext uri="{FF2B5EF4-FFF2-40B4-BE49-F238E27FC236}">
                <a16:creationId xmlns:a16="http://schemas.microsoft.com/office/drawing/2014/main" id="{66EBAD9B-54D3-439E-AD46-6C7678FA2AA6}"/>
              </a:ext>
            </a:extLst>
          </p:cNvPr>
          <p:cNvGraphicFramePr/>
          <p:nvPr>
            <p:extLst>
              <p:ext uri="{D42A27DB-BD31-4B8C-83A1-F6EECF244321}">
                <p14:modId xmlns:p14="http://schemas.microsoft.com/office/powerpoint/2010/main" val="4180272360"/>
              </p:ext>
            </p:extLst>
          </p:nvPr>
        </p:nvGraphicFramePr>
        <p:xfrm>
          <a:off x="279776" y="1501629"/>
          <a:ext cx="6291269" cy="4635338"/>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Green and Red arrows to signify when a statistic is significantly higher or lower than the previous survey.">
            <a:extLst>
              <a:ext uri="{FF2B5EF4-FFF2-40B4-BE49-F238E27FC236}">
                <a16:creationId xmlns:a16="http://schemas.microsoft.com/office/drawing/2014/main" id="{271E232F-D14C-65CD-8E55-BCEEE8C1EA44}"/>
              </a:ext>
            </a:extLst>
          </p:cNvPr>
          <p:cNvGrpSpPr/>
          <p:nvPr/>
        </p:nvGrpSpPr>
        <p:grpSpPr>
          <a:xfrm>
            <a:off x="718065" y="6020232"/>
            <a:ext cx="4037617" cy="276999"/>
            <a:chOff x="575408" y="5999738"/>
            <a:chExt cx="4037617" cy="276999"/>
          </a:xfrm>
        </p:grpSpPr>
        <p:sp>
          <p:nvSpPr>
            <p:cNvPr id="8" name="Arrow: Down 7">
              <a:extLst>
                <a:ext uri="{FF2B5EF4-FFF2-40B4-BE49-F238E27FC236}">
                  <a16:creationId xmlns:a16="http://schemas.microsoft.com/office/drawing/2014/main" id="{7E817CB7-4A7A-93FB-8AA6-81E22AC4B88E}"/>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4FAFDE93-21E0-F4A9-52C9-C5B625E56655}"/>
                </a:ext>
              </a:extLst>
            </p:cNvPr>
            <p:cNvGrpSpPr/>
            <p:nvPr/>
          </p:nvGrpSpPr>
          <p:grpSpPr>
            <a:xfrm>
              <a:off x="575408" y="5999738"/>
              <a:ext cx="4037617" cy="276999"/>
              <a:chOff x="520117" y="5798698"/>
              <a:chExt cx="4037617" cy="276999"/>
            </a:xfrm>
          </p:grpSpPr>
          <p:sp>
            <p:nvSpPr>
              <p:cNvPr id="14" name="Arrow: Down 13">
                <a:extLst>
                  <a:ext uri="{FF2B5EF4-FFF2-40B4-BE49-F238E27FC236}">
                    <a16:creationId xmlns:a16="http://schemas.microsoft.com/office/drawing/2014/main" id="{ED38A417-CC3A-C68E-E958-7ACFAFC13B83}"/>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15A839DD-407E-E2E0-C285-1BEAB45AB8AB}"/>
                  </a:ext>
                </a:extLst>
              </p:cNvPr>
              <p:cNvSpPr txBox="1"/>
              <p:nvPr/>
            </p:nvSpPr>
            <p:spPr>
              <a:xfrm>
                <a:off x="884934" y="5798698"/>
                <a:ext cx="36728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ONS Benchmark</a:t>
                </a:r>
              </a:p>
            </p:txBody>
          </p:sp>
        </p:grpSp>
      </p:grpSp>
      <p:sp>
        <p:nvSpPr>
          <p:cNvPr id="46" name="Text Placeholder 30">
            <a:extLst>
              <a:ext uri="{FF2B5EF4-FFF2-40B4-BE49-F238E27FC236}">
                <a16:creationId xmlns:a16="http://schemas.microsoft.com/office/drawing/2014/main" id="{1CB9A01B-C952-F96C-2D80-C969A6778E5D}"/>
              </a:ext>
            </a:extLst>
          </p:cNvPr>
          <p:cNvSpPr txBox="1">
            <a:spLocks/>
          </p:cNvSpPr>
          <p:nvPr/>
        </p:nvSpPr>
        <p:spPr>
          <a:xfrm>
            <a:off x="6781448" y="1102080"/>
            <a:ext cx="5186944"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very/somewhat difficult to afford their energy costs compared to GM Autumn average (57%)*</a:t>
            </a:r>
          </a:p>
        </p:txBody>
      </p:sp>
      <p:sp>
        <p:nvSpPr>
          <p:cNvPr id="47" name="Content Placeholder 32">
            <a:extLst>
              <a:ext uri="{FF2B5EF4-FFF2-40B4-BE49-F238E27FC236}">
                <a16:creationId xmlns:a16="http://schemas.microsoft.com/office/drawing/2014/main" id="{B62886DC-603D-9A8B-86D3-B94384D6D138}"/>
              </a:ext>
            </a:extLst>
          </p:cNvPr>
          <p:cNvSpPr txBox="1">
            <a:spLocks/>
          </p:cNvSpPr>
          <p:nvPr/>
        </p:nvSpPr>
        <p:spPr>
          <a:xfrm>
            <a:off x="6786941" y="1573317"/>
            <a:ext cx="5186944" cy="4563649"/>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Disabled respondents (71%); including those with mental ill health (79%), a mobility disability (72%) or other disability (70%)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Respondents who are Pakistani (74%); or African (72%)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Muslim respondents (72%)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in Rochdale (65%), Manchester (61%), and Bury (61%)</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find it difficult to afford rent or mortgage payments (94%)</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not in work due to ill health or disability (83%)</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have cut the size or skipped a meal (83%); or has had someone in their household do so (77%)</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have not eaten the whole day for lack of money (78%); or has had someone in their household do so (73%)</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have borrowed up to £1000 (77%)</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unable to save money in the next year (76%)</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have had to borrow money or use more credit in the last month (75%) </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Homemakers (75%)</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considering switching to a prepayment meter (73%)</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not confident using digital services (72%)</a:t>
            </a:r>
          </a:p>
          <a:p>
            <a:pPr marL="171450" indent="-171450">
              <a:lnSpc>
                <a:spcPct val="100000"/>
              </a:lnSpc>
              <a:spcBef>
                <a:spcPts val="0"/>
              </a:spcBef>
              <a:spcAft>
                <a:spcPts val="400"/>
              </a:spcAft>
              <a:defRPr/>
            </a:pPr>
            <a:endParaRPr lang="en-GB" sz="1200">
              <a:solidFill>
                <a:srgbClr val="5C5B5A"/>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93C7F2C3-A529-4A8D-849B-F48FEAD542C0}"/>
              </a:ext>
            </a:extLst>
          </p:cNvPr>
          <p:cNvSpPr txBox="1"/>
          <p:nvPr/>
        </p:nvSpPr>
        <p:spPr>
          <a:xfrm>
            <a:off x="6697890" y="6100976"/>
            <a:ext cx="3274505" cy="246221"/>
          </a:xfrm>
          <a:prstGeom prst="rect">
            <a:avLst/>
          </a:prstGeom>
          <a:noFill/>
        </p:spPr>
        <p:txBody>
          <a:bodyPr wrap="square">
            <a:spAutoFit/>
          </a:bodyPr>
          <a:lstStyle/>
          <a:p>
            <a:r>
              <a:rPr lang="en-GB" sz="1000">
                <a:solidFill>
                  <a:srgbClr val="FFFFFF">
                    <a:lumMod val="50000"/>
                  </a:srgbClr>
                </a:solidFill>
                <a:latin typeface="Arial" panose="020B0604020202020204" pitchFamily="34" charset="0"/>
                <a:cs typeface="Arial" panose="020B0604020202020204" pitchFamily="34" charset="0"/>
              </a:rPr>
              <a:t> * Subgroup analysis uses merged data from s3+4+5</a:t>
            </a:r>
            <a:endParaRPr lang="en-GB" sz="1000"/>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the following?	</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 3, 1677; Survey 4, 1636; Survey 5, 1424 (All respondents who pay their</a:t>
            </a:r>
            <a:r>
              <a:rPr lang="en-GB" sz="1000">
                <a:solidFill>
                  <a:srgbClr val="FFFFFF">
                    <a:lumMod val="50000"/>
                  </a:srgbClr>
                </a:solidFill>
                <a:latin typeface="Arial"/>
                <a:cs typeface="Arial" panose="020B0604020202020204" pitchFamily="34" charset="0"/>
              </a:rPr>
              <a:t> energy costs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t>
            </a:r>
            <a:r>
              <a:rPr lang="en-GB" sz="1000">
                <a:latin typeface="Arial" panose="020B0604020202020204" pitchFamily="34" charset="0"/>
                <a:cs typeface="Arial" panose="020B0604020202020204" pitchFamily="34" charset="0"/>
              </a:rPr>
              <a:t> </a:t>
            </a:r>
            <a:r>
              <a:rPr lang="en-GB" sz="1000">
                <a:solidFill>
                  <a:srgbClr val="FFFFFF">
                    <a:lumMod val="50000"/>
                  </a:srgbClr>
                </a:solidFill>
                <a:latin typeface="Arial"/>
                <a:cs typeface="Arial" panose="020B0604020202020204" pitchFamily="34" charset="0"/>
              </a:rPr>
              <a:t>ONS data, based on national fieldwork 7 – 18 December 2022</a:t>
            </a:r>
          </a:p>
          <a:p>
            <a:pPr>
              <a:defRPr/>
            </a:pPr>
            <a:r>
              <a:rPr lang="en-GB" sz="100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10" name="TextBox 9">
            <a:extLst>
              <a:ext uri="{FF2B5EF4-FFF2-40B4-BE49-F238E27FC236}">
                <a16:creationId xmlns:a16="http://schemas.microsoft.com/office/drawing/2014/main" id="{F8F2D217-B870-8B96-0186-B554225106C6}"/>
              </a:ext>
              <a:ext uri="{C183D7F6-B498-43B3-948B-1728B52AA6E4}">
                <adec:decorative xmlns:adec="http://schemas.microsoft.com/office/drawing/2017/decorative" val="1"/>
              </a:ext>
            </a:extLst>
          </p:cNvPr>
          <p:cNvSpPr txBox="1"/>
          <p:nvPr/>
        </p:nvSpPr>
        <p:spPr>
          <a:xfrm>
            <a:off x="3325565" y="3673822"/>
            <a:ext cx="410369"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57</a:t>
            </a:r>
            <a:r>
              <a:rPr kumimoji="0" lang="en-GB" sz="1600" b="1" i="0" u="none" strike="noStrike" kern="1200" cap="none" spc="0" normalizeH="0" baseline="0" noProof="0">
                <a:ln>
                  <a:noFill/>
                </a:ln>
                <a:solidFill>
                  <a:srgbClr val="5C5B5A"/>
                </a:solidFill>
                <a:effectLst/>
                <a:uLnTx/>
                <a:uFillTx/>
                <a:latin typeface="Arial"/>
                <a:ea typeface="+mn-ea"/>
                <a:cs typeface="+mn-cs"/>
              </a:rPr>
              <a:t>%</a:t>
            </a:r>
          </a:p>
        </p:txBody>
      </p:sp>
      <p:sp>
        <p:nvSpPr>
          <p:cNvPr id="16" name="TextBox 15">
            <a:extLst>
              <a:ext uri="{FF2B5EF4-FFF2-40B4-BE49-F238E27FC236}">
                <a16:creationId xmlns:a16="http://schemas.microsoft.com/office/drawing/2014/main" id="{F4C0D910-6137-D818-8CEB-DDCB27640E82}"/>
              </a:ext>
              <a:ext uri="{C183D7F6-B498-43B3-948B-1728B52AA6E4}">
                <adec:decorative xmlns:adec="http://schemas.microsoft.com/office/drawing/2017/decorative" val="1"/>
              </a:ext>
            </a:extLst>
          </p:cNvPr>
          <p:cNvSpPr txBox="1"/>
          <p:nvPr/>
        </p:nvSpPr>
        <p:spPr>
          <a:xfrm>
            <a:off x="1711099" y="3600793"/>
            <a:ext cx="410369"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56%</a:t>
            </a:r>
          </a:p>
        </p:txBody>
      </p:sp>
      <p:sp>
        <p:nvSpPr>
          <p:cNvPr id="17" name="Right Brace 16" descr="Arrow showing in total, 30% are worried about coronavirus.">
            <a:extLst>
              <a:ext uri="{FF2B5EF4-FFF2-40B4-BE49-F238E27FC236}">
                <a16:creationId xmlns:a16="http://schemas.microsoft.com/office/drawing/2014/main" id="{5C90D8B2-D3CA-061B-FDA2-ACA77D873BC5}"/>
              </a:ext>
              <a:ext uri="{C183D7F6-B498-43B3-948B-1728B52AA6E4}">
                <adec:decorative xmlns:adec="http://schemas.microsoft.com/office/drawing/2017/decorative" val="1"/>
              </a:ext>
            </a:extLst>
          </p:cNvPr>
          <p:cNvSpPr/>
          <p:nvPr/>
        </p:nvSpPr>
        <p:spPr>
          <a:xfrm>
            <a:off x="1494617" y="2779533"/>
            <a:ext cx="121805" cy="1916754"/>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Right Brace 1" descr="Arrow showing in total, 30% are worried about coronavirus.">
            <a:extLst>
              <a:ext uri="{FF2B5EF4-FFF2-40B4-BE49-F238E27FC236}">
                <a16:creationId xmlns:a16="http://schemas.microsoft.com/office/drawing/2014/main" id="{8272E3DB-FD4E-E615-1CA4-B1689D25458E}"/>
              </a:ext>
              <a:ext uri="{C183D7F6-B498-43B3-948B-1728B52AA6E4}">
                <adec:decorative xmlns:adec="http://schemas.microsoft.com/office/drawing/2017/decorative" val="1"/>
              </a:ext>
            </a:extLst>
          </p:cNvPr>
          <p:cNvSpPr/>
          <p:nvPr/>
        </p:nvSpPr>
        <p:spPr>
          <a:xfrm>
            <a:off x="3027532" y="2860423"/>
            <a:ext cx="193566" cy="1916754"/>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 name="Right Brace 2" descr="Arrow showing in total, 30% are worried about coronavirus.">
            <a:extLst>
              <a:ext uri="{FF2B5EF4-FFF2-40B4-BE49-F238E27FC236}">
                <a16:creationId xmlns:a16="http://schemas.microsoft.com/office/drawing/2014/main" id="{905538F1-9B8E-BDA7-25EC-29FFFD714637}"/>
              </a:ext>
              <a:ext uri="{C183D7F6-B498-43B3-948B-1728B52AA6E4}">
                <adec:decorative xmlns:adec="http://schemas.microsoft.com/office/drawing/2017/decorative" val="1"/>
              </a:ext>
            </a:extLst>
          </p:cNvPr>
          <p:cNvSpPr/>
          <p:nvPr/>
        </p:nvSpPr>
        <p:spPr>
          <a:xfrm>
            <a:off x="4612848" y="3013854"/>
            <a:ext cx="159391" cy="1842231"/>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8" name="TextBox 27">
            <a:extLst>
              <a:ext uri="{FF2B5EF4-FFF2-40B4-BE49-F238E27FC236}">
                <a16:creationId xmlns:a16="http://schemas.microsoft.com/office/drawing/2014/main" id="{00C99538-2DCB-93AA-BF70-30490C911EEE}"/>
              </a:ext>
              <a:ext uri="{C183D7F6-B498-43B3-948B-1728B52AA6E4}">
                <adec:decorative xmlns:adec="http://schemas.microsoft.com/office/drawing/2017/decorative" val="1"/>
              </a:ext>
            </a:extLst>
          </p:cNvPr>
          <p:cNvSpPr txBox="1"/>
          <p:nvPr/>
        </p:nvSpPr>
        <p:spPr>
          <a:xfrm>
            <a:off x="4840947" y="3801094"/>
            <a:ext cx="410369"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53</a:t>
            </a:r>
            <a:r>
              <a:rPr kumimoji="0" lang="en-GB" sz="1600" b="1" i="0" u="none" strike="noStrike" kern="1200" cap="none" spc="0" normalizeH="0" baseline="0" noProof="0">
                <a:ln>
                  <a:noFill/>
                </a:ln>
                <a:solidFill>
                  <a:srgbClr val="5C5B5A"/>
                </a:solidFill>
                <a:effectLst/>
                <a:uLnTx/>
                <a:uFillTx/>
                <a:latin typeface="Arial"/>
                <a:ea typeface="+mn-ea"/>
                <a:cs typeface="+mn-cs"/>
              </a:rPr>
              <a:t>%</a:t>
            </a:r>
          </a:p>
        </p:txBody>
      </p:sp>
      <p:sp>
        <p:nvSpPr>
          <p:cNvPr id="29" name="Right Brace 28" descr="Arrow showing in total, 30% are worried about coronavirus.">
            <a:extLst>
              <a:ext uri="{FF2B5EF4-FFF2-40B4-BE49-F238E27FC236}">
                <a16:creationId xmlns:a16="http://schemas.microsoft.com/office/drawing/2014/main" id="{D38571B4-C1FC-612D-522A-20FE027EDF12}"/>
              </a:ext>
              <a:ext uri="{C183D7F6-B498-43B3-948B-1728B52AA6E4}">
                <adec:decorative xmlns:adec="http://schemas.microsoft.com/office/drawing/2017/decorative" val="1"/>
              </a:ext>
            </a:extLst>
          </p:cNvPr>
          <p:cNvSpPr/>
          <p:nvPr/>
        </p:nvSpPr>
        <p:spPr>
          <a:xfrm>
            <a:off x="6186209" y="2989571"/>
            <a:ext cx="159391" cy="1705850"/>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41" name="Arrow: Down 40">
            <a:extLst>
              <a:ext uri="{FF2B5EF4-FFF2-40B4-BE49-F238E27FC236}">
                <a16:creationId xmlns:a16="http://schemas.microsoft.com/office/drawing/2014/main" id="{A8E96CF9-9E67-1C15-14E8-C1AA636CBC19}"/>
              </a:ext>
              <a:ext uri="{C183D7F6-B498-43B3-948B-1728B52AA6E4}">
                <adec:decorative xmlns:adec="http://schemas.microsoft.com/office/drawing/2017/decorative" val="1"/>
              </a:ext>
            </a:extLst>
          </p:cNvPr>
          <p:cNvSpPr/>
          <p:nvPr/>
        </p:nvSpPr>
        <p:spPr>
          <a:xfrm rot="10800000">
            <a:off x="4621525" y="158747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42" name="Arrow: Down 41">
            <a:extLst>
              <a:ext uri="{FF2B5EF4-FFF2-40B4-BE49-F238E27FC236}">
                <a16:creationId xmlns:a16="http://schemas.microsoft.com/office/drawing/2014/main" id="{8C74F351-543A-61F9-10BF-2CBF7BA380E7}"/>
              </a:ext>
              <a:ext uri="{C183D7F6-B498-43B3-948B-1728B52AA6E4}">
                <adec:decorative xmlns:adec="http://schemas.microsoft.com/office/drawing/2017/decorative" val="1"/>
              </a:ext>
            </a:extLst>
          </p:cNvPr>
          <p:cNvSpPr/>
          <p:nvPr/>
        </p:nvSpPr>
        <p:spPr>
          <a:xfrm rot="10800000">
            <a:off x="4621525" y="440317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43" name="Arrow: Down 42">
            <a:extLst>
              <a:ext uri="{FF2B5EF4-FFF2-40B4-BE49-F238E27FC236}">
                <a16:creationId xmlns:a16="http://schemas.microsoft.com/office/drawing/2014/main" id="{5E173267-2EE8-CAF4-993F-01BDCFA7A80C}"/>
              </a:ext>
              <a:ext uri="{C183D7F6-B498-43B3-948B-1728B52AA6E4}">
                <adec:decorative xmlns:adec="http://schemas.microsoft.com/office/drawing/2017/decorative" val="1"/>
              </a:ext>
            </a:extLst>
          </p:cNvPr>
          <p:cNvSpPr/>
          <p:nvPr/>
        </p:nvSpPr>
        <p:spPr>
          <a:xfrm>
            <a:off x="4621525" y="481361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Arrow: Down 43">
            <a:extLst>
              <a:ext uri="{FF2B5EF4-FFF2-40B4-BE49-F238E27FC236}">
                <a16:creationId xmlns:a16="http://schemas.microsoft.com/office/drawing/2014/main" id="{32B65A43-0242-6407-290A-2BD7E4BB46D2}"/>
              </a:ext>
              <a:ext uri="{C183D7F6-B498-43B3-948B-1728B52AA6E4}">
                <adec:decorative xmlns:adec="http://schemas.microsoft.com/office/drawing/2017/decorative" val="1"/>
              </a:ext>
            </a:extLst>
          </p:cNvPr>
          <p:cNvSpPr/>
          <p:nvPr/>
        </p:nvSpPr>
        <p:spPr>
          <a:xfrm rot="10800000">
            <a:off x="4931364" y="403449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30" name="TextBox 29">
            <a:extLst>
              <a:ext uri="{FF2B5EF4-FFF2-40B4-BE49-F238E27FC236}">
                <a16:creationId xmlns:a16="http://schemas.microsoft.com/office/drawing/2014/main" id="{FF70D53B-1AF6-1AF0-37B2-227D66D380DF}"/>
              </a:ext>
              <a:ext uri="{C183D7F6-B498-43B3-948B-1728B52AA6E4}">
                <adec:decorative xmlns:adec="http://schemas.microsoft.com/office/drawing/2017/decorative" val="1"/>
              </a:ext>
            </a:extLst>
          </p:cNvPr>
          <p:cNvSpPr txBox="1"/>
          <p:nvPr/>
        </p:nvSpPr>
        <p:spPr>
          <a:xfrm>
            <a:off x="6421653" y="3704283"/>
            <a:ext cx="410369"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48%</a:t>
            </a:r>
          </a:p>
        </p:txBody>
      </p:sp>
    </p:spTree>
    <p:extLst>
      <p:ext uri="{BB962C8B-B14F-4D97-AF65-F5344CB8AC3E}">
        <p14:creationId xmlns:p14="http://schemas.microsoft.com/office/powerpoint/2010/main" val="31697478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F32D23-6A45-CBAE-29D9-B26CC8861DFB}"/>
              </a:ext>
            </a:extLst>
          </p:cNvPr>
          <p:cNvSpPr>
            <a:spLocks noGrp="1"/>
          </p:cNvSpPr>
          <p:nvPr>
            <p:ph type="title"/>
          </p:nvPr>
        </p:nvSpPr>
        <p:spPr>
          <a:xfrm>
            <a:off x="405014" y="270478"/>
            <a:ext cx="11384532" cy="778871"/>
          </a:xfrm>
        </p:spPr>
        <p:txBody>
          <a:bodyPr>
            <a:noAutofit/>
          </a:bodyPr>
          <a:lstStyle/>
          <a:p>
            <a:pPr rtl="0" eaLnBrk="1" latinLnBrk="0" hangingPunct="1"/>
            <a:r>
              <a:rPr lang="en-GB" sz="1800" b="1" kern="1200">
                <a:effectLst/>
                <a:latin typeface="Arial" panose="020B0604020202020204" pitchFamily="34" charset="0"/>
                <a:ea typeface="+mn-ea"/>
                <a:cs typeface="+mn-cs"/>
              </a:rPr>
              <a:t>Over a quarter of respondents reported </a:t>
            </a:r>
            <a:r>
              <a:rPr lang="en-GB" sz="1800" b="1" kern="1200">
                <a:solidFill>
                  <a:srgbClr val="009690"/>
                </a:solidFill>
                <a:effectLst/>
                <a:latin typeface="Arial" panose="020B0604020202020204" pitchFamily="34" charset="0"/>
                <a:ea typeface="+mn-ea"/>
                <a:cs typeface="+mn-cs"/>
              </a:rPr>
              <a:t>being on a pre-payment meter </a:t>
            </a:r>
            <a:r>
              <a:rPr lang="en-GB" sz="1800" b="1" kern="1200">
                <a:effectLst/>
                <a:latin typeface="Arial" panose="020B0604020202020204" pitchFamily="34" charset="0"/>
                <a:ea typeface="+mn-ea"/>
                <a:cs typeface="+mn-cs"/>
              </a:rPr>
              <a:t>(PPM) (27%). Almost half of those with a meter (46%) say they are concerned about keeping it topped up and connected on a daily basis, with almost 1 in 3 (32%)</a:t>
            </a:r>
            <a:r>
              <a:rPr lang="en-GB" sz="1800" b="1">
                <a:latin typeface="Arial" panose="020B0604020202020204" pitchFamily="34" charset="0"/>
                <a:ea typeface="+mn-ea"/>
                <a:cs typeface="+mn-cs"/>
              </a:rPr>
              <a:t> reporting </a:t>
            </a:r>
            <a:r>
              <a:rPr lang="en-GB" sz="1800" b="1" kern="1200">
                <a:effectLst/>
                <a:latin typeface="Arial" panose="020B0604020202020204" pitchFamily="34" charset="0"/>
                <a:ea typeface="+mn-ea"/>
                <a:cs typeface="+mn-cs"/>
              </a:rPr>
              <a:t>they have been unable to afford their PPM top up at times</a:t>
            </a:r>
            <a:endParaRPr lang="en-GB" sz="1800">
              <a:effectLst/>
            </a:endParaRP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937600" y="1351506"/>
            <a:ext cx="412903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Do you have a pre-payment meter? (PPM)</a:t>
            </a:r>
          </a:p>
        </p:txBody>
      </p:sp>
      <p:graphicFrame>
        <p:nvGraphicFramePr>
          <p:cNvPr id="18" name="Chart Placeholder 10" descr="Pie chart showing that 58% of parents have children aged 12-17 that have all had their coronavirus vaccine">
            <a:extLst>
              <a:ext uri="{FF2B5EF4-FFF2-40B4-BE49-F238E27FC236}">
                <a16:creationId xmlns:a16="http://schemas.microsoft.com/office/drawing/2014/main" id="{08DAB34B-13D2-49CB-8E3F-5C5E2595515E}"/>
              </a:ext>
            </a:extLst>
          </p:cNvPr>
          <p:cNvGraphicFramePr>
            <a:graphicFrameLocks/>
          </p:cNvGraphicFramePr>
          <p:nvPr/>
        </p:nvGraphicFramePr>
        <p:xfrm>
          <a:off x="904288" y="1706787"/>
          <a:ext cx="6209576" cy="3325833"/>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182E8BC8-F65C-459A-BD99-B9C8BFC12EEC}"/>
              </a:ext>
              <a:ext uri="{C183D7F6-B498-43B3-948B-1728B52AA6E4}">
                <adec:decorative xmlns:adec="http://schemas.microsoft.com/office/drawing/2017/decorative" val="1"/>
              </a:ext>
            </a:extLst>
          </p:cNvPr>
          <p:cNvSpPr txBox="1"/>
          <p:nvPr/>
        </p:nvSpPr>
        <p:spPr>
          <a:xfrm>
            <a:off x="480200" y="4906853"/>
            <a:ext cx="1110003" cy="24622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5C5B5A"/>
                </a:solidFill>
                <a:effectLst/>
                <a:uLnTx/>
                <a:uFillTx/>
                <a:latin typeface="Arial"/>
                <a:ea typeface="+mn-ea"/>
                <a:cs typeface="+mn-cs"/>
              </a:rPr>
              <a:t>No = 69%</a:t>
            </a:r>
          </a:p>
        </p:txBody>
      </p:sp>
      <p:graphicFrame>
        <p:nvGraphicFramePr>
          <p:cNvPr id="3" name="Chart Placeholder 10" descr="Pie chart showing the percentage of respondents who have a pre-payment meter. 27% of respondents do have a pre-payment meter, 69% do not.">
            <a:extLst>
              <a:ext uri="{FF2B5EF4-FFF2-40B4-BE49-F238E27FC236}">
                <a16:creationId xmlns:a16="http://schemas.microsoft.com/office/drawing/2014/main" id="{052A983E-40D1-A03D-83CA-3E4B922A687E}"/>
              </a:ext>
            </a:extLst>
          </p:cNvPr>
          <p:cNvGraphicFramePr>
            <a:graphicFrameLocks/>
          </p:cNvGraphicFramePr>
          <p:nvPr>
            <p:extLst>
              <p:ext uri="{D42A27DB-BD31-4B8C-83A1-F6EECF244321}">
                <p14:modId xmlns:p14="http://schemas.microsoft.com/office/powerpoint/2010/main" val="3154984726"/>
              </p:ext>
            </p:extLst>
          </p:nvPr>
        </p:nvGraphicFramePr>
        <p:xfrm>
          <a:off x="982995" y="1588682"/>
          <a:ext cx="7038557" cy="475339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76B636FC-A8AB-DA83-3BA6-A32048777C72}"/>
              </a:ext>
              <a:ext uri="{C183D7F6-B498-43B3-948B-1728B52AA6E4}">
                <adec:decorative xmlns:adec="http://schemas.microsoft.com/office/drawing/2017/decorative" val="1"/>
              </a:ext>
            </a:extLst>
          </p:cNvPr>
          <p:cNvSpPr txBox="1"/>
          <p:nvPr/>
        </p:nvSpPr>
        <p:spPr>
          <a:xfrm>
            <a:off x="4130453" y="1820717"/>
            <a:ext cx="1110003" cy="24622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a:solidFill>
                  <a:srgbClr val="5C5B5A"/>
                </a:solidFill>
                <a:latin typeface="Arial"/>
              </a:rPr>
              <a:t>Yes</a:t>
            </a:r>
            <a:r>
              <a:rPr kumimoji="0" lang="en-GB" sz="1600" b="0" i="0" u="none" strike="noStrike" kern="1200" cap="none" spc="0" normalizeH="0" baseline="0" noProof="0">
                <a:ln>
                  <a:noFill/>
                </a:ln>
                <a:solidFill>
                  <a:srgbClr val="5C5B5A"/>
                </a:solidFill>
                <a:effectLst/>
                <a:uLnTx/>
                <a:uFillTx/>
                <a:latin typeface="Arial"/>
                <a:ea typeface="+mn-ea"/>
                <a:cs typeface="+mn-cs"/>
              </a:rPr>
              <a:t> = </a:t>
            </a:r>
            <a:r>
              <a:rPr lang="en-GB" sz="1600">
                <a:solidFill>
                  <a:srgbClr val="5C5B5A"/>
                </a:solidFill>
                <a:latin typeface="Arial"/>
              </a:rPr>
              <a:t>27</a:t>
            </a:r>
            <a:r>
              <a:rPr kumimoji="0" lang="en-GB" sz="1600" b="0" i="0" u="none" strike="noStrike" kern="1200" cap="none" spc="0" normalizeH="0" baseline="0" noProof="0">
                <a:ln>
                  <a:noFill/>
                </a:ln>
                <a:solidFill>
                  <a:srgbClr val="5C5B5A"/>
                </a:solidFill>
                <a:effectLst/>
                <a:uLnTx/>
                <a:uFillTx/>
                <a:latin typeface="Arial"/>
                <a:ea typeface="+mn-ea"/>
                <a:cs typeface="+mn-cs"/>
              </a:rPr>
              <a:t>%</a:t>
            </a:r>
          </a:p>
        </p:txBody>
      </p:sp>
      <p:cxnSp>
        <p:nvCxnSpPr>
          <p:cNvPr id="6" name="Straight Connector 5">
            <a:extLst>
              <a:ext uri="{FF2B5EF4-FFF2-40B4-BE49-F238E27FC236}">
                <a16:creationId xmlns:a16="http://schemas.microsoft.com/office/drawing/2014/main" id="{1D2129DC-441E-E9B5-DA24-5906D6F2912C}"/>
              </a:ext>
              <a:ext uri="{C183D7F6-B498-43B3-948B-1728B52AA6E4}">
                <adec:decorative xmlns:adec="http://schemas.microsoft.com/office/drawing/2017/decorative" val="1"/>
              </a:ext>
            </a:extLst>
          </p:cNvPr>
          <p:cNvCxnSpPr>
            <a:cxnSpLocks/>
          </p:cNvCxnSpPr>
          <p:nvPr/>
        </p:nvCxnSpPr>
        <p:spPr>
          <a:xfrm flipH="1">
            <a:off x="4280157" y="2147184"/>
            <a:ext cx="181836" cy="251099"/>
          </a:xfrm>
          <a:prstGeom prst="line">
            <a:avLst/>
          </a:prstGeom>
          <a:ln w="31750">
            <a:solidFill>
              <a:srgbClr val="5C5B5A"/>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023B0B2-6BAE-DA33-4BD8-D9A01F118F8C}"/>
              </a:ext>
              <a:ext uri="{C183D7F6-B498-43B3-948B-1728B52AA6E4}">
                <adec:decorative xmlns:adec="http://schemas.microsoft.com/office/drawing/2017/decorative" val="1"/>
              </a:ext>
            </a:extLst>
          </p:cNvPr>
          <p:cNvCxnSpPr>
            <a:cxnSpLocks/>
          </p:cNvCxnSpPr>
          <p:nvPr/>
        </p:nvCxnSpPr>
        <p:spPr>
          <a:xfrm flipH="1">
            <a:off x="1279443" y="4602572"/>
            <a:ext cx="181836" cy="251099"/>
          </a:xfrm>
          <a:prstGeom prst="line">
            <a:avLst/>
          </a:prstGeom>
          <a:ln w="31750">
            <a:solidFill>
              <a:srgbClr val="5C5B5A"/>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0D4D79E-824E-E358-4318-658A4915A318}"/>
              </a:ext>
              <a:ext uri="{C183D7F6-B498-43B3-948B-1728B52AA6E4}">
                <adec:decorative xmlns:adec="http://schemas.microsoft.com/office/drawing/2017/decorative" val="0"/>
              </a:ext>
            </a:extLst>
          </p:cNvPr>
          <p:cNvSpPr txBox="1"/>
          <p:nvPr/>
        </p:nvSpPr>
        <p:spPr>
          <a:xfrm>
            <a:off x="6481207" y="1580106"/>
            <a:ext cx="4780047"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Of those with a pre-payment meter, any of these happened in the past month? (n=311)</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4" name="Chart Placeholder 9" descr="Bar charts showing actions that have occurred to those with a pre-payment meter in the past month. 46% say keeping their PPM topped up and connected is a major daily concern, down from 46% in November. 32% say there have been times when they could not afford to top-up their PPM compared to 31% in November. ">
            <a:extLst>
              <a:ext uri="{FF2B5EF4-FFF2-40B4-BE49-F238E27FC236}">
                <a16:creationId xmlns:a16="http://schemas.microsoft.com/office/drawing/2014/main" id="{549A2D58-F358-A631-FDAD-72B4133D9E4B}"/>
              </a:ext>
            </a:extLst>
          </p:cNvPr>
          <p:cNvGraphicFramePr>
            <a:graphicFrameLocks/>
          </p:cNvGraphicFramePr>
          <p:nvPr>
            <p:extLst>
              <p:ext uri="{D42A27DB-BD31-4B8C-83A1-F6EECF244321}">
                <p14:modId xmlns:p14="http://schemas.microsoft.com/office/powerpoint/2010/main" val="3328715890"/>
              </p:ext>
            </p:extLst>
          </p:nvPr>
        </p:nvGraphicFramePr>
        <p:xfrm>
          <a:off x="5317724" y="2096648"/>
          <a:ext cx="6471822" cy="3913802"/>
        </p:xfrm>
        <a:graphic>
          <a:graphicData uri="http://schemas.openxmlformats.org/drawingml/2006/chart">
            <c:chart xmlns:c="http://schemas.openxmlformats.org/drawingml/2006/chart" xmlns:r="http://schemas.openxmlformats.org/officeDocument/2006/relationships" r:id="rId5"/>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287253" y="6345000"/>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CL8. Do you have a prepayment meter (pay-as-you-go meter) in your current home? CL8A. Citizens Advice are reporting that across the UK many energy customers with a prepayment meter are having to go without pay-as-you-go power (known as self-disconnection). Thinking about your use of your pre-payment meter, please select whether any of the following have happened to you in the last month?  Unweighted base: S3, 1677; S4, 1636; S5, 1470 (All respondents); S4, 345; S5, 311 (All with a pre-payment meter)</a:t>
            </a:r>
          </a:p>
        </p:txBody>
      </p:sp>
      <p:sp>
        <p:nvSpPr>
          <p:cNvPr id="5" name="Slide Number Placeholder 4">
            <a:extLst>
              <a:ext uri="{FF2B5EF4-FFF2-40B4-BE49-F238E27FC236}">
                <a16:creationId xmlns:a16="http://schemas.microsoft.com/office/drawing/2014/main" id="{C19FC5AD-00D1-4CD5-9A10-51BB20591883}"/>
              </a:ext>
            </a:extLst>
          </p:cNvPr>
          <p:cNvSpPr>
            <a:spLocks noGrp="1"/>
          </p:cNvSpPr>
          <p:nvPr>
            <p:ph type="sldNum" sz="quarter" idx="4294967295"/>
          </p:nvPr>
        </p:nvSpPr>
        <p:spPr>
          <a:xfrm>
            <a:off x="11709400" y="6400800"/>
            <a:ext cx="482600" cy="2762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
        <p:nvSpPr>
          <p:cNvPr id="2" name="TextBox 1">
            <a:extLst>
              <a:ext uri="{FF2B5EF4-FFF2-40B4-BE49-F238E27FC236}">
                <a16:creationId xmlns:a16="http://schemas.microsoft.com/office/drawing/2014/main" id="{475052B6-24BB-9356-0F09-DAE1CA02A4A4}"/>
              </a:ext>
              <a:ext uri="{C183D7F6-B498-43B3-948B-1728B52AA6E4}">
                <adec:decorative xmlns:adec="http://schemas.microsoft.com/office/drawing/2017/decorative" val="1"/>
              </a:ext>
            </a:extLst>
          </p:cNvPr>
          <p:cNvSpPr txBox="1"/>
          <p:nvPr/>
        </p:nvSpPr>
        <p:spPr>
          <a:xfrm>
            <a:off x="4717814" y="2103456"/>
            <a:ext cx="504079"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a:rPr>
              <a:t>(+3pp)</a:t>
            </a:r>
            <a:endParaRPr kumimoji="0" lang="en-GB" sz="1100" b="0" i="0" u="none" strike="noStrike" kern="1200" cap="none" spc="0" normalizeH="0" baseline="0" noProof="0">
              <a:ln>
                <a:noFill/>
              </a:ln>
              <a:solidFill>
                <a:srgbClr val="5C5B5A"/>
              </a:solidFill>
              <a:effectLst/>
              <a:uLnTx/>
              <a:uFillTx/>
              <a:latin typeface="Arial"/>
              <a:ea typeface="+mn-ea"/>
              <a:cs typeface="+mn-cs"/>
            </a:endParaRPr>
          </a:p>
        </p:txBody>
      </p:sp>
      <p:sp>
        <p:nvSpPr>
          <p:cNvPr id="7" name="TextBox 6">
            <a:extLst>
              <a:ext uri="{FF2B5EF4-FFF2-40B4-BE49-F238E27FC236}">
                <a16:creationId xmlns:a16="http://schemas.microsoft.com/office/drawing/2014/main" id="{033F8009-4757-0D4A-084F-72217B1ABF3A}"/>
              </a:ext>
              <a:ext uri="{C183D7F6-B498-43B3-948B-1728B52AA6E4}">
                <adec:decorative xmlns:adec="http://schemas.microsoft.com/office/drawing/2017/decorative" val="1"/>
              </a:ext>
            </a:extLst>
          </p:cNvPr>
          <p:cNvSpPr txBox="1"/>
          <p:nvPr/>
        </p:nvSpPr>
        <p:spPr>
          <a:xfrm>
            <a:off x="775364" y="5121617"/>
            <a:ext cx="504079"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a:rPr>
              <a:t>(-1pp)</a:t>
            </a:r>
            <a:endParaRPr kumimoji="0" lang="en-GB" sz="1100" b="0" i="0" u="none" strike="noStrike" kern="1200" cap="none" spc="0" normalizeH="0" baseline="0" noProof="0">
              <a:ln>
                <a:noFill/>
              </a:ln>
              <a:solidFill>
                <a:srgbClr val="5C5B5A"/>
              </a:solidFill>
              <a:effectLst/>
              <a:uLnTx/>
              <a:uFillTx/>
              <a:latin typeface="Arial"/>
              <a:ea typeface="+mn-ea"/>
              <a:cs typeface="+mn-cs"/>
            </a:endParaRPr>
          </a:p>
        </p:txBody>
      </p:sp>
    </p:spTree>
    <p:extLst>
      <p:ext uri="{BB962C8B-B14F-4D97-AF65-F5344CB8AC3E}">
        <p14:creationId xmlns:p14="http://schemas.microsoft.com/office/powerpoint/2010/main" val="1162295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6A7A7E-D221-7800-20C9-F638959010CA}"/>
              </a:ext>
            </a:extLst>
          </p:cNvPr>
          <p:cNvSpPr>
            <a:spLocks noGrp="1"/>
          </p:cNvSpPr>
          <p:nvPr>
            <p:ph type="title"/>
          </p:nvPr>
        </p:nvSpPr>
        <p:spPr>
          <a:xfrm>
            <a:off x="403914" y="235959"/>
            <a:ext cx="11017824" cy="347242"/>
          </a:xfrm>
        </p:spPr>
        <p:txBody>
          <a:bodyPr>
            <a:normAutofit/>
          </a:bodyPr>
          <a:lstStyle/>
          <a:p>
            <a:r>
              <a:rPr lang="en-GB" sz="1800" b="1"/>
              <a:t>Methodology</a:t>
            </a:r>
          </a:p>
        </p:txBody>
      </p:sp>
      <p:sp>
        <p:nvSpPr>
          <p:cNvPr id="2" name="TextBox 1">
            <a:extLst>
              <a:ext uri="{FF2B5EF4-FFF2-40B4-BE49-F238E27FC236}">
                <a16:creationId xmlns:a16="http://schemas.microsoft.com/office/drawing/2014/main" id="{5683EA32-2597-0274-2F74-F7C7F696EBF3}"/>
              </a:ext>
            </a:extLst>
          </p:cNvPr>
          <p:cNvSpPr txBox="1"/>
          <p:nvPr/>
        </p:nvSpPr>
        <p:spPr>
          <a:xfrm>
            <a:off x="403914" y="576000"/>
            <a:ext cx="11384172" cy="3534301"/>
          </a:xfrm>
          <a:prstGeom prst="rect">
            <a:avLst/>
          </a:prstGeom>
          <a:noFill/>
        </p:spPr>
        <p:txBody>
          <a:bodyPr wrap="square" lIns="91440" tIns="45720" rIns="91440" bIns="45720" anchor="t">
            <a:spAutoFit/>
          </a:bodyPr>
          <a:lstStyle/>
          <a:p>
            <a:pPr marL="171450" marR="0" lvl="0" indent="-171450" algn="l" defTabSz="914400" rtl="0" eaLnBrk="1" fontAlgn="auto" latinLnBrk="0" hangingPunct="1">
              <a:spcBef>
                <a:spcPts val="1000"/>
              </a:spcBef>
              <a:buClrTx/>
              <a:buSzTx/>
              <a:buFont typeface="Arial" panose="020B0604020202020204" pitchFamily="34" charset="0"/>
              <a:buChar char="•"/>
              <a:tabLst/>
              <a:defRPr/>
            </a:pPr>
            <a:r>
              <a:rPr kumimoji="0" lang="en-GB" sz="1300" b="0" i="0" u="none" strike="noStrike" kern="1200" cap="none" spc="0" normalizeH="0" baseline="0" noProof="0">
                <a:ln>
                  <a:noFill/>
                </a:ln>
                <a:solidFill>
                  <a:srgbClr val="5C5B5A"/>
                </a:solidFill>
                <a:effectLst/>
                <a:uLnTx/>
                <a:uFillTx/>
                <a:latin typeface="Arial"/>
                <a:ea typeface="+mn-ea"/>
                <a:cs typeface="+mn-cs"/>
              </a:rPr>
              <a:t>Between February 2022 and January</a:t>
            </a:r>
            <a:r>
              <a:rPr lang="en-GB" sz="1300">
                <a:solidFill>
                  <a:srgbClr val="5C5B5A"/>
                </a:solidFill>
                <a:latin typeface="Arial"/>
              </a:rPr>
              <a:t> </a:t>
            </a:r>
            <a:r>
              <a:rPr kumimoji="0" lang="en-GB" sz="1300" b="0" i="0" u="none" strike="noStrike" kern="1200" cap="none" spc="0" normalizeH="0" baseline="0" noProof="0">
                <a:ln>
                  <a:noFill/>
                </a:ln>
                <a:solidFill>
                  <a:srgbClr val="5C5B5A"/>
                </a:solidFill>
                <a:effectLst/>
                <a:uLnTx/>
                <a:uFillTx/>
                <a:latin typeface="Arial"/>
                <a:ea typeface="+mn-ea"/>
                <a:cs typeface="+mn-cs"/>
              </a:rPr>
              <a:t>2023, BMG Research have undertaken </a:t>
            </a:r>
            <a:r>
              <a:rPr lang="en-GB" sz="1300">
                <a:solidFill>
                  <a:srgbClr val="5C5B5A"/>
                </a:solidFill>
                <a:latin typeface="Arial"/>
              </a:rPr>
              <a:t>five</a:t>
            </a:r>
            <a:r>
              <a:rPr kumimoji="0" lang="en-GB" sz="1300" b="0" i="0" u="none" strike="noStrike" kern="1200" cap="none" spc="0" normalizeH="0" baseline="0" noProof="0">
                <a:ln>
                  <a:noFill/>
                </a:ln>
                <a:solidFill>
                  <a:srgbClr val="5C5B5A"/>
                </a:solidFill>
                <a:effectLst/>
                <a:uLnTx/>
                <a:uFillTx/>
                <a:latin typeface="Arial"/>
                <a:ea typeface="+mn-ea"/>
                <a:cs typeface="+mn-cs"/>
              </a:rPr>
              <a:t> surveys, each comprising of circa 1,500 residents from across Greater Manchester. </a:t>
            </a:r>
            <a:r>
              <a:rPr lang="en-GB" sz="1300">
                <a:solidFill>
                  <a:srgbClr val="5C5B5A"/>
                </a:solidFill>
                <a:latin typeface="Arial"/>
              </a:rPr>
              <a:t>Each</a:t>
            </a:r>
            <a:r>
              <a:rPr kumimoji="0" lang="en-GB" sz="1300" b="0" i="0" u="none" strike="noStrike" kern="1200" cap="none" spc="0" normalizeH="0" baseline="0" noProof="0">
                <a:ln>
                  <a:noFill/>
                </a:ln>
                <a:solidFill>
                  <a:srgbClr val="5C5B5A"/>
                </a:solidFill>
                <a:effectLst/>
                <a:uLnTx/>
                <a:uFillTx/>
                <a:latin typeface="Arial"/>
                <a:ea typeface="+mn-ea"/>
                <a:cs typeface="+mn-cs"/>
              </a:rPr>
              <a:t> intended sample included around 750 online panel respondents, 250 telephone respondents, and a trial of 500 online ‘river sampled’ respondents (those who responded to adverts, offers and invitations to take part in the surveys).* </a:t>
            </a:r>
          </a:p>
          <a:p>
            <a:pPr marL="171450" marR="0" lvl="0" indent="-171450" algn="l" defTabSz="914400" rtl="0" eaLnBrk="1" fontAlgn="auto" latinLnBrk="0" hangingPunct="1">
              <a:spcBef>
                <a:spcPts val="1000"/>
              </a:spcBef>
              <a:buClrTx/>
              <a:buSzTx/>
              <a:buFont typeface="Arial" panose="020B0604020202020204" pitchFamily="34" charset="0"/>
              <a:buChar char="•"/>
              <a:tabLst/>
              <a:defRPr/>
            </a:pPr>
            <a:r>
              <a:rPr kumimoji="0" lang="en-GB" sz="1300" b="0" i="0" u="none" strike="noStrike" kern="1200" cap="none" spc="0" normalizeH="0" baseline="0" noProof="0">
                <a:ln>
                  <a:noFill/>
                </a:ln>
                <a:solidFill>
                  <a:srgbClr val="5C5B5A"/>
                </a:solidFill>
                <a:effectLst/>
                <a:uLnTx/>
                <a:uFillTx/>
                <a:latin typeface="Arial"/>
                <a:ea typeface="+mn-ea"/>
                <a:cs typeface="+mn-cs"/>
              </a:rPr>
              <a:t>The mix of using majority </a:t>
            </a:r>
            <a:r>
              <a:rPr lang="en-GB" sz="1300">
                <a:solidFill>
                  <a:srgbClr val="5C5B5A"/>
                </a:solidFill>
                <a:latin typeface="Arial"/>
              </a:rPr>
              <a:t>online </a:t>
            </a:r>
            <a:r>
              <a:rPr kumimoji="0" lang="en-GB" sz="1300" b="0" i="0" u="none" strike="noStrike" kern="1200" cap="none" spc="0" normalizeH="0" baseline="0" noProof="0">
                <a:ln>
                  <a:noFill/>
                </a:ln>
                <a:solidFill>
                  <a:srgbClr val="5C5B5A"/>
                </a:solidFill>
                <a:effectLst/>
                <a:uLnTx/>
                <a:uFillTx/>
                <a:latin typeface="Arial"/>
                <a:ea typeface="+mn-ea"/>
                <a:cs typeface="+mn-cs"/>
              </a:rPr>
              <a:t>sampling with a smaller telephone element was selected so that a representative and robust sample of Greater Manchester residents could be sourced.</a:t>
            </a:r>
          </a:p>
          <a:p>
            <a:pPr marL="171450" indent="-171450">
              <a:spcBef>
                <a:spcPts val="1000"/>
              </a:spcBef>
              <a:buFont typeface="Arial" panose="020B0604020202020204" pitchFamily="34" charset="0"/>
              <a:buChar char="•"/>
              <a:defRPr/>
            </a:pPr>
            <a:r>
              <a:rPr kumimoji="0" lang="en-GB" sz="1300" b="0" i="0" u="none" strike="noStrike" kern="1200" cap="none" spc="0" normalizeH="0" baseline="0" noProof="0">
                <a:ln>
                  <a:noFill/>
                </a:ln>
                <a:solidFill>
                  <a:srgbClr val="5C5B5A"/>
                </a:solidFill>
                <a:effectLst/>
                <a:uLnTx/>
                <a:uFillTx/>
                <a:latin typeface="Arial"/>
                <a:ea typeface="+mn-ea"/>
                <a:cs typeface="+mn-cs"/>
              </a:rPr>
              <a:t>The telephone element was included so that those without internet access could take part in the survey. This was particularly important for the questions on digital inclusion. However</a:t>
            </a:r>
            <a:r>
              <a:rPr lang="en-GB" sz="1300">
                <a:solidFill>
                  <a:srgbClr val="5C5B5A"/>
                </a:solidFill>
                <a:latin typeface="Arial"/>
              </a:rPr>
              <a:t>,</a:t>
            </a:r>
            <a:r>
              <a:rPr kumimoji="0" lang="en-GB" sz="1300" b="0" i="0" u="none" strike="noStrike" kern="1200" cap="none" spc="0" normalizeH="0" baseline="0" noProof="0">
                <a:ln>
                  <a:noFill/>
                </a:ln>
                <a:solidFill>
                  <a:srgbClr val="5C5B5A"/>
                </a:solidFill>
                <a:effectLst/>
                <a:uLnTx/>
                <a:uFillTx/>
                <a:latin typeface="Arial"/>
                <a:ea typeface="+mn-ea"/>
                <a:cs typeface="+mn-cs"/>
              </a:rPr>
              <a:t> readers should be aware that insights based on the telephone-only data are less robust because of the smaller base size.</a:t>
            </a:r>
          </a:p>
          <a:p>
            <a:pPr marL="171450" indent="-171450">
              <a:spcBef>
                <a:spcPts val="1000"/>
              </a:spcBef>
              <a:buFont typeface="Arial" panose="020B0604020202020204" pitchFamily="34" charset="0"/>
              <a:buChar char="•"/>
              <a:defRPr/>
            </a:pPr>
            <a:r>
              <a:rPr kumimoji="0" lang="en-GB" sz="1300" b="0" i="0" u="none" strike="noStrike" kern="1200" cap="none" spc="0" normalizeH="0" baseline="0" noProof="0">
                <a:ln>
                  <a:noFill/>
                </a:ln>
                <a:solidFill>
                  <a:srgbClr val="5C5B5A"/>
                </a:solidFill>
                <a:effectLst/>
                <a:uLnTx/>
                <a:uFillTx/>
                <a:latin typeface="Arial"/>
                <a:ea typeface="+mn-ea"/>
                <a:cs typeface="+mn-cs"/>
              </a:rPr>
              <a:t>Each survey i</a:t>
            </a:r>
            <a:r>
              <a:rPr lang="en-GB" sz="1300">
                <a:solidFill>
                  <a:srgbClr val="5C5B5A"/>
                </a:solidFill>
                <a:latin typeface="Arial"/>
              </a:rPr>
              <a:t>s designed to </a:t>
            </a:r>
            <a:r>
              <a:rPr kumimoji="0" lang="en-GB" sz="1300" b="0" i="0" u="none" strike="noStrike" kern="1200" cap="none" spc="0" normalizeH="0" baseline="0" noProof="0">
                <a:ln>
                  <a:noFill/>
                </a:ln>
                <a:solidFill>
                  <a:srgbClr val="5C5B5A"/>
                </a:solidFill>
                <a:effectLst/>
                <a:uLnTx/>
                <a:uFillTx/>
                <a:latin typeface="Arial"/>
                <a:ea typeface="+mn-ea"/>
                <a:cs typeface="+mn-cs"/>
              </a:rPr>
              <a:t>take 15 minutes on average for respondents to complete; however, due to the emotive nature of the topics covered, interviews by telephone </a:t>
            </a:r>
            <a:r>
              <a:rPr lang="en-GB" sz="1300">
                <a:solidFill>
                  <a:srgbClr val="5C5B5A"/>
                </a:solidFill>
                <a:latin typeface="Arial"/>
              </a:rPr>
              <a:t>tend to take</a:t>
            </a:r>
            <a:r>
              <a:rPr kumimoji="0" lang="en-GB" sz="1300" b="0" i="0" u="none" strike="noStrike" kern="1200" cap="none" spc="0" normalizeH="0" baseline="0" noProof="0">
                <a:ln>
                  <a:noFill/>
                </a:ln>
                <a:solidFill>
                  <a:srgbClr val="5C5B5A"/>
                </a:solidFill>
                <a:effectLst/>
                <a:uLnTx/>
                <a:uFillTx/>
                <a:latin typeface="Arial"/>
                <a:ea typeface="+mn-ea"/>
                <a:cs typeface="+mn-cs"/>
              </a:rPr>
              <a:t> longer than this.</a:t>
            </a:r>
            <a:endParaRPr lang="en-GB" sz="1300" b="0" i="0" u="none" strike="noStrike" kern="1200" cap="none" spc="0" normalizeH="0" baseline="0" noProof="0">
              <a:ln>
                <a:noFill/>
              </a:ln>
              <a:solidFill>
                <a:srgbClr val="5C5B5A"/>
              </a:solidFill>
              <a:effectLst/>
              <a:uLnTx/>
              <a:uFillTx/>
              <a:latin typeface="Arial"/>
              <a:cs typeface="Arial"/>
            </a:endParaRPr>
          </a:p>
          <a:p>
            <a:pPr marL="171450" marR="0" lvl="0" indent="-171450" algn="l" defTabSz="914400" rtl="0" eaLnBrk="1" fontAlgn="auto" latinLnBrk="0" hangingPunct="1">
              <a:spcBef>
                <a:spcPts val="1000"/>
              </a:spcBef>
              <a:buClrTx/>
              <a:buSzTx/>
              <a:buFont typeface="Arial" panose="020B0604020202020204" pitchFamily="34" charset="0"/>
              <a:buChar char="•"/>
              <a:tabLst/>
              <a:defRPr/>
            </a:pPr>
            <a:r>
              <a:rPr kumimoji="0" lang="en-GB" sz="1300" b="0" i="0" u="none" strike="noStrike" kern="1200" cap="none" spc="0" normalizeH="0" baseline="0" noProof="0">
                <a:ln>
                  <a:noFill/>
                </a:ln>
                <a:solidFill>
                  <a:srgbClr val="5C5B5A"/>
                </a:solidFill>
                <a:effectLst/>
                <a:uLnTx/>
                <a:uFillTx/>
                <a:latin typeface="Arial"/>
                <a:ea typeface="+mn-ea"/>
                <a:cs typeface="+mn-cs"/>
              </a:rPr>
              <a:t>Quotas </a:t>
            </a:r>
            <a:r>
              <a:rPr lang="en-GB" sz="1300">
                <a:solidFill>
                  <a:srgbClr val="5C5B5A"/>
                </a:solidFill>
                <a:latin typeface="Arial"/>
              </a:rPr>
              <a:t>a</a:t>
            </a:r>
            <a:r>
              <a:rPr kumimoji="0" lang="en-GB" sz="1300" b="0" i="0" u="none" strike="noStrike" kern="1200" cap="none" spc="0" normalizeH="0" baseline="0" noProof="0">
                <a:ln>
                  <a:noFill/>
                </a:ln>
                <a:solidFill>
                  <a:srgbClr val="5C5B5A"/>
                </a:solidFill>
                <a:effectLst/>
                <a:uLnTx/>
                <a:uFillTx/>
                <a:latin typeface="Arial"/>
                <a:ea typeface="+mn-ea"/>
                <a:cs typeface="+mn-cs"/>
              </a:rPr>
              <a:t>re set to ensure the sample broadly reflects the profile of Greater Manchester’s population by gender, age, ethnicity and disability, with further consideration for wider protected and key characteristics. </a:t>
            </a:r>
          </a:p>
          <a:p>
            <a:pPr marL="171450" marR="0" lvl="0" indent="-171450" algn="l" defTabSz="914400" rtl="0" eaLnBrk="1" fontAlgn="auto" latinLnBrk="0" hangingPunct="1">
              <a:spcBef>
                <a:spcPts val="1000"/>
              </a:spcBef>
              <a:buClrTx/>
              <a:buSzTx/>
              <a:buFont typeface="Arial" panose="020B0604020202020204" pitchFamily="34" charset="0"/>
              <a:buChar char="•"/>
              <a:tabLst/>
              <a:defRPr/>
            </a:pPr>
            <a:r>
              <a:rPr kumimoji="0" lang="en-GB" sz="1300" b="0" i="0" u="none" strike="noStrike" kern="1200" cap="none" spc="0" normalizeH="0" baseline="0" noProof="0">
                <a:ln>
                  <a:noFill/>
                </a:ln>
                <a:solidFill>
                  <a:srgbClr val="5C5B5A"/>
                </a:solidFill>
                <a:effectLst/>
                <a:uLnTx/>
                <a:uFillTx/>
                <a:latin typeface="Arial"/>
                <a:ea typeface="+mn-ea"/>
                <a:cs typeface="+mn-cs"/>
              </a:rPr>
              <a:t>Weights have been applied to the data gathered to ensure the sample matches the population profile by age, gender and locality, and to ensure consistency between individual surveys. </a:t>
            </a:r>
          </a:p>
        </p:txBody>
      </p:sp>
      <p:sp>
        <p:nvSpPr>
          <p:cNvPr id="3" name="TextBox 2">
            <a:extLst>
              <a:ext uri="{FF2B5EF4-FFF2-40B4-BE49-F238E27FC236}">
                <a16:creationId xmlns:a16="http://schemas.microsoft.com/office/drawing/2014/main" id="{98063811-B592-3FF3-1BF4-62ABEDF83384}"/>
              </a:ext>
            </a:extLst>
          </p:cNvPr>
          <p:cNvSpPr txBox="1"/>
          <p:nvPr/>
        </p:nvSpPr>
        <p:spPr>
          <a:xfrm>
            <a:off x="154800" y="6223518"/>
            <a:ext cx="11399147" cy="461665"/>
          </a:xfrm>
          <a:prstGeom prst="rect">
            <a:avLst/>
          </a:prstGeom>
          <a:noFill/>
        </p:spPr>
        <p:txBody>
          <a:bodyPr wrap="square" rtlCol="0">
            <a:spAutoFit/>
          </a:bodyPr>
          <a:lstStyle/>
          <a:p>
            <a:r>
              <a:rPr lang="en-GB" sz="1200"/>
              <a:t>* </a:t>
            </a:r>
            <a:r>
              <a:rPr lang="en-GB" sz="1200">
                <a:solidFill>
                  <a:srgbClr val="5C5B5A"/>
                </a:solidFill>
              </a:rPr>
              <a:t>Drawing on learnings from surveys 1 and 2, BMG increased the number of invitations and revised their targeting for the ‘river sampling’ approach in the last three surveys. This has proved effective, particularly in reaching potential respondents at off-peak times to capture the working population outside of core hours. </a:t>
            </a:r>
            <a:endParaRPr kumimoji="0" lang="en-GB" sz="1200" b="0" i="0" u="none" strike="noStrike" kern="1200" cap="none" spc="0" normalizeH="0" baseline="0" noProof="0">
              <a:ln>
                <a:noFill/>
              </a:ln>
              <a:solidFill>
                <a:srgbClr val="5C5B5A"/>
              </a:solidFill>
              <a:effectLst/>
              <a:uLnTx/>
              <a:uFillTx/>
              <a:ea typeface="+mn-ea"/>
              <a:cs typeface="+mn-cs"/>
            </a:endParaRPr>
          </a:p>
        </p:txBody>
      </p:sp>
      <p:sp>
        <p:nvSpPr>
          <p:cNvPr id="10" name="Slide Number Placeholder 4">
            <a:extLst>
              <a:ext uri="{FF2B5EF4-FFF2-40B4-BE49-F238E27FC236}">
                <a16:creationId xmlns:a16="http://schemas.microsoft.com/office/drawing/2014/main" id="{EF8AE009-0E60-4BB3-B64A-CFAD2F600F6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075835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586800"/>
          </a:xfrm>
        </p:spPr>
        <p:txBody>
          <a:bodyPr anchor="t">
            <a:noAutofit/>
          </a:bodyPr>
          <a:lstStyle/>
          <a:p>
            <a:r>
              <a:rPr lang="en-GB" sz="1800" b="1"/>
              <a:t>GM respondents are more likely than the GB average to find it </a:t>
            </a:r>
            <a:r>
              <a:rPr lang="en-GB" sz="1800" b="1">
                <a:solidFill>
                  <a:srgbClr val="009690"/>
                </a:solidFill>
              </a:rPr>
              <a:t>difficult to afford their mortgage payments </a:t>
            </a:r>
            <a:r>
              <a:rPr lang="en-GB" sz="1800" b="1"/>
              <a:t>(33% vs. 27%) or their rent (49% vs. 36%)</a:t>
            </a:r>
            <a:endParaRPr lang="en-GB" sz="1800" b="1">
              <a:solidFill>
                <a:srgbClr val="009690"/>
              </a:solidFill>
            </a:endParaRP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921932" y="1105802"/>
            <a:ext cx="4051574"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Ease of affording rent or mortgage payments </a:t>
            </a:r>
          </a:p>
        </p:txBody>
      </p:sp>
      <p:graphicFrame>
        <p:nvGraphicFramePr>
          <p:cNvPr id="5" name="Chart 4" descr="Stacked bar chart showing proportion of respondents who think it is difficult to afford their mortgage or rent. 33% of Greater Manchester homeowners say it is difficult to afford their mortgage payments, compared to 27% of the national average. 49% of Greater Manchester renters say it is difficult to afford their rent, compared to 36% of the national average.">
            <a:extLst>
              <a:ext uri="{FF2B5EF4-FFF2-40B4-BE49-F238E27FC236}">
                <a16:creationId xmlns:a16="http://schemas.microsoft.com/office/drawing/2014/main" id="{197B64DF-36E8-3CBA-C12D-3D068825B377}"/>
              </a:ext>
            </a:extLst>
          </p:cNvPr>
          <p:cNvGraphicFramePr/>
          <p:nvPr>
            <p:extLst>
              <p:ext uri="{D42A27DB-BD31-4B8C-83A1-F6EECF244321}">
                <p14:modId xmlns:p14="http://schemas.microsoft.com/office/powerpoint/2010/main" val="3614254661"/>
              </p:ext>
            </p:extLst>
          </p:nvPr>
        </p:nvGraphicFramePr>
        <p:xfrm>
          <a:off x="381088" y="1427341"/>
          <a:ext cx="7105475" cy="4765506"/>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A8928607-EDD2-7A5B-0125-BE0B4414BCC0}"/>
              </a:ext>
            </a:extLst>
          </p:cNvPr>
          <p:cNvSpPr txBox="1"/>
          <p:nvPr/>
        </p:nvSpPr>
        <p:spPr>
          <a:xfrm>
            <a:off x="860977" y="5801929"/>
            <a:ext cx="6173485" cy="230832"/>
          </a:xfrm>
          <a:prstGeom prst="rect">
            <a:avLst/>
          </a:prstGeom>
          <a:noFill/>
        </p:spPr>
        <p:txBody>
          <a:bodyPr wrap="none" rtlCol="0">
            <a:spAutoFit/>
          </a:bodyPr>
          <a:lstStyle/>
          <a:p>
            <a:r>
              <a:rPr lang="en-GB" sz="900" i="1">
                <a:solidFill>
                  <a:srgbClr val="515151"/>
                </a:solidFill>
              </a:rPr>
              <a:t>(Results may be being impacted by a large difference between the proportion of respondents answering “don’t know”)</a:t>
            </a:r>
          </a:p>
        </p:txBody>
      </p:sp>
      <p:grpSp>
        <p:nvGrpSpPr>
          <p:cNvPr id="7" name="Group 6" descr="Green and Red arrows to signify when a statistic is significantly higher or lower than the previous survey.">
            <a:extLst>
              <a:ext uri="{FF2B5EF4-FFF2-40B4-BE49-F238E27FC236}">
                <a16:creationId xmlns:a16="http://schemas.microsoft.com/office/drawing/2014/main" id="{271E232F-D14C-65CD-8E55-BCEEE8C1EA44}"/>
              </a:ext>
            </a:extLst>
          </p:cNvPr>
          <p:cNvGrpSpPr/>
          <p:nvPr/>
        </p:nvGrpSpPr>
        <p:grpSpPr>
          <a:xfrm>
            <a:off x="385769" y="6027282"/>
            <a:ext cx="3954565" cy="276999"/>
            <a:chOff x="658460" y="5999738"/>
            <a:chExt cx="3954565" cy="276999"/>
          </a:xfrm>
        </p:grpSpPr>
        <p:sp>
          <p:nvSpPr>
            <p:cNvPr id="8" name="Arrow: Down 7">
              <a:extLst>
                <a:ext uri="{FF2B5EF4-FFF2-40B4-BE49-F238E27FC236}">
                  <a16:creationId xmlns:a16="http://schemas.microsoft.com/office/drawing/2014/main" id="{7E817CB7-4A7A-93FB-8AA6-81E22AC4B88E}"/>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4FAFDE93-21E0-F4A9-52C9-C5B625E56655}"/>
                </a:ext>
              </a:extLst>
            </p:cNvPr>
            <p:cNvGrpSpPr/>
            <p:nvPr/>
          </p:nvGrpSpPr>
          <p:grpSpPr>
            <a:xfrm>
              <a:off x="658460" y="5999738"/>
              <a:ext cx="3954565" cy="276999"/>
              <a:chOff x="603169" y="5798698"/>
              <a:chExt cx="3954565" cy="276999"/>
            </a:xfrm>
          </p:grpSpPr>
          <p:sp>
            <p:nvSpPr>
              <p:cNvPr id="14" name="Arrow: Down 13">
                <a:extLst>
                  <a:ext uri="{FF2B5EF4-FFF2-40B4-BE49-F238E27FC236}">
                    <a16:creationId xmlns:a16="http://schemas.microsoft.com/office/drawing/2014/main" id="{ED38A417-CC3A-C68E-E958-7ACFAFC13B83}"/>
                  </a:ext>
                </a:extLst>
              </p:cNvPr>
              <p:cNvSpPr/>
              <p:nvPr/>
            </p:nvSpPr>
            <p:spPr>
              <a:xfrm rot="10800000">
                <a:off x="603169" y="581884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15A839DD-407E-E2E0-C285-1BEAB45AB8AB}"/>
                  </a:ext>
                </a:extLst>
              </p:cNvPr>
              <p:cNvSpPr txBox="1"/>
              <p:nvPr/>
            </p:nvSpPr>
            <p:spPr>
              <a:xfrm>
                <a:off x="884934" y="5798698"/>
                <a:ext cx="36728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ONS Benchmark</a:t>
                </a:r>
              </a:p>
            </p:txBody>
          </p:sp>
        </p:grpSp>
      </p:grpSp>
      <p:sp>
        <p:nvSpPr>
          <p:cNvPr id="9" name="Right Brace 8">
            <a:extLst>
              <a:ext uri="{FF2B5EF4-FFF2-40B4-BE49-F238E27FC236}">
                <a16:creationId xmlns:a16="http://schemas.microsoft.com/office/drawing/2014/main" id="{E8639575-FDBA-B19F-4200-C111B6386025}"/>
              </a:ext>
              <a:ext uri="{C183D7F6-B498-43B3-948B-1728B52AA6E4}">
                <adec:decorative xmlns:adec="http://schemas.microsoft.com/office/drawing/2017/decorative" val="1"/>
              </a:ext>
            </a:extLst>
          </p:cNvPr>
          <p:cNvSpPr/>
          <p:nvPr/>
        </p:nvSpPr>
        <p:spPr>
          <a:xfrm>
            <a:off x="7040804" y="3112423"/>
            <a:ext cx="105805" cy="1291374"/>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9" name="TextBox 18">
            <a:extLst>
              <a:ext uri="{FF2B5EF4-FFF2-40B4-BE49-F238E27FC236}">
                <a16:creationId xmlns:a16="http://schemas.microsoft.com/office/drawing/2014/main" id="{6C7E0117-1168-6774-743E-DEF58F73E9F8}"/>
              </a:ext>
              <a:ext uri="{C183D7F6-B498-43B3-948B-1728B52AA6E4}">
                <adec:decorative xmlns:adec="http://schemas.microsoft.com/office/drawing/2017/decorative" val="1"/>
              </a:ext>
            </a:extLst>
          </p:cNvPr>
          <p:cNvSpPr txBox="1"/>
          <p:nvPr/>
        </p:nvSpPr>
        <p:spPr>
          <a:xfrm>
            <a:off x="19750" y="4305799"/>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33</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20" name="Right Brace 19">
            <a:extLst>
              <a:ext uri="{FF2B5EF4-FFF2-40B4-BE49-F238E27FC236}">
                <a16:creationId xmlns:a16="http://schemas.microsoft.com/office/drawing/2014/main" id="{75944395-B4E1-B35F-8406-1B9E9F68F7F0}"/>
              </a:ext>
              <a:ext uri="{C183D7F6-B498-43B3-948B-1728B52AA6E4}">
                <adec:decorative xmlns:adec="http://schemas.microsoft.com/office/drawing/2017/decorative" val="1"/>
              </a:ext>
            </a:extLst>
          </p:cNvPr>
          <p:cNvSpPr/>
          <p:nvPr/>
        </p:nvSpPr>
        <p:spPr>
          <a:xfrm rot="10800000">
            <a:off x="669184" y="3741450"/>
            <a:ext cx="166053" cy="1183210"/>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1" name="TextBox 20">
            <a:extLst>
              <a:ext uri="{FF2B5EF4-FFF2-40B4-BE49-F238E27FC236}">
                <a16:creationId xmlns:a16="http://schemas.microsoft.com/office/drawing/2014/main" id="{F207B31A-B4D4-9161-9FF9-7CDB0E8B726C}"/>
              </a:ext>
              <a:ext uri="{C183D7F6-B498-43B3-948B-1728B52AA6E4}">
                <adec:decorative xmlns:adec="http://schemas.microsoft.com/office/drawing/2017/decorative" val="1"/>
              </a:ext>
            </a:extLst>
          </p:cNvPr>
          <p:cNvSpPr txBox="1"/>
          <p:nvPr/>
        </p:nvSpPr>
        <p:spPr>
          <a:xfrm>
            <a:off x="5354416" y="3881345"/>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49</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23" name="Right Brace 22">
            <a:extLst>
              <a:ext uri="{FF2B5EF4-FFF2-40B4-BE49-F238E27FC236}">
                <a16:creationId xmlns:a16="http://schemas.microsoft.com/office/drawing/2014/main" id="{3009CF8F-4BBF-FABD-466E-A3FE42E44B62}"/>
              </a:ext>
              <a:ext uri="{C183D7F6-B498-43B3-948B-1728B52AA6E4}">
                <adec:decorative xmlns:adec="http://schemas.microsoft.com/office/drawing/2017/decorative" val="1"/>
              </a:ext>
            </a:extLst>
          </p:cNvPr>
          <p:cNvSpPr/>
          <p:nvPr/>
        </p:nvSpPr>
        <p:spPr>
          <a:xfrm>
            <a:off x="5305962" y="3154104"/>
            <a:ext cx="105805" cy="1708065"/>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33" name="TextBox 32">
            <a:extLst>
              <a:ext uri="{FF2B5EF4-FFF2-40B4-BE49-F238E27FC236}">
                <a16:creationId xmlns:a16="http://schemas.microsoft.com/office/drawing/2014/main" id="{803BC2A0-496E-2B62-EDAC-4FC5EA063A21}"/>
              </a:ext>
              <a:ext uri="{C183D7F6-B498-43B3-948B-1728B52AA6E4}">
                <adec:decorative xmlns:adec="http://schemas.microsoft.com/office/drawing/2017/decorative" val="1"/>
              </a:ext>
            </a:extLst>
          </p:cNvPr>
          <p:cNvSpPr txBox="1"/>
          <p:nvPr/>
        </p:nvSpPr>
        <p:spPr>
          <a:xfrm>
            <a:off x="1869830" y="3758582"/>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27%</a:t>
            </a:r>
          </a:p>
        </p:txBody>
      </p:sp>
      <p:sp>
        <p:nvSpPr>
          <p:cNvPr id="34" name="TextBox 33">
            <a:extLst>
              <a:ext uri="{FF2B5EF4-FFF2-40B4-BE49-F238E27FC236}">
                <a16:creationId xmlns:a16="http://schemas.microsoft.com/office/drawing/2014/main" id="{1F14B4CD-B52E-5B6E-EE98-32653C6517E3}"/>
              </a:ext>
              <a:ext uri="{C183D7F6-B498-43B3-948B-1728B52AA6E4}">
                <adec:decorative xmlns:adec="http://schemas.microsoft.com/office/drawing/2017/decorative" val="1"/>
              </a:ext>
            </a:extLst>
          </p:cNvPr>
          <p:cNvSpPr txBox="1"/>
          <p:nvPr/>
        </p:nvSpPr>
        <p:spPr>
          <a:xfrm>
            <a:off x="7126655" y="3633728"/>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36</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35" name="TextBox 34">
            <a:extLst>
              <a:ext uri="{FF2B5EF4-FFF2-40B4-BE49-F238E27FC236}">
                <a16:creationId xmlns:a16="http://schemas.microsoft.com/office/drawing/2014/main" id="{11CA9827-1A9B-AABB-3713-43E05A68631D}"/>
              </a:ext>
              <a:ext uri="{C183D7F6-B498-43B3-948B-1728B52AA6E4}">
                <adec:decorative xmlns:adec="http://schemas.microsoft.com/office/drawing/2017/decorative" val="1"/>
              </a:ext>
            </a:extLst>
          </p:cNvPr>
          <p:cNvSpPr txBox="1"/>
          <p:nvPr/>
        </p:nvSpPr>
        <p:spPr>
          <a:xfrm>
            <a:off x="1036193" y="185689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(+6pp)</a:t>
            </a:r>
          </a:p>
        </p:txBody>
      </p:sp>
      <p:sp>
        <p:nvSpPr>
          <p:cNvPr id="36" name="TextBox 35">
            <a:extLst>
              <a:ext uri="{FF2B5EF4-FFF2-40B4-BE49-F238E27FC236}">
                <a16:creationId xmlns:a16="http://schemas.microsoft.com/office/drawing/2014/main" id="{E91505A6-C564-0273-17BE-D571112938E4}"/>
              </a:ext>
              <a:ext uri="{C183D7F6-B498-43B3-948B-1728B52AA6E4}">
                <adec:decorative xmlns:adec="http://schemas.microsoft.com/office/drawing/2017/decorative" val="1"/>
              </a:ext>
            </a:extLst>
          </p:cNvPr>
          <p:cNvSpPr txBox="1"/>
          <p:nvPr/>
        </p:nvSpPr>
        <p:spPr>
          <a:xfrm>
            <a:off x="1053825" y="300120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37" name="TextBox 36">
            <a:extLst>
              <a:ext uri="{FF2B5EF4-FFF2-40B4-BE49-F238E27FC236}">
                <a16:creationId xmlns:a16="http://schemas.microsoft.com/office/drawing/2014/main" id="{FF490AC0-8CA1-259F-A5AB-4F95446158DE}"/>
              </a:ext>
              <a:ext uri="{C183D7F6-B498-43B3-948B-1728B52AA6E4}">
                <adec:decorative xmlns:adec="http://schemas.microsoft.com/office/drawing/2017/decorative" val="1"/>
              </a:ext>
            </a:extLst>
          </p:cNvPr>
          <p:cNvSpPr txBox="1"/>
          <p:nvPr/>
        </p:nvSpPr>
        <p:spPr>
          <a:xfrm>
            <a:off x="1078472" y="418690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(-3pp)</a:t>
            </a:r>
          </a:p>
        </p:txBody>
      </p:sp>
      <p:sp>
        <p:nvSpPr>
          <p:cNvPr id="38" name="TextBox 37">
            <a:extLst>
              <a:ext uri="{FF2B5EF4-FFF2-40B4-BE49-F238E27FC236}">
                <a16:creationId xmlns:a16="http://schemas.microsoft.com/office/drawing/2014/main" id="{90000C11-A340-6274-F636-56E5E772753D}"/>
              </a:ext>
              <a:ext uri="{C183D7F6-B498-43B3-948B-1728B52AA6E4}">
                <adec:decorative xmlns:adec="http://schemas.microsoft.com/office/drawing/2017/decorative" val="1"/>
              </a:ext>
            </a:extLst>
          </p:cNvPr>
          <p:cNvSpPr txBox="1"/>
          <p:nvPr/>
        </p:nvSpPr>
        <p:spPr>
          <a:xfrm>
            <a:off x="1236295" y="460046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39" name="TextBox 38">
            <a:extLst>
              <a:ext uri="{FF2B5EF4-FFF2-40B4-BE49-F238E27FC236}">
                <a16:creationId xmlns:a16="http://schemas.microsoft.com/office/drawing/2014/main" id="{9AD98037-6ED2-CB27-30DE-D4DFC90392A9}"/>
              </a:ext>
              <a:ext uri="{C183D7F6-B498-43B3-948B-1728B52AA6E4}">
                <adec:decorative xmlns:adec="http://schemas.microsoft.com/office/drawing/2017/decorative" val="1"/>
              </a:ext>
            </a:extLst>
          </p:cNvPr>
          <p:cNvSpPr txBox="1"/>
          <p:nvPr/>
        </p:nvSpPr>
        <p:spPr>
          <a:xfrm>
            <a:off x="1359732" y="482537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40" name="TextBox 39">
            <a:extLst>
              <a:ext uri="{FF2B5EF4-FFF2-40B4-BE49-F238E27FC236}">
                <a16:creationId xmlns:a16="http://schemas.microsoft.com/office/drawing/2014/main" id="{C45573A2-B290-4AAF-15FC-EE269CC8F4C3}"/>
              </a:ext>
              <a:ext uri="{C183D7F6-B498-43B3-948B-1728B52AA6E4}">
                <adec:decorative xmlns:adec="http://schemas.microsoft.com/office/drawing/2017/decorative" val="1"/>
              </a:ext>
            </a:extLst>
          </p:cNvPr>
          <p:cNvSpPr txBox="1"/>
          <p:nvPr/>
        </p:nvSpPr>
        <p:spPr>
          <a:xfrm>
            <a:off x="4515026" y="175006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(+6pp)</a:t>
            </a:r>
          </a:p>
        </p:txBody>
      </p:sp>
      <p:sp>
        <p:nvSpPr>
          <p:cNvPr id="41" name="TextBox 40">
            <a:extLst>
              <a:ext uri="{FF2B5EF4-FFF2-40B4-BE49-F238E27FC236}">
                <a16:creationId xmlns:a16="http://schemas.microsoft.com/office/drawing/2014/main" id="{7030C6D9-F1AA-9FDC-D3B0-7C4135610BB0}"/>
              </a:ext>
              <a:ext uri="{C183D7F6-B498-43B3-948B-1728B52AA6E4}">
                <adec:decorative xmlns:adec="http://schemas.microsoft.com/office/drawing/2017/decorative" val="1"/>
              </a:ext>
            </a:extLst>
          </p:cNvPr>
          <p:cNvSpPr txBox="1"/>
          <p:nvPr/>
        </p:nvSpPr>
        <p:spPr>
          <a:xfrm>
            <a:off x="4531265" y="263684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42" name="TextBox 41">
            <a:extLst>
              <a:ext uri="{FF2B5EF4-FFF2-40B4-BE49-F238E27FC236}">
                <a16:creationId xmlns:a16="http://schemas.microsoft.com/office/drawing/2014/main" id="{09EA7136-6DE9-65DB-9F2B-C1EB4C4AE780}"/>
              </a:ext>
              <a:ext uri="{C183D7F6-B498-43B3-948B-1728B52AA6E4}">
                <adec:decorative xmlns:adec="http://schemas.microsoft.com/office/drawing/2017/decorative" val="1"/>
              </a:ext>
            </a:extLst>
          </p:cNvPr>
          <p:cNvSpPr txBox="1"/>
          <p:nvPr/>
        </p:nvSpPr>
        <p:spPr>
          <a:xfrm>
            <a:off x="4558537" y="381242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43" name="TextBox 42">
            <a:extLst>
              <a:ext uri="{FF2B5EF4-FFF2-40B4-BE49-F238E27FC236}">
                <a16:creationId xmlns:a16="http://schemas.microsoft.com/office/drawing/2014/main" id="{B8A58B7E-6A7E-D107-E2A4-F429B4732E84}"/>
              </a:ext>
              <a:ext uri="{C183D7F6-B498-43B3-948B-1728B52AA6E4}">
                <adec:decorative xmlns:adec="http://schemas.microsoft.com/office/drawing/2017/decorative" val="1"/>
              </a:ext>
            </a:extLst>
          </p:cNvPr>
          <p:cNvSpPr txBox="1"/>
          <p:nvPr/>
        </p:nvSpPr>
        <p:spPr>
          <a:xfrm>
            <a:off x="4741321" y="452133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(-4pp)</a:t>
            </a:r>
          </a:p>
        </p:txBody>
      </p:sp>
      <p:sp>
        <p:nvSpPr>
          <p:cNvPr id="44" name="TextBox 43">
            <a:extLst>
              <a:ext uri="{FF2B5EF4-FFF2-40B4-BE49-F238E27FC236}">
                <a16:creationId xmlns:a16="http://schemas.microsoft.com/office/drawing/2014/main" id="{6F6DC317-FE8B-23AE-BCBA-3B3A9D979A0F}"/>
              </a:ext>
              <a:ext uri="{C183D7F6-B498-43B3-948B-1728B52AA6E4}">
                <adec:decorative xmlns:adec="http://schemas.microsoft.com/office/drawing/2017/decorative" val="1"/>
              </a:ext>
            </a:extLst>
          </p:cNvPr>
          <p:cNvSpPr txBox="1"/>
          <p:nvPr/>
        </p:nvSpPr>
        <p:spPr>
          <a:xfrm>
            <a:off x="4830176" y="484237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45" name="TextBox 44">
            <a:extLst>
              <a:ext uri="{FF2B5EF4-FFF2-40B4-BE49-F238E27FC236}">
                <a16:creationId xmlns:a16="http://schemas.microsoft.com/office/drawing/2014/main" id="{EE5EA62A-5482-0BD0-6D64-1C996D8CBFEC}"/>
              </a:ext>
              <a:ext uri="{C183D7F6-B498-43B3-948B-1728B52AA6E4}">
                <adec:decorative xmlns:adec="http://schemas.microsoft.com/office/drawing/2017/decorative" val="1"/>
              </a:ext>
            </a:extLst>
          </p:cNvPr>
          <p:cNvSpPr txBox="1"/>
          <p:nvPr/>
        </p:nvSpPr>
        <p:spPr>
          <a:xfrm>
            <a:off x="2752835" y="174375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46" name="TextBox 45">
            <a:extLst>
              <a:ext uri="{FF2B5EF4-FFF2-40B4-BE49-F238E27FC236}">
                <a16:creationId xmlns:a16="http://schemas.microsoft.com/office/drawing/2014/main" id="{3C988205-D018-69DC-5765-66A4644DDF4D}"/>
              </a:ext>
              <a:ext uri="{C183D7F6-B498-43B3-948B-1728B52AA6E4}">
                <adec:decorative xmlns:adec="http://schemas.microsoft.com/office/drawing/2017/decorative" val="1"/>
              </a:ext>
            </a:extLst>
          </p:cNvPr>
          <p:cNvSpPr txBox="1"/>
          <p:nvPr/>
        </p:nvSpPr>
        <p:spPr>
          <a:xfrm>
            <a:off x="6235464" y="167641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47" name="TextBox 46">
            <a:extLst>
              <a:ext uri="{FF2B5EF4-FFF2-40B4-BE49-F238E27FC236}">
                <a16:creationId xmlns:a16="http://schemas.microsoft.com/office/drawing/2014/main" id="{0D7AFAA9-3C3A-9195-73F2-A302558745AC}"/>
              </a:ext>
              <a:ext uri="{C183D7F6-B498-43B3-948B-1728B52AA6E4}">
                <adec:decorative xmlns:adec="http://schemas.microsoft.com/office/drawing/2017/decorative" val="1"/>
              </a:ext>
            </a:extLst>
          </p:cNvPr>
          <p:cNvSpPr txBox="1"/>
          <p:nvPr/>
        </p:nvSpPr>
        <p:spPr>
          <a:xfrm>
            <a:off x="2785478" y="273575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(-7pp)</a:t>
            </a:r>
          </a:p>
        </p:txBody>
      </p:sp>
      <p:sp>
        <p:nvSpPr>
          <p:cNvPr id="48" name="TextBox 47">
            <a:extLst>
              <a:ext uri="{FF2B5EF4-FFF2-40B4-BE49-F238E27FC236}">
                <a16:creationId xmlns:a16="http://schemas.microsoft.com/office/drawing/2014/main" id="{FED08665-0131-2CB8-A7E2-A9CFB0B2CEC9}"/>
              </a:ext>
              <a:ext uri="{C183D7F6-B498-43B3-948B-1728B52AA6E4}">
                <adec:decorative xmlns:adec="http://schemas.microsoft.com/office/drawing/2017/decorative" val="1"/>
              </a:ext>
            </a:extLst>
          </p:cNvPr>
          <p:cNvSpPr txBox="1"/>
          <p:nvPr/>
        </p:nvSpPr>
        <p:spPr>
          <a:xfrm>
            <a:off x="6257701" y="255870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(+6pp)</a:t>
            </a:r>
          </a:p>
        </p:txBody>
      </p:sp>
      <p:sp>
        <p:nvSpPr>
          <p:cNvPr id="49" name="TextBox 48">
            <a:extLst>
              <a:ext uri="{FF2B5EF4-FFF2-40B4-BE49-F238E27FC236}">
                <a16:creationId xmlns:a16="http://schemas.microsoft.com/office/drawing/2014/main" id="{5ED6897A-4919-557A-251C-03BEC006E459}"/>
              </a:ext>
              <a:ext uri="{C183D7F6-B498-43B3-948B-1728B52AA6E4}">
                <adec:decorative xmlns:adec="http://schemas.microsoft.com/office/drawing/2017/decorative" val="1"/>
              </a:ext>
            </a:extLst>
          </p:cNvPr>
          <p:cNvSpPr txBox="1"/>
          <p:nvPr/>
        </p:nvSpPr>
        <p:spPr>
          <a:xfrm>
            <a:off x="2722196" y="3835179"/>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(+/-0pp)</a:t>
            </a:r>
          </a:p>
        </p:txBody>
      </p:sp>
      <p:sp>
        <p:nvSpPr>
          <p:cNvPr id="50" name="TextBox 49">
            <a:extLst>
              <a:ext uri="{FF2B5EF4-FFF2-40B4-BE49-F238E27FC236}">
                <a16:creationId xmlns:a16="http://schemas.microsoft.com/office/drawing/2014/main" id="{73A5F87D-F4B9-6343-A5DE-724AF684BB7F}"/>
              </a:ext>
              <a:ext uri="{C183D7F6-B498-43B3-948B-1728B52AA6E4}">
                <adec:decorative xmlns:adec="http://schemas.microsoft.com/office/drawing/2017/decorative" val="1"/>
              </a:ext>
            </a:extLst>
          </p:cNvPr>
          <p:cNvSpPr txBox="1"/>
          <p:nvPr/>
        </p:nvSpPr>
        <p:spPr>
          <a:xfrm>
            <a:off x="6246635" y="367783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(-5pp)</a:t>
            </a:r>
          </a:p>
        </p:txBody>
      </p:sp>
      <p:sp>
        <p:nvSpPr>
          <p:cNvPr id="51" name="TextBox 50">
            <a:extLst>
              <a:ext uri="{FF2B5EF4-FFF2-40B4-BE49-F238E27FC236}">
                <a16:creationId xmlns:a16="http://schemas.microsoft.com/office/drawing/2014/main" id="{79CA4E6F-B9B5-BFE1-E0EA-F7DDB83FC1F0}"/>
              </a:ext>
              <a:ext uri="{C183D7F6-B498-43B3-948B-1728B52AA6E4}">
                <adec:decorative xmlns:adec="http://schemas.microsoft.com/office/drawing/2017/decorative" val="1"/>
              </a:ext>
            </a:extLst>
          </p:cNvPr>
          <p:cNvSpPr txBox="1"/>
          <p:nvPr/>
        </p:nvSpPr>
        <p:spPr>
          <a:xfrm>
            <a:off x="2950787" y="412383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52" name="TextBox 51">
            <a:extLst>
              <a:ext uri="{FF2B5EF4-FFF2-40B4-BE49-F238E27FC236}">
                <a16:creationId xmlns:a16="http://schemas.microsoft.com/office/drawing/2014/main" id="{8D100592-F98C-F06E-511B-BB9DB4BFBDA5}"/>
              </a:ext>
              <a:ext uri="{C183D7F6-B498-43B3-948B-1728B52AA6E4}">
                <adec:decorative xmlns:adec="http://schemas.microsoft.com/office/drawing/2017/decorative" val="1"/>
              </a:ext>
            </a:extLst>
          </p:cNvPr>
          <p:cNvSpPr txBox="1"/>
          <p:nvPr/>
        </p:nvSpPr>
        <p:spPr>
          <a:xfrm>
            <a:off x="6397482" y="414855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53" name="TextBox 52">
            <a:extLst>
              <a:ext uri="{FF2B5EF4-FFF2-40B4-BE49-F238E27FC236}">
                <a16:creationId xmlns:a16="http://schemas.microsoft.com/office/drawing/2014/main" id="{3DD8401B-C969-CC57-B2C8-39CABB398BAF}"/>
              </a:ext>
              <a:ext uri="{C183D7F6-B498-43B3-948B-1728B52AA6E4}">
                <adec:decorative xmlns:adec="http://schemas.microsoft.com/office/drawing/2017/decorative" val="1"/>
              </a:ext>
            </a:extLst>
          </p:cNvPr>
          <p:cNvSpPr txBox="1"/>
          <p:nvPr/>
        </p:nvSpPr>
        <p:spPr>
          <a:xfrm>
            <a:off x="2768200" y="469607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54" name="TextBox 53">
            <a:extLst>
              <a:ext uri="{FF2B5EF4-FFF2-40B4-BE49-F238E27FC236}">
                <a16:creationId xmlns:a16="http://schemas.microsoft.com/office/drawing/2014/main" id="{FC0D6966-F7ED-006B-E490-6FD06127E8AF}"/>
              </a:ext>
              <a:ext uri="{C183D7F6-B498-43B3-948B-1728B52AA6E4}">
                <adec:decorative xmlns:adec="http://schemas.microsoft.com/office/drawing/2017/decorative" val="1"/>
              </a:ext>
            </a:extLst>
          </p:cNvPr>
          <p:cNvSpPr txBox="1"/>
          <p:nvPr/>
        </p:nvSpPr>
        <p:spPr>
          <a:xfrm>
            <a:off x="6272395" y="471156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55" name="Arrow: Down 54">
            <a:extLst>
              <a:ext uri="{FF2B5EF4-FFF2-40B4-BE49-F238E27FC236}">
                <a16:creationId xmlns:a16="http://schemas.microsoft.com/office/drawing/2014/main" id="{37CB9D10-0028-2768-9ADC-77E0B06953BC}"/>
              </a:ext>
              <a:ext uri="{C183D7F6-B498-43B3-948B-1728B52AA6E4}">
                <adec:decorative xmlns:adec="http://schemas.microsoft.com/office/drawing/2017/decorative" val="1"/>
              </a:ext>
            </a:extLst>
          </p:cNvPr>
          <p:cNvSpPr/>
          <p:nvPr/>
        </p:nvSpPr>
        <p:spPr>
          <a:xfrm rot="10800000">
            <a:off x="1826970" y="172430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56" name="Arrow: Down 55">
            <a:extLst>
              <a:ext uri="{FF2B5EF4-FFF2-40B4-BE49-F238E27FC236}">
                <a16:creationId xmlns:a16="http://schemas.microsoft.com/office/drawing/2014/main" id="{48AB544C-05F2-9067-74E4-3879C5EB527B}"/>
              </a:ext>
              <a:ext uri="{C183D7F6-B498-43B3-948B-1728B52AA6E4}">
                <adec:decorative xmlns:adec="http://schemas.microsoft.com/office/drawing/2017/decorative" val="1"/>
              </a:ext>
            </a:extLst>
          </p:cNvPr>
          <p:cNvSpPr/>
          <p:nvPr/>
        </p:nvSpPr>
        <p:spPr>
          <a:xfrm>
            <a:off x="1820393" y="485129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7" name="Arrow: Down 56">
            <a:extLst>
              <a:ext uri="{FF2B5EF4-FFF2-40B4-BE49-F238E27FC236}">
                <a16:creationId xmlns:a16="http://schemas.microsoft.com/office/drawing/2014/main" id="{D99504E7-C8F3-D6D9-4C90-B61B4C71FAAC}"/>
              </a:ext>
              <a:ext uri="{C183D7F6-B498-43B3-948B-1728B52AA6E4}">
                <adec:decorative xmlns:adec="http://schemas.microsoft.com/office/drawing/2017/decorative" val="1"/>
              </a:ext>
            </a:extLst>
          </p:cNvPr>
          <p:cNvSpPr/>
          <p:nvPr/>
        </p:nvSpPr>
        <p:spPr>
          <a:xfrm rot="10800000">
            <a:off x="252228" y="441137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58" name="Arrow: Down 57">
            <a:extLst>
              <a:ext uri="{FF2B5EF4-FFF2-40B4-BE49-F238E27FC236}">
                <a16:creationId xmlns:a16="http://schemas.microsoft.com/office/drawing/2014/main" id="{606CBBAC-B20B-C1EB-C85A-A9986788E3EB}"/>
              </a:ext>
              <a:ext uri="{C183D7F6-B498-43B3-948B-1728B52AA6E4}">
                <adec:decorative xmlns:adec="http://schemas.microsoft.com/office/drawing/2017/decorative" val="1"/>
              </a:ext>
            </a:extLst>
          </p:cNvPr>
          <p:cNvSpPr/>
          <p:nvPr/>
        </p:nvSpPr>
        <p:spPr>
          <a:xfrm rot="10800000">
            <a:off x="5294349" y="372679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59" name="Arrow: Down 58">
            <a:extLst>
              <a:ext uri="{FF2B5EF4-FFF2-40B4-BE49-F238E27FC236}">
                <a16:creationId xmlns:a16="http://schemas.microsoft.com/office/drawing/2014/main" id="{B06298F7-89A5-F92C-B9A2-05653A3E2F86}"/>
              </a:ext>
              <a:ext uri="{C183D7F6-B498-43B3-948B-1728B52AA6E4}">
                <adec:decorative xmlns:adec="http://schemas.microsoft.com/office/drawing/2017/decorative" val="1"/>
              </a:ext>
            </a:extLst>
          </p:cNvPr>
          <p:cNvSpPr/>
          <p:nvPr/>
        </p:nvSpPr>
        <p:spPr>
          <a:xfrm>
            <a:off x="5292525" y="484500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1" name="Arrow: Down 60">
            <a:extLst>
              <a:ext uri="{FF2B5EF4-FFF2-40B4-BE49-F238E27FC236}">
                <a16:creationId xmlns:a16="http://schemas.microsoft.com/office/drawing/2014/main" id="{311770EC-0179-3BDE-96EF-0C58357B750E}"/>
              </a:ext>
              <a:ext uri="{C183D7F6-B498-43B3-948B-1728B52AA6E4}">
                <adec:decorative xmlns:adec="http://schemas.microsoft.com/office/drawing/2017/decorative" val="1"/>
              </a:ext>
            </a:extLst>
          </p:cNvPr>
          <p:cNvSpPr/>
          <p:nvPr/>
        </p:nvSpPr>
        <p:spPr>
          <a:xfrm rot="10800000">
            <a:off x="5277689" y="460046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62" name="Arrow: Down 61">
            <a:extLst>
              <a:ext uri="{FF2B5EF4-FFF2-40B4-BE49-F238E27FC236}">
                <a16:creationId xmlns:a16="http://schemas.microsoft.com/office/drawing/2014/main" id="{431A5A3F-6563-7F4A-063A-71B6973B2071}"/>
              </a:ext>
              <a:ext uri="{C183D7F6-B498-43B3-948B-1728B52AA6E4}">
                <adec:decorative xmlns:adec="http://schemas.microsoft.com/office/drawing/2017/decorative" val="1"/>
              </a:ext>
            </a:extLst>
          </p:cNvPr>
          <p:cNvSpPr/>
          <p:nvPr/>
        </p:nvSpPr>
        <p:spPr>
          <a:xfrm rot="10800000">
            <a:off x="5560463" y="410046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3" name="Text Placeholder 30">
            <a:extLst>
              <a:ext uri="{FF2B5EF4-FFF2-40B4-BE49-F238E27FC236}">
                <a16:creationId xmlns:a16="http://schemas.microsoft.com/office/drawing/2014/main" id="{07A9A60E-DCE0-300D-90DC-93D842E427FA}"/>
              </a:ext>
            </a:extLst>
          </p:cNvPr>
          <p:cNvSpPr txBox="1">
            <a:spLocks/>
          </p:cNvSpPr>
          <p:nvPr/>
        </p:nvSpPr>
        <p:spPr>
          <a:xfrm>
            <a:off x="7643664" y="1102080"/>
            <a:ext cx="4466323" cy="521572"/>
          </a:xfrm>
          <a:prstGeom prst="rect">
            <a:avLst/>
          </a:prstGeom>
          <a:solidFill>
            <a:srgbClr val="5C5B5A">
              <a:alpha val="21000"/>
            </a:srgbClr>
          </a:solidFill>
          <a:ln>
            <a:solidFill>
              <a:srgbClr val="5C5B5A"/>
            </a:solidFill>
          </a:ln>
        </p:spPr>
        <p:txBody>
          <a:bodyPr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afford mortgage payments compared to the Autumn average (</a:t>
            </a:r>
            <a:r>
              <a:rPr lang="en-GB" sz="1200" b="1">
                <a:solidFill>
                  <a:srgbClr val="5C5B5A"/>
                </a:solidFill>
                <a:latin typeface="Arial" panose="020B0604020202020204" pitchFamily="34" charset="0"/>
                <a:cs typeface="Arial" panose="020B0604020202020204" pitchFamily="34" charset="0"/>
              </a:rPr>
              <a:t>34</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6" name="Content Placeholder 32">
            <a:extLst>
              <a:ext uri="{FF2B5EF4-FFF2-40B4-BE49-F238E27FC236}">
                <a16:creationId xmlns:a16="http://schemas.microsoft.com/office/drawing/2014/main" id="{6053CB89-0C3A-02D6-CF37-251BA2C86A78}"/>
              </a:ext>
            </a:extLst>
          </p:cNvPr>
          <p:cNvSpPr txBox="1">
            <a:spLocks/>
          </p:cNvSpPr>
          <p:nvPr/>
        </p:nvSpPr>
        <p:spPr>
          <a:xfrm>
            <a:off x="7635143" y="1570724"/>
            <a:ext cx="4471132" cy="2072066"/>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400"/>
              </a:spcAft>
              <a:buNone/>
              <a:defRPr/>
            </a:pPr>
            <a:r>
              <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lnSpc>
                <a:spcPct val="100000"/>
              </a:lnSpc>
              <a:spcBef>
                <a:spcPts val="0"/>
              </a:spcBef>
              <a:spcAft>
                <a:spcPts val="400"/>
              </a:spcAft>
              <a:defRPr/>
            </a:pPr>
            <a:r>
              <a:rPr kumimoji="0" lang="en-GB" sz="11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t>
            </a:r>
            <a:r>
              <a:rPr lang="en-GB" sz="1100">
                <a:solidFill>
                  <a:srgbClr val="5C5B5A"/>
                </a:solidFill>
                <a:latin typeface="Arial" panose="020B0604020202020204" pitchFamily="34" charset="0"/>
                <a:cs typeface="Arial" panose="020B0604020202020204" pitchFamily="34" charset="0"/>
              </a:rPr>
              <a:t>with a disability (48%), including mental ill health (62%)</a:t>
            </a:r>
            <a:endParaRPr kumimoji="0" lang="en-GB" sz="11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indent="0">
              <a:lnSpc>
                <a:spcPct val="100000"/>
              </a:lnSpc>
              <a:spcBef>
                <a:spcPts val="0"/>
              </a:spcBef>
              <a:spcAft>
                <a:spcPts val="400"/>
              </a:spcAft>
              <a:buNone/>
              <a:defRPr/>
            </a:pPr>
            <a:r>
              <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endParaRPr lang="en-GB" sz="110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have cut the size or skipped a meal (67%); or have someone else in their household done so (56%)</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find it difficult to afford their energy costs (64%)</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have not eaten all day for lack of money (63%)</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have taken a loan from a personal connection (62%); or a bank overdraft (56%)</a:t>
            </a:r>
          </a:p>
          <a:p>
            <a:pPr marL="0" indent="0">
              <a:lnSpc>
                <a:spcPct val="100000"/>
              </a:lnSpc>
              <a:spcBef>
                <a:spcPts val="0"/>
              </a:spcBef>
              <a:spcAft>
                <a:spcPts val="400"/>
              </a:spcAft>
              <a:buNone/>
              <a:defRPr/>
            </a:pPr>
            <a:endParaRPr lang="en-GB" sz="110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p:txBody>
      </p:sp>
      <p:sp>
        <p:nvSpPr>
          <p:cNvPr id="10" name="Text Placeholder 30">
            <a:extLst>
              <a:ext uri="{FF2B5EF4-FFF2-40B4-BE49-F238E27FC236}">
                <a16:creationId xmlns:a16="http://schemas.microsoft.com/office/drawing/2014/main" id="{FCB6FF02-64CB-E84B-1CEF-C3A23AD4826D}"/>
              </a:ext>
            </a:extLst>
          </p:cNvPr>
          <p:cNvSpPr txBox="1">
            <a:spLocks/>
          </p:cNvSpPr>
          <p:nvPr/>
        </p:nvSpPr>
        <p:spPr>
          <a:xfrm>
            <a:off x="7635143" y="3636368"/>
            <a:ext cx="4471132" cy="490191"/>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afford rent compared to the Autumn GM average (</a:t>
            </a:r>
            <a:r>
              <a:rPr lang="en-GB" sz="1200" b="1">
                <a:solidFill>
                  <a:srgbClr val="5C5B5A"/>
                </a:solidFill>
                <a:latin typeface="Arial" panose="020B0604020202020204" pitchFamily="34" charset="0"/>
                <a:cs typeface="Arial" panose="020B0604020202020204" pitchFamily="34" charset="0"/>
              </a:rPr>
              <a:t>51</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12" name="Content Placeholder 32">
            <a:extLst>
              <a:ext uri="{FF2B5EF4-FFF2-40B4-BE49-F238E27FC236}">
                <a16:creationId xmlns:a16="http://schemas.microsoft.com/office/drawing/2014/main" id="{81EEFF10-FA94-8599-E73F-BE24B145B3F3}"/>
              </a:ext>
            </a:extLst>
          </p:cNvPr>
          <p:cNvSpPr txBox="1">
            <a:spLocks/>
          </p:cNvSpPr>
          <p:nvPr/>
        </p:nvSpPr>
        <p:spPr>
          <a:xfrm>
            <a:off x="7635143" y="4114835"/>
            <a:ext cx="4471132" cy="2072065"/>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400"/>
              </a:spcAft>
              <a:buNone/>
              <a:defRPr/>
            </a:pPr>
            <a:r>
              <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lnSpc>
                <a:spcPct val="100000"/>
              </a:lnSpc>
              <a:spcBef>
                <a:spcPts val="0"/>
              </a:spcBef>
              <a:spcAft>
                <a:spcPts val="400"/>
              </a:spcAft>
              <a:defRPr/>
            </a:pPr>
            <a:r>
              <a:rPr kumimoji="0" lang="en-GB" sz="11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t>
            </a:r>
            <a:r>
              <a:rPr lang="en-GB" sz="1100">
                <a:solidFill>
                  <a:srgbClr val="5C5B5A"/>
                </a:solidFill>
                <a:latin typeface="Arial" panose="020B0604020202020204" pitchFamily="34" charset="0"/>
                <a:cs typeface="Arial" panose="020B0604020202020204" pitchFamily="34" charset="0"/>
              </a:rPr>
              <a:t>with children at college (71%)</a:t>
            </a:r>
            <a:endParaRPr kumimoji="0" lang="en-GB" sz="11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indent="0">
              <a:lnSpc>
                <a:spcPct val="100000"/>
              </a:lnSpc>
              <a:spcBef>
                <a:spcPts val="0"/>
              </a:spcBef>
              <a:spcAft>
                <a:spcPts val="400"/>
              </a:spcAft>
              <a:buNone/>
              <a:defRPr/>
            </a:pPr>
            <a:r>
              <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endParaRPr lang="en-GB" sz="110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have taken a loan from a personal connection (74%); or a bank overdraft (71%)</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have had someone in their household cut the size or skipped a meal (72%); or have someone else in their household done so (%)</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have not eaten all day for lack of money (71%)</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not confident in using digital services (70%)</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412 (Mortgage holders); 368, (Renters).</a:t>
            </a:r>
            <a:r>
              <a:rPr lang="en-GB" sz="1000">
                <a:latin typeface="Arial" panose="020B0604020202020204" pitchFamily="34" charset="0"/>
                <a:cs typeface="Arial" panose="020B0604020202020204" pitchFamily="34" charset="0"/>
              </a:rPr>
              <a:t> </a:t>
            </a:r>
            <a:r>
              <a:rPr lang="en-GB" sz="1000">
                <a:solidFill>
                  <a:srgbClr val="FFFFFF">
                    <a:lumMod val="50000"/>
                  </a:srgbClr>
                </a:solidFill>
                <a:latin typeface="Arial"/>
                <a:cs typeface="Arial" panose="020B0604020202020204" pitchFamily="34" charset="0"/>
              </a:rPr>
              <a:t>ONS data, based on national fieldwork 7 – 18 December 2022</a:t>
            </a:r>
          </a:p>
          <a:p>
            <a:pPr>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Right Brace 1">
            <a:extLst>
              <a:ext uri="{FF2B5EF4-FFF2-40B4-BE49-F238E27FC236}">
                <a16:creationId xmlns:a16="http://schemas.microsoft.com/office/drawing/2014/main" id="{D88A8F28-A560-7D83-2907-4A9DD70B2475}"/>
              </a:ext>
              <a:ext uri="{C183D7F6-B498-43B3-948B-1728B52AA6E4}">
                <adec:decorative xmlns:adec="http://schemas.microsoft.com/office/drawing/2017/decorative" val="1"/>
              </a:ext>
            </a:extLst>
          </p:cNvPr>
          <p:cNvSpPr/>
          <p:nvPr/>
        </p:nvSpPr>
        <p:spPr>
          <a:xfrm rot="10800000">
            <a:off x="2372923" y="3375833"/>
            <a:ext cx="152752" cy="954418"/>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cxnSp>
        <p:nvCxnSpPr>
          <p:cNvPr id="17" name="Straight Connector 16">
            <a:extLst>
              <a:ext uri="{FF2B5EF4-FFF2-40B4-BE49-F238E27FC236}">
                <a16:creationId xmlns:a16="http://schemas.microsoft.com/office/drawing/2014/main" id="{4DF5E50A-C9AB-7330-1412-1D75C0F66EFB}"/>
              </a:ext>
              <a:ext uri="{C183D7F6-B498-43B3-948B-1728B52AA6E4}">
                <adec:decorative xmlns:adec="http://schemas.microsoft.com/office/drawing/2017/decorative" val="1"/>
              </a:ext>
            </a:extLst>
          </p:cNvPr>
          <p:cNvCxnSpPr/>
          <p:nvPr/>
        </p:nvCxnSpPr>
        <p:spPr>
          <a:xfrm>
            <a:off x="3952875" y="1486834"/>
            <a:ext cx="0" cy="3437826"/>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99369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586800"/>
          </a:xfrm>
        </p:spPr>
        <p:txBody>
          <a:bodyPr anchor="t">
            <a:noAutofit/>
          </a:bodyPr>
          <a:lstStyle/>
          <a:p>
            <a:r>
              <a:rPr lang="en-GB" sz="1800" b="1"/>
              <a:t>Significantly more GM renter and mortgage owner respondents say they’re </a:t>
            </a:r>
            <a:r>
              <a:rPr lang="en-GB" sz="1800" b="1">
                <a:solidFill>
                  <a:srgbClr val="009690"/>
                </a:solidFill>
              </a:rPr>
              <a:t>behind on their rent and mortgage payments</a:t>
            </a:r>
            <a:r>
              <a:rPr lang="en-GB" sz="1800" b="1"/>
              <a:t> than the ONS GB average (13% vs 7% renters; 7% vs. 1% home owners)</a:t>
            </a:r>
            <a:endParaRPr lang="en-GB" sz="1800" b="1">
              <a:solidFill>
                <a:srgbClr val="009690"/>
              </a:solidFill>
            </a:endParaRPr>
          </a:p>
        </p:txBody>
      </p:sp>
      <p:sp>
        <p:nvSpPr>
          <p:cNvPr id="5" name="Text Placeholder 4">
            <a:extLst>
              <a:ext uri="{FF2B5EF4-FFF2-40B4-BE49-F238E27FC236}">
                <a16:creationId xmlns:a16="http://schemas.microsoft.com/office/drawing/2014/main" id="{C4A903AC-8375-B186-D01D-A9A9E6D28F9C}"/>
              </a:ext>
            </a:extLst>
          </p:cNvPr>
          <p:cNvSpPr txBox="1">
            <a:spLocks/>
          </p:cNvSpPr>
          <p:nvPr/>
        </p:nvSpPr>
        <p:spPr>
          <a:xfrm>
            <a:off x="2865573" y="1424318"/>
            <a:ext cx="6460855"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Are you behind on rent or mortgage payments? </a:t>
            </a:r>
          </a:p>
        </p:txBody>
      </p:sp>
      <p:graphicFrame>
        <p:nvGraphicFramePr>
          <p:cNvPr id="9" name="Chart Placeholder 10" descr="Stacked column chart showing the proportion of GM residents who are behind on their rent and their mortgage payments. 13% are behind on their rent compared to 7% in GB. 7% are behind on their mortgage payments, compared to 1% in GB.">
            <a:extLst>
              <a:ext uri="{FF2B5EF4-FFF2-40B4-BE49-F238E27FC236}">
                <a16:creationId xmlns:a16="http://schemas.microsoft.com/office/drawing/2014/main" id="{6A840FA6-EB08-6634-ACBF-BAF158D30F7C}"/>
              </a:ext>
            </a:extLst>
          </p:cNvPr>
          <p:cNvGraphicFramePr>
            <a:graphicFrameLocks/>
          </p:cNvGraphicFramePr>
          <p:nvPr>
            <p:extLst>
              <p:ext uri="{D42A27DB-BD31-4B8C-83A1-F6EECF244321}">
                <p14:modId xmlns:p14="http://schemas.microsoft.com/office/powerpoint/2010/main" val="4188668551"/>
              </p:ext>
            </p:extLst>
          </p:nvPr>
        </p:nvGraphicFramePr>
        <p:xfrm>
          <a:off x="807039" y="1896286"/>
          <a:ext cx="10307803" cy="4089574"/>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Green and Red arrows to signify when a statistic is significantly higher or lower than the previous survey.">
            <a:extLst>
              <a:ext uri="{FF2B5EF4-FFF2-40B4-BE49-F238E27FC236}">
                <a16:creationId xmlns:a16="http://schemas.microsoft.com/office/drawing/2014/main" id="{271E232F-D14C-65CD-8E55-BCEEE8C1EA44}"/>
              </a:ext>
            </a:extLst>
          </p:cNvPr>
          <p:cNvGrpSpPr/>
          <p:nvPr/>
        </p:nvGrpSpPr>
        <p:grpSpPr>
          <a:xfrm>
            <a:off x="575408" y="5999738"/>
            <a:ext cx="4037617" cy="276999"/>
            <a:chOff x="575408" y="5999738"/>
            <a:chExt cx="4037617" cy="276999"/>
          </a:xfrm>
        </p:grpSpPr>
        <p:sp>
          <p:nvSpPr>
            <p:cNvPr id="8" name="Arrow: Down 7">
              <a:extLst>
                <a:ext uri="{FF2B5EF4-FFF2-40B4-BE49-F238E27FC236}">
                  <a16:creationId xmlns:a16="http://schemas.microsoft.com/office/drawing/2014/main" id="{7E817CB7-4A7A-93FB-8AA6-81E22AC4B88E}"/>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4FAFDE93-21E0-F4A9-52C9-C5B625E56655}"/>
                </a:ext>
              </a:extLst>
            </p:cNvPr>
            <p:cNvGrpSpPr/>
            <p:nvPr/>
          </p:nvGrpSpPr>
          <p:grpSpPr>
            <a:xfrm>
              <a:off x="575408" y="5999738"/>
              <a:ext cx="4037617" cy="276999"/>
              <a:chOff x="520117" y="5798698"/>
              <a:chExt cx="4037617" cy="276999"/>
            </a:xfrm>
          </p:grpSpPr>
          <p:sp>
            <p:nvSpPr>
              <p:cNvPr id="14" name="Arrow: Down 13">
                <a:extLst>
                  <a:ext uri="{FF2B5EF4-FFF2-40B4-BE49-F238E27FC236}">
                    <a16:creationId xmlns:a16="http://schemas.microsoft.com/office/drawing/2014/main" id="{ED38A417-CC3A-C68E-E958-7ACFAFC13B83}"/>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15A839DD-407E-E2E0-C285-1BEAB45AB8AB}"/>
                  </a:ext>
                </a:extLst>
              </p:cNvPr>
              <p:cNvSpPr txBox="1"/>
              <p:nvPr/>
            </p:nvSpPr>
            <p:spPr>
              <a:xfrm>
                <a:off x="884934" y="5798698"/>
                <a:ext cx="36728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ONS Benchmark</a:t>
                </a:r>
              </a:p>
            </p:txBody>
          </p:sp>
        </p:grpSp>
      </p:gr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CL6A. Are you behind on your rent or mortgage payments? </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422 (All who have a mortgage payment); 416 (All who pay rent).</a:t>
            </a:r>
            <a:r>
              <a:rPr lang="en-GB" sz="1000">
                <a:latin typeface="Arial" panose="020B0604020202020204" pitchFamily="34" charset="0"/>
                <a:cs typeface="Arial" panose="020B0604020202020204" pitchFamily="34" charset="0"/>
              </a:rPr>
              <a:t> </a:t>
            </a:r>
            <a:r>
              <a:rPr lang="en-GB" sz="1000">
                <a:solidFill>
                  <a:srgbClr val="FFFFFF">
                    <a:lumMod val="50000"/>
                  </a:srgbClr>
                </a:solidFill>
                <a:latin typeface="Arial"/>
                <a:cs typeface="Arial" panose="020B0604020202020204" pitchFamily="34" charset="0"/>
              </a:rPr>
              <a:t>ONS data, based on national fieldwork 7 – 18 December 2022</a:t>
            </a:r>
          </a:p>
          <a:p>
            <a:pPr>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Arrow: Down 2">
            <a:extLst>
              <a:ext uri="{FF2B5EF4-FFF2-40B4-BE49-F238E27FC236}">
                <a16:creationId xmlns:a16="http://schemas.microsoft.com/office/drawing/2014/main" id="{135B570D-6776-8D76-624C-786CA18D0970}"/>
              </a:ext>
              <a:ext uri="{C183D7F6-B498-43B3-948B-1728B52AA6E4}">
                <adec:decorative xmlns:adec="http://schemas.microsoft.com/office/drawing/2017/decorative" val="1"/>
              </a:ext>
            </a:extLst>
          </p:cNvPr>
          <p:cNvSpPr/>
          <p:nvPr/>
        </p:nvSpPr>
        <p:spPr>
          <a:xfrm rot="10800000">
            <a:off x="4406009" y="231427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1708CFEA-22CF-367E-E7C2-412D465EBC32}"/>
              </a:ext>
              <a:ext uri="{C183D7F6-B498-43B3-948B-1728B52AA6E4}">
                <adec:decorative xmlns:adec="http://schemas.microsoft.com/office/drawing/2017/decorative" val="1"/>
              </a:ext>
            </a:extLst>
          </p:cNvPr>
          <p:cNvSpPr/>
          <p:nvPr/>
        </p:nvSpPr>
        <p:spPr>
          <a:xfrm rot="10800000">
            <a:off x="4101209" y="404782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1F4591FE-893F-D0EE-0606-4FBD14451A48}"/>
              </a:ext>
              <a:ext uri="{C183D7F6-B498-43B3-948B-1728B52AA6E4}">
                <adec:decorative xmlns:adec="http://schemas.microsoft.com/office/drawing/2017/decorative" val="1"/>
              </a:ext>
            </a:extLst>
          </p:cNvPr>
          <p:cNvSpPr/>
          <p:nvPr/>
        </p:nvSpPr>
        <p:spPr>
          <a:xfrm>
            <a:off x="11114842" y="404331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cxnSp>
        <p:nvCxnSpPr>
          <p:cNvPr id="2" name="Straight Connector 1">
            <a:extLst>
              <a:ext uri="{FF2B5EF4-FFF2-40B4-BE49-F238E27FC236}">
                <a16:creationId xmlns:a16="http://schemas.microsoft.com/office/drawing/2014/main" id="{F75852A2-B0B1-AE26-1C8A-012A8420E34F}"/>
              </a:ext>
              <a:ext uri="{C183D7F6-B498-43B3-948B-1728B52AA6E4}">
                <adec:decorative xmlns:adec="http://schemas.microsoft.com/office/drawing/2017/decorative" val="1"/>
              </a:ext>
            </a:extLst>
          </p:cNvPr>
          <p:cNvCxnSpPr>
            <a:cxnSpLocks/>
          </p:cNvCxnSpPr>
          <p:nvPr/>
        </p:nvCxnSpPr>
        <p:spPr>
          <a:xfrm>
            <a:off x="3763304" y="3689455"/>
            <a:ext cx="7242949"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39950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122601" cy="792832"/>
          </a:xfrm>
        </p:spPr>
        <p:txBody>
          <a:bodyPr>
            <a:noAutofit/>
          </a:bodyPr>
          <a:lstStyle/>
          <a:p>
            <a:r>
              <a:rPr lang="en-GB" sz="1800" b="1"/>
              <a:t>Compared with the GB average, Greater Manchester respondents are more likely to have </a:t>
            </a:r>
            <a:r>
              <a:rPr lang="en-GB" sz="1800" b="1">
                <a:solidFill>
                  <a:srgbClr val="009690"/>
                </a:solidFill>
              </a:rPr>
              <a:t>borrowed more money in the past month than compared to the same time last year </a:t>
            </a:r>
            <a:r>
              <a:rPr lang="en-GB" sz="1800" b="1"/>
              <a:t>(30% vs. 22%). These include in particular disabled respondents, those with caring responsibilities and aged 25-34 years.</a:t>
            </a:r>
          </a:p>
        </p:txBody>
      </p:sp>
      <p:sp>
        <p:nvSpPr>
          <p:cNvPr id="16" name="TextBox 15">
            <a:extLst>
              <a:ext uri="{FF2B5EF4-FFF2-40B4-BE49-F238E27FC236}">
                <a16:creationId xmlns:a16="http://schemas.microsoft.com/office/drawing/2014/main" id="{3FF3CE78-9174-FFA5-5419-8FAC2D196101}"/>
              </a:ext>
              <a:ext uri="{C183D7F6-B498-43B3-948B-1728B52AA6E4}">
                <adec:decorative xmlns:adec="http://schemas.microsoft.com/office/drawing/2017/decorative" val="0"/>
              </a:ext>
            </a:extLst>
          </p:cNvPr>
          <p:cNvSpPr txBox="1"/>
          <p:nvPr/>
        </p:nvSpPr>
        <p:spPr>
          <a:xfrm>
            <a:off x="906116" y="1340641"/>
            <a:ext cx="442296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Have you borrowed more or used more credit in the last month than compared to a year ago?</a:t>
            </a:r>
          </a:p>
        </p:txBody>
      </p:sp>
      <p:graphicFrame>
        <p:nvGraphicFramePr>
          <p:cNvPr id="23" name="Chart 22" descr="Stacked bar chart showing proportion of respondents have borrowed more or used more credit in the last month. 30% of Greater Manchester residents say they have, compared to 22% of the GB average.">
            <a:extLst>
              <a:ext uri="{FF2B5EF4-FFF2-40B4-BE49-F238E27FC236}">
                <a16:creationId xmlns:a16="http://schemas.microsoft.com/office/drawing/2014/main" id="{8CB9DA0E-F029-4E19-97B9-F32C2EE2F087}"/>
              </a:ext>
            </a:extLst>
          </p:cNvPr>
          <p:cNvGraphicFramePr/>
          <p:nvPr>
            <p:extLst>
              <p:ext uri="{D42A27DB-BD31-4B8C-83A1-F6EECF244321}">
                <p14:modId xmlns:p14="http://schemas.microsoft.com/office/powerpoint/2010/main" val="181850723"/>
              </p:ext>
            </p:extLst>
          </p:nvPr>
        </p:nvGraphicFramePr>
        <p:xfrm>
          <a:off x="-4679" y="1937740"/>
          <a:ext cx="6019175" cy="4437972"/>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descr="Green and Red arrows to signify when a statistic is significantly higher or lower than the previous survey.">
            <a:extLst>
              <a:ext uri="{FF2B5EF4-FFF2-40B4-BE49-F238E27FC236}">
                <a16:creationId xmlns:a16="http://schemas.microsoft.com/office/drawing/2014/main" id="{6DF25471-F080-95AB-8900-5C499D25B261}"/>
              </a:ext>
            </a:extLst>
          </p:cNvPr>
          <p:cNvGrpSpPr/>
          <p:nvPr/>
        </p:nvGrpSpPr>
        <p:grpSpPr>
          <a:xfrm>
            <a:off x="575408" y="5999738"/>
            <a:ext cx="4037617" cy="276999"/>
            <a:chOff x="575408" y="5999738"/>
            <a:chExt cx="4037617" cy="276999"/>
          </a:xfrm>
        </p:grpSpPr>
        <p:sp>
          <p:nvSpPr>
            <p:cNvPr id="6" name="Arrow: Down 5">
              <a:extLst>
                <a:ext uri="{FF2B5EF4-FFF2-40B4-BE49-F238E27FC236}">
                  <a16:creationId xmlns:a16="http://schemas.microsoft.com/office/drawing/2014/main" id="{CC9047B6-6920-1C2F-6F0B-6BD4EDDC41E2}"/>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247272D9-48AC-88CD-5521-D540F8924252}"/>
                </a:ext>
              </a:extLst>
            </p:cNvPr>
            <p:cNvGrpSpPr/>
            <p:nvPr/>
          </p:nvGrpSpPr>
          <p:grpSpPr>
            <a:xfrm>
              <a:off x="575408" y="5999738"/>
              <a:ext cx="4037617" cy="276999"/>
              <a:chOff x="520117" y="5798698"/>
              <a:chExt cx="4037617" cy="276999"/>
            </a:xfrm>
          </p:grpSpPr>
          <p:sp>
            <p:nvSpPr>
              <p:cNvPr id="13" name="Arrow: Down 12">
                <a:extLst>
                  <a:ext uri="{FF2B5EF4-FFF2-40B4-BE49-F238E27FC236}">
                    <a16:creationId xmlns:a16="http://schemas.microsoft.com/office/drawing/2014/main" id="{3D4BFD4C-0D90-F59D-F223-74A0A006EF98}"/>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68E81484-024E-A3AA-302B-03DF196811AD}"/>
                  </a:ext>
                </a:extLst>
              </p:cNvPr>
              <p:cNvSpPr txBox="1"/>
              <p:nvPr/>
            </p:nvSpPr>
            <p:spPr>
              <a:xfrm>
                <a:off x="884934" y="5798698"/>
                <a:ext cx="36728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ONS Benchmark</a:t>
                </a:r>
              </a:p>
            </p:txBody>
          </p:sp>
        </p:grpSp>
      </p:grpSp>
      <p:sp>
        <p:nvSpPr>
          <p:cNvPr id="8" name="Text Placeholder 7">
            <a:extLst>
              <a:ext uri="{FF2B5EF4-FFF2-40B4-BE49-F238E27FC236}">
                <a16:creationId xmlns:a16="http://schemas.microsoft.com/office/drawing/2014/main" id="{80355145-B16C-39F6-5F8E-78A42849395B}"/>
              </a:ext>
            </a:extLst>
          </p:cNvPr>
          <p:cNvSpPr txBox="1">
            <a:spLocks/>
          </p:cNvSpPr>
          <p:nvPr/>
        </p:nvSpPr>
        <p:spPr>
          <a:xfrm>
            <a:off x="6096000" y="1275633"/>
            <a:ext cx="5763168" cy="359930"/>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200">
                <a:solidFill>
                  <a:srgbClr val="FFFFFF"/>
                </a:solidFill>
                <a:latin typeface="Arial"/>
              </a:rPr>
              <a:t>Borrowed more or used more credit in the past month compared to a year ago*</a:t>
            </a:r>
          </a:p>
        </p:txBody>
      </p:sp>
      <p:sp>
        <p:nvSpPr>
          <p:cNvPr id="9" name="Text Placeholder 4">
            <a:extLst>
              <a:ext uri="{FF2B5EF4-FFF2-40B4-BE49-F238E27FC236}">
                <a16:creationId xmlns:a16="http://schemas.microsoft.com/office/drawing/2014/main" id="{7C69490F-A23D-6151-C1E6-A6E4DB61395D}"/>
              </a:ext>
            </a:extLst>
          </p:cNvPr>
          <p:cNvSpPr txBox="1">
            <a:spLocks/>
          </p:cNvSpPr>
          <p:nvPr/>
        </p:nvSpPr>
        <p:spPr>
          <a:xfrm>
            <a:off x="6096000" y="1635564"/>
            <a:ext cx="5763168" cy="3946804"/>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Greater Manchester average: 3</a:t>
            </a:r>
            <a:r>
              <a:rPr lang="en-GB" sz="1200" b="1">
                <a:solidFill>
                  <a:srgbClr val="009690"/>
                </a:solidFill>
                <a:latin typeface="Arial" panose="020B0604020202020204" pitchFamily="34" charset="0"/>
                <a:cs typeface="Arial" panose="020B0604020202020204" pitchFamily="34" charset="0"/>
              </a:rPr>
              <a:t>3</a:t>
            </a: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have a disability (44%), including those with a learning disability (59%), those with mental ill health (57%)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identify as transgender (32%)</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are currently a carer (43%)</a:t>
            </a:r>
            <a:r>
              <a:rPr lang="en-GB" sz="1200">
                <a:solidFill>
                  <a:srgbClr val="5C5B5A"/>
                </a:solidFill>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25-34 (49%)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whose first language is not English (47%)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Pakistani respondents (47%)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living in Manchester (39%)</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 </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have cut the size of / skipped meals (62%)</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have not eaten the whole day for lack of money (61%)</a:t>
            </a:r>
          </a:p>
          <a:p>
            <a:pPr>
              <a:spcAft>
                <a:spcPts val="200"/>
              </a:spcAft>
              <a:defRPr/>
            </a:pPr>
            <a:r>
              <a:rPr lang="en-GB" sz="1200">
                <a:solidFill>
                  <a:srgbClr val="5C5B5A"/>
                </a:solidFill>
                <a:latin typeface="Arial" panose="020B0604020202020204" pitchFamily="34" charset="0"/>
                <a:cs typeface="Arial" panose="020B0604020202020204" pitchFamily="34" charset="0"/>
              </a:rPr>
              <a:t>Those with children under 5 years old (56%)</a:t>
            </a:r>
          </a:p>
          <a:p>
            <a:pPr>
              <a:spcAft>
                <a:spcPts val="200"/>
              </a:spcAft>
              <a:defRPr/>
            </a:pPr>
            <a:r>
              <a:rPr lang="en-GB" sz="1200">
                <a:solidFill>
                  <a:srgbClr val="5C5B5A"/>
                </a:solidFill>
                <a:latin typeface="Arial" panose="020B0604020202020204" pitchFamily="34" charset="0"/>
                <a:cs typeface="Arial" panose="020B0604020202020204" pitchFamily="34" charset="0"/>
              </a:rPr>
              <a:t>Those not in work due to ill health or disability (52%)</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have been out of work for more than 6 months (48%)</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are likely to lose their job in the next 12 months (47%)</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are renting a property from a Local Authority/Council (46%)</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are working from home all of the time (45%)</a:t>
            </a: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A80B6C9-2E82-4980-9775-C85395B333D8}"/>
              </a:ext>
            </a:extLst>
          </p:cNvPr>
          <p:cNvSpPr txBox="1"/>
          <p:nvPr/>
        </p:nvSpPr>
        <p:spPr>
          <a:xfrm>
            <a:off x="6014496" y="5588101"/>
            <a:ext cx="3274505" cy="246221"/>
          </a:xfrm>
          <a:prstGeom prst="rect">
            <a:avLst/>
          </a:prstGeom>
          <a:noFill/>
        </p:spPr>
        <p:txBody>
          <a:bodyPr wrap="square">
            <a:spAutoFit/>
          </a:bodyPr>
          <a:lstStyle/>
          <a:p>
            <a:r>
              <a:rPr lang="en-GB" sz="1000">
                <a:solidFill>
                  <a:srgbClr val="FFFFFF">
                    <a:lumMod val="50000"/>
                  </a:srgbClr>
                </a:solidFill>
                <a:latin typeface="Arial" panose="020B0604020202020204" pitchFamily="34" charset="0"/>
                <a:cs typeface="Arial" panose="020B0604020202020204" pitchFamily="34" charset="0"/>
              </a:rPr>
              <a:t> * Subgroup analysis uses merged data from s3+4+5</a:t>
            </a:r>
            <a:endParaRPr lang="en-GB" sz="1000"/>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CL3. Have you had to borrow more money or use more credit than usual in the last month, compared to a year ago? </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 3, 1677; Survey 4, 1636; Survey 5, 1470 (All respondents).</a:t>
            </a:r>
            <a:r>
              <a:rPr lang="en-GB" sz="1000">
                <a:latin typeface="Arial" panose="020B0604020202020204" pitchFamily="34" charset="0"/>
                <a:cs typeface="Arial" panose="020B0604020202020204" pitchFamily="34" charset="0"/>
              </a:rPr>
              <a:t> </a:t>
            </a:r>
            <a:r>
              <a:rPr lang="en-GB" sz="1000">
                <a:solidFill>
                  <a:srgbClr val="FFFFFF">
                    <a:lumMod val="50000"/>
                  </a:srgbClr>
                </a:solidFill>
                <a:latin typeface="Arial"/>
                <a:cs typeface="Arial" panose="020B0604020202020204" pitchFamily="34" charset="0"/>
              </a:rPr>
              <a:t>ONS data, based on national fieldwork 7 – 18 December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0" name="Arrow: Down 9">
            <a:extLst>
              <a:ext uri="{FF2B5EF4-FFF2-40B4-BE49-F238E27FC236}">
                <a16:creationId xmlns:a16="http://schemas.microsoft.com/office/drawing/2014/main" id="{C1AF0A1B-334D-1AA7-03D2-1B43A9362CEC}"/>
              </a:ext>
              <a:ext uri="{C183D7F6-B498-43B3-948B-1728B52AA6E4}">
                <adec:decorative xmlns:adec="http://schemas.microsoft.com/office/drawing/2017/decorative" val="1"/>
              </a:ext>
            </a:extLst>
          </p:cNvPr>
          <p:cNvSpPr/>
          <p:nvPr/>
        </p:nvSpPr>
        <p:spPr>
          <a:xfrm rot="10800000">
            <a:off x="4360944" y="251122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B419C04F-EF27-A848-07B2-080B8F692ACE}"/>
              </a:ext>
              <a:ext uri="{C183D7F6-B498-43B3-948B-1728B52AA6E4}">
                <adec:decorative xmlns:adec="http://schemas.microsoft.com/office/drawing/2017/decorative" val="1"/>
              </a:ext>
            </a:extLst>
          </p:cNvPr>
          <p:cNvSpPr/>
          <p:nvPr/>
        </p:nvSpPr>
        <p:spPr>
          <a:xfrm>
            <a:off x="4349652" y="416500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17506E3E-817A-382F-CC2D-28D35667BE9F}"/>
              </a:ext>
              <a:ext uri="{C183D7F6-B498-43B3-948B-1728B52AA6E4}">
                <adec:decorative xmlns:adec="http://schemas.microsoft.com/office/drawing/2017/decorative" val="1"/>
              </a:ext>
            </a:extLst>
          </p:cNvPr>
          <p:cNvSpPr/>
          <p:nvPr/>
        </p:nvSpPr>
        <p:spPr>
          <a:xfrm>
            <a:off x="4339923" y="530296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57084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122601" cy="792832"/>
          </a:xfrm>
        </p:spPr>
        <p:txBody>
          <a:bodyPr>
            <a:noAutofit/>
          </a:bodyPr>
          <a:lstStyle/>
          <a:p>
            <a:r>
              <a:rPr lang="en-GB" sz="1800" b="1"/>
              <a:t>Of those who have borrowed more money compared to this time last year, half have used </a:t>
            </a:r>
            <a:r>
              <a:rPr lang="en-GB" sz="1800" b="1">
                <a:solidFill>
                  <a:srgbClr val="33B0A6"/>
                </a:solidFill>
              </a:rPr>
              <a:t>credit cards </a:t>
            </a:r>
            <a:r>
              <a:rPr lang="en-GB" sz="1800" b="1"/>
              <a:t>(51%). More have used store cards compared to November (14% vs. 8%). Half of those who have borrowed money, have done so from multiple places, and of those who </a:t>
            </a:r>
            <a:r>
              <a:rPr lang="en-GB" sz="1800" b="1">
                <a:solidFill>
                  <a:srgbClr val="33B0A6"/>
                </a:solidFill>
              </a:rPr>
              <a:t>borrowed from a personal connection</a:t>
            </a:r>
            <a:r>
              <a:rPr lang="en-GB" sz="1800" b="1"/>
              <a:t>, 1 in 4 (28%) have borrowed from more than one personal connection</a:t>
            </a:r>
          </a:p>
        </p:txBody>
      </p:sp>
      <p:sp>
        <p:nvSpPr>
          <p:cNvPr id="12" name="TextBox 11">
            <a:extLst>
              <a:ext uri="{FF2B5EF4-FFF2-40B4-BE49-F238E27FC236}">
                <a16:creationId xmlns:a16="http://schemas.microsoft.com/office/drawing/2014/main" id="{1E612173-E271-88E6-69DB-1E8D17FAD592}"/>
              </a:ext>
              <a:ext uri="{C183D7F6-B498-43B3-948B-1728B52AA6E4}">
                <adec:decorative xmlns:adec="http://schemas.microsoft.com/office/drawing/2017/decorative" val="0"/>
              </a:ext>
            </a:extLst>
          </p:cNvPr>
          <p:cNvSpPr txBox="1"/>
          <p:nvPr/>
        </p:nvSpPr>
        <p:spPr>
          <a:xfrm>
            <a:off x="258860" y="1448109"/>
            <a:ext cx="650103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Which of the following places have you borrowed money or used credit from</a:t>
            </a:r>
          </a:p>
        </p:txBody>
      </p:sp>
      <p:graphicFrame>
        <p:nvGraphicFramePr>
          <p:cNvPr id="5" name="Chart Placeholder 9" descr="Bar charts showing where residents are borrowed money or used credit from. 51% of GM residents have used credit cards, 43% a loan from a friend or family member, 31% a bank overdraft.">
            <a:extLst>
              <a:ext uri="{FF2B5EF4-FFF2-40B4-BE49-F238E27FC236}">
                <a16:creationId xmlns:a16="http://schemas.microsoft.com/office/drawing/2014/main" id="{7DED6DE2-78C8-8014-9449-3B591687375C}"/>
              </a:ext>
            </a:extLst>
          </p:cNvPr>
          <p:cNvGraphicFramePr>
            <a:graphicFrameLocks/>
          </p:cNvGraphicFramePr>
          <p:nvPr>
            <p:extLst>
              <p:ext uri="{D42A27DB-BD31-4B8C-83A1-F6EECF244321}">
                <p14:modId xmlns:p14="http://schemas.microsoft.com/office/powerpoint/2010/main" val="857132"/>
              </p:ext>
            </p:extLst>
          </p:nvPr>
        </p:nvGraphicFramePr>
        <p:xfrm>
          <a:off x="249660" y="1743237"/>
          <a:ext cx="5510257" cy="432291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41FB4AB-82E2-A286-DAAC-1DA4750E20FD}"/>
              </a:ext>
            </a:extLst>
          </p:cNvPr>
          <p:cNvSpPr txBox="1"/>
          <p:nvPr/>
        </p:nvSpPr>
        <p:spPr>
          <a:xfrm>
            <a:off x="3820007" y="4964949"/>
            <a:ext cx="1939910" cy="892552"/>
          </a:xfrm>
          <a:prstGeom prst="rect">
            <a:avLst/>
          </a:prstGeom>
          <a:noFill/>
          <a:ln>
            <a:solidFill>
              <a:srgbClr val="515151"/>
            </a:solidFill>
          </a:ln>
        </p:spPr>
        <p:txBody>
          <a:bodyPr wrap="square" rtlCol="0">
            <a:spAutoFit/>
          </a:bodyPr>
          <a:lstStyle/>
          <a:p>
            <a:pPr algn="ctr"/>
            <a:r>
              <a:rPr lang="en-GB" sz="2800" b="1">
                <a:solidFill>
                  <a:srgbClr val="009690"/>
                </a:solidFill>
              </a:rPr>
              <a:t>50%</a:t>
            </a:r>
          </a:p>
          <a:p>
            <a:pPr algn="ctr"/>
            <a:r>
              <a:rPr lang="en-GB" sz="1200">
                <a:solidFill>
                  <a:srgbClr val="515151"/>
                </a:solidFill>
              </a:rPr>
              <a:t>Borrowed from more than one place </a:t>
            </a:r>
          </a:p>
        </p:txBody>
      </p:sp>
      <p:grpSp>
        <p:nvGrpSpPr>
          <p:cNvPr id="3" name="Group 2" descr="Green and Red arrows to signify when a statistic is significantly higher or lower than the previous survey.">
            <a:extLst>
              <a:ext uri="{FF2B5EF4-FFF2-40B4-BE49-F238E27FC236}">
                <a16:creationId xmlns:a16="http://schemas.microsoft.com/office/drawing/2014/main" id="{6DF25471-F080-95AB-8900-5C499D25B261}"/>
              </a:ext>
            </a:extLst>
          </p:cNvPr>
          <p:cNvGrpSpPr/>
          <p:nvPr/>
        </p:nvGrpSpPr>
        <p:grpSpPr>
          <a:xfrm>
            <a:off x="575408" y="5999738"/>
            <a:ext cx="4037617" cy="276999"/>
            <a:chOff x="575408" y="5999738"/>
            <a:chExt cx="4037617" cy="276999"/>
          </a:xfrm>
        </p:grpSpPr>
        <p:sp>
          <p:nvSpPr>
            <p:cNvPr id="6" name="Arrow: Down 5">
              <a:extLst>
                <a:ext uri="{FF2B5EF4-FFF2-40B4-BE49-F238E27FC236}">
                  <a16:creationId xmlns:a16="http://schemas.microsoft.com/office/drawing/2014/main" id="{CC9047B6-6920-1C2F-6F0B-6BD4EDDC41E2}"/>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247272D9-48AC-88CD-5521-D540F8924252}"/>
                </a:ext>
              </a:extLst>
            </p:cNvPr>
            <p:cNvGrpSpPr/>
            <p:nvPr/>
          </p:nvGrpSpPr>
          <p:grpSpPr>
            <a:xfrm>
              <a:off x="575408" y="5999738"/>
              <a:ext cx="4037617" cy="276999"/>
              <a:chOff x="520117" y="5798698"/>
              <a:chExt cx="4037617" cy="276999"/>
            </a:xfrm>
          </p:grpSpPr>
          <p:sp>
            <p:nvSpPr>
              <p:cNvPr id="13" name="Arrow: Down 12">
                <a:extLst>
                  <a:ext uri="{FF2B5EF4-FFF2-40B4-BE49-F238E27FC236}">
                    <a16:creationId xmlns:a16="http://schemas.microsoft.com/office/drawing/2014/main" id="{3D4BFD4C-0D90-F59D-F223-74A0A006EF98}"/>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68E81484-024E-A3AA-302B-03DF196811AD}"/>
                  </a:ext>
                </a:extLst>
              </p:cNvPr>
              <p:cNvSpPr txBox="1"/>
              <p:nvPr/>
            </p:nvSpPr>
            <p:spPr>
              <a:xfrm>
                <a:off x="884934" y="5798698"/>
                <a:ext cx="36728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ONS Benchmark</a:t>
                </a:r>
              </a:p>
            </p:txBody>
          </p:sp>
        </p:grpSp>
      </p:grpSp>
      <p:sp>
        <p:nvSpPr>
          <p:cNvPr id="17" name="TextBox 16">
            <a:extLst>
              <a:ext uri="{FF2B5EF4-FFF2-40B4-BE49-F238E27FC236}">
                <a16:creationId xmlns:a16="http://schemas.microsoft.com/office/drawing/2014/main" id="{9DCDA8DD-BE0B-4CC2-AF5C-149BE8F77ABE}"/>
              </a:ext>
              <a:ext uri="{C183D7F6-B498-43B3-948B-1728B52AA6E4}">
                <adec:decorative xmlns:adec="http://schemas.microsoft.com/office/drawing/2017/decorative" val="0"/>
              </a:ext>
            </a:extLst>
          </p:cNvPr>
          <p:cNvSpPr txBox="1"/>
          <p:nvPr/>
        </p:nvSpPr>
        <p:spPr>
          <a:xfrm>
            <a:off x="7077311" y="1448109"/>
            <a:ext cx="509729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Of those borrowing from a friend or family member (n=172)</a:t>
            </a:r>
          </a:p>
        </p:txBody>
      </p:sp>
      <p:graphicFrame>
        <p:nvGraphicFramePr>
          <p:cNvPr id="16" name="Chart Placeholder 9" descr="Bar charts showing who residents borrowed from if they have borrowed money from a personal connection. 50% have borrowed from a parent, 48% from another family member. ">
            <a:extLst>
              <a:ext uri="{FF2B5EF4-FFF2-40B4-BE49-F238E27FC236}">
                <a16:creationId xmlns:a16="http://schemas.microsoft.com/office/drawing/2014/main" id="{02DDCEDB-29C7-9BD1-C61B-C112920203E2}"/>
              </a:ext>
            </a:extLst>
          </p:cNvPr>
          <p:cNvGraphicFramePr>
            <a:graphicFrameLocks/>
          </p:cNvGraphicFramePr>
          <p:nvPr>
            <p:extLst>
              <p:ext uri="{D42A27DB-BD31-4B8C-83A1-F6EECF244321}">
                <p14:modId xmlns:p14="http://schemas.microsoft.com/office/powerpoint/2010/main" val="4247425181"/>
              </p:ext>
            </p:extLst>
          </p:nvPr>
        </p:nvGraphicFramePr>
        <p:xfrm>
          <a:off x="7533314" y="1806326"/>
          <a:ext cx="4185287" cy="419341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27DA0DD3-4C25-CBB9-4C66-ACCCF9CDA80D}"/>
              </a:ext>
            </a:extLst>
          </p:cNvPr>
          <p:cNvSpPr txBox="1"/>
          <p:nvPr/>
        </p:nvSpPr>
        <p:spPr>
          <a:xfrm>
            <a:off x="10096393" y="4964949"/>
            <a:ext cx="1939910" cy="892552"/>
          </a:xfrm>
          <a:prstGeom prst="rect">
            <a:avLst/>
          </a:prstGeom>
          <a:noFill/>
          <a:ln>
            <a:solidFill>
              <a:srgbClr val="515151"/>
            </a:solidFill>
          </a:ln>
        </p:spPr>
        <p:txBody>
          <a:bodyPr wrap="square" rtlCol="0">
            <a:spAutoFit/>
          </a:bodyPr>
          <a:lstStyle/>
          <a:p>
            <a:pPr algn="ctr"/>
            <a:r>
              <a:rPr lang="en-GB" sz="2800" b="1">
                <a:solidFill>
                  <a:srgbClr val="009690"/>
                </a:solidFill>
              </a:rPr>
              <a:t>28%</a:t>
            </a:r>
          </a:p>
          <a:p>
            <a:pPr algn="ctr"/>
            <a:r>
              <a:rPr lang="en-GB" sz="1200">
                <a:solidFill>
                  <a:srgbClr val="515151"/>
                </a:solidFill>
              </a:rPr>
              <a:t>Borrowed from more than one personal connection</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CL3A. You said you have had to borrow more money or use more credit than usual in the last month compared to a year ago. Please select which of the following places you have borrowed this money or used credit from. / CL3B. You said that you have had a loan from a friend or family member, more specifically was this...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 4, 515; Survey 5, 407 (All who have borrowed more money or used more credit) / 172 (All who have borrowed money from a friend or family member)</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5" name="Arrow: Down 14">
            <a:extLst>
              <a:ext uri="{FF2B5EF4-FFF2-40B4-BE49-F238E27FC236}">
                <a16:creationId xmlns:a16="http://schemas.microsoft.com/office/drawing/2014/main" id="{71A9BED9-DDB1-B0AD-444F-AAAA20682AE0}"/>
              </a:ext>
              <a:ext uri="{C183D7F6-B498-43B3-948B-1728B52AA6E4}">
                <adec:decorative xmlns:adec="http://schemas.microsoft.com/office/drawing/2017/decorative" val="1"/>
              </a:ext>
            </a:extLst>
          </p:cNvPr>
          <p:cNvSpPr/>
          <p:nvPr/>
        </p:nvSpPr>
        <p:spPr>
          <a:xfrm rot="10800000">
            <a:off x="4117672" y="301113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8" name="Arrow: Right 17">
            <a:extLst>
              <a:ext uri="{FF2B5EF4-FFF2-40B4-BE49-F238E27FC236}">
                <a16:creationId xmlns:a16="http://schemas.microsoft.com/office/drawing/2014/main" id="{F8CD0A24-9251-0B1F-5815-A154C95B7715}"/>
              </a:ext>
              <a:ext uri="{C183D7F6-B498-43B3-948B-1728B52AA6E4}">
                <adec:decorative xmlns:adec="http://schemas.microsoft.com/office/drawing/2017/decorative" val="1"/>
              </a:ext>
            </a:extLst>
          </p:cNvPr>
          <p:cNvSpPr/>
          <p:nvPr/>
        </p:nvSpPr>
        <p:spPr>
          <a:xfrm>
            <a:off x="5539494" y="2181138"/>
            <a:ext cx="2855475" cy="272232"/>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20000"/>
                  <a:lumOff val="80000"/>
                </a:schemeClr>
              </a:solidFill>
            </a:endParaRPr>
          </a:p>
        </p:txBody>
      </p:sp>
    </p:spTree>
    <p:extLst>
      <p:ext uri="{BB962C8B-B14F-4D97-AF65-F5344CB8AC3E}">
        <p14:creationId xmlns:p14="http://schemas.microsoft.com/office/powerpoint/2010/main" val="7183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122601" cy="792832"/>
          </a:xfrm>
        </p:spPr>
        <p:txBody>
          <a:bodyPr>
            <a:noAutofit/>
          </a:bodyPr>
          <a:lstStyle/>
          <a:p>
            <a:r>
              <a:rPr lang="en-GB" sz="1800" b="1"/>
              <a:t>Over half of respondents who have </a:t>
            </a:r>
            <a:r>
              <a:rPr lang="en-GB" sz="1800" b="1">
                <a:solidFill>
                  <a:srgbClr val="33B0A6"/>
                </a:solidFill>
              </a:rPr>
              <a:t>borrowed money or used credit</a:t>
            </a:r>
            <a:r>
              <a:rPr lang="en-GB" sz="1800" b="1"/>
              <a:t> in the last month compared to a year ago, borrowed up to £1,000 (58%) more. 1 in 10 (11%) have borrowed over £5,000 more.</a:t>
            </a:r>
          </a:p>
        </p:txBody>
      </p:sp>
      <p:sp>
        <p:nvSpPr>
          <p:cNvPr id="9" name="TextBox 8">
            <a:extLst>
              <a:ext uri="{FF2B5EF4-FFF2-40B4-BE49-F238E27FC236}">
                <a16:creationId xmlns:a16="http://schemas.microsoft.com/office/drawing/2014/main" id="{FF26FE03-15B5-8ABB-9B4B-B93640629DB1}"/>
              </a:ext>
              <a:ext uri="{C183D7F6-B498-43B3-948B-1728B52AA6E4}">
                <adec:decorative xmlns:adec="http://schemas.microsoft.com/office/drawing/2017/decorative" val="0"/>
              </a:ext>
            </a:extLst>
          </p:cNvPr>
          <p:cNvSpPr txBox="1"/>
          <p:nvPr/>
        </p:nvSpPr>
        <p:spPr>
          <a:xfrm>
            <a:off x="1333506" y="1301555"/>
            <a:ext cx="952498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Additional amount borrowed or spent using credit in the last month, compared to a year ago*</a:t>
            </a:r>
          </a:p>
        </p:txBody>
      </p:sp>
      <p:graphicFrame>
        <p:nvGraphicFramePr>
          <p:cNvPr id="2" name="Chart Placeholder 9" descr="Bar charts showing the amount Greater Manchester residents have borrowed more than usual compared to this time last year. 40% have borrowed up to £499. ">
            <a:extLst>
              <a:ext uri="{FF2B5EF4-FFF2-40B4-BE49-F238E27FC236}">
                <a16:creationId xmlns:a16="http://schemas.microsoft.com/office/drawing/2014/main" id="{D484E316-9931-C32D-40B3-C25D16E38FA5}"/>
              </a:ext>
            </a:extLst>
          </p:cNvPr>
          <p:cNvGraphicFramePr>
            <a:graphicFrameLocks/>
          </p:cNvGraphicFramePr>
          <p:nvPr>
            <p:extLst>
              <p:ext uri="{D42A27DB-BD31-4B8C-83A1-F6EECF244321}">
                <p14:modId xmlns:p14="http://schemas.microsoft.com/office/powerpoint/2010/main" val="3069787064"/>
              </p:ext>
            </p:extLst>
          </p:nvPr>
        </p:nvGraphicFramePr>
        <p:xfrm>
          <a:off x="2026095" y="1781160"/>
          <a:ext cx="4609598" cy="3961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Table 24">
            <a:extLst>
              <a:ext uri="{FF2B5EF4-FFF2-40B4-BE49-F238E27FC236}">
                <a16:creationId xmlns:a16="http://schemas.microsoft.com/office/drawing/2014/main" id="{204DCDFD-64B9-D49F-A5D2-9275066073A0}"/>
              </a:ext>
            </a:extLst>
          </p:cNvPr>
          <p:cNvGraphicFramePr>
            <a:graphicFrameLocks noGrp="1"/>
          </p:cNvGraphicFramePr>
          <p:nvPr>
            <p:extLst>
              <p:ext uri="{D42A27DB-BD31-4B8C-83A1-F6EECF244321}">
                <p14:modId xmlns:p14="http://schemas.microsoft.com/office/powerpoint/2010/main" val="3379275208"/>
              </p:ext>
            </p:extLst>
          </p:nvPr>
        </p:nvGraphicFramePr>
        <p:xfrm>
          <a:off x="6635693" y="2812758"/>
          <a:ext cx="4609598" cy="1694640"/>
        </p:xfrm>
        <a:graphic>
          <a:graphicData uri="http://schemas.openxmlformats.org/drawingml/2006/table">
            <a:tbl>
              <a:tblPr firstRow="1" bandRow="1">
                <a:tableStyleId>{5C22544A-7EE6-4342-B048-85BDC9FD1C3A}</a:tableStyleId>
              </a:tblPr>
              <a:tblGrid>
                <a:gridCol w="3201591">
                  <a:extLst>
                    <a:ext uri="{9D8B030D-6E8A-4147-A177-3AD203B41FA5}">
                      <a16:colId xmlns:a16="http://schemas.microsoft.com/office/drawing/2014/main" val="1212122700"/>
                    </a:ext>
                  </a:extLst>
                </a:gridCol>
                <a:gridCol w="1408007">
                  <a:extLst>
                    <a:ext uri="{9D8B030D-6E8A-4147-A177-3AD203B41FA5}">
                      <a16:colId xmlns:a16="http://schemas.microsoft.com/office/drawing/2014/main" val="2120179224"/>
                    </a:ext>
                  </a:extLst>
                </a:gridCol>
              </a:tblGrid>
              <a:tr h="564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a:solidFill>
                            <a:srgbClr val="5C5B5A"/>
                          </a:solidFill>
                          <a:latin typeface="+mn-lt"/>
                          <a:cs typeface="Arial" panose="020B0604020202020204" pitchFamily="34" charset="0"/>
                        </a:rPr>
                        <a:t>Up to £1,000</a:t>
                      </a:r>
                      <a:endParaRPr lang="en-GB" sz="1600" b="0">
                        <a:solidFill>
                          <a:srgbClr val="5C5B5A"/>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sz="1600" b="1">
                          <a:solidFill>
                            <a:srgbClr val="5C5B5A"/>
                          </a:solidFill>
                        </a:rPr>
                        <a:t>58%</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155784824"/>
                  </a:ext>
                </a:extLst>
              </a:tr>
              <a:tr h="564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a:solidFill>
                            <a:srgbClr val="5C5B5A"/>
                          </a:solidFill>
                          <a:latin typeface="+mn-lt"/>
                          <a:cs typeface="Arial" panose="020B0604020202020204" pitchFamily="34" charset="0"/>
                        </a:rPr>
                        <a:t>Between £1,000 - £5,000</a:t>
                      </a:r>
                      <a:endParaRPr lang="en-GB" sz="1600" b="0">
                        <a:solidFill>
                          <a:srgbClr val="5C5B5A"/>
                        </a:solidFill>
                      </a:endParaRP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r>
                        <a:rPr lang="en-GB" sz="1600" b="1">
                          <a:solidFill>
                            <a:srgbClr val="5C5B5A"/>
                          </a:solidFill>
                        </a:rPr>
                        <a:t>25%</a:t>
                      </a:r>
                    </a:p>
                  </a:txBody>
                  <a:tcPr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21076121"/>
                  </a:ext>
                </a:extLst>
              </a:tr>
              <a:tr h="564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a:solidFill>
                            <a:srgbClr val="5C5B5A"/>
                          </a:solidFill>
                          <a:latin typeface="+mn-lt"/>
                          <a:cs typeface="Arial" panose="020B0604020202020204" pitchFamily="34" charset="0"/>
                        </a:rPr>
                        <a:t>Over £5,000</a:t>
                      </a:r>
                      <a:endParaRPr lang="en-GB" sz="1600" b="0">
                        <a:solidFill>
                          <a:srgbClr val="5C5B5A"/>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1">
                          <a:solidFill>
                            <a:srgbClr val="5C5B5A"/>
                          </a:solidFill>
                        </a:rPr>
                        <a:t>11%</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844976"/>
                  </a:ext>
                </a:extLst>
              </a:tr>
            </a:tbl>
          </a:graphicData>
        </a:graphic>
      </p:graphicFrame>
      <p:sp>
        <p:nvSpPr>
          <p:cNvPr id="8" name="TextBox 7">
            <a:extLst>
              <a:ext uri="{FF2B5EF4-FFF2-40B4-BE49-F238E27FC236}">
                <a16:creationId xmlns:a16="http://schemas.microsoft.com/office/drawing/2014/main" id="{9A5CF1DF-DCBB-2BE3-C578-7A2BA5091D0E}"/>
              </a:ext>
            </a:extLst>
          </p:cNvPr>
          <p:cNvSpPr txBox="1"/>
          <p:nvPr/>
        </p:nvSpPr>
        <p:spPr>
          <a:xfrm>
            <a:off x="6148098" y="6006921"/>
            <a:ext cx="6647974" cy="246221"/>
          </a:xfrm>
          <a:prstGeom prst="rect">
            <a:avLst/>
          </a:prstGeom>
          <a:noFill/>
        </p:spPr>
        <p:txBody>
          <a:bodyPr wrap="none" rtlCol="0">
            <a:spAutoFit/>
          </a:bodyPr>
          <a:lstStyle/>
          <a:p>
            <a:r>
              <a:rPr lang="en-GB" sz="1000">
                <a:solidFill>
                  <a:srgbClr val="FFFFFF">
                    <a:lumMod val="50000"/>
                  </a:srgbClr>
                </a:solidFill>
                <a:latin typeface="Arial"/>
                <a:cs typeface="Arial" panose="020B0604020202020204" pitchFamily="34" charset="0"/>
              </a:rPr>
              <a:t>*Please note that due to a survey error, the code ‘£750 - £999’ was not included in the survey and data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lang="en-GB" sz="1000"/>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CL3D. How much more money have you borrowed or spent using credit, in the last month, compared to a year ago?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407 (All who have borrowed more money or used more credit)</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28077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124029" cy="743698"/>
          </a:xfrm>
        </p:spPr>
        <p:txBody>
          <a:bodyPr anchor="t">
            <a:noAutofit/>
          </a:bodyPr>
          <a:lstStyle/>
          <a:p>
            <a:r>
              <a:rPr lang="en-GB" sz="1800" b="1"/>
              <a:t>Over half (53%) of respondents who have borrowed money or used more credit in the last month compared to a year ago, are </a:t>
            </a:r>
            <a:r>
              <a:rPr lang="en-GB" sz="1800" b="1">
                <a:solidFill>
                  <a:srgbClr val="009690"/>
                </a:solidFill>
              </a:rPr>
              <a:t>worried about their ability to pay someone back</a:t>
            </a:r>
            <a:r>
              <a:rPr lang="en-GB" sz="1800" b="1"/>
              <a:t>, with over 2 in 5 (44%) worried about their ability to pay the loan’s interest or the terms of the loan being changed suddenly </a:t>
            </a:r>
          </a:p>
        </p:txBody>
      </p:sp>
      <p:sp>
        <p:nvSpPr>
          <p:cNvPr id="9" name="TextBox 8">
            <a:extLst>
              <a:ext uri="{FF2B5EF4-FFF2-40B4-BE49-F238E27FC236}">
                <a16:creationId xmlns:a16="http://schemas.microsoft.com/office/drawing/2014/main" id="{A1AFE953-7AA9-4BB4-7B91-35E4DBB926A3}"/>
              </a:ext>
              <a:ext uri="{C183D7F6-B498-43B3-948B-1728B52AA6E4}">
                <adec:decorative xmlns:adec="http://schemas.microsoft.com/office/drawing/2017/decorative" val="0"/>
              </a:ext>
            </a:extLst>
          </p:cNvPr>
          <p:cNvSpPr txBox="1"/>
          <p:nvPr/>
        </p:nvSpPr>
        <p:spPr>
          <a:xfrm>
            <a:off x="2838755" y="1232178"/>
            <a:ext cx="6514491"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Extent of worry about the following…</a:t>
            </a:r>
          </a:p>
        </p:txBody>
      </p:sp>
      <p:graphicFrame>
        <p:nvGraphicFramePr>
          <p:cNvPr id="13" name="Chart 12" descr="Stacked bar chart showing proportion of Greater Manchester residents who are worried about being able to pay a loan back. 53% are worried about being able to pay a loan back. 44% are worried about being able to pay the interest of the loan back or the terms of the loan changing suddenly. ">
            <a:extLst>
              <a:ext uri="{FF2B5EF4-FFF2-40B4-BE49-F238E27FC236}">
                <a16:creationId xmlns:a16="http://schemas.microsoft.com/office/drawing/2014/main" id="{E211A827-03DE-5826-8C34-87282CA9545D}"/>
              </a:ext>
            </a:extLst>
          </p:cNvPr>
          <p:cNvGraphicFramePr/>
          <p:nvPr>
            <p:extLst>
              <p:ext uri="{D42A27DB-BD31-4B8C-83A1-F6EECF244321}">
                <p14:modId xmlns:p14="http://schemas.microsoft.com/office/powerpoint/2010/main" val="3503635007"/>
              </p:ext>
            </p:extLst>
          </p:nvPr>
        </p:nvGraphicFramePr>
        <p:xfrm>
          <a:off x="824180" y="1467828"/>
          <a:ext cx="11070021" cy="48598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5">
            <a:extLst>
              <a:ext uri="{FF2B5EF4-FFF2-40B4-BE49-F238E27FC236}">
                <a16:creationId xmlns:a16="http://schemas.microsoft.com/office/drawing/2014/main" id="{311C0382-AF2E-D714-2FAA-BDD4827C2DD7}"/>
              </a:ext>
            </a:extLst>
          </p:cNvPr>
          <p:cNvGraphicFramePr>
            <a:graphicFrameLocks noGrp="1"/>
          </p:cNvGraphicFramePr>
          <p:nvPr>
            <p:extLst>
              <p:ext uri="{D42A27DB-BD31-4B8C-83A1-F6EECF244321}">
                <p14:modId xmlns:p14="http://schemas.microsoft.com/office/powerpoint/2010/main" val="3623220128"/>
              </p:ext>
            </p:extLst>
          </p:nvPr>
        </p:nvGraphicFramePr>
        <p:xfrm>
          <a:off x="65186" y="5297365"/>
          <a:ext cx="11645846" cy="457200"/>
        </p:xfrm>
        <a:graphic>
          <a:graphicData uri="http://schemas.openxmlformats.org/drawingml/2006/table">
            <a:tbl>
              <a:tblPr firstRow="1" bandRow="1">
                <a:tableStyleId>{5C22544A-7EE6-4342-B048-85BDC9FD1C3A}</a:tableStyleId>
              </a:tblPr>
              <a:tblGrid>
                <a:gridCol w="1545500">
                  <a:extLst>
                    <a:ext uri="{9D8B030D-6E8A-4147-A177-3AD203B41FA5}">
                      <a16:colId xmlns:a16="http://schemas.microsoft.com/office/drawing/2014/main" val="2728184328"/>
                    </a:ext>
                  </a:extLst>
                </a:gridCol>
                <a:gridCol w="2324739">
                  <a:extLst>
                    <a:ext uri="{9D8B030D-6E8A-4147-A177-3AD203B41FA5}">
                      <a16:colId xmlns:a16="http://schemas.microsoft.com/office/drawing/2014/main" val="2908041576"/>
                    </a:ext>
                  </a:extLst>
                </a:gridCol>
                <a:gridCol w="2591869">
                  <a:extLst>
                    <a:ext uri="{9D8B030D-6E8A-4147-A177-3AD203B41FA5}">
                      <a16:colId xmlns:a16="http://schemas.microsoft.com/office/drawing/2014/main" val="1027668848"/>
                    </a:ext>
                  </a:extLst>
                </a:gridCol>
                <a:gridCol w="2591869">
                  <a:extLst>
                    <a:ext uri="{9D8B030D-6E8A-4147-A177-3AD203B41FA5}">
                      <a16:colId xmlns:a16="http://schemas.microsoft.com/office/drawing/2014/main" val="727705638"/>
                    </a:ext>
                  </a:extLst>
                </a:gridCol>
                <a:gridCol w="2591869">
                  <a:extLst>
                    <a:ext uri="{9D8B030D-6E8A-4147-A177-3AD203B41FA5}">
                      <a16:colId xmlns:a16="http://schemas.microsoft.com/office/drawing/2014/main" val="2321375210"/>
                    </a:ext>
                  </a:extLst>
                </a:gridCol>
              </a:tblGrid>
              <a:tr h="36933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mn-lt"/>
                        </a:rPr>
                        <a:t>S</a:t>
                      </a:r>
                      <a:r>
                        <a:rPr kumimoji="0" lang="en-GB" sz="1200" b="1" i="0" u="none" strike="noStrike" kern="1200" cap="none" spc="0" normalizeH="0" baseline="0" noProof="0">
                          <a:ln>
                            <a:noFill/>
                          </a:ln>
                          <a:solidFill>
                            <a:srgbClr val="5C5B5A"/>
                          </a:solidFill>
                          <a:effectLst/>
                          <a:uLnTx/>
                          <a:uFillTx/>
                          <a:latin typeface="+mn-lt"/>
                          <a:ea typeface="+mn-ea"/>
                          <a:cs typeface="+mn-cs"/>
                        </a:rPr>
                        <a:t>um: </a:t>
                      </a:r>
                      <a:r>
                        <a:rPr kumimoji="0" lang="en-GB" sz="1200" b="1" i="0" u="none" strike="noStrike" kern="1200" cap="none" spc="0" normalizeH="0" baseline="0" noProof="0">
                          <a:ln>
                            <a:noFill/>
                          </a:ln>
                          <a:solidFill>
                            <a:srgbClr val="FF9999"/>
                          </a:solidFill>
                          <a:effectLst/>
                          <a:uLnTx/>
                          <a:uFillTx/>
                          <a:latin typeface="+mn-lt"/>
                          <a:ea typeface="+mn-ea"/>
                          <a:cs typeface="+mn-cs"/>
                        </a:rPr>
                        <a:t>Somewhat</a:t>
                      </a:r>
                      <a:r>
                        <a:rPr kumimoji="0" lang="en-GB" sz="1200" b="1" i="0" u="none" strike="noStrike" kern="1200" cap="none" spc="0" normalizeH="0" baseline="0" noProof="0">
                          <a:ln>
                            <a:noFill/>
                          </a:ln>
                          <a:solidFill>
                            <a:srgbClr val="00B050"/>
                          </a:solidFill>
                          <a:effectLst/>
                          <a:uLnTx/>
                          <a:uFillTx/>
                          <a:latin typeface="+mn-lt"/>
                          <a:ea typeface="+mn-ea"/>
                          <a:cs typeface="+mn-cs"/>
                        </a:rPr>
                        <a:t> </a:t>
                      </a:r>
                      <a:r>
                        <a:rPr kumimoji="0" lang="en-GB" sz="1200" b="1" i="0" u="none" strike="noStrike" kern="1200" cap="none" spc="0" normalizeH="0" baseline="0" noProof="0">
                          <a:ln>
                            <a:noFill/>
                          </a:ln>
                          <a:solidFill>
                            <a:srgbClr val="5C5B5A"/>
                          </a:solidFill>
                          <a:effectLst/>
                          <a:uLnTx/>
                          <a:uFillTx/>
                          <a:latin typeface="+mn-lt"/>
                          <a:ea typeface="+mn-ea"/>
                          <a:cs typeface="+mn-cs"/>
                        </a:rPr>
                        <a:t>/ </a:t>
                      </a:r>
                      <a:r>
                        <a:rPr kumimoji="0" lang="en-GB" sz="1200" b="1" i="0" u="none" strike="noStrike" kern="1200" cap="none" spc="0" normalizeH="0" baseline="0" noProof="0">
                          <a:ln>
                            <a:noFill/>
                          </a:ln>
                          <a:solidFill>
                            <a:srgbClr val="FF0000"/>
                          </a:solidFill>
                          <a:effectLst/>
                          <a:uLnTx/>
                          <a:uFillTx/>
                          <a:latin typeface="+mn-lt"/>
                          <a:ea typeface="+mn-ea"/>
                          <a:cs typeface="+mn-cs"/>
                        </a:rPr>
                        <a:t>Very worried</a:t>
                      </a:r>
                    </a:p>
                  </a:txBody>
                  <a:tcPr>
                    <a:lnR w="12700" cap="flat" cmpd="sng" algn="ctr">
                      <a:noFill/>
                      <a:prstDash val="solid"/>
                      <a:round/>
                      <a:headEnd type="none" w="med" len="med"/>
                      <a:tailEnd type="none" w="med" len="med"/>
                    </a:lnR>
                    <a:noFill/>
                  </a:tcPr>
                </a:tc>
                <a:tc>
                  <a:txBody>
                    <a:bodyPr/>
                    <a:lstStyle/>
                    <a:p>
                      <a:pPr algn="l"/>
                      <a:r>
                        <a:rPr lang="en-GB" sz="1600">
                          <a:solidFill>
                            <a:schemeClr val="tx1">
                              <a:lumMod val="85000"/>
                              <a:lumOff val="15000"/>
                            </a:schemeClr>
                          </a:solidFill>
                        </a:rPr>
                        <a:t>     53%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a:solidFill>
                            <a:schemeClr val="tx1">
                              <a:lumMod val="85000"/>
                              <a:lumOff val="15000"/>
                            </a:schemeClr>
                          </a:solidFill>
                        </a:rPr>
                        <a:t>             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solidFill>
                            <a:schemeClr val="tx1">
                              <a:lumMod val="85000"/>
                              <a:lumOff val="15000"/>
                            </a:schemeClr>
                          </a:solidFill>
                        </a:rPr>
                        <a:t>  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a:solidFill>
                            <a:schemeClr val="tx1">
                              <a:lumMod val="85000"/>
                              <a:lumOff val="15000"/>
                            </a:schemeClr>
                          </a:solidFill>
                        </a:rPr>
                        <a:t>       32%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1399859"/>
                  </a:ext>
                </a:extLst>
              </a:tr>
            </a:tbl>
          </a:graphicData>
        </a:graphic>
      </p:graphicFrame>
      <p:sp>
        <p:nvSpPr>
          <p:cNvPr id="44" name="Footer Placeholder 4">
            <a:extLst>
              <a:ext uri="{FF2B5EF4-FFF2-40B4-BE49-F238E27FC236}">
                <a16:creationId xmlns:a16="http://schemas.microsoft.com/office/drawing/2014/main" id="{958CBB95-4CEA-3B2A-D4BE-ECCFC34F586E}"/>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50">
                <a:solidFill>
                  <a:srgbClr val="FFFFFF">
                    <a:lumMod val="50000"/>
                  </a:srgbClr>
                </a:solidFill>
                <a:latin typeface="Arial"/>
                <a:cs typeface="Arial" panose="020B0604020202020204" pitchFamily="34" charset="0"/>
              </a:rPr>
              <a:t>CL3C. How worried are you about any of the following?</a:t>
            </a:r>
          </a:p>
          <a:p>
            <a:pPr>
              <a:defRPr/>
            </a:pPr>
            <a:r>
              <a:rPr kumimoji="0" lang="en-GB" sz="105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a:t>
            </a:r>
            <a:r>
              <a:rPr lang="en-GB" sz="1050">
                <a:solidFill>
                  <a:srgbClr val="FFFFFF">
                    <a:lumMod val="50000"/>
                  </a:srgbClr>
                </a:solidFill>
                <a:latin typeface="Arial"/>
                <a:cs typeface="Arial" panose="020B0604020202020204" pitchFamily="34" charset="0"/>
              </a:rPr>
              <a:t>445 (All who have borrowed money or used more credit)</a:t>
            </a:r>
            <a:endParaRPr kumimoji="0" lang="en-GB" sz="105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A48A595C-2501-442A-97AC-51D3327FE4E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326576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D96C-B17E-8EBF-FA6D-BF4403997C80}"/>
              </a:ext>
            </a:extLst>
          </p:cNvPr>
          <p:cNvSpPr>
            <a:spLocks noGrp="1"/>
          </p:cNvSpPr>
          <p:nvPr>
            <p:ph type="title"/>
          </p:nvPr>
        </p:nvSpPr>
        <p:spPr>
          <a:xfrm>
            <a:off x="352407" y="126636"/>
            <a:ext cx="11526336" cy="586800"/>
          </a:xfrm>
        </p:spPr>
        <p:txBody>
          <a:bodyPr>
            <a:noAutofit/>
          </a:bodyPr>
          <a:lstStyle/>
          <a:p>
            <a:pPr rtl="0" eaLnBrk="1" fontAlgn="auto" latinLnBrk="0" hangingPunct="1"/>
            <a:r>
              <a:rPr lang="en-GB" sz="1800" b="1" i="0" kern="1200" spc="0" baseline="0">
                <a:ln>
                  <a:noFill/>
                </a:ln>
                <a:solidFill>
                  <a:srgbClr val="5C5B5A"/>
                </a:solidFill>
                <a:effectLst/>
                <a:latin typeface="Arial" panose="020B0604020202020204" pitchFamily="34" charset="0"/>
                <a:ea typeface="+mn-ea"/>
                <a:cs typeface="+mn-cs"/>
              </a:rPr>
              <a:t>Those particularly worried about their </a:t>
            </a:r>
            <a:r>
              <a:rPr lang="en-GB" sz="1800" b="1">
                <a:solidFill>
                  <a:srgbClr val="009690"/>
                </a:solidFill>
                <a:latin typeface="Arial" panose="020B0604020202020204" pitchFamily="34" charset="0"/>
                <a:ea typeface="+mn-ea"/>
                <a:cs typeface="Arial" panose="020B0604020202020204" pitchFamily="34" charset="0"/>
              </a:rPr>
              <a:t>ability to pay someone back</a:t>
            </a:r>
            <a:r>
              <a:rPr lang="en-GB" sz="1800" b="1" i="0" kern="1200" spc="0" baseline="0">
                <a:ln>
                  <a:noFill/>
                </a:ln>
                <a:solidFill>
                  <a:srgbClr val="5C5B5A"/>
                </a:solidFill>
                <a:effectLst/>
                <a:latin typeface="Arial" panose="020B0604020202020204" pitchFamily="34" charset="0"/>
                <a:ea typeface="+mn-ea"/>
                <a:cs typeface="+mn-cs"/>
              </a:rPr>
              <a:t> include disabled respondents, renters and those whose cost of living has increased in the past month</a:t>
            </a:r>
            <a:endParaRPr lang="en-GB" sz="1800">
              <a:solidFill>
                <a:srgbClr val="009690"/>
              </a:solidFill>
              <a:effectLst/>
            </a:endParaRPr>
          </a:p>
        </p:txBody>
      </p:sp>
      <p:sp>
        <p:nvSpPr>
          <p:cNvPr id="6" name="Text Placeholder 7">
            <a:extLst>
              <a:ext uri="{FF2B5EF4-FFF2-40B4-BE49-F238E27FC236}">
                <a16:creationId xmlns:a16="http://schemas.microsoft.com/office/drawing/2014/main" id="{B9B88471-85A8-F8A0-0085-C00167F7B54B}"/>
              </a:ext>
            </a:extLst>
          </p:cNvPr>
          <p:cNvSpPr txBox="1">
            <a:spLocks/>
          </p:cNvSpPr>
          <p:nvPr/>
        </p:nvSpPr>
        <p:spPr>
          <a:xfrm>
            <a:off x="352407" y="865970"/>
            <a:ext cx="5763168" cy="448480"/>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GB" sz="1100"/>
              <a:t>Those more likely to be worried about their ability to pay someone back compared to the GM average (53%)</a:t>
            </a:r>
            <a:endParaRPr lang="en-GB" sz="1050">
              <a:solidFill>
                <a:srgbClr val="FFFFFF"/>
              </a:solidFill>
              <a:latin typeface="Arial"/>
            </a:endParaRPr>
          </a:p>
        </p:txBody>
      </p:sp>
      <p:sp>
        <p:nvSpPr>
          <p:cNvPr id="7" name="Text Placeholder 4">
            <a:extLst>
              <a:ext uri="{FF2B5EF4-FFF2-40B4-BE49-F238E27FC236}">
                <a16:creationId xmlns:a16="http://schemas.microsoft.com/office/drawing/2014/main" id="{4001AA91-7CB2-C56F-E401-2AA076B6693C}"/>
              </a:ext>
            </a:extLst>
          </p:cNvPr>
          <p:cNvSpPr txBox="1">
            <a:spLocks/>
          </p:cNvSpPr>
          <p:nvPr/>
        </p:nvSpPr>
        <p:spPr>
          <a:xfrm>
            <a:off x="352407" y="1314450"/>
            <a:ext cx="5763168" cy="3876294"/>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Demographics:</a:t>
            </a:r>
          </a:p>
          <a:p>
            <a:pPr>
              <a:spcAft>
                <a:spcPts val="2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Disabled respondents (68%); including those with mental ill health (75%)</a:t>
            </a:r>
          </a:p>
          <a:p>
            <a:pPr>
              <a:spcAft>
                <a:spcPts val="2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Under 65</a:t>
            </a:r>
            <a:r>
              <a:rPr lang="en-GB" sz="1200">
                <a:solidFill>
                  <a:srgbClr val="5C5B5A"/>
                </a:solidFill>
                <a:latin typeface="Arial" panose="020B0604020202020204" pitchFamily="34" charset="0"/>
                <a:cs typeface="Arial" panose="020B0604020202020204" pitchFamily="34" charset="0"/>
              </a:rPr>
              <a:t>s (55%)</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have not eaten all day for lack of money (73%)</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have cut the size or skipped a meal (69%); or someone else in their household has done so (72%)</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find it difficult to afford their rent or mortgage payments (70%)</a:t>
            </a:r>
          </a:p>
          <a:p>
            <a:pPr>
              <a:spcAft>
                <a:spcPts val="200"/>
              </a:spcAft>
              <a:defRPr/>
            </a:pPr>
            <a:r>
              <a:rPr lang="en-GB" sz="1200">
                <a:solidFill>
                  <a:srgbClr val="5C5B5A"/>
                </a:solidFill>
                <a:latin typeface="Arial" panose="020B0604020202020204" pitchFamily="34" charset="0"/>
                <a:cs typeface="Arial" panose="020B0604020202020204" pitchFamily="34" charset="0"/>
              </a:rPr>
              <a:t>Those seeking help with the rising cost of living for the first time (66%)</a:t>
            </a:r>
          </a:p>
          <a:p>
            <a:pPr>
              <a:spcAft>
                <a:spcPts val="200"/>
              </a:spcAft>
              <a:defRPr/>
            </a:pPr>
            <a:r>
              <a:rPr lang="en-GB" sz="1200">
                <a:solidFill>
                  <a:srgbClr val="5C5B5A"/>
                </a:solidFill>
                <a:latin typeface="Arial" panose="020B0604020202020204" pitchFamily="34" charset="0"/>
                <a:cs typeface="Arial" panose="020B0604020202020204" pitchFamily="34" charset="0"/>
              </a:rPr>
              <a:t>Those entitled to free school meals (65%)</a:t>
            </a:r>
          </a:p>
          <a:p>
            <a:pPr>
              <a:spcAft>
                <a:spcPts val="200"/>
              </a:spcAft>
              <a:defRPr/>
            </a:pPr>
            <a:r>
              <a:rPr lang="en-GB" sz="1200">
                <a:solidFill>
                  <a:srgbClr val="5C5B5A"/>
                </a:solidFill>
                <a:latin typeface="Arial" panose="020B0604020202020204" pitchFamily="34" charset="0"/>
                <a:cs typeface="Arial" panose="020B0604020202020204" pitchFamily="34" charset="0"/>
              </a:rPr>
              <a:t>Those with a bank overdraft (64%); or who have loaned from family or friends (63%)</a:t>
            </a:r>
          </a:p>
          <a:p>
            <a:pPr>
              <a:spcAft>
                <a:spcPts val="200"/>
              </a:spcAft>
              <a:defRPr/>
            </a:pPr>
            <a:r>
              <a:rPr lang="en-GB" sz="1200">
                <a:solidFill>
                  <a:srgbClr val="5C5B5A"/>
                </a:solidFill>
                <a:latin typeface="Arial" panose="020B0604020202020204" pitchFamily="34" charset="0"/>
                <a:cs typeface="Arial" panose="020B0604020202020204" pitchFamily="34" charset="0"/>
              </a:rPr>
              <a:t>Renters (64%)</a:t>
            </a:r>
          </a:p>
          <a:p>
            <a:pPr>
              <a:spcAft>
                <a:spcPts val="200"/>
              </a:spcAft>
              <a:defRPr/>
            </a:pPr>
            <a:r>
              <a:rPr lang="en-GB" sz="1200">
                <a:solidFill>
                  <a:srgbClr val="5C5B5A"/>
                </a:solidFill>
                <a:latin typeface="Arial" panose="020B0604020202020204" pitchFamily="34" charset="0"/>
                <a:cs typeface="Arial" panose="020B0604020202020204" pitchFamily="34" charset="0"/>
              </a:rPr>
              <a:t>Those unable to save money over the next year (63%)</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find it difficult to afford their energy costs (61%)</a:t>
            </a:r>
          </a:p>
          <a:p>
            <a:pPr>
              <a:spcAft>
                <a:spcPts val="200"/>
              </a:spcAft>
              <a:defRPr/>
            </a:pPr>
            <a:r>
              <a:rPr lang="en-GB" sz="1200">
                <a:solidFill>
                  <a:srgbClr val="5C5B5A"/>
                </a:solidFill>
                <a:latin typeface="Arial" panose="020B0604020202020204" pitchFamily="34" charset="0"/>
                <a:cs typeface="Arial" panose="020B0604020202020204" pitchFamily="34" charset="0"/>
              </a:rPr>
              <a:t>Those worried about the rising cost of living (61%)</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whose cost of living has increased in the last month (56%)</a:t>
            </a: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p:txBody>
      </p:sp>
      <p:sp>
        <p:nvSpPr>
          <p:cNvPr id="15" name="Text Placeholder 7">
            <a:extLst>
              <a:ext uri="{FF2B5EF4-FFF2-40B4-BE49-F238E27FC236}">
                <a16:creationId xmlns:a16="http://schemas.microsoft.com/office/drawing/2014/main" id="{864A08FB-C497-4B99-9278-DECFCEAD27F1}"/>
              </a:ext>
            </a:extLst>
          </p:cNvPr>
          <p:cNvSpPr txBox="1">
            <a:spLocks/>
          </p:cNvSpPr>
          <p:nvPr/>
        </p:nvSpPr>
        <p:spPr>
          <a:xfrm>
            <a:off x="6115575" y="865970"/>
            <a:ext cx="5763168"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spcBef>
                <a:spcPts val="0"/>
              </a:spcBef>
              <a:defRPr/>
            </a:pPr>
            <a:r>
              <a:rPr lang="en-GB" sz="1100"/>
              <a:t>Those more likely to be worried about their ability to pay the interest on a loan to the GM average (44%)</a:t>
            </a:r>
            <a:endParaRPr lang="en-GB" sz="1050">
              <a:solidFill>
                <a:srgbClr val="FFFFFF"/>
              </a:solidFill>
              <a:latin typeface="Arial"/>
            </a:endParaRPr>
          </a:p>
        </p:txBody>
      </p:sp>
      <p:sp>
        <p:nvSpPr>
          <p:cNvPr id="13" name="Text Placeholder 4">
            <a:extLst>
              <a:ext uri="{FF2B5EF4-FFF2-40B4-BE49-F238E27FC236}">
                <a16:creationId xmlns:a16="http://schemas.microsoft.com/office/drawing/2014/main" id="{8FD70117-7E60-488D-A7F6-B64950DC3B7A}"/>
              </a:ext>
            </a:extLst>
          </p:cNvPr>
          <p:cNvSpPr txBox="1">
            <a:spLocks/>
          </p:cNvSpPr>
          <p:nvPr/>
        </p:nvSpPr>
        <p:spPr>
          <a:xfrm>
            <a:off x="6115575" y="1288844"/>
            <a:ext cx="5763168" cy="3901900"/>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
              </a:spcAft>
              <a:buNone/>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Demographics:</a:t>
            </a:r>
          </a:p>
          <a:p>
            <a:pPr>
              <a:spcAft>
                <a:spcPts val="200"/>
              </a:spcAft>
              <a:defRPr/>
            </a:pPr>
            <a:r>
              <a:rPr lang="en-GB" sz="1200">
                <a:solidFill>
                  <a:srgbClr val="5C5B5A"/>
                </a:solidFill>
                <a:latin typeface="Arial" panose="020B0604020202020204" pitchFamily="34" charset="0"/>
                <a:cs typeface="Arial" panose="020B0604020202020204" pitchFamily="34" charset="0"/>
              </a:rPr>
              <a:t>Those with children in early years (21%)</a:t>
            </a:r>
          </a:p>
          <a:p>
            <a:pPr>
              <a:spcAft>
                <a:spcPts val="200"/>
              </a:spcAft>
              <a:defRPr/>
            </a:pPr>
            <a:r>
              <a:rPr lang="en-GB" sz="1200">
                <a:solidFill>
                  <a:srgbClr val="5C5B5A"/>
                </a:solidFill>
                <a:latin typeface="Arial" panose="020B0604020202020204" pitchFamily="34" charset="0"/>
                <a:cs typeface="Arial" panose="020B0604020202020204" pitchFamily="34" charset="0"/>
              </a:rPr>
              <a:t>Parents (53%); including those with children aged 5-15-years-old (53%)</a:t>
            </a:r>
          </a:p>
          <a:p>
            <a:pPr>
              <a:spcAft>
                <a:spcPts val="200"/>
              </a:spcAft>
              <a:defRPr/>
            </a:pPr>
            <a:r>
              <a:rPr lang="en-GB" sz="1200">
                <a:solidFill>
                  <a:srgbClr val="5C5B5A"/>
                </a:solidFill>
                <a:latin typeface="Arial" panose="020B0604020202020204" pitchFamily="34" charset="0"/>
                <a:cs typeface="Arial" panose="020B0604020202020204" pitchFamily="34" charset="0"/>
              </a:rPr>
              <a:t>Under 65s (45%)</a:t>
            </a: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a:spcAft>
                <a:spcPts val="200"/>
              </a:spcAft>
              <a:defRPr/>
            </a:pPr>
            <a:r>
              <a:rPr lang="en-GB" sz="1200">
                <a:solidFill>
                  <a:srgbClr val="5C5B5A"/>
                </a:solidFill>
                <a:latin typeface="Arial" panose="020B0604020202020204" pitchFamily="34" charset="0"/>
                <a:cs typeface="Arial" panose="020B0604020202020204" pitchFamily="34" charset="0"/>
              </a:rPr>
              <a:t>Those using store cards (66%)</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have cut the size or skipped a meal (58%); or someone else in their household has done so (63%)</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have not eaten all day for lack of money (62%)</a:t>
            </a:r>
          </a:p>
          <a:p>
            <a:pPr>
              <a:spcAft>
                <a:spcPts val="200"/>
              </a:spcAft>
              <a:defRPr/>
            </a:pPr>
            <a:r>
              <a:rPr lang="en-GB" sz="1200">
                <a:solidFill>
                  <a:srgbClr val="5C5B5A"/>
                </a:solidFill>
                <a:latin typeface="Arial" panose="020B0604020202020204" pitchFamily="34" charset="0"/>
                <a:cs typeface="Arial" panose="020B0604020202020204" pitchFamily="34" charset="0"/>
              </a:rPr>
              <a:t>Those entitled to free school meals (61%)</a:t>
            </a:r>
          </a:p>
          <a:p>
            <a:pPr>
              <a:spcAft>
                <a:spcPts val="200"/>
              </a:spcAft>
              <a:defRPr/>
            </a:pPr>
            <a:r>
              <a:rPr lang="en-GB" sz="1200">
                <a:solidFill>
                  <a:srgbClr val="5C5B5A"/>
                </a:solidFill>
                <a:latin typeface="Arial" panose="020B0604020202020204" pitchFamily="34" charset="0"/>
                <a:cs typeface="Arial" panose="020B0604020202020204" pitchFamily="34" charset="0"/>
              </a:rPr>
              <a:t>Those with a prepayment meter (54%)</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find it difficult to afford their rent or mortgage payments (54%)</a:t>
            </a:r>
          </a:p>
          <a:p>
            <a:pPr>
              <a:spcAft>
                <a:spcPts val="200"/>
              </a:spcAft>
              <a:defRPr/>
            </a:pPr>
            <a:r>
              <a:rPr lang="en-GB" sz="1200">
                <a:solidFill>
                  <a:srgbClr val="5C5B5A"/>
                </a:solidFill>
                <a:latin typeface="Arial" panose="020B0604020202020204" pitchFamily="34" charset="0"/>
                <a:cs typeface="Arial" panose="020B0604020202020204" pitchFamily="34" charset="0"/>
              </a:rPr>
              <a:t>Those seeking help with the rising cost of living for the first time (54%)</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are now borrowing £1,000-£5,000 more, compared to 12 months ago (53%)</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find it difficult to afford their energy costs (49%)</a:t>
            </a:r>
          </a:p>
          <a:p>
            <a:pPr>
              <a:spcAft>
                <a:spcPts val="200"/>
              </a:spcAft>
              <a:defRPr/>
            </a:pPr>
            <a:r>
              <a:rPr lang="en-GB" sz="1200">
                <a:solidFill>
                  <a:srgbClr val="5C5B5A"/>
                </a:solidFill>
                <a:latin typeface="Arial" panose="020B0604020202020204" pitchFamily="34" charset="0"/>
                <a:cs typeface="Arial" panose="020B0604020202020204" pitchFamily="34" charset="0"/>
              </a:rPr>
              <a:t>Those worried about the rising cost of living (47%)</a:t>
            </a: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marL="0" indent="0">
              <a:spcAft>
                <a:spcPts val="200"/>
              </a:spcAft>
              <a:buNone/>
              <a:defRPr/>
            </a:pPr>
            <a:endParaRPr lang="en-GB" sz="1200">
              <a:solidFill>
                <a:srgbClr val="5C5B5A"/>
              </a:solidFill>
              <a:latin typeface="Arial" panose="020B0604020202020204" pitchFamily="34" charset="0"/>
              <a:cs typeface="Arial" panose="020B0604020202020204" pitchFamily="34" charset="0"/>
            </a:endParaRP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5090AF7-3493-4DA2-8C4D-564DA27A4FDE}"/>
              </a:ext>
            </a:extLst>
          </p:cNvPr>
          <p:cNvSpPr txBox="1"/>
          <p:nvPr/>
        </p:nvSpPr>
        <p:spPr>
          <a:xfrm>
            <a:off x="382240" y="5992030"/>
            <a:ext cx="5107821" cy="246221"/>
          </a:xfrm>
          <a:prstGeom prst="rect">
            <a:avLst/>
          </a:prstGeom>
          <a:noFill/>
        </p:spPr>
        <p:txBody>
          <a:bodyPr wrap="square">
            <a:spAutoFit/>
          </a:bodyPr>
          <a:lstStyle/>
          <a:p>
            <a:r>
              <a:rPr lang="en-GB" sz="1000">
                <a:solidFill>
                  <a:srgbClr val="FFFFFF">
                    <a:lumMod val="50000"/>
                  </a:srgbClr>
                </a:solidFill>
                <a:latin typeface="Arial" panose="020B0604020202020204" pitchFamily="34" charset="0"/>
                <a:cs typeface="Arial" panose="020B0604020202020204" pitchFamily="34" charset="0"/>
              </a:rPr>
              <a:t> *Groups with a base size below 50 are not included</a:t>
            </a:r>
            <a:endParaRPr lang="en-GB" sz="1000"/>
          </a:p>
        </p:txBody>
      </p:sp>
      <p:sp>
        <p:nvSpPr>
          <p:cNvPr id="4" name="Footer Placeholder 4">
            <a:extLst>
              <a:ext uri="{FF2B5EF4-FFF2-40B4-BE49-F238E27FC236}">
                <a16:creationId xmlns:a16="http://schemas.microsoft.com/office/drawing/2014/main" id="{91F380E3-FE07-3AE9-7766-7220C665DF18}"/>
              </a:ext>
            </a:extLst>
          </p:cNvPr>
          <p:cNvSpPr txBox="1">
            <a:spLocks/>
          </p:cNvSpPr>
          <p:nvPr/>
        </p:nvSpPr>
        <p:spPr>
          <a:xfrm>
            <a:off x="723900" y="6358899"/>
            <a:ext cx="10601394"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a:cs typeface="Arial" panose="020B0604020202020204" pitchFamily="34" charset="0"/>
              </a:rPr>
              <a:t>CL3C. How worried are you about any of the following?</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a:t>
            </a:r>
            <a:r>
              <a:rPr lang="en-GB" sz="1000">
                <a:solidFill>
                  <a:srgbClr val="FFFFFF">
                    <a:lumMod val="50000"/>
                  </a:srgbClr>
                </a:solidFill>
                <a:latin typeface="Arial"/>
                <a:cs typeface="Arial" panose="020B0604020202020204" pitchFamily="34" charset="0"/>
              </a:rPr>
              <a:t>445 (All who have borrowed money or used more credit)</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10" name="Slide Number Placeholder 4">
            <a:extLst>
              <a:ext uri="{FF2B5EF4-FFF2-40B4-BE49-F238E27FC236}">
                <a16:creationId xmlns:a16="http://schemas.microsoft.com/office/drawing/2014/main" id="{9CD072F9-3D03-4404-B548-BA13CA89202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188630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122601" cy="792832"/>
          </a:xfrm>
        </p:spPr>
        <p:txBody>
          <a:bodyPr>
            <a:noAutofit/>
          </a:bodyPr>
          <a:lstStyle/>
          <a:p>
            <a:r>
              <a:rPr lang="en-GB" sz="1800" b="1"/>
              <a:t>A quarter (24%) of Greater Manchester residents are </a:t>
            </a:r>
            <a:r>
              <a:rPr lang="en-GB" sz="1800" b="1">
                <a:solidFill>
                  <a:srgbClr val="009690"/>
                </a:solidFill>
              </a:rPr>
              <a:t>seeking information or support for the first time</a:t>
            </a:r>
            <a:r>
              <a:rPr lang="en-GB" sz="1800" b="1"/>
              <a:t>, reinforcing how the cost of living crisis is bringing financial concerns to those not traditionally experiencing them</a:t>
            </a:r>
          </a:p>
        </p:txBody>
      </p:sp>
      <p:sp>
        <p:nvSpPr>
          <p:cNvPr id="16" name="TextBox 15">
            <a:extLst>
              <a:ext uri="{FF2B5EF4-FFF2-40B4-BE49-F238E27FC236}">
                <a16:creationId xmlns:a16="http://schemas.microsoft.com/office/drawing/2014/main" id="{3FF3CE78-9174-FFA5-5419-8FAC2D196101}"/>
              </a:ext>
              <a:ext uri="{C183D7F6-B498-43B3-948B-1728B52AA6E4}">
                <adec:decorative xmlns:adec="http://schemas.microsoft.com/office/drawing/2017/decorative" val="0"/>
              </a:ext>
            </a:extLst>
          </p:cNvPr>
          <p:cNvSpPr txBox="1"/>
          <p:nvPr/>
        </p:nvSpPr>
        <p:spPr>
          <a:xfrm>
            <a:off x="906116" y="1340641"/>
            <a:ext cx="442296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Are you seeking information, advice or support for the first time to help with the rising cost of living?</a:t>
            </a:r>
          </a:p>
        </p:txBody>
      </p:sp>
      <p:graphicFrame>
        <p:nvGraphicFramePr>
          <p:cNvPr id="10" name="Chart Placeholder 10" descr="Pie chart showing the percentage of respondents who have sought information, advice or support for the first time with the rising cost of living. 24% of respondents have sought help for the first time. ">
            <a:extLst>
              <a:ext uri="{FF2B5EF4-FFF2-40B4-BE49-F238E27FC236}">
                <a16:creationId xmlns:a16="http://schemas.microsoft.com/office/drawing/2014/main" id="{6C98488F-28E6-2757-007F-509C4D96C61C}"/>
              </a:ext>
            </a:extLst>
          </p:cNvPr>
          <p:cNvGraphicFramePr>
            <a:graphicFrameLocks/>
          </p:cNvGraphicFramePr>
          <p:nvPr>
            <p:extLst>
              <p:ext uri="{D42A27DB-BD31-4B8C-83A1-F6EECF244321}">
                <p14:modId xmlns:p14="http://schemas.microsoft.com/office/powerpoint/2010/main" val="3340351870"/>
              </p:ext>
            </p:extLst>
          </p:nvPr>
        </p:nvGraphicFramePr>
        <p:xfrm>
          <a:off x="1037872" y="1912243"/>
          <a:ext cx="4422968" cy="395946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a:extLst>
              <a:ext uri="{FF2B5EF4-FFF2-40B4-BE49-F238E27FC236}">
                <a16:creationId xmlns:a16="http://schemas.microsoft.com/office/drawing/2014/main" id="{80355145-B16C-39F6-5F8E-78A42849395B}"/>
              </a:ext>
            </a:extLst>
          </p:cNvPr>
          <p:cNvSpPr txBox="1">
            <a:spLocks/>
          </p:cNvSpPr>
          <p:nvPr/>
        </p:nvSpPr>
        <p:spPr>
          <a:xfrm>
            <a:off x="6096000" y="1275633"/>
            <a:ext cx="5763168" cy="359930"/>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200">
                <a:solidFill>
                  <a:srgbClr val="FFFFFF"/>
                </a:solidFill>
                <a:latin typeface="Arial"/>
              </a:rPr>
              <a:t>Those seeking information or advice on the rising cost of living for the first time compared to GM average (24%):</a:t>
            </a:r>
          </a:p>
        </p:txBody>
      </p:sp>
      <p:sp>
        <p:nvSpPr>
          <p:cNvPr id="9" name="Text Placeholder 4">
            <a:extLst>
              <a:ext uri="{FF2B5EF4-FFF2-40B4-BE49-F238E27FC236}">
                <a16:creationId xmlns:a16="http://schemas.microsoft.com/office/drawing/2014/main" id="{7C69490F-A23D-6151-C1E6-A6E4DB61395D}"/>
              </a:ext>
            </a:extLst>
          </p:cNvPr>
          <p:cNvSpPr txBox="1">
            <a:spLocks/>
          </p:cNvSpPr>
          <p:nvPr/>
        </p:nvSpPr>
        <p:spPr>
          <a:xfrm>
            <a:off x="6096000" y="1635563"/>
            <a:ext cx="5763168" cy="4236147"/>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Disabled respondents (38%); including those with mental ill health (43%); or a mobility disability (</a:t>
            </a:r>
            <a:r>
              <a:rPr lang="en-GB" sz="1200">
                <a:solidFill>
                  <a:srgbClr val="5C5B5A"/>
                </a:solidFill>
                <a:latin typeface="Arial" panose="020B0604020202020204" pitchFamily="34" charset="0"/>
                <a:cs typeface="Arial" panose="020B0604020202020204" pitchFamily="34" charset="0"/>
              </a:rPr>
              <a:t>35</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in racially </a:t>
            </a:r>
            <a:r>
              <a:rPr lang="en-GB" sz="1200" err="1">
                <a:solidFill>
                  <a:srgbClr val="5C5B5A"/>
                </a:solidFill>
                <a:latin typeface="Arial" panose="020B0604020202020204" pitchFamily="34" charset="0"/>
                <a:cs typeface="Arial" panose="020B0604020202020204" pitchFamily="34" charset="0"/>
              </a:rPr>
              <a:t>minoritised</a:t>
            </a:r>
            <a:r>
              <a:rPr lang="en-GB" sz="1200">
                <a:solidFill>
                  <a:srgbClr val="5C5B5A"/>
                </a:solidFill>
                <a:latin typeface="Arial" panose="020B0604020202020204" pitchFamily="34" charset="0"/>
                <a:cs typeface="Arial" panose="020B0604020202020204" pitchFamily="34" charset="0"/>
              </a:rPr>
              <a:t> communities (40%)</a:t>
            </a:r>
          </a:p>
          <a:p>
            <a:pPr>
              <a:spcAft>
                <a:spcPts val="200"/>
              </a:spcAft>
              <a:defRPr/>
            </a:pPr>
            <a:r>
              <a:rPr lang="en-GB" sz="1200">
                <a:solidFill>
                  <a:srgbClr val="5C5B5A"/>
                </a:solidFill>
                <a:latin typeface="Arial" panose="020B0604020202020204" pitchFamily="34" charset="0"/>
                <a:cs typeface="Arial" panose="020B0604020202020204" pitchFamily="34" charset="0"/>
              </a:rPr>
              <a:t>Those aged 18-24 (39%)</a:t>
            </a:r>
          </a:p>
          <a:p>
            <a:pPr>
              <a:spcAft>
                <a:spcPts val="200"/>
              </a:spcAft>
              <a:defRPr/>
            </a:pPr>
            <a:r>
              <a:rPr lang="en-GB" sz="1200">
                <a:solidFill>
                  <a:srgbClr val="5C5B5A"/>
                </a:solidFill>
                <a:latin typeface="Arial" panose="020B0604020202020204" pitchFamily="34" charset="0"/>
                <a:cs typeface="Arial" panose="020B0604020202020204" pitchFamily="34" charset="0"/>
              </a:rPr>
              <a:t>Respondents who are Asian or Asian British (39%)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are Muslim (39%)</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have opted to switch to a pre-payment meter in the last 12 months (67%)</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have not eaten all day for lack of money (53%); or have had someone else in their household do so (47%)</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have cut the size of or skipped a meal (44%); or someone else in the household has (42%)</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have got a loan from a friend, family member, neighbour or other personal connection (42%)</a:t>
            </a:r>
          </a:p>
          <a:p>
            <a:pPr>
              <a:spcAft>
                <a:spcPts val="200"/>
              </a:spcAft>
              <a:defRPr/>
            </a:pPr>
            <a:r>
              <a:rPr lang="en-GB" sz="1200">
                <a:solidFill>
                  <a:srgbClr val="5C5B5A"/>
                </a:solidFill>
                <a:latin typeface="Arial" panose="020B0604020202020204" pitchFamily="34" charset="0"/>
                <a:cs typeface="Arial" panose="020B0604020202020204" pitchFamily="34" charset="0"/>
              </a:rPr>
              <a:t>Those not in work due to ill health or disability (42%)</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have a household income of up to £10,399 per year (41%)</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are renting a property from a Housing Association/Trust (40%)</a:t>
            </a: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CL22. We know from many councils and charities that there are people who have previously managed financial downturns without assistance, who are now seeking information, advice or support with the rising cost of living for the very first time. Is this true of your household? Unweighted base: 1470 (All respondents)</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09438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404364" cy="743698"/>
          </a:xfrm>
        </p:spPr>
        <p:txBody>
          <a:bodyPr anchor="t">
            <a:noAutofit/>
          </a:bodyPr>
          <a:lstStyle/>
          <a:p>
            <a:r>
              <a:rPr lang="en-GB" sz="1800" b="1"/>
              <a:t>When asked about various forms of </a:t>
            </a:r>
            <a:r>
              <a:rPr lang="en-GB" sz="1800" b="1">
                <a:solidFill>
                  <a:srgbClr val="009690"/>
                </a:solidFill>
              </a:rPr>
              <a:t>financial support available</a:t>
            </a:r>
            <a:r>
              <a:rPr lang="en-GB" sz="1800" b="1"/>
              <a:t>, in many instances at least half of respondents said they were aware the support was available. However this was not true for local welfare assistance schemes (47%), household support fund (41%) or discretionary housing payment (36%) </a:t>
            </a:r>
          </a:p>
        </p:txBody>
      </p:sp>
      <p:sp>
        <p:nvSpPr>
          <p:cNvPr id="9" name="TextBox 8">
            <a:extLst>
              <a:ext uri="{FF2B5EF4-FFF2-40B4-BE49-F238E27FC236}">
                <a16:creationId xmlns:a16="http://schemas.microsoft.com/office/drawing/2014/main" id="{A1AFE953-7AA9-4BB4-7B91-35E4DBB926A3}"/>
              </a:ext>
              <a:ext uri="{C183D7F6-B498-43B3-948B-1728B52AA6E4}">
                <adec:decorative xmlns:adec="http://schemas.microsoft.com/office/drawing/2017/decorative" val="0"/>
              </a:ext>
            </a:extLst>
          </p:cNvPr>
          <p:cNvSpPr txBox="1"/>
          <p:nvPr/>
        </p:nvSpPr>
        <p:spPr>
          <a:xfrm>
            <a:off x="2838755" y="1232178"/>
            <a:ext cx="6514491"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Awareness of types of financial support</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3" name="Chart 12" descr="Stacked bar charts showing awareness of different types of financial support. 87% are aware of free school meals, 82% are aware of blue badges and 81% are aware of housing benefit. ">
            <a:extLst>
              <a:ext uri="{FF2B5EF4-FFF2-40B4-BE49-F238E27FC236}">
                <a16:creationId xmlns:a16="http://schemas.microsoft.com/office/drawing/2014/main" id="{E211A827-03DE-5826-8C34-87282CA9545D}"/>
              </a:ext>
            </a:extLst>
          </p:cNvPr>
          <p:cNvGraphicFramePr/>
          <p:nvPr>
            <p:extLst>
              <p:ext uri="{D42A27DB-BD31-4B8C-83A1-F6EECF244321}">
                <p14:modId xmlns:p14="http://schemas.microsoft.com/office/powerpoint/2010/main" val="1146509057"/>
              </p:ext>
            </p:extLst>
          </p:nvPr>
        </p:nvGraphicFramePr>
        <p:xfrm>
          <a:off x="184558" y="1467828"/>
          <a:ext cx="11851745" cy="4773581"/>
        </p:xfrm>
        <a:graphic>
          <a:graphicData uri="http://schemas.openxmlformats.org/drawingml/2006/chart">
            <c:chart xmlns:c="http://schemas.openxmlformats.org/drawingml/2006/chart" xmlns:r="http://schemas.openxmlformats.org/officeDocument/2006/relationships" r:id="rId3"/>
          </a:graphicData>
        </a:graphic>
      </p:graphicFrame>
      <p:sp>
        <p:nvSpPr>
          <p:cNvPr id="44" name="Footer Placeholder 4">
            <a:extLst>
              <a:ext uri="{FF2B5EF4-FFF2-40B4-BE49-F238E27FC236}">
                <a16:creationId xmlns:a16="http://schemas.microsoft.com/office/drawing/2014/main" id="{958CBB95-4CEA-3B2A-D4BE-ECCFC34F586E}"/>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50">
                <a:solidFill>
                  <a:srgbClr val="FFFFFF">
                    <a:lumMod val="50000"/>
                  </a:srgbClr>
                </a:solidFill>
                <a:latin typeface="Arial"/>
                <a:cs typeface="Arial" panose="020B0604020202020204" pitchFamily="34" charset="0"/>
              </a:rPr>
              <a:t>CL21. The following question asks about income maximisation. Are you aware of any of the following types of financial support?</a:t>
            </a:r>
          </a:p>
          <a:p>
            <a:pPr>
              <a:defRPr/>
            </a:pPr>
            <a:r>
              <a:rPr kumimoji="0" lang="en-GB" sz="105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a:t>
            </a:r>
            <a:r>
              <a:rPr lang="en-GB" sz="1050">
                <a:solidFill>
                  <a:srgbClr val="FFFFFF">
                    <a:lumMod val="50000"/>
                  </a:srgbClr>
                </a:solidFill>
                <a:latin typeface="Arial"/>
                <a:cs typeface="Arial" panose="020B0604020202020204" pitchFamily="34" charset="0"/>
              </a:rPr>
              <a:t>1470 (All respondents)</a:t>
            </a:r>
            <a:endParaRPr kumimoji="0" lang="en-GB" sz="105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A48A595C-2501-442A-97AC-51D3327FE4E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74414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p:txBody>
          <a:bodyPr>
            <a:normAutofit fontScale="90000"/>
          </a:bodyPr>
          <a:lstStyle/>
          <a:p>
            <a:r>
              <a:rPr lang="en-GB"/>
              <a:t>Detailed findings:</a:t>
            </a:r>
            <a:br>
              <a:rPr lang="en-GB"/>
            </a:br>
            <a:br>
              <a:rPr lang="en-GB"/>
            </a:br>
            <a:r>
              <a:rPr lang="en-GB"/>
              <a:t>Food security</a:t>
            </a:r>
          </a:p>
        </p:txBody>
      </p:sp>
      <p:sp>
        <p:nvSpPr>
          <p:cNvPr id="3" name="Text Placeholder 2">
            <a:extLst>
              <a:ext uri="{FF2B5EF4-FFF2-40B4-BE49-F238E27FC236}">
                <a16:creationId xmlns:a16="http://schemas.microsoft.com/office/drawing/2014/main" id="{0F5235E6-B3F0-53C3-9546-36323FA23B1D}"/>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355959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6A7A7E-D221-7800-20C9-F638959010CA}"/>
              </a:ext>
            </a:extLst>
          </p:cNvPr>
          <p:cNvSpPr>
            <a:spLocks noGrp="1"/>
          </p:cNvSpPr>
          <p:nvPr>
            <p:ph type="title"/>
          </p:nvPr>
        </p:nvSpPr>
        <p:spPr>
          <a:xfrm>
            <a:off x="403914" y="235959"/>
            <a:ext cx="11017824" cy="347242"/>
          </a:xfrm>
        </p:spPr>
        <p:txBody>
          <a:bodyPr>
            <a:normAutofit/>
          </a:bodyPr>
          <a:lstStyle/>
          <a:p>
            <a:r>
              <a:rPr lang="en-GB" sz="1800" b="1"/>
              <a:t>Sample</a:t>
            </a:r>
          </a:p>
        </p:txBody>
      </p:sp>
      <p:sp>
        <p:nvSpPr>
          <p:cNvPr id="3" name="Text Placeholder 7">
            <a:extLst>
              <a:ext uri="{FF2B5EF4-FFF2-40B4-BE49-F238E27FC236}">
                <a16:creationId xmlns:a16="http://schemas.microsoft.com/office/drawing/2014/main" id="{C33AD3FC-339E-9D60-A2A8-DFAF35E1C852}"/>
              </a:ext>
            </a:extLst>
          </p:cNvPr>
          <p:cNvSpPr txBox="1">
            <a:spLocks/>
          </p:cNvSpPr>
          <p:nvPr/>
        </p:nvSpPr>
        <p:spPr>
          <a:xfrm>
            <a:off x="403914" y="657115"/>
            <a:ext cx="5220000" cy="546651"/>
          </a:xfrm>
          <a:prstGeom prst="rect">
            <a:avLst/>
          </a:prstGeom>
          <a:solidFill>
            <a:schemeClr val="tx1">
              <a:lumMod val="65000"/>
              <a:lumOff val="35000"/>
            </a:schemeClr>
          </a:solidFill>
          <a:ln>
            <a:solidFill>
              <a:schemeClr val="tx1">
                <a:lumMod val="65000"/>
                <a:lumOff val="35000"/>
              </a:schemeClr>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a:t>Sample information</a:t>
            </a:r>
          </a:p>
          <a:p>
            <a:pPr>
              <a:lnSpc>
                <a:spcPct val="100000"/>
              </a:lnSpc>
              <a:spcBef>
                <a:spcPts val="0"/>
              </a:spcBef>
            </a:pPr>
            <a:r>
              <a:rPr lang="en-GB" sz="1400"/>
              <a:t>(all fieldwork within 2022)</a:t>
            </a:r>
          </a:p>
        </p:txBody>
      </p:sp>
      <p:graphicFrame>
        <p:nvGraphicFramePr>
          <p:cNvPr id="4" name="Table 8">
            <a:extLst>
              <a:ext uri="{FF2B5EF4-FFF2-40B4-BE49-F238E27FC236}">
                <a16:creationId xmlns:a16="http://schemas.microsoft.com/office/drawing/2014/main" id="{E80E7816-C258-D4E7-B6EA-A56FB98B955D}"/>
              </a:ext>
            </a:extLst>
          </p:cNvPr>
          <p:cNvGraphicFramePr>
            <a:graphicFrameLocks noGrp="1"/>
          </p:cNvGraphicFramePr>
          <p:nvPr/>
        </p:nvGraphicFramePr>
        <p:xfrm>
          <a:off x="426082" y="1374319"/>
          <a:ext cx="5197831" cy="3460959"/>
        </p:xfrm>
        <a:graphic>
          <a:graphicData uri="http://schemas.openxmlformats.org/drawingml/2006/table">
            <a:tbl>
              <a:tblPr firstRow="1" bandRow="1">
                <a:tableStyleId>{D7AC3CCA-C797-4891-BE02-D94E43425B78}</a:tableStyleId>
              </a:tblPr>
              <a:tblGrid>
                <a:gridCol w="1214091">
                  <a:extLst>
                    <a:ext uri="{9D8B030D-6E8A-4147-A177-3AD203B41FA5}">
                      <a16:colId xmlns:a16="http://schemas.microsoft.com/office/drawing/2014/main" val="2475330351"/>
                    </a:ext>
                  </a:extLst>
                </a:gridCol>
                <a:gridCol w="796748">
                  <a:extLst>
                    <a:ext uri="{9D8B030D-6E8A-4147-A177-3AD203B41FA5}">
                      <a16:colId xmlns:a16="http://schemas.microsoft.com/office/drawing/2014/main" val="1879578340"/>
                    </a:ext>
                  </a:extLst>
                </a:gridCol>
                <a:gridCol w="796748">
                  <a:extLst>
                    <a:ext uri="{9D8B030D-6E8A-4147-A177-3AD203B41FA5}">
                      <a16:colId xmlns:a16="http://schemas.microsoft.com/office/drawing/2014/main" val="1245112500"/>
                    </a:ext>
                  </a:extLst>
                </a:gridCol>
                <a:gridCol w="796748">
                  <a:extLst>
                    <a:ext uri="{9D8B030D-6E8A-4147-A177-3AD203B41FA5}">
                      <a16:colId xmlns:a16="http://schemas.microsoft.com/office/drawing/2014/main" val="463256089"/>
                    </a:ext>
                  </a:extLst>
                </a:gridCol>
                <a:gridCol w="796748">
                  <a:extLst>
                    <a:ext uri="{9D8B030D-6E8A-4147-A177-3AD203B41FA5}">
                      <a16:colId xmlns:a16="http://schemas.microsoft.com/office/drawing/2014/main" val="3989623761"/>
                    </a:ext>
                  </a:extLst>
                </a:gridCol>
                <a:gridCol w="796748">
                  <a:extLst>
                    <a:ext uri="{9D8B030D-6E8A-4147-A177-3AD203B41FA5}">
                      <a16:colId xmlns:a16="http://schemas.microsoft.com/office/drawing/2014/main" val="2669063577"/>
                    </a:ext>
                  </a:extLst>
                </a:gridCol>
              </a:tblGrid>
              <a:tr h="3539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5</a:t>
                      </a:r>
                    </a:p>
                  </a:txBody>
                  <a:tcPr marL="36000" marR="36000" marT="9144" marB="9144" anchor="ctr">
                    <a:solidFill>
                      <a:srgbClr val="5C5B5A"/>
                    </a:solidFill>
                  </a:tcPr>
                </a:tc>
                <a:extLst>
                  <a:ext uri="{0D108BD9-81ED-4DB2-BD59-A6C34878D82A}">
                    <a16:rowId xmlns:a16="http://schemas.microsoft.com/office/drawing/2014/main" val="3974806476"/>
                  </a:ext>
                </a:extLst>
              </a:tr>
              <a:tr h="443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mn-lt"/>
                          <a:ea typeface="+mn-ea"/>
                          <a:cs typeface="+mn-cs"/>
                        </a:rPr>
                        <a:t>Fieldwork start</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9 Feb</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25 March</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1 Sept</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mn-lt"/>
                          <a:ea typeface="+mn-ea"/>
                          <a:cs typeface="+mn-cs"/>
                        </a:rPr>
                        <a:t>20 Oct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7 Dec</a:t>
                      </a:r>
                    </a:p>
                  </a:txBody>
                  <a:tcPr marL="36000" marR="36000" marT="9144" marB="9144" anchor="ctr">
                    <a:solidFill>
                      <a:srgbClr val="5C5B5A">
                        <a:alpha val="21000"/>
                      </a:srgbClr>
                    </a:solidFill>
                  </a:tcPr>
                </a:tc>
                <a:extLst>
                  <a:ext uri="{0D108BD9-81ED-4DB2-BD59-A6C34878D82A}">
                    <a16:rowId xmlns:a16="http://schemas.microsoft.com/office/drawing/2014/main" val="1563452399"/>
                  </a:ext>
                </a:extLst>
              </a:tr>
              <a:tr h="443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mn-lt"/>
                          <a:ea typeface="+mn-ea"/>
                          <a:cs typeface="+mn-cs"/>
                        </a:rPr>
                        <a:t>Fieldwork end</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25 Feb</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11 April</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24 Sept</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3 Nov</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21 Dec</a:t>
                      </a:r>
                    </a:p>
                  </a:txBody>
                  <a:tcPr marL="36000" marR="36000" marT="9144" marB="9144" anchor="ctr">
                    <a:solidFill>
                      <a:srgbClr val="5C5B5A">
                        <a:alpha val="21000"/>
                      </a:srgbClr>
                    </a:solidFill>
                  </a:tcPr>
                </a:tc>
                <a:extLst>
                  <a:ext uri="{0D108BD9-81ED-4DB2-BD59-A6C34878D82A}">
                    <a16:rowId xmlns:a16="http://schemas.microsoft.com/office/drawing/2014/main" val="2605425755"/>
                  </a:ext>
                </a:extLst>
              </a:tr>
              <a:tr h="443855">
                <a:tc>
                  <a:txBody>
                    <a:bodyPr/>
                    <a:lstStyle/>
                    <a:p>
                      <a:pPr marL="0" lvl="0" indent="0" algn="ctr">
                        <a:lnSpc>
                          <a:spcPct val="100000"/>
                        </a:lnSpc>
                        <a:spcBef>
                          <a:spcPts val="0"/>
                        </a:spcBef>
                        <a:spcAft>
                          <a:spcPts val="0"/>
                        </a:spcAft>
                        <a:buNone/>
                      </a:pPr>
                      <a:r>
                        <a:rPr lang="en-GB" sz="1200" b="1" kern="1200">
                          <a:solidFill>
                            <a:srgbClr val="5C5B5A"/>
                          </a:solidFill>
                          <a:latin typeface="+mn-lt"/>
                          <a:ea typeface="+mn-ea"/>
                          <a:cs typeface="+mn-cs"/>
                        </a:rPr>
                        <a:t>Report publication</a:t>
                      </a:r>
                    </a:p>
                  </a:txBody>
                  <a:tcPr marL="36000" marR="36000" marT="9144" marB="9144" anchor="ctr">
                    <a:solidFill>
                      <a:srgbClr val="5C5B5A">
                        <a:alpha val="21000"/>
                      </a:srgbClr>
                    </a:solidFill>
                  </a:tcPr>
                </a:tc>
                <a:tc>
                  <a:txBody>
                    <a:bodyPr/>
                    <a:lstStyle/>
                    <a:p>
                      <a:pPr marL="0" lvl="0" indent="0" algn="ctr" defTabSz="914400">
                        <a:lnSpc>
                          <a:spcPct val="100000"/>
                        </a:lnSpc>
                        <a:spcBef>
                          <a:spcPts val="0"/>
                        </a:spcBef>
                        <a:spcAft>
                          <a:spcPts val="0"/>
                        </a:spcAft>
                        <a:buNone/>
                        <a:tabLst/>
                        <a:defRPr/>
                      </a:pPr>
                      <a:r>
                        <a:rPr lang="en-GB" sz="1200" b="0" kern="1200">
                          <a:solidFill>
                            <a:srgbClr val="5C5B5A"/>
                          </a:solidFill>
                          <a:latin typeface="+mn-lt"/>
                          <a:ea typeface="+mn-ea"/>
                          <a:cs typeface="+mn-cs"/>
                        </a:rPr>
                        <a:t>Mar 2022</a:t>
                      </a:r>
                    </a:p>
                  </a:txBody>
                  <a:tcPr marL="36000" marR="36000" marT="9144" marB="9144" anchor="ctr">
                    <a:solidFill>
                      <a:srgbClr val="5C5B5A">
                        <a:alpha val="21000"/>
                      </a:srgbClr>
                    </a:solidFill>
                  </a:tcPr>
                </a:tc>
                <a:tc>
                  <a:txBody>
                    <a:bodyPr/>
                    <a:lstStyle/>
                    <a:p>
                      <a:pPr marL="0" lvl="0" indent="0" algn="ctr" defTabSz="914400">
                        <a:lnSpc>
                          <a:spcPct val="100000"/>
                        </a:lnSpc>
                        <a:spcBef>
                          <a:spcPts val="0"/>
                        </a:spcBef>
                        <a:spcAft>
                          <a:spcPts val="0"/>
                        </a:spcAft>
                        <a:buNone/>
                        <a:tabLst/>
                        <a:defRPr/>
                      </a:pPr>
                      <a:r>
                        <a:rPr lang="en-GB" sz="1200" b="0" kern="1200">
                          <a:solidFill>
                            <a:srgbClr val="5C5B5A"/>
                          </a:solidFill>
                          <a:latin typeface="+mn-lt"/>
                          <a:ea typeface="+mn-ea"/>
                          <a:cs typeface="+mn-cs"/>
                        </a:rPr>
                        <a:t>Apr 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mn-lt"/>
                          <a:ea typeface="+mn-ea"/>
                          <a:cs typeface="+mn-cs"/>
                        </a:rPr>
                        <a:t>Sep 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mn-lt"/>
                          <a:ea typeface="+mn-ea"/>
                          <a:cs typeface="+mn-cs"/>
                        </a:rPr>
                        <a:t>Nov 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mn-lt"/>
                          <a:ea typeface="+mn-ea"/>
                          <a:cs typeface="+mn-cs"/>
                        </a:rPr>
                        <a:t>Jan 2023</a:t>
                      </a:r>
                    </a:p>
                  </a:txBody>
                  <a:tcPr marL="36000" marR="36000" marT="9144" marB="9144" anchor="ctr">
                    <a:solidFill>
                      <a:srgbClr val="5C5B5A">
                        <a:alpha val="21000"/>
                      </a:srgbClr>
                    </a:solidFill>
                  </a:tcPr>
                </a:tc>
                <a:extLst>
                  <a:ext uri="{0D108BD9-81ED-4DB2-BD59-A6C34878D82A}">
                    <a16:rowId xmlns:a16="http://schemas.microsoft.com/office/drawing/2014/main" val="664872476"/>
                  </a:ext>
                </a:extLst>
              </a:tr>
              <a:tr h="443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mn-lt"/>
                          <a:ea typeface="+mn-ea"/>
                          <a:cs typeface="+mn-cs"/>
                        </a:rPr>
                        <a:t>Total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1385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1467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1677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1636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1470</a:t>
                      </a:r>
                    </a:p>
                  </a:txBody>
                  <a:tcPr marL="36000" marR="36000" marT="9144" marB="9144" anchor="ctr">
                    <a:solidFill>
                      <a:srgbClr val="5C5B5A">
                        <a:alpha val="21000"/>
                      </a:srgbClr>
                    </a:solidFill>
                  </a:tcPr>
                </a:tc>
                <a:extLst>
                  <a:ext uri="{0D108BD9-81ED-4DB2-BD59-A6C34878D82A}">
                    <a16:rowId xmlns:a16="http://schemas.microsoft.com/office/drawing/2014/main" val="1647118354"/>
                  </a:ext>
                </a:extLst>
              </a:tr>
              <a:tr h="443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mn-lt"/>
                          <a:ea typeface="+mn-ea"/>
                          <a:cs typeface="+mn-cs"/>
                        </a:rPr>
                        <a:t>Web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762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(55%)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794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(54%)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785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(47%)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791</a:t>
                      </a:r>
                    </a:p>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mn-lt"/>
                          <a:ea typeface="+mn-ea"/>
                          <a:cs typeface="+mn-cs"/>
                        </a:rPr>
                        <a:t>(48%)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721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(49%)</a:t>
                      </a:r>
                    </a:p>
                  </a:txBody>
                  <a:tcPr marL="36000" marR="36000" marT="9144" marB="9144" anchor="ctr">
                    <a:solidFill>
                      <a:srgbClr val="5C5B5A">
                        <a:alpha val="21000"/>
                      </a:srgbClr>
                    </a:solidFill>
                  </a:tcPr>
                </a:tc>
                <a:extLst>
                  <a:ext uri="{0D108BD9-81ED-4DB2-BD59-A6C34878D82A}">
                    <a16:rowId xmlns:a16="http://schemas.microsoft.com/office/drawing/2014/main" val="3018822789"/>
                  </a:ext>
                </a:extLst>
              </a:tr>
              <a:tr h="443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mn-lt"/>
                          <a:ea typeface="+mn-ea"/>
                          <a:cs typeface="+mn-cs"/>
                        </a:rPr>
                        <a:t>Phone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(18%)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235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270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(17%)</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mn-lt"/>
                          <a:ea typeface="+mn-ea"/>
                          <a:cs typeface="+mn-cs"/>
                        </a:rPr>
                        <a:t>250 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(17%)</a:t>
                      </a:r>
                    </a:p>
                  </a:txBody>
                  <a:tcPr marL="36000" marR="36000" marT="9144" marB="9144" anchor="ctr">
                    <a:solidFill>
                      <a:srgbClr val="5C5B5A">
                        <a:alpha val="21000"/>
                      </a:srgbClr>
                    </a:solidFill>
                  </a:tcPr>
                </a:tc>
                <a:extLst>
                  <a:ext uri="{0D108BD9-81ED-4DB2-BD59-A6C34878D82A}">
                    <a16:rowId xmlns:a16="http://schemas.microsoft.com/office/drawing/2014/main" val="3637227323"/>
                  </a:ext>
                </a:extLst>
              </a:tr>
              <a:tr h="443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mn-lt"/>
                          <a:ea typeface="+mn-ea"/>
                          <a:cs typeface="+mn-cs"/>
                        </a:rPr>
                        <a:t>River sampling</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373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(27%)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423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(29%)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657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(39%)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575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(35%)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499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(33%)</a:t>
                      </a:r>
                    </a:p>
                  </a:txBody>
                  <a:tcPr marL="36000" marR="36000" marT="9144" marB="9144" anchor="ctr">
                    <a:solidFill>
                      <a:srgbClr val="5C5B5A">
                        <a:alpha val="21000"/>
                      </a:srgbClr>
                    </a:solidFill>
                  </a:tcPr>
                </a:tc>
                <a:extLst>
                  <a:ext uri="{0D108BD9-81ED-4DB2-BD59-A6C34878D82A}">
                    <a16:rowId xmlns:a16="http://schemas.microsoft.com/office/drawing/2014/main" val="3890465893"/>
                  </a:ext>
                </a:extLst>
              </a:tr>
            </a:tbl>
          </a:graphicData>
        </a:graphic>
      </p:graphicFrame>
      <p:sp>
        <p:nvSpPr>
          <p:cNvPr id="6" name="Text Placeholder 7">
            <a:extLst>
              <a:ext uri="{FF2B5EF4-FFF2-40B4-BE49-F238E27FC236}">
                <a16:creationId xmlns:a16="http://schemas.microsoft.com/office/drawing/2014/main" id="{2D65519B-CCC3-4292-5E25-3F8B638A1987}"/>
              </a:ext>
            </a:extLst>
          </p:cNvPr>
          <p:cNvSpPr txBox="1">
            <a:spLocks/>
          </p:cNvSpPr>
          <p:nvPr/>
        </p:nvSpPr>
        <p:spPr>
          <a:xfrm>
            <a:off x="6424676" y="657115"/>
            <a:ext cx="5220000" cy="546651"/>
          </a:xfrm>
          <a:prstGeom prst="rect">
            <a:avLst/>
          </a:prstGeom>
          <a:solidFill>
            <a:schemeClr val="tx1">
              <a:lumMod val="65000"/>
              <a:lumOff val="35000"/>
            </a:schemeClr>
          </a:solidFill>
          <a:ln>
            <a:solidFill>
              <a:schemeClr val="tx1">
                <a:lumMod val="65000"/>
                <a:lumOff val="35000"/>
              </a:schemeClr>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a:t>Key demographics</a:t>
            </a:r>
          </a:p>
          <a:p>
            <a:pPr>
              <a:lnSpc>
                <a:spcPct val="100000"/>
              </a:lnSpc>
              <a:spcBef>
                <a:spcPts val="0"/>
              </a:spcBef>
            </a:pPr>
            <a:r>
              <a:rPr lang="en-GB" sz="1400"/>
              <a:t>(before weighting applied)</a:t>
            </a:r>
          </a:p>
        </p:txBody>
      </p:sp>
      <p:graphicFrame>
        <p:nvGraphicFramePr>
          <p:cNvPr id="7" name="Table 6">
            <a:extLst>
              <a:ext uri="{FF2B5EF4-FFF2-40B4-BE49-F238E27FC236}">
                <a16:creationId xmlns:a16="http://schemas.microsoft.com/office/drawing/2014/main" id="{FB0407FF-E858-D7EF-A69F-F22526A9C555}"/>
              </a:ext>
            </a:extLst>
          </p:cNvPr>
          <p:cNvGraphicFramePr>
            <a:graphicFrameLocks noGrp="1"/>
          </p:cNvGraphicFramePr>
          <p:nvPr/>
        </p:nvGraphicFramePr>
        <p:xfrm>
          <a:off x="6424676" y="1374319"/>
          <a:ext cx="5219999" cy="3017104"/>
        </p:xfrm>
        <a:graphic>
          <a:graphicData uri="http://schemas.openxmlformats.org/drawingml/2006/table">
            <a:tbl>
              <a:tblPr firstRow="1" bandRow="1">
                <a:tableStyleId>{D7AC3CCA-C797-4891-BE02-D94E43425B78}</a:tableStyleId>
              </a:tblPr>
              <a:tblGrid>
                <a:gridCol w="1219269">
                  <a:extLst>
                    <a:ext uri="{9D8B030D-6E8A-4147-A177-3AD203B41FA5}">
                      <a16:colId xmlns:a16="http://schemas.microsoft.com/office/drawing/2014/main" val="1657065372"/>
                    </a:ext>
                  </a:extLst>
                </a:gridCol>
                <a:gridCol w="800146">
                  <a:extLst>
                    <a:ext uri="{9D8B030D-6E8A-4147-A177-3AD203B41FA5}">
                      <a16:colId xmlns:a16="http://schemas.microsoft.com/office/drawing/2014/main" val="2117730278"/>
                    </a:ext>
                  </a:extLst>
                </a:gridCol>
                <a:gridCol w="800146">
                  <a:extLst>
                    <a:ext uri="{9D8B030D-6E8A-4147-A177-3AD203B41FA5}">
                      <a16:colId xmlns:a16="http://schemas.microsoft.com/office/drawing/2014/main" val="886160411"/>
                    </a:ext>
                  </a:extLst>
                </a:gridCol>
                <a:gridCol w="800146">
                  <a:extLst>
                    <a:ext uri="{9D8B030D-6E8A-4147-A177-3AD203B41FA5}">
                      <a16:colId xmlns:a16="http://schemas.microsoft.com/office/drawing/2014/main" val="2118861217"/>
                    </a:ext>
                  </a:extLst>
                </a:gridCol>
                <a:gridCol w="800146">
                  <a:extLst>
                    <a:ext uri="{9D8B030D-6E8A-4147-A177-3AD203B41FA5}">
                      <a16:colId xmlns:a16="http://schemas.microsoft.com/office/drawing/2014/main" val="1048187716"/>
                    </a:ext>
                  </a:extLst>
                </a:gridCol>
                <a:gridCol w="800146">
                  <a:extLst>
                    <a:ext uri="{9D8B030D-6E8A-4147-A177-3AD203B41FA5}">
                      <a16:colId xmlns:a16="http://schemas.microsoft.com/office/drawing/2014/main" val="559171377"/>
                    </a:ext>
                  </a:extLst>
                </a:gridCol>
              </a:tblGrid>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chemeClr val="bg1"/>
                          </a:solidFill>
                          <a:latin typeface="+mn-lt"/>
                          <a:ea typeface="+mn-ea"/>
                          <a:cs typeface="+mn-cs"/>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chemeClr val="bg1"/>
                          </a:solidFill>
                          <a:latin typeface="+mn-lt"/>
                          <a:ea typeface="+mn-ea"/>
                          <a:cs typeface="+mn-cs"/>
                        </a:rPr>
                        <a:t>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chemeClr val="bg1"/>
                          </a:solidFill>
                          <a:latin typeface="+mn-lt"/>
                          <a:ea typeface="+mn-ea"/>
                          <a:cs typeface="+mn-cs"/>
                        </a:rPr>
                        <a:t>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chemeClr val="bg1"/>
                          </a:solidFill>
                          <a:latin typeface="+mn-lt"/>
                          <a:ea typeface="+mn-ea"/>
                          <a:cs typeface="+mn-cs"/>
                        </a:rPr>
                        <a:t>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chemeClr val="bg1"/>
                          </a:solidFill>
                          <a:latin typeface="+mn-lt"/>
                          <a:ea typeface="+mn-ea"/>
                          <a:cs typeface="+mn-cs"/>
                        </a:rPr>
                        <a:t>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chemeClr val="bg1"/>
                          </a:solidFill>
                          <a:latin typeface="+mn-lt"/>
                          <a:ea typeface="+mn-ea"/>
                          <a:cs typeface="+mn-cs"/>
                        </a:rPr>
                        <a:t>5</a:t>
                      </a:r>
                    </a:p>
                  </a:txBody>
                  <a:tcPr marL="36000" marR="36000" marT="9144" marB="9144" anchor="ctr">
                    <a:solidFill>
                      <a:srgbClr val="5C5B5A"/>
                    </a:solidFill>
                  </a:tcPr>
                </a:tc>
                <a:extLst>
                  <a:ext uri="{0D108BD9-81ED-4DB2-BD59-A6C34878D82A}">
                    <a16:rowId xmlns:a16="http://schemas.microsoft.com/office/drawing/2014/main" val="36748008"/>
                  </a:ext>
                </a:extLst>
              </a:tr>
              <a:tr h="306272">
                <a:tc>
                  <a:txBody>
                    <a:bodyPr/>
                    <a:lstStyle/>
                    <a:p>
                      <a:pPr algn="ctr"/>
                      <a:r>
                        <a:rPr lang="en-GB" sz="1200" b="1" kern="1200">
                          <a:solidFill>
                            <a:srgbClr val="5C5B5A"/>
                          </a:solidFill>
                          <a:latin typeface="+mn-lt"/>
                          <a:ea typeface="+mn-ea"/>
                          <a:cs typeface="+mn-cs"/>
                        </a:rPr>
                        <a:t>Male</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597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593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739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666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686</a:t>
                      </a:r>
                    </a:p>
                  </a:txBody>
                  <a:tcPr marL="36000" marR="36000" marT="9144" marB="9144" anchor="ctr">
                    <a:solidFill>
                      <a:srgbClr val="5C5B5A">
                        <a:alpha val="21176"/>
                      </a:srgbClr>
                    </a:solidFill>
                  </a:tcPr>
                </a:tc>
                <a:extLst>
                  <a:ext uri="{0D108BD9-81ED-4DB2-BD59-A6C34878D82A}">
                    <a16:rowId xmlns:a16="http://schemas.microsoft.com/office/drawing/2014/main" val="3516966643"/>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rPr>
                        <a:t>Female</a:t>
                      </a:r>
                      <a:endParaRPr lang="en-GB" sz="1200" b="1" kern="1200">
                        <a:solidFill>
                          <a:srgbClr val="5C5B5A"/>
                        </a:solidFill>
                        <a:latin typeface="+mn-lt"/>
                        <a:ea typeface="+mn-ea"/>
                        <a:cs typeface="+mn-cs"/>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761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843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906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970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784</a:t>
                      </a:r>
                    </a:p>
                  </a:txBody>
                  <a:tcPr marL="36000" marR="36000" marT="9144" marB="9144" anchor="ctr">
                    <a:solidFill>
                      <a:srgbClr val="5C5B5A">
                        <a:alpha val="21176"/>
                      </a:srgbClr>
                    </a:solidFill>
                  </a:tcPr>
                </a:tc>
                <a:extLst>
                  <a:ext uri="{0D108BD9-81ED-4DB2-BD59-A6C34878D82A}">
                    <a16:rowId xmlns:a16="http://schemas.microsoft.com/office/drawing/2014/main" val="2960091541"/>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rPr>
                        <a:t>16-24</a:t>
                      </a:r>
                      <a:endParaRPr lang="en-GB" sz="1200" b="1" kern="1200">
                        <a:solidFill>
                          <a:srgbClr val="5C5B5A"/>
                        </a:solidFill>
                        <a:latin typeface="+mn-lt"/>
                        <a:ea typeface="+mn-ea"/>
                        <a:cs typeface="+mn-cs"/>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113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96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123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170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111</a:t>
                      </a:r>
                    </a:p>
                  </a:txBody>
                  <a:tcPr marL="36000" marR="36000" marT="9144" marB="9144" anchor="ctr">
                    <a:solidFill>
                      <a:srgbClr val="5C5B5A">
                        <a:alpha val="21176"/>
                      </a:srgbClr>
                    </a:solidFill>
                  </a:tcPr>
                </a:tc>
                <a:extLst>
                  <a:ext uri="{0D108BD9-81ED-4DB2-BD59-A6C34878D82A}">
                    <a16:rowId xmlns:a16="http://schemas.microsoft.com/office/drawing/2014/main" val="1033443542"/>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rPr>
                        <a:t>25-44</a:t>
                      </a:r>
                      <a:endParaRPr lang="en-GB" sz="1200" b="1" kern="1200">
                        <a:solidFill>
                          <a:srgbClr val="5C5B5A"/>
                        </a:solidFill>
                        <a:latin typeface="+mn-lt"/>
                        <a:ea typeface="+mn-ea"/>
                        <a:cs typeface="+mn-cs"/>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413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421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455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503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440</a:t>
                      </a:r>
                    </a:p>
                  </a:txBody>
                  <a:tcPr marL="36000" marR="36000" marT="9144" marB="9144" anchor="ctr">
                    <a:solidFill>
                      <a:srgbClr val="5C5B5A">
                        <a:alpha val="21176"/>
                      </a:srgbClr>
                    </a:solidFill>
                  </a:tcPr>
                </a:tc>
                <a:extLst>
                  <a:ext uri="{0D108BD9-81ED-4DB2-BD59-A6C34878D82A}">
                    <a16:rowId xmlns:a16="http://schemas.microsoft.com/office/drawing/2014/main" val="2867391786"/>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rPr>
                        <a:t>45-64</a:t>
                      </a:r>
                      <a:endParaRPr lang="en-GB" sz="1200" b="1" kern="1200">
                        <a:solidFill>
                          <a:srgbClr val="5C5B5A"/>
                        </a:solidFill>
                        <a:latin typeface="+mn-lt"/>
                        <a:ea typeface="+mn-ea"/>
                        <a:cs typeface="+mn-cs"/>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484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538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525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565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570</a:t>
                      </a:r>
                    </a:p>
                  </a:txBody>
                  <a:tcPr marL="36000" marR="36000" marT="9144" marB="9144" anchor="ctr">
                    <a:solidFill>
                      <a:srgbClr val="5C5B5A">
                        <a:alpha val="21176"/>
                      </a:srgbClr>
                    </a:solidFill>
                  </a:tcPr>
                </a:tc>
                <a:extLst>
                  <a:ext uri="{0D108BD9-81ED-4DB2-BD59-A6C34878D82A}">
                    <a16:rowId xmlns:a16="http://schemas.microsoft.com/office/drawing/2014/main" val="2602298177"/>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rPr>
                        <a:t>65+</a:t>
                      </a:r>
                      <a:endParaRPr lang="en-GB" sz="1200" b="1" kern="1200">
                        <a:solidFill>
                          <a:srgbClr val="5C5B5A"/>
                        </a:solidFill>
                        <a:latin typeface="+mn-lt"/>
                        <a:ea typeface="+mn-ea"/>
                        <a:cs typeface="+mn-cs"/>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375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412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574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398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349</a:t>
                      </a:r>
                    </a:p>
                  </a:txBody>
                  <a:tcPr marL="36000" marR="36000" marT="9144" marB="9144" anchor="ctr">
                    <a:solidFill>
                      <a:srgbClr val="5C5B5A">
                        <a:alpha val="21176"/>
                      </a:srgbClr>
                    </a:solidFill>
                  </a:tcPr>
                </a:tc>
                <a:extLst>
                  <a:ext uri="{0D108BD9-81ED-4DB2-BD59-A6C34878D82A}">
                    <a16:rowId xmlns:a16="http://schemas.microsoft.com/office/drawing/2014/main" val="4190322652"/>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rPr>
                        <a:t>White</a:t>
                      </a:r>
                      <a:endParaRPr lang="en-GB" sz="1200" b="1" kern="1200">
                        <a:solidFill>
                          <a:srgbClr val="5C5B5A"/>
                        </a:solidFill>
                        <a:latin typeface="+mn-lt"/>
                        <a:ea typeface="+mn-ea"/>
                        <a:cs typeface="+mn-cs"/>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1201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1314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1503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1405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1297</a:t>
                      </a:r>
                    </a:p>
                  </a:txBody>
                  <a:tcPr marL="36000" marR="36000" marT="9144" marB="9144" anchor="ctr">
                    <a:solidFill>
                      <a:srgbClr val="5C5B5A">
                        <a:alpha val="21176"/>
                      </a:srgbClr>
                    </a:solidFill>
                  </a:tcPr>
                </a:tc>
                <a:extLst>
                  <a:ext uri="{0D108BD9-81ED-4DB2-BD59-A6C34878D82A}">
                    <a16:rowId xmlns:a16="http://schemas.microsoft.com/office/drawing/2014/main" val="3567551040"/>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rPr>
                        <a:t>Within racially minoritised communities</a:t>
                      </a:r>
                      <a:endParaRPr lang="en-GB" sz="1200" b="1" kern="1200">
                        <a:solidFill>
                          <a:srgbClr val="5C5B5A"/>
                        </a:solidFill>
                        <a:latin typeface="+mn-lt"/>
                        <a:ea typeface="+mn-ea"/>
                        <a:cs typeface="+mn-cs"/>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166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137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159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208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mn-lt"/>
                          <a:ea typeface="+mn-ea"/>
                          <a:cs typeface="+mn-cs"/>
                        </a:rPr>
                        <a:t>173</a:t>
                      </a:r>
                    </a:p>
                  </a:txBody>
                  <a:tcPr marL="36000" marR="36000" marT="9144" marB="9144" anchor="ctr">
                    <a:solidFill>
                      <a:srgbClr val="5C5B5A">
                        <a:alpha val="21176"/>
                      </a:srgbClr>
                    </a:solidFill>
                  </a:tcPr>
                </a:tc>
                <a:extLst>
                  <a:ext uri="{0D108BD9-81ED-4DB2-BD59-A6C34878D82A}">
                    <a16:rowId xmlns:a16="http://schemas.microsoft.com/office/drawing/2014/main" val="2560140518"/>
                  </a:ext>
                </a:extLst>
              </a:tr>
            </a:tbl>
          </a:graphicData>
        </a:graphic>
      </p:graphicFrame>
      <p:sp>
        <p:nvSpPr>
          <p:cNvPr id="10" name="Slide Number Placeholder 4">
            <a:extLst>
              <a:ext uri="{FF2B5EF4-FFF2-40B4-BE49-F238E27FC236}">
                <a16:creationId xmlns:a16="http://schemas.microsoft.com/office/drawing/2014/main" id="{EF8AE009-0E60-4BB3-B64A-CFAD2F600F6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100751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545933" y="270854"/>
            <a:ext cx="10515600" cy="586800"/>
          </a:xfrm>
        </p:spPr>
        <p:txBody>
          <a:bodyPr anchor="t">
            <a:normAutofit/>
          </a:bodyPr>
          <a:lstStyle/>
          <a:p>
            <a:r>
              <a:rPr lang="en-GB" sz="1800" b="1"/>
              <a:t>The food security score</a:t>
            </a:r>
          </a:p>
        </p:txBody>
      </p:sp>
      <p:sp>
        <p:nvSpPr>
          <p:cNvPr id="31" name="Text Placeholder 7">
            <a:extLst>
              <a:ext uri="{FF2B5EF4-FFF2-40B4-BE49-F238E27FC236}">
                <a16:creationId xmlns:a16="http://schemas.microsoft.com/office/drawing/2014/main" id="{6C0B38B2-F807-485A-8FD1-C8CCF7F52D38}"/>
              </a:ext>
            </a:extLst>
          </p:cNvPr>
          <p:cNvSpPr txBox="1">
            <a:spLocks/>
          </p:cNvSpPr>
          <p:nvPr/>
        </p:nvSpPr>
        <p:spPr>
          <a:xfrm>
            <a:off x="394865" y="733609"/>
            <a:ext cx="5429883" cy="261711"/>
          </a:xfrm>
          <a:prstGeom prst="rect">
            <a:avLst/>
          </a:prstGeom>
          <a:solidFill>
            <a:srgbClr val="5C5B5A"/>
          </a:solidFill>
          <a:ln>
            <a:solidFill>
              <a:srgbClr val="5C5B5A"/>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FFFFFF"/>
                </a:solidFill>
                <a:effectLst/>
                <a:uLnTx/>
                <a:uFillTx/>
                <a:latin typeface="Arial"/>
                <a:ea typeface="+mn-ea"/>
                <a:cs typeface="+mn-cs"/>
              </a:rPr>
              <a:t>Approach</a:t>
            </a:r>
          </a:p>
        </p:txBody>
      </p:sp>
      <p:sp>
        <p:nvSpPr>
          <p:cNvPr id="36" name="Text Placeholder 4">
            <a:extLst>
              <a:ext uri="{FF2B5EF4-FFF2-40B4-BE49-F238E27FC236}">
                <a16:creationId xmlns:a16="http://schemas.microsoft.com/office/drawing/2014/main" id="{0166E4AC-A609-43E5-9088-E92FDEAFA74F}"/>
              </a:ext>
            </a:extLst>
          </p:cNvPr>
          <p:cNvSpPr txBox="1">
            <a:spLocks/>
          </p:cNvSpPr>
          <p:nvPr/>
        </p:nvSpPr>
        <p:spPr>
          <a:xfrm>
            <a:off x="394866" y="990786"/>
            <a:ext cx="5429893" cy="4881694"/>
          </a:xfrm>
          <a:prstGeom prst="rect">
            <a:avLst/>
          </a:prstGeom>
          <a:ln>
            <a:solidFill>
              <a:srgbClr val="5C5B5A"/>
            </a:solidFill>
          </a:ln>
        </p:spPr>
        <p:txBody>
          <a:bodyPr vert="horz" lIns="45720" tIns="45720" rIns="45720" bIns="45720" rtlCol="0" anchor="t">
            <a:noAutofit/>
          </a:bodyPr>
          <a:lstStyle>
            <a:lvl1pPr marL="228600" indent="-228600" algn="l" defTabSz="914400" rtl="0" eaLnBrk="1" latinLnBrk="0" hangingPunct="1">
              <a:lnSpc>
                <a:spcPct val="90000"/>
              </a:lnSpc>
              <a:spcBef>
                <a:spcPts val="1000"/>
              </a:spcBef>
              <a:spcAft>
                <a:spcPts val="500"/>
              </a:spcAft>
              <a:buFont typeface="Arial" panose="020B0604020202020204" pitchFamily="34" charset="0"/>
              <a:buChar char="•"/>
              <a:defRPr sz="1600" kern="1200">
                <a:solidFill>
                  <a:schemeClr val="tx1"/>
                </a:solidFill>
                <a:latin typeface="+mn-lt"/>
                <a:ea typeface="+mn-ea"/>
                <a:cs typeface="+mn-cs"/>
              </a:defRPr>
            </a:lvl1pPr>
            <a:lvl2pPr marL="232200" indent="0" algn="l" defTabSz="914400" rtl="0" eaLnBrk="1" latinLnBrk="0" hangingPunct="1">
              <a:lnSpc>
                <a:spcPct val="90000"/>
              </a:lnSpc>
              <a:spcBef>
                <a:spcPts val="500"/>
              </a:spcBef>
              <a:buFont typeface="Arial" panose="020B0604020202020204" pitchFamily="34" charset="0"/>
              <a:buNone/>
              <a:defRPr sz="1600" i="1"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5C5B5A"/>
                </a:solidFill>
                <a:effectLst/>
                <a:uLnTx/>
                <a:uFillTx/>
                <a:latin typeface="Arial"/>
                <a:ea typeface="+mn-ea"/>
                <a:cs typeface="+mn-cs"/>
              </a:rPr>
              <a:t>This food security score is based on an adapted version of the score used by the USDA.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5C5B5A"/>
                </a:solidFill>
                <a:effectLst/>
                <a:uLnTx/>
                <a:uFillTx/>
                <a:latin typeface="Arial"/>
                <a:ea typeface="+mn-ea"/>
                <a:cs typeface="+mn-cs"/>
              </a:rPr>
              <a:t>As part of the residents’ survey, respondents were asked questions relating to food security. </a:t>
            </a:r>
          </a:p>
          <a:p>
            <a:pPr marL="450000" indent="-450000">
              <a:buFont typeface="Courier New" panose="02070309020205020404" pitchFamily="49" charset="0"/>
              <a:buChar char="o"/>
              <a:defRPr/>
            </a:pPr>
            <a:r>
              <a:rPr lang="en-GB" sz="1400">
                <a:solidFill>
                  <a:srgbClr val="5C5B5A"/>
                </a:solidFill>
                <a:latin typeface="Arial"/>
              </a:rPr>
              <a:t>All respondents: Questions B2 (statements 1-3), B3 (all statements), AD1a, AD1b</a:t>
            </a:r>
          </a:p>
          <a:p>
            <a:pPr marL="450000" indent="-450000">
              <a:buFont typeface="Courier New" panose="02070309020205020404" pitchFamily="49" charset="0"/>
              <a:buChar char="o"/>
              <a:defRPr/>
            </a:pPr>
            <a:r>
              <a:rPr lang="en-GB" sz="1400">
                <a:solidFill>
                  <a:srgbClr val="5C5B5A"/>
                </a:solidFill>
                <a:latin typeface="Arial"/>
              </a:rPr>
              <a:t>Children in household only: Questions CH1, CH1a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400">
                <a:solidFill>
                  <a:srgbClr val="5C5B5A"/>
                </a:solidFill>
                <a:latin typeface="Arial"/>
              </a:rPr>
              <a:t>S</a:t>
            </a:r>
            <a:r>
              <a:rPr kumimoji="0" lang="en-GB" sz="1400" b="0" i="0" u="none" strike="noStrike" kern="1200" cap="none" spc="0" normalizeH="0" baseline="0" noProof="0">
                <a:ln>
                  <a:noFill/>
                </a:ln>
                <a:solidFill>
                  <a:srgbClr val="5C5B5A"/>
                </a:solidFill>
                <a:effectLst/>
                <a:uLnTx/>
                <a:uFillTx/>
                <a:latin typeface="Arial"/>
                <a:ea typeface="+mn-ea"/>
                <a:cs typeface="+mn-cs"/>
              </a:rPr>
              <a:t>lides relating to each question can be found throughout the following section of this report.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5C5B5A"/>
                </a:solidFill>
                <a:effectLst/>
                <a:uLnTx/>
                <a:uFillTx/>
                <a:latin typeface="Arial"/>
                <a:ea typeface="+mn-ea"/>
                <a:cs typeface="+mn-cs"/>
              </a:rPr>
              <a:t>For each question, if a positive response was given (e.g. “Yes, I have had to cut the size of my meals”), then the respondent was scored a point.</a:t>
            </a:r>
          </a:p>
          <a:p>
            <a:pPr>
              <a:spcAft>
                <a:spcPts val="0"/>
              </a:spcAft>
              <a:defRPr/>
            </a:pPr>
            <a:r>
              <a:rPr kumimoji="0" lang="en-GB" sz="1400" b="0" i="0" u="none" strike="noStrike" kern="1200" cap="none" spc="0" normalizeH="0" baseline="0" noProof="0">
                <a:ln>
                  <a:noFill/>
                </a:ln>
                <a:solidFill>
                  <a:srgbClr val="5C5B5A"/>
                </a:solidFill>
                <a:effectLst/>
                <a:uLnTx/>
                <a:uFillTx/>
                <a:latin typeface="Arial"/>
                <a:ea typeface="+mn-ea"/>
                <a:cs typeface="+mn-cs"/>
              </a:rPr>
              <a:t>Taking all above questions into consideration respondents’ points were totalled, and their score assessed on a scale of food security. This scale </a:t>
            </a:r>
            <a:r>
              <a:rPr lang="en-GB" sz="1400">
                <a:solidFill>
                  <a:srgbClr val="5C5B5A"/>
                </a:solidFill>
                <a:latin typeface="Arial"/>
              </a:rPr>
              <a:t>differs for </a:t>
            </a:r>
            <a:r>
              <a:rPr kumimoji="0" lang="en-GB" sz="1400" b="0" i="0" u="none" strike="noStrike" kern="1200" cap="none" spc="0" normalizeH="0" baseline="0" noProof="0">
                <a:ln>
                  <a:noFill/>
                </a:ln>
                <a:solidFill>
                  <a:srgbClr val="5C5B5A"/>
                </a:solidFill>
                <a:effectLst/>
                <a:uLnTx/>
                <a:uFillTx/>
                <a:latin typeface="Arial"/>
                <a:ea typeface="+mn-ea"/>
                <a:cs typeface="+mn-cs"/>
              </a:rPr>
              <a:t>those with or without children in their household. A breakdown of the scale can be seen to the right.</a:t>
            </a:r>
            <a:r>
              <a:rPr lang="en-GB" sz="1400">
                <a:solidFill>
                  <a:srgbClr val="5C5B5A"/>
                </a:solidFill>
                <a:latin typeface="Arial"/>
              </a:rPr>
              <a:t> </a:t>
            </a:r>
            <a:endParaRPr kumimoji="0" lang="en-GB" sz="1400" b="0" i="0" u="none" strike="noStrike" kern="1200" cap="none" spc="0" normalizeH="0" baseline="0" noProof="0">
              <a:ln>
                <a:noFill/>
              </a:ln>
              <a:solidFill>
                <a:srgbClr val="5C5B5A"/>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5C5B5A"/>
                </a:solidFill>
                <a:effectLst/>
                <a:uLnTx/>
                <a:uFillTx/>
                <a:latin typeface="Arial"/>
                <a:ea typeface="+mn-ea"/>
                <a:cs typeface="+mn-cs"/>
              </a:rPr>
              <a:t>The graphs on the summary slides of the cost of living section show the overall level of food security as well as food security amongst those with and without children in their household.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2F5F"/>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2F5F"/>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2F5F"/>
              </a:solidFill>
              <a:effectLst/>
              <a:uLnTx/>
              <a:uFillTx/>
              <a:latin typeface="Arial"/>
              <a:ea typeface="+mn-ea"/>
              <a:cs typeface="+mn-cs"/>
            </a:endParaRPr>
          </a:p>
        </p:txBody>
      </p:sp>
      <p:cxnSp>
        <p:nvCxnSpPr>
          <p:cNvPr id="29" name="Straight Connector 28">
            <a:extLst>
              <a:ext uri="{FF2B5EF4-FFF2-40B4-BE49-F238E27FC236}">
                <a16:creationId xmlns:a16="http://schemas.microsoft.com/office/drawing/2014/main" id="{C5D1D1D4-5987-4D32-85F7-9C0EC7A0C4F3}"/>
              </a:ext>
              <a:ext uri="{C183D7F6-B498-43B3-948B-1728B52AA6E4}">
                <adec:decorative xmlns:adec="http://schemas.microsoft.com/office/drawing/2017/decorative" val="1"/>
              </a:ext>
            </a:extLst>
          </p:cNvPr>
          <p:cNvCxnSpPr>
            <a:cxnSpLocks/>
          </p:cNvCxnSpPr>
          <p:nvPr/>
        </p:nvCxnSpPr>
        <p:spPr>
          <a:xfrm flipV="1">
            <a:off x="5960377" y="664251"/>
            <a:ext cx="0" cy="55136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Tables showing how points are allocated for responses to questions on food security, to identify where respondents appear on the food security scale">
            <a:extLst>
              <a:ext uri="{FF2B5EF4-FFF2-40B4-BE49-F238E27FC236}">
                <a16:creationId xmlns:a16="http://schemas.microsoft.com/office/drawing/2014/main" id="{612FAE91-3092-9C42-D3D1-CCA35D56B8FE}"/>
              </a:ext>
            </a:extLst>
          </p:cNvPr>
          <p:cNvPicPr>
            <a:picLocks noChangeAspect="1"/>
          </p:cNvPicPr>
          <p:nvPr/>
        </p:nvPicPr>
        <p:blipFill>
          <a:blip r:embed="rId3"/>
          <a:stretch>
            <a:fillRect/>
          </a:stretch>
        </p:blipFill>
        <p:spPr>
          <a:xfrm>
            <a:off x="6119864" y="740641"/>
            <a:ext cx="5541744" cy="5401524"/>
          </a:xfrm>
          <a:prstGeom prst="rect">
            <a:avLst/>
          </a:prstGeom>
        </p:spPr>
      </p:pic>
      <p:sp>
        <p:nvSpPr>
          <p:cNvPr id="9" name="Slide Number Placeholder 4">
            <a:extLst>
              <a:ext uri="{FF2B5EF4-FFF2-40B4-BE49-F238E27FC236}">
                <a16:creationId xmlns:a16="http://schemas.microsoft.com/office/drawing/2014/main" id="{1AEAADF8-71C1-470F-BE78-8BD8D28F4F1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608971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306183"/>
            <a:ext cx="11198112" cy="828685"/>
          </a:xfrm>
        </p:spPr>
        <p:txBody>
          <a:bodyPr anchor="t">
            <a:noAutofit/>
          </a:bodyPr>
          <a:lstStyle/>
          <a:p>
            <a:r>
              <a:rPr lang="en-GB" sz="1800" b="1"/>
              <a:t>The proportion of respondents who are </a:t>
            </a:r>
            <a:r>
              <a:rPr lang="en-GB" sz="1800" b="1">
                <a:solidFill>
                  <a:srgbClr val="009690"/>
                </a:solidFill>
              </a:rPr>
              <a:t>worried about their food running out </a:t>
            </a:r>
            <a:r>
              <a:rPr lang="en-GB" sz="1800" b="1"/>
              <a:t>(40% to 39%) has not changed significantly since November. Those who </a:t>
            </a:r>
            <a:r>
              <a:rPr lang="en-GB" sz="1800" b="1">
                <a:solidFill>
                  <a:srgbClr val="009690"/>
                </a:solidFill>
              </a:rPr>
              <a:t>couldn’t afford balanced meals </a:t>
            </a:r>
            <a:r>
              <a:rPr lang="en-GB" sz="1800" b="1"/>
              <a:t>and whose </a:t>
            </a:r>
            <a:r>
              <a:rPr lang="en-GB" sz="1800" b="1">
                <a:solidFill>
                  <a:srgbClr val="009690"/>
                </a:solidFill>
              </a:rPr>
              <a:t>food didn’t last and couldn’t afford more </a:t>
            </a:r>
            <a:r>
              <a:rPr lang="en-GB" sz="1800" b="1"/>
              <a:t>often is also stable since last wave (41% to 42% and 36% to 35%)</a:t>
            </a:r>
          </a:p>
        </p:txBody>
      </p:sp>
      <p:sp>
        <p:nvSpPr>
          <p:cNvPr id="7" name="Text Placeholder 4">
            <a:extLst>
              <a:ext uri="{FF2B5EF4-FFF2-40B4-BE49-F238E27FC236}">
                <a16:creationId xmlns:a16="http://schemas.microsoft.com/office/drawing/2014/main" id="{DF0FD68D-CFEC-4BC0-8437-ADD75EF29134}"/>
              </a:ext>
            </a:extLst>
          </p:cNvPr>
          <p:cNvSpPr txBox="1">
            <a:spLocks/>
          </p:cNvSpPr>
          <p:nvPr/>
        </p:nvSpPr>
        <p:spPr>
          <a:xfrm>
            <a:off x="3045448" y="1217307"/>
            <a:ext cx="5799101"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In the past twelve months, have you…?</a:t>
            </a:r>
          </a:p>
        </p:txBody>
      </p:sp>
      <p:sp>
        <p:nvSpPr>
          <p:cNvPr id="35" name="TextBox 34">
            <a:extLst>
              <a:ext uri="{FF2B5EF4-FFF2-40B4-BE49-F238E27FC236}">
                <a16:creationId xmlns:a16="http://schemas.microsoft.com/office/drawing/2014/main" id="{6FDEB6CE-661A-461E-AF9C-9068D26AD459}"/>
              </a:ext>
            </a:extLst>
          </p:cNvPr>
          <p:cNvSpPr txBox="1"/>
          <p:nvPr/>
        </p:nvSpPr>
        <p:spPr>
          <a:xfrm>
            <a:off x="981387" y="1589344"/>
            <a:ext cx="3657153" cy="480131"/>
          </a:xfrm>
          <a:prstGeom prst="rect">
            <a:avLst/>
          </a:prstGeom>
          <a:noFill/>
          <a:ln>
            <a:noFill/>
          </a:ln>
        </p:spPr>
        <p:txBody>
          <a:bodyPr vert="horz" lIns="91440" tIns="45720" rIns="91440" bIns="45720" rtlCol="0" anchor="ctr">
            <a:noAutofit/>
          </a:bodyPr>
          <a:lstStyle>
            <a:defPPr>
              <a:defRPr lang="en-US"/>
            </a:defPPr>
            <a:lvl1pPr indent="0" algn="ctr">
              <a:lnSpc>
                <a:spcPct val="90000"/>
              </a:lnSpc>
              <a:spcBef>
                <a:spcPts val="1000"/>
              </a:spcBef>
              <a:buFont typeface="Arial" panose="020B0604020202020204" pitchFamily="34" charset="0"/>
              <a:buNone/>
              <a:defRPr sz="1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solidFill>
                  <a:srgbClr val="5C5B5A"/>
                </a:solidFill>
                <a:latin typeface="Arial"/>
              </a:rPr>
              <a:t>…</a:t>
            </a:r>
            <a:r>
              <a:rPr kumimoji="0" lang="en-GB" sz="1400" b="1" i="0" u="none" strike="noStrike" kern="1200" cap="none" spc="0" normalizeH="0" baseline="0" noProof="0">
                <a:ln>
                  <a:noFill/>
                </a:ln>
                <a:solidFill>
                  <a:srgbClr val="5C5B5A"/>
                </a:solidFill>
                <a:effectLst/>
                <a:uLnTx/>
                <a:uFillTx/>
                <a:latin typeface="Arial"/>
                <a:ea typeface="+mn-ea"/>
                <a:cs typeface="+mn-cs"/>
              </a:rPr>
              <a:t>worried whether your food would run out before you got money to buy more</a:t>
            </a:r>
          </a:p>
        </p:txBody>
      </p:sp>
      <p:graphicFrame>
        <p:nvGraphicFramePr>
          <p:cNvPr id="17" name="Chart 16" descr="100% stacked column chart showing that the percentage of respondents saying they were often worried their food would run out before they got money to buy more has remained consistent in September (41%), November (40%) and January (39%). ">
            <a:extLst>
              <a:ext uri="{FF2B5EF4-FFF2-40B4-BE49-F238E27FC236}">
                <a16:creationId xmlns:a16="http://schemas.microsoft.com/office/drawing/2014/main" id="{0F5F5C24-63FC-4A27-BEF7-0A33E0950E98}"/>
              </a:ext>
            </a:extLst>
          </p:cNvPr>
          <p:cNvGraphicFramePr/>
          <p:nvPr>
            <p:extLst>
              <p:ext uri="{D42A27DB-BD31-4B8C-83A1-F6EECF244321}">
                <p14:modId xmlns:p14="http://schemas.microsoft.com/office/powerpoint/2010/main" val="2114999179"/>
              </p:ext>
            </p:extLst>
          </p:nvPr>
        </p:nvGraphicFramePr>
        <p:xfrm>
          <a:off x="1081510" y="2056031"/>
          <a:ext cx="3441942" cy="3983610"/>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Box 36">
            <a:extLst>
              <a:ext uri="{FF2B5EF4-FFF2-40B4-BE49-F238E27FC236}">
                <a16:creationId xmlns:a16="http://schemas.microsoft.com/office/drawing/2014/main" id="{46AEBEDD-3AF2-44CB-A82D-996F3A9EFCA0}"/>
              </a:ext>
            </a:extLst>
          </p:cNvPr>
          <p:cNvSpPr txBox="1"/>
          <p:nvPr/>
        </p:nvSpPr>
        <p:spPr>
          <a:xfrm>
            <a:off x="4561552" y="1589344"/>
            <a:ext cx="3643919" cy="480131"/>
          </a:xfrm>
          <a:prstGeom prst="rect">
            <a:avLst/>
          </a:prstGeom>
          <a:noFill/>
          <a:ln>
            <a:noFill/>
          </a:ln>
        </p:spPr>
        <p:txBody>
          <a:bodyPr vert="horz" lIns="91440" tIns="45720" rIns="91440" bIns="45720" rtlCol="0" anchor="ctr">
            <a:noAutofit/>
          </a:bodyPr>
          <a:lstStyle>
            <a:defPPr>
              <a:defRPr lang="en-US"/>
            </a:defPPr>
            <a:lvl1pPr indent="0" algn="ctr">
              <a:lnSpc>
                <a:spcPct val="90000"/>
              </a:lnSpc>
              <a:spcBef>
                <a:spcPts val="1000"/>
              </a:spcBef>
              <a:buFont typeface="Arial" panose="020B0604020202020204" pitchFamily="34" charset="0"/>
              <a:buNone/>
              <a:defRPr sz="1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solidFill>
                  <a:srgbClr val="5C5B5A"/>
                </a:solidFill>
                <a:latin typeface="Arial"/>
              </a:rPr>
              <a:t>…</a:t>
            </a:r>
            <a:r>
              <a:rPr kumimoji="0" lang="en-GB" sz="1400" b="1" i="0" u="none" strike="noStrike" kern="1200" cap="none" spc="0" normalizeH="0" baseline="0" noProof="0">
                <a:ln>
                  <a:noFill/>
                </a:ln>
                <a:solidFill>
                  <a:srgbClr val="5C5B5A"/>
                </a:solidFill>
                <a:effectLst/>
                <a:uLnTx/>
                <a:uFillTx/>
                <a:latin typeface="Arial"/>
                <a:ea typeface="+mn-ea"/>
                <a:cs typeface="+mn-cs"/>
              </a:rPr>
              <a:t>couldn't afford to eat balanced meals</a:t>
            </a:r>
          </a:p>
        </p:txBody>
      </p:sp>
      <p:graphicFrame>
        <p:nvGraphicFramePr>
          <p:cNvPr id="33" name="Chart 32" descr="100% stacked column chart showing that the percentage of respondents saying they were often worried they couldn't afford to eat balanced meals has consistent between November (41%) and January (42%). ">
            <a:extLst>
              <a:ext uri="{FF2B5EF4-FFF2-40B4-BE49-F238E27FC236}">
                <a16:creationId xmlns:a16="http://schemas.microsoft.com/office/drawing/2014/main" id="{FEB68C0C-D5DA-429A-B3CA-618E7215AF75}"/>
              </a:ext>
            </a:extLst>
          </p:cNvPr>
          <p:cNvGraphicFramePr/>
          <p:nvPr>
            <p:extLst>
              <p:ext uri="{D42A27DB-BD31-4B8C-83A1-F6EECF244321}">
                <p14:modId xmlns:p14="http://schemas.microsoft.com/office/powerpoint/2010/main" val="2915709152"/>
              </p:ext>
            </p:extLst>
          </p:nvPr>
        </p:nvGraphicFramePr>
        <p:xfrm>
          <a:off x="4738663" y="2069476"/>
          <a:ext cx="3238844" cy="3983610"/>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35">
            <a:extLst>
              <a:ext uri="{FF2B5EF4-FFF2-40B4-BE49-F238E27FC236}">
                <a16:creationId xmlns:a16="http://schemas.microsoft.com/office/drawing/2014/main" id="{A218BA4A-09A6-4058-A96B-D08B624D6ABF}"/>
              </a:ext>
            </a:extLst>
          </p:cNvPr>
          <p:cNvSpPr txBox="1"/>
          <p:nvPr/>
        </p:nvSpPr>
        <p:spPr>
          <a:xfrm>
            <a:off x="8065752" y="1589344"/>
            <a:ext cx="4050048" cy="480131"/>
          </a:xfrm>
          <a:prstGeom prst="rect">
            <a:avLst/>
          </a:prstGeom>
          <a:noFill/>
          <a:ln>
            <a:noFill/>
          </a:ln>
        </p:spPr>
        <p:txBody>
          <a:bodyPr vert="horz" lIns="91440" tIns="45720" rIns="91440" bIns="45720" rtlCol="0" anchor="ctr">
            <a:noAutofit/>
          </a:bodyPr>
          <a:lstStyle>
            <a:defPPr>
              <a:defRPr lang="en-US"/>
            </a:defPPr>
            <a:lvl1pPr indent="0" algn="ctr">
              <a:lnSpc>
                <a:spcPct val="90000"/>
              </a:lnSpc>
              <a:spcBef>
                <a:spcPts val="1000"/>
              </a:spcBef>
              <a:buFont typeface="Arial" panose="020B0604020202020204" pitchFamily="34" charset="0"/>
              <a:buNone/>
              <a:defRPr sz="1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 experienced the food you bought didn't last, and you didn't have money to get more</a:t>
            </a:r>
          </a:p>
        </p:txBody>
      </p:sp>
      <p:graphicFrame>
        <p:nvGraphicFramePr>
          <p:cNvPr id="34" name="Chart 33" descr="100% stacked column chart showing that the percentage of respondents saying they were sometimes worried the food they bought just didn't last and they didn't have money to get more has stayed consistent between November (36%) and January (35%). ">
            <a:extLst>
              <a:ext uri="{FF2B5EF4-FFF2-40B4-BE49-F238E27FC236}">
                <a16:creationId xmlns:a16="http://schemas.microsoft.com/office/drawing/2014/main" id="{E482C695-85A4-4A7E-AF30-7C920E1A2BDD}"/>
              </a:ext>
            </a:extLst>
          </p:cNvPr>
          <p:cNvGraphicFramePr/>
          <p:nvPr>
            <p:extLst>
              <p:ext uri="{D42A27DB-BD31-4B8C-83A1-F6EECF244321}">
                <p14:modId xmlns:p14="http://schemas.microsoft.com/office/powerpoint/2010/main" val="516708180"/>
              </p:ext>
            </p:extLst>
          </p:nvPr>
        </p:nvGraphicFramePr>
        <p:xfrm>
          <a:off x="8342968" y="2056031"/>
          <a:ext cx="3441942" cy="39836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Table 5">
            <a:extLst>
              <a:ext uri="{FF2B5EF4-FFF2-40B4-BE49-F238E27FC236}">
                <a16:creationId xmlns:a16="http://schemas.microsoft.com/office/drawing/2014/main" id="{D8D061D0-4CC0-B617-B446-D489924F9F0E}"/>
              </a:ext>
            </a:extLst>
          </p:cNvPr>
          <p:cNvGraphicFramePr>
            <a:graphicFrameLocks noGrp="1"/>
          </p:cNvGraphicFramePr>
          <p:nvPr>
            <p:extLst>
              <p:ext uri="{D42A27DB-BD31-4B8C-83A1-F6EECF244321}">
                <p14:modId xmlns:p14="http://schemas.microsoft.com/office/powerpoint/2010/main" val="669608525"/>
              </p:ext>
            </p:extLst>
          </p:nvPr>
        </p:nvGraphicFramePr>
        <p:xfrm>
          <a:off x="71753" y="5284550"/>
          <a:ext cx="11713160" cy="640080"/>
        </p:xfrm>
        <a:graphic>
          <a:graphicData uri="http://schemas.openxmlformats.org/drawingml/2006/table">
            <a:tbl>
              <a:tblPr firstRow="1" bandRow="1">
                <a:tableStyleId>{5C22544A-7EE6-4342-B048-85BDC9FD1C3A}</a:tableStyleId>
              </a:tblPr>
              <a:tblGrid>
                <a:gridCol w="1060761">
                  <a:extLst>
                    <a:ext uri="{9D8B030D-6E8A-4147-A177-3AD203B41FA5}">
                      <a16:colId xmlns:a16="http://schemas.microsoft.com/office/drawing/2014/main" val="2728184328"/>
                    </a:ext>
                  </a:extLst>
                </a:gridCol>
                <a:gridCol w="838899">
                  <a:extLst>
                    <a:ext uri="{9D8B030D-6E8A-4147-A177-3AD203B41FA5}">
                      <a16:colId xmlns:a16="http://schemas.microsoft.com/office/drawing/2014/main" val="2908041576"/>
                    </a:ext>
                  </a:extLst>
                </a:gridCol>
                <a:gridCol w="838899">
                  <a:extLst>
                    <a:ext uri="{9D8B030D-6E8A-4147-A177-3AD203B41FA5}">
                      <a16:colId xmlns:a16="http://schemas.microsoft.com/office/drawing/2014/main" val="1027668848"/>
                    </a:ext>
                  </a:extLst>
                </a:gridCol>
                <a:gridCol w="838899">
                  <a:extLst>
                    <a:ext uri="{9D8B030D-6E8A-4147-A177-3AD203B41FA5}">
                      <a16:colId xmlns:a16="http://schemas.microsoft.com/office/drawing/2014/main" val="727705638"/>
                    </a:ext>
                  </a:extLst>
                </a:gridCol>
                <a:gridCol w="838899">
                  <a:extLst>
                    <a:ext uri="{9D8B030D-6E8A-4147-A177-3AD203B41FA5}">
                      <a16:colId xmlns:a16="http://schemas.microsoft.com/office/drawing/2014/main" val="2630543932"/>
                    </a:ext>
                  </a:extLst>
                </a:gridCol>
                <a:gridCol w="444617">
                  <a:extLst>
                    <a:ext uri="{9D8B030D-6E8A-4147-A177-3AD203B41FA5}">
                      <a16:colId xmlns:a16="http://schemas.microsoft.com/office/drawing/2014/main" val="1007675669"/>
                    </a:ext>
                  </a:extLst>
                </a:gridCol>
                <a:gridCol w="664827">
                  <a:extLst>
                    <a:ext uri="{9D8B030D-6E8A-4147-A177-3AD203B41FA5}">
                      <a16:colId xmlns:a16="http://schemas.microsoft.com/office/drawing/2014/main" val="3792808574"/>
                    </a:ext>
                  </a:extLst>
                </a:gridCol>
                <a:gridCol w="840996">
                  <a:extLst>
                    <a:ext uri="{9D8B030D-6E8A-4147-A177-3AD203B41FA5}">
                      <a16:colId xmlns:a16="http://schemas.microsoft.com/office/drawing/2014/main" val="392119709"/>
                    </a:ext>
                  </a:extLst>
                </a:gridCol>
                <a:gridCol w="840996">
                  <a:extLst>
                    <a:ext uri="{9D8B030D-6E8A-4147-A177-3AD203B41FA5}">
                      <a16:colId xmlns:a16="http://schemas.microsoft.com/office/drawing/2014/main" val="1597674190"/>
                    </a:ext>
                  </a:extLst>
                </a:gridCol>
                <a:gridCol w="840996">
                  <a:extLst>
                    <a:ext uri="{9D8B030D-6E8A-4147-A177-3AD203B41FA5}">
                      <a16:colId xmlns:a16="http://schemas.microsoft.com/office/drawing/2014/main" val="2752451643"/>
                    </a:ext>
                  </a:extLst>
                </a:gridCol>
                <a:gridCol w="293615">
                  <a:extLst>
                    <a:ext uri="{9D8B030D-6E8A-4147-A177-3AD203B41FA5}">
                      <a16:colId xmlns:a16="http://schemas.microsoft.com/office/drawing/2014/main" val="3766194404"/>
                    </a:ext>
                  </a:extLst>
                </a:gridCol>
                <a:gridCol w="842689">
                  <a:extLst>
                    <a:ext uri="{9D8B030D-6E8A-4147-A177-3AD203B41FA5}">
                      <a16:colId xmlns:a16="http://schemas.microsoft.com/office/drawing/2014/main" val="4278689821"/>
                    </a:ext>
                  </a:extLst>
                </a:gridCol>
                <a:gridCol w="842689">
                  <a:extLst>
                    <a:ext uri="{9D8B030D-6E8A-4147-A177-3AD203B41FA5}">
                      <a16:colId xmlns:a16="http://schemas.microsoft.com/office/drawing/2014/main" val="2321375210"/>
                    </a:ext>
                  </a:extLst>
                </a:gridCol>
                <a:gridCol w="842689">
                  <a:extLst>
                    <a:ext uri="{9D8B030D-6E8A-4147-A177-3AD203B41FA5}">
                      <a16:colId xmlns:a16="http://schemas.microsoft.com/office/drawing/2014/main" val="3827632164"/>
                    </a:ext>
                  </a:extLst>
                </a:gridCol>
                <a:gridCol w="842689">
                  <a:extLst>
                    <a:ext uri="{9D8B030D-6E8A-4147-A177-3AD203B41FA5}">
                      <a16:colId xmlns:a16="http://schemas.microsoft.com/office/drawing/2014/main" val="2365587902"/>
                    </a:ext>
                  </a:extLst>
                </a:gridCol>
              </a:tblGrid>
              <a:tr h="36933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mn-lt"/>
                        </a:rPr>
                        <a:t>S</a:t>
                      </a:r>
                      <a:r>
                        <a:rPr kumimoji="0" lang="en-GB" sz="1200" b="1" i="0" u="none" strike="noStrike" kern="1200" cap="none" spc="0" normalizeH="0" baseline="0" noProof="0">
                          <a:ln>
                            <a:noFill/>
                          </a:ln>
                          <a:solidFill>
                            <a:srgbClr val="5C5B5A"/>
                          </a:solidFill>
                          <a:effectLst/>
                          <a:uLnTx/>
                          <a:uFillTx/>
                          <a:latin typeface="+mn-lt"/>
                          <a:ea typeface="+mn-ea"/>
                          <a:cs typeface="+mn-cs"/>
                        </a:rPr>
                        <a:t>um: </a:t>
                      </a:r>
                      <a:r>
                        <a:rPr kumimoji="0" lang="en-GB" sz="1200" b="1" i="0" u="none" strike="noStrike" kern="1200" cap="none" spc="0" normalizeH="0" baseline="0" noProof="0">
                          <a:ln>
                            <a:noFill/>
                          </a:ln>
                          <a:solidFill>
                            <a:srgbClr val="FF0000"/>
                          </a:solidFill>
                          <a:effectLst/>
                          <a:uLnTx/>
                          <a:uFillTx/>
                          <a:latin typeface="+mn-lt"/>
                          <a:ea typeface="+mn-ea"/>
                          <a:cs typeface="+mn-cs"/>
                        </a:rPr>
                        <a:t>Often</a:t>
                      </a:r>
                      <a:r>
                        <a:rPr kumimoji="0" lang="en-GB" sz="1200" b="1" i="0" u="none" strike="noStrike" kern="1200" cap="none" spc="0" normalizeH="0" baseline="0" noProof="0">
                          <a:ln>
                            <a:noFill/>
                          </a:ln>
                          <a:solidFill>
                            <a:srgbClr val="5C5B5A"/>
                          </a:solidFill>
                          <a:effectLst/>
                          <a:uLnTx/>
                          <a:uFillTx/>
                          <a:latin typeface="+mn-lt"/>
                          <a:ea typeface="+mn-ea"/>
                          <a:cs typeface="+mn-cs"/>
                        </a:rPr>
                        <a:t>/ </a:t>
                      </a:r>
                      <a:r>
                        <a:rPr kumimoji="0" lang="en-GB" sz="1200" b="1" i="0" u="none" strike="noStrike" kern="1200" cap="none" spc="0" normalizeH="0" baseline="0" noProof="0">
                          <a:ln>
                            <a:noFill/>
                          </a:ln>
                          <a:solidFill>
                            <a:srgbClr val="FF7575"/>
                          </a:solidFill>
                          <a:effectLst/>
                          <a:uLnTx/>
                          <a:uFillTx/>
                          <a:latin typeface="+mn-lt"/>
                          <a:ea typeface="+mn-ea"/>
                          <a:cs typeface="+mn-cs"/>
                        </a:rPr>
                        <a:t>Sometimes true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solidFill>
                            <a:schemeClr val="tx1">
                              <a:lumMod val="85000"/>
                              <a:lumOff val="15000"/>
                            </a:schemeClr>
                          </a:solidFill>
                        </a:rPr>
                        <a:t>32%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solidFill>
                            <a:schemeClr val="tx1">
                              <a:lumMod val="85000"/>
                              <a:lumOff val="15000"/>
                            </a:schemeClr>
                          </a:solidFill>
                        </a:rPr>
                        <a:t>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solidFill>
                            <a:schemeClr val="tx1">
                              <a:lumMod val="85000"/>
                              <a:lumOff val="15000"/>
                            </a:schemeClr>
                          </a:solidFill>
                        </a:rPr>
                        <a:t>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solidFill>
                            <a:schemeClr val="tx1">
                              <a:lumMod val="85000"/>
                              <a:lumOff val="15000"/>
                            </a:schemeClr>
                          </a:solidFill>
                        </a:rPr>
                        <a:t>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solidFill>
                            <a:schemeClr val="tx1">
                              <a:lumMod val="85000"/>
                              <a:lumOff val="15000"/>
                            </a:schemeClr>
                          </a:solidFill>
                        </a:rPr>
                        <a:t>33%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solidFill>
                            <a:schemeClr val="tx1">
                              <a:lumMod val="85000"/>
                              <a:lumOff val="15000"/>
                            </a:schemeClr>
                          </a:solidFill>
                        </a:rPr>
                        <a:t>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solidFill>
                            <a:schemeClr val="tx1">
                              <a:lumMod val="85000"/>
                              <a:lumOff val="15000"/>
                            </a:schemeClr>
                          </a:solidFill>
                        </a:rPr>
                        <a:t>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solidFill>
                            <a:schemeClr val="tx1">
                              <a:lumMod val="85000"/>
                              <a:lumOff val="15000"/>
                            </a:schemeClr>
                          </a:solidFill>
                        </a:rPr>
                        <a:t>42%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solidFill>
                            <a:schemeClr val="tx1">
                              <a:lumMod val="85000"/>
                              <a:lumOff val="15000"/>
                            </a:schemeClr>
                          </a:solidFill>
                        </a:rPr>
                        <a:t>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solidFill>
                            <a:schemeClr val="tx1">
                              <a:lumMod val="85000"/>
                              <a:lumOff val="15000"/>
                            </a:schemeClr>
                          </a:solidFill>
                        </a:rPr>
                        <a:t>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solidFill>
                            <a:schemeClr val="tx1">
                              <a:lumMod val="85000"/>
                              <a:lumOff val="15000"/>
                            </a:schemeClr>
                          </a:solidFill>
                        </a:rPr>
                        <a:t>36%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solidFill>
                            <a:schemeClr val="tx1">
                              <a:lumMod val="85000"/>
                              <a:lumOff val="15000"/>
                            </a:schemeClr>
                          </a:solidFill>
                        </a:rPr>
                        <a:t>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1399859"/>
                  </a:ext>
                </a:extLst>
              </a:tr>
            </a:tbl>
          </a:graphicData>
        </a:graphic>
      </p:graphicFrame>
      <p:grpSp>
        <p:nvGrpSpPr>
          <p:cNvPr id="19" name="Group 18" descr="Green and Red arrows to signify when a statistic is significantly higher or lower than the previous survey.">
            <a:extLst>
              <a:ext uri="{FF2B5EF4-FFF2-40B4-BE49-F238E27FC236}">
                <a16:creationId xmlns:a16="http://schemas.microsoft.com/office/drawing/2014/main" id="{72B4C283-6827-42D0-BE4E-0FE80D271298}"/>
              </a:ext>
            </a:extLst>
          </p:cNvPr>
          <p:cNvGrpSpPr/>
          <p:nvPr/>
        </p:nvGrpSpPr>
        <p:grpSpPr>
          <a:xfrm>
            <a:off x="530845" y="6033157"/>
            <a:ext cx="3335502" cy="276999"/>
            <a:chOff x="520117" y="5798698"/>
            <a:chExt cx="3335502" cy="276999"/>
          </a:xfrm>
        </p:grpSpPr>
        <p:sp>
          <p:nvSpPr>
            <p:cNvPr id="21" name="Arrow: Down 20">
              <a:extLst>
                <a:ext uri="{FF2B5EF4-FFF2-40B4-BE49-F238E27FC236}">
                  <a16:creationId xmlns:a16="http://schemas.microsoft.com/office/drawing/2014/main" id="{8FCEE61B-5772-42CB-B69B-4C146592F790}"/>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E7C28993-D70F-41E6-8C05-E49F8E43C34B}"/>
                </a:ext>
              </a:extLst>
            </p:cNvPr>
            <p:cNvSpPr txBox="1"/>
            <p:nvPr/>
          </p:nvSpPr>
          <p:spPr>
            <a:xfrm>
              <a:off x="884934" y="5798698"/>
              <a:ext cx="297068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November</a:t>
              </a:r>
            </a:p>
          </p:txBody>
        </p:sp>
      </p:grpSp>
      <p:sp>
        <p:nvSpPr>
          <p:cNvPr id="23" name="Arrow: Down 22">
            <a:extLst>
              <a:ext uri="{FF2B5EF4-FFF2-40B4-BE49-F238E27FC236}">
                <a16:creationId xmlns:a16="http://schemas.microsoft.com/office/drawing/2014/main" id="{84744869-DEE0-4660-89B0-228B1996252B}"/>
              </a:ext>
              <a:ext uri="{C183D7F6-B498-43B3-948B-1728B52AA6E4}">
                <adec:decorative xmlns:adec="http://schemas.microsoft.com/office/drawing/2017/decorative" val="1"/>
              </a:ext>
            </a:extLst>
          </p:cNvPr>
          <p:cNvSpPr/>
          <p:nvPr/>
        </p:nvSpPr>
        <p:spPr>
          <a:xfrm>
            <a:off x="761438" y="60730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443886" y="633641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B2. How true would you say the following statements are when applied to your household for the last 12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 1+2, 2840 (All respondents); Survey 3, 1442; Survey 4, 1366; Survey 5, 1220 (Online respondents)</a:t>
            </a:r>
          </a:p>
        </p:txBody>
      </p:sp>
      <p:sp>
        <p:nvSpPr>
          <p:cNvPr id="32" name="Slide Number Placeholder 4">
            <a:extLst>
              <a:ext uri="{FF2B5EF4-FFF2-40B4-BE49-F238E27FC236}">
                <a16:creationId xmlns:a16="http://schemas.microsoft.com/office/drawing/2014/main" id="{CA89DE75-4B41-4945-9A6B-EFEBAF35C92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Arrow: Down 2">
            <a:extLst>
              <a:ext uri="{FF2B5EF4-FFF2-40B4-BE49-F238E27FC236}">
                <a16:creationId xmlns:a16="http://schemas.microsoft.com/office/drawing/2014/main" id="{439CD9EC-59B7-C7CD-E573-B5853856A394}"/>
              </a:ext>
              <a:ext uri="{C183D7F6-B498-43B3-948B-1728B52AA6E4}">
                <adec:decorative xmlns:adec="http://schemas.microsoft.com/office/drawing/2017/decorative" val="1"/>
              </a:ext>
            </a:extLst>
          </p:cNvPr>
          <p:cNvSpPr/>
          <p:nvPr/>
        </p:nvSpPr>
        <p:spPr>
          <a:xfrm>
            <a:off x="4209603" y="4746596"/>
            <a:ext cx="162359" cy="165722"/>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Arrow: Down 5">
            <a:extLst>
              <a:ext uri="{FF2B5EF4-FFF2-40B4-BE49-F238E27FC236}">
                <a16:creationId xmlns:a16="http://schemas.microsoft.com/office/drawing/2014/main" id="{2BB38C1E-BD0E-66D3-3E4A-4AEF11EF06EF}"/>
              </a:ext>
              <a:ext uri="{C183D7F6-B498-43B3-948B-1728B52AA6E4}">
                <adec:decorative xmlns:adec="http://schemas.microsoft.com/office/drawing/2017/decorative" val="1"/>
              </a:ext>
            </a:extLst>
          </p:cNvPr>
          <p:cNvSpPr/>
          <p:nvPr/>
        </p:nvSpPr>
        <p:spPr>
          <a:xfrm>
            <a:off x="11459998" y="4707489"/>
            <a:ext cx="157942" cy="165274"/>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Arrow: Down 7">
            <a:extLst>
              <a:ext uri="{FF2B5EF4-FFF2-40B4-BE49-F238E27FC236}">
                <a16:creationId xmlns:a16="http://schemas.microsoft.com/office/drawing/2014/main" id="{C4F8FC4A-7786-5E04-6001-44B930256F8E}"/>
              </a:ext>
              <a:ext uri="{C183D7F6-B498-43B3-948B-1728B52AA6E4}">
                <adec:decorative xmlns:adec="http://schemas.microsoft.com/office/drawing/2017/decorative" val="1"/>
              </a:ext>
            </a:extLst>
          </p:cNvPr>
          <p:cNvSpPr/>
          <p:nvPr/>
        </p:nvSpPr>
        <p:spPr>
          <a:xfrm>
            <a:off x="7736138" y="4746596"/>
            <a:ext cx="141760" cy="165722"/>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0" name="Straight Connector 9">
            <a:extLst>
              <a:ext uri="{FF2B5EF4-FFF2-40B4-BE49-F238E27FC236}">
                <a16:creationId xmlns:a16="http://schemas.microsoft.com/office/drawing/2014/main" id="{FAA9B762-6433-C0ED-D4B3-8B5F0CF2B4CE}"/>
              </a:ext>
              <a:ext uri="{C183D7F6-B498-43B3-948B-1728B52AA6E4}">
                <adec:decorative xmlns:adec="http://schemas.microsoft.com/office/drawing/2017/decorative" val="1"/>
              </a:ext>
            </a:extLst>
          </p:cNvPr>
          <p:cNvCxnSpPr>
            <a:cxnSpLocks/>
          </p:cNvCxnSpPr>
          <p:nvPr/>
        </p:nvCxnSpPr>
        <p:spPr>
          <a:xfrm>
            <a:off x="4602925" y="1490893"/>
            <a:ext cx="0" cy="3727943"/>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A926C67-CAC4-1922-47C8-C34A9DB80777}"/>
              </a:ext>
              <a:ext uri="{C183D7F6-B498-43B3-948B-1728B52AA6E4}">
                <adec:decorative xmlns:adec="http://schemas.microsoft.com/office/drawing/2017/decorative" val="1"/>
              </a:ext>
            </a:extLst>
          </p:cNvPr>
          <p:cNvCxnSpPr>
            <a:cxnSpLocks/>
          </p:cNvCxnSpPr>
          <p:nvPr/>
        </p:nvCxnSpPr>
        <p:spPr>
          <a:xfrm>
            <a:off x="8144477" y="1490893"/>
            <a:ext cx="0" cy="372794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387659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0049" y="197201"/>
            <a:ext cx="11496675" cy="805661"/>
          </a:xfrm>
        </p:spPr>
        <p:txBody>
          <a:bodyPr>
            <a:noAutofit/>
          </a:bodyPr>
          <a:lstStyle/>
          <a:p>
            <a:r>
              <a:rPr lang="en-GB" sz="1750" b="1"/>
              <a:t>The proportion of households having their</a:t>
            </a:r>
            <a:r>
              <a:rPr lang="en-GB" sz="1750" b="1">
                <a:solidFill>
                  <a:srgbClr val="009690"/>
                </a:solidFill>
              </a:rPr>
              <a:t> eating habits impacted in any way due to lack of money</a:t>
            </a:r>
            <a:r>
              <a:rPr lang="en-GB" sz="1750" b="1"/>
              <a:t> has fallen. Significantly fewer people report </a:t>
            </a:r>
            <a:r>
              <a:rPr lang="en-GB" sz="1750" b="1">
                <a:solidFill>
                  <a:srgbClr val="009690"/>
                </a:solidFill>
              </a:rPr>
              <a:t>eating less than they should </a:t>
            </a:r>
            <a:r>
              <a:rPr lang="en-GB" sz="1750" b="1"/>
              <a:t>or </a:t>
            </a:r>
            <a:r>
              <a:rPr lang="en-GB" sz="1750" b="1">
                <a:solidFill>
                  <a:srgbClr val="009690"/>
                </a:solidFill>
              </a:rPr>
              <a:t>cutting the size or skipping meals </a:t>
            </a:r>
            <a:r>
              <a:rPr lang="en-GB" sz="1750" b="1"/>
              <a:t>in the last twelve months in January, than had done so in November (29% vs. 33%; 31% vs. 35%) </a:t>
            </a:r>
          </a:p>
        </p:txBody>
      </p:sp>
      <p:sp>
        <p:nvSpPr>
          <p:cNvPr id="7" name="Text Placeholder 4">
            <a:extLst>
              <a:ext uri="{FF2B5EF4-FFF2-40B4-BE49-F238E27FC236}">
                <a16:creationId xmlns:a16="http://schemas.microsoft.com/office/drawing/2014/main" id="{DF0FD68D-CFEC-4BC0-8437-ADD75EF29134}"/>
              </a:ext>
            </a:extLst>
          </p:cNvPr>
          <p:cNvSpPr txBox="1">
            <a:spLocks/>
          </p:cNvSpPr>
          <p:nvPr/>
        </p:nvSpPr>
        <p:spPr>
          <a:xfrm>
            <a:off x="1491475" y="1174767"/>
            <a:ext cx="5799101"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In the past twelve months, have you…? (% saying yes, me or someone in the household )</a:t>
            </a:r>
          </a:p>
        </p:txBody>
      </p:sp>
      <p:graphicFrame>
        <p:nvGraphicFramePr>
          <p:cNvPr id="18" name="Chart Placeholder 9" descr="Bar chart showing 33% ate less than they should because there wasn't enough food, and 35% have had to cut the size of meals in the last 12 months. 26% were hungry but didn't eat because there wasn't enough money, 24% lost weight due to lack of food, and 22% didn't eat for a whole day due to lack of money. ">
            <a:extLst>
              <a:ext uri="{FF2B5EF4-FFF2-40B4-BE49-F238E27FC236}">
                <a16:creationId xmlns:a16="http://schemas.microsoft.com/office/drawing/2014/main" id="{521A2A6F-342C-4E2D-84A2-66406D1CABF0}"/>
              </a:ext>
            </a:extLst>
          </p:cNvPr>
          <p:cNvGraphicFramePr>
            <a:graphicFrameLocks/>
          </p:cNvGraphicFramePr>
          <p:nvPr>
            <p:extLst>
              <p:ext uri="{D42A27DB-BD31-4B8C-83A1-F6EECF244321}">
                <p14:modId xmlns:p14="http://schemas.microsoft.com/office/powerpoint/2010/main" val="3661009106"/>
              </p:ext>
            </p:extLst>
          </p:nvPr>
        </p:nvGraphicFramePr>
        <p:xfrm>
          <a:off x="257849" y="1503707"/>
          <a:ext cx="7873278" cy="5173705"/>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Arrow Connector 21">
            <a:extLst>
              <a:ext uri="{FF2B5EF4-FFF2-40B4-BE49-F238E27FC236}">
                <a16:creationId xmlns:a16="http://schemas.microsoft.com/office/drawing/2014/main" id="{3EF63315-15E7-4C61-AE0A-41D09CD1D706}"/>
              </a:ext>
              <a:ext uri="{C183D7F6-B498-43B3-948B-1728B52AA6E4}">
                <adec:decorative xmlns:adec="http://schemas.microsoft.com/office/drawing/2017/decorative" val="1"/>
              </a:ext>
            </a:extLst>
          </p:cNvPr>
          <p:cNvCxnSpPr>
            <a:cxnSpLocks/>
          </p:cNvCxnSpPr>
          <p:nvPr/>
        </p:nvCxnSpPr>
        <p:spPr>
          <a:xfrm>
            <a:off x="7037483" y="1963790"/>
            <a:ext cx="669773" cy="0"/>
          </a:xfrm>
          <a:prstGeom prst="straightConnector1">
            <a:avLst/>
          </a:prstGeom>
          <a:ln>
            <a:solidFill>
              <a:srgbClr val="00969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14E409F-3FFC-490D-86BA-78B816A5E1DC}"/>
              </a:ext>
            </a:extLst>
          </p:cNvPr>
          <p:cNvSpPr/>
          <p:nvPr/>
        </p:nvSpPr>
        <p:spPr>
          <a:xfrm>
            <a:off x="7861667" y="1128074"/>
            <a:ext cx="3731918" cy="29629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Results are significantly</a:t>
            </a:r>
            <a:r>
              <a:rPr kumimoji="0" lang="en-GB" sz="1400" b="1" i="0" u="none" strike="noStrike" kern="1200" cap="none" spc="0" normalizeH="0" baseline="0" noProof="0">
                <a:ln>
                  <a:noFill/>
                </a:ln>
                <a:solidFill>
                  <a:srgbClr val="5C5B5A"/>
                </a:solidFill>
                <a:effectLst/>
                <a:uLnTx/>
                <a:uFillTx/>
                <a:latin typeface="Arial"/>
                <a:ea typeface="+mn-ea"/>
                <a:cs typeface="+mn-cs"/>
              </a:rPr>
              <a:t> higher among*:</a:t>
            </a:r>
          </a:p>
        </p:txBody>
      </p:sp>
      <p:cxnSp>
        <p:nvCxnSpPr>
          <p:cNvPr id="27" name="Straight Arrow Connector 26">
            <a:extLst>
              <a:ext uri="{FF2B5EF4-FFF2-40B4-BE49-F238E27FC236}">
                <a16:creationId xmlns:a16="http://schemas.microsoft.com/office/drawing/2014/main" id="{FD33E892-7E85-48DC-AE9A-F3D31E8B1FDA}"/>
              </a:ext>
              <a:ext uri="{C183D7F6-B498-43B3-948B-1728B52AA6E4}">
                <adec:decorative xmlns:adec="http://schemas.microsoft.com/office/drawing/2017/decorative" val="1"/>
              </a:ext>
            </a:extLst>
          </p:cNvPr>
          <p:cNvCxnSpPr>
            <a:cxnSpLocks/>
          </p:cNvCxnSpPr>
          <p:nvPr/>
        </p:nvCxnSpPr>
        <p:spPr>
          <a:xfrm>
            <a:off x="7037483" y="2894230"/>
            <a:ext cx="669773" cy="0"/>
          </a:xfrm>
          <a:prstGeom prst="straightConnector1">
            <a:avLst/>
          </a:prstGeom>
          <a:ln>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CDD2C6E-99E8-4299-8252-9C64FF03B282}"/>
              </a:ext>
              <a:ext uri="{C183D7F6-B498-43B3-948B-1728B52AA6E4}">
                <adec:decorative xmlns:adec="http://schemas.microsoft.com/office/drawing/2017/decorative" val="1"/>
              </a:ext>
            </a:extLst>
          </p:cNvPr>
          <p:cNvCxnSpPr>
            <a:cxnSpLocks/>
          </p:cNvCxnSpPr>
          <p:nvPr/>
        </p:nvCxnSpPr>
        <p:spPr>
          <a:xfrm>
            <a:off x="7037483" y="3801398"/>
            <a:ext cx="669773" cy="0"/>
          </a:xfrm>
          <a:prstGeom prst="straightConnector1">
            <a:avLst/>
          </a:prstGeom>
          <a:ln>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BA20FD0-C192-4EC4-B3ED-C4D74A5C4695}"/>
              </a:ext>
              <a:ext uri="{C183D7F6-B498-43B3-948B-1728B52AA6E4}">
                <adec:decorative xmlns:adec="http://schemas.microsoft.com/office/drawing/2017/decorative" val="1"/>
              </a:ext>
            </a:extLst>
          </p:cNvPr>
          <p:cNvCxnSpPr>
            <a:cxnSpLocks/>
          </p:cNvCxnSpPr>
          <p:nvPr/>
        </p:nvCxnSpPr>
        <p:spPr>
          <a:xfrm>
            <a:off x="7037483" y="4696694"/>
            <a:ext cx="669773" cy="0"/>
          </a:xfrm>
          <a:prstGeom prst="straightConnector1">
            <a:avLst/>
          </a:prstGeom>
          <a:ln>
            <a:solidFill>
              <a:srgbClr val="00969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descr="94% of those who have received their first dose say they are likely to receive their second dose&#10;">
            <a:extLst>
              <a:ext uri="{FF2B5EF4-FFF2-40B4-BE49-F238E27FC236}">
                <a16:creationId xmlns:a16="http://schemas.microsoft.com/office/drawing/2014/main" id="{701D8DA9-EA06-4FDA-AF39-6C621C04193D}"/>
              </a:ext>
            </a:extLst>
          </p:cNvPr>
          <p:cNvSpPr txBox="1"/>
          <p:nvPr/>
        </p:nvSpPr>
        <p:spPr>
          <a:xfrm>
            <a:off x="7982285" y="1455637"/>
            <a:ext cx="3823235" cy="1015663"/>
          </a:xfrm>
          <a:prstGeom prst="rect">
            <a:avLst/>
          </a:prstGeom>
          <a:noFill/>
        </p:spPr>
        <p:txBody>
          <a:bodyPr wrap="square" rtlCol="0">
            <a:spAutoFit/>
          </a:bodyPr>
          <a:lstStyle/>
          <a:p>
            <a:pPr>
              <a:defRPr/>
            </a:pPr>
            <a:r>
              <a:rPr kumimoji="0" lang="en-GB" sz="1200" b="1" i="0" u="none" strike="noStrike" kern="1200" cap="none" spc="0" normalizeH="0" baseline="0" noProof="0">
                <a:ln>
                  <a:noFill/>
                </a:ln>
                <a:solidFill>
                  <a:srgbClr val="5C5B5A"/>
                </a:solidFill>
                <a:effectLst/>
                <a:uLnTx/>
                <a:uFillTx/>
                <a:latin typeface="Arial"/>
                <a:ea typeface="+mn-ea"/>
                <a:cs typeface="+mn-cs"/>
              </a:rPr>
              <a:t>5</a:t>
            </a:r>
            <a:r>
              <a:rPr lang="en-GB" sz="1200" b="1">
                <a:solidFill>
                  <a:srgbClr val="5C5B5A"/>
                </a:solidFill>
                <a:latin typeface="Arial"/>
              </a:rPr>
              <a:t>8</a:t>
            </a:r>
            <a:r>
              <a:rPr kumimoji="0" lang="en-GB" sz="1200" b="1" i="0" u="none" strike="noStrike" kern="1200" cap="none" spc="0" normalizeH="0" baseline="0" noProof="0">
                <a:ln>
                  <a:noFill/>
                </a:ln>
                <a:solidFill>
                  <a:srgbClr val="5C5B5A"/>
                </a:solidFill>
                <a:effectLst/>
                <a:uLnTx/>
                <a:uFillTx/>
                <a:latin typeface="Arial"/>
                <a:ea typeface="+mn-ea"/>
                <a:cs typeface="+mn-cs"/>
              </a:rPr>
              <a:t>% -</a:t>
            </a:r>
            <a:r>
              <a:rPr kumimoji="0" lang="en-GB" sz="1200" i="0" u="none" strike="noStrike" kern="1200" cap="none" spc="0" normalizeH="0" baseline="0" noProof="0">
                <a:ln>
                  <a:noFill/>
                </a:ln>
                <a:solidFill>
                  <a:srgbClr val="5C5B5A"/>
                </a:solidFill>
                <a:effectLst/>
                <a:uLnTx/>
                <a:uFillTx/>
                <a:latin typeface="Arial"/>
                <a:ea typeface="+mn-ea"/>
                <a:cs typeface="+mn-cs"/>
              </a:rPr>
              <a:t> </a:t>
            </a:r>
            <a:r>
              <a:rPr kumimoji="0" lang="en-GB" sz="1200" b="1" i="0" u="none" strike="noStrike" kern="1200" cap="none" spc="0" normalizeH="0" baseline="0" noProof="0">
                <a:ln>
                  <a:noFill/>
                </a:ln>
                <a:solidFill>
                  <a:srgbClr val="5C5B5A"/>
                </a:solidFill>
                <a:effectLst/>
                <a:uLnTx/>
                <a:uFillTx/>
                <a:latin typeface="Arial"/>
                <a:ea typeface="+mn-ea"/>
                <a:cs typeface="+mn-cs"/>
              </a:rPr>
              <a:t>16-24 year olds (n=</a:t>
            </a:r>
            <a:r>
              <a:rPr lang="en-GB" sz="1200" b="1">
                <a:solidFill>
                  <a:srgbClr val="5C5B5A"/>
                </a:solidFill>
                <a:latin typeface="Arial"/>
              </a:rPr>
              <a:t>320</a:t>
            </a:r>
            <a:r>
              <a:rPr kumimoji="0" lang="en-GB" sz="1200" b="1" i="0" u="none" strike="noStrike" kern="1200" cap="none" spc="0" normalizeH="0" baseline="0" noProof="0">
                <a:ln>
                  <a:noFill/>
                </a:ln>
                <a:solidFill>
                  <a:srgbClr val="5C5B5A"/>
                </a:solidFill>
                <a:effectLst/>
                <a:uLnTx/>
                <a:uFillTx/>
                <a:latin typeface="Arial"/>
                <a:ea typeface="+mn-ea"/>
                <a:cs typeface="+mn-cs"/>
              </a:rPr>
              <a:t>)</a:t>
            </a:r>
          </a:p>
          <a:p>
            <a:pPr>
              <a:defRPr/>
            </a:pPr>
            <a:r>
              <a:rPr kumimoji="0" lang="en-GB" sz="1200" b="1" i="0" u="none" strike="noStrike" kern="1200" cap="none" spc="0" normalizeH="0" baseline="0" noProof="0">
                <a:ln>
                  <a:noFill/>
                </a:ln>
                <a:solidFill>
                  <a:srgbClr val="5C5B5A"/>
                </a:solidFill>
                <a:effectLst/>
                <a:uLnTx/>
                <a:uFillTx/>
                <a:latin typeface="Arial"/>
                <a:ea typeface="+mn-ea"/>
                <a:cs typeface="+mn-cs"/>
              </a:rPr>
              <a:t>52% - Parents of children under 5 years (n=</a:t>
            </a:r>
            <a:r>
              <a:rPr lang="en-GB" sz="1200" b="1">
                <a:solidFill>
                  <a:srgbClr val="5C5B5A"/>
                </a:solidFill>
                <a:latin typeface="Arial"/>
              </a:rPr>
              <a:t>404</a:t>
            </a:r>
            <a:r>
              <a:rPr kumimoji="0" lang="en-GB" sz="1200" b="1" i="0" u="none" strike="noStrike" kern="1200" cap="none" spc="0" normalizeH="0" baseline="0" noProof="0">
                <a:ln>
                  <a:noFill/>
                </a:ln>
                <a:solidFill>
                  <a:srgbClr val="5C5B5A"/>
                </a:solidFill>
                <a:effectLst/>
                <a:uLnTx/>
                <a:uFillTx/>
                <a:latin typeface="Arial"/>
                <a:ea typeface="+mn-ea"/>
                <a:cs typeface="+mn-cs"/>
              </a:rPr>
              <a:t>)</a:t>
            </a:r>
          </a:p>
          <a:p>
            <a:pPr>
              <a:defRPr/>
            </a:pPr>
            <a:r>
              <a:rPr kumimoji="0" lang="en-GB" sz="1200" b="1" i="0" u="none" strike="noStrike" kern="1200" cap="none" spc="0" normalizeH="0" baseline="0" noProof="0">
                <a:ln>
                  <a:noFill/>
                </a:ln>
                <a:solidFill>
                  <a:srgbClr val="5C5B5A"/>
                </a:solidFill>
                <a:effectLst/>
                <a:uLnTx/>
                <a:uFillTx/>
                <a:latin typeface="Arial"/>
                <a:ea typeface="+mn-ea"/>
                <a:cs typeface="+mn-cs"/>
              </a:rPr>
              <a:t>49% - Households within racially minoritised communities (n=448)</a:t>
            </a:r>
          </a:p>
          <a:p>
            <a:pPr>
              <a:defRPr/>
            </a:pPr>
            <a:r>
              <a:rPr kumimoji="0" lang="en-GB" sz="1200" b="1" i="0" u="none" strike="noStrike" kern="1200" cap="none" spc="0" normalizeH="0" baseline="0" noProof="0">
                <a:ln>
                  <a:noFill/>
                </a:ln>
                <a:solidFill>
                  <a:srgbClr val="5C5B5A"/>
                </a:solidFill>
                <a:effectLst/>
                <a:uLnTx/>
                <a:uFillTx/>
                <a:latin typeface="Arial"/>
                <a:ea typeface="+mn-ea"/>
                <a:cs typeface="+mn-cs"/>
              </a:rPr>
              <a:t>49% -</a:t>
            </a:r>
            <a:r>
              <a:rPr kumimoji="0" lang="en-GB" sz="1200" i="0" u="none" strike="noStrike" kern="1200" cap="none" spc="0" normalizeH="0" baseline="0" noProof="0">
                <a:ln>
                  <a:noFill/>
                </a:ln>
                <a:solidFill>
                  <a:srgbClr val="5C5B5A"/>
                </a:solidFill>
                <a:effectLst/>
                <a:uLnTx/>
                <a:uFillTx/>
                <a:latin typeface="Arial"/>
                <a:ea typeface="+mn-ea"/>
                <a:cs typeface="+mn-cs"/>
              </a:rPr>
              <a:t> </a:t>
            </a:r>
            <a:r>
              <a:rPr kumimoji="0" lang="en-GB" sz="1200" b="1" i="0" u="none" strike="noStrike" kern="1200" cap="none" spc="0" normalizeH="0" baseline="0" noProof="0">
                <a:ln>
                  <a:noFill/>
                </a:ln>
                <a:solidFill>
                  <a:srgbClr val="5C5B5A"/>
                </a:solidFill>
                <a:effectLst/>
                <a:uLnTx/>
                <a:uFillTx/>
                <a:latin typeface="Arial"/>
                <a:ea typeface="+mn-ea"/>
                <a:cs typeface="+mn-cs"/>
              </a:rPr>
              <a:t>Disabled people (n=1064)</a:t>
            </a:r>
          </a:p>
        </p:txBody>
      </p:sp>
      <p:sp>
        <p:nvSpPr>
          <p:cNvPr id="25" name="TextBox 24" descr="94% of those who have received their first dose say they are likely to receive their second dose&#10;">
            <a:extLst>
              <a:ext uri="{FF2B5EF4-FFF2-40B4-BE49-F238E27FC236}">
                <a16:creationId xmlns:a16="http://schemas.microsoft.com/office/drawing/2014/main" id="{9D541BC4-440E-443E-8AB8-AB1A4C7EE881}"/>
              </a:ext>
            </a:extLst>
          </p:cNvPr>
          <p:cNvSpPr txBox="1"/>
          <p:nvPr/>
        </p:nvSpPr>
        <p:spPr>
          <a:xfrm>
            <a:off x="7969201" y="2389710"/>
            <a:ext cx="4060873" cy="1015663"/>
          </a:xfrm>
          <a:prstGeom prst="rect">
            <a:avLst/>
          </a:prstGeom>
          <a:noFill/>
        </p:spPr>
        <p:txBody>
          <a:bodyPr wrap="square" rtlCol="0">
            <a:spAutoFit/>
          </a:bodyPr>
          <a:lstStyle/>
          <a:p>
            <a:pPr>
              <a:defRPr/>
            </a:pPr>
            <a:r>
              <a:rPr lang="en-GB" sz="1200" b="1">
                <a:solidFill>
                  <a:srgbClr val="5C5B5A"/>
                </a:solidFill>
                <a:latin typeface="Arial"/>
              </a:rPr>
              <a:t>58</a:t>
            </a:r>
            <a:r>
              <a:rPr kumimoji="0" lang="en-GB" sz="1200" b="1" i="0" u="none" strike="noStrike" kern="1200" cap="none" spc="0" normalizeH="0" baseline="0" noProof="0">
                <a:ln>
                  <a:noFill/>
                </a:ln>
                <a:solidFill>
                  <a:srgbClr val="5C5B5A"/>
                </a:solidFill>
                <a:effectLst/>
                <a:uLnTx/>
                <a:uFillTx/>
                <a:latin typeface="Arial"/>
                <a:ea typeface="+mn-ea"/>
                <a:cs typeface="+mn-cs"/>
              </a:rPr>
              <a:t>% -</a:t>
            </a:r>
            <a:r>
              <a:rPr kumimoji="0" lang="en-GB" sz="1200" b="0" i="0" u="none" strike="noStrike" kern="1200" cap="none" spc="0" normalizeH="0" baseline="0" noProof="0">
                <a:ln>
                  <a:noFill/>
                </a:ln>
                <a:solidFill>
                  <a:srgbClr val="5C5B5A"/>
                </a:solidFill>
                <a:effectLst/>
                <a:uLnTx/>
                <a:uFillTx/>
                <a:latin typeface="Arial"/>
                <a:ea typeface="+mn-ea"/>
                <a:cs typeface="+mn-cs"/>
              </a:rPr>
              <a:t> </a:t>
            </a:r>
            <a:r>
              <a:rPr kumimoji="0" lang="en-GB" sz="1200" b="1" i="0" u="none" strike="noStrike" kern="1200" cap="none" spc="0" normalizeH="0" baseline="0" noProof="0">
                <a:ln>
                  <a:noFill/>
                </a:ln>
                <a:solidFill>
                  <a:srgbClr val="5C5B5A"/>
                </a:solidFill>
                <a:effectLst/>
                <a:uLnTx/>
                <a:uFillTx/>
                <a:latin typeface="Arial"/>
                <a:ea typeface="+mn-ea"/>
                <a:cs typeface="+mn-cs"/>
              </a:rPr>
              <a:t>16-24 year olds (n=320)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55</a:t>
            </a:r>
            <a:r>
              <a:rPr kumimoji="0" lang="en-GB" sz="1200" b="1" i="0" u="none" strike="noStrike" kern="1200" cap="none" spc="0" normalizeH="0" baseline="0" noProof="0">
                <a:ln>
                  <a:noFill/>
                </a:ln>
                <a:solidFill>
                  <a:srgbClr val="5C5B5A"/>
                </a:solidFill>
                <a:effectLst/>
                <a:uLnTx/>
                <a:uFillTx/>
                <a:latin typeface="Arial"/>
                <a:ea typeface="+mn-ea"/>
                <a:cs typeface="+mn-cs"/>
              </a:rPr>
              <a:t>% - Parents of children under 5 years (n=</a:t>
            </a:r>
            <a:r>
              <a:rPr lang="en-GB" sz="1200" b="1">
                <a:solidFill>
                  <a:srgbClr val="5C5B5A"/>
                </a:solidFill>
                <a:latin typeface="Arial"/>
              </a:rPr>
              <a:t>404</a:t>
            </a:r>
            <a:r>
              <a:rPr kumimoji="0" lang="en-GB" sz="1200" b="1" i="0" u="none" strike="noStrike" kern="1200" cap="none" spc="0" normalizeH="0" baseline="0" noProof="0">
                <a:ln>
                  <a:noFill/>
                </a:ln>
                <a:solidFill>
                  <a:srgbClr val="5C5B5A"/>
                </a:solidFill>
                <a:effectLst/>
                <a:uLnTx/>
                <a:uFillTx/>
                <a:latin typeface="Arial"/>
                <a:ea typeface="+mn-ea"/>
                <a:cs typeface="+mn-cs"/>
              </a:rPr>
              <a:t>)</a:t>
            </a:r>
            <a:endParaRPr lang="en-GB" sz="1200" b="1">
              <a:solidFill>
                <a:srgbClr val="5C5B5A"/>
              </a:solidFill>
              <a:latin typeface="Arial"/>
            </a:endParaRPr>
          </a:p>
          <a:p>
            <a:pPr>
              <a:defRPr/>
            </a:pPr>
            <a:r>
              <a:rPr lang="en-GB" sz="1200" b="1">
                <a:solidFill>
                  <a:srgbClr val="5C5B5A"/>
                </a:solidFill>
                <a:latin typeface="Arial"/>
              </a:rPr>
              <a:t>51</a:t>
            </a:r>
            <a:r>
              <a:rPr kumimoji="0" lang="en-GB" sz="1200" b="1" i="0" u="none" strike="noStrike" kern="1200" cap="none" spc="0" normalizeH="0" baseline="0" noProof="0">
                <a:ln>
                  <a:noFill/>
                </a:ln>
                <a:solidFill>
                  <a:srgbClr val="5C5B5A"/>
                </a:solidFill>
                <a:effectLst/>
                <a:uLnTx/>
                <a:uFillTx/>
                <a:latin typeface="Arial"/>
                <a:ea typeface="+mn-ea"/>
                <a:cs typeface="+mn-cs"/>
              </a:rPr>
              <a:t>% -</a:t>
            </a:r>
            <a:r>
              <a:rPr kumimoji="0" lang="en-GB" sz="1200" b="0" i="0" u="none" strike="noStrike" kern="1200" cap="none" spc="0" normalizeH="0" baseline="0" noProof="0">
                <a:ln>
                  <a:noFill/>
                </a:ln>
                <a:solidFill>
                  <a:srgbClr val="5C5B5A"/>
                </a:solidFill>
                <a:effectLst/>
                <a:uLnTx/>
                <a:uFillTx/>
                <a:latin typeface="Arial"/>
                <a:ea typeface="+mn-ea"/>
                <a:cs typeface="+mn-cs"/>
              </a:rPr>
              <a:t> </a:t>
            </a:r>
            <a:r>
              <a:rPr kumimoji="0" lang="en-GB" sz="1200" b="1" i="0" u="none" strike="noStrike" kern="1200" cap="none" spc="0" normalizeH="0" baseline="0" noProof="0">
                <a:ln>
                  <a:noFill/>
                </a:ln>
                <a:solidFill>
                  <a:srgbClr val="5C5B5A"/>
                </a:solidFill>
                <a:effectLst/>
                <a:uLnTx/>
                <a:uFillTx/>
                <a:latin typeface="Arial"/>
                <a:ea typeface="+mn-ea"/>
                <a:cs typeface="+mn-cs"/>
              </a:rPr>
              <a:t>Disabled people (n=</a:t>
            </a:r>
            <a:r>
              <a:rPr lang="en-GB" sz="1200" b="1">
                <a:solidFill>
                  <a:srgbClr val="5C5B5A"/>
                </a:solidFill>
                <a:latin typeface="Arial"/>
              </a:rPr>
              <a:t>1064</a:t>
            </a:r>
            <a:r>
              <a:rPr kumimoji="0" lang="en-GB" sz="1200" b="1" i="0" u="none" strike="noStrike" kern="1200" cap="none" spc="0" normalizeH="0" baseline="0" noProof="0">
                <a:ln>
                  <a:noFill/>
                </a:ln>
                <a:solidFill>
                  <a:srgbClr val="5C5B5A"/>
                </a:solidFill>
                <a:effectLst/>
                <a:uLnTx/>
                <a:uFillTx/>
                <a:latin typeface="Arial"/>
                <a:ea typeface="+mn-ea"/>
                <a:cs typeface="+mn-cs"/>
              </a:rPr>
              <a:t>)</a:t>
            </a:r>
          </a:p>
          <a:p>
            <a:pPr>
              <a:defRPr/>
            </a:pPr>
            <a:r>
              <a:rPr lang="en-GB" sz="1200" b="1">
                <a:solidFill>
                  <a:srgbClr val="5C5B5A"/>
                </a:solidFill>
                <a:latin typeface="Arial"/>
              </a:rPr>
              <a:t>50</a:t>
            </a:r>
            <a:r>
              <a:rPr kumimoji="0" lang="en-GB" sz="1200" b="1" i="0" u="none" strike="noStrike" kern="1200" cap="none" spc="0" normalizeH="0" baseline="0" noProof="0">
                <a:ln>
                  <a:noFill/>
                </a:ln>
                <a:solidFill>
                  <a:srgbClr val="5C5B5A"/>
                </a:solidFill>
                <a:effectLst/>
                <a:uLnTx/>
                <a:uFillTx/>
                <a:latin typeface="Arial"/>
                <a:ea typeface="+mn-ea"/>
                <a:cs typeface="+mn-cs"/>
              </a:rPr>
              <a:t>% - Households within racially minoritised communities (n=448)</a:t>
            </a:r>
          </a:p>
        </p:txBody>
      </p:sp>
      <p:sp>
        <p:nvSpPr>
          <p:cNvPr id="28" name="TextBox 27" descr="94% of those who have received their first dose say they are likely to receive their second dose&#10;">
            <a:extLst>
              <a:ext uri="{FF2B5EF4-FFF2-40B4-BE49-F238E27FC236}">
                <a16:creationId xmlns:a16="http://schemas.microsoft.com/office/drawing/2014/main" id="{999D1F8B-FD00-4F21-BCBD-812652F3805A}"/>
              </a:ext>
            </a:extLst>
          </p:cNvPr>
          <p:cNvSpPr txBox="1"/>
          <p:nvPr/>
        </p:nvSpPr>
        <p:spPr>
          <a:xfrm>
            <a:off x="7969202" y="3302009"/>
            <a:ext cx="4060873" cy="1200329"/>
          </a:xfrm>
          <a:prstGeom prst="rect">
            <a:avLst/>
          </a:prstGeom>
          <a:noFill/>
        </p:spPr>
        <p:txBody>
          <a:bodyPr wrap="square" rtlCol="0">
            <a:spAutoFit/>
          </a:bodyPr>
          <a:lstStyle/>
          <a:p>
            <a:pPr>
              <a:defRPr/>
            </a:pPr>
            <a:r>
              <a:rPr lang="en-GB" sz="1200" b="1">
                <a:solidFill>
                  <a:srgbClr val="5C5B5A"/>
                </a:solidFill>
                <a:latin typeface="Arial"/>
              </a:rPr>
              <a:t>52</a:t>
            </a:r>
            <a:r>
              <a:rPr kumimoji="0" lang="en-GB" sz="1200" b="1" i="0" u="none" strike="noStrike" kern="1200" cap="none" spc="0" normalizeH="0" baseline="0" noProof="0">
                <a:ln>
                  <a:noFill/>
                </a:ln>
                <a:solidFill>
                  <a:srgbClr val="5C5B5A"/>
                </a:solidFill>
                <a:effectLst/>
                <a:uLnTx/>
                <a:uFillTx/>
                <a:latin typeface="Arial"/>
                <a:ea typeface="+mn-ea"/>
                <a:cs typeface="+mn-cs"/>
              </a:rPr>
              <a:t>% - 16-24 year olds (n=</a:t>
            </a:r>
            <a:r>
              <a:rPr lang="en-GB" sz="1200" b="1">
                <a:solidFill>
                  <a:srgbClr val="5C5B5A"/>
                </a:solidFill>
                <a:latin typeface="Arial"/>
              </a:rPr>
              <a:t>320</a:t>
            </a:r>
            <a:r>
              <a:rPr kumimoji="0" lang="en-GB" sz="1200" b="1" i="0" u="none" strike="noStrike" kern="1200" cap="none" spc="0" normalizeH="0" baseline="0" noProof="0">
                <a:ln>
                  <a:noFill/>
                </a:ln>
                <a:solidFill>
                  <a:srgbClr val="5C5B5A"/>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44</a:t>
            </a:r>
            <a:r>
              <a:rPr kumimoji="0" lang="en-GB" sz="1200" b="1" i="0" u="none" strike="noStrike" kern="1200" cap="none" spc="0" normalizeH="0" baseline="0" noProof="0">
                <a:ln>
                  <a:noFill/>
                </a:ln>
                <a:solidFill>
                  <a:srgbClr val="5C5B5A"/>
                </a:solidFill>
                <a:effectLst/>
                <a:uLnTx/>
                <a:uFillTx/>
                <a:latin typeface="Arial"/>
                <a:ea typeface="+mn-ea"/>
                <a:cs typeface="+mn-cs"/>
              </a:rPr>
              <a:t>% - Parents of children under 5 years (n=</a:t>
            </a:r>
            <a:r>
              <a:rPr lang="en-GB" sz="1200" b="1">
                <a:solidFill>
                  <a:srgbClr val="5C5B5A"/>
                </a:solidFill>
                <a:latin typeface="Arial"/>
              </a:rPr>
              <a:t>404</a:t>
            </a:r>
            <a:r>
              <a:rPr kumimoji="0" lang="en-GB" sz="1200" b="1" i="0" u="none" strike="noStrike" kern="1200" cap="none" spc="0" normalizeH="0" baseline="0" noProof="0">
                <a:ln>
                  <a:noFill/>
                </a:ln>
                <a:solidFill>
                  <a:srgbClr val="5C5B5A"/>
                </a:solidFill>
                <a:effectLst/>
                <a:uLnTx/>
                <a:uFillTx/>
                <a:latin typeface="Arial"/>
                <a:ea typeface="+mn-ea"/>
                <a:cs typeface="+mn-cs"/>
              </a:rPr>
              <a:t>)</a:t>
            </a:r>
          </a:p>
          <a:p>
            <a:pPr>
              <a:defRPr/>
            </a:pPr>
            <a:r>
              <a:rPr lang="en-GB" sz="1200" b="1">
                <a:solidFill>
                  <a:srgbClr val="5C5B5A"/>
                </a:solidFill>
                <a:latin typeface="Arial"/>
              </a:rPr>
              <a:t>40</a:t>
            </a:r>
            <a:r>
              <a:rPr kumimoji="0" lang="en-GB" sz="1200" b="1" i="0" u="none" strike="noStrike" kern="1200" cap="none" spc="0" normalizeH="0" baseline="0" noProof="0">
                <a:ln>
                  <a:noFill/>
                </a:ln>
                <a:solidFill>
                  <a:srgbClr val="5C5B5A"/>
                </a:solidFill>
                <a:effectLst/>
                <a:uLnTx/>
                <a:uFillTx/>
                <a:latin typeface="Arial"/>
                <a:ea typeface="+mn-ea"/>
                <a:cs typeface="+mn-cs"/>
              </a:rPr>
              <a:t>% - Households within racially minoritised communities (n=448)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40</a:t>
            </a:r>
            <a:r>
              <a:rPr kumimoji="0" lang="en-GB" sz="1200" b="1" i="0" u="none" strike="noStrike" kern="1200" cap="none" spc="0" normalizeH="0" baseline="0" noProof="0">
                <a:ln>
                  <a:noFill/>
                </a:ln>
                <a:solidFill>
                  <a:srgbClr val="5C5B5A"/>
                </a:solidFill>
                <a:effectLst/>
                <a:uLnTx/>
                <a:uFillTx/>
                <a:latin typeface="Arial"/>
                <a:ea typeface="+mn-ea"/>
                <a:cs typeface="+mn-cs"/>
              </a:rPr>
              <a:t>% - Disabled people (n=1064)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30" name="TextBox 29" descr="94% of those who have received their first dose say they are likely to receive their second dose&#10;">
            <a:extLst>
              <a:ext uri="{FF2B5EF4-FFF2-40B4-BE49-F238E27FC236}">
                <a16:creationId xmlns:a16="http://schemas.microsoft.com/office/drawing/2014/main" id="{E907B506-11F3-449F-8AA6-CC23870EFE37}"/>
              </a:ext>
            </a:extLst>
          </p:cNvPr>
          <p:cNvSpPr txBox="1"/>
          <p:nvPr/>
        </p:nvSpPr>
        <p:spPr>
          <a:xfrm>
            <a:off x="7969202" y="4213820"/>
            <a:ext cx="4060873" cy="1015663"/>
          </a:xfrm>
          <a:prstGeom prst="rect">
            <a:avLst/>
          </a:prstGeom>
          <a:noFill/>
        </p:spPr>
        <p:txBody>
          <a:bodyPr wrap="square" rtlCol="0">
            <a:spAutoFit/>
          </a:bodyPr>
          <a:lstStyle/>
          <a:p>
            <a:pPr>
              <a:defRPr/>
            </a:pPr>
            <a:r>
              <a:rPr lang="en-GB" sz="1200" b="1">
                <a:solidFill>
                  <a:srgbClr val="5C5B5A"/>
                </a:solidFill>
                <a:latin typeface="Arial"/>
              </a:rPr>
              <a:t>49</a:t>
            </a:r>
            <a:r>
              <a:rPr kumimoji="0" lang="en-GB" sz="1200" b="1" i="0" u="none" strike="noStrike" kern="1200" cap="none" spc="0" normalizeH="0" baseline="0" noProof="0">
                <a:ln>
                  <a:noFill/>
                </a:ln>
                <a:solidFill>
                  <a:srgbClr val="5C5B5A"/>
                </a:solidFill>
                <a:effectLst/>
                <a:uLnTx/>
                <a:uFillTx/>
                <a:latin typeface="Arial"/>
                <a:ea typeface="+mn-ea"/>
                <a:cs typeface="+mn-cs"/>
              </a:rPr>
              <a:t>% - 16-24 year olds (n=</a:t>
            </a:r>
            <a:r>
              <a:rPr lang="en-GB" sz="1200" b="1">
                <a:solidFill>
                  <a:srgbClr val="5C5B5A"/>
                </a:solidFill>
                <a:latin typeface="Arial"/>
              </a:rPr>
              <a:t>320</a:t>
            </a:r>
            <a:r>
              <a:rPr kumimoji="0" lang="en-GB" sz="1200" b="1" i="0" u="none" strike="noStrike" kern="1200" cap="none" spc="0" normalizeH="0" baseline="0" noProof="0">
                <a:ln>
                  <a:noFill/>
                </a:ln>
                <a:solidFill>
                  <a:srgbClr val="5C5B5A"/>
                </a:solidFill>
                <a:effectLst/>
                <a:uLnTx/>
                <a:uFillTx/>
                <a:latin typeface="Arial"/>
                <a:ea typeface="+mn-ea"/>
                <a:cs typeface="+mn-cs"/>
              </a:rPr>
              <a:t>) </a:t>
            </a:r>
          </a:p>
          <a:p>
            <a:pPr>
              <a:defRPr/>
            </a:pPr>
            <a:r>
              <a:rPr kumimoji="0" lang="en-GB" sz="1200" b="1" i="0" u="none" strike="noStrike" kern="1200" cap="none" spc="0" normalizeH="0" baseline="0" noProof="0">
                <a:ln>
                  <a:noFill/>
                </a:ln>
                <a:solidFill>
                  <a:srgbClr val="5C5B5A"/>
                </a:solidFill>
                <a:effectLst/>
                <a:uLnTx/>
                <a:uFillTx/>
                <a:latin typeface="Arial"/>
                <a:ea typeface="+mn-ea"/>
                <a:cs typeface="+mn-cs"/>
              </a:rPr>
              <a:t>38% - Households within racially minoritised communities (n=1064)</a:t>
            </a:r>
          </a:p>
          <a:p>
            <a:pPr>
              <a:defRPr/>
            </a:pPr>
            <a:r>
              <a:rPr lang="en-GB" sz="1200" b="1">
                <a:solidFill>
                  <a:srgbClr val="5C5B5A"/>
                </a:solidFill>
                <a:latin typeface="Arial"/>
              </a:rPr>
              <a:t>36</a:t>
            </a:r>
            <a:r>
              <a:rPr kumimoji="0" lang="en-GB" sz="1200" b="1" i="0" u="none" strike="noStrike" kern="1200" cap="none" spc="0" normalizeH="0" baseline="0" noProof="0">
                <a:ln>
                  <a:noFill/>
                </a:ln>
                <a:solidFill>
                  <a:srgbClr val="5C5B5A"/>
                </a:solidFill>
                <a:effectLst/>
                <a:uLnTx/>
                <a:uFillTx/>
                <a:latin typeface="Arial"/>
                <a:ea typeface="+mn-ea"/>
                <a:cs typeface="+mn-cs"/>
              </a:rPr>
              <a:t>% - Parents of children under 5 years (n=</a:t>
            </a:r>
            <a:r>
              <a:rPr lang="en-GB" sz="1200" b="1">
                <a:solidFill>
                  <a:srgbClr val="5C5B5A"/>
                </a:solidFill>
                <a:latin typeface="Arial"/>
              </a:rPr>
              <a:t>404</a:t>
            </a:r>
            <a:r>
              <a:rPr kumimoji="0" lang="en-GB" sz="1200" b="1" i="0" u="none" strike="noStrike" kern="1200" cap="none" spc="0" normalizeH="0" baseline="0" noProof="0">
                <a:ln>
                  <a:noFill/>
                </a:ln>
                <a:solidFill>
                  <a:srgbClr val="5C5B5A"/>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36</a:t>
            </a:r>
            <a:r>
              <a:rPr kumimoji="0" lang="en-GB" sz="1200" b="1" i="0" u="none" strike="noStrike" kern="1200" cap="none" spc="0" normalizeH="0" baseline="0" noProof="0">
                <a:ln>
                  <a:noFill/>
                </a:ln>
                <a:solidFill>
                  <a:srgbClr val="5C5B5A"/>
                </a:solidFill>
                <a:effectLst/>
                <a:uLnTx/>
                <a:uFillTx/>
                <a:latin typeface="Arial"/>
                <a:ea typeface="+mn-ea"/>
                <a:cs typeface="+mn-cs"/>
              </a:rPr>
              <a:t>% - Disabled people (n=1064)</a:t>
            </a:r>
          </a:p>
        </p:txBody>
      </p:sp>
      <p:sp>
        <p:nvSpPr>
          <p:cNvPr id="32" name="TextBox 31" descr="94% of those who have received their first dose say they are likely to receive their second dose&#10;">
            <a:extLst>
              <a:ext uri="{FF2B5EF4-FFF2-40B4-BE49-F238E27FC236}">
                <a16:creationId xmlns:a16="http://schemas.microsoft.com/office/drawing/2014/main" id="{D5503128-FD55-47FD-B4E9-80D0684776E5}"/>
              </a:ext>
            </a:extLst>
          </p:cNvPr>
          <p:cNvSpPr txBox="1"/>
          <p:nvPr/>
        </p:nvSpPr>
        <p:spPr>
          <a:xfrm>
            <a:off x="7969202" y="5151667"/>
            <a:ext cx="406087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45</a:t>
            </a:r>
            <a:r>
              <a:rPr kumimoji="0" lang="en-GB" sz="1200" b="1" i="0" u="none" strike="noStrike" kern="1200" cap="none" spc="0" normalizeH="0" baseline="0" noProof="0">
                <a:ln>
                  <a:noFill/>
                </a:ln>
                <a:solidFill>
                  <a:srgbClr val="5C5B5A"/>
                </a:solidFill>
                <a:effectLst/>
                <a:uLnTx/>
                <a:uFillTx/>
                <a:latin typeface="Arial"/>
                <a:ea typeface="+mn-ea"/>
                <a:cs typeface="+mn-cs"/>
              </a:rPr>
              <a:t>% - 16-24 year olds (n=</a:t>
            </a:r>
            <a:r>
              <a:rPr lang="en-GB" sz="1200" b="1">
                <a:solidFill>
                  <a:srgbClr val="5C5B5A"/>
                </a:solidFill>
                <a:latin typeface="Arial"/>
              </a:rPr>
              <a:t>320</a:t>
            </a:r>
            <a:r>
              <a:rPr kumimoji="0" lang="en-GB" sz="1200" b="1" i="0" u="none" strike="noStrike" kern="1200" cap="none" spc="0" normalizeH="0" baseline="0" noProof="0">
                <a:ln>
                  <a:noFill/>
                </a:ln>
                <a:solidFill>
                  <a:srgbClr val="5C5B5A"/>
                </a:solidFill>
                <a:effectLst/>
                <a:uLnTx/>
                <a:uFillTx/>
                <a:latin typeface="Arial"/>
                <a:ea typeface="+mn-ea"/>
                <a:cs typeface="+mn-cs"/>
              </a:rPr>
              <a:t>)</a:t>
            </a:r>
          </a:p>
          <a:p>
            <a:pPr>
              <a:defRPr/>
            </a:pPr>
            <a:r>
              <a:rPr lang="en-GB" sz="1200" b="1">
                <a:solidFill>
                  <a:srgbClr val="5C5B5A"/>
                </a:solidFill>
                <a:latin typeface="Arial"/>
              </a:rPr>
              <a:t>37</a:t>
            </a:r>
            <a:r>
              <a:rPr kumimoji="0" lang="en-GB" sz="1200" b="1" i="0" u="none" strike="noStrike" kern="1200" cap="none" spc="0" normalizeH="0" baseline="0" noProof="0">
                <a:ln>
                  <a:noFill/>
                </a:ln>
                <a:solidFill>
                  <a:srgbClr val="5C5B5A"/>
                </a:solidFill>
                <a:effectLst/>
                <a:uLnTx/>
                <a:uFillTx/>
                <a:latin typeface="Arial"/>
                <a:ea typeface="+mn-ea"/>
                <a:cs typeface="+mn-cs"/>
              </a:rPr>
              <a:t>% - Parents of children under 5 years (n=</a:t>
            </a:r>
            <a:r>
              <a:rPr lang="en-GB" sz="1200" b="1">
                <a:solidFill>
                  <a:srgbClr val="5C5B5A"/>
                </a:solidFill>
                <a:latin typeface="Arial"/>
              </a:rPr>
              <a:t>404</a:t>
            </a:r>
            <a:r>
              <a:rPr kumimoji="0" lang="en-GB" sz="1200" b="1" i="0" u="none" strike="noStrike" kern="1200" cap="none" spc="0" normalizeH="0" baseline="0" noProof="0">
                <a:ln>
                  <a:noFill/>
                </a:ln>
                <a:solidFill>
                  <a:srgbClr val="5C5B5A"/>
                </a:solidFill>
                <a:effectLst/>
                <a:uLnTx/>
                <a:uFillTx/>
                <a:latin typeface="Arial"/>
                <a:ea typeface="+mn-ea"/>
                <a:cs typeface="+mn-cs"/>
              </a:rPr>
              <a:t>)</a:t>
            </a:r>
          </a:p>
          <a:p>
            <a:pPr>
              <a:defRPr/>
            </a:pPr>
            <a:r>
              <a:rPr kumimoji="0" lang="en-GB" sz="1200" b="1" i="0" u="none" strike="noStrike" kern="1200" cap="none" spc="0" normalizeH="0" baseline="0" noProof="0">
                <a:ln>
                  <a:noFill/>
                </a:ln>
                <a:solidFill>
                  <a:srgbClr val="5C5B5A"/>
                </a:solidFill>
                <a:effectLst/>
                <a:uLnTx/>
                <a:uFillTx/>
                <a:latin typeface="Arial"/>
                <a:ea typeface="+mn-ea"/>
                <a:cs typeface="+mn-cs"/>
              </a:rPr>
              <a:t>35% - Disabled people (n=1064)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34</a:t>
            </a:r>
            <a:r>
              <a:rPr kumimoji="0" lang="en-GB" sz="1200" b="1" i="0" u="none" strike="noStrike" kern="1200" cap="none" spc="0" normalizeH="0" baseline="0" noProof="0">
                <a:ln>
                  <a:noFill/>
                </a:ln>
                <a:solidFill>
                  <a:srgbClr val="5C5B5A"/>
                </a:solidFill>
                <a:effectLst/>
                <a:uLnTx/>
                <a:uFillTx/>
                <a:latin typeface="Arial"/>
                <a:ea typeface="+mn-ea"/>
                <a:cs typeface="+mn-cs"/>
              </a:rPr>
              <a:t>% - Households within racially minoritised communities (n=</a:t>
            </a:r>
            <a:r>
              <a:rPr lang="en-GB" sz="1200" b="1">
                <a:solidFill>
                  <a:srgbClr val="5C5B5A"/>
                </a:solidFill>
                <a:latin typeface="Arial"/>
              </a:rPr>
              <a:t>1064</a:t>
            </a:r>
            <a:r>
              <a:rPr kumimoji="0" lang="en-GB" sz="1200" b="1" i="0" u="none" strike="noStrike" kern="1200" cap="none" spc="0" normalizeH="0" baseline="0" noProof="0">
                <a:ln>
                  <a:noFill/>
                </a:ln>
                <a:solidFill>
                  <a:srgbClr val="5C5B5A"/>
                </a:solidFill>
                <a:effectLst/>
                <a:uLnTx/>
                <a:uFillTx/>
                <a:latin typeface="Arial"/>
                <a:ea typeface="+mn-ea"/>
                <a:cs typeface="+mn-cs"/>
              </a:rPr>
              <a:t>)</a:t>
            </a:r>
          </a:p>
        </p:txBody>
      </p:sp>
      <p:cxnSp>
        <p:nvCxnSpPr>
          <p:cNvPr id="33" name="Straight Arrow Connector 32">
            <a:extLst>
              <a:ext uri="{FF2B5EF4-FFF2-40B4-BE49-F238E27FC236}">
                <a16:creationId xmlns:a16="http://schemas.microsoft.com/office/drawing/2014/main" id="{528D5C50-25EE-4584-B3A3-617E8EF4183A}"/>
              </a:ext>
              <a:ext uri="{C183D7F6-B498-43B3-948B-1728B52AA6E4}">
                <adec:decorative xmlns:adec="http://schemas.microsoft.com/office/drawing/2017/decorative" val="1"/>
              </a:ext>
            </a:extLst>
          </p:cNvPr>
          <p:cNvCxnSpPr>
            <a:cxnSpLocks/>
          </p:cNvCxnSpPr>
          <p:nvPr/>
        </p:nvCxnSpPr>
        <p:spPr>
          <a:xfrm>
            <a:off x="7037483" y="5610981"/>
            <a:ext cx="669773" cy="0"/>
          </a:xfrm>
          <a:prstGeom prst="straightConnector1">
            <a:avLst/>
          </a:prstGeom>
          <a:ln>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226A7B8-401B-4C1D-BC9A-5F59C9E7C65E}"/>
              </a:ext>
              <a:ext uri="{C183D7F6-B498-43B3-948B-1728B52AA6E4}">
                <adec:decorative xmlns:adec="http://schemas.microsoft.com/office/drawing/2017/decorative" val="1"/>
              </a:ext>
            </a:extLst>
          </p:cNvPr>
          <p:cNvCxnSpPr>
            <a:cxnSpLocks/>
          </p:cNvCxnSpPr>
          <p:nvPr/>
        </p:nvCxnSpPr>
        <p:spPr>
          <a:xfrm>
            <a:off x="257849" y="2406488"/>
            <a:ext cx="11335736" cy="734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7916C5-0A89-46BD-9B7E-EDEA1E4D98A9}"/>
              </a:ext>
              <a:ext uri="{C183D7F6-B498-43B3-948B-1728B52AA6E4}">
                <adec:decorative xmlns:adec="http://schemas.microsoft.com/office/drawing/2017/decorative" val="1"/>
              </a:ext>
            </a:extLst>
          </p:cNvPr>
          <p:cNvCxnSpPr>
            <a:cxnSpLocks/>
          </p:cNvCxnSpPr>
          <p:nvPr/>
        </p:nvCxnSpPr>
        <p:spPr>
          <a:xfrm>
            <a:off x="257849" y="3348898"/>
            <a:ext cx="11335736"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65A82-FDBF-4DFF-AD3A-6463BFAA5901}"/>
              </a:ext>
              <a:ext uri="{C183D7F6-B498-43B3-948B-1728B52AA6E4}">
                <adec:decorative xmlns:adec="http://schemas.microsoft.com/office/drawing/2017/decorative" val="1"/>
              </a:ext>
            </a:extLst>
          </p:cNvPr>
          <p:cNvCxnSpPr>
            <a:cxnSpLocks/>
          </p:cNvCxnSpPr>
          <p:nvPr/>
        </p:nvCxnSpPr>
        <p:spPr>
          <a:xfrm>
            <a:off x="257849" y="4254173"/>
            <a:ext cx="11335736"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7D8AAB1-5C06-43DC-93C1-F4157AA5D9D1}"/>
              </a:ext>
              <a:ext uri="{C183D7F6-B498-43B3-948B-1728B52AA6E4}">
                <adec:decorative xmlns:adec="http://schemas.microsoft.com/office/drawing/2017/decorative" val="1"/>
              </a:ext>
            </a:extLst>
          </p:cNvPr>
          <p:cNvCxnSpPr>
            <a:cxnSpLocks/>
          </p:cNvCxnSpPr>
          <p:nvPr/>
        </p:nvCxnSpPr>
        <p:spPr>
          <a:xfrm>
            <a:off x="257849" y="5151667"/>
            <a:ext cx="11335736" cy="10259"/>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descr="Green and Red arrows to signify when a statistic is significantly higher or lower than the previous survey.">
            <a:extLst>
              <a:ext uri="{FF2B5EF4-FFF2-40B4-BE49-F238E27FC236}">
                <a16:creationId xmlns:a16="http://schemas.microsoft.com/office/drawing/2014/main" id="{966288BE-0AE7-46E8-873C-37DA61C1B8AB}"/>
              </a:ext>
            </a:extLst>
          </p:cNvPr>
          <p:cNvGrpSpPr/>
          <p:nvPr/>
        </p:nvGrpSpPr>
        <p:grpSpPr>
          <a:xfrm>
            <a:off x="530845" y="6033157"/>
            <a:ext cx="3335502" cy="276999"/>
            <a:chOff x="520117" y="5798698"/>
            <a:chExt cx="3335502" cy="276999"/>
          </a:xfrm>
        </p:grpSpPr>
        <p:sp>
          <p:nvSpPr>
            <p:cNvPr id="26" name="Arrow: Down 25">
              <a:extLst>
                <a:ext uri="{FF2B5EF4-FFF2-40B4-BE49-F238E27FC236}">
                  <a16:creationId xmlns:a16="http://schemas.microsoft.com/office/drawing/2014/main" id="{14B4864C-7681-4B48-BEBF-0F731A5812CF}"/>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TextBox 36">
              <a:extLst>
                <a:ext uri="{FF2B5EF4-FFF2-40B4-BE49-F238E27FC236}">
                  <a16:creationId xmlns:a16="http://schemas.microsoft.com/office/drawing/2014/main" id="{675800C0-D549-4F56-A677-D8E595521910}"/>
                </a:ext>
              </a:extLst>
            </p:cNvPr>
            <p:cNvSpPr txBox="1"/>
            <p:nvPr/>
          </p:nvSpPr>
          <p:spPr>
            <a:xfrm>
              <a:off x="884934" y="5798698"/>
              <a:ext cx="297068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November</a:t>
              </a:r>
            </a:p>
          </p:txBody>
        </p:sp>
      </p:grpSp>
      <p:sp>
        <p:nvSpPr>
          <p:cNvPr id="38" name="Arrow: Down 37">
            <a:extLst>
              <a:ext uri="{FF2B5EF4-FFF2-40B4-BE49-F238E27FC236}">
                <a16:creationId xmlns:a16="http://schemas.microsoft.com/office/drawing/2014/main" id="{85D8D88C-A47A-4716-BAA5-8615E53AC1EB}"/>
              </a:ext>
              <a:ext uri="{C183D7F6-B498-43B3-948B-1728B52AA6E4}">
                <adec:decorative xmlns:adec="http://schemas.microsoft.com/office/drawing/2017/decorative" val="1"/>
              </a:ext>
            </a:extLst>
          </p:cNvPr>
          <p:cNvSpPr/>
          <p:nvPr/>
        </p:nvSpPr>
        <p:spPr>
          <a:xfrm>
            <a:off x="761438" y="60730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TextBox 38">
            <a:extLst>
              <a:ext uri="{FF2B5EF4-FFF2-40B4-BE49-F238E27FC236}">
                <a16:creationId xmlns:a16="http://schemas.microsoft.com/office/drawing/2014/main" id="{5852D9DE-DFB8-4AED-A6F0-A2CF85DA9938}"/>
              </a:ext>
            </a:extLst>
          </p:cNvPr>
          <p:cNvSpPr txBox="1"/>
          <p:nvPr/>
        </p:nvSpPr>
        <p:spPr>
          <a:xfrm>
            <a:off x="7969201" y="6086412"/>
            <a:ext cx="3691955" cy="246221"/>
          </a:xfrm>
          <a:prstGeom prst="rect">
            <a:avLst/>
          </a:prstGeom>
          <a:noFill/>
        </p:spPr>
        <p:txBody>
          <a:bodyPr wrap="square">
            <a:spAutoFit/>
          </a:bodyPr>
          <a:lstStyle/>
          <a:p>
            <a:r>
              <a:rPr lang="en-GB" sz="1000">
                <a:solidFill>
                  <a:srgbClr val="FFFFFF">
                    <a:lumMod val="50000"/>
                  </a:srgbClr>
                </a:solidFill>
                <a:latin typeface="Arial" panose="020B0604020202020204" pitchFamily="34" charset="0"/>
                <a:cs typeface="Arial" panose="020B0604020202020204" pitchFamily="34" charset="0"/>
              </a:rPr>
              <a:t> * Subgroup analysis uses merged data from s3+4+5</a:t>
            </a:r>
            <a:endParaRPr lang="en-GB" sz="1000"/>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149387" y="634852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B3. In the past 12 months have any of the following happened to you or someone else in your household?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 1+2, 2340; Survey 3, 1442; Survey 4, 1366; Survey 5, 1220 (Online respondents)</a:t>
            </a:r>
          </a:p>
        </p:txBody>
      </p:sp>
      <p:sp>
        <p:nvSpPr>
          <p:cNvPr id="45" name="Slide Number Placeholder 4">
            <a:extLst>
              <a:ext uri="{FF2B5EF4-FFF2-40B4-BE49-F238E27FC236}">
                <a16:creationId xmlns:a16="http://schemas.microsoft.com/office/drawing/2014/main" id="{6A8CA90A-413C-4A0B-BCBE-13829DFEF39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5" name="Arrow: Down 4">
            <a:extLst>
              <a:ext uri="{FF2B5EF4-FFF2-40B4-BE49-F238E27FC236}">
                <a16:creationId xmlns:a16="http://schemas.microsoft.com/office/drawing/2014/main" id="{337BFB02-EBDA-EC1A-DF42-70E2766244F0}"/>
              </a:ext>
              <a:ext uri="{C183D7F6-B498-43B3-948B-1728B52AA6E4}">
                <adec:decorative xmlns:adec="http://schemas.microsoft.com/office/drawing/2017/decorative" val="1"/>
              </a:ext>
            </a:extLst>
          </p:cNvPr>
          <p:cNvSpPr/>
          <p:nvPr/>
        </p:nvSpPr>
        <p:spPr>
          <a:xfrm>
            <a:off x="6096000" y="219634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Arrow: Down 5">
            <a:extLst>
              <a:ext uri="{FF2B5EF4-FFF2-40B4-BE49-F238E27FC236}">
                <a16:creationId xmlns:a16="http://schemas.microsoft.com/office/drawing/2014/main" id="{F03A1920-B905-0362-C781-A2B69EBA0E3D}"/>
              </a:ext>
              <a:ext uri="{C183D7F6-B498-43B3-948B-1728B52AA6E4}">
                <adec:decorative xmlns:adec="http://schemas.microsoft.com/office/drawing/2017/decorative" val="1"/>
              </a:ext>
            </a:extLst>
          </p:cNvPr>
          <p:cNvSpPr/>
          <p:nvPr/>
        </p:nvSpPr>
        <p:spPr>
          <a:xfrm>
            <a:off x="6305550" y="309223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433153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359948" y="268795"/>
            <a:ext cx="11549023" cy="586800"/>
          </a:xfrm>
        </p:spPr>
        <p:txBody>
          <a:bodyPr>
            <a:noAutofit/>
          </a:bodyPr>
          <a:lstStyle/>
          <a:p>
            <a:r>
              <a:rPr lang="en-GB" sz="1800" b="1"/>
              <a:t>Around a third of respondents who are not eating for a whole day (33%) are </a:t>
            </a:r>
            <a:r>
              <a:rPr lang="en-GB" sz="1800" b="1">
                <a:solidFill>
                  <a:srgbClr val="009690"/>
                </a:solidFill>
              </a:rPr>
              <a:t>having to do this every month</a:t>
            </a:r>
            <a:r>
              <a:rPr lang="en-GB" sz="1800" b="1"/>
              <a:t>. Almost 3 in 10 (29%) respondents who are cutting the size of meals are also having to do this every month</a:t>
            </a:r>
          </a:p>
        </p:txBody>
      </p:sp>
      <p:sp>
        <p:nvSpPr>
          <p:cNvPr id="7" name="Text Placeholder 4">
            <a:extLst>
              <a:ext uri="{FF2B5EF4-FFF2-40B4-BE49-F238E27FC236}">
                <a16:creationId xmlns:a16="http://schemas.microsoft.com/office/drawing/2014/main" id="{DF0FD68D-CFEC-4BC0-8437-ADD75EF29134}"/>
              </a:ext>
            </a:extLst>
          </p:cNvPr>
          <p:cNvSpPr txBox="1">
            <a:spLocks/>
          </p:cNvSpPr>
          <p:nvPr/>
        </p:nvSpPr>
        <p:spPr>
          <a:xfrm>
            <a:off x="2493269" y="1185175"/>
            <a:ext cx="7180976" cy="387556"/>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Of those who have cut the size of meals, or not eaten for a whole day, how often in the last twelve months, have you…?</a:t>
            </a:r>
          </a:p>
        </p:txBody>
      </p:sp>
      <p:sp>
        <p:nvSpPr>
          <p:cNvPr id="2" name="TextBox 1">
            <a:extLst>
              <a:ext uri="{FF2B5EF4-FFF2-40B4-BE49-F238E27FC236}">
                <a16:creationId xmlns:a16="http://schemas.microsoft.com/office/drawing/2014/main" id="{89249D05-2749-49AE-9855-929248DCCF45}"/>
              </a:ext>
            </a:extLst>
          </p:cNvPr>
          <p:cNvSpPr txBox="1"/>
          <p:nvPr/>
        </p:nvSpPr>
        <p:spPr>
          <a:xfrm>
            <a:off x="63848" y="1557034"/>
            <a:ext cx="37978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 cut the size of your meals or skip meals because there wasn’t enough money for food?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(31% of respondents, n=338)</a:t>
            </a:r>
            <a:endParaRPr kumimoji="0" lang="en-GB" sz="1200" b="0"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8" name="Chart Placeholder 9" descr="Bar chart showing that of those who have cut the size of their meals, 29% have had to do this every month compared to 29% in Spring.">
            <a:extLst>
              <a:ext uri="{FF2B5EF4-FFF2-40B4-BE49-F238E27FC236}">
                <a16:creationId xmlns:a16="http://schemas.microsoft.com/office/drawing/2014/main" id="{1D931CBA-7C05-4136-B405-9C7E3D605AE5}"/>
              </a:ext>
            </a:extLst>
          </p:cNvPr>
          <p:cNvGraphicFramePr>
            <a:graphicFrameLocks/>
          </p:cNvGraphicFramePr>
          <p:nvPr>
            <p:extLst>
              <p:ext uri="{D42A27DB-BD31-4B8C-83A1-F6EECF244321}">
                <p14:modId xmlns:p14="http://schemas.microsoft.com/office/powerpoint/2010/main" val="3198044507"/>
              </p:ext>
            </p:extLst>
          </p:nvPr>
        </p:nvGraphicFramePr>
        <p:xfrm>
          <a:off x="394852" y="2098409"/>
          <a:ext cx="4700913" cy="3966517"/>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descr="Green and Red arrows to signify when a statistic is significantly higher or lower than the previous survey.">
            <a:extLst>
              <a:ext uri="{FF2B5EF4-FFF2-40B4-BE49-F238E27FC236}">
                <a16:creationId xmlns:a16="http://schemas.microsoft.com/office/drawing/2014/main" id="{6063664D-524F-E9D4-11BA-E1575E68C655}"/>
              </a:ext>
            </a:extLst>
          </p:cNvPr>
          <p:cNvGrpSpPr/>
          <p:nvPr/>
        </p:nvGrpSpPr>
        <p:grpSpPr>
          <a:xfrm>
            <a:off x="530845" y="6033157"/>
            <a:ext cx="5626899" cy="276999"/>
            <a:chOff x="520117" y="5798698"/>
            <a:chExt cx="5626899" cy="276999"/>
          </a:xfrm>
        </p:grpSpPr>
        <p:sp>
          <p:nvSpPr>
            <p:cNvPr id="5" name="Arrow: Down 4">
              <a:extLst>
                <a:ext uri="{FF2B5EF4-FFF2-40B4-BE49-F238E27FC236}">
                  <a16:creationId xmlns:a16="http://schemas.microsoft.com/office/drawing/2014/main" id="{E324DB0E-489A-87A9-9126-9CDDB47813D4}"/>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485C3170-820F-D98E-114F-549EAF5502F3}"/>
                </a:ext>
              </a:extLst>
            </p:cNvPr>
            <p:cNvSpPr txBox="1"/>
            <p:nvPr/>
          </p:nvSpPr>
          <p:spPr>
            <a:xfrm>
              <a:off x="884934" y="5798698"/>
              <a:ext cx="526208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survey </a:t>
              </a:r>
              <a:r>
                <a:rPr kumimoji="0" lang="en-GB" sz="1200" b="0" i="0" u="none" strike="noStrike" kern="1200" cap="none" spc="0" normalizeH="0" baseline="0" noProof="0">
                  <a:ln>
                    <a:noFill/>
                  </a:ln>
                  <a:solidFill>
                    <a:srgbClr val="FF0000"/>
                  </a:solidFill>
                  <a:effectLst/>
                  <a:uLnTx/>
                  <a:uFillTx/>
                  <a:latin typeface="Arial"/>
                  <a:ea typeface="+mn-ea"/>
                  <a:cs typeface="+mn-cs"/>
                </a:rPr>
                <a:t>4</a:t>
              </a:r>
            </a:p>
          </p:txBody>
        </p:sp>
      </p:grpSp>
      <p:sp>
        <p:nvSpPr>
          <p:cNvPr id="15" name="TextBox 14">
            <a:extLst>
              <a:ext uri="{FF2B5EF4-FFF2-40B4-BE49-F238E27FC236}">
                <a16:creationId xmlns:a16="http://schemas.microsoft.com/office/drawing/2014/main" id="{CC6CB2E9-593E-4B13-9F9A-206588CC290A}"/>
              </a:ext>
            </a:extLst>
          </p:cNvPr>
          <p:cNvSpPr txBox="1"/>
          <p:nvPr/>
        </p:nvSpPr>
        <p:spPr>
          <a:xfrm>
            <a:off x="4655296" y="1614600"/>
            <a:ext cx="36324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 not eaten for a whole day because there wasn’t enough money for food?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(19% of respondents, n=191)</a:t>
            </a:r>
            <a:endParaRPr kumimoji="0" lang="en-GB" sz="1200" b="0"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4" name="Chart Placeholder 9" descr="Of those who have not eaten for a whole day due to lack of food 33% have done so every month, consistent 34% in Spring">
            <a:extLst>
              <a:ext uri="{FF2B5EF4-FFF2-40B4-BE49-F238E27FC236}">
                <a16:creationId xmlns:a16="http://schemas.microsoft.com/office/drawing/2014/main" id="{29C36411-0ADC-4A76-8FF7-53FEE9539E83}"/>
              </a:ext>
            </a:extLst>
          </p:cNvPr>
          <p:cNvGraphicFramePr>
            <a:graphicFrameLocks/>
          </p:cNvGraphicFramePr>
          <p:nvPr>
            <p:extLst>
              <p:ext uri="{D42A27DB-BD31-4B8C-83A1-F6EECF244321}">
                <p14:modId xmlns:p14="http://schemas.microsoft.com/office/powerpoint/2010/main" val="3314278608"/>
              </p:ext>
            </p:extLst>
          </p:nvPr>
        </p:nvGraphicFramePr>
        <p:xfrm>
          <a:off x="5252670" y="2198241"/>
          <a:ext cx="2929354" cy="368531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Placeholder 30">
            <a:extLst>
              <a:ext uri="{FF2B5EF4-FFF2-40B4-BE49-F238E27FC236}">
                <a16:creationId xmlns:a16="http://schemas.microsoft.com/office/drawing/2014/main" id="{7F68CB42-DA81-4F30-9685-5B75C5A967C7}"/>
              </a:ext>
            </a:extLst>
          </p:cNvPr>
          <p:cNvSpPr txBox="1">
            <a:spLocks/>
          </p:cNvSpPr>
          <p:nvPr/>
        </p:nvSpPr>
        <p:spPr>
          <a:xfrm>
            <a:off x="8333436" y="1724982"/>
            <a:ext cx="3768955" cy="586800"/>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 not eating for a whole day for lack of money </a:t>
            </a:r>
            <a:r>
              <a:rPr lang="en-GB" sz="1200" b="1">
                <a:solidFill>
                  <a:srgbClr val="5C5B5A"/>
                </a:solidFill>
                <a:latin typeface="Arial"/>
              </a:rPr>
              <a:t>for food </a:t>
            </a:r>
            <a:r>
              <a:rPr kumimoji="0" lang="en-GB" sz="1200" b="1" i="0" u="none" strike="noStrike" kern="1200" cap="none" spc="0" normalizeH="0" baseline="0" noProof="0">
                <a:ln>
                  <a:noFill/>
                </a:ln>
                <a:solidFill>
                  <a:srgbClr val="5C5B5A"/>
                </a:solidFill>
                <a:effectLst/>
                <a:uLnTx/>
                <a:uFillTx/>
                <a:latin typeface="Arial"/>
                <a:ea typeface="+mn-ea"/>
                <a:cs typeface="+mn-cs"/>
              </a:rPr>
              <a:t>every month is significantly higher compared to Autumn average (</a:t>
            </a:r>
            <a:r>
              <a:rPr lang="en-GB" sz="1200" b="1">
                <a:solidFill>
                  <a:srgbClr val="5C5B5A"/>
                </a:solidFill>
                <a:latin typeface="Arial"/>
              </a:rPr>
              <a:t>34</a:t>
            </a:r>
            <a:r>
              <a:rPr kumimoji="0" lang="en-GB" sz="1200" b="1" i="0" u="none" strike="noStrike" kern="1200" cap="none" spc="0" normalizeH="0" baseline="0" noProof="0">
                <a:ln>
                  <a:noFill/>
                </a:ln>
                <a:solidFill>
                  <a:srgbClr val="5C5B5A"/>
                </a:solidFill>
                <a:effectLst/>
                <a:uLnTx/>
                <a:uFillTx/>
                <a:latin typeface="Arial"/>
                <a:ea typeface="+mn-ea"/>
                <a:cs typeface="+mn-cs"/>
              </a:rPr>
              <a:t>%) among…*</a:t>
            </a:r>
          </a:p>
        </p:txBody>
      </p:sp>
      <p:sp>
        <p:nvSpPr>
          <p:cNvPr id="12" name="Content Placeholder 32">
            <a:extLst>
              <a:ext uri="{FF2B5EF4-FFF2-40B4-BE49-F238E27FC236}">
                <a16:creationId xmlns:a16="http://schemas.microsoft.com/office/drawing/2014/main" id="{7688D920-6F23-4E63-B278-280306FA0BFF}"/>
              </a:ext>
            </a:extLst>
          </p:cNvPr>
          <p:cNvSpPr txBox="1">
            <a:spLocks/>
          </p:cNvSpPr>
          <p:nvPr/>
        </p:nvSpPr>
        <p:spPr>
          <a:xfrm>
            <a:off x="8338929" y="2302801"/>
            <a:ext cx="3768955" cy="2998165"/>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15151"/>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200">
                <a:solidFill>
                  <a:srgbClr val="515151"/>
                </a:solidFill>
                <a:latin typeface="Arial" panose="020B0604020202020204" pitchFamily="34" charset="0"/>
                <a:cs typeface="Arial" panose="020B0604020202020204" pitchFamily="34" charset="0"/>
              </a:rPr>
              <a:t>Disabled respondents (45%)</a:t>
            </a: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15151"/>
                </a:solidFill>
                <a:effectLst/>
                <a:uLnTx/>
                <a:uFillTx/>
                <a:latin typeface="Arial" panose="020B0604020202020204" pitchFamily="34" charset="0"/>
                <a:ea typeface="+mn-ea"/>
                <a:cs typeface="Arial" panose="020B0604020202020204" pitchFamily="34" charset="0"/>
              </a:rPr>
              <a:t>1 person households (44</a:t>
            </a:r>
            <a:r>
              <a:rPr lang="en-GB" sz="1200">
                <a:solidFill>
                  <a:srgbClr val="515151"/>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90000"/>
              </a:lnSpc>
              <a:spcBef>
                <a:spcPts val="100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15151"/>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15151"/>
                </a:solidFill>
                <a:effectLst/>
                <a:uLnTx/>
                <a:uFillTx/>
                <a:latin typeface="Arial" panose="020B0604020202020204" pitchFamily="34" charset="0"/>
                <a:ea typeface="+mn-ea"/>
                <a:cs typeface="Arial" panose="020B0604020202020204" pitchFamily="34" charset="0"/>
              </a:rPr>
              <a:t>Those </a:t>
            </a:r>
            <a:r>
              <a:rPr lang="en-GB" sz="1200">
                <a:solidFill>
                  <a:srgbClr val="515151"/>
                </a:solidFill>
                <a:latin typeface="Arial" panose="020B0604020202020204" pitchFamily="34" charset="0"/>
                <a:cs typeface="Arial" panose="020B0604020202020204" pitchFamily="34" charset="0"/>
              </a:rPr>
              <a:t>not in work due to ill health or disability (44%)</a:t>
            </a: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200">
                <a:solidFill>
                  <a:srgbClr val="515151"/>
                </a:solidFill>
                <a:latin typeface="Arial" panose="020B0604020202020204" pitchFamily="34" charset="0"/>
                <a:cs typeface="Arial" panose="020B0604020202020204" pitchFamily="34" charset="0"/>
              </a:rPr>
              <a:t>Those who have cut the size or skipped a meal (41%) </a:t>
            </a: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200">
                <a:solidFill>
                  <a:srgbClr val="515151"/>
                </a:solidFill>
                <a:latin typeface="Arial" panose="020B0604020202020204" pitchFamily="34" charset="0"/>
                <a:cs typeface="Arial" panose="020B0604020202020204" pitchFamily="34" charset="0"/>
              </a:rPr>
              <a:t>Those earning up to £15,599 (38%)</a:t>
            </a: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15151"/>
                </a:solidFill>
                <a:effectLst/>
                <a:uLnTx/>
                <a:uFillTx/>
                <a:latin typeface="Arial" panose="020B0604020202020204" pitchFamily="34" charset="0"/>
                <a:ea typeface="+mn-ea"/>
                <a:cs typeface="Arial" panose="020B0604020202020204" pitchFamily="34" charset="0"/>
              </a:rPr>
              <a:t>Those unable to save money in the next year (37%)</a:t>
            </a: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200">
                <a:solidFill>
                  <a:srgbClr val="515151"/>
                </a:solidFill>
                <a:latin typeface="Arial" panose="020B0604020202020204" pitchFamily="34" charset="0"/>
                <a:cs typeface="Arial" panose="020B0604020202020204" pitchFamily="34" charset="0"/>
              </a:rPr>
              <a:t>Those who had to borrow money or use more credit in the last month (37%)</a:t>
            </a: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15151"/>
                </a:solidFill>
                <a:effectLst/>
                <a:uLnTx/>
                <a:uFillTx/>
                <a:latin typeface="Arial" panose="020B0604020202020204" pitchFamily="34" charset="0"/>
                <a:ea typeface="+mn-ea"/>
                <a:cs typeface="Arial" panose="020B0604020202020204" pitchFamily="34" charset="0"/>
              </a:rPr>
              <a:t>Those worried about the rising cost of living (36%)</a:t>
            </a:r>
          </a:p>
        </p:txBody>
      </p:sp>
      <p:sp>
        <p:nvSpPr>
          <p:cNvPr id="20" name="TextBox 19">
            <a:extLst>
              <a:ext uri="{FF2B5EF4-FFF2-40B4-BE49-F238E27FC236}">
                <a16:creationId xmlns:a16="http://schemas.microsoft.com/office/drawing/2014/main" id="{FB2DD8A7-C169-43B4-9455-C43F95AAF37E}"/>
              </a:ext>
            </a:extLst>
          </p:cNvPr>
          <p:cNvSpPr txBox="1"/>
          <p:nvPr/>
        </p:nvSpPr>
        <p:spPr>
          <a:xfrm>
            <a:off x="7700674" y="5755674"/>
            <a:ext cx="3399972" cy="246221"/>
          </a:xfrm>
          <a:prstGeom prst="rect">
            <a:avLst/>
          </a:prstGeom>
          <a:noFill/>
        </p:spPr>
        <p:txBody>
          <a:bodyPr wrap="square">
            <a:spAutoFit/>
          </a:bodyPr>
          <a:lstStyle/>
          <a:p>
            <a:r>
              <a:rPr lang="en-GB" sz="1000">
                <a:solidFill>
                  <a:srgbClr val="FFFFFF">
                    <a:lumMod val="50000"/>
                  </a:srgbClr>
                </a:solidFill>
                <a:latin typeface="Arial" panose="020B0604020202020204" pitchFamily="34" charset="0"/>
                <a:cs typeface="Arial" panose="020B0604020202020204" pitchFamily="34" charset="0"/>
              </a:rPr>
              <a:t> * Subgroup analysis uses merged data from s3+4+5</a:t>
            </a:r>
            <a:endParaRPr lang="en-GB" sz="1000"/>
          </a:p>
        </p:txBody>
      </p:sp>
      <p:sp>
        <p:nvSpPr>
          <p:cNvPr id="16" name="Footer Placeholder 4">
            <a:extLst>
              <a:ext uri="{FF2B5EF4-FFF2-40B4-BE49-F238E27FC236}">
                <a16:creationId xmlns:a16="http://schemas.microsoft.com/office/drawing/2014/main" id="{CCD4DAA8-2676-4DD8-9407-51683D010A3F}"/>
              </a:ext>
            </a:extLst>
          </p:cNvPr>
          <p:cNvSpPr txBox="1">
            <a:spLocks/>
          </p:cNvSpPr>
          <p:nvPr/>
        </p:nvSpPr>
        <p:spPr>
          <a:xfrm>
            <a:off x="359948" y="6326340"/>
            <a:ext cx="11257285"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AD1a. How often in the last 12 months did you/ other adults in your household cut the size of your meals or skip meals because there wasn’t enough money for food? AD1b. How often in the last 12 months did you/ other adults in your household not eat for a whole day because there wasn’t enough money for food? Unweighted base: Anyone who has cut the size or skipped a meal: S1+2, 523</a:t>
            </a:r>
            <a:r>
              <a:rPr lang="en-GB" sz="1000">
                <a:solidFill>
                  <a:srgbClr val="FFFFFF">
                    <a:lumMod val="50000"/>
                  </a:srgbClr>
                </a:solidFill>
                <a:latin typeface="Arial"/>
                <a:cs typeface="Arial" panose="020B0604020202020204" pitchFamily="34" charset="0"/>
              </a:rPr>
              <a:t>; S3, 418; S4, 429.</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Anyone who did not eat for a full day: S1+2, 286; S3, 240; S4, 299 	</a:t>
            </a:r>
            <a:r>
              <a:rPr lang="en-GB" sz="100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19" name="Slide Number Placeholder 4">
            <a:extLst>
              <a:ext uri="{FF2B5EF4-FFF2-40B4-BE49-F238E27FC236}">
                <a16:creationId xmlns:a16="http://schemas.microsoft.com/office/drawing/2014/main" id="{C57F7A04-684D-4C82-8BB4-3C7301CB938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8" name="Arrow: Down 7">
            <a:extLst>
              <a:ext uri="{FF2B5EF4-FFF2-40B4-BE49-F238E27FC236}">
                <a16:creationId xmlns:a16="http://schemas.microsoft.com/office/drawing/2014/main" id="{A767B875-8F82-9AEA-B964-BB3275ABE3B8}"/>
              </a:ext>
              <a:ext uri="{C183D7F6-B498-43B3-948B-1728B52AA6E4}">
                <adec:decorative xmlns:adec="http://schemas.microsoft.com/office/drawing/2017/decorative" val="1"/>
              </a:ext>
            </a:extLst>
          </p:cNvPr>
          <p:cNvSpPr/>
          <p:nvPr/>
        </p:nvSpPr>
        <p:spPr>
          <a:xfrm>
            <a:off x="761438" y="60730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Arrow: Down 8">
            <a:extLst>
              <a:ext uri="{FF2B5EF4-FFF2-40B4-BE49-F238E27FC236}">
                <a16:creationId xmlns:a16="http://schemas.microsoft.com/office/drawing/2014/main" id="{E7507205-C5DD-BE41-08AA-2B5934FCA1A1}"/>
              </a:ext>
              <a:ext uri="{C183D7F6-B498-43B3-948B-1728B52AA6E4}">
                <adec:decorative xmlns:adec="http://schemas.microsoft.com/office/drawing/2017/decorative" val="1"/>
              </a:ext>
            </a:extLst>
          </p:cNvPr>
          <p:cNvSpPr/>
          <p:nvPr/>
        </p:nvSpPr>
        <p:spPr>
          <a:xfrm rot="10800000">
            <a:off x="2274830" y="2662494"/>
            <a:ext cx="118436" cy="183046"/>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666927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273414"/>
            <a:ext cx="11382838" cy="830997"/>
          </a:xfrm>
        </p:spPr>
        <p:txBody>
          <a:bodyPr vert="horz" wrap="square" anchor="t">
            <a:spAutoFit/>
          </a:bodyPr>
          <a:lstStyle/>
          <a:p>
            <a:pPr>
              <a:lnSpc>
                <a:spcPct val="100000"/>
              </a:lnSpc>
            </a:pPr>
            <a:r>
              <a:rPr lang="en-GB" sz="1800" b="1"/>
              <a:t>Food insecurity continues to </a:t>
            </a:r>
            <a:r>
              <a:rPr lang="en-GB" sz="1800" b="1">
                <a:solidFill>
                  <a:srgbClr val="009690"/>
                </a:solidFill>
              </a:rPr>
              <a:t>impact families </a:t>
            </a:r>
            <a:r>
              <a:rPr lang="en-GB" sz="1800" b="1"/>
              <a:t>– however, there has been no significant movement on any impacts since November. Younger cohorts, Muslim and disabled respondents are more likely to rely on low-cost food to feed children in their households</a:t>
            </a:r>
          </a:p>
        </p:txBody>
      </p:sp>
      <p:graphicFrame>
        <p:nvGraphicFramePr>
          <p:cNvPr id="37" name="Table Placeholder 6" descr="Stacked bar chart showing the percentage of parents who have had trouble providing food in the last year. 9% have often had to rely on a few kinds of low cost foods to feed their children because they're running out of money. 23% have had to do this sometimes.">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954118189"/>
              </p:ext>
            </p:extLst>
          </p:nvPr>
        </p:nvGraphicFramePr>
        <p:xfrm>
          <a:off x="-48119" y="1284389"/>
          <a:ext cx="6523414" cy="4813205"/>
        </p:xfrm>
        <a:graphic>
          <a:graphicData uri="http://schemas.openxmlformats.org/drawingml/2006/chart">
            <c:chart xmlns:c="http://schemas.openxmlformats.org/drawingml/2006/chart" xmlns:r="http://schemas.openxmlformats.org/officeDocument/2006/relationships" r:id="rId2"/>
          </a:graphicData>
        </a:graphic>
      </p:graphicFrame>
      <p:grpSp>
        <p:nvGrpSpPr>
          <p:cNvPr id="13" name="Group 12" descr="Green and Red arrows to signify when a statistic is significantly higher or lower than the previous survey.">
            <a:extLst>
              <a:ext uri="{FF2B5EF4-FFF2-40B4-BE49-F238E27FC236}">
                <a16:creationId xmlns:a16="http://schemas.microsoft.com/office/drawing/2014/main" id="{45164995-A5F9-4215-B675-691AE29364F8}"/>
              </a:ext>
            </a:extLst>
          </p:cNvPr>
          <p:cNvGrpSpPr/>
          <p:nvPr/>
        </p:nvGrpSpPr>
        <p:grpSpPr>
          <a:xfrm>
            <a:off x="530845" y="6033157"/>
            <a:ext cx="6130241" cy="276999"/>
            <a:chOff x="520117" y="5798698"/>
            <a:chExt cx="6130241" cy="276999"/>
          </a:xfrm>
        </p:grpSpPr>
        <p:sp>
          <p:nvSpPr>
            <p:cNvPr id="15" name="Arrow: Down 14">
              <a:extLst>
                <a:ext uri="{FF2B5EF4-FFF2-40B4-BE49-F238E27FC236}">
                  <a16:creationId xmlns:a16="http://schemas.microsoft.com/office/drawing/2014/main" id="{EFD180F3-C571-43A0-8811-1F7D2E434D7E}"/>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CC7A7718-9BAE-4738-A5C3-D3CFB6417615}"/>
                </a:ext>
              </a:extLst>
            </p:cNvPr>
            <p:cNvSpPr txBox="1"/>
            <p:nvPr/>
          </p:nvSpPr>
          <p:spPr>
            <a:xfrm>
              <a:off x="884934" y="5798698"/>
              <a:ext cx="576542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September (S3)</a:t>
              </a:r>
            </a:p>
          </p:txBody>
        </p:sp>
      </p:grpSp>
      <p:graphicFrame>
        <p:nvGraphicFramePr>
          <p:cNvPr id="23" name="Table Placeholder 16" descr="Table showing wave on wave change in % who think coronavirus is a risk. Overall, there has been a decline in the proportion who think coronavirus is a threat to the UK as a whole, their local community or them personally. ">
            <a:extLst>
              <a:ext uri="{FF2B5EF4-FFF2-40B4-BE49-F238E27FC236}">
                <a16:creationId xmlns:a16="http://schemas.microsoft.com/office/drawing/2014/main" id="{D539DCD4-7D0A-4C87-8518-3F09BA5AF281}"/>
              </a:ext>
            </a:extLst>
          </p:cNvPr>
          <p:cNvGraphicFramePr>
            <a:graphicFrameLocks/>
          </p:cNvGraphicFramePr>
          <p:nvPr>
            <p:extLst>
              <p:ext uri="{D42A27DB-BD31-4B8C-83A1-F6EECF244321}">
                <p14:modId xmlns:p14="http://schemas.microsoft.com/office/powerpoint/2010/main" val="3872941278"/>
              </p:ext>
            </p:extLst>
          </p:nvPr>
        </p:nvGraphicFramePr>
        <p:xfrm>
          <a:off x="6342077" y="1145498"/>
          <a:ext cx="2415619" cy="4508680"/>
        </p:xfrm>
        <a:graphic>
          <a:graphicData uri="http://schemas.openxmlformats.org/drawingml/2006/table">
            <a:tbl>
              <a:tblPr firstRow="1" bandRow="1">
                <a:tableStyleId>{5C22544A-7EE6-4342-B048-85BDC9FD1C3A}</a:tableStyleId>
              </a:tblPr>
              <a:tblGrid>
                <a:gridCol w="721453">
                  <a:extLst>
                    <a:ext uri="{9D8B030D-6E8A-4147-A177-3AD203B41FA5}">
                      <a16:colId xmlns:a16="http://schemas.microsoft.com/office/drawing/2014/main" val="671024736"/>
                    </a:ext>
                  </a:extLst>
                </a:gridCol>
                <a:gridCol w="564722">
                  <a:extLst>
                    <a:ext uri="{9D8B030D-6E8A-4147-A177-3AD203B41FA5}">
                      <a16:colId xmlns:a16="http://schemas.microsoft.com/office/drawing/2014/main" val="3796637519"/>
                    </a:ext>
                  </a:extLst>
                </a:gridCol>
                <a:gridCol w="564722">
                  <a:extLst>
                    <a:ext uri="{9D8B030D-6E8A-4147-A177-3AD203B41FA5}">
                      <a16:colId xmlns:a16="http://schemas.microsoft.com/office/drawing/2014/main" val="2717857182"/>
                    </a:ext>
                  </a:extLst>
                </a:gridCol>
                <a:gridCol w="564722">
                  <a:extLst>
                    <a:ext uri="{9D8B030D-6E8A-4147-A177-3AD203B41FA5}">
                      <a16:colId xmlns:a16="http://schemas.microsoft.com/office/drawing/2014/main" val="2399647972"/>
                    </a:ext>
                  </a:extLst>
                </a:gridCol>
              </a:tblGrid>
              <a:tr h="563585">
                <a:tc>
                  <a:txBody>
                    <a:bodyPr/>
                    <a:lstStyle/>
                    <a:p>
                      <a:pPr marL="0" algn="ctr" defTabSz="914400" rtl="0" eaLnBrk="1" latinLnBrk="0" hangingPunct="1"/>
                      <a:r>
                        <a:rPr lang="en-GB" sz="1400" b="0" kern="1200">
                          <a:solidFill>
                            <a:srgbClr val="5C5B5A"/>
                          </a:solidFill>
                          <a:latin typeface="+mn-lt"/>
                          <a:ea typeface="+mn-ea"/>
                          <a:cs typeface="+mn-cs"/>
                        </a:rPr>
                        <a:t>Spring S1+2</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algn="ctr" defTabSz="914400" rtl="0" eaLnBrk="1" latinLnBrk="0" hangingPunct="1"/>
                      <a:r>
                        <a:rPr lang="en-GB" sz="1400" b="0" kern="1200">
                          <a:solidFill>
                            <a:srgbClr val="5C5B5A"/>
                          </a:solidFill>
                          <a:latin typeface="+mn-lt"/>
                          <a:ea typeface="+mn-ea"/>
                          <a:cs typeface="+mn-cs"/>
                        </a:rPr>
                        <a:t>Sept S3</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algn="ctr" defTabSz="914400" rtl="0" eaLnBrk="1" latinLnBrk="0" hangingPunct="1"/>
                      <a:r>
                        <a:rPr lang="en-GB" sz="1400" b="0" kern="1200">
                          <a:solidFill>
                            <a:srgbClr val="5C5B5A"/>
                          </a:solidFill>
                          <a:latin typeface="+mn-lt"/>
                          <a:ea typeface="+mn-ea"/>
                          <a:cs typeface="+mn-cs"/>
                        </a:rPr>
                        <a:t>Nov S4</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algn="ctr" defTabSz="914400" rtl="0" eaLnBrk="1" latinLnBrk="0" hangingPunct="1"/>
                      <a:r>
                        <a:rPr lang="en-GB" sz="1400" b="0" kern="1200">
                          <a:solidFill>
                            <a:srgbClr val="5C5B5A"/>
                          </a:solidFill>
                          <a:latin typeface="+mn-lt"/>
                          <a:ea typeface="+mn-ea"/>
                          <a:cs typeface="+mn-cs"/>
                        </a:rPr>
                        <a:t>Jan</a:t>
                      </a:r>
                    </a:p>
                    <a:p>
                      <a:pPr marL="0" algn="ctr" defTabSz="914400" rtl="0" eaLnBrk="1" latinLnBrk="0" hangingPunct="1"/>
                      <a:r>
                        <a:rPr lang="en-GB" sz="1400" b="0" kern="1200">
                          <a:solidFill>
                            <a:srgbClr val="5C5B5A"/>
                          </a:solidFill>
                          <a:latin typeface="+mn-lt"/>
                          <a:ea typeface="+mn-ea"/>
                          <a:cs typeface="+mn-cs"/>
                        </a:rPr>
                        <a:t>S5</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918900264"/>
                  </a:ext>
                </a:extLst>
              </a:tr>
              <a:tr h="563585">
                <a:tc>
                  <a:txBody>
                    <a:bodyPr/>
                    <a:lstStyle/>
                    <a:p>
                      <a:pPr marL="0" algn="ctr" defTabSz="914400" rtl="0" eaLnBrk="1" latinLnBrk="0" hangingPunct="1"/>
                      <a:r>
                        <a:rPr lang="en-GB" sz="1400" b="0" kern="1200">
                          <a:solidFill>
                            <a:srgbClr val="5C5B5A"/>
                          </a:solidFill>
                          <a:latin typeface="+mn-lt"/>
                          <a:ea typeface="+mn-ea"/>
                          <a:cs typeface="+mn-cs"/>
                        </a:rPr>
                        <a:t>42%</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algn="ctr" defTabSz="914400" rtl="0" eaLnBrk="1" latinLnBrk="0" hangingPunct="1"/>
                      <a:r>
                        <a:rPr lang="en-GB" sz="1400" b="0" kern="1200">
                          <a:solidFill>
                            <a:srgbClr val="5C5B5A"/>
                          </a:solidFill>
                          <a:latin typeface="+mn-lt"/>
                          <a:ea typeface="+mn-ea"/>
                          <a:cs typeface="+mn-cs"/>
                        </a:rPr>
                        <a:t>36%</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algn="ctr" defTabSz="914400" rtl="0" eaLnBrk="1" latinLnBrk="0" hangingPunct="1"/>
                      <a:r>
                        <a:rPr lang="en-GB" sz="1400" b="0" kern="1200">
                          <a:solidFill>
                            <a:srgbClr val="5C5B5A"/>
                          </a:solidFill>
                          <a:latin typeface="+mn-lt"/>
                          <a:ea typeface="+mn-ea"/>
                          <a:cs typeface="+mn-cs"/>
                        </a:rPr>
                        <a:t>37%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algn="ctr" defTabSz="914400" rtl="0" eaLnBrk="1" latinLnBrk="0" hangingPunct="1"/>
                      <a:r>
                        <a:rPr lang="en-GB" sz="1400" b="0" kern="1200">
                          <a:solidFill>
                            <a:srgbClr val="5C5B5A"/>
                          </a:solidFill>
                          <a:latin typeface="+mn-lt"/>
                          <a:ea typeface="+mn-ea"/>
                          <a:cs typeface="+mn-cs"/>
                        </a:rPr>
                        <a:t>32%</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92656631"/>
                  </a:ext>
                </a:extLst>
              </a:tr>
              <a:tr h="563585">
                <a:tc>
                  <a:txBody>
                    <a:bodyPr/>
                    <a:lstStyle/>
                    <a:p>
                      <a:pPr algn="ctr"/>
                      <a:r>
                        <a:rPr lang="en-GB" sz="1400" b="0">
                          <a:solidFill>
                            <a:srgbClr val="5C5B5A"/>
                          </a:solidFill>
                        </a:rPr>
                        <a:t>26%</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25%</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24%</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27%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56468508"/>
                  </a:ext>
                </a:extLst>
              </a:tr>
              <a:tr h="563585">
                <a:tc>
                  <a:txBody>
                    <a:bodyPr/>
                    <a:lstStyle/>
                    <a:p>
                      <a:pPr algn="ctr"/>
                      <a:r>
                        <a:rPr lang="en-GB" sz="1400" b="0">
                          <a:solidFill>
                            <a:srgbClr val="5C5B5A"/>
                          </a:solidFill>
                        </a:rPr>
                        <a:t>20%</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22%</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21%</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76774659"/>
                  </a:ext>
                </a:extLst>
              </a:tr>
              <a:tr h="563585">
                <a:tc>
                  <a:txBody>
                    <a:bodyPr/>
                    <a:lstStyle/>
                    <a:p>
                      <a:pPr algn="ctr"/>
                      <a:r>
                        <a:rPr lang="en-GB" sz="1400" b="0">
                          <a:solidFill>
                            <a:srgbClr val="5C5B5A"/>
                          </a:solidFill>
                        </a:rPr>
                        <a:t>20%</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19%</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21%</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19%</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12820413"/>
                  </a:ext>
                </a:extLst>
              </a:tr>
              <a:tr h="563585">
                <a:tc>
                  <a:txBody>
                    <a:bodyPr/>
                    <a:lstStyle/>
                    <a:p>
                      <a:pPr algn="ctr"/>
                      <a:r>
                        <a:rPr lang="en-GB" sz="1400" b="0">
                          <a:solidFill>
                            <a:srgbClr val="5C5B5A"/>
                          </a:solidFill>
                        </a:rPr>
                        <a:t>21%</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21%</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19%</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905514104"/>
                  </a:ext>
                </a:extLst>
              </a:tr>
              <a:tr h="563585">
                <a:tc>
                  <a:txBody>
                    <a:bodyPr/>
                    <a:lstStyle/>
                    <a:p>
                      <a:pPr algn="ctr"/>
                      <a:r>
                        <a:rPr lang="en-GB" sz="1400" b="0">
                          <a:solidFill>
                            <a:srgbClr val="5C5B5A"/>
                          </a:solidFill>
                        </a:rPr>
                        <a:t>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22%</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22%</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63524619"/>
                  </a:ext>
                </a:extLst>
              </a:tr>
              <a:tr h="563585">
                <a:tc>
                  <a:txBody>
                    <a:bodyPr/>
                    <a:lstStyle/>
                    <a:p>
                      <a:pPr algn="ctr"/>
                      <a:r>
                        <a:rPr lang="en-GB" sz="1400" b="0">
                          <a:solidFill>
                            <a:srgbClr val="5C5B5A"/>
                          </a:solidFill>
                        </a:rPr>
                        <a:t>15%</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16%</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87515694"/>
                  </a:ext>
                </a:extLst>
              </a:tr>
            </a:tbl>
          </a:graphicData>
        </a:graphic>
      </p:graphicFrame>
      <p:sp>
        <p:nvSpPr>
          <p:cNvPr id="18" name="Text Placeholder 30">
            <a:extLst>
              <a:ext uri="{FF2B5EF4-FFF2-40B4-BE49-F238E27FC236}">
                <a16:creationId xmlns:a16="http://schemas.microsoft.com/office/drawing/2014/main" id="{40DDBCC4-7154-4E83-9585-F6F47F746CB1}"/>
              </a:ext>
            </a:extLst>
          </p:cNvPr>
          <p:cNvSpPr txBox="1">
            <a:spLocks/>
          </p:cNvSpPr>
          <p:nvPr/>
        </p:nvSpPr>
        <p:spPr>
          <a:xfrm>
            <a:off x="8837946" y="1227527"/>
            <a:ext cx="3274504" cy="854270"/>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Parts of the population significantly more likely to often rely on low-cost food to feed children compared to Autumn average (9%) include*:</a:t>
            </a:r>
          </a:p>
        </p:txBody>
      </p:sp>
      <p:sp>
        <p:nvSpPr>
          <p:cNvPr id="22" name="Content Placeholder 32">
            <a:extLst>
              <a:ext uri="{FF2B5EF4-FFF2-40B4-BE49-F238E27FC236}">
                <a16:creationId xmlns:a16="http://schemas.microsoft.com/office/drawing/2014/main" id="{7AD7383F-FE2E-4B45-B9DE-BDA4DA4C3489}"/>
              </a:ext>
            </a:extLst>
          </p:cNvPr>
          <p:cNvSpPr txBox="1">
            <a:spLocks/>
          </p:cNvSpPr>
          <p:nvPr/>
        </p:nvSpPr>
        <p:spPr>
          <a:xfrm>
            <a:off x="8837946" y="2015903"/>
            <a:ext cx="3274504" cy="3753294"/>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kumimoji="0" lang="en-GB" sz="1200" b="1" i="0" u="none" strike="noStrike" kern="1200" cap="none" spc="0" normalizeH="0" baseline="0" noProof="0">
                <a:ln>
                  <a:noFill/>
                </a:ln>
                <a:solidFill>
                  <a:srgbClr val="515151"/>
                </a:solidFill>
                <a:effectLst/>
                <a:uLnTx/>
                <a:uFillTx/>
                <a:latin typeface="Arial" panose="020B0604020202020204" pitchFamily="34" charset="0"/>
                <a:ea typeface="+mn-ea"/>
                <a:cs typeface="Arial" panose="020B0604020202020204" pitchFamily="34" charset="0"/>
              </a:rPr>
              <a:t>Demographics:</a:t>
            </a:r>
          </a:p>
          <a:p>
            <a:pPr>
              <a:lnSpc>
                <a:spcPct val="100000"/>
              </a:lnSpc>
              <a:spcBef>
                <a:spcPts val="0"/>
              </a:spcBef>
              <a:defRPr/>
            </a:pPr>
            <a:r>
              <a:rPr lang="en-GB" sz="1200">
                <a:solidFill>
                  <a:srgbClr val="515151"/>
                </a:solidFill>
                <a:latin typeface="Arial" panose="020B0604020202020204" pitchFamily="34" charset="0"/>
                <a:cs typeface="Arial" panose="020B0604020202020204" pitchFamily="34" charset="0"/>
              </a:rPr>
              <a:t>Those living in Rochdale (17%)</a:t>
            </a:r>
          </a:p>
          <a:p>
            <a:pPr>
              <a:lnSpc>
                <a:spcPct val="100000"/>
              </a:lnSpc>
              <a:spcBef>
                <a:spcPts val="0"/>
              </a:spcBef>
              <a:defRPr/>
            </a:pPr>
            <a:r>
              <a:rPr lang="en-GB" sz="1200">
                <a:solidFill>
                  <a:srgbClr val="515151"/>
                </a:solidFill>
                <a:latin typeface="Arial" panose="020B0604020202020204" pitchFamily="34" charset="0"/>
                <a:cs typeface="Arial" panose="020B0604020202020204" pitchFamily="34" charset="0"/>
              </a:rPr>
              <a:t>16-24-year-olds (17%)</a:t>
            </a:r>
          </a:p>
          <a:p>
            <a:pPr>
              <a:lnSpc>
                <a:spcPct val="100000"/>
              </a:lnSpc>
              <a:spcBef>
                <a:spcPts val="0"/>
              </a:spcBef>
              <a:defRPr/>
            </a:pPr>
            <a:r>
              <a:rPr lang="en-GB" sz="1200">
                <a:solidFill>
                  <a:srgbClr val="515151"/>
                </a:solidFill>
                <a:latin typeface="Arial" panose="020B0604020202020204" pitchFamily="34" charset="0"/>
                <a:cs typeface="Arial" panose="020B0604020202020204" pitchFamily="34" charset="0"/>
              </a:rPr>
              <a:t>Pakistani respondents (17%)</a:t>
            </a:r>
            <a:endParaRPr kumimoji="0" lang="en-GB" sz="1200" b="1" i="0" u="none" strike="noStrike" kern="1200" cap="none" spc="0" normalizeH="0" baseline="0" noProof="0">
              <a:ln>
                <a:noFill/>
              </a:ln>
              <a:solidFill>
                <a:srgbClr val="515151"/>
              </a:solidFill>
              <a:effectLst/>
              <a:uLnTx/>
              <a:uFillTx/>
              <a:latin typeface="Arial" panose="020B0604020202020204" pitchFamily="34" charset="0"/>
              <a:ea typeface="+mn-ea"/>
              <a:cs typeface="Arial" panose="020B0604020202020204" pitchFamily="34" charset="0"/>
            </a:endParaRPr>
          </a:p>
          <a:p>
            <a:pPr>
              <a:lnSpc>
                <a:spcPct val="100000"/>
              </a:lnSpc>
              <a:spcBef>
                <a:spcPts val="0"/>
              </a:spcBef>
              <a:defRPr/>
            </a:pPr>
            <a:r>
              <a:rPr lang="en-GB" sz="1200">
                <a:solidFill>
                  <a:srgbClr val="515151"/>
                </a:solidFill>
                <a:latin typeface="Arial" panose="020B0604020202020204" pitchFamily="34" charset="0"/>
                <a:cs typeface="Arial" panose="020B0604020202020204" pitchFamily="34" charset="0"/>
              </a:rPr>
              <a:t>Muslim respondents (15%)</a:t>
            </a:r>
          </a:p>
          <a:p>
            <a:pPr>
              <a:lnSpc>
                <a:spcPct val="100000"/>
              </a:lnSpc>
              <a:spcBef>
                <a:spcPts val="0"/>
              </a:spcBef>
              <a:defRPr/>
            </a:pPr>
            <a:r>
              <a:rPr lang="en-GB" sz="1200">
                <a:solidFill>
                  <a:srgbClr val="515151"/>
                </a:solidFill>
                <a:latin typeface="Arial" panose="020B0604020202020204" pitchFamily="34" charset="0"/>
                <a:cs typeface="Arial" panose="020B0604020202020204" pitchFamily="34" charset="0"/>
              </a:rPr>
              <a:t>Disabled respondents (16%)</a:t>
            </a:r>
          </a:p>
          <a:p>
            <a:pPr>
              <a:lnSpc>
                <a:spcPct val="100000"/>
              </a:lnSpc>
              <a:spcBef>
                <a:spcPts val="0"/>
              </a:spcBef>
              <a:defRPr/>
            </a:pPr>
            <a:r>
              <a:rPr lang="en-GB" sz="1200">
                <a:solidFill>
                  <a:srgbClr val="515151"/>
                </a:solidFill>
                <a:latin typeface="Arial" panose="020B0604020202020204" pitchFamily="34" charset="0"/>
                <a:cs typeface="Arial" panose="020B0604020202020204" pitchFamily="34" charset="0"/>
              </a:rPr>
              <a:t>3 person households (15%)</a:t>
            </a:r>
          </a:p>
          <a:p>
            <a:pPr marL="0" indent="0">
              <a:lnSpc>
                <a:spcPct val="100000"/>
              </a:lnSpc>
              <a:spcBef>
                <a:spcPts val="0"/>
              </a:spcBef>
              <a:buNone/>
              <a:defRPr/>
            </a:pPr>
            <a:r>
              <a:rPr lang="en-GB" sz="1200" b="1">
                <a:solidFill>
                  <a:srgbClr val="515151"/>
                </a:solidFill>
                <a:latin typeface="Arial" panose="020B0604020202020204" pitchFamily="34" charset="0"/>
                <a:cs typeface="Arial" panose="020B0604020202020204" pitchFamily="34" charset="0"/>
              </a:rPr>
              <a:t>Individual and/or family circumstance: </a:t>
            </a:r>
            <a:endParaRPr kumimoji="0" lang="en-GB" sz="1200" b="1" i="0" u="none" strike="noStrike" kern="1200" cap="none" spc="0" normalizeH="0" baseline="0" noProof="0">
              <a:ln>
                <a:noFill/>
              </a:ln>
              <a:solidFill>
                <a:srgbClr val="515151"/>
              </a:solidFill>
              <a:effectLst/>
              <a:uLnTx/>
              <a:uFillTx/>
              <a:latin typeface="Arial" panose="020B0604020202020204" pitchFamily="34" charset="0"/>
              <a:ea typeface="+mn-ea"/>
              <a:cs typeface="Arial" panose="020B0604020202020204" pitchFamily="34" charset="0"/>
            </a:endParaRPr>
          </a:p>
          <a:p>
            <a:pPr>
              <a:lnSpc>
                <a:spcPct val="100000"/>
              </a:lnSpc>
              <a:spcBef>
                <a:spcPts val="0"/>
              </a:spcBef>
              <a:defRPr/>
            </a:pPr>
            <a:r>
              <a:rPr kumimoji="0" lang="en-GB" sz="1200" i="0" u="none" strike="noStrike" kern="1200" cap="none" spc="0" normalizeH="0" baseline="0" noProof="0">
                <a:ln>
                  <a:noFill/>
                </a:ln>
                <a:solidFill>
                  <a:srgbClr val="515151"/>
                </a:solidFill>
                <a:effectLst/>
                <a:uLnTx/>
                <a:uFillTx/>
                <a:latin typeface="Arial" panose="020B0604020202020204" pitchFamily="34" charset="0"/>
                <a:ea typeface="+mn-ea"/>
                <a:cs typeface="Arial" panose="020B0604020202020204" pitchFamily="34" charset="0"/>
              </a:rPr>
              <a:t>Those who have a personal loan from a bank (22%); loan from a friend or family member (20%)</a:t>
            </a:r>
          </a:p>
          <a:p>
            <a:pPr>
              <a:lnSpc>
                <a:spcPct val="100000"/>
              </a:lnSpc>
              <a:spcBef>
                <a:spcPts val="0"/>
              </a:spcBef>
              <a:defRPr/>
            </a:pPr>
            <a:r>
              <a:rPr lang="en-GB" sz="1200">
                <a:solidFill>
                  <a:srgbClr val="515151"/>
                </a:solidFill>
                <a:latin typeface="Arial" panose="020B0604020202020204" pitchFamily="34" charset="0"/>
                <a:cs typeface="Arial" panose="020B0604020202020204" pitchFamily="34" charset="0"/>
              </a:rPr>
              <a:t>Those earning up to £15,599 (18%)</a:t>
            </a:r>
          </a:p>
          <a:p>
            <a:pPr>
              <a:lnSpc>
                <a:spcPct val="100000"/>
              </a:lnSpc>
              <a:spcBef>
                <a:spcPts val="0"/>
              </a:spcBef>
              <a:defRPr/>
            </a:pPr>
            <a:r>
              <a:rPr lang="en-GB" sz="1200">
                <a:solidFill>
                  <a:srgbClr val="515151"/>
                </a:solidFill>
                <a:latin typeface="Arial" panose="020B0604020202020204" pitchFamily="34" charset="0"/>
                <a:cs typeface="Arial" panose="020B0604020202020204" pitchFamily="34" charset="0"/>
              </a:rPr>
              <a:t>Those renting from their local authority or council (18%)</a:t>
            </a:r>
          </a:p>
          <a:p>
            <a:pPr>
              <a:lnSpc>
                <a:spcPct val="100000"/>
              </a:lnSpc>
              <a:spcBef>
                <a:spcPts val="0"/>
              </a:spcBef>
              <a:defRPr/>
            </a:pPr>
            <a:r>
              <a:rPr lang="en-GB" sz="1200">
                <a:solidFill>
                  <a:srgbClr val="515151"/>
                </a:solidFill>
                <a:latin typeface="Arial" panose="020B0604020202020204" pitchFamily="34" charset="0"/>
                <a:cs typeface="Arial" panose="020B0604020202020204" pitchFamily="34" charset="0"/>
              </a:rPr>
              <a:t>Those working from home all of the time (17%)</a:t>
            </a:r>
          </a:p>
          <a:p>
            <a:pPr>
              <a:lnSpc>
                <a:spcPct val="100000"/>
              </a:lnSpc>
              <a:spcBef>
                <a:spcPts val="0"/>
              </a:spcBef>
              <a:defRPr/>
            </a:pPr>
            <a:r>
              <a:rPr lang="en-GB" sz="1200">
                <a:solidFill>
                  <a:srgbClr val="515151"/>
                </a:solidFill>
                <a:latin typeface="Arial" panose="020B0604020202020204" pitchFamily="34" charset="0"/>
                <a:cs typeface="Arial" panose="020B0604020202020204" pitchFamily="34" charset="0"/>
              </a:rPr>
              <a:t>Those with a prepayment meter in their home (17%)</a:t>
            </a:r>
          </a:p>
          <a:p>
            <a:pPr>
              <a:lnSpc>
                <a:spcPct val="100000"/>
              </a:lnSpc>
              <a:spcBef>
                <a:spcPts val="0"/>
              </a:spcBef>
              <a:defRPr/>
            </a:pPr>
            <a:r>
              <a:rPr lang="en-GB" sz="1200">
                <a:solidFill>
                  <a:srgbClr val="515151"/>
                </a:solidFill>
                <a:latin typeface="Arial" panose="020B0604020202020204" pitchFamily="34" charset="0"/>
                <a:cs typeface="Arial" panose="020B0604020202020204" pitchFamily="34" charset="0"/>
              </a:rPr>
              <a:t>Those entitled to free school meals (16%)</a:t>
            </a:r>
          </a:p>
          <a:p>
            <a:pPr>
              <a:spcAft>
                <a:spcPts val="200"/>
              </a:spcAft>
              <a:defRPr/>
            </a:pPr>
            <a:endParaRPr lang="en-GB" sz="1200">
              <a:solidFill>
                <a:srgbClr val="515151"/>
              </a:solidFill>
              <a:latin typeface="Arial" panose="020B0604020202020204" pitchFamily="34" charset="0"/>
              <a:cs typeface="Arial" panose="020B0604020202020204" pitchFamily="34" charset="0"/>
            </a:endParaRPr>
          </a:p>
          <a:p>
            <a:pPr>
              <a:spcAft>
                <a:spcPts val="200"/>
              </a:spcAft>
              <a:defRPr/>
            </a:pPr>
            <a:endParaRPr kumimoji="0" lang="en-GB" sz="1200" i="0" u="none" strike="noStrike" kern="1200" cap="none" spc="0" normalizeH="0" baseline="0" noProof="0">
              <a:ln>
                <a:noFill/>
              </a:ln>
              <a:solidFill>
                <a:srgbClr val="515151"/>
              </a:solidFill>
              <a:effectLst/>
              <a:uLnTx/>
              <a:uFillTx/>
              <a:latin typeface="Arial" panose="020B0604020202020204" pitchFamily="34" charset="0"/>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119E92C4-6A3A-4983-A2F6-823F6841DF68}"/>
              </a:ext>
              <a:ext uri="{C183D7F6-B498-43B3-948B-1728B52AA6E4}">
                <adec:decorative xmlns:adec="http://schemas.microsoft.com/office/drawing/2017/decorative" val="1"/>
              </a:ext>
            </a:extLst>
          </p:cNvPr>
          <p:cNvCxnSpPr>
            <a:cxnSpLocks/>
          </p:cNvCxnSpPr>
          <p:nvPr/>
        </p:nvCxnSpPr>
        <p:spPr>
          <a:xfrm flipV="1">
            <a:off x="3413081" y="989112"/>
            <a:ext cx="3514781" cy="711955"/>
          </a:xfrm>
          <a:prstGeom prst="line">
            <a:avLst/>
          </a:prstGeom>
          <a:ln w="31750">
            <a:solidFill>
              <a:srgbClr val="FA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83708C-2382-4F06-A9DE-B73E62D883A2}"/>
              </a:ext>
              <a:ext uri="{C183D7F6-B498-43B3-948B-1728B52AA6E4}">
                <adec:decorative xmlns:adec="http://schemas.microsoft.com/office/drawing/2017/decorative" val="1"/>
              </a:ext>
            </a:extLst>
          </p:cNvPr>
          <p:cNvCxnSpPr>
            <a:cxnSpLocks/>
          </p:cNvCxnSpPr>
          <p:nvPr/>
        </p:nvCxnSpPr>
        <p:spPr>
          <a:xfrm>
            <a:off x="6927862" y="993499"/>
            <a:ext cx="2420983" cy="0"/>
          </a:xfrm>
          <a:prstGeom prst="line">
            <a:avLst/>
          </a:prstGeom>
          <a:ln w="31750">
            <a:solidFill>
              <a:srgbClr val="FA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3984C45-7950-4BC0-A18A-9BBD34CCB87E}"/>
              </a:ext>
              <a:ext uri="{C183D7F6-B498-43B3-948B-1728B52AA6E4}">
                <adec:decorative xmlns:adec="http://schemas.microsoft.com/office/drawing/2017/decorative" val="1"/>
              </a:ext>
            </a:extLst>
          </p:cNvPr>
          <p:cNvCxnSpPr>
            <a:cxnSpLocks/>
          </p:cNvCxnSpPr>
          <p:nvPr/>
        </p:nvCxnSpPr>
        <p:spPr>
          <a:xfrm>
            <a:off x="9272334" y="1033898"/>
            <a:ext cx="0" cy="182160"/>
          </a:xfrm>
          <a:prstGeom prst="straightConnector1">
            <a:avLst/>
          </a:prstGeom>
          <a:ln w="31750">
            <a:solidFill>
              <a:srgbClr val="FA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Arrow: Down 16">
            <a:extLst>
              <a:ext uri="{FF2B5EF4-FFF2-40B4-BE49-F238E27FC236}">
                <a16:creationId xmlns:a16="http://schemas.microsoft.com/office/drawing/2014/main" id="{A0A574EA-5B20-4D05-853E-295DB0423B9C}"/>
              </a:ext>
              <a:ext uri="{C183D7F6-B498-43B3-948B-1728B52AA6E4}">
                <adec:decorative xmlns:adec="http://schemas.microsoft.com/office/drawing/2017/decorative" val="1"/>
              </a:ext>
            </a:extLst>
          </p:cNvPr>
          <p:cNvSpPr/>
          <p:nvPr/>
        </p:nvSpPr>
        <p:spPr>
          <a:xfrm>
            <a:off x="761438" y="60730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6BFF4A05-0BD7-41D4-90E9-8E195569A981}"/>
              </a:ext>
            </a:extLst>
          </p:cNvPr>
          <p:cNvSpPr txBox="1"/>
          <p:nvPr/>
        </p:nvSpPr>
        <p:spPr>
          <a:xfrm>
            <a:off x="8757696" y="5720557"/>
            <a:ext cx="3274505" cy="246221"/>
          </a:xfrm>
          <a:prstGeom prst="rect">
            <a:avLst/>
          </a:prstGeom>
          <a:noFill/>
        </p:spPr>
        <p:txBody>
          <a:bodyPr wrap="square">
            <a:spAutoFit/>
          </a:bodyPr>
          <a:lstStyle/>
          <a:p>
            <a:r>
              <a:rPr lang="en-GB" sz="1000">
                <a:solidFill>
                  <a:srgbClr val="FFFFFF">
                    <a:lumMod val="50000"/>
                  </a:srgbClr>
                </a:solidFill>
                <a:latin typeface="Arial" panose="020B0604020202020204" pitchFamily="34" charset="0"/>
                <a:cs typeface="Arial" panose="020B0604020202020204" pitchFamily="34" charset="0"/>
              </a:rPr>
              <a:t> * Subgroup analysis uses merged data from S3+4+5</a:t>
            </a:r>
            <a:endParaRPr lang="en-GB" sz="1000"/>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405382"/>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CH1. How often in the past 12 months have the following happened?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 1+2, 698; Survey 3, 400; Survey 4, 419 (Online respondents with children in their household)</a:t>
            </a:r>
          </a:p>
        </p:txBody>
      </p:sp>
      <p:sp>
        <p:nvSpPr>
          <p:cNvPr id="20" name="Slide Number Placeholder 4">
            <a:extLst>
              <a:ext uri="{FF2B5EF4-FFF2-40B4-BE49-F238E27FC236}">
                <a16:creationId xmlns:a16="http://schemas.microsoft.com/office/drawing/2014/main" id="{2C2EA698-F7FF-4758-BA39-CA2F17BAF14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956705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586799" y="1396000"/>
            <a:ext cx="5495023" cy="1116000"/>
          </a:xfrm>
        </p:spPr>
        <p:txBody>
          <a:bodyPr anchor="t">
            <a:normAutofit/>
          </a:bodyPr>
          <a:lstStyle/>
          <a:p>
            <a:r>
              <a:rPr lang="en-GB" b="1"/>
              <a:t>Digital inclusion – telephone sample only</a:t>
            </a:r>
          </a:p>
        </p:txBody>
      </p:sp>
      <p:graphicFrame>
        <p:nvGraphicFramePr>
          <p:cNvPr id="8" name="Table 7">
            <a:extLst>
              <a:ext uri="{FF2B5EF4-FFF2-40B4-BE49-F238E27FC236}">
                <a16:creationId xmlns:a16="http://schemas.microsoft.com/office/drawing/2014/main" id="{B96D5A80-690D-BD77-BEB6-3F011A457187}"/>
              </a:ext>
            </a:extLst>
          </p:cNvPr>
          <p:cNvGraphicFramePr>
            <a:graphicFrameLocks noGrp="1"/>
          </p:cNvGraphicFramePr>
          <p:nvPr>
            <p:extLst>
              <p:ext uri="{D42A27DB-BD31-4B8C-83A1-F6EECF244321}">
                <p14:modId xmlns:p14="http://schemas.microsoft.com/office/powerpoint/2010/main" val="4066315325"/>
              </p:ext>
            </p:extLst>
          </p:nvPr>
        </p:nvGraphicFramePr>
        <p:xfrm>
          <a:off x="590399" y="4582800"/>
          <a:ext cx="5139282" cy="1146720"/>
        </p:xfrm>
        <a:graphic>
          <a:graphicData uri="http://schemas.openxmlformats.org/drawingml/2006/table">
            <a:tbl>
              <a:tblPr firstRow="1" bandRow="1">
                <a:tableStyleId>{5C22544A-7EE6-4342-B048-85BDC9FD1C3A}</a:tableStyleId>
              </a:tblPr>
              <a:tblGrid>
                <a:gridCol w="3298988">
                  <a:extLst>
                    <a:ext uri="{9D8B030D-6E8A-4147-A177-3AD203B41FA5}">
                      <a16:colId xmlns:a16="http://schemas.microsoft.com/office/drawing/2014/main" val="4846203"/>
                    </a:ext>
                  </a:extLst>
                </a:gridCol>
                <a:gridCol w="1840294">
                  <a:extLst>
                    <a:ext uri="{9D8B030D-6E8A-4147-A177-3AD203B41FA5}">
                      <a16:colId xmlns:a16="http://schemas.microsoft.com/office/drawing/2014/main" val="4277008826"/>
                    </a:ext>
                  </a:extLst>
                </a:gridCol>
              </a:tblGrid>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2" action="ppaction://hlinksldjump">
                            <a:extLst>
                              <a:ext uri="{A12FA001-AC4F-418D-AE19-62706E023703}">
                                <ahyp:hlinkClr xmlns:ahyp="http://schemas.microsoft.com/office/drawing/2018/hyperlinkcolor" val="tx"/>
                              </a:ext>
                            </a:extLst>
                          </a:hlinkClick>
                        </a:rPr>
                        <a:t>page 67</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0558864"/>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Approach and sample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3" action="ppaction://hlinksldjump">
                            <a:extLst>
                              <a:ext uri="{A12FA001-AC4F-418D-AE19-62706E023703}">
                                <ahyp:hlinkClr xmlns:ahyp="http://schemas.microsoft.com/office/drawing/2018/hyperlinkcolor" val="tx"/>
                              </a:ext>
                            </a:extLst>
                          </a:hlinkClick>
                        </a:rPr>
                        <a:t>page 68</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3791483"/>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bg1"/>
                          </a:solidFill>
                          <a:latin typeface="+mn-lt"/>
                          <a:ea typeface="+mn-ea"/>
                          <a:cs typeface="+mn-cs"/>
                        </a:rPr>
                        <a:t>Overview</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4" action="ppaction://hlinksldjump">
                            <a:extLst>
                              <a:ext uri="{A12FA001-AC4F-418D-AE19-62706E023703}">
                                <ahyp:hlinkClr xmlns:ahyp="http://schemas.microsoft.com/office/drawing/2018/hyperlinkcolor" val="tx"/>
                              </a:ext>
                            </a:extLst>
                          </a:hlinkClick>
                        </a:rPr>
                        <a:t>pages 69-70</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042638"/>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Confidence in digital services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5" action="ppaction://hlinksldjump">
                            <a:extLst>
                              <a:ext uri="{A12FA001-AC4F-418D-AE19-62706E023703}">
                                <ahyp:hlinkClr xmlns:ahyp="http://schemas.microsoft.com/office/drawing/2018/hyperlinkcolor" val="tx"/>
                              </a:ext>
                            </a:extLst>
                          </a:hlinkClick>
                        </a:rPr>
                        <a:t>page </a:t>
                      </a:r>
                      <a:r>
                        <a:rPr lang="en-GB" sz="1400" b="1" u="sng">
                          <a:solidFill>
                            <a:schemeClr val="bg1"/>
                          </a:solidFill>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3710647"/>
                  </a:ext>
                </a:extLst>
              </a:tr>
            </a:tbl>
          </a:graphicData>
        </a:graphic>
      </p:graphicFrame>
      <p:graphicFrame>
        <p:nvGraphicFramePr>
          <p:cNvPr id="9" name="Table 8">
            <a:extLst>
              <a:ext uri="{FF2B5EF4-FFF2-40B4-BE49-F238E27FC236}">
                <a16:creationId xmlns:a16="http://schemas.microsoft.com/office/drawing/2014/main" id="{8DEC412D-4DF1-C4EA-7142-66C81CDE921C}"/>
              </a:ext>
            </a:extLst>
          </p:cNvPr>
          <p:cNvGraphicFramePr>
            <a:graphicFrameLocks noGrp="1"/>
          </p:cNvGraphicFramePr>
          <p:nvPr>
            <p:extLst>
              <p:ext uri="{D42A27DB-BD31-4B8C-83A1-F6EECF244321}">
                <p14:modId xmlns:p14="http://schemas.microsoft.com/office/powerpoint/2010/main" val="2694964343"/>
              </p:ext>
            </p:extLst>
          </p:nvPr>
        </p:nvGraphicFramePr>
        <p:xfrm>
          <a:off x="5772167" y="4582800"/>
          <a:ext cx="5139282" cy="1141440"/>
        </p:xfrm>
        <a:graphic>
          <a:graphicData uri="http://schemas.openxmlformats.org/drawingml/2006/table">
            <a:tbl>
              <a:tblPr firstRow="1" bandRow="1">
                <a:tableStyleId>{5C22544A-7EE6-4342-B048-85BDC9FD1C3A}</a:tableStyleId>
              </a:tblPr>
              <a:tblGrid>
                <a:gridCol w="3298988">
                  <a:extLst>
                    <a:ext uri="{9D8B030D-6E8A-4147-A177-3AD203B41FA5}">
                      <a16:colId xmlns:a16="http://schemas.microsoft.com/office/drawing/2014/main" val="4846203"/>
                    </a:ext>
                  </a:extLst>
                </a:gridCol>
                <a:gridCol w="1840294">
                  <a:extLst>
                    <a:ext uri="{9D8B030D-6E8A-4147-A177-3AD203B41FA5}">
                      <a16:colId xmlns:a16="http://schemas.microsoft.com/office/drawing/2014/main" val="4277008826"/>
                    </a:ext>
                  </a:extLst>
                </a:gridCol>
              </a:tblGrid>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bg1"/>
                          </a:solidFill>
                          <a:latin typeface="+mn-lt"/>
                          <a:ea typeface="+mn-ea"/>
                          <a:cs typeface="+mn-cs"/>
                        </a:rPr>
                        <a:t>Digital exclusion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6" action="ppaction://hlinksldjump">
                            <a:extLst>
                              <a:ext uri="{A12FA001-AC4F-418D-AE19-62706E023703}">
                                <ahyp:hlinkClr xmlns:ahyp="http://schemas.microsoft.com/office/drawing/2018/hyperlinkcolor" val="tx"/>
                              </a:ext>
                            </a:extLst>
                          </a:hlinkClick>
                        </a:rPr>
                        <a:t>pages 73-74</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7683952"/>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Digital service accessibility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7" action="ppaction://hlinksldjump">
                            <a:extLst>
                              <a:ext uri="{A12FA001-AC4F-418D-AE19-62706E023703}">
                                <ahyp:hlinkClr xmlns:ahyp="http://schemas.microsoft.com/office/drawing/2018/hyperlinkcolor" val="tx"/>
                              </a:ext>
                            </a:extLst>
                          </a:hlinkClick>
                        </a:rPr>
                        <a:t>pages 75-76</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2333286"/>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bg1"/>
                          </a:solidFill>
                          <a:latin typeface="+mn-lt"/>
                          <a:ea typeface="+mn-ea"/>
                          <a:cs typeface="+mn-cs"/>
                        </a:rPr>
                        <a:t>Current and future use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8" action="ppaction://hlinksldjump">
                            <a:extLst>
                              <a:ext uri="{A12FA001-AC4F-418D-AE19-62706E023703}">
                                <ahyp:hlinkClr xmlns:ahyp="http://schemas.microsoft.com/office/drawing/2018/hyperlinkcolor" val="tx"/>
                              </a:ext>
                            </a:extLst>
                          </a:hlinkClick>
                        </a:rPr>
                        <a:t>page 77</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0558864"/>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Online activities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9" action="ppaction://hlinksldjump">
                            <a:extLst>
                              <a:ext uri="{A12FA001-AC4F-418D-AE19-62706E023703}">
                                <ahyp:hlinkClr xmlns:ahyp="http://schemas.microsoft.com/office/drawing/2018/hyperlinkcolor" val="tx"/>
                              </a:ext>
                            </a:extLst>
                          </a:hlinkClick>
                        </a:rPr>
                        <a:t>page 78</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3508991"/>
                  </a:ext>
                </a:extLst>
              </a:tr>
            </a:tbl>
          </a:graphicData>
        </a:graphic>
      </p:graphicFrame>
      <p:sp>
        <p:nvSpPr>
          <p:cNvPr id="11" name="TextBox 10">
            <a:extLst>
              <a:ext uri="{FF2B5EF4-FFF2-40B4-BE49-F238E27FC236}">
                <a16:creationId xmlns:a16="http://schemas.microsoft.com/office/drawing/2014/main" id="{052F7755-60B0-406B-952A-297DD1B2A048}"/>
              </a:ext>
            </a:extLst>
          </p:cNvPr>
          <p:cNvSpPr txBox="1"/>
          <p:nvPr/>
        </p:nvSpPr>
        <p:spPr>
          <a:xfrm>
            <a:off x="586799" y="6257836"/>
            <a:ext cx="10982952" cy="307777"/>
          </a:xfrm>
          <a:prstGeom prst="rect">
            <a:avLst/>
          </a:prstGeom>
          <a:noFill/>
        </p:spPr>
        <p:txBody>
          <a:bodyPr wrap="square" rtlCol="0">
            <a:spAutoFit/>
          </a:bodyPr>
          <a:lstStyle/>
          <a:p>
            <a:pPr>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Unweighted base: </a:t>
            </a:r>
            <a:r>
              <a:rPr lang="en-GB" sz="1400">
                <a:solidFill>
                  <a:schemeClr val="bg1"/>
                </a:solidFill>
                <a:latin typeface="Arial" panose="020B0604020202020204" pitchFamily="34" charset="0"/>
                <a:cs typeface="Arial" panose="020B0604020202020204" pitchFamily="34" charset="0"/>
              </a:rPr>
              <a:t>755</a:t>
            </a:r>
            <a:r>
              <a:rPr kumimoji="0" lang="en-GB" sz="1400" b="0" i="0" u="none" strike="noStrike" kern="1200" cap="none" spc="0" normalizeH="0" baseline="0" noProof="0">
                <a:ln>
                  <a:noFill/>
                </a:ln>
                <a:solidFill>
                  <a:schemeClr val="bg1"/>
                </a:solidFill>
                <a:effectLst/>
                <a:uLnTx/>
                <a:uFillTx/>
                <a:latin typeface="Arial"/>
                <a:ea typeface="+mn-ea"/>
                <a:cs typeface="Arial" panose="020B0604020202020204" pitchFamily="34" charset="0"/>
              </a:rPr>
              <a:t> </a:t>
            </a: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(Telephone respondents S3+S4+S5)</a:t>
            </a:r>
            <a:endParaRPr kumimoji="0" lang="en-GB" sz="1400" b="0" i="0" u="none" strike="noStrike" kern="1200" cap="none" spc="0" normalizeH="0" baseline="0" noProof="0">
              <a:ln>
                <a:noFill/>
              </a:ln>
              <a:solidFill>
                <a:schemeClr val="bg1"/>
              </a:solidFill>
              <a:effectLst/>
              <a:uLnTx/>
              <a:uFillTx/>
              <a:latin typeface="Arial"/>
              <a:ea typeface="+mn-ea"/>
              <a:cs typeface="+mn-cs"/>
            </a:endParaRPr>
          </a:p>
        </p:txBody>
      </p:sp>
    </p:spTree>
    <p:extLst>
      <p:ext uri="{BB962C8B-B14F-4D97-AF65-F5344CB8AC3E}">
        <p14:creationId xmlns:p14="http://schemas.microsoft.com/office/powerpoint/2010/main" val="24349640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p:txBody>
          <a:bodyPr/>
          <a:lstStyle/>
          <a:p>
            <a:r>
              <a:rPr lang="en-GB"/>
              <a:t>Overview:</a:t>
            </a:r>
            <a:br>
              <a:rPr lang="en-GB"/>
            </a:br>
            <a:r>
              <a:rPr lang="en-GB"/>
              <a:t>Digital inclusion</a:t>
            </a:r>
          </a:p>
        </p:txBody>
      </p:sp>
      <p:sp>
        <p:nvSpPr>
          <p:cNvPr id="3" name="Text Placeholder 2">
            <a:extLst>
              <a:ext uri="{FF2B5EF4-FFF2-40B4-BE49-F238E27FC236}">
                <a16:creationId xmlns:a16="http://schemas.microsoft.com/office/drawing/2014/main" id="{0F5235E6-B3F0-53C3-9546-36323FA23B1D}"/>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6533629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Digital inclusion – key findings</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482400" y="932400"/>
            <a:ext cx="10897200" cy="5078313"/>
          </a:xfrm>
          <a:prstGeom prst="rect">
            <a:avLst/>
          </a:prstGeom>
          <a:noFill/>
        </p:spPr>
        <p:txBody>
          <a:bodyPr wrap="square" rtlCol="0">
            <a:spAutoFit/>
          </a:bodyPr>
          <a:lstStyle/>
          <a:p>
            <a:pPr>
              <a:spcAft>
                <a:spcPts val="600"/>
              </a:spcAft>
            </a:pPr>
            <a:r>
              <a:rPr lang="en-GB" sz="1400" b="1">
                <a:solidFill>
                  <a:schemeClr val="bg1"/>
                </a:solidFill>
                <a:latin typeface="Arial" panose="020B0604020202020204" pitchFamily="34" charset="0"/>
                <a:cs typeface="Arial" panose="020B0604020202020204" pitchFamily="34" charset="0"/>
              </a:rPr>
              <a:t>OVER A THIRD EXPERIENCE DIGITAL EXCLUSION </a:t>
            </a:r>
          </a:p>
          <a:p>
            <a:pPr marL="285750" indent="-285750">
              <a:spcAft>
                <a:spcPts val="600"/>
              </a:spcAft>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In Autumn (surveys 3+4+5), 36% of respondents noted that their household experienced some form of digital exclusion. </a:t>
            </a:r>
          </a:p>
          <a:p>
            <a:pPr marL="742950" lvl="1" indent="-285750">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19% of GM households are experiencing a single aspect of digital exclusion and 17% are experiencing multiple aspects</a:t>
            </a:r>
          </a:p>
          <a:p>
            <a:pPr marL="285750" indent="-285750">
              <a:buFont typeface="Arial" panose="020B0604020202020204" pitchFamily="34" charset="0"/>
              <a:buChar char="•"/>
            </a:pPr>
            <a:endParaRPr lang="en-GB" sz="1200" b="1">
              <a:solidFill>
                <a:schemeClr val="bg1"/>
              </a:solidFill>
            </a:endParaRPr>
          </a:p>
          <a:p>
            <a:pPr>
              <a:spcAft>
                <a:spcPts val="600"/>
              </a:spcAft>
            </a:pPr>
            <a:r>
              <a:rPr lang="en-GB" sz="1400" b="1">
                <a:solidFill>
                  <a:schemeClr val="bg1"/>
                </a:solidFill>
                <a:latin typeface="Arial" panose="020B0604020202020204" pitchFamily="34" charset="0"/>
                <a:cs typeface="Arial" panose="020B0604020202020204" pitchFamily="34" charset="0"/>
              </a:rPr>
              <a:t>DIGITAL EXCLUSION IS MOST LIKELY TO BE CAUSED BY A LACK OF SKILLS OR SUPPORT TO GET ONLINE</a:t>
            </a:r>
          </a:p>
          <a:p>
            <a:pPr marL="285750" indent="-285750">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When considering the various barriers to getting online, respondents are most likely to say that they do not have either the skills they need to access and use digital services online (20%) or the support to do so (20%) at least some of the time</a:t>
            </a:r>
          </a:p>
          <a:p>
            <a:pPr marL="285750" indent="-285750">
              <a:buFont typeface="Arial" panose="020B0604020202020204" pitchFamily="34" charset="0"/>
              <a:buChar char="•"/>
            </a:pPr>
            <a:endParaRPr lang="en-GB" sz="1200">
              <a:solidFill>
                <a:schemeClr val="bg1"/>
              </a:solidFill>
            </a:endParaRPr>
          </a:p>
          <a:p>
            <a:pPr>
              <a:spcAft>
                <a:spcPts val="600"/>
              </a:spcAft>
            </a:pPr>
            <a:r>
              <a:rPr lang="en-GB" sz="1400" b="1">
                <a:solidFill>
                  <a:schemeClr val="bg1"/>
                </a:solidFill>
                <a:latin typeface="Arial" panose="020B0604020202020204" pitchFamily="34" charset="0"/>
                <a:cs typeface="Arial" panose="020B0604020202020204" pitchFamily="34" charset="0"/>
              </a:rPr>
              <a:t>DISABLED PEOPLE AND OLDER RESIDENTS ARE MORE LIKELY TO EXPERIENCE DIGITAL EXCLUSION </a:t>
            </a:r>
          </a:p>
          <a:p>
            <a:pPr marL="285750" indent="-285750">
              <a:spcAft>
                <a:spcPts val="600"/>
              </a:spcAft>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Different groups are impacted by digital exclusion in different way:</a:t>
            </a:r>
          </a:p>
          <a:p>
            <a:pPr marL="742950" lvl="1" indent="-285750">
              <a:spcAft>
                <a:spcPts val="600"/>
              </a:spcAft>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Disabled people are less likely to be able to afford digital connectivity (73% compared to 88% across the city region)</a:t>
            </a:r>
          </a:p>
          <a:p>
            <a:pPr marL="742950" lvl="1" indent="-285750">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Older respondents (especially those aged 75+) are less likely to have access to the devices they need to be online (61% compared to 91% across the city region). However, it is worth noting that those aged 75+ are much more likely to say they do not use digital services and do not want to use them (31% vs. 5% of GM respondents)</a:t>
            </a:r>
            <a:endParaRPr lang="en-GB" sz="1200" b="1">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a:solidFill>
                <a:schemeClr val="bg1"/>
              </a:solidFill>
            </a:endParaRPr>
          </a:p>
          <a:p>
            <a:pPr>
              <a:spcAft>
                <a:spcPts val="600"/>
              </a:spcAft>
            </a:pPr>
            <a:r>
              <a:rPr lang="en-GB" sz="1400" b="1">
                <a:solidFill>
                  <a:schemeClr val="bg1"/>
                </a:solidFill>
                <a:latin typeface="Arial" panose="020B0604020202020204" pitchFamily="34" charset="0"/>
                <a:cs typeface="Arial" panose="020B0604020202020204" pitchFamily="34" charset="0"/>
              </a:rPr>
              <a:t>SHORT TERM TRENDS IN DIGITAL EXCLUSION</a:t>
            </a:r>
            <a:endParaRPr lang="en-GB" sz="1400">
              <a:solidFill>
                <a:schemeClr val="bg1"/>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Reported digital exclusion has risen in January to 40%, from 30% in November and 37% in September. </a:t>
            </a:r>
          </a:p>
          <a:p>
            <a:pPr marL="742950" lvl="1" indent="-285750">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Due to small base (sample) sizes, only the most recent of these changes is statistically significant</a:t>
            </a:r>
          </a:p>
          <a:p>
            <a:pPr marL="285750" indent="-285750">
              <a:buFont typeface="Arial" panose="020B0604020202020204" pitchFamily="34" charset="0"/>
              <a:buChar char="•"/>
            </a:pPr>
            <a:endParaRPr lang="en-GB" sz="1200" b="1">
              <a:solidFill>
                <a:schemeClr val="bg1"/>
              </a:solidFill>
            </a:endParaRPr>
          </a:p>
          <a:p>
            <a:pPr>
              <a:spcAft>
                <a:spcPts val="600"/>
              </a:spcAft>
            </a:pPr>
            <a:r>
              <a:rPr lang="en-GB" sz="1400" b="1">
                <a:solidFill>
                  <a:schemeClr val="bg1"/>
                </a:solidFill>
                <a:latin typeface="Arial" panose="020B0604020202020204" pitchFamily="34" charset="0"/>
                <a:cs typeface="Arial" panose="020B0604020202020204" pitchFamily="34" charset="0"/>
              </a:rPr>
              <a:t>CONFIDENCE USING DIGITAL SERVICES</a:t>
            </a:r>
            <a:r>
              <a:rPr lang="en-GB" sz="1400">
                <a:solidFill>
                  <a:schemeClr val="bg1"/>
                </a:solidFill>
                <a:latin typeface="Arial" panose="020B0604020202020204" pitchFamily="34" charset="0"/>
                <a:cs typeface="Arial" panose="020B0604020202020204" pitchFamily="34" charset="0"/>
              </a:rPr>
              <a:t> </a:t>
            </a:r>
          </a:p>
          <a:p>
            <a:pPr marL="285750" indent="-285750">
              <a:spcAft>
                <a:spcPts val="600"/>
              </a:spcAft>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Since Autumn, 15% of respondents say they are not confident using digital services online. </a:t>
            </a:r>
          </a:p>
          <a:p>
            <a:pPr marL="285750" indent="-285750">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This figure rises among older audiences aged 75+ (46%) and disabled respondents (29%)</a:t>
            </a:r>
            <a:endParaRPr lang="en-GB">
              <a:solidFill>
                <a:schemeClr val="bg1"/>
              </a:solidFill>
            </a:endParaRPr>
          </a:p>
        </p:txBody>
      </p:sp>
    </p:spTree>
    <p:extLst>
      <p:ext uri="{BB962C8B-B14F-4D97-AF65-F5344CB8AC3E}">
        <p14:creationId xmlns:p14="http://schemas.microsoft.com/office/powerpoint/2010/main" val="30299323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a:xfrm>
            <a:off x="586800" y="309790"/>
            <a:ext cx="10515600" cy="249299"/>
          </a:xfrm>
        </p:spPr>
        <p:txBody>
          <a:bodyPr vert="horz">
            <a:spAutoFit/>
          </a:bodyPr>
          <a:lstStyle/>
          <a:p>
            <a:r>
              <a:rPr lang="en-GB" sz="1800" b="1">
                <a:solidFill>
                  <a:srgbClr val="5C5B5A"/>
                </a:solidFill>
              </a:rPr>
              <a:t>Approach and sample – </a:t>
            </a:r>
            <a:r>
              <a:rPr lang="en-GB" sz="1800" b="1"/>
              <a:t>Digital inclusion</a:t>
            </a:r>
            <a:endParaRPr lang="en-GB" sz="1800" b="1">
              <a:solidFill>
                <a:srgbClr val="5C5B5A"/>
              </a:solidFill>
            </a:endParaRPr>
          </a:p>
        </p:txBody>
      </p:sp>
      <p:sp>
        <p:nvSpPr>
          <p:cNvPr id="8" name="Text Placeholder 7"/>
          <p:cNvSpPr>
            <a:spLocks noGrp="1"/>
          </p:cNvSpPr>
          <p:nvPr>
            <p:ph type="body" sz="quarter" idx="4294967295"/>
          </p:nvPr>
        </p:nvSpPr>
        <p:spPr>
          <a:xfrm>
            <a:off x="886750" y="1095715"/>
            <a:ext cx="10418500" cy="249299"/>
          </a:xfrm>
          <a:solidFill>
            <a:srgbClr val="5C5B5A"/>
          </a:solidFill>
          <a:ln>
            <a:noFill/>
          </a:ln>
        </p:spPr>
        <p:txBody>
          <a:bodyPr>
            <a:normAutofit/>
          </a:bodyPr>
          <a:lstStyle/>
          <a:p>
            <a:pPr marL="0" indent="0" algn="ctr">
              <a:lnSpc>
                <a:spcPct val="100000"/>
              </a:lnSpc>
              <a:spcBef>
                <a:spcPts val="0"/>
              </a:spcBef>
              <a:buNone/>
            </a:pPr>
            <a:r>
              <a:rPr lang="en-GB" sz="1100" b="1">
                <a:solidFill>
                  <a:schemeClr val="bg1"/>
                </a:solidFill>
              </a:rPr>
              <a:t>Approach</a:t>
            </a:r>
          </a:p>
        </p:txBody>
      </p:sp>
      <p:sp>
        <p:nvSpPr>
          <p:cNvPr id="5" name="Text Placeholder 4"/>
          <p:cNvSpPr>
            <a:spLocks noGrp="1"/>
          </p:cNvSpPr>
          <p:nvPr>
            <p:ph type="body" sz="quarter" idx="11"/>
          </p:nvPr>
        </p:nvSpPr>
        <p:spPr>
          <a:xfrm rot="10800000" flipV="1">
            <a:off x="886749" y="1483506"/>
            <a:ext cx="10418502" cy="3776391"/>
          </a:xfrm>
          <a:ln>
            <a:noFill/>
          </a:ln>
        </p:spPr>
        <p:txBody>
          <a:bodyPr lIns="45720" rIns="45720" anchor="t">
            <a:noAutofit/>
          </a:bodyPr>
          <a:lstStyle/>
          <a:p>
            <a:pPr>
              <a:spcAft>
                <a:spcPts val="0"/>
              </a:spcAft>
            </a:pPr>
            <a:r>
              <a:rPr lang="en-GB" sz="1500"/>
              <a:t>This report presents summary findings for survey 3, 4 and 5 of the 2022 research study of a representative sample of the Greater Manchester population. In this section the samples for the three surveys conducted in Autumn 2022 (September, November and January) have been merged to provide a more robust sample size for sub-group analysis. </a:t>
            </a:r>
          </a:p>
          <a:p>
            <a:pPr>
              <a:spcAft>
                <a:spcPts val="0"/>
              </a:spcAft>
            </a:pPr>
            <a:r>
              <a:rPr lang="en-GB" sz="1500"/>
              <a:t>In this section only the responses of the telephone sample are presented. The telephone methodology was selected to ensure that the sample is not influenced by respondents taking the survey online, who are by definition digitally included. </a:t>
            </a:r>
          </a:p>
          <a:p>
            <a:pPr>
              <a:spcAft>
                <a:spcPts val="0"/>
              </a:spcAft>
            </a:pPr>
            <a:r>
              <a:rPr lang="en-GB" sz="1500"/>
              <a:t>There is a particular focus on over 75 year olds, under 25 year olds, and disabled people as priority groups for GM activity to address digital exclusion.</a:t>
            </a:r>
          </a:p>
          <a:p>
            <a:pPr>
              <a:spcAft>
                <a:spcPts val="0"/>
              </a:spcAft>
            </a:pPr>
            <a:r>
              <a:rPr lang="en-GB" sz="1500"/>
              <a:t>Questions of this nature have not been asked of Greater Manchester residents before and as such, these results should be treated as indicative rather than conclusive at this stage – they are best used as indicators to open up further dialogue.</a:t>
            </a:r>
          </a:p>
          <a:p>
            <a:pPr>
              <a:spcAft>
                <a:spcPts val="0"/>
              </a:spcAft>
            </a:pPr>
            <a:r>
              <a:rPr lang="en-GB" sz="1500"/>
              <a:t>The focus of this research is to provide a growing base of evidence, one which can initially serve as a way to highlight potential trends and indicators which individual Local Authorities can explore in greater detail. As this evidence base grows across multiple surveys we will be able to provide greater depth on which groups are likely to be more affected by the issues explored, highlighting those where more investigation would prove useful. </a:t>
            </a:r>
          </a:p>
          <a:p>
            <a:pPr>
              <a:spcAft>
                <a:spcPts val="0"/>
              </a:spcAft>
            </a:pPr>
            <a:endParaRPr lang="en-GB" sz="1500">
              <a:solidFill>
                <a:srgbClr val="FF0000"/>
              </a:solidFill>
              <a:highlight>
                <a:srgbClr val="FFFF00"/>
              </a:highlight>
              <a:cs typeface="Arial"/>
            </a:endParaRPr>
          </a:p>
        </p:txBody>
      </p:sp>
      <p:sp>
        <p:nvSpPr>
          <p:cNvPr id="9" name="Slide Number Placeholder 4">
            <a:extLst>
              <a:ext uri="{FF2B5EF4-FFF2-40B4-BE49-F238E27FC236}">
                <a16:creationId xmlns:a16="http://schemas.microsoft.com/office/drawing/2014/main" id="{A69C6E0C-BBBB-4865-9A6E-D85123B58A21}"/>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043703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303810" y="165648"/>
            <a:ext cx="10515600" cy="307777"/>
          </a:xfrm>
          <a:noFill/>
        </p:spPr>
        <p:txBody>
          <a:bodyPr vert="horz" wrap="square" lIns="0" tIns="0" rIns="0" bIns="0" rtlCol="0" anchor="ctr">
            <a:spAutoFit/>
          </a:bodyPr>
          <a:lstStyle/>
          <a:p>
            <a:pPr>
              <a:lnSpc>
                <a:spcPct val="100000"/>
              </a:lnSpc>
              <a:spcBef>
                <a:spcPts val="0"/>
              </a:spcBef>
            </a:pPr>
            <a:r>
              <a:rPr lang="en-GB" sz="2000" b="1">
                <a:solidFill>
                  <a:srgbClr val="009690"/>
                </a:solidFill>
                <a:latin typeface="Arial"/>
                <a:ea typeface="+mn-ea"/>
                <a:cs typeface="+mn-cs"/>
              </a:rPr>
              <a:t>Summary: </a:t>
            </a:r>
            <a:r>
              <a:rPr lang="en-GB" sz="2000" b="1">
                <a:solidFill>
                  <a:srgbClr val="5C5B5A"/>
                </a:solidFill>
                <a:latin typeface="Arial"/>
                <a:ea typeface="+mn-ea"/>
                <a:cs typeface="+mn-cs"/>
              </a:rPr>
              <a:t>Digital Inclusion – merged Autumn 2022 findings</a:t>
            </a:r>
          </a:p>
        </p:txBody>
      </p:sp>
      <p:graphicFrame>
        <p:nvGraphicFramePr>
          <p:cNvPr id="8" name="Chart Placeholder 10" descr="Pie chart showing that 15% of respondents are not confident in using digital services online">
            <a:extLst>
              <a:ext uri="{FF2B5EF4-FFF2-40B4-BE49-F238E27FC236}">
                <a16:creationId xmlns:a16="http://schemas.microsoft.com/office/drawing/2014/main" id="{703AB5B2-8537-46D3-BA5C-4A19F9F443D4}"/>
              </a:ext>
            </a:extLst>
          </p:cNvPr>
          <p:cNvGraphicFramePr>
            <a:graphicFrameLocks/>
          </p:cNvGraphicFramePr>
          <p:nvPr>
            <p:extLst>
              <p:ext uri="{D42A27DB-BD31-4B8C-83A1-F6EECF244321}">
                <p14:modId xmlns:p14="http://schemas.microsoft.com/office/powerpoint/2010/main" val="2613766528"/>
              </p:ext>
            </p:extLst>
          </p:nvPr>
        </p:nvGraphicFramePr>
        <p:xfrm>
          <a:off x="720570" y="576675"/>
          <a:ext cx="4025655" cy="250317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6351107-7E24-4CF7-AC83-AC4D7904FAF8}"/>
              </a:ext>
              <a:ext uri="{C183D7F6-B498-43B3-948B-1728B52AA6E4}">
                <adec:decorative xmlns:adec="http://schemas.microsoft.com/office/drawing/2017/decorative" val="1"/>
              </a:ext>
            </a:extLst>
          </p:cNvPr>
          <p:cNvSpPr txBox="1"/>
          <p:nvPr/>
        </p:nvSpPr>
        <p:spPr>
          <a:xfrm>
            <a:off x="1964670" y="1582043"/>
            <a:ext cx="820738" cy="49244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a:solidFill>
                  <a:srgbClr val="5C5B5A"/>
                </a:solidFill>
                <a:latin typeface="Arial"/>
              </a:rPr>
              <a:t>15</a:t>
            </a:r>
            <a:r>
              <a:rPr kumimoji="0" lang="en-GB" sz="3200" b="1" i="0" u="none" strike="noStrike" kern="1200" cap="none" spc="0" normalizeH="0" baseline="0" noProof="0">
                <a:ln>
                  <a:noFill/>
                </a:ln>
                <a:solidFill>
                  <a:srgbClr val="5C5B5A"/>
                </a:solidFill>
                <a:effectLst/>
                <a:uLnTx/>
                <a:uFillTx/>
                <a:latin typeface="Arial"/>
                <a:ea typeface="+mn-ea"/>
                <a:cs typeface="+mn-cs"/>
              </a:rPr>
              <a:t>%</a:t>
            </a:r>
          </a:p>
        </p:txBody>
      </p:sp>
      <p:sp>
        <p:nvSpPr>
          <p:cNvPr id="10" name="TextBox 9">
            <a:extLst>
              <a:ext uri="{FF2B5EF4-FFF2-40B4-BE49-F238E27FC236}">
                <a16:creationId xmlns:a16="http://schemas.microsoft.com/office/drawing/2014/main" id="{080E5C22-AC77-47F1-9B15-2CE6BC2ABD5D}"/>
              </a:ext>
              <a:ext uri="{C183D7F6-B498-43B3-948B-1728B52AA6E4}">
                <adec:decorative xmlns:adec="http://schemas.microsoft.com/office/drawing/2017/decorative" val="0"/>
              </a:ext>
            </a:extLst>
          </p:cNvPr>
          <p:cNvSpPr txBox="1"/>
          <p:nvPr/>
        </p:nvSpPr>
        <p:spPr>
          <a:xfrm>
            <a:off x="94271" y="3071764"/>
            <a:ext cx="4499708"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15% of households have someone (respondent or others) who is not confident in using digital services online </a:t>
            </a:r>
          </a:p>
        </p:txBody>
      </p:sp>
      <p:sp>
        <p:nvSpPr>
          <p:cNvPr id="12" name="TextBox 11">
            <a:extLst>
              <a:ext uri="{FF2B5EF4-FFF2-40B4-BE49-F238E27FC236}">
                <a16:creationId xmlns:a16="http://schemas.microsoft.com/office/drawing/2014/main" id="{BB518FC9-0F2A-4F2E-85AA-548CDB4591BA}"/>
              </a:ext>
            </a:extLst>
          </p:cNvPr>
          <p:cNvSpPr txBox="1"/>
          <p:nvPr/>
        </p:nvSpPr>
        <p:spPr>
          <a:xfrm>
            <a:off x="443060" y="3887598"/>
            <a:ext cx="4025657"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5C5B5A"/>
                </a:solidFill>
                <a:latin typeface="Arial"/>
              </a:rPr>
              <a:t>Fewer than </a:t>
            </a:r>
            <a:r>
              <a:rPr kumimoji="0" lang="en-GB" sz="1400" b="0" i="0" u="none" strike="noStrike" kern="1200" cap="none" spc="0" normalizeH="0" baseline="0" noProof="0">
                <a:ln>
                  <a:noFill/>
                </a:ln>
                <a:solidFill>
                  <a:srgbClr val="5C5B5A"/>
                </a:solidFill>
                <a:effectLst/>
                <a:uLnTx/>
                <a:uFillTx/>
                <a:latin typeface="Arial"/>
                <a:ea typeface="+mn-ea"/>
                <a:cs typeface="+mn-cs"/>
              </a:rPr>
              <a:t>one in </a:t>
            </a:r>
            <a:r>
              <a:rPr lang="en-GB" sz="1400">
                <a:solidFill>
                  <a:srgbClr val="5C5B5A"/>
                </a:solidFill>
                <a:latin typeface="Arial"/>
              </a:rPr>
              <a:t>five</a:t>
            </a:r>
            <a:r>
              <a:rPr kumimoji="0" lang="en-GB" sz="1400" b="0" i="0" u="none" strike="noStrike" kern="1200" cap="none" spc="0" normalizeH="0" baseline="0" noProof="0">
                <a:ln>
                  <a:noFill/>
                </a:ln>
                <a:solidFill>
                  <a:srgbClr val="5C5B5A"/>
                </a:solidFill>
                <a:effectLst/>
                <a:uLnTx/>
                <a:uFillTx/>
                <a:latin typeface="Arial"/>
                <a:ea typeface="+mn-ea"/>
                <a:cs typeface="+mn-cs"/>
              </a:rPr>
              <a:t> respondents are not confident someone in their household can use the digital services they need and want online. However, there are key</a:t>
            </a:r>
            <a:r>
              <a:rPr lang="en-GB" sz="1400">
                <a:solidFill>
                  <a:srgbClr val="5C5B5A"/>
                </a:solidFill>
                <a:latin typeface="Arial"/>
              </a:rPr>
              <a:t> differences for GM’s priority cohorts, as follows…</a:t>
            </a:r>
            <a:endParaRPr kumimoji="0" lang="en-GB" sz="1400" b="0" i="0" u="none" strike="noStrike" kern="1200" cap="none" spc="0" normalizeH="0" baseline="0" noProof="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03CFD511-1CD9-4615-89B1-D24DFDF63939}"/>
              </a:ext>
            </a:extLst>
          </p:cNvPr>
          <p:cNvSpPr txBox="1"/>
          <p:nvPr/>
        </p:nvSpPr>
        <p:spPr>
          <a:xfrm>
            <a:off x="772563" y="5145703"/>
            <a:ext cx="952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5C5B5A"/>
                </a:solidFill>
                <a:effectLst/>
                <a:uLnTx/>
                <a:uFillTx/>
                <a:latin typeface="Arial"/>
                <a:ea typeface="+mn-ea"/>
                <a:cs typeface="+mn-cs"/>
              </a:rPr>
              <a:t>46%</a:t>
            </a:r>
          </a:p>
        </p:txBody>
      </p:sp>
      <p:sp>
        <p:nvSpPr>
          <p:cNvPr id="17" name="TextBox 16">
            <a:extLst>
              <a:ext uri="{FF2B5EF4-FFF2-40B4-BE49-F238E27FC236}">
                <a16:creationId xmlns:a16="http://schemas.microsoft.com/office/drawing/2014/main" id="{CD740EBC-EC23-4B27-819D-6B83D7C6A5C9}"/>
              </a:ext>
            </a:extLst>
          </p:cNvPr>
          <p:cNvSpPr txBox="1"/>
          <p:nvPr/>
        </p:nvSpPr>
        <p:spPr>
          <a:xfrm>
            <a:off x="562002" y="5626323"/>
            <a:ext cx="13736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C5B5A"/>
                </a:solidFill>
                <a:effectLst/>
                <a:uLnTx/>
                <a:uFillTx/>
                <a:latin typeface="Arial"/>
                <a:ea typeface="+mn-ea"/>
                <a:cs typeface="+mn-cs"/>
              </a:rPr>
              <a:t>Aged 75+</a:t>
            </a:r>
          </a:p>
        </p:txBody>
      </p:sp>
      <p:sp>
        <p:nvSpPr>
          <p:cNvPr id="15" name="TextBox 14">
            <a:extLst>
              <a:ext uri="{FF2B5EF4-FFF2-40B4-BE49-F238E27FC236}">
                <a16:creationId xmlns:a16="http://schemas.microsoft.com/office/drawing/2014/main" id="{C4EDF393-3BD9-4F1D-8069-7B7ED81D84C6}"/>
              </a:ext>
            </a:extLst>
          </p:cNvPr>
          <p:cNvSpPr txBox="1"/>
          <p:nvPr/>
        </p:nvSpPr>
        <p:spPr>
          <a:xfrm>
            <a:off x="2088038" y="5145703"/>
            <a:ext cx="9525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5C5B5A"/>
                </a:solidFill>
                <a:effectLst/>
                <a:uLnTx/>
                <a:uFillTx/>
                <a:latin typeface="Arial"/>
                <a:ea typeface="+mn-ea"/>
                <a:cs typeface="+mn-cs"/>
              </a:rPr>
              <a:t>29%</a:t>
            </a:r>
          </a:p>
        </p:txBody>
      </p:sp>
      <p:sp>
        <p:nvSpPr>
          <p:cNvPr id="18" name="TextBox 17">
            <a:extLst>
              <a:ext uri="{FF2B5EF4-FFF2-40B4-BE49-F238E27FC236}">
                <a16:creationId xmlns:a16="http://schemas.microsoft.com/office/drawing/2014/main" id="{23A66902-8E74-4A61-ACFF-9FDA1BCA7E44}"/>
              </a:ext>
            </a:extLst>
          </p:cNvPr>
          <p:cNvSpPr txBox="1"/>
          <p:nvPr/>
        </p:nvSpPr>
        <p:spPr>
          <a:xfrm>
            <a:off x="1795415" y="5626323"/>
            <a:ext cx="14817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C5B5A"/>
                </a:solidFill>
                <a:effectLst/>
                <a:uLnTx/>
                <a:uFillTx/>
                <a:latin typeface="Arial"/>
                <a:ea typeface="+mn-ea"/>
                <a:cs typeface="+mn-cs"/>
              </a:rPr>
              <a:t>Disabled respondents</a:t>
            </a:r>
          </a:p>
        </p:txBody>
      </p:sp>
      <p:sp>
        <p:nvSpPr>
          <p:cNvPr id="21" name="TextBox 20">
            <a:extLst>
              <a:ext uri="{FF2B5EF4-FFF2-40B4-BE49-F238E27FC236}">
                <a16:creationId xmlns:a16="http://schemas.microsoft.com/office/drawing/2014/main" id="{0FC9CB1F-93B4-4626-BD70-6C9E0B14987C}"/>
              </a:ext>
            </a:extLst>
          </p:cNvPr>
          <p:cNvSpPr txBox="1"/>
          <p:nvPr/>
        </p:nvSpPr>
        <p:spPr>
          <a:xfrm>
            <a:off x="3333161" y="5145703"/>
            <a:ext cx="952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a:solidFill>
                  <a:srgbClr val="5C5B5A"/>
                </a:solidFill>
                <a:latin typeface="Arial"/>
              </a:rPr>
              <a:t>12%</a:t>
            </a:r>
            <a:endParaRPr kumimoji="0" lang="en-GB" sz="2800" b="1" i="0" u="none" strike="noStrike" kern="1200" cap="none" spc="0" normalizeH="0" baseline="0" noProof="0">
              <a:ln>
                <a:noFill/>
              </a:ln>
              <a:solidFill>
                <a:srgbClr val="5C5B5A"/>
              </a:solidFill>
              <a:effectLst/>
              <a:uLnTx/>
              <a:uFillTx/>
              <a:latin typeface="Arial"/>
              <a:ea typeface="+mn-ea"/>
              <a:cs typeface="+mn-cs"/>
            </a:endParaRPr>
          </a:p>
        </p:txBody>
      </p:sp>
      <p:sp>
        <p:nvSpPr>
          <p:cNvPr id="22" name="TextBox 21">
            <a:extLst>
              <a:ext uri="{FF2B5EF4-FFF2-40B4-BE49-F238E27FC236}">
                <a16:creationId xmlns:a16="http://schemas.microsoft.com/office/drawing/2014/main" id="{6DA4E314-11A3-4DE8-BA8A-4883694A145D}"/>
              </a:ext>
            </a:extLst>
          </p:cNvPr>
          <p:cNvSpPr txBox="1"/>
          <p:nvPr/>
        </p:nvSpPr>
        <p:spPr>
          <a:xfrm>
            <a:off x="3341675" y="5626323"/>
            <a:ext cx="9525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C5B5A"/>
                </a:solidFill>
                <a:effectLst/>
                <a:uLnTx/>
                <a:uFillTx/>
                <a:latin typeface="Arial"/>
                <a:ea typeface="+mn-ea"/>
                <a:cs typeface="+mn-cs"/>
              </a:rPr>
              <a:t>Aged </a:t>
            </a:r>
            <a:r>
              <a:rPr lang="en-GB">
                <a:solidFill>
                  <a:srgbClr val="5C5B5A"/>
                </a:solidFill>
                <a:latin typeface="Arial"/>
              </a:rPr>
              <a:t>16-24</a:t>
            </a: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1" name="TextBox 10">
            <a:extLst>
              <a:ext uri="{FF2B5EF4-FFF2-40B4-BE49-F238E27FC236}">
                <a16:creationId xmlns:a16="http://schemas.microsoft.com/office/drawing/2014/main" id="{F7975F9B-A57D-4455-BF87-1B2711E25337}"/>
              </a:ext>
            </a:extLst>
          </p:cNvPr>
          <p:cNvSpPr txBox="1"/>
          <p:nvPr/>
        </p:nvSpPr>
        <p:spPr>
          <a:xfrm>
            <a:off x="5035037" y="448885"/>
            <a:ext cx="7156963"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Over a third (36%) of respondents have selected that either they or someone else in their household is digitally excluded in some way. This rises to over half for disabled respondents and two thirds for respondents aged 75+</a:t>
            </a:r>
          </a:p>
        </p:txBody>
      </p:sp>
      <p:graphicFrame>
        <p:nvGraphicFramePr>
          <p:cNvPr id="3" name="Table Placeholder 6" descr="Column chart showing the proportion of respondents who are experiencing some form of digital exclusion. 64% are not experiencing any form of digital exclusion, 19% are experiencing one aspect, 8% two aspects, 4% 3 aspects, 2% 4 aspects and 3% are completely digitally excluded.">
            <a:extLst>
              <a:ext uri="{FF2B5EF4-FFF2-40B4-BE49-F238E27FC236}">
                <a16:creationId xmlns:a16="http://schemas.microsoft.com/office/drawing/2014/main" id="{7DCAC85A-58FE-18C4-F9E9-11ECA9B0F17C}"/>
              </a:ext>
            </a:extLst>
          </p:cNvPr>
          <p:cNvGraphicFramePr>
            <a:graphicFrameLocks/>
          </p:cNvGraphicFramePr>
          <p:nvPr>
            <p:extLst>
              <p:ext uri="{D42A27DB-BD31-4B8C-83A1-F6EECF244321}">
                <p14:modId xmlns:p14="http://schemas.microsoft.com/office/powerpoint/2010/main" val="3881228513"/>
              </p:ext>
            </p:extLst>
          </p:nvPr>
        </p:nvGraphicFramePr>
        <p:xfrm>
          <a:off x="4844205" y="1267561"/>
          <a:ext cx="7185858" cy="473865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9FE5F846-3CB9-0BEA-E211-53DF22469D4D}"/>
              </a:ext>
            </a:extLst>
          </p:cNvPr>
          <p:cNvSpPr txBox="1"/>
          <p:nvPr/>
        </p:nvSpPr>
        <p:spPr>
          <a:xfrm>
            <a:off x="7137286" y="1852906"/>
            <a:ext cx="4657839" cy="307777"/>
          </a:xfrm>
          <a:prstGeom prst="rect">
            <a:avLst/>
          </a:prstGeom>
          <a:noFill/>
        </p:spPr>
        <p:txBody>
          <a:bodyPr wrap="square" rtlCol="0">
            <a:spAutoFit/>
          </a:bodyPr>
          <a:lstStyle/>
          <a:p>
            <a:r>
              <a:rPr lang="en-GB" sz="1400" b="1">
                <a:solidFill>
                  <a:srgbClr val="5C5B5A"/>
                </a:solidFill>
              </a:rPr>
              <a:t>1 or more aspect of digital exclusion - </a:t>
            </a:r>
          </a:p>
        </p:txBody>
      </p:sp>
      <p:graphicFrame>
        <p:nvGraphicFramePr>
          <p:cNvPr id="26" name="Table 4">
            <a:extLst>
              <a:ext uri="{FF2B5EF4-FFF2-40B4-BE49-F238E27FC236}">
                <a16:creationId xmlns:a16="http://schemas.microsoft.com/office/drawing/2014/main" id="{DCFCE3BD-A710-40B9-9B51-287528237188}"/>
              </a:ext>
            </a:extLst>
          </p:cNvPr>
          <p:cNvGraphicFramePr>
            <a:graphicFrameLocks noGrp="1"/>
          </p:cNvGraphicFramePr>
          <p:nvPr>
            <p:extLst>
              <p:ext uri="{D42A27DB-BD31-4B8C-83A1-F6EECF244321}">
                <p14:modId xmlns:p14="http://schemas.microsoft.com/office/powerpoint/2010/main" val="4176952311"/>
              </p:ext>
            </p:extLst>
          </p:nvPr>
        </p:nvGraphicFramePr>
        <p:xfrm>
          <a:off x="7188450" y="2128644"/>
          <a:ext cx="3920152" cy="618074"/>
        </p:xfrm>
        <a:graphic>
          <a:graphicData uri="http://schemas.openxmlformats.org/drawingml/2006/table">
            <a:tbl>
              <a:tblPr firstRow="1" bandRow="1">
                <a:tableStyleId>{073A0DAA-6AF3-43AB-8588-CEC1D06C72B9}</a:tableStyleId>
              </a:tblPr>
              <a:tblGrid>
                <a:gridCol w="980038">
                  <a:extLst>
                    <a:ext uri="{9D8B030D-6E8A-4147-A177-3AD203B41FA5}">
                      <a16:colId xmlns:a16="http://schemas.microsoft.com/office/drawing/2014/main" val="1713235414"/>
                    </a:ext>
                  </a:extLst>
                </a:gridCol>
                <a:gridCol w="980038">
                  <a:extLst>
                    <a:ext uri="{9D8B030D-6E8A-4147-A177-3AD203B41FA5}">
                      <a16:colId xmlns:a16="http://schemas.microsoft.com/office/drawing/2014/main" val="1224245677"/>
                    </a:ext>
                  </a:extLst>
                </a:gridCol>
                <a:gridCol w="980038">
                  <a:extLst>
                    <a:ext uri="{9D8B030D-6E8A-4147-A177-3AD203B41FA5}">
                      <a16:colId xmlns:a16="http://schemas.microsoft.com/office/drawing/2014/main" val="969299503"/>
                    </a:ext>
                  </a:extLst>
                </a:gridCol>
                <a:gridCol w="980038">
                  <a:extLst>
                    <a:ext uri="{9D8B030D-6E8A-4147-A177-3AD203B41FA5}">
                      <a16:colId xmlns:a16="http://schemas.microsoft.com/office/drawing/2014/main" val="3681601464"/>
                    </a:ext>
                  </a:extLst>
                </a:gridCol>
              </a:tblGrid>
              <a:tr h="309037">
                <a:tc>
                  <a:txBody>
                    <a:bodyPr/>
                    <a:lstStyle/>
                    <a:p>
                      <a:pPr algn="ctr"/>
                      <a:r>
                        <a:rPr lang="en-GB" sz="1400" b="1">
                          <a:solidFill>
                            <a:srgbClr val="5C5B5A"/>
                          </a:solidFill>
                        </a:rPr>
                        <a:t>Total</a:t>
                      </a:r>
                    </a:p>
                  </a:txBody>
                  <a:tcPr>
                    <a:solidFill>
                      <a:srgbClr val="5C5B5A">
                        <a:alpha val="21000"/>
                      </a:srgbClr>
                    </a:solidFill>
                  </a:tcPr>
                </a:tc>
                <a:tc>
                  <a:txBody>
                    <a:bodyPr/>
                    <a:lstStyle/>
                    <a:p>
                      <a:pPr algn="ctr"/>
                      <a:r>
                        <a:rPr lang="en-GB" sz="1400" b="1">
                          <a:solidFill>
                            <a:srgbClr val="5C5B5A"/>
                          </a:solidFill>
                        </a:rPr>
                        <a:t>16-24s</a:t>
                      </a:r>
                    </a:p>
                  </a:txBody>
                  <a:tcPr>
                    <a:solidFill>
                      <a:srgbClr val="5C5B5A">
                        <a:alpha val="21000"/>
                      </a:srgbClr>
                    </a:solidFill>
                  </a:tcPr>
                </a:tc>
                <a:tc>
                  <a:txBody>
                    <a:bodyPr/>
                    <a:lstStyle/>
                    <a:p>
                      <a:pPr algn="ctr"/>
                      <a:r>
                        <a:rPr lang="en-GB" sz="1400" b="1">
                          <a:solidFill>
                            <a:srgbClr val="5C5B5A"/>
                          </a:solidFill>
                        </a:rPr>
                        <a:t>75+</a:t>
                      </a:r>
                    </a:p>
                  </a:txBody>
                  <a:tcPr>
                    <a:solidFill>
                      <a:srgbClr val="5C5B5A">
                        <a:alpha val="21000"/>
                      </a:srgbClr>
                    </a:solidFill>
                  </a:tcPr>
                </a:tc>
                <a:tc>
                  <a:txBody>
                    <a:bodyPr/>
                    <a:lstStyle/>
                    <a:p>
                      <a:pPr algn="ctr"/>
                      <a:r>
                        <a:rPr lang="en-GB" sz="1400" b="1">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a:solidFill>
                            <a:srgbClr val="5C5B5A"/>
                          </a:solidFill>
                        </a:rPr>
                        <a:t>36%</a:t>
                      </a:r>
                    </a:p>
                  </a:txBody>
                  <a:tcPr>
                    <a:solidFill>
                      <a:srgbClr val="5C5B5A">
                        <a:alpha val="21000"/>
                      </a:srgbClr>
                    </a:solidFill>
                  </a:tcPr>
                </a:tc>
                <a:tc>
                  <a:txBody>
                    <a:bodyPr/>
                    <a:lstStyle/>
                    <a:p>
                      <a:pPr algn="ctr"/>
                      <a:r>
                        <a:rPr lang="en-GB" sz="1400" b="1">
                          <a:solidFill>
                            <a:srgbClr val="5C5B5A"/>
                          </a:solidFill>
                        </a:rPr>
                        <a:t>30%</a:t>
                      </a:r>
                    </a:p>
                  </a:txBody>
                  <a:tcPr>
                    <a:solidFill>
                      <a:srgbClr val="5C5B5A">
                        <a:alpha val="21000"/>
                      </a:srgbClr>
                    </a:solidFill>
                  </a:tcPr>
                </a:tc>
                <a:tc>
                  <a:txBody>
                    <a:bodyPr/>
                    <a:lstStyle/>
                    <a:p>
                      <a:pPr algn="ctr"/>
                      <a:r>
                        <a:rPr lang="en-GB" sz="1400" b="1">
                          <a:solidFill>
                            <a:srgbClr val="5C5B5A"/>
                          </a:solidFill>
                        </a:rPr>
                        <a:t>69%</a:t>
                      </a:r>
                    </a:p>
                  </a:txBody>
                  <a:tcPr>
                    <a:solidFill>
                      <a:srgbClr val="5C5B5A">
                        <a:alpha val="21000"/>
                      </a:srgbClr>
                    </a:solidFill>
                  </a:tcPr>
                </a:tc>
                <a:tc>
                  <a:txBody>
                    <a:bodyPr/>
                    <a:lstStyle/>
                    <a:p>
                      <a:pPr algn="ctr"/>
                      <a:r>
                        <a:rPr lang="en-GB" sz="1400" b="1">
                          <a:solidFill>
                            <a:srgbClr val="5C5B5A"/>
                          </a:solidFill>
                        </a:rPr>
                        <a:t>57%</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cxnSp>
        <p:nvCxnSpPr>
          <p:cNvPr id="20" name="Straight Connector 19">
            <a:extLst>
              <a:ext uri="{FF2B5EF4-FFF2-40B4-BE49-F238E27FC236}">
                <a16:creationId xmlns:a16="http://schemas.microsoft.com/office/drawing/2014/main" id="{BF5980EB-F01A-463B-BCE3-3DA35FC2058E}"/>
              </a:ext>
              <a:ext uri="{C183D7F6-B498-43B3-948B-1728B52AA6E4}">
                <adec:decorative xmlns:adec="http://schemas.microsoft.com/office/drawing/2017/decorative" val="1"/>
              </a:ext>
            </a:extLst>
          </p:cNvPr>
          <p:cNvCxnSpPr>
            <a:cxnSpLocks/>
          </p:cNvCxnSpPr>
          <p:nvPr/>
        </p:nvCxnSpPr>
        <p:spPr>
          <a:xfrm flipV="1">
            <a:off x="4684640" y="473175"/>
            <a:ext cx="0" cy="5544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19DB154-4751-4B61-8003-DCA4863E8705}"/>
              </a:ext>
            </a:extLst>
          </p:cNvPr>
          <p:cNvSpPr txBox="1"/>
          <p:nvPr/>
        </p:nvSpPr>
        <p:spPr>
          <a:xfrm>
            <a:off x="564748" y="6400800"/>
            <a:ext cx="10982952" cy="600164"/>
          </a:xfrm>
          <a:prstGeom prst="rect">
            <a:avLst/>
          </a:prstGeom>
          <a:noFill/>
        </p:spPr>
        <p:txBody>
          <a:bodyPr wrap="square" rtlCol="0">
            <a:spAutoFit/>
          </a:bodyPr>
          <a:lstStyle/>
          <a:p>
            <a:pPr>
              <a:defRPr/>
            </a:pPr>
            <a:r>
              <a:rPr lang="en-GB" sz="1050">
                <a:solidFill>
                  <a:srgbClr val="FFFFFF">
                    <a:lumMod val="50000"/>
                  </a:srgbClr>
                </a:solidFill>
                <a:latin typeface="Arial" panose="020B0604020202020204" pitchFamily="34" charset="0"/>
                <a:cs typeface="Arial" panose="020B0604020202020204" pitchFamily="34" charset="0"/>
              </a:rPr>
              <a:t>Unweighted base: 755 (Telephone respondents Autumn: S3+S4+S5)  *Aspects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105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5C5B5A"/>
              </a:solidFill>
              <a:effectLst/>
              <a:uLnTx/>
              <a:uFillTx/>
              <a:latin typeface="Arial"/>
              <a:ea typeface="+mn-ea"/>
              <a:cs typeface="+mn-cs"/>
            </a:endParaRPr>
          </a:p>
        </p:txBody>
      </p:sp>
      <p:sp>
        <p:nvSpPr>
          <p:cNvPr id="25" name="Right Brace 24" descr="Arrow showing in total, 30% are worried about coronavirus.">
            <a:extLst>
              <a:ext uri="{FF2B5EF4-FFF2-40B4-BE49-F238E27FC236}">
                <a16:creationId xmlns:a16="http://schemas.microsoft.com/office/drawing/2014/main" id="{65B0E7A3-55E6-4856-BF4C-B24D172D5593}"/>
              </a:ext>
              <a:ext uri="{C183D7F6-B498-43B3-948B-1728B52AA6E4}">
                <adec:decorative xmlns:adec="http://schemas.microsoft.com/office/drawing/2017/decorative" val="1"/>
              </a:ext>
            </a:extLst>
          </p:cNvPr>
          <p:cNvSpPr/>
          <p:nvPr/>
        </p:nvSpPr>
        <p:spPr>
          <a:xfrm rot="16200000">
            <a:off x="8770469" y="782022"/>
            <a:ext cx="489679" cy="5661960"/>
          </a:xfrm>
          <a:prstGeom prst="rightBrace">
            <a:avLst>
              <a:gd name="adj1" fmla="val 28487"/>
              <a:gd name="adj2" fmla="val 50000"/>
            </a:avLst>
          </a:prstGeom>
          <a:ln>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7" name="Slide Number Placeholder 4">
            <a:extLst>
              <a:ext uri="{FF2B5EF4-FFF2-40B4-BE49-F238E27FC236}">
                <a16:creationId xmlns:a16="http://schemas.microsoft.com/office/drawing/2014/main" id="{2867C4B8-3C99-4EAA-8B1F-EB275B52156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3820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91B44F-F31A-475F-A0AC-473CA2C01D3A}"/>
              </a:ext>
            </a:extLst>
          </p:cNvPr>
          <p:cNvSpPr>
            <a:spLocks noGrp="1"/>
          </p:cNvSpPr>
          <p:nvPr>
            <p:ph type="title"/>
          </p:nvPr>
        </p:nvSpPr>
        <p:spPr>
          <a:xfrm>
            <a:off x="344070" y="134538"/>
            <a:ext cx="10515600" cy="341632"/>
          </a:xfrm>
        </p:spPr>
        <p:txBody>
          <a:bodyPr vert="horz" lIns="91440" tIns="45720" rIns="91440" bIns="45720" rtlCol="0" anchor="ctr">
            <a:spAutoFit/>
          </a:bodyPr>
          <a:lstStyle/>
          <a:p>
            <a:r>
              <a:rPr lang="en-GB" sz="1800" b="1"/>
              <a:t>Report contents and guidance</a:t>
            </a:r>
          </a:p>
        </p:txBody>
      </p:sp>
      <p:sp>
        <p:nvSpPr>
          <p:cNvPr id="11" name="Text Placeholder 10">
            <a:extLst>
              <a:ext uri="{FF2B5EF4-FFF2-40B4-BE49-F238E27FC236}">
                <a16:creationId xmlns:a16="http://schemas.microsoft.com/office/drawing/2014/main" id="{55FDE7E7-5AC7-4834-BED4-5EF946E968D0}"/>
              </a:ext>
            </a:extLst>
          </p:cNvPr>
          <p:cNvSpPr>
            <a:spLocks noGrp="1"/>
          </p:cNvSpPr>
          <p:nvPr>
            <p:ph type="body" sz="quarter" idx="4294967295"/>
          </p:nvPr>
        </p:nvSpPr>
        <p:spPr>
          <a:xfrm>
            <a:off x="344070" y="613514"/>
            <a:ext cx="11390730" cy="262883"/>
          </a:xfrm>
          <a:solidFill>
            <a:schemeClr val="tx1">
              <a:lumMod val="65000"/>
              <a:lumOff val="35000"/>
            </a:schemeClr>
          </a:solidFill>
          <a:ln>
            <a:solidFill>
              <a:schemeClr val="tx1">
                <a:lumMod val="65000"/>
                <a:lumOff val="35000"/>
              </a:schemeClr>
            </a:solidFill>
          </a:ln>
        </p:spPr>
        <p:txBody>
          <a:bodyPr anchor="ctr">
            <a:normAutofit/>
          </a:bodyPr>
          <a:lstStyle/>
          <a:p>
            <a:pPr marL="0" indent="0" algn="ctr">
              <a:buNone/>
            </a:pPr>
            <a:r>
              <a:rPr lang="en-GB" sz="1200" b="1">
                <a:solidFill>
                  <a:schemeClr val="bg1"/>
                </a:solidFill>
                <a:cs typeface="Calibri" panose="020F0502020204030204" pitchFamily="34" charset="0"/>
              </a:rPr>
              <a:t>Report contents &amp; guidance</a:t>
            </a:r>
          </a:p>
        </p:txBody>
      </p:sp>
      <p:sp>
        <p:nvSpPr>
          <p:cNvPr id="9" name="Text Placeholder 8">
            <a:extLst>
              <a:ext uri="{FF2B5EF4-FFF2-40B4-BE49-F238E27FC236}">
                <a16:creationId xmlns:a16="http://schemas.microsoft.com/office/drawing/2014/main" id="{B1EC5AAF-C144-4B9E-A3D7-30EA16DD7849}"/>
              </a:ext>
            </a:extLst>
          </p:cNvPr>
          <p:cNvSpPr>
            <a:spLocks noGrp="1"/>
          </p:cNvSpPr>
          <p:nvPr>
            <p:ph type="body" sz="quarter" idx="11"/>
          </p:nvPr>
        </p:nvSpPr>
        <p:spPr>
          <a:xfrm>
            <a:off x="344070" y="854262"/>
            <a:ext cx="11503860" cy="5334337"/>
          </a:xfrm>
        </p:spPr>
        <p:txBody>
          <a:bodyPr vert="horz" lIns="0" tIns="144000" rIns="0" bIns="46800" rtlCol="0" anchor="t">
            <a:noAutofit/>
          </a:bodyPr>
          <a:lstStyle/>
          <a:p>
            <a:pPr>
              <a:lnSpc>
                <a:spcPct val="100000"/>
              </a:lnSpc>
              <a:spcBef>
                <a:spcPts val="800"/>
              </a:spcBef>
            </a:pPr>
            <a:r>
              <a:rPr lang="en-GB" sz="1300"/>
              <a:t>This survey 5 report presents a range of tables and charts with accompanying narrative to highlight the key findings from each section of the survey among the sample (1,470 respondents). These are presented alongside findings for surveys 1 (1,385 respondents), 2 (1,465 respondents), 3 (1,656 respondents) and 4 (1,636 respondents). </a:t>
            </a:r>
          </a:p>
          <a:p>
            <a:pPr>
              <a:lnSpc>
                <a:spcPct val="100000"/>
              </a:lnSpc>
              <a:spcBef>
                <a:spcPts val="800"/>
              </a:spcBef>
            </a:pPr>
            <a:r>
              <a:rPr lang="en-GB" sz="1300"/>
              <a:t>Where relevant, differences in findings for specific demographic and other population characteristics compared to the Greater Manchester average are also reported. These differences are only highlighted where they are significantly different statistically (at the 95% level of confidence) compared with the ‘total’ figures (i.e. the Greater Manchester average). </a:t>
            </a:r>
          </a:p>
          <a:p>
            <a:pPr>
              <a:lnSpc>
                <a:spcPct val="100000"/>
              </a:lnSpc>
              <a:spcBef>
                <a:spcPts val="800"/>
              </a:spcBef>
            </a:pPr>
            <a:r>
              <a:rPr lang="en-GB" sz="1300"/>
              <a:t>On some questions, it should be noted that responses have been filtered only to include respondents to whom the question is relevant (e.g. those in work, or with children), and so bases are lower than the full sample of 1,470 respondents in some instances. Where the case, this has been noted in the footnotes of each slide, along with the unweighted base sizes.</a:t>
            </a:r>
            <a:endParaRPr lang="en-GB" sz="1300">
              <a:highlight>
                <a:srgbClr val="FFFF00"/>
              </a:highlight>
            </a:endParaRPr>
          </a:p>
          <a:p>
            <a:pPr>
              <a:lnSpc>
                <a:spcPct val="100000"/>
              </a:lnSpc>
              <a:spcBef>
                <a:spcPts val="800"/>
              </a:spcBef>
            </a:pPr>
            <a:r>
              <a:rPr lang="en-GB" sz="1300"/>
              <a:t>The initial section provides an overview of respondents’ </a:t>
            </a:r>
            <a:r>
              <a:rPr lang="en-GB" sz="1300">
                <a:hlinkClick r:id="rId2" action="ppaction://hlinksldjump"/>
              </a:rPr>
              <a:t>employment and the quality of their working lives</a:t>
            </a:r>
            <a:r>
              <a:rPr lang="en-GB" sz="1300"/>
              <a:t>, followed by insights into </a:t>
            </a:r>
            <a:r>
              <a:rPr lang="en-GB" sz="1300">
                <a:hlinkClick r:id="rId3" action="ppaction://hlinksldjump"/>
              </a:rPr>
              <a:t>costs of living and </a:t>
            </a:r>
            <a:r>
              <a:rPr lang="en-GB" sz="1300" u="sng">
                <a:hlinkClick r:id="rId3" action="ppaction://hlinksldjump"/>
              </a:rPr>
              <a:t>levels of food security</a:t>
            </a:r>
            <a:r>
              <a:rPr lang="en-GB" sz="1300"/>
              <a:t>, then</a:t>
            </a:r>
            <a:r>
              <a:rPr lang="en-GB" sz="1300" u="sng">
                <a:hlinkClick r:id="rId4" action="ppaction://hlinksldjump"/>
              </a:rPr>
              <a:t> digital access </a:t>
            </a:r>
            <a:r>
              <a:rPr lang="en-GB" sz="1300"/>
              <a:t>and their </a:t>
            </a:r>
            <a:r>
              <a:rPr lang="en-GB" sz="1300">
                <a:hlinkClick r:id="rId5" action="ppaction://hlinksldjump"/>
              </a:rPr>
              <a:t>experiences of living with Covid-19</a:t>
            </a:r>
            <a:r>
              <a:rPr lang="en-GB" sz="1300"/>
              <a:t>.</a:t>
            </a:r>
            <a:endParaRPr lang="en-GB" sz="1300">
              <a:cs typeface="Arial"/>
            </a:endParaRPr>
          </a:p>
          <a:p>
            <a:pPr>
              <a:lnSpc>
                <a:spcPct val="100000"/>
              </a:lnSpc>
              <a:spcBef>
                <a:spcPts val="800"/>
              </a:spcBef>
            </a:pPr>
            <a:r>
              <a:rPr lang="en-GB" sz="1300"/>
              <a:t>Finally, and with regards to a key point of language, it should be noted that this report uses the term ‘from within racially minoritised communities’ to refer to people and communities experiencing racial inequality (the term recognises that individuals have been minoritised through social processes rather than just existing as distinct minorities, although it is important to acknowledge the negative consequence of grouping all minoritised individuals together under one term, as there are significant differences both between and within these groups. ‘From within’ has been added to recognise that not all in these communities will identify as minoritised). Due to limitations of sample size, we are generally unable to report survey findings for specific ethnic groups from a single survey wave. However, as more surveys have been conducted and we are now able to merge data from multiple surveys, the larger overall sample size allows us to look at smaller demographic groups in more detail. These differences, where currently possible, are included throughout this report.</a:t>
            </a:r>
            <a:endParaRPr lang="en-GB" sz="1300">
              <a:cs typeface="Arial"/>
            </a:endParaRPr>
          </a:p>
        </p:txBody>
      </p:sp>
      <p:sp>
        <p:nvSpPr>
          <p:cNvPr id="6" name="Slide Number Placeholder 4">
            <a:extLst>
              <a:ext uri="{FF2B5EF4-FFF2-40B4-BE49-F238E27FC236}">
                <a16:creationId xmlns:a16="http://schemas.microsoft.com/office/drawing/2014/main" id="{0E1395A3-E2BB-4CE8-9696-019898F96FE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822994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303810" y="165648"/>
            <a:ext cx="10515600" cy="307777"/>
          </a:xfrm>
          <a:noFill/>
        </p:spPr>
        <p:txBody>
          <a:bodyPr vert="horz" wrap="square" lIns="0" tIns="0" rIns="0" bIns="0" rtlCol="0" anchor="ctr">
            <a:spAutoFit/>
          </a:bodyPr>
          <a:lstStyle/>
          <a:p>
            <a:pPr>
              <a:lnSpc>
                <a:spcPct val="100000"/>
              </a:lnSpc>
              <a:spcBef>
                <a:spcPts val="0"/>
              </a:spcBef>
            </a:pPr>
            <a:r>
              <a:rPr lang="en-GB" sz="2000" b="1">
                <a:solidFill>
                  <a:srgbClr val="009690"/>
                </a:solidFill>
                <a:latin typeface="Arial"/>
                <a:ea typeface="+mn-ea"/>
                <a:cs typeface="+mn-cs"/>
              </a:rPr>
              <a:t>Summary: </a:t>
            </a:r>
            <a:r>
              <a:rPr lang="en-GB" sz="2000" b="1">
                <a:solidFill>
                  <a:srgbClr val="5C5B5A"/>
                </a:solidFill>
                <a:latin typeface="Arial"/>
                <a:ea typeface="+mn-ea"/>
                <a:cs typeface="+mn-cs"/>
              </a:rPr>
              <a:t>Digital Inclusion – September to January tracking</a:t>
            </a:r>
          </a:p>
        </p:txBody>
      </p:sp>
      <p:sp>
        <p:nvSpPr>
          <p:cNvPr id="5" name="TextBox 4">
            <a:extLst>
              <a:ext uri="{FF2B5EF4-FFF2-40B4-BE49-F238E27FC236}">
                <a16:creationId xmlns:a16="http://schemas.microsoft.com/office/drawing/2014/main" id="{810BEC93-0FC5-903B-B874-E5D3E3D3177B}"/>
              </a:ext>
            </a:extLst>
          </p:cNvPr>
          <p:cNvSpPr txBox="1"/>
          <p:nvPr/>
        </p:nvSpPr>
        <p:spPr>
          <a:xfrm>
            <a:off x="1664609" y="758125"/>
            <a:ext cx="886278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At least 3 in 5 respondents have not experienced digital exclusion throughout Autumn. Comparing between survey waves, digital inclusion has dropped from 70% in November to 60% in January</a:t>
            </a:r>
          </a:p>
        </p:txBody>
      </p:sp>
      <p:graphicFrame>
        <p:nvGraphicFramePr>
          <p:cNvPr id="3" name="Table Placeholder 6" descr="Column chart showing the proportion of respondents who are experiencing some form of digital exclusion over time. 634% were not experiencing digital exclusion in September, 70% were in November, 60% were in January">
            <a:extLst>
              <a:ext uri="{FF2B5EF4-FFF2-40B4-BE49-F238E27FC236}">
                <a16:creationId xmlns:a16="http://schemas.microsoft.com/office/drawing/2014/main" id="{7DCAC85A-58FE-18C4-F9E9-11ECA9B0F17C}"/>
              </a:ext>
            </a:extLst>
          </p:cNvPr>
          <p:cNvGraphicFramePr>
            <a:graphicFrameLocks/>
          </p:cNvGraphicFramePr>
          <p:nvPr>
            <p:extLst>
              <p:ext uri="{D42A27DB-BD31-4B8C-83A1-F6EECF244321}">
                <p14:modId xmlns:p14="http://schemas.microsoft.com/office/powerpoint/2010/main" val="1632339151"/>
              </p:ext>
            </p:extLst>
          </p:nvPr>
        </p:nvGraphicFramePr>
        <p:xfrm>
          <a:off x="363298" y="1267561"/>
          <a:ext cx="11465404" cy="4738657"/>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C19DB154-4751-4B61-8003-DCA4863E8705}"/>
              </a:ext>
            </a:extLst>
          </p:cNvPr>
          <p:cNvSpPr txBox="1"/>
          <p:nvPr/>
        </p:nvSpPr>
        <p:spPr>
          <a:xfrm>
            <a:off x="302001" y="6400800"/>
            <a:ext cx="11392003" cy="584775"/>
          </a:xfrm>
          <a:prstGeom prst="rect">
            <a:avLst/>
          </a:prstGeom>
          <a:noFill/>
        </p:spPr>
        <p:txBody>
          <a:bodyPr wrap="square" rtlCol="0">
            <a:spAutoFit/>
          </a:bodyPr>
          <a:lstStyle/>
          <a:p>
            <a:pPr>
              <a:defRPr/>
            </a:pPr>
            <a:r>
              <a:rPr lang="en-GB" sz="1050">
                <a:solidFill>
                  <a:srgbClr val="FFFFFF">
                    <a:lumMod val="50000"/>
                  </a:srgbClr>
                </a:solidFill>
                <a:latin typeface="Arial" panose="020B0604020202020204" pitchFamily="34" charset="0"/>
                <a:cs typeface="Arial" panose="020B0604020202020204" pitchFamily="34" charset="0"/>
              </a:rPr>
              <a:t>Unweighted base: Survey 3, 235; Survey 4, 270; Survey 5, 250 (Telephone respondents)  *Aspects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105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5C5B5A"/>
              </a:solidFill>
              <a:effectLst/>
              <a:uLnTx/>
              <a:uFillTx/>
              <a:latin typeface="Arial"/>
              <a:ea typeface="+mn-ea"/>
              <a:cs typeface="+mn-cs"/>
            </a:endParaRPr>
          </a:p>
        </p:txBody>
      </p:sp>
      <p:sp>
        <p:nvSpPr>
          <p:cNvPr id="27" name="Slide Number Placeholder 4">
            <a:extLst>
              <a:ext uri="{FF2B5EF4-FFF2-40B4-BE49-F238E27FC236}">
                <a16:creationId xmlns:a16="http://schemas.microsoft.com/office/drawing/2014/main" id="{2867C4B8-3C99-4EAA-8B1F-EB275B52156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972199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586800" y="583199"/>
            <a:ext cx="5936663" cy="2371873"/>
          </a:xfrm>
        </p:spPr>
        <p:txBody>
          <a:bodyPr/>
          <a:lstStyle/>
          <a:p>
            <a:r>
              <a:rPr lang="en-GB"/>
              <a:t>Detailed findings:</a:t>
            </a:r>
            <a:br>
              <a:rPr lang="en-GB"/>
            </a:br>
            <a:r>
              <a:rPr lang="en-GB"/>
              <a:t>Digital inclusion</a:t>
            </a:r>
            <a:br>
              <a:rPr lang="en-GB"/>
            </a:br>
            <a:r>
              <a:rPr lang="en-GB" sz="2800"/>
              <a:t>(merged Autumn 2022 data)</a:t>
            </a:r>
            <a:endParaRPr lang="en-GB"/>
          </a:p>
        </p:txBody>
      </p:sp>
      <p:sp>
        <p:nvSpPr>
          <p:cNvPr id="3" name="Text Placeholder 2">
            <a:extLst>
              <a:ext uri="{FF2B5EF4-FFF2-40B4-BE49-F238E27FC236}">
                <a16:creationId xmlns:a16="http://schemas.microsoft.com/office/drawing/2014/main" id="{0F5235E6-B3F0-53C3-9546-36323FA23B1D}"/>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8698920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1960" y="190401"/>
            <a:ext cx="11582587" cy="830997"/>
          </a:xfrm>
        </p:spPr>
        <p:txBody>
          <a:bodyPr vert="horz" wrap="square" anchor="t">
            <a:spAutoFit/>
          </a:bodyPr>
          <a:lstStyle/>
          <a:p>
            <a:pPr>
              <a:lnSpc>
                <a:spcPct val="100000"/>
              </a:lnSpc>
            </a:pPr>
            <a:r>
              <a:rPr lang="en-GB" sz="1800" b="1"/>
              <a:t>1 in 10 respondents (10%) say they are </a:t>
            </a:r>
            <a:r>
              <a:rPr lang="en-GB" sz="1800" b="1">
                <a:solidFill>
                  <a:srgbClr val="009690"/>
                </a:solidFill>
              </a:rPr>
              <a:t>not confident using digital services online</a:t>
            </a:r>
            <a:r>
              <a:rPr lang="en-GB" sz="1800" b="1"/>
              <a:t>. A similar proportion (11%) say there are others in their house who are not confident. Those more likely to say they are not confident are aged over 75, in single person households, or disabled respondents</a:t>
            </a:r>
          </a:p>
        </p:txBody>
      </p:sp>
      <p:graphicFrame>
        <p:nvGraphicFramePr>
          <p:cNvPr id="5" name="Chart 4" descr="Stacked bar chart showing that 10% of respondents do not feel confident in using digital services online. 11% say someone else in their household is not confident in using digital services online.">
            <a:extLst>
              <a:ext uri="{FF2B5EF4-FFF2-40B4-BE49-F238E27FC236}">
                <a16:creationId xmlns:a16="http://schemas.microsoft.com/office/drawing/2014/main" id="{78B6C8C5-B66E-874F-FA58-7221AE2E5879}"/>
              </a:ext>
            </a:extLst>
          </p:cNvPr>
          <p:cNvGraphicFramePr/>
          <p:nvPr>
            <p:extLst>
              <p:ext uri="{D42A27DB-BD31-4B8C-83A1-F6EECF244321}">
                <p14:modId xmlns:p14="http://schemas.microsoft.com/office/powerpoint/2010/main" val="2370286047"/>
              </p:ext>
            </p:extLst>
          </p:nvPr>
        </p:nvGraphicFramePr>
        <p:xfrm>
          <a:off x="257452" y="983503"/>
          <a:ext cx="8124548" cy="494678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Box">
            <a:extLst>
              <a:ext uri="{FF2B5EF4-FFF2-40B4-BE49-F238E27FC236}">
                <a16:creationId xmlns:a16="http://schemas.microsoft.com/office/drawing/2014/main" id="{8E9E13CA-D31E-4BF6-AD2D-9527F69C42CF}"/>
              </a:ext>
            </a:extLst>
          </p:cNvPr>
          <p:cNvGrpSpPr/>
          <p:nvPr/>
        </p:nvGrpSpPr>
        <p:grpSpPr>
          <a:xfrm>
            <a:off x="8483755" y="1283109"/>
            <a:ext cx="3552548" cy="4647174"/>
            <a:chOff x="6895709" y="343639"/>
            <a:chExt cx="5204392" cy="17448393"/>
          </a:xfrm>
        </p:grpSpPr>
        <p:sp>
          <p:nvSpPr>
            <p:cNvPr id="13" name="Text Placeholder 30">
              <a:extLst>
                <a:ext uri="{FF2B5EF4-FFF2-40B4-BE49-F238E27FC236}">
                  <a16:creationId xmlns:a16="http://schemas.microsoft.com/office/drawing/2014/main" id="{E05DD57E-59AF-4183-BE1E-51F864C37A1D}"/>
                </a:ext>
              </a:extLst>
            </p:cNvPr>
            <p:cNvSpPr txBox="1">
              <a:spLocks/>
            </p:cNvSpPr>
            <p:nvPr/>
          </p:nvSpPr>
          <p:spPr>
            <a:xfrm>
              <a:off x="6895710" y="343639"/>
              <a:ext cx="5204389" cy="3696774"/>
            </a:xfrm>
            <a:prstGeom prst="rect">
              <a:avLst/>
            </a:prstGeom>
            <a:solidFill>
              <a:srgbClr val="5C5B5A">
                <a:alpha val="21000"/>
              </a:srgbClr>
            </a:solidFill>
            <a:ln>
              <a:solidFill>
                <a:srgbClr val="5C5B5A"/>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Respondents in the Telephone sample more likely to personally be not very/not at all confident in using digital services online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(vs. 10% Autumn GM average):</a:t>
              </a:r>
            </a:p>
          </p:txBody>
        </p:sp>
        <p:sp>
          <p:nvSpPr>
            <p:cNvPr id="15" name="Content Placeholder 32">
              <a:extLst>
                <a:ext uri="{FF2B5EF4-FFF2-40B4-BE49-F238E27FC236}">
                  <a16:creationId xmlns:a16="http://schemas.microsoft.com/office/drawing/2014/main" id="{48C4C77F-CD2A-4756-BEF6-480DC475D7DD}"/>
                </a:ext>
              </a:extLst>
            </p:cNvPr>
            <p:cNvSpPr txBox="1">
              <a:spLocks/>
            </p:cNvSpPr>
            <p:nvPr/>
          </p:nvSpPr>
          <p:spPr>
            <a:xfrm>
              <a:off x="6895709" y="4040412"/>
              <a:ext cx="5204392" cy="13751620"/>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lang="en-GB" sz="1200" b="1">
                  <a:solidFill>
                    <a:srgbClr val="5C5B5A"/>
                  </a:solidFill>
                  <a:latin typeface="Arial" panose="020B0604020202020204" pitchFamily="34" charset="0"/>
                  <a:cs typeface="Arial" panose="020B0604020202020204" pitchFamily="34" charset="0"/>
                </a:rPr>
                <a:t>Demographics: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aged 65+ and living alone (40%)</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aged 75+ (35%)</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Retired respondents (29%)</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Disabled respondents (23%); including those with a mobility disability (40%)</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1 person households (21%)</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without children under 25-years-old (13%)</a:t>
              </a:r>
            </a:p>
            <a:p>
              <a:pPr marL="0" indent="0">
                <a:spcBef>
                  <a:spcPts val="300"/>
                </a:spcBef>
                <a:spcAft>
                  <a:spcPts val="300"/>
                </a:spcAft>
                <a:buNone/>
                <a:defRPr/>
              </a:pPr>
              <a:r>
                <a:rPr lang="en-GB" sz="1200" b="1">
                  <a:solidFill>
                    <a:srgbClr val="5C5B5A"/>
                  </a:solidFill>
                  <a:latin typeface="Arial" panose="020B0604020202020204" pitchFamily="34" charset="0"/>
                  <a:cs typeface="Arial" panose="020B0604020202020204" pitchFamily="34" charset="0"/>
                </a:rPr>
                <a:t>Individual and/or family circumstance:</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earning up to £15,599 (23%)</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not in employment (19%)</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find it difficult to afford their energy costs (15%)</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unable to save money over the next year (13%)</a:t>
              </a:r>
            </a:p>
          </p:txBody>
        </p:sp>
      </p:grpSp>
      <p:sp>
        <p:nvSpPr>
          <p:cNvPr id="17" name="Footer Placeholder 4">
            <a:extLst>
              <a:ext uri="{FF2B5EF4-FFF2-40B4-BE49-F238E27FC236}">
                <a16:creationId xmlns:a16="http://schemas.microsoft.com/office/drawing/2014/main" id="{283B47D6-ECE0-445B-97B8-D06F98C8F8A3}"/>
              </a:ext>
            </a:extLst>
          </p:cNvPr>
          <p:cNvSpPr txBox="1">
            <a:spLocks/>
          </p:cNvSpPr>
          <p:nvPr/>
        </p:nvSpPr>
        <p:spPr>
          <a:xfrm>
            <a:off x="359756" y="6339760"/>
            <a:ext cx="1119419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DI10. Overall, how confident is your household in using the digital services online that it needs and wants</a:t>
            </a:r>
            <a:r>
              <a:rPr lang="en-GB" sz="1000">
                <a:solidFill>
                  <a:srgbClr val="FFFFFF">
                    <a:lumMod val="50000"/>
                  </a:srgbClr>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panose="020B0604020202020204" pitchFamily="34" charset="0"/>
                <a:cs typeface="Arial" panose="020B0604020202020204" pitchFamily="34" charset="0"/>
              </a:rPr>
              <a:t>Unweighted base: 755</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 S3 + S4 +S5)</a:t>
            </a:r>
            <a:r>
              <a:rPr lang="en-GB" sz="100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8" name="Slide Number Placeholder 4">
            <a:extLst>
              <a:ext uri="{FF2B5EF4-FFF2-40B4-BE49-F238E27FC236}">
                <a16:creationId xmlns:a16="http://schemas.microsoft.com/office/drawing/2014/main" id="{60217E46-F686-4BF8-9EC5-67CF8FCA92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Right Brace 2">
            <a:extLst>
              <a:ext uri="{FF2B5EF4-FFF2-40B4-BE49-F238E27FC236}">
                <a16:creationId xmlns:a16="http://schemas.microsoft.com/office/drawing/2014/main" id="{6DA4C4D4-72B7-009A-3909-85FE842CDFDB}"/>
              </a:ext>
              <a:ext uri="{C183D7F6-B498-43B3-948B-1728B52AA6E4}">
                <adec:decorative xmlns:adec="http://schemas.microsoft.com/office/drawing/2017/decorative" val="1"/>
              </a:ext>
            </a:extLst>
          </p:cNvPr>
          <p:cNvSpPr/>
          <p:nvPr/>
        </p:nvSpPr>
        <p:spPr>
          <a:xfrm>
            <a:off x="4629875" y="4916178"/>
            <a:ext cx="94914" cy="411694"/>
          </a:xfrm>
          <a:prstGeom prst="rightBrace">
            <a:avLst>
              <a:gd name="adj1" fmla="val 54487"/>
              <a:gd name="adj2" fmla="val 4623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8" name="TextBox 7">
            <a:extLst>
              <a:ext uri="{FF2B5EF4-FFF2-40B4-BE49-F238E27FC236}">
                <a16:creationId xmlns:a16="http://schemas.microsoft.com/office/drawing/2014/main" id="{CF47AF33-2912-6C73-1F84-138D03E342A0}"/>
              </a:ext>
              <a:ext uri="{C183D7F6-B498-43B3-948B-1728B52AA6E4}">
                <adec:decorative xmlns:adec="http://schemas.microsoft.com/office/drawing/2017/decorative" val="1"/>
              </a:ext>
            </a:extLst>
          </p:cNvPr>
          <p:cNvSpPr txBox="1"/>
          <p:nvPr/>
        </p:nvSpPr>
        <p:spPr>
          <a:xfrm>
            <a:off x="4812372" y="5004575"/>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tx1">
                    <a:lumMod val="75000"/>
                    <a:lumOff val="25000"/>
                  </a:schemeClr>
                </a:solidFill>
                <a:latin typeface="Arial"/>
              </a:rPr>
              <a:t>10</a:t>
            </a: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a:t>
            </a:r>
          </a:p>
        </p:txBody>
      </p:sp>
      <p:sp>
        <p:nvSpPr>
          <p:cNvPr id="2" name="Right Brace 1">
            <a:extLst>
              <a:ext uri="{FF2B5EF4-FFF2-40B4-BE49-F238E27FC236}">
                <a16:creationId xmlns:a16="http://schemas.microsoft.com/office/drawing/2014/main" id="{1E0D99B5-41A4-1A6D-8D91-6F9563679693}"/>
              </a:ext>
              <a:ext uri="{C183D7F6-B498-43B3-948B-1728B52AA6E4}">
                <adec:decorative xmlns:adec="http://schemas.microsoft.com/office/drawing/2017/decorative" val="1"/>
              </a:ext>
            </a:extLst>
          </p:cNvPr>
          <p:cNvSpPr/>
          <p:nvPr/>
        </p:nvSpPr>
        <p:spPr>
          <a:xfrm>
            <a:off x="7735078" y="4916178"/>
            <a:ext cx="94914" cy="382116"/>
          </a:xfrm>
          <a:prstGeom prst="rightBrace">
            <a:avLst>
              <a:gd name="adj1" fmla="val 54487"/>
              <a:gd name="adj2" fmla="val 4926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4" name="TextBox 3">
            <a:extLst>
              <a:ext uri="{FF2B5EF4-FFF2-40B4-BE49-F238E27FC236}">
                <a16:creationId xmlns:a16="http://schemas.microsoft.com/office/drawing/2014/main" id="{082B2807-D951-9302-C790-FC54AD0E6FA9}"/>
              </a:ext>
              <a:ext uri="{C183D7F6-B498-43B3-948B-1728B52AA6E4}">
                <adec:decorative xmlns:adec="http://schemas.microsoft.com/office/drawing/2017/decorative" val="1"/>
              </a:ext>
            </a:extLst>
          </p:cNvPr>
          <p:cNvSpPr txBox="1"/>
          <p:nvPr/>
        </p:nvSpPr>
        <p:spPr>
          <a:xfrm>
            <a:off x="7907816" y="5004575"/>
            <a:ext cx="349198"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tx1">
                    <a:lumMod val="75000"/>
                    <a:lumOff val="25000"/>
                  </a:schemeClr>
                </a:solidFill>
                <a:latin typeface="Arial"/>
              </a:rPr>
              <a:t>11</a:t>
            </a: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a:t>
            </a:r>
          </a:p>
        </p:txBody>
      </p:sp>
    </p:spTree>
    <p:extLst>
      <p:ext uri="{BB962C8B-B14F-4D97-AF65-F5344CB8AC3E}">
        <p14:creationId xmlns:p14="http://schemas.microsoft.com/office/powerpoint/2010/main" val="2914471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227529"/>
            <a:ext cx="10515600" cy="830997"/>
          </a:xfrm>
        </p:spPr>
        <p:txBody>
          <a:bodyPr vert="horz" wrap="square" anchor="t">
            <a:spAutoFit/>
          </a:bodyPr>
          <a:lstStyle/>
          <a:p>
            <a:pPr>
              <a:lnSpc>
                <a:spcPct val="100000"/>
              </a:lnSpc>
            </a:pPr>
            <a:r>
              <a:rPr lang="en-GB" sz="1800" b="1">
                <a:solidFill>
                  <a:srgbClr val="009690"/>
                </a:solidFill>
              </a:rPr>
              <a:t>At least one aspect of digital exclusion </a:t>
            </a:r>
            <a:r>
              <a:rPr lang="en-GB" sz="1800" b="1"/>
              <a:t>is experienced by a over a third of respondents (36%). This rises to over half (57%) of disabled respondents and over two thirds (69%) of those aged over 75.</a:t>
            </a:r>
          </a:p>
        </p:txBody>
      </p:sp>
      <p:graphicFrame>
        <p:nvGraphicFramePr>
          <p:cNvPr id="37" name="Table Placeholder 6" descr="Column chart showing the proportion of respondents who are experiencing some form of digital exclusion. 64% are not experiencing any form of digital exclusion, 19% are experiencing one aspect, 8% two aspects, 4% 3 aspects, 2% 4 aspects and 3% are completely digitally excluded.">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1753911841"/>
              </p:ext>
            </p:extLst>
          </p:nvPr>
        </p:nvGraphicFramePr>
        <p:xfrm>
          <a:off x="556057" y="1213730"/>
          <a:ext cx="10953011" cy="4882270"/>
        </p:xfrm>
        <a:graphic>
          <a:graphicData uri="http://schemas.openxmlformats.org/drawingml/2006/chart">
            <c:chart xmlns:c="http://schemas.openxmlformats.org/drawingml/2006/chart" xmlns:r="http://schemas.openxmlformats.org/officeDocument/2006/relationships" r:id="rId2"/>
          </a:graphicData>
        </a:graphic>
      </p:graphicFrame>
      <p:sp>
        <p:nvSpPr>
          <p:cNvPr id="27" name="Right Brace 26" descr="Arrow showing in total, 30% are worried about coronavirus.">
            <a:extLst>
              <a:ext uri="{FF2B5EF4-FFF2-40B4-BE49-F238E27FC236}">
                <a16:creationId xmlns:a16="http://schemas.microsoft.com/office/drawing/2014/main" id="{AB234AF0-0245-4CFC-8FA3-E6C979D62152}"/>
              </a:ext>
              <a:ext uri="{C183D7F6-B498-43B3-948B-1728B52AA6E4}">
                <adec:decorative xmlns:adec="http://schemas.microsoft.com/office/drawing/2017/decorative" val="1"/>
              </a:ext>
            </a:extLst>
          </p:cNvPr>
          <p:cNvSpPr/>
          <p:nvPr/>
        </p:nvSpPr>
        <p:spPr>
          <a:xfrm rot="16200000">
            <a:off x="6765344" y="-959437"/>
            <a:ext cx="489679" cy="8630220"/>
          </a:xfrm>
          <a:prstGeom prst="rightBrace">
            <a:avLst>
              <a:gd name="adj1" fmla="val 28487"/>
              <a:gd name="adj2" fmla="val 50000"/>
            </a:avLst>
          </a:prstGeom>
          <a:ln>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 name="TextBox 2">
            <a:extLst>
              <a:ext uri="{FF2B5EF4-FFF2-40B4-BE49-F238E27FC236}">
                <a16:creationId xmlns:a16="http://schemas.microsoft.com/office/drawing/2014/main" id="{E8811045-FF30-E2CE-251A-2BF669A10E2C}"/>
              </a:ext>
            </a:extLst>
          </p:cNvPr>
          <p:cNvSpPr txBox="1"/>
          <p:nvPr/>
        </p:nvSpPr>
        <p:spPr>
          <a:xfrm>
            <a:off x="3964330" y="2101093"/>
            <a:ext cx="6094070" cy="307777"/>
          </a:xfrm>
          <a:prstGeom prst="rect">
            <a:avLst/>
          </a:prstGeom>
          <a:noFill/>
        </p:spPr>
        <p:txBody>
          <a:bodyPr wrap="square">
            <a:spAutoFit/>
          </a:bodyPr>
          <a:lstStyle/>
          <a:p>
            <a:pPr algn="ctr"/>
            <a:r>
              <a:rPr lang="en-GB" sz="1400">
                <a:solidFill>
                  <a:srgbClr val="5C5B5A"/>
                </a:solidFill>
              </a:rPr>
              <a:t>Proportions experiencing 1 or more aspect of digital exclusion:</a:t>
            </a:r>
          </a:p>
        </p:txBody>
      </p:sp>
      <p:graphicFrame>
        <p:nvGraphicFramePr>
          <p:cNvPr id="4" name="Table 4">
            <a:extLst>
              <a:ext uri="{FF2B5EF4-FFF2-40B4-BE49-F238E27FC236}">
                <a16:creationId xmlns:a16="http://schemas.microsoft.com/office/drawing/2014/main" id="{EBED9B89-4989-4F57-BEA3-24B94806094A}"/>
              </a:ext>
            </a:extLst>
          </p:cNvPr>
          <p:cNvGraphicFramePr>
            <a:graphicFrameLocks noGrp="1"/>
          </p:cNvGraphicFramePr>
          <p:nvPr>
            <p:extLst>
              <p:ext uri="{D42A27DB-BD31-4B8C-83A1-F6EECF244321}">
                <p14:modId xmlns:p14="http://schemas.microsoft.com/office/powerpoint/2010/main" val="3993804917"/>
              </p:ext>
            </p:extLst>
          </p:nvPr>
        </p:nvGraphicFramePr>
        <p:xfrm>
          <a:off x="3964330" y="2418855"/>
          <a:ext cx="6094068" cy="618074"/>
        </p:xfrm>
        <a:graphic>
          <a:graphicData uri="http://schemas.openxmlformats.org/drawingml/2006/table">
            <a:tbl>
              <a:tblPr firstRow="1" bandRow="1">
                <a:tableStyleId>{073A0DAA-6AF3-43AB-8588-CEC1D06C72B9}</a:tableStyleId>
              </a:tblPr>
              <a:tblGrid>
                <a:gridCol w="1523517">
                  <a:extLst>
                    <a:ext uri="{9D8B030D-6E8A-4147-A177-3AD203B41FA5}">
                      <a16:colId xmlns:a16="http://schemas.microsoft.com/office/drawing/2014/main" val="1713235414"/>
                    </a:ext>
                  </a:extLst>
                </a:gridCol>
                <a:gridCol w="1523517">
                  <a:extLst>
                    <a:ext uri="{9D8B030D-6E8A-4147-A177-3AD203B41FA5}">
                      <a16:colId xmlns:a16="http://schemas.microsoft.com/office/drawing/2014/main" val="847483999"/>
                    </a:ext>
                  </a:extLst>
                </a:gridCol>
                <a:gridCol w="1523517">
                  <a:extLst>
                    <a:ext uri="{9D8B030D-6E8A-4147-A177-3AD203B41FA5}">
                      <a16:colId xmlns:a16="http://schemas.microsoft.com/office/drawing/2014/main" val="969299503"/>
                    </a:ext>
                  </a:extLst>
                </a:gridCol>
                <a:gridCol w="1523517">
                  <a:extLst>
                    <a:ext uri="{9D8B030D-6E8A-4147-A177-3AD203B41FA5}">
                      <a16:colId xmlns:a16="http://schemas.microsoft.com/office/drawing/2014/main" val="3681601464"/>
                    </a:ext>
                  </a:extLst>
                </a:gridCol>
              </a:tblGrid>
              <a:tr h="309037">
                <a:tc>
                  <a:txBody>
                    <a:bodyPr/>
                    <a:lstStyle/>
                    <a:p>
                      <a:pPr algn="ctr"/>
                      <a:r>
                        <a:rPr lang="en-GB" sz="1400" b="1">
                          <a:solidFill>
                            <a:srgbClr val="5C5B5A"/>
                          </a:solidFill>
                        </a:rPr>
                        <a:t>All respondents</a:t>
                      </a:r>
                    </a:p>
                  </a:txBody>
                  <a:tcPr>
                    <a:solidFill>
                      <a:srgbClr val="5C5B5A">
                        <a:alpha val="21000"/>
                      </a:srgbClr>
                    </a:solidFill>
                  </a:tcPr>
                </a:tc>
                <a:tc>
                  <a:txBody>
                    <a:bodyPr/>
                    <a:lstStyle/>
                    <a:p>
                      <a:pPr algn="ctr"/>
                      <a:r>
                        <a:rPr lang="en-GB" sz="1400" b="1">
                          <a:solidFill>
                            <a:srgbClr val="5C5B5A"/>
                          </a:solidFill>
                        </a:rPr>
                        <a:t>Aged 16-24</a:t>
                      </a:r>
                    </a:p>
                  </a:txBody>
                  <a:tcPr>
                    <a:solidFill>
                      <a:srgbClr val="5C5B5A">
                        <a:alpha val="21000"/>
                      </a:srgbClr>
                    </a:solidFill>
                  </a:tcPr>
                </a:tc>
                <a:tc>
                  <a:txBody>
                    <a:bodyPr/>
                    <a:lstStyle/>
                    <a:p>
                      <a:pPr algn="ctr"/>
                      <a:r>
                        <a:rPr lang="en-GB" sz="1400" b="1">
                          <a:solidFill>
                            <a:srgbClr val="5C5B5A"/>
                          </a:solidFill>
                        </a:rPr>
                        <a:t>Aged 75+</a:t>
                      </a:r>
                    </a:p>
                  </a:txBody>
                  <a:tcPr>
                    <a:solidFill>
                      <a:srgbClr val="5C5B5A">
                        <a:alpha val="21000"/>
                      </a:srgbClr>
                    </a:solidFill>
                  </a:tcPr>
                </a:tc>
                <a:tc>
                  <a:txBody>
                    <a:bodyPr/>
                    <a:lstStyle/>
                    <a:p>
                      <a:pPr algn="ctr"/>
                      <a:r>
                        <a:rPr lang="en-GB" sz="1400" b="1">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0">
                          <a:solidFill>
                            <a:srgbClr val="5C5B5A"/>
                          </a:solidFill>
                        </a:rPr>
                        <a:t>36%</a:t>
                      </a:r>
                    </a:p>
                  </a:txBody>
                  <a:tcPr>
                    <a:solidFill>
                      <a:srgbClr val="5C5B5A">
                        <a:alpha val="21000"/>
                      </a:srgbClr>
                    </a:solidFill>
                  </a:tcPr>
                </a:tc>
                <a:tc>
                  <a:txBody>
                    <a:bodyPr/>
                    <a:lstStyle/>
                    <a:p>
                      <a:pPr algn="ctr"/>
                      <a:r>
                        <a:rPr lang="en-GB" sz="1400" b="0">
                          <a:solidFill>
                            <a:srgbClr val="5C5B5A"/>
                          </a:solidFill>
                        </a:rPr>
                        <a:t>30%</a:t>
                      </a:r>
                    </a:p>
                  </a:txBody>
                  <a:tcPr>
                    <a:solidFill>
                      <a:srgbClr val="5C5B5A">
                        <a:alpha val="21000"/>
                      </a:srgbClr>
                    </a:solidFill>
                  </a:tcPr>
                </a:tc>
                <a:tc>
                  <a:txBody>
                    <a:bodyPr/>
                    <a:lstStyle/>
                    <a:p>
                      <a:pPr algn="ctr"/>
                      <a:r>
                        <a:rPr lang="en-GB" sz="1400" b="0">
                          <a:solidFill>
                            <a:srgbClr val="5C5B5A"/>
                          </a:solidFill>
                        </a:rPr>
                        <a:t>69%</a:t>
                      </a:r>
                    </a:p>
                  </a:txBody>
                  <a:tcPr>
                    <a:solidFill>
                      <a:srgbClr val="5C5B5A">
                        <a:alpha val="21000"/>
                      </a:srgbClr>
                    </a:solidFill>
                  </a:tcPr>
                </a:tc>
                <a:tc>
                  <a:txBody>
                    <a:bodyPr/>
                    <a:lstStyle/>
                    <a:p>
                      <a:pPr algn="ctr"/>
                      <a:r>
                        <a:rPr lang="en-GB" sz="1400" b="0">
                          <a:solidFill>
                            <a:srgbClr val="5C5B5A"/>
                          </a:solidFill>
                        </a:rPr>
                        <a:t>57%</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372281" y="6322598"/>
            <a:ext cx="11181665"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DI11. How often…? Unweighted base: 755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 S3+ S4+S5)</a:t>
            </a: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not shown. Question in S3 + S4 + S5 was asked as a grid, between “you” and “others in your household”. The data on this slide shows the percentages of households where there is someone (either you or others) who has said they are digitally excluded.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lang="en-GB" sz="900">
                <a:solidFill>
                  <a:srgbClr val="FFFFFF">
                    <a:lumMod val="50000"/>
                  </a:srgbClr>
                </a:solidFill>
                <a:latin typeface="Arial" panose="020B0604020202020204" pitchFamily="34" charset="0"/>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034520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238081" cy="553998"/>
          </a:xfrm>
        </p:spPr>
        <p:txBody>
          <a:bodyPr vert="horz" wrap="square" anchor="t">
            <a:spAutoFit/>
          </a:bodyPr>
          <a:lstStyle/>
          <a:p>
            <a:pPr>
              <a:lnSpc>
                <a:spcPct val="100000"/>
              </a:lnSpc>
            </a:pPr>
            <a:r>
              <a:rPr lang="en-GB" sz="1800" b="1"/>
              <a:t>Respondents in Wigan and Bolton appear more likely than the Greater Manchester average </a:t>
            </a:r>
            <a:r>
              <a:rPr lang="en-GB" sz="1800" b="1">
                <a:solidFill>
                  <a:srgbClr val="009690"/>
                </a:solidFill>
              </a:rPr>
              <a:t>to be digitally excluded, </a:t>
            </a:r>
            <a:r>
              <a:rPr lang="en-GB" sz="1800" b="1"/>
              <a:t>whilst those in Trafford appear less likely to be digitally excluded*</a:t>
            </a:r>
          </a:p>
        </p:txBody>
      </p:sp>
      <p:sp>
        <p:nvSpPr>
          <p:cNvPr id="18" name="TextBox 17">
            <a:extLst>
              <a:ext uri="{FF2B5EF4-FFF2-40B4-BE49-F238E27FC236}">
                <a16:creationId xmlns:a16="http://schemas.microsoft.com/office/drawing/2014/main" id="{695E1543-A64D-41BF-B321-D4ECEA65105E}"/>
              </a:ext>
            </a:extLst>
          </p:cNvPr>
          <p:cNvSpPr txBox="1"/>
          <p:nvPr/>
        </p:nvSpPr>
        <p:spPr>
          <a:xfrm>
            <a:off x="1322385" y="1248951"/>
            <a:ext cx="9547230" cy="338554"/>
          </a:xfrm>
          <a:prstGeom prst="rect">
            <a:avLst/>
          </a:prstGeom>
          <a:noFill/>
        </p:spPr>
        <p:txBody>
          <a:bodyPr wrap="square">
            <a:spAutoFit/>
          </a:bodyPr>
          <a:lstStyle/>
          <a:p>
            <a:pPr algn="ctr"/>
            <a:r>
              <a:rPr kumimoji="0" lang="en-GB" sz="1600" b="1" i="0" u="none" strike="noStrike" kern="1200" cap="none" spc="0" normalizeH="0" baseline="0" noProof="0">
                <a:ln>
                  <a:noFill/>
                </a:ln>
                <a:solidFill>
                  <a:srgbClr val="5C5B5A"/>
                </a:solidFill>
                <a:effectLst/>
                <a:uLnTx/>
                <a:uFillTx/>
                <a:latin typeface="Arial"/>
                <a:ea typeface="+mn-ea"/>
                <a:cs typeface="Arial" panose="020B0604020202020204" pitchFamily="34" charset="0"/>
              </a:rPr>
              <a:t>Experience of digital exclusion by local authority</a:t>
            </a:r>
            <a:endParaRPr lang="en-GB" sz="1600" b="1">
              <a:solidFill>
                <a:srgbClr val="5C5B5A"/>
              </a:solidFill>
            </a:endParaRPr>
          </a:p>
        </p:txBody>
      </p:sp>
      <p:graphicFrame>
        <p:nvGraphicFramePr>
          <p:cNvPr id="3" name="Chart 2" descr="100% stacked column chart show levels of digital exclusion across all Greater Manchester local authorities. Trafford has the lowest amount of digital exclusion at 24%, and Bolton (48%) and Wigan (52%) have the highest levels">
            <a:extLst>
              <a:ext uri="{FF2B5EF4-FFF2-40B4-BE49-F238E27FC236}">
                <a16:creationId xmlns:a16="http://schemas.microsoft.com/office/drawing/2014/main" id="{19ECEB17-7064-233F-895E-67CD05384767}"/>
              </a:ext>
            </a:extLst>
          </p:cNvPr>
          <p:cNvGraphicFramePr/>
          <p:nvPr>
            <p:extLst>
              <p:ext uri="{D42A27DB-BD31-4B8C-83A1-F6EECF244321}">
                <p14:modId xmlns:p14="http://schemas.microsoft.com/office/powerpoint/2010/main" val="64214202"/>
              </p:ext>
            </p:extLst>
          </p:nvPr>
        </p:nvGraphicFramePr>
        <p:xfrm>
          <a:off x="155698" y="1587505"/>
          <a:ext cx="11880606" cy="4540336"/>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1" descr="Green and Red arrows to signify when a statistic is significantly higher or lower than the previous survey.">
            <a:extLst>
              <a:ext uri="{FF2B5EF4-FFF2-40B4-BE49-F238E27FC236}">
                <a16:creationId xmlns:a16="http://schemas.microsoft.com/office/drawing/2014/main" id="{7FB20D73-CDC8-1415-C970-AF6E0253E3E1}"/>
              </a:ext>
            </a:extLst>
          </p:cNvPr>
          <p:cNvGrpSpPr/>
          <p:nvPr/>
        </p:nvGrpSpPr>
        <p:grpSpPr>
          <a:xfrm>
            <a:off x="143629" y="6085815"/>
            <a:ext cx="3473360" cy="276999"/>
            <a:chOff x="520117" y="5798698"/>
            <a:chExt cx="3473360" cy="276999"/>
          </a:xfrm>
        </p:grpSpPr>
        <p:sp>
          <p:nvSpPr>
            <p:cNvPr id="4" name="Arrow: Down 3">
              <a:extLst>
                <a:ext uri="{FF2B5EF4-FFF2-40B4-BE49-F238E27FC236}">
                  <a16:creationId xmlns:a16="http://schemas.microsoft.com/office/drawing/2014/main" id="{40AAA356-AD49-A05E-3D76-DE1DFD7AD8F8}"/>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A69D974C-1D3C-F105-83ED-88D8E65EE02F}"/>
                </a:ext>
              </a:extLst>
            </p:cNvPr>
            <p:cNvSpPr txBox="1"/>
            <p:nvPr/>
          </p:nvSpPr>
          <p:spPr>
            <a:xfrm>
              <a:off x="884934" y="5798698"/>
              <a:ext cx="310854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GM average</a:t>
              </a:r>
            </a:p>
          </p:txBody>
        </p:sp>
      </p:gr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7</a:t>
            </a:r>
            <a:r>
              <a:rPr lang="en-GB" sz="1000">
                <a:solidFill>
                  <a:srgbClr val="FFFFFF">
                    <a:lumMod val="50000"/>
                  </a:srgbClr>
                </a:solidFill>
                <a:latin typeface="Arial"/>
                <a:cs typeface="Arial" panose="020B0604020202020204" pitchFamily="34" charset="0"/>
              </a:rPr>
              <a:t>55</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 S3+S4+S5); Local authority bases in parenthesis *Please be aware that bases sizes are low and as a result, differences should be treated as indicative</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6" name="Arrow: Down 5">
            <a:extLst>
              <a:ext uri="{FF2B5EF4-FFF2-40B4-BE49-F238E27FC236}">
                <a16:creationId xmlns:a16="http://schemas.microsoft.com/office/drawing/2014/main" id="{6D1FE63C-6817-5C5E-018E-B9E81F48EB9A}"/>
              </a:ext>
              <a:ext uri="{C183D7F6-B498-43B3-948B-1728B52AA6E4}">
                <adec:decorative xmlns:adec="http://schemas.microsoft.com/office/drawing/2017/decorative" val="1"/>
              </a:ext>
            </a:extLst>
          </p:cNvPr>
          <p:cNvSpPr/>
          <p:nvPr/>
        </p:nvSpPr>
        <p:spPr>
          <a:xfrm>
            <a:off x="303020" y="614454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376229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328022"/>
            <a:ext cx="11238081" cy="553998"/>
          </a:xfrm>
        </p:spPr>
        <p:txBody>
          <a:bodyPr vert="horz" wrap="square" anchor="t">
            <a:spAutoFit/>
          </a:bodyPr>
          <a:lstStyle/>
          <a:p>
            <a:pPr>
              <a:lnSpc>
                <a:spcPct val="100000"/>
              </a:lnSpc>
            </a:pPr>
            <a:r>
              <a:rPr lang="en-GB" sz="1800" b="1"/>
              <a:t>If respondents are experiencing digital exclusion, they are most likely to say that their household is digitally excluded </a:t>
            </a:r>
            <a:r>
              <a:rPr lang="en-GB" sz="1800" b="1">
                <a:solidFill>
                  <a:srgbClr val="009690"/>
                </a:solidFill>
              </a:rPr>
              <a:t>due to a lack of skills or support </a:t>
            </a:r>
            <a:r>
              <a:rPr lang="en-GB" sz="1800" b="1"/>
              <a:t>to allow them to access digital online services</a:t>
            </a:r>
            <a:endParaRPr lang="en-GB" sz="1800" b="1">
              <a:solidFill>
                <a:schemeClr val="accent3"/>
              </a:solidFill>
            </a:endParaRPr>
          </a:p>
        </p:txBody>
      </p:sp>
      <p:graphicFrame>
        <p:nvGraphicFramePr>
          <p:cNvPr id="37" name="Table Placeholder 6" descr="Stacked bar chart showing extent of digital inclusion across connectivity, devices, affordability, skills and support. Respondents and others in their household are least likely to have the skills or the support they need to access or use digital services online.">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3394388306"/>
              </p:ext>
            </p:extLst>
          </p:nvPr>
        </p:nvGraphicFramePr>
        <p:xfrm>
          <a:off x="75501" y="1358284"/>
          <a:ext cx="11999053" cy="4852016"/>
        </p:xfrm>
        <a:graphic>
          <a:graphicData uri="http://schemas.openxmlformats.org/drawingml/2006/chart">
            <c:chart xmlns:c="http://schemas.openxmlformats.org/drawingml/2006/chart" xmlns:r="http://schemas.openxmlformats.org/officeDocument/2006/relationships" r:id="rId2"/>
          </a:graphicData>
        </a:graphic>
      </p:graphicFrame>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755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 S3 + S4+S5)</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4, and 5 not shown.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cxnSp>
        <p:nvCxnSpPr>
          <p:cNvPr id="5" name="Straight Connector 4">
            <a:extLst>
              <a:ext uri="{FF2B5EF4-FFF2-40B4-BE49-F238E27FC236}">
                <a16:creationId xmlns:a16="http://schemas.microsoft.com/office/drawing/2014/main" id="{7E7962CC-3FF4-9C81-B297-F670A2D1066D}"/>
              </a:ext>
              <a:ext uri="{C183D7F6-B498-43B3-948B-1728B52AA6E4}">
                <adec:decorative xmlns:adec="http://schemas.microsoft.com/office/drawing/2017/decorative" val="1"/>
              </a:ext>
            </a:extLst>
          </p:cNvPr>
          <p:cNvCxnSpPr>
            <a:cxnSpLocks/>
          </p:cNvCxnSpPr>
          <p:nvPr/>
        </p:nvCxnSpPr>
        <p:spPr>
          <a:xfrm>
            <a:off x="2516697" y="1756815"/>
            <a:ext cx="0" cy="2844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6" name="Straight Connector 5">
            <a:extLst>
              <a:ext uri="{FF2B5EF4-FFF2-40B4-BE49-F238E27FC236}">
                <a16:creationId xmlns:a16="http://schemas.microsoft.com/office/drawing/2014/main" id="{D5CC0A72-955B-0B18-079C-3E15E3AA7C51}"/>
              </a:ext>
              <a:ext uri="{C183D7F6-B498-43B3-948B-1728B52AA6E4}">
                <adec:decorative xmlns:adec="http://schemas.microsoft.com/office/drawing/2017/decorative" val="1"/>
              </a:ext>
            </a:extLst>
          </p:cNvPr>
          <p:cNvCxnSpPr>
            <a:cxnSpLocks/>
          </p:cNvCxnSpPr>
          <p:nvPr/>
        </p:nvCxnSpPr>
        <p:spPr>
          <a:xfrm>
            <a:off x="4900569" y="1756815"/>
            <a:ext cx="0" cy="2844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AB8AB063-16B9-73D4-1B03-B82DCBF839AF}"/>
              </a:ext>
              <a:ext uri="{C183D7F6-B498-43B3-948B-1728B52AA6E4}">
                <adec:decorative xmlns:adec="http://schemas.microsoft.com/office/drawing/2017/decorative" val="1"/>
              </a:ext>
            </a:extLst>
          </p:cNvPr>
          <p:cNvCxnSpPr>
            <a:cxnSpLocks/>
          </p:cNvCxnSpPr>
          <p:nvPr/>
        </p:nvCxnSpPr>
        <p:spPr>
          <a:xfrm>
            <a:off x="7259274" y="1756815"/>
            <a:ext cx="0" cy="2844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544E96CA-F70E-4522-2C39-BF5E04F3FD78}"/>
              </a:ext>
              <a:ext uri="{C183D7F6-B498-43B3-948B-1728B52AA6E4}">
                <adec:decorative xmlns:adec="http://schemas.microsoft.com/office/drawing/2017/decorative" val="1"/>
              </a:ext>
            </a:extLst>
          </p:cNvPr>
          <p:cNvCxnSpPr>
            <a:cxnSpLocks/>
          </p:cNvCxnSpPr>
          <p:nvPr/>
        </p:nvCxnSpPr>
        <p:spPr>
          <a:xfrm>
            <a:off x="9576034" y="1756815"/>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0" name="Slide Number Placeholder 4">
            <a:extLst>
              <a:ext uri="{FF2B5EF4-FFF2-40B4-BE49-F238E27FC236}">
                <a16:creationId xmlns:a16="http://schemas.microsoft.com/office/drawing/2014/main" id="{0F82579C-B032-45D8-87B3-739A87952351}"/>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583457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238081" cy="553998"/>
          </a:xfrm>
        </p:spPr>
        <p:txBody>
          <a:bodyPr vert="horz" wrap="square" anchor="t">
            <a:spAutoFit/>
          </a:bodyPr>
          <a:lstStyle/>
          <a:p>
            <a:pPr>
              <a:lnSpc>
                <a:spcPct val="100000"/>
              </a:lnSpc>
            </a:pPr>
            <a:r>
              <a:rPr lang="en-GB" sz="1800" b="1"/>
              <a:t>Disabled respondents and particularly those aged 75+ are far more likely </a:t>
            </a:r>
            <a:r>
              <a:rPr lang="en-GB" sz="1800" b="1">
                <a:solidFill>
                  <a:srgbClr val="009690"/>
                </a:solidFill>
              </a:rPr>
              <a:t>not to have access to enable them to get online all or most of the time, or the skills and support to do so</a:t>
            </a:r>
            <a:endParaRPr lang="en-GB" sz="1800" b="1">
              <a:solidFill>
                <a:schemeClr val="accent3"/>
              </a:solidFill>
            </a:endParaRPr>
          </a:p>
        </p:txBody>
      </p:sp>
      <p:sp>
        <p:nvSpPr>
          <p:cNvPr id="18" name="TextBox 17">
            <a:extLst>
              <a:ext uri="{FF2B5EF4-FFF2-40B4-BE49-F238E27FC236}">
                <a16:creationId xmlns:a16="http://schemas.microsoft.com/office/drawing/2014/main" id="{695E1543-A64D-41BF-B321-D4ECEA65105E}"/>
              </a:ext>
            </a:extLst>
          </p:cNvPr>
          <p:cNvSpPr txBox="1"/>
          <p:nvPr/>
        </p:nvSpPr>
        <p:spPr>
          <a:xfrm>
            <a:off x="1322385" y="1197793"/>
            <a:ext cx="9547230" cy="584775"/>
          </a:xfrm>
          <a:prstGeom prst="rect">
            <a:avLst/>
          </a:prstGeom>
          <a:noFill/>
        </p:spPr>
        <p:txBody>
          <a:bodyPr wrap="square">
            <a:spAutoFit/>
          </a:bodyPr>
          <a:lstStyle/>
          <a:p>
            <a:pPr algn="ctr"/>
            <a:r>
              <a:rPr kumimoji="0" lang="en-GB" sz="1600" b="1" i="0" u="none" strike="noStrike" kern="1200" cap="none" spc="0" normalizeH="0" baseline="0" noProof="0">
                <a:ln>
                  <a:noFill/>
                </a:ln>
                <a:solidFill>
                  <a:srgbClr val="5C5B5A"/>
                </a:solidFill>
                <a:effectLst/>
                <a:uLnTx/>
                <a:uFillTx/>
                <a:latin typeface="Arial"/>
                <a:ea typeface="+mn-ea"/>
                <a:cs typeface="Arial" panose="020B0604020202020204" pitchFamily="34" charset="0"/>
              </a:rPr>
              <a:t>How often do you/do others in your household…? (Showing households without the access/skills to get online all/most of the time) </a:t>
            </a:r>
            <a:endParaRPr lang="en-GB" sz="1600" b="1">
              <a:solidFill>
                <a:srgbClr val="5C5B5A"/>
              </a:solidFill>
            </a:endParaRP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nvGraphicFramePr>
        <p:xfrm>
          <a:off x="969334" y="1782568"/>
          <a:ext cx="10253332" cy="4227309"/>
        </p:xfrm>
        <a:graphic>
          <a:graphicData uri="http://schemas.openxmlformats.org/drawingml/2006/table">
            <a:tbl>
              <a:tblPr firstRow="1" bandRow="1">
                <a:tableStyleId>{D7AC3CCA-C797-4891-BE02-D94E43425B78}</a:tableStyleId>
              </a:tblPr>
              <a:tblGrid>
                <a:gridCol w="3155016">
                  <a:extLst>
                    <a:ext uri="{9D8B030D-6E8A-4147-A177-3AD203B41FA5}">
                      <a16:colId xmlns:a16="http://schemas.microsoft.com/office/drawing/2014/main" val="965915567"/>
                    </a:ext>
                  </a:extLst>
                </a:gridCol>
                <a:gridCol w="1774579">
                  <a:extLst>
                    <a:ext uri="{9D8B030D-6E8A-4147-A177-3AD203B41FA5}">
                      <a16:colId xmlns:a16="http://schemas.microsoft.com/office/drawing/2014/main" val="3310763469"/>
                    </a:ext>
                  </a:extLst>
                </a:gridCol>
                <a:gridCol w="1774579">
                  <a:extLst>
                    <a:ext uri="{9D8B030D-6E8A-4147-A177-3AD203B41FA5}">
                      <a16:colId xmlns:a16="http://schemas.microsoft.com/office/drawing/2014/main" val="3581706395"/>
                    </a:ext>
                  </a:extLst>
                </a:gridCol>
                <a:gridCol w="1774579">
                  <a:extLst>
                    <a:ext uri="{9D8B030D-6E8A-4147-A177-3AD203B41FA5}">
                      <a16:colId xmlns:a16="http://schemas.microsoft.com/office/drawing/2014/main" val="3752985692"/>
                    </a:ext>
                  </a:extLst>
                </a:gridCol>
                <a:gridCol w="1774579">
                  <a:extLst>
                    <a:ext uri="{9D8B030D-6E8A-4147-A177-3AD203B41FA5}">
                      <a16:colId xmlns:a16="http://schemas.microsoft.com/office/drawing/2014/main" val="808247925"/>
                    </a:ext>
                  </a:extLst>
                </a:gridCol>
              </a:tblGrid>
              <a:tr h="750650">
                <a:tc>
                  <a:txBody>
                    <a:bodyPr/>
                    <a:lstStyle/>
                    <a:p>
                      <a:pPr algn="ctr"/>
                      <a:endParaRPr lang="en-GB" sz="1200"/>
                    </a:p>
                  </a:txBody>
                  <a:tcPr anchor="b"/>
                </a:tc>
                <a:tc>
                  <a:txBody>
                    <a:bodyPr/>
                    <a:lstStyle/>
                    <a:p>
                      <a:pPr algn="ctr"/>
                      <a:r>
                        <a:rPr lang="en-GB" sz="1200"/>
                        <a:t>Total</a:t>
                      </a:r>
                    </a:p>
                  </a:txBody>
                  <a:tcPr anchor="b"/>
                </a:tc>
                <a:tc>
                  <a:txBody>
                    <a:bodyPr/>
                    <a:lstStyle/>
                    <a:p>
                      <a:pPr algn="ctr"/>
                      <a:r>
                        <a:rPr lang="en-GB" sz="1200"/>
                        <a:t>Aged 16-24 </a:t>
                      </a:r>
                    </a:p>
                    <a:p>
                      <a:pPr algn="ctr"/>
                      <a:r>
                        <a:rPr lang="en-GB" sz="1200"/>
                        <a:t>(n=84)</a:t>
                      </a:r>
                    </a:p>
                  </a:txBody>
                  <a:tcPr anchor="b"/>
                </a:tc>
                <a:tc>
                  <a:txBody>
                    <a:bodyPr/>
                    <a:lstStyle/>
                    <a:p>
                      <a:pPr algn="ctr"/>
                      <a:r>
                        <a:rPr lang="en-GB" sz="1200"/>
                        <a:t>Aged 75+ (n=103)</a:t>
                      </a:r>
                    </a:p>
                  </a:txBody>
                  <a:tcPr anchor="b"/>
                </a:tc>
                <a:tc>
                  <a:txBody>
                    <a:bodyPr/>
                    <a:lstStyle/>
                    <a:p>
                      <a:pPr algn="ctr"/>
                      <a:r>
                        <a:rPr lang="en-GB" sz="1200"/>
                        <a:t>Disabled respondents (n=157)</a:t>
                      </a:r>
                    </a:p>
                  </a:txBody>
                  <a:tcPr anchor="b"/>
                </a:tc>
                <a:extLst>
                  <a:ext uri="{0D108BD9-81ED-4DB2-BD59-A6C34878D82A}">
                    <a16:rowId xmlns:a16="http://schemas.microsoft.com/office/drawing/2014/main" val="1582872079"/>
                  </a:ext>
                </a:extLst>
              </a:tr>
              <a:tr h="607139">
                <a:tc>
                  <a:txBody>
                    <a:bodyPr/>
                    <a:lstStyle/>
                    <a:p>
                      <a:pPr algn="r"/>
                      <a:r>
                        <a:rPr lang="en-GB" sz="1400"/>
                        <a:t>…have consistent and reliable access to an internet connection at home?</a:t>
                      </a:r>
                    </a:p>
                  </a:txBody>
                  <a:tcPr anchor="ctr"/>
                </a:tc>
                <a:tc>
                  <a:txBody>
                    <a:bodyPr/>
                    <a:lstStyle/>
                    <a:p>
                      <a:pPr algn="ctr"/>
                      <a:r>
                        <a:rPr lang="en-GB" sz="1400" b="1">
                          <a:solidFill>
                            <a:schemeClr val="tx1"/>
                          </a:solidFill>
                        </a:rPr>
                        <a:t>11%</a:t>
                      </a:r>
                    </a:p>
                  </a:txBody>
                  <a:tcPr anchor="ctr">
                    <a:noFill/>
                  </a:tcPr>
                </a:tc>
                <a:tc>
                  <a:txBody>
                    <a:bodyPr/>
                    <a:lstStyle/>
                    <a:p>
                      <a:pPr algn="ctr"/>
                      <a:r>
                        <a:rPr lang="en-GB" sz="1400" b="1">
                          <a:solidFill>
                            <a:schemeClr val="tx1"/>
                          </a:solidFill>
                        </a:rPr>
                        <a:t>12%</a:t>
                      </a:r>
                    </a:p>
                  </a:txBody>
                  <a:tcPr anchor="ctr">
                    <a:noFill/>
                  </a:tcPr>
                </a:tc>
                <a:tc>
                  <a:txBody>
                    <a:bodyPr/>
                    <a:lstStyle/>
                    <a:p>
                      <a:pPr algn="ctr"/>
                      <a:r>
                        <a:rPr lang="en-GB" sz="1400" b="1">
                          <a:solidFill>
                            <a:schemeClr val="tx1"/>
                          </a:solidFill>
                        </a:rPr>
                        <a:t>32%</a:t>
                      </a:r>
                    </a:p>
                  </a:txBody>
                  <a:tcPr anchor="ctr">
                    <a:noFill/>
                  </a:tcPr>
                </a:tc>
                <a:tc>
                  <a:txBody>
                    <a:bodyPr/>
                    <a:lstStyle/>
                    <a:p>
                      <a:pPr algn="ctr"/>
                      <a:r>
                        <a:rPr lang="en-GB" sz="1400" b="1">
                          <a:solidFill>
                            <a:schemeClr val="tx1"/>
                          </a:solidFill>
                        </a:rPr>
                        <a:t>19%</a:t>
                      </a:r>
                    </a:p>
                  </a:txBody>
                  <a:tcPr anchor="ctr">
                    <a:noFill/>
                  </a:tcPr>
                </a:tc>
                <a:extLst>
                  <a:ext uri="{0D108BD9-81ED-4DB2-BD59-A6C34878D82A}">
                    <a16:rowId xmlns:a16="http://schemas.microsoft.com/office/drawing/2014/main" val="1690567108"/>
                  </a:ext>
                </a:extLst>
              </a:tr>
              <a:tr h="876978">
                <a:tc>
                  <a:txBody>
                    <a:bodyPr/>
                    <a:lstStyle/>
                    <a:p>
                      <a:pPr algn="r"/>
                      <a:r>
                        <a:rPr lang="en-GB" sz="1400"/>
                        <a:t>…have consistent and reliable access to devices that allow access to the internet and use digital services online?</a:t>
                      </a:r>
                    </a:p>
                  </a:txBody>
                  <a:tcPr anchor="ctr"/>
                </a:tc>
                <a:tc>
                  <a:txBody>
                    <a:bodyPr/>
                    <a:lstStyle/>
                    <a:p>
                      <a:pPr algn="ctr"/>
                      <a:r>
                        <a:rPr lang="en-GB" sz="1400" b="1">
                          <a:solidFill>
                            <a:schemeClr val="tx1"/>
                          </a:solidFill>
                        </a:rPr>
                        <a:t>9%</a:t>
                      </a:r>
                    </a:p>
                  </a:txBody>
                  <a:tcPr anchor="ctr">
                    <a:noFill/>
                  </a:tcPr>
                </a:tc>
                <a:tc>
                  <a:txBody>
                    <a:bodyPr/>
                    <a:lstStyle/>
                    <a:p>
                      <a:pPr algn="ctr"/>
                      <a:r>
                        <a:rPr lang="en-GB" sz="1400" b="1">
                          <a:solidFill>
                            <a:schemeClr val="tx1"/>
                          </a:solidFill>
                        </a:rPr>
                        <a:t>5%</a:t>
                      </a:r>
                    </a:p>
                  </a:txBody>
                  <a:tcPr anchor="ctr">
                    <a:noFill/>
                  </a:tcPr>
                </a:tc>
                <a:tc>
                  <a:txBody>
                    <a:bodyPr/>
                    <a:lstStyle/>
                    <a:p>
                      <a:pPr algn="ctr"/>
                      <a:r>
                        <a:rPr lang="en-GB" sz="1400" b="1">
                          <a:solidFill>
                            <a:schemeClr val="tx1"/>
                          </a:solidFill>
                        </a:rPr>
                        <a:t>38%</a:t>
                      </a:r>
                    </a:p>
                  </a:txBody>
                  <a:tcPr anchor="ctr">
                    <a:noFill/>
                  </a:tcPr>
                </a:tc>
                <a:tc>
                  <a:txBody>
                    <a:bodyPr/>
                    <a:lstStyle/>
                    <a:p>
                      <a:pPr algn="ctr"/>
                      <a:r>
                        <a:rPr lang="en-GB" sz="1400" b="1">
                          <a:solidFill>
                            <a:schemeClr val="tx1"/>
                          </a:solidFill>
                        </a:rPr>
                        <a:t>16%</a:t>
                      </a:r>
                    </a:p>
                  </a:txBody>
                  <a:tcPr anchor="ctr">
                    <a:noFill/>
                  </a:tcPr>
                </a:tc>
                <a:extLst>
                  <a:ext uri="{0D108BD9-81ED-4DB2-BD59-A6C34878D82A}">
                    <a16:rowId xmlns:a16="http://schemas.microsoft.com/office/drawing/2014/main" val="358379334"/>
                  </a:ext>
                </a:extLst>
              </a:tr>
              <a:tr h="585981">
                <a:tc>
                  <a:txBody>
                    <a:bodyPr/>
                    <a:lstStyle/>
                    <a:p>
                      <a:pPr algn="r"/>
                      <a:r>
                        <a:rPr lang="en-GB" sz="1400"/>
                        <a:t>…can afford access to the internet?</a:t>
                      </a:r>
                    </a:p>
                  </a:txBody>
                  <a:tcPr anchor="ctr"/>
                </a:tc>
                <a:tc>
                  <a:txBody>
                    <a:bodyPr/>
                    <a:lstStyle/>
                    <a:p>
                      <a:pPr algn="ctr"/>
                      <a:r>
                        <a:rPr lang="en-GB" sz="1400" b="1">
                          <a:solidFill>
                            <a:schemeClr val="tx1"/>
                          </a:solidFill>
                        </a:rPr>
                        <a:t>11%</a:t>
                      </a:r>
                    </a:p>
                  </a:txBody>
                  <a:tcPr anchor="ctr">
                    <a:noFill/>
                  </a:tcPr>
                </a:tc>
                <a:tc>
                  <a:txBody>
                    <a:bodyPr/>
                    <a:lstStyle/>
                    <a:p>
                      <a:pPr algn="ctr"/>
                      <a:r>
                        <a:rPr lang="en-GB" sz="1400" b="1"/>
                        <a:t>11%</a:t>
                      </a:r>
                    </a:p>
                  </a:txBody>
                  <a:tcPr anchor="ctr">
                    <a:noFill/>
                  </a:tcPr>
                </a:tc>
                <a:tc>
                  <a:txBody>
                    <a:bodyPr/>
                    <a:lstStyle/>
                    <a:p>
                      <a:pPr algn="ctr"/>
                      <a:r>
                        <a:rPr lang="en-GB" sz="1400" b="1"/>
                        <a:t>25%</a:t>
                      </a:r>
                    </a:p>
                  </a:txBody>
                  <a:tcPr anchor="ctr">
                    <a:noFill/>
                  </a:tcPr>
                </a:tc>
                <a:tc>
                  <a:txBody>
                    <a:bodyPr/>
                    <a:lstStyle/>
                    <a:p>
                      <a:pPr algn="ctr"/>
                      <a:r>
                        <a:rPr lang="en-GB" sz="1400" b="1"/>
                        <a:t>26%</a:t>
                      </a:r>
                    </a:p>
                  </a:txBody>
                  <a:tcPr anchor="ctr">
                    <a:noFill/>
                  </a:tcPr>
                </a:tc>
                <a:extLst>
                  <a:ext uri="{0D108BD9-81ED-4DB2-BD59-A6C34878D82A}">
                    <a16:rowId xmlns:a16="http://schemas.microsoft.com/office/drawing/2014/main" val="4285424795"/>
                  </a:ext>
                </a:extLst>
              </a:tr>
              <a:tr h="607139">
                <a:tc>
                  <a:txBody>
                    <a:bodyPr/>
                    <a:lstStyle/>
                    <a:p>
                      <a:pPr algn="r"/>
                      <a:r>
                        <a:rPr lang="en-GB" sz="1400"/>
                        <a:t>…have the skills they need to access and use digital services online?</a:t>
                      </a:r>
                    </a:p>
                  </a:txBody>
                  <a:tcPr anchor="ctr"/>
                </a:tc>
                <a:tc>
                  <a:txBody>
                    <a:bodyPr/>
                    <a:lstStyle/>
                    <a:p>
                      <a:pPr algn="ctr"/>
                      <a:r>
                        <a:rPr lang="en-GB" sz="1400" b="1">
                          <a:solidFill>
                            <a:schemeClr val="tx1"/>
                          </a:solidFill>
                        </a:rPr>
                        <a:t>20%</a:t>
                      </a:r>
                    </a:p>
                  </a:txBody>
                  <a:tcPr anchor="ctr">
                    <a:noFill/>
                  </a:tcPr>
                </a:tc>
                <a:tc>
                  <a:txBody>
                    <a:bodyPr/>
                    <a:lstStyle/>
                    <a:p>
                      <a:pPr algn="ctr"/>
                      <a:r>
                        <a:rPr lang="en-GB" sz="1400" b="1"/>
                        <a:t>16%</a:t>
                      </a:r>
                    </a:p>
                  </a:txBody>
                  <a:tcPr anchor="ctr">
                    <a:noFill/>
                  </a:tcPr>
                </a:tc>
                <a:tc>
                  <a:txBody>
                    <a:bodyPr/>
                    <a:lstStyle/>
                    <a:p>
                      <a:pPr algn="ctr"/>
                      <a:r>
                        <a:rPr lang="en-GB" sz="1400" b="1"/>
                        <a:t>66%</a:t>
                      </a:r>
                    </a:p>
                  </a:txBody>
                  <a:tcPr anchor="ctr">
                    <a:noFill/>
                  </a:tcPr>
                </a:tc>
                <a:tc>
                  <a:txBody>
                    <a:bodyPr/>
                    <a:lstStyle/>
                    <a:p>
                      <a:pPr algn="ctr"/>
                      <a:r>
                        <a:rPr lang="en-GB" sz="1400" b="1"/>
                        <a:t>36%</a:t>
                      </a:r>
                    </a:p>
                  </a:txBody>
                  <a:tcPr anchor="ctr">
                    <a:noFill/>
                  </a:tcPr>
                </a:tc>
                <a:extLst>
                  <a:ext uri="{0D108BD9-81ED-4DB2-BD59-A6C34878D82A}">
                    <a16:rowId xmlns:a16="http://schemas.microsoft.com/office/drawing/2014/main" val="2401446473"/>
                  </a:ext>
                </a:extLst>
              </a:tr>
              <a:tr h="607139">
                <a:tc>
                  <a:txBody>
                    <a:bodyPr/>
                    <a:lstStyle/>
                    <a:p>
                      <a:pPr algn="r"/>
                      <a:r>
                        <a:rPr lang="en-GB" sz="1400"/>
                        <a:t>…have the support needed to access and use digital services online?</a:t>
                      </a:r>
                    </a:p>
                  </a:txBody>
                  <a:tcPr anchor="ctr"/>
                </a:tc>
                <a:tc>
                  <a:txBody>
                    <a:bodyPr/>
                    <a:lstStyle/>
                    <a:p>
                      <a:pPr algn="ctr"/>
                      <a:r>
                        <a:rPr lang="en-GB" sz="1400" b="1">
                          <a:solidFill>
                            <a:schemeClr val="tx1"/>
                          </a:solidFill>
                        </a:rPr>
                        <a:t>20%</a:t>
                      </a:r>
                    </a:p>
                  </a:txBody>
                  <a:tcPr anchor="ctr">
                    <a:noFill/>
                  </a:tcPr>
                </a:tc>
                <a:tc>
                  <a:txBody>
                    <a:bodyPr/>
                    <a:lstStyle/>
                    <a:p>
                      <a:pPr algn="ctr"/>
                      <a:r>
                        <a:rPr lang="en-GB" sz="1400" b="1"/>
                        <a:t>14%</a:t>
                      </a:r>
                    </a:p>
                  </a:txBody>
                  <a:tcPr anchor="ctr">
                    <a:noFill/>
                  </a:tcPr>
                </a:tc>
                <a:tc>
                  <a:txBody>
                    <a:bodyPr/>
                    <a:lstStyle/>
                    <a:p>
                      <a:pPr algn="ctr"/>
                      <a:r>
                        <a:rPr lang="en-GB" sz="1400" b="1"/>
                        <a:t>38%</a:t>
                      </a:r>
                    </a:p>
                  </a:txBody>
                  <a:tcPr anchor="ctr">
                    <a:noFill/>
                  </a:tcPr>
                </a:tc>
                <a:tc>
                  <a:txBody>
                    <a:bodyPr/>
                    <a:lstStyle/>
                    <a:p>
                      <a:pPr algn="ctr"/>
                      <a:r>
                        <a:rPr lang="en-GB" sz="1400" b="1"/>
                        <a:t>16%</a:t>
                      </a:r>
                    </a:p>
                  </a:txBody>
                  <a:tcPr anchor="ctr">
                    <a:noFill/>
                  </a:tcPr>
                </a:tc>
                <a:extLst>
                  <a:ext uri="{0D108BD9-81ED-4DB2-BD59-A6C34878D82A}">
                    <a16:rowId xmlns:a16="http://schemas.microsoft.com/office/drawing/2014/main" val="3921736877"/>
                  </a:ext>
                </a:extLst>
              </a:tr>
            </a:tbl>
          </a:graphicData>
        </a:graphic>
      </p:graphicFrame>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755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 S3 +S4+S5)</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633918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1A6C82-A0B5-40CB-ABD5-02C5A0277F65}"/>
              </a:ext>
            </a:extLst>
          </p:cNvPr>
          <p:cNvSpPr>
            <a:spLocks noGrp="1"/>
          </p:cNvSpPr>
          <p:nvPr>
            <p:ph type="title"/>
          </p:nvPr>
        </p:nvSpPr>
        <p:spPr>
          <a:xfrm>
            <a:off x="484464" y="200612"/>
            <a:ext cx="11402736" cy="586800"/>
          </a:xfrm>
        </p:spPr>
        <p:txBody>
          <a:bodyPr vert="horz" anchor="t">
            <a:noAutofit/>
          </a:bodyPr>
          <a:lstStyle/>
          <a:p>
            <a:pPr>
              <a:lnSpc>
                <a:spcPct val="100000"/>
              </a:lnSpc>
            </a:pPr>
            <a:r>
              <a:rPr lang="en-GB" sz="1800" b="1"/>
              <a:t>Over 1 in 10 respondents say they (15%) or someone in their household (17%) </a:t>
            </a:r>
            <a:r>
              <a:rPr lang="en-GB" sz="1800" b="1">
                <a:solidFill>
                  <a:srgbClr val="009690"/>
                </a:solidFill>
              </a:rPr>
              <a:t>use digital services, but want to use them more</a:t>
            </a:r>
          </a:p>
        </p:txBody>
      </p:sp>
      <p:sp>
        <p:nvSpPr>
          <p:cNvPr id="16" name="Text Placeholder 4">
            <a:extLst>
              <a:ext uri="{FF2B5EF4-FFF2-40B4-BE49-F238E27FC236}">
                <a16:creationId xmlns:a16="http://schemas.microsoft.com/office/drawing/2014/main" id="{82DE907B-92BD-4F17-A0C5-2AD21A3F6A5D}"/>
              </a:ext>
            </a:extLst>
          </p:cNvPr>
          <p:cNvSpPr txBox="1">
            <a:spLocks/>
          </p:cNvSpPr>
          <p:nvPr/>
        </p:nvSpPr>
        <p:spPr>
          <a:xfrm>
            <a:off x="2596298" y="1209723"/>
            <a:ext cx="6235926"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Current and intended future use of digital services online</a:t>
            </a:r>
          </a:p>
        </p:txBody>
      </p:sp>
      <p:graphicFrame>
        <p:nvGraphicFramePr>
          <p:cNvPr id="2" name="Chart 1" descr="Stacked column chart showing current and future use of digital services online. 8% use digital services online and want to use them less. 8% of others in their household use digital services online and want to use them less. 15% use digital services online and want to use them more. 17% of others in their household use digital services online and want to use them more.">
            <a:extLst>
              <a:ext uri="{FF2B5EF4-FFF2-40B4-BE49-F238E27FC236}">
                <a16:creationId xmlns:a16="http://schemas.microsoft.com/office/drawing/2014/main" id="{238D1F6D-AB83-B553-0F60-96726C7ECEB6}"/>
              </a:ext>
            </a:extLst>
          </p:cNvPr>
          <p:cNvGraphicFramePr/>
          <p:nvPr>
            <p:extLst>
              <p:ext uri="{D42A27DB-BD31-4B8C-83A1-F6EECF244321}">
                <p14:modId xmlns:p14="http://schemas.microsoft.com/office/powerpoint/2010/main" val="2660903232"/>
              </p:ext>
            </p:extLst>
          </p:nvPr>
        </p:nvGraphicFramePr>
        <p:xfrm>
          <a:off x="484463" y="1726790"/>
          <a:ext cx="10736911" cy="4574853"/>
        </p:xfrm>
        <a:graphic>
          <a:graphicData uri="http://schemas.openxmlformats.org/drawingml/2006/chart">
            <c:chart xmlns:c="http://schemas.openxmlformats.org/drawingml/2006/chart" xmlns:r="http://schemas.openxmlformats.org/officeDocument/2006/relationships" r:id="rId3"/>
          </a:graphicData>
        </a:graphic>
      </p:graphicFrame>
      <p:sp>
        <p:nvSpPr>
          <p:cNvPr id="34" name="Footer Placeholder 4">
            <a:extLst>
              <a:ext uri="{FF2B5EF4-FFF2-40B4-BE49-F238E27FC236}">
                <a16:creationId xmlns:a16="http://schemas.microsoft.com/office/drawing/2014/main" id="{0DE26B62-D587-4C1E-82CA-93CF015343D7}"/>
              </a:ext>
            </a:extLst>
          </p:cNvPr>
          <p:cNvSpPr txBox="1">
            <a:spLocks/>
          </p:cNvSpPr>
          <p:nvPr/>
        </p:nvSpPr>
        <p:spPr>
          <a:xfrm>
            <a:off x="396875" y="6317878"/>
            <a:ext cx="11120870"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DI8. How would you describe your current and future intended use of digital services online?</a:t>
            </a:r>
            <a:r>
              <a:rPr lang="en-GB" sz="1000">
                <a:solidFill>
                  <a:srgbClr val="FFFFFF">
                    <a:lumMod val="50000"/>
                  </a:srgbClr>
                </a:solidFill>
                <a:latin typeface="Arial"/>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755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 S3+ S4 + S5)</a:t>
            </a:r>
          </a:p>
        </p:txBody>
      </p:sp>
      <p:sp>
        <p:nvSpPr>
          <p:cNvPr id="10" name="Slide Number Placeholder 4">
            <a:extLst>
              <a:ext uri="{FF2B5EF4-FFF2-40B4-BE49-F238E27FC236}">
                <a16:creationId xmlns:a16="http://schemas.microsoft.com/office/drawing/2014/main" id="{6383AEA8-03C5-4D8B-9AE1-1D2415B96538}"/>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113257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6" y="246526"/>
            <a:ext cx="11698894" cy="830997"/>
          </a:xfrm>
        </p:spPr>
        <p:txBody>
          <a:bodyPr vert="horz" wrap="square" anchor="t">
            <a:spAutoFit/>
          </a:bodyPr>
          <a:lstStyle/>
          <a:p>
            <a:pPr>
              <a:lnSpc>
                <a:spcPct val="100000"/>
              </a:lnSpc>
            </a:pPr>
            <a:r>
              <a:rPr lang="en-GB" sz="1800" b="1" spc="-30"/>
              <a:t>GM respondents say that they are more likely than others in their household to personally do </a:t>
            </a:r>
            <a:r>
              <a:rPr lang="en-GB" sz="1800" b="1" spc="-30">
                <a:solidFill>
                  <a:srgbClr val="009690"/>
                </a:solidFill>
              </a:rPr>
              <a:t>online activities</a:t>
            </a:r>
            <a:r>
              <a:rPr lang="en-GB" sz="1800" b="1" spc="-30"/>
              <a:t>. Those aged 75+, retired people, disabled respondents, and those not in employment are more likely than GM respondents overall to not do any activities online</a:t>
            </a:r>
          </a:p>
        </p:txBody>
      </p:sp>
      <p:sp>
        <p:nvSpPr>
          <p:cNvPr id="21" name="Text Placeholder 6">
            <a:extLst>
              <a:ext uri="{FF2B5EF4-FFF2-40B4-BE49-F238E27FC236}">
                <a16:creationId xmlns:a16="http://schemas.microsoft.com/office/drawing/2014/main" id="{44442F0C-84AF-4F2F-979A-68BEA753A614}"/>
              </a:ext>
            </a:extLst>
          </p:cNvPr>
          <p:cNvSpPr txBox="1">
            <a:spLocks/>
          </p:cNvSpPr>
          <p:nvPr/>
        </p:nvSpPr>
        <p:spPr>
          <a:xfrm>
            <a:off x="3092328" y="993968"/>
            <a:ext cx="6233749" cy="449680"/>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5C5B5A"/>
                </a:solidFill>
                <a:effectLst/>
                <a:uLnTx/>
                <a:uFillTx/>
                <a:latin typeface="Arial" panose="020B0604020202020204" pitchFamily="34" charset="0"/>
                <a:ea typeface="Calibri" panose="020F0502020204030204" pitchFamily="34" charset="0"/>
                <a:cs typeface="+mn-cs"/>
              </a:rPr>
              <a:t>Online activities completed</a:t>
            </a:r>
          </a:p>
        </p:txBody>
      </p:sp>
      <p:graphicFrame>
        <p:nvGraphicFramePr>
          <p:cNvPr id="10" name="Chart Placeholder 9" descr="Bar chart showing most common activities done online. The top three are 84% send and receive emails, compared to764% of others in the household, 81% do online shopping, compared to 59% of others in the household, 80% do online banking, compared to 59% of others in the household. Only 2% say they don't do any of the tested activities online.">
            <a:extLst>
              <a:ext uri="{FF2B5EF4-FFF2-40B4-BE49-F238E27FC236}">
                <a16:creationId xmlns:a16="http://schemas.microsoft.com/office/drawing/2014/main" id="{29AB2B8B-E5D2-424F-BA0A-EFE1DC7CD11D}"/>
              </a:ext>
            </a:extLst>
          </p:cNvPr>
          <p:cNvGraphicFramePr>
            <a:graphicFrameLocks/>
          </p:cNvGraphicFramePr>
          <p:nvPr>
            <p:extLst>
              <p:ext uri="{D42A27DB-BD31-4B8C-83A1-F6EECF244321}">
                <p14:modId xmlns:p14="http://schemas.microsoft.com/office/powerpoint/2010/main" val="2398907776"/>
              </p:ext>
            </p:extLst>
          </p:nvPr>
        </p:nvGraphicFramePr>
        <p:xfrm>
          <a:off x="-191624" y="1348110"/>
          <a:ext cx="9891385" cy="491483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30">
            <a:extLst>
              <a:ext uri="{FF2B5EF4-FFF2-40B4-BE49-F238E27FC236}">
                <a16:creationId xmlns:a16="http://schemas.microsoft.com/office/drawing/2014/main" id="{FABCC2FC-CC2E-4905-B567-5851F5593E36}"/>
              </a:ext>
            </a:extLst>
          </p:cNvPr>
          <p:cNvSpPr txBox="1">
            <a:spLocks/>
          </p:cNvSpPr>
          <p:nvPr/>
        </p:nvSpPr>
        <p:spPr>
          <a:xfrm>
            <a:off x="9699761" y="1339625"/>
            <a:ext cx="2460272" cy="572154"/>
          </a:xfrm>
          <a:prstGeom prst="rect">
            <a:avLst/>
          </a:prstGeom>
          <a:solidFill>
            <a:srgbClr val="5C5B5A">
              <a:alpha val="21000"/>
            </a:srgbClr>
          </a:solidFill>
          <a:ln>
            <a:solidFill>
              <a:srgbClr val="5C5B5A"/>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5C5B5A"/>
                </a:solidFill>
                <a:effectLst/>
                <a:uLnTx/>
                <a:uFillTx/>
                <a:latin typeface="Arial"/>
                <a:ea typeface="+mn-ea"/>
                <a:cs typeface="+mn-cs"/>
              </a:rPr>
              <a:t>In general the following groups are more likely personally not to do anything online (vs. GM average 2%)*</a:t>
            </a:r>
          </a:p>
        </p:txBody>
      </p:sp>
      <p:sp>
        <p:nvSpPr>
          <p:cNvPr id="9" name="Content Placeholder 32">
            <a:extLst>
              <a:ext uri="{FF2B5EF4-FFF2-40B4-BE49-F238E27FC236}">
                <a16:creationId xmlns:a16="http://schemas.microsoft.com/office/drawing/2014/main" id="{CE7D1A8B-A8C4-4D14-9F82-EB2E48FF3E18}"/>
              </a:ext>
            </a:extLst>
          </p:cNvPr>
          <p:cNvSpPr txBox="1">
            <a:spLocks/>
          </p:cNvSpPr>
          <p:nvPr/>
        </p:nvSpPr>
        <p:spPr>
          <a:xfrm>
            <a:off x="9699759" y="1910152"/>
            <a:ext cx="2460273" cy="4129404"/>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None/>
              <a:tabLst/>
              <a:defRPr/>
            </a:pPr>
            <a:r>
              <a:rPr kumimoji="0" lang="en-GB" sz="1200" b="1" i="0" u="none" strike="noStrike" kern="1200" cap="none" spc="0" normalizeH="0" baseline="0" noProof="0">
                <a:ln>
                  <a:noFill/>
                </a:ln>
                <a:solidFill>
                  <a:srgbClr val="5C5B5A"/>
                </a:solidFill>
                <a:effectLst/>
                <a:uLnTx/>
                <a:uFillTx/>
                <a:latin typeface="Arial"/>
                <a:cs typeface="Arial"/>
              </a:rPr>
              <a:t>Demographics:</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a:cs typeface="Arial"/>
              </a:rPr>
              <a:t>Those aged 65+ and living alone (5%)</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a:cs typeface="Arial"/>
              </a:rPr>
              <a:t>Those aged </a:t>
            </a:r>
            <a:r>
              <a:rPr lang="en-GB" sz="1200">
                <a:solidFill>
                  <a:srgbClr val="5C5B5A"/>
                </a:solidFill>
                <a:latin typeface="Arial"/>
                <a:cs typeface="Arial"/>
              </a:rPr>
              <a:t>75</a:t>
            </a:r>
            <a:r>
              <a:rPr kumimoji="0" lang="en-GB" sz="1200" b="0" i="0" u="none" strike="noStrike" kern="1200" cap="none" spc="0" normalizeH="0" baseline="0" noProof="0">
                <a:ln>
                  <a:noFill/>
                </a:ln>
                <a:solidFill>
                  <a:srgbClr val="5C5B5A"/>
                </a:solidFill>
                <a:effectLst/>
                <a:uLnTx/>
                <a:uFillTx/>
                <a:latin typeface="Arial"/>
                <a:cs typeface="Arial"/>
              </a:rPr>
              <a:t>+ (6%)</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a:solidFill>
                  <a:srgbClr val="5C5B5A"/>
                </a:solidFill>
                <a:latin typeface="Arial"/>
                <a:cs typeface="Arial"/>
              </a:rPr>
              <a:t>Black respondents </a:t>
            </a:r>
            <a:r>
              <a:rPr kumimoji="0" lang="en-GB" sz="1200" b="0" i="0" u="none" strike="noStrike" kern="1200" cap="none" spc="0" normalizeH="0" baseline="0" noProof="0">
                <a:ln>
                  <a:noFill/>
                </a:ln>
                <a:solidFill>
                  <a:srgbClr val="5C5B5A"/>
                </a:solidFill>
                <a:effectLst/>
                <a:uLnTx/>
                <a:uFillTx/>
                <a:latin typeface="Arial"/>
                <a:cs typeface="Arial"/>
              </a:rPr>
              <a:t>(</a:t>
            </a:r>
            <a:r>
              <a:rPr lang="en-GB" sz="1200">
                <a:solidFill>
                  <a:srgbClr val="5C5B5A"/>
                </a:solidFill>
                <a:latin typeface="Arial"/>
                <a:cs typeface="Arial"/>
              </a:rPr>
              <a:t>4</a:t>
            </a:r>
            <a:r>
              <a:rPr kumimoji="0" lang="en-GB" sz="1200" b="0" i="0" u="none" strike="noStrike" kern="1200" cap="none" spc="0" normalizeH="0" baseline="0" noProof="0">
                <a:ln>
                  <a:noFill/>
                </a:ln>
                <a:solidFill>
                  <a:srgbClr val="5C5B5A"/>
                </a:solidFill>
                <a:effectLst/>
                <a:uLnTx/>
                <a:uFillTx/>
                <a:latin typeface="Arial"/>
                <a:cs typeface="Arial"/>
              </a:rPr>
              <a:t>%); or another ethnic group (8%)</a:t>
            </a:r>
            <a:endParaRPr lang="en-GB" sz="1200" b="0" i="0" u="none" strike="noStrike" kern="1200" cap="none" spc="0" normalizeH="0" baseline="0" noProof="0">
              <a:ln>
                <a:noFill/>
              </a:ln>
              <a:solidFill>
                <a:srgbClr val="5C5B5A"/>
              </a:solidFill>
              <a:effectLst/>
              <a:uLnTx/>
              <a:uFillTx/>
              <a:latin typeface="Arial"/>
              <a:cs typeface="Arial"/>
            </a:endParaRP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a:cs typeface="Arial"/>
              </a:rPr>
              <a:t>Disabled respondents (3%); including learning disability (5%) and mobility disability (3%)</a:t>
            </a:r>
            <a:endParaRPr lang="en-GB" sz="1200" b="0" i="0" u="none" strike="noStrike" kern="1200" cap="none" spc="0" normalizeH="0" baseline="0" noProof="0">
              <a:ln>
                <a:noFill/>
              </a:ln>
              <a:solidFill>
                <a:srgbClr val="5C5B5A"/>
              </a:solidFill>
              <a:effectLst/>
              <a:uLnTx/>
              <a:uFillTx/>
              <a:latin typeface="Arial"/>
              <a:cs typeface="Arial"/>
            </a:endParaRP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a:solidFill>
                  <a:srgbClr val="5C5B5A"/>
                </a:solidFill>
                <a:latin typeface="Arial"/>
                <a:cs typeface="Arial"/>
              </a:rPr>
              <a:t>1 person households (3%)</a:t>
            </a:r>
          </a:p>
          <a:p>
            <a:pPr marL="0" marR="0" lvl="0" indent="0" algn="l" defTabSz="914400" rtl="0" eaLnBrk="1" fontAlgn="auto" latinLnBrk="0" hangingPunct="1">
              <a:lnSpc>
                <a:spcPct val="90000"/>
              </a:lnSpc>
              <a:spcBef>
                <a:spcPts val="300"/>
              </a:spcBef>
              <a:spcAft>
                <a:spcPts val="300"/>
              </a:spcAft>
              <a:buClrTx/>
              <a:buSzTx/>
              <a:buNone/>
              <a:tabLst/>
              <a:defRPr/>
            </a:pPr>
            <a:r>
              <a:rPr lang="en-GB" sz="1200" b="1">
                <a:solidFill>
                  <a:srgbClr val="5C5B5A"/>
                </a:solidFill>
                <a:latin typeface="Arial"/>
                <a:cs typeface="Arial"/>
              </a:rPr>
              <a:t>Individual and/or family circumstance:</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a:cs typeface="Arial"/>
              </a:rPr>
              <a:t>Retired respondents (3%), or those out of employment (3%)</a:t>
            </a:r>
            <a:endParaRPr lang="en-GB" sz="1200" b="0" i="0" u="none" strike="noStrike" kern="1200" cap="none" spc="0" normalizeH="0" baseline="0" noProof="0">
              <a:ln>
                <a:noFill/>
              </a:ln>
              <a:solidFill>
                <a:srgbClr val="5C5B5A"/>
              </a:solidFill>
              <a:effectLst/>
              <a:uLnTx/>
              <a:uFillTx/>
              <a:latin typeface="Arial"/>
              <a:cs typeface="Arial"/>
            </a:endParaRP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a:solidFill>
                  <a:srgbClr val="5C5B5A"/>
                </a:solidFill>
                <a:latin typeface="Arial"/>
                <a:cs typeface="Arial"/>
              </a:rPr>
              <a:t>Those whose cost of living has decreased in the past month (9%)</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a:cs typeface="Arial"/>
              </a:rPr>
              <a:t>Those with a </a:t>
            </a:r>
            <a:r>
              <a:rPr lang="en-GB" sz="1200">
                <a:solidFill>
                  <a:srgbClr val="5C5B5A"/>
                </a:solidFill>
                <a:latin typeface="Arial"/>
                <a:cs typeface="Arial"/>
              </a:rPr>
              <a:t>prepayment</a:t>
            </a:r>
            <a:r>
              <a:rPr kumimoji="0" lang="en-GB" sz="1200" b="0" i="0" u="none" strike="noStrike" kern="1200" cap="none" spc="0" normalizeH="0" baseline="0" noProof="0">
                <a:ln>
                  <a:noFill/>
                </a:ln>
                <a:solidFill>
                  <a:srgbClr val="5C5B5A"/>
                </a:solidFill>
                <a:effectLst/>
                <a:uLnTx/>
                <a:uFillTx/>
                <a:latin typeface="Arial"/>
                <a:cs typeface="Arial"/>
              </a:rPr>
              <a:t> meter (3%)</a:t>
            </a:r>
            <a:endParaRPr lang="en-GB" sz="1200" b="0" i="0" u="none" strike="noStrike" kern="1200" cap="none" spc="0" normalizeH="0" baseline="0" noProof="0">
              <a:ln>
                <a:noFill/>
              </a:ln>
              <a:solidFill>
                <a:srgbClr val="5C5B5A"/>
              </a:solidFill>
              <a:effectLst/>
              <a:uLnTx/>
              <a:uFillTx/>
              <a:latin typeface="Arial"/>
              <a:cs typeface="Arial"/>
            </a:endParaRPr>
          </a:p>
        </p:txBody>
      </p:sp>
      <p:sp>
        <p:nvSpPr>
          <p:cNvPr id="11" name="Footer Placeholder 4">
            <a:extLst>
              <a:ext uri="{FF2B5EF4-FFF2-40B4-BE49-F238E27FC236}">
                <a16:creationId xmlns:a16="http://schemas.microsoft.com/office/drawing/2014/main" id="{F746DD38-3A24-4BB7-B45D-3D18E2D338AD}"/>
              </a:ext>
            </a:extLst>
          </p:cNvPr>
          <p:cNvSpPr txBox="1">
            <a:spLocks/>
          </p:cNvSpPr>
          <p:nvPr/>
        </p:nvSpPr>
        <p:spPr>
          <a:xfrm>
            <a:off x="359757" y="6319394"/>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DI9. Which of these have you ever done online? </a:t>
            </a:r>
            <a:endParaRPr lang="en-GB" sz="1000">
              <a:solidFill>
                <a:srgbClr val="FFFFFF">
                  <a:lumMod val="50000"/>
                </a:srgbClr>
              </a:solidFill>
              <a:latin typeface="Aria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4783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(S3+ S4 +S5)</a:t>
            </a:r>
          </a:p>
        </p:txBody>
      </p:sp>
      <p:sp>
        <p:nvSpPr>
          <p:cNvPr id="13" name="Slide Number Placeholder 4">
            <a:extLst>
              <a:ext uri="{FF2B5EF4-FFF2-40B4-BE49-F238E27FC236}">
                <a16:creationId xmlns:a16="http://schemas.microsoft.com/office/drawing/2014/main" id="{B547DA7D-62E5-44D7-9BF3-FFFFA3F0912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97886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0EBEF-20C2-47BC-52DB-3F5CDF8BF0C4}"/>
              </a:ext>
            </a:extLst>
          </p:cNvPr>
          <p:cNvSpPr>
            <a:spLocks noGrp="1"/>
          </p:cNvSpPr>
          <p:nvPr>
            <p:ph type="title"/>
          </p:nvPr>
        </p:nvSpPr>
        <p:spPr>
          <a:xfrm>
            <a:off x="547913" y="1178908"/>
            <a:ext cx="5495023" cy="1116000"/>
          </a:xfrm>
        </p:spPr>
        <p:txBody>
          <a:bodyPr>
            <a:normAutofit/>
          </a:bodyPr>
          <a:lstStyle/>
          <a:p>
            <a:r>
              <a:rPr kumimoji="0" lang="en-GB" sz="3600" b="1" i="0" u="none" strike="noStrike" kern="1200" cap="none" spc="0" normalizeH="0" baseline="0" noProof="0">
                <a:ln>
                  <a:noFill/>
                </a:ln>
                <a:effectLst/>
                <a:uLnTx/>
                <a:uFillTx/>
                <a:ea typeface="+mj-ea"/>
                <a:cs typeface="+mj-cs"/>
              </a:rPr>
              <a:t>Living safely and fairly with Covid-19</a:t>
            </a:r>
            <a:endParaRPr lang="en-GB"/>
          </a:p>
        </p:txBody>
      </p:sp>
      <p:graphicFrame>
        <p:nvGraphicFramePr>
          <p:cNvPr id="7" name="Table 5">
            <a:extLst>
              <a:ext uri="{FF2B5EF4-FFF2-40B4-BE49-F238E27FC236}">
                <a16:creationId xmlns:a16="http://schemas.microsoft.com/office/drawing/2014/main" id="{FA7EAEA7-FA8A-4919-586B-1415769ECF42}"/>
              </a:ext>
            </a:extLst>
          </p:cNvPr>
          <p:cNvGraphicFramePr>
            <a:graphicFrameLocks noGrp="1"/>
          </p:cNvGraphicFramePr>
          <p:nvPr>
            <p:extLst>
              <p:ext uri="{D42A27DB-BD31-4B8C-83A1-F6EECF244321}">
                <p14:modId xmlns:p14="http://schemas.microsoft.com/office/powerpoint/2010/main" val="1312887838"/>
              </p:ext>
            </p:extLst>
          </p:nvPr>
        </p:nvGraphicFramePr>
        <p:xfrm>
          <a:off x="547913" y="4582800"/>
          <a:ext cx="5912708" cy="576000"/>
        </p:xfrm>
        <a:graphic>
          <a:graphicData uri="http://schemas.openxmlformats.org/drawingml/2006/table">
            <a:tbl>
              <a:tblPr firstRow="1" bandRow="1">
                <a:tableStyleId>{5C22544A-7EE6-4342-B048-85BDC9FD1C3A}</a:tableStyleId>
              </a:tblPr>
              <a:tblGrid>
                <a:gridCol w="3793171">
                  <a:extLst>
                    <a:ext uri="{9D8B030D-6E8A-4147-A177-3AD203B41FA5}">
                      <a16:colId xmlns:a16="http://schemas.microsoft.com/office/drawing/2014/main" val="4846203"/>
                    </a:ext>
                  </a:extLst>
                </a:gridCol>
                <a:gridCol w="2119537">
                  <a:extLst>
                    <a:ext uri="{9D8B030D-6E8A-4147-A177-3AD203B41FA5}">
                      <a16:colId xmlns:a16="http://schemas.microsoft.com/office/drawing/2014/main" val="4277008826"/>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Key findings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 80</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7408354"/>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panose="020B0604020202020204" pitchFamily="34" charset="0"/>
                          <a:cs typeface="Arial" panose="020B0604020202020204" pitchFamily="34" charset="0"/>
                        </a:rPr>
                        <a:t>Overview</a:t>
                      </a:r>
                      <a:endParaRPr lang="en-GB" sz="1400" b="1">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81</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bl>
          </a:graphicData>
        </a:graphic>
      </p:graphicFrame>
    </p:spTree>
    <p:extLst>
      <p:ext uri="{BB962C8B-B14F-4D97-AF65-F5344CB8AC3E}">
        <p14:creationId xmlns:p14="http://schemas.microsoft.com/office/powerpoint/2010/main" val="1099867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356673" y="1283600"/>
            <a:ext cx="5495023" cy="1116000"/>
          </a:xfrm>
        </p:spPr>
        <p:txBody>
          <a:bodyPr/>
          <a:lstStyle/>
          <a:p>
            <a:r>
              <a:rPr lang="en-GB" b="1"/>
              <a:t>Good Work</a:t>
            </a:r>
          </a:p>
        </p:txBody>
      </p:sp>
      <p:graphicFrame>
        <p:nvGraphicFramePr>
          <p:cNvPr id="7" name="Table 6">
            <a:extLst>
              <a:ext uri="{FF2B5EF4-FFF2-40B4-BE49-F238E27FC236}">
                <a16:creationId xmlns:a16="http://schemas.microsoft.com/office/drawing/2014/main" id="{FFA05338-D449-CCF9-8FBD-7401ABBFF531}"/>
              </a:ext>
            </a:extLst>
          </p:cNvPr>
          <p:cNvGraphicFramePr>
            <a:graphicFrameLocks noGrp="1"/>
          </p:cNvGraphicFramePr>
          <p:nvPr>
            <p:extLst>
              <p:ext uri="{D42A27DB-BD31-4B8C-83A1-F6EECF244321}">
                <p14:modId xmlns:p14="http://schemas.microsoft.com/office/powerpoint/2010/main" val="1321320356"/>
              </p:ext>
            </p:extLst>
          </p:nvPr>
        </p:nvGraphicFramePr>
        <p:xfrm>
          <a:off x="590400" y="4582800"/>
          <a:ext cx="5092554" cy="1149332"/>
        </p:xfrm>
        <a:graphic>
          <a:graphicData uri="http://schemas.openxmlformats.org/drawingml/2006/table">
            <a:tbl>
              <a:tblPr firstRow="1" bandRow="1">
                <a:tableStyleId>{5C22544A-7EE6-4342-B048-85BDC9FD1C3A}</a:tableStyleId>
              </a:tblPr>
              <a:tblGrid>
                <a:gridCol w="3268992">
                  <a:extLst>
                    <a:ext uri="{9D8B030D-6E8A-4147-A177-3AD203B41FA5}">
                      <a16:colId xmlns:a16="http://schemas.microsoft.com/office/drawing/2014/main" val="4846203"/>
                    </a:ext>
                  </a:extLst>
                </a:gridCol>
                <a:gridCol w="1823562">
                  <a:extLst>
                    <a:ext uri="{9D8B030D-6E8A-4147-A177-3AD203B41FA5}">
                      <a16:colId xmlns:a16="http://schemas.microsoft.com/office/drawing/2014/main" val="4277008826"/>
                    </a:ext>
                  </a:extLst>
                </a:gridCol>
              </a:tblGrid>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2" action="ppaction://hlinksldjump">
                            <a:extLst>
                              <a:ext uri="{A12FA001-AC4F-418D-AE19-62706E023703}">
                                <ahyp:hlinkClr xmlns:ahyp="http://schemas.microsoft.com/office/drawing/2018/hyperlinkcolor" val="tx"/>
                              </a:ext>
                            </a:extLst>
                          </a:hlinkClick>
                        </a:rPr>
                        <a:t>page 10</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3349281"/>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Approach and sample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3" action="ppaction://hlinksldjump">
                            <a:extLst>
                              <a:ext uri="{A12FA001-AC4F-418D-AE19-62706E023703}">
                                <ahyp:hlinkClr xmlns:ahyp="http://schemas.microsoft.com/office/drawing/2018/hyperlinkcolor" val="tx"/>
                              </a:ext>
                            </a:extLst>
                          </a:hlinkClick>
                        </a:rPr>
                        <a:t>page 11</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2537033"/>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bg1"/>
                          </a:solidFill>
                          <a:latin typeface="+mn-lt"/>
                          <a:ea typeface="+mn-ea"/>
                          <a:cs typeface="+mn-cs"/>
                        </a:rPr>
                        <a:t>Overview</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4" action="ppaction://hlinksldjump">
                            <a:extLst>
                              <a:ext uri="{A12FA001-AC4F-418D-AE19-62706E023703}">
                                <ahyp:hlinkClr xmlns:ahyp="http://schemas.microsoft.com/office/drawing/2018/hyperlinkcolor" val="tx"/>
                              </a:ext>
                            </a:extLst>
                          </a:hlinkClick>
                        </a:rPr>
                        <a:t>pages 12-13</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0558864"/>
                  </a:ext>
                </a:extLst>
              </a:tr>
              <a:tr h="293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bg1"/>
                          </a:solidFill>
                          <a:latin typeface="+mn-lt"/>
                          <a:ea typeface="+mn-ea"/>
                          <a:cs typeface="+mn-cs"/>
                        </a:rPr>
                        <a:t>Working from home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5" action="ppaction://hlinksldjump">
                            <a:extLst>
                              <a:ext uri="{A12FA001-AC4F-418D-AE19-62706E023703}">
                                <ahyp:hlinkClr xmlns:ahyp="http://schemas.microsoft.com/office/drawing/2018/hyperlinkcolor" val="tx"/>
                              </a:ext>
                            </a:extLst>
                          </a:hlinkClick>
                        </a:rPr>
                        <a:t>page 15</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4838486"/>
                  </a:ext>
                </a:extLst>
              </a:tr>
            </a:tbl>
          </a:graphicData>
        </a:graphic>
      </p:graphicFrame>
      <p:graphicFrame>
        <p:nvGraphicFramePr>
          <p:cNvPr id="8" name="Table 7">
            <a:extLst>
              <a:ext uri="{FF2B5EF4-FFF2-40B4-BE49-F238E27FC236}">
                <a16:creationId xmlns:a16="http://schemas.microsoft.com/office/drawing/2014/main" id="{52E498DC-42C7-296A-0E4A-B9BBEC38F772}"/>
              </a:ext>
            </a:extLst>
          </p:cNvPr>
          <p:cNvGraphicFramePr>
            <a:graphicFrameLocks noGrp="1"/>
          </p:cNvGraphicFramePr>
          <p:nvPr>
            <p:extLst>
              <p:ext uri="{D42A27DB-BD31-4B8C-83A1-F6EECF244321}">
                <p14:modId xmlns:p14="http://schemas.microsoft.com/office/powerpoint/2010/main" val="4255460459"/>
              </p:ext>
            </p:extLst>
          </p:nvPr>
        </p:nvGraphicFramePr>
        <p:xfrm>
          <a:off x="5851696" y="4582800"/>
          <a:ext cx="4626582" cy="1141440"/>
        </p:xfrm>
        <a:graphic>
          <a:graphicData uri="http://schemas.openxmlformats.org/drawingml/2006/table">
            <a:tbl>
              <a:tblPr firstRow="1" bandRow="1">
                <a:tableStyleId>{5C22544A-7EE6-4342-B048-85BDC9FD1C3A}</a:tableStyleId>
              </a:tblPr>
              <a:tblGrid>
                <a:gridCol w="2969877">
                  <a:extLst>
                    <a:ext uri="{9D8B030D-6E8A-4147-A177-3AD203B41FA5}">
                      <a16:colId xmlns:a16="http://schemas.microsoft.com/office/drawing/2014/main" val="4846203"/>
                    </a:ext>
                  </a:extLst>
                </a:gridCol>
                <a:gridCol w="1656705">
                  <a:extLst>
                    <a:ext uri="{9D8B030D-6E8A-4147-A177-3AD203B41FA5}">
                      <a16:colId xmlns:a16="http://schemas.microsoft.com/office/drawing/2014/main" val="4277008826"/>
                    </a:ext>
                  </a:extLst>
                </a:gridCol>
              </a:tblGrid>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Job flexibility and influence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6" action="ppaction://hlinksldjump">
                            <a:extLst>
                              <a:ext uri="{A12FA001-AC4F-418D-AE19-62706E023703}">
                                <ahyp:hlinkClr xmlns:ahyp="http://schemas.microsoft.com/office/drawing/2018/hyperlinkcolor" val="tx"/>
                              </a:ext>
                            </a:extLst>
                          </a:hlinkClick>
                        </a:rPr>
                        <a:t>pages 16-17</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4373187"/>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Job satisfaction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7" action="ppaction://hlinksldjump">
                            <a:extLst>
                              <a:ext uri="{A12FA001-AC4F-418D-AE19-62706E023703}">
                                <ahyp:hlinkClr xmlns:ahyp="http://schemas.microsoft.com/office/drawing/2018/hyperlinkcolor" val="tx"/>
                              </a:ext>
                            </a:extLst>
                          </a:hlinkClick>
                        </a:rPr>
                        <a:t>pages 18-19</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993250"/>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Likelihood of unemployment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8" action="ppaction://hlinksldjump">
                            <a:extLst>
                              <a:ext uri="{A12FA001-AC4F-418D-AE19-62706E023703}">
                                <ahyp:hlinkClr xmlns:ahyp="http://schemas.microsoft.com/office/drawing/2018/hyperlinkcolor" val="tx"/>
                              </a:ext>
                            </a:extLst>
                          </a:hlinkClick>
                        </a:rPr>
                        <a:t>page 20</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0558864"/>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Impacts of cost of living crisis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9" action="ppaction://hlinksldjump">
                            <a:extLst>
                              <a:ext uri="{A12FA001-AC4F-418D-AE19-62706E023703}">
                                <ahyp:hlinkClr xmlns:ahyp="http://schemas.microsoft.com/office/drawing/2018/hyperlinkcolor" val="tx"/>
                              </a:ext>
                            </a:extLst>
                          </a:hlinkClick>
                        </a:rPr>
                        <a:t>pages 21-22</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487535"/>
                  </a:ext>
                </a:extLst>
              </a:tr>
            </a:tbl>
          </a:graphicData>
        </a:graphic>
      </p:graphicFrame>
    </p:spTree>
    <p:extLst>
      <p:ext uri="{BB962C8B-B14F-4D97-AF65-F5344CB8AC3E}">
        <p14:creationId xmlns:p14="http://schemas.microsoft.com/office/powerpoint/2010/main" val="27893045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88000"/>
            <a:ext cx="11017826" cy="693150"/>
          </a:xfrm>
        </p:spPr>
        <p:txBody>
          <a:bodyPr>
            <a:normAutofit/>
          </a:bodyPr>
          <a:lstStyle/>
          <a:p>
            <a:r>
              <a:rPr lang="en-GB">
                <a:latin typeface="Arial" panose="020B0604020202020204" pitchFamily="34" charset="0"/>
                <a:cs typeface="Arial" panose="020B0604020202020204" pitchFamily="34" charset="0"/>
              </a:rPr>
              <a:t>Living safely and fairly with Covid-19 – key findings</a:t>
            </a:r>
          </a:p>
        </p:txBody>
      </p:sp>
      <p:sp>
        <p:nvSpPr>
          <p:cNvPr id="6" name="TextBox 5">
            <a:extLst>
              <a:ext uri="{FF2B5EF4-FFF2-40B4-BE49-F238E27FC236}">
                <a16:creationId xmlns:a16="http://schemas.microsoft.com/office/drawing/2014/main" id="{D5808E5A-A430-F9BE-050D-2E7DC1DD7D4D}"/>
              </a:ext>
            </a:extLst>
          </p:cNvPr>
          <p:cNvSpPr txBox="1"/>
          <p:nvPr/>
        </p:nvSpPr>
        <p:spPr>
          <a:xfrm>
            <a:off x="482400" y="932400"/>
            <a:ext cx="10897200" cy="4878259"/>
          </a:xfrm>
          <a:prstGeom prst="rect">
            <a:avLst/>
          </a:prstGeom>
          <a:noFill/>
        </p:spPr>
        <p:txBody>
          <a:bodyPr wrap="square" lIns="91440" tIns="45720" rIns="91440" bIns="45720" rtlCol="0" anchor="t">
            <a:spAutoFit/>
          </a:bodyPr>
          <a:lstStyle/>
          <a:p>
            <a:pPr>
              <a:spcAft>
                <a:spcPts val="600"/>
              </a:spcAft>
            </a:pPr>
            <a:r>
              <a:rPr lang="en-GB" sz="1400" b="1">
                <a:solidFill>
                  <a:schemeClr val="bg1"/>
                </a:solidFill>
                <a:latin typeface="Arial" panose="020B0604020202020204" pitchFamily="34" charset="0"/>
                <a:cs typeface="Arial" panose="020B0604020202020204" pitchFamily="34" charset="0"/>
              </a:rPr>
              <a:t>WORRIES / CONCERNS </a:t>
            </a:r>
          </a:p>
          <a:p>
            <a:pPr marL="741600" indent="-284400">
              <a:spcAft>
                <a:spcPts val="1200"/>
              </a:spcAft>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A quarter of respondents (24%) are extremely or very worried about Covid-19 and its impacts, slightly lower than those extremely or very worried in November (25%)</a:t>
            </a:r>
          </a:p>
          <a:p>
            <a:pPr>
              <a:spcAft>
                <a:spcPts val="600"/>
              </a:spcAft>
            </a:pPr>
            <a:r>
              <a:rPr lang="en-GB" sz="1400" b="1">
                <a:solidFill>
                  <a:schemeClr val="bg1"/>
                </a:solidFill>
                <a:latin typeface="Arial" panose="020B0604020202020204" pitchFamily="34" charset="0"/>
                <a:cs typeface="Arial" panose="020B0604020202020204" pitchFamily="34" charset="0"/>
              </a:rPr>
              <a:t>COVID-19 INFECTIONS </a:t>
            </a:r>
          </a:p>
          <a:p>
            <a:pPr marL="741600" indent="-284400">
              <a:spcAft>
                <a:spcPts val="1200"/>
              </a:spcAft>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Just over 6 in 10 respondents (62%) say they have had coronavirus at some point – including half of respondents (54%) who had their infection confirmed by a positive test. This figure has remained stable since November</a:t>
            </a:r>
          </a:p>
          <a:p>
            <a:pPr>
              <a:spcAft>
                <a:spcPts val="600"/>
              </a:spcAft>
            </a:pPr>
            <a:r>
              <a:rPr lang="en-GB" sz="1400" b="1">
                <a:solidFill>
                  <a:schemeClr val="bg1"/>
                </a:solidFill>
                <a:latin typeface="Arial" panose="020B0604020202020204" pitchFamily="34" charset="0"/>
                <a:cs typeface="Arial" panose="020B0604020202020204" pitchFamily="34" charset="0"/>
              </a:rPr>
              <a:t>LONG COVID </a:t>
            </a:r>
          </a:p>
          <a:p>
            <a:pPr marL="741600" indent="-284400">
              <a:spcAft>
                <a:spcPts val="600"/>
              </a:spcAft>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Four in ten respondents who have had coronavirus (42%) say they are still experiencing impacts as a direct result, a figure that has remained stable since November. </a:t>
            </a:r>
          </a:p>
          <a:p>
            <a:pPr marL="741600" indent="-284400">
              <a:spcAft>
                <a:spcPts val="600"/>
              </a:spcAft>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The most common of these are enduring physical health impacts (experienced by a quarter (25%) of those who have had Covid-19); 20% say they are still experiencing direct mental health impacts and 1 in 10 are experiencing social and financial impacts (13% and 11% respectively). </a:t>
            </a:r>
          </a:p>
          <a:p>
            <a:pPr marL="741600" indent="-284400">
              <a:spcAft>
                <a:spcPts val="1200"/>
              </a:spcAft>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Whilst physical symptoms have decreased since November, those experiencing mental health, social and financial impacts have increased. The increase in mental health impacts is particularly notable, increasing 5pp since Survey 4 in November </a:t>
            </a:r>
          </a:p>
          <a:p>
            <a:pPr>
              <a:spcAft>
                <a:spcPts val="600"/>
              </a:spcAft>
            </a:pPr>
            <a:r>
              <a:rPr lang="en-GB" sz="1400" b="1">
                <a:solidFill>
                  <a:schemeClr val="bg1"/>
                </a:solidFill>
                <a:latin typeface="Arial" panose="020B0604020202020204" pitchFamily="34" charset="0"/>
                <a:cs typeface="Arial" panose="020B0604020202020204" pitchFamily="34" charset="0"/>
              </a:rPr>
              <a:t>COVID-19-SAFE BEHAVIOURS</a:t>
            </a:r>
          </a:p>
          <a:p>
            <a:pPr marL="741600" indent="-284400">
              <a:spcAft>
                <a:spcPts val="600"/>
              </a:spcAft>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Respondents continue to be adopting most Covid-19 safe behaviours. 1 in 4 respondents are still wearing face coverings (26% in crowded spaces and on public transport). More than three quarters still say they regularly wash or sanitise their hands (79%), or staying home if they feel unwell (77%). </a:t>
            </a:r>
          </a:p>
          <a:p>
            <a:pPr marL="741600" indent="-284400">
              <a:spcAft>
                <a:spcPts val="1200"/>
              </a:spcAft>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While a majority of respondents continue to adopt most Covid-19 safe behaviours, there have been slight reductions in the proportions doing so since November in all cases except the use of face coverings</a:t>
            </a:r>
          </a:p>
        </p:txBody>
      </p:sp>
    </p:spTree>
    <p:extLst>
      <p:ext uri="{BB962C8B-B14F-4D97-AF65-F5344CB8AC3E}">
        <p14:creationId xmlns:p14="http://schemas.microsoft.com/office/powerpoint/2010/main" val="33434439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7830F05D-1EF9-EEA4-4CBA-7FA1367BB939}"/>
              </a:ext>
            </a:extLst>
          </p:cNvPr>
          <p:cNvSpPr>
            <a:spLocks noGrp="1"/>
          </p:cNvSpPr>
          <p:nvPr>
            <p:ph type="title"/>
          </p:nvPr>
        </p:nvSpPr>
        <p:spPr>
          <a:xfrm>
            <a:off x="386278" y="112178"/>
            <a:ext cx="10515600" cy="307777"/>
          </a:xfrm>
          <a:noFill/>
        </p:spPr>
        <p:txBody>
          <a:bodyPr vert="horz" wrap="square" lIns="0" tIns="0" rIns="0" bIns="0" rtlCol="0" anchor="ctr">
            <a:spAutoFit/>
          </a:bodyPr>
          <a:lstStyle/>
          <a:p>
            <a:pPr>
              <a:lnSpc>
                <a:spcPct val="100000"/>
              </a:lnSpc>
              <a:spcBef>
                <a:spcPts val="0"/>
              </a:spcBef>
            </a:pPr>
            <a:r>
              <a:rPr lang="en-GB" sz="2000" b="1">
                <a:solidFill>
                  <a:srgbClr val="5C5B5A"/>
                </a:solidFill>
                <a:latin typeface="Arial"/>
                <a:ea typeface="+mn-ea"/>
                <a:cs typeface="+mn-cs"/>
              </a:rPr>
              <a:t>Summary: Living safely and fairly with Covid-19</a:t>
            </a:r>
          </a:p>
        </p:txBody>
      </p:sp>
      <p:sp>
        <p:nvSpPr>
          <p:cNvPr id="10" name="TextBox 9">
            <a:extLst>
              <a:ext uri="{FF2B5EF4-FFF2-40B4-BE49-F238E27FC236}">
                <a16:creationId xmlns:a16="http://schemas.microsoft.com/office/drawing/2014/main" id="{481B10E6-0A97-505F-5DA0-9095668F7AC0}"/>
              </a:ext>
            </a:extLst>
          </p:cNvPr>
          <p:cNvSpPr txBox="1"/>
          <p:nvPr/>
        </p:nvSpPr>
        <p:spPr>
          <a:xfrm>
            <a:off x="1606138" y="745187"/>
            <a:ext cx="110799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a:solidFill>
                  <a:srgbClr val="5C5B5A"/>
                </a:solidFill>
                <a:latin typeface="Arial" panose="020B0604020202020204"/>
              </a:rPr>
              <a:t>24</a:t>
            </a:r>
            <a:r>
              <a:rPr kumimoji="0" lang="en-GB" sz="3600" b="1" i="0" u="none" strike="noStrike" kern="1200" cap="none" spc="0" normalizeH="0" baseline="0" noProof="0">
                <a:ln>
                  <a:noFill/>
                </a:ln>
                <a:solidFill>
                  <a:srgbClr val="5C5B5A"/>
                </a:solidFill>
                <a:effectLst/>
                <a:uLnTx/>
                <a:uFillTx/>
                <a:latin typeface="Arial" panose="020B0604020202020204"/>
                <a:ea typeface="+mn-ea"/>
                <a:cs typeface="+mn-cs"/>
              </a:rPr>
              <a:t>%</a:t>
            </a:r>
          </a:p>
        </p:txBody>
      </p:sp>
      <p:cxnSp>
        <p:nvCxnSpPr>
          <p:cNvPr id="12" name="Straight Connector 11">
            <a:extLst>
              <a:ext uri="{FF2B5EF4-FFF2-40B4-BE49-F238E27FC236}">
                <a16:creationId xmlns:a16="http://schemas.microsoft.com/office/drawing/2014/main" id="{16E97F3C-B79F-FBCC-68EF-0D5540F19A92}"/>
              </a:ext>
              <a:ext uri="{C183D7F6-B498-43B3-948B-1728B52AA6E4}">
                <adec:decorative xmlns:adec="http://schemas.microsoft.com/office/drawing/2017/decorative" val="1"/>
              </a:ext>
            </a:extLst>
          </p:cNvPr>
          <p:cNvCxnSpPr>
            <a:cxnSpLocks/>
          </p:cNvCxnSpPr>
          <p:nvPr/>
        </p:nvCxnSpPr>
        <p:spPr>
          <a:xfrm>
            <a:off x="4210470" y="517756"/>
            <a:ext cx="2" cy="55769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F99463C-18E7-D0AA-7A40-0CE7DA6A2921}"/>
              </a:ext>
              <a:ext uri="{C183D7F6-B498-43B3-948B-1728B52AA6E4}">
                <adec:decorative xmlns:adec="http://schemas.microsoft.com/office/drawing/2017/decorative" val="0"/>
              </a:ext>
            </a:extLst>
          </p:cNvPr>
          <p:cNvSpPr txBox="1"/>
          <p:nvPr/>
        </p:nvSpPr>
        <p:spPr>
          <a:xfrm>
            <a:off x="257288" y="1647367"/>
            <a:ext cx="3805696" cy="430887"/>
          </a:xfrm>
          <a:prstGeom prst="rect">
            <a:avLst/>
          </a:prstGeom>
          <a:noFill/>
        </p:spPr>
        <p:txBody>
          <a:bodyPr wrap="square" lIns="0" tIns="0" rIns="0" bIns="0" rtlCol="0" anchor="t">
            <a:spAutoFit/>
          </a:bodyPr>
          <a:lstStyle/>
          <a:p>
            <a:pPr algn="ctr">
              <a:defRPr/>
            </a:pPr>
            <a:r>
              <a:rPr kumimoji="0" lang="en-GB" sz="1400" b="1" i="0" u="none" strike="noStrike" kern="1200" cap="none" spc="0" normalizeH="0" baseline="0" noProof="0">
                <a:ln>
                  <a:noFill/>
                </a:ln>
                <a:solidFill>
                  <a:srgbClr val="5C5B5A"/>
                </a:solidFill>
                <a:effectLst/>
                <a:uLnTx/>
                <a:uFillTx/>
                <a:latin typeface="Arial" panose="020B0604020202020204"/>
                <a:ea typeface="+mn-ea"/>
                <a:cs typeface="+mn-cs"/>
              </a:rPr>
              <a:t>…of respondents are still extremely or very worried about Covid-19 and its impacts.</a:t>
            </a:r>
            <a:endParaRPr lang="en-GB" sz="1400" b="1">
              <a:solidFill>
                <a:srgbClr val="5C5B5A"/>
              </a:solidFill>
              <a:latin typeface="Arial" panose="020B0604020202020204"/>
            </a:endParaRPr>
          </a:p>
        </p:txBody>
      </p:sp>
      <p:sp>
        <p:nvSpPr>
          <p:cNvPr id="20" name="TextBox 19">
            <a:extLst>
              <a:ext uri="{FF2B5EF4-FFF2-40B4-BE49-F238E27FC236}">
                <a16:creationId xmlns:a16="http://schemas.microsoft.com/office/drawing/2014/main" id="{3394D191-03BD-9401-472A-6EF75207F488}"/>
              </a:ext>
              <a:ext uri="{C183D7F6-B498-43B3-948B-1728B52AA6E4}">
                <adec:decorative xmlns:adec="http://schemas.microsoft.com/office/drawing/2017/decorative" val="0"/>
              </a:ext>
            </a:extLst>
          </p:cNvPr>
          <p:cNvSpPr txBox="1"/>
          <p:nvPr/>
        </p:nvSpPr>
        <p:spPr>
          <a:xfrm>
            <a:off x="177609" y="2458213"/>
            <a:ext cx="3810194" cy="646331"/>
          </a:xfrm>
          <a:prstGeom prst="rect">
            <a:avLst/>
          </a:prstGeom>
          <a:noFill/>
        </p:spPr>
        <p:txBody>
          <a:bodyPr wrap="square" lIns="0" tIns="0" rIns="0" bIns="0" rtlCol="0" anchor="t">
            <a:spAutoFit/>
          </a:bodyPr>
          <a:lstStyle/>
          <a:p>
            <a:pPr algn="ctr">
              <a:defRPr/>
            </a:pPr>
            <a:r>
              <a:rPr kumimoji="0" lang="en-GB" sz="1400" b="1" i="0" u="none" strike="noStrike" kern="1200" cap="none" spc="0" normalizeH="0" baseline="0" noProof="0">
                <a:ln>
                  <a:noFill/>
                </a:ln>
                <a:solidFill>
                  <a:srgbClr val="5C5B5A"/>
                </a:solidFill>
                <a:effectLst/>
                <a:uLnTx/>
                <a:uFillTx/>
                <a:latin typeface="Arial" panose="020B0604020202020204"/>
                <a:ea typeface="+mn-ea"/>
                <a:cs typeface="+mn-cs"/>
              </a:rPr>
              <a:t>Just over half (53%) of respondents say they have definitely had Covid-19 </a:t>
            </a:r>
            <a:r>
              <a:rPr lang="en-GB" sz="1400" b="1">
                <a:solidFill>
                  <a:srgbClr val="5C5B5A"/>
                </a:solidFill>
                <a:latin typeface="Arial" panose="020B0604020202020204"/>
              </a:rPr>
              <a:t>before</a:t>
            </a:r>
            <a:r>
              <a:rPr kumimoji="0" lang="en-GB" sz="1400" b="1" i="0" u="none" strike="noStrike" kern="1200" cap="none" spc="0" normalizeH="0" baseline="0" noProof="0">
                <a:ln>
                  <a:noFill/>
                </a:ln>
                <a:solidFill>
                  <a:srgbClr val="5C5B5A"/>
                </a:solidFill>
                <a:effectLst/>
                <a:uLnTx/>
                <a:uFillTx/>
                <a:latin typeface="Arial" panose="020B0604020202020204"/>
                <a:ea typeface="+mn-ea"/>
                <a:cs typeface="+mn-cs"/>
              </a:rPr>
              <a:t>, and a further one in ten think they probably have</a:t>
            </a:r>
          </a:p>
        </p:txBody>
      </p:sp>
      <p:graphicFrame>
        <p:nvGraphicFramePr>
          <p:cNvPr id="21" name="Chart Placeholder 10" descr="Pie chart showing that 62% of respondents say they have had COVID-19 at some point.">
            <a:extLst>
              <a:ext uri="{FF2B5EF4-FFF2-40B4-BE49-F238E27FC236}">
                <a16:creationId xmlns:a16="http://schemas.microsoft.com/office/drawing/2014/main" id="{46E6F745-158B-D8AB-E9B1-1BC10EFFD5DF}"/>
              </a:ext>
            </a:extLst>
          </p:cNvPr>
          <p:cNvGraphicFramePr>
            <a:graphicFrameLocks/>
          </p:cNvGraphicFramePr>
          <p:nvPr>
            <p:extLst>
              <p:ext uri="{D42A27DB-BD31-4B8C-83A1-F6EECF244321}">
                <p14:modId xmlns:p14="http://schemas.microsoft.com/office/powerpoint/2010/main" val="1630006336"/>
              </p:ext>
            </p:extLst>
          </p:nvPr>
        </p:nvGraphicFramePr>
        <p:xfrm>
          <a:off x="139155" y="2753918"/>
          <a:ext cx="3952047" cy="3551203"/>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Box 49">
            <a:extLst>
              <a:ext uri="{FF2B5EF4-FFF2-40B4-BE49-F238E27FC236}">
                <a16:creationId xmlns:a16="http://schemas.microsoft.com/office/drawing/2014/main" id="{882D7363-F5B1-AFCA-354C-7D7FD720A923}"/>
              </a:ext>
            </a:extLst>
          </p:cNvPr>
          <p:cNvSpPr txBox="1"/>
          <p:nvPr/>
        </p:nvSpPr>
        <p:spPr>
          <a:xfrm>
            <a:off x="4286650" y="878043"/>
            <a:ext cx="3430411" cy="430887"/>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panose="020B0604020202020204"/>
              </a:defRPr>
            </a:lvl1pPr>
          </a:lstStyle>
          <a:p>
            <a:r>
              <a:rPr lang="en-GB"/>
              <a:t>42% of those who have had Covid-19 still have impacts, of which:</a:t>
            </a:r>
          </a:p>
        </p:txBody>
      </p:sp>
      <p:sp>
        <p:nvSpPr>
          <p:cNvPr id="65" name="TextBox 64">
            <a:extLst>
              <a:ext uri="{FF2B5EF4-FFF2-40B4-BE49-F238E27FC236}">
                <a16:creationId xmlns:a16="http://schemas.microsoft.com/office/drawing/2014/main" id="{B9E61D96-EB65-61A0-6462-F98258932194}"/>
              </a:ext>
            </a:extLst>
          </p:cNvPr>
          <p:cNvSpPr txBox="1"/>
          <p:nvPr/>
        </p:nvSpPr>
        <p:spPr>
          <a:xfrm>
            <a:off x="5226380" y="1361873"/>
            <a:ext cx="1790131" cy="461665"/>
          </a:xfrm>
          <a:prstGeom prst="rect">
            <a:avLst/>
          </a:prstGeom>
          <a:noFill/>
        </p:spPr>
        <p:txBody>
          <a:bodyPr wrap="square">
            <a:spAutoFit/>
          </a:bodyPr>
          <a:lstStyle/>
          <a:p>
            <a:pPr algn="ctr"/>
            <a:r>
              <a:rPr lang="en-GB" sz="1200" b="1">
                <a:solidFill>
                  <a:srgbClr val="5C5B5A"/>
                </a:solidFill>
              </a:rPr>
              <a:t>% of those who have had Covid-19</a:t>
            </a:r>
          </a:p>
        </p:txBody>
      </p:sp>
      <p:graphicFrame>
        <p:nvGraphicFramePr>
          <p:cNvPr id="49" name="Chart 48" descr="Bar chart showing that of those who have had Covid-19, the proportion experiencing lasting impacts from it. 25% are experiencing physical symptoms, 20% mental health or wellbeing impacts, 13% financial impacts and 11% are experiencing social impacts">
            <a:extLst>
              <a:ext uri="{FF2B5EF4-FFF2-40B4-BE49-F238E27FC236}">
                <a16:creationId xmlns:a16="http://schemas.microsoft.com/office/drawing/2014/main" id="{DFE3B14E-7859-9D13-232B-F6D44AB1FDF5}"/>
              </a:ext>
            </a:extLst>
          </p:cNvPr>
          <p:cNvGraphicFramePr/>
          <p:nvPr>
            <p:extLst>
              <p:ext uri="{D42A27DB-BD31-4B8C-83A1-F6EECF244321}">
                <p14:modId xmlns:p14="http://schemas.microsoft.com/office/powerpoint/2010/main" val="1143540144"/>
              </p:ext>
            </p:extLst>
          </p:nvPr>
        </p:nvGraphicFramePr>
        <p:xfrm>
          <a:off x="4299877" y="1808553"/>
          <a:ext cx="3540345" cy="3113306"/>
        </p:xfrm>
        <a:graphic>
          <a:graphicData uri="http://schemas.openxmlformats.org/drawingml/2006/chart">
            <c:chart xmlns:c="http://schemas.openxmlformats.org/drawingml/2006/chart" xmlns:r="http://schemas.openxmlformats.org/officeDocument/2006/relationships" r:id="rId4"/>
          </a:graphicData>
        </a:graphic>
      </p:graphicFrame>
      <p:pic>
        <p:nvPicPr>
          <p:cNvPr id="23" name="Graphic 22">
            <a:extLst>
              <a:ext uri="{FF2B5EF4-FFF2-40B4-BE49-F238E27FC236}">
                <a16:creationId xmlns:a16="http://schemas.microsoft.com/office/drawing/2014/main" id="{E7420FF1-42A9-4B6E-E185-A5149779E1F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09063" y="1504826"/>
            <a:ext cx="343609" cy="343609"/>
          </a:xfrm>
          <a:prstGeom prst="rect">
            <a:avLst/>
          </a:prstGeom>
        </p:spPr>
      </p:pic>
      <p:pic>
        <p:nvPicPr>
          <p:cNvPr id="25" name="Graphic 24">
            <a:extLst>
              <a:ext uri="{FF2B5EF4-FFF2-40B4-BE49-F238E27FC236}">
                <a16:creationId xmlns:a16="http://schemas.microsoft.com/office/drawing/2014/main" id="{C741F6B7-1173-00CB-5BEC-6588A2AC9D6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09063" y="1971950"/>
            <a:ext cx="343609" cy="326250"/>
          </a:xfrm>
          <a:prstGeom prst="rect">
            <a:avLst/>
          </a:prstGeom>
        </p:spPr>
      </p:pic>
      <p:pic>
        <p:nvPicPr>
          <p:cNvPr id="28" name="Graphic 27">
            <a:extLst>
              <a:ext uri="{FF2B5EF4-FFF2-40B4-BE49-F238E27FC236}">
                <a16:creationId xmlns:a16="http://schemas.microsoft.com/office/drawing/2014/main" id="{B91FC9D0-E952-D8E0-6022-381617D6525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09063" y="4986908"/>
            <a:ext cx="343609" cy="343609"/>
          </a:xfrm>
          <a:prstGeom prst="rect">
            <a:avLst/>
          </a:prstGeom>
        </p:spPr>
      </p:pic>
      <p:pic>
        <p:nvPicPr>
          <p:cNvPr id="29" name="Graphic 28">
            <a:extLst>
              <a:ext uri="{FF2B5EF4-FFF2-40B4-BE49-F238E27FC236}">
                <a16:creationId xmlns:a16="http://schemas.microsoft.com/office/drawing/2014/main" id="{B19803DE-1918-3BF2-22B1-9658442C88DC}"/>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09064" y="3765272"/>
            <a:ext cx="343607" cy="343607"/>
          </a:xfrm>
          <a:prstGeom prst="rect">
            <a:avLst/>
          </a:prstGeom>
        </p:spPr>
      </p:pic>
      <p:pic>
        <p:nvPicPr>
          <p:cNvPr id="31" name="Graphic 30">
            <a:extLst>
              <a:ext uri="{FF2B5EF4-FFF2-40B4-BE49-F238E27FC236}">
                <a16:creationId xmlns:a16="http://schemas.microsoft.com/office/drawing/2014/main" id="{DDC87B0F-D1FC-93D8-7A70-C930329E0889}"/>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909063" y="4345608"/>
            <a:ext cx="343608" cy="343608"/>
          </a:xfrm>
          <a:prstGeom prst="rect">
            <a:avLst/>
          </a:prstGeom>
        </p:spPr>
      </p:pic>
      <p:cxnSp>
        <p:nvCxnSpPr>
          <p:cNvPr id="48" name="Straight Connector 47">
            <a:extLst>
              <a:ext uri="{FF2B5EF4-FFF2-40B4-BE49-F238E27FC236}">
                <a16:creationId xmlns:a16="http://schemas.microsoft.com/office/drawing/2014/main" id="{B217D49D-5B6F-CCA9-42A4-EF04B47E7358}"/>
              </a:ext>
              <a:ext uri="{C183D7F6-B498-43B3-948B-1728B52AA6E4}">
                <adec:decorative xmlns:adec="http://schemas.microsoft.com/office/drawing/2017/decorative" val="1"/>
              </a:ext>
            </a:extLst>
          </p:cNvPr>
          <p:cNvCxnSpPr>
            <a:cxnSpLocks/>
          </p:cNvCxnSpPr>
          <p:nvPr/>
        </p:nvCxnSpPr>
        <p:spPr>
          <a:xfrm>
            <a:off x="7833765" y="489184"/>
            <a:ext cx="0" cy="560553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1" name="Picture 4">
            <a:extLst>
              <a:ext uri="{FF2B5EF4-FFF2-40B4-BE49-F238E27FC236}">
                <a16:creationId xmlns:a16="http://schemas.microsoft.com/office/drawing/2014/main" id="{812130EF-3831-CBCD-F448-7BCBBE1BC711}"/>
              </a:ext>
              <a:ext uri="{C183D7F6-B498-43B3-948B-1728B52AA6E4}">
                <adec:decorative xmlns:adec="http://schemas.microsoft.com/office/drawing/2017/decorative" val="1"/>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2404" t="19491" r="11578" b="28368"/>
          <a:stretch/>
        </p:blipFill>
        <p:spPr bwMode="auto">
          <a:xfrm>
            <a:off x="7886669" y="5549829"/>
            <a:ext cx="388397" cy="229520"/>
          </a:xfrm>
          <a:prstGeom prst="rect">
            <a:avLst/>
          </a:prstGeom>
          <a:noFill/>
          <a:extLst>
            <a:ext uri="{909E8E84-426E-40DD-AFC4-6F175D3DCCD1}">
              <a14:hiddenFill xmlns:a14="http://schemas.microsoft.com/office/drawing/2010/main">
                <a:solidFill>
                  <a:srgbClr val="FFFFFF"/>
                </a:solidFill>
              </a14:hiddenFill>
            </a:ext>
          </a:extLst>
        </p:spPr>
      </p:pic>
      <p:pic>
        <p:nvPicPr>
          <p:cNvPr id="54" name="Graphic 53">
            <a:extLst>
              <a:ext uri="{FF2B5EF4-FFF2-40B4-BE49-F238E27FC236}">
                <a16:creationId xmlns:a16="http://schemas.microsoft.com/office/drawing/2014/main" id="{76788B13-BF1B-FDFA-18F4-54E785C1A2FC}"/>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909063" y="3123976"/>
            <a:ext cx="343608" cy="343608"/>
          </a:xfrm>
          <a:prstGeom prst="rect">
            <a:avLst/>
          </a:prstGeom>
        </p:spPr>
      </p:pic>
      <p:pic>
        <p:nvPicPr>
          <p:cNvPr id="55" name="Graphic 54">
            <a:extLst>
              <a:ext uri="{FF2B5EF4-FFF2-40B4-BE49-F238E27FC236}">
                <a16:creationId xmlns:a16="http://schemas.microsoft.com/office/drawing/2014/main" id="{B8505A6C-75DA-CD64-C11D-506DD90B37AD}"/>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909063" y="2500095"/>
            <a:ext cx="343608" cy="343608"/>
          </a:xfrm>
          <a:prstGeom prst="rect">
            <a:avLst/>
          </a:prstGeom>
        </p:spPr>
      </p:pic>
      <p:sp>
        <p:nvSpPr>
          <p:cNvPr id="66" name="TextBox 65">
            <a:extLst>
              <a:ext uri="{FF2B5EF4-FFF2-40B4-BE49-F238E27FC236}">
                <a16:creationId xmlns:a16="http://schemas.microsoft.com/office/drawing/2014/main" id="{B224DB17-E5A5-8485-9129-3A6F9A19AEB8}"/>
              </a:ext>
            </a:extLst>
          </p:cNvPr>
          <p:cNvSpPr txBox="1"/>
          <p:nvPr/>
        </p:nvSpPr>
        <p:spPr>
          <a:xfrm>
            <a:off x="4220222" y="5089205"/>
            <a:ext cx="1066023" cy="938719"/>
          </a:xfrm>
          <a:prstGeom prst="rect">
            <a:avLst/>
          </a:prstGeom>
          <a:noFill/>
        </p:spPr>
        <p:txBody>
          <a:bodyPr wrap="square">
            <a:spAutoFit/>
          </a:bodyPr>
          <a:lstStyle/>
          <a:p>
            <a:pPr algn="ctr"/>
            <a:r>
              <a:rPr lang="en-GB" sz="1100" b="1">
                <a:solidFill>
                  <a:srgbClr val="5C5B5A"/>
                </a:solidFill>
              </a:rPr>
              <a:t>% of those who are experiencing persistent impacts</a:t>
            </a:r>
          </a:p>
        </p:txBody>
      </p:sp>
      <p:sp>
        <p:nvSpPr>
          <p:cNvPr id="61" name="TextBox 60">
            <a:extLst>
              <a:ext uri="{FF2B5EF4-FFF2-40B4-BE49-F238E27FC236}">
                <a16:creationId xmlns:a16="http://schemas.microsoft.com/office/drawing/2014/main" id="{09EB30CC-CD6D-E0FF-4C97-3948FC1EDA18}"/>
              </a:ext>
            </a:extLst>
          </p:cNvPr>
          <p:cNvSpPr txBox="1"/>
          <p:nvPr/>
        </p:nvSpPr>
        <p:spPr>
          <a:xfrm>
            <a:off x="5202678" y="5403433"/>
            <a:ext cx="4908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60%</a:t>
            </a:r>
          </a:p>
        </p:txBody>
      </p:sp>
      <p:sp>
        <p:nvSpPr>
          <p:cNvPr id="62" name="TextBox 61">
            <a:extLst>
              <a:ext uri="{FF2B5EF4-FFF2-40B4-BE49-F238E27FC236}">
                <a16:creationId xmlns:a16="http://schemas.microsoft.com/office/drawing/2014/main" id="{2CE25568-71D2-201C-EA93-51CFEED7571A}"/>
              </a:ext>
            </a:extLst>
          </p:cNvPr>
          <p:cNvSpPr txBox="1"/>
          <p:nvPr/>
        </p:nvSpPr>
        <p:spPr>
          <a:xfrm>
            <a:off x="5809061" y="5415825"/>
            <a:ext cx="4908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48%</a:t>
            </a:r>
          </a:p>
        </p:txBody>
      </p:sp>
      <p:sp>
        <p:nvSpPr>
          <p:cNvPr id="64" name="TextBox 63">
            <a:extLst>
              <a:ext uri="{FF2B5EF4-FFF2-40B4-BE49-F238E27FC236}">
                <a16:creationId xmlns:a16="http://schemas.microsoft.com/office/drawing/2014/main" id="{3F3811FE-3E5B-6161-61E7-4FEF85299D34}"/>
              </a:ext>
            </a:extLst>
          </p:cNvPr>
          <p:cNvSpPr txBox="1"/>
          <p:nvPr/>
        </p:nvSpPr>
        <p:spPr>
          <a:xfrm>
            <a:off x="6566358" y="5425325"/>
            <a:ext cx="4908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prstClr val="white">
                    <a:lumMod val="50000"/>
                  </a:prstClr>
                </a:solidFill>
                <a:latin typeface="Arial" panose="020B0604020202020204"/>
              </a:rPr>
              <a:t>31</a:t>
            </a: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a:t>
            </a:r>
          </a:p>
        </p:txBody>
      </p:sp>
      <p:sp>
        <p:nvSpPr>
          <p:cNvPr id="63" name="TextBox 62">
            <a:extLst>
              <a:ext uri="{FF2B5EF4-FFF2-40B4-BE49-F238E27FC236}">
                <a16:creationId xmlns:a16="http://schemas.microsoft.com/office/drawing/2014/main" id="{C05523AB-AD4A-0CDA-94BC-287CCCA3735B}"/>
              </a:ext>
            </a:extLst>
          </p:cNvPr>
          <p:cNvSpPr txBox="1"/>
          <p:nvPr/>
        </p:nvSpPr>
        <p:spPr>
          <a:xfrm>
            <a:off x="7196551" y="5425324"/>
            <a:ext cx="4908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26%</a:t>
            </a:r>
          </a:p>
        </p:txBody>
      </p:sp>
      <p:sp>
        <p:nvSpPr>
          <p:cNvPr id="41" name="TextBox 40">
            <a:extLst>
              <a:ext uri="{FF2B5EF4-FFF2-40B4-BE49-F238E27FC236}">
                <a16:creationId xmlns:a16="http://schemas.microsoft.com/office/drawing/2014/main" id="{A1652DF3-6D3B-8922-F2F6-3D128059DDC3}"/>
              </a:ext>
              <a:ext uri="{C183D7F6-B498-43B3-948B-1728B52AA6E4}">
                <adec:decorative xmlns:adec="http://schemas.microsoft.com/office/drawing/2017/decorative" val="0"/>
              </a:ext>
            </a:extLst>
          </p:cNvPr>
          <p:cNvSpPr txBox="1"/>
          <p:nvPr/>
        </p:nvSpPr>
        <p:spPr>
          <a:xfrm>
            <a:off x="8055532" y="452593"/>
            <a:ext cx="3867538"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panose="020B0604020202020204"/>
                <a:ea typeface="+mn-ea"/>
                <a:cs typeface="+mn-cs"/>
              </a:rPr>
              <a:t>Respondents are likely to be regularly washing</a:t>
            </a:r>
            <a:r>
              <a:rPr lang="en-GB" sz="1400" b="1">
                <a:solidFill>
                  <a:srgbClr val="5C5B5A"/>
                </a:solidFill>
                <a:latin typeface="Arial" panose="020B0604020202020204"/>
              </a:rPr>
              <a:t> or sanitising their hands or staying home if they feel unwell</a:t>
            </a:r>
            <a:endParaRPr kumimoji="0" lang="en-GB" sz="1400" b="1" i="0" u="none" strike="noStrike" kern="1200" cap="none" spc="0" normalizeH="0" baseline="0" noProof="0">
              <a:ln>
                <a:noFill/>
              </a:ln>
              <a:solidFill>
                <a:srgbClr val="5C5B5A"/>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834C1592-3519-C237-C4BF-818F5EEB028B}"/>
              </a:ext>
            </a:extLst>
          </p:cNvPr>
          <p:cNvSpPr txBox="1"/>
          <p:nvPr/>
        </p:nvSpPr>
        <p:spPr>
          <a:xfrm>
            <a:off x="8345603" y="1525218"/>
            <a:ext cx="33038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panose="020B0604020202020204"/>
                <a:cs typeface="Calibri" panose="020F0502020204030204" pitchFamily="34" charset="0"/>
              </a:rPr>
              <a:t>79</a:t>
            </a:r>
            <a:r>
              <a:rPr kumimoji="0" lang="en-GB" sz="1400" b="1"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rPr>
              <a:t>%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rPr>
              <a:t>Regularly washing / sanitising hands</a:t>
            </a:r>
          </a:p>
        </p:txBody>
      </p:sp>
      <p:sp>
        <p:nvSpPr>
          <p:cNvPr id="26" name="TextBox 25">
            <a:extLst>
              <a:ext uri="{FF2B5EF4-FFF2-40B4-BE49-F238E27FC236}">
                <a16:creationId xmlns:a16="http://schemas.microsoft.com/office/drawing/2014/main" id="{C5B422C1-D32A-78E2-79B2-9EB41A96B07D}"/>
              </a:ext>
            </a:extLst>
          </p:cNvPr>
          <p:cNvSpPr txBox="1"/>
          <p:nvPr/>
        </p:nvSpPr>
        <p:spPr>
          <a:xfrm>
            <a:off x="8345604" y="2001994"/>
            <a:ext cx="302198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rPr>
              <a:t>77%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rPr>
              <a:t>Staying home if feeling unwell</a:t>
            </a:r>
            <a:endParaRPr kumimoji="0" lang="en-GB" sz="1600" b="0"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endParaRPr>
          </a:p>
        </p:txBody>
      </p:sp>
      <p:sp>
        <p:nvSpPr>
          <p:cNvPr id="56" name="TextBox 55">
            <a:extLst>
              <a:ext uri="{FF2B5EF4-FFF2-40B4-BE49-F238E27FC236}">
                <a16:creationId xmlns:a16="http://schemas.microsoft.com/office/drawing/2014/main" id="{461DAB61-98DF-8B95-E677-450F36F68C86}"/>
              </a:ext>
            </a:extLst>
          </p:cNvPr>
          <p:cNvSpPr txBox="1"/>
          <p:nvPr/>
        </p:nvSpPr>
        <p:spPr>
          <a:xfrm>
            <a:off x="8332778" y="2509547"/>
            <a:ext cx="33038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panose="020B0604020202020204"/>
                <a:cs typeface="Calibri" panose="020F0502020204030204" pitchFamily="34" charset="0"/>
              </a:rPr>
              <a:t>64</a:t>
            </a:r>
            <a:r>
              <a:rPr kumimoji="0" lang="en-GB" sz="1600" b="1"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rPr>
              <a:t>%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rPr>
              <a:t>Considering risks to other people</a:t>
            </a:r>
          </a:p>
        </p:txBody>
      </p:sp>
      <p:sp>
        <p:nvSpPr>
          <p:cNvPr id="58" name="TextBox 57">
            <a:extLst>
              <a:ext uri="{FF2B5EF4-FFF2-40B4-BE49-F238E27FC236}">
                <a16:creationId xmlns:a16="http://schemas.microsoft.com/office/drawing/2014/main" id="{994799CB-B744-4A08-16F1-72D6ABC35581}"/>
              </a:ext>
            </a:extLst>
          </p:cNvPr>
          <p:cNvSpPr txBox="1"/>
          <p:nvPr/>
        </p:nvSpPr>
        <p:spPr>
          <a:xfrm>
            <a:off x="8345604" y="3017100"/>
            <a:ext cx="3068404"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panose="020B0604020202020204"/>
                <a:cs typeface="Calibri" panose="020F0502020204030204" pitchFamily="34" charset="0"/>
              </a:rPr>
              <a:t>62</a:t>
            </a:r>
            <a:r>
              <a:rPr kumimoji="0" lang="en-GB" sz="1600" b="1"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rPr>
              <a:t>% </a:t>
            </a:r>
            <a:r>
              <a:rPr kumimoji="0" lang="en-GB" sz="1400"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rPr>
              <a:t>Wearing a mask when visiting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rPr>
              <a:t>healthcare settings</a:t>
            </a:r>
          </a:p>
        </p:txBody>
      </p:sp>
      <p:sp>
        <p:nvSpPr>
          <p:cNvPr id="36" name="TextBox 35">
            <a:extLst>
              <a:ext uri="{FF2B5EF4-FFF2-40B4-BE49-F238E27FC236}">
                <a16:creationId xmlns:a16="http://schemas.microsoft.com/office/drawing/2014/main" id="{E45770A6-B6E1-F3F2-F932-62BCD2A105E8}"/>
              </a:ext>
            </a:extLst>
          </p:cNvPr>
          <p:cNvSpPr txBox="1"/>
          <p:nvPr/>
        </p:nvSpPr>
        <p:spPr>
          <a:xfrm>
            <a:off x="8345603" y="3740097"/>
            <a:ext cx="267092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panose="020B0604020202020204"/>
                <a:cs typeface="Calibri" panose="020F0502020204030204" pitchFamily="34" charset="0"/>
              </a:rPr>
              <a:t>48</a:t>
            </a:r>
            <a:r>
              <a:rPr kumimoji="0" lang="en-GB" sz="1600" b="1"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rPr>
              <a:t>%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rPr>
              <a:t>Meeting people outdoors </a:t>
            </a:r>
            <a:endParaRPr kumimoji="0" lang="en-GB" sz="1600" b="0"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endParaRPr>
          </a:p>
        </p:txBody>
      </p:sp>
      <p:sp>
        <p:nvSpPr>
          <p:cNvPr id="33" name="TextBox 32">
            <a:extLst>
              <a:ext uri="{FF2B5EF4-FFF2-40B4-BE49-F238E27FC236}">
                <a16:creationId xmlns:a16="http://schemas.microsoft.com/office/drawing/2014/main" id="{7B3F42D9-5E56-F847-14C6-C29B495B6BEF}"/>
              </a:ext>
            </a:extLst>
          </p:cNvPr>
          <p:cNvSpPr txBox="1"/>
          <p:nvPr/>
        </p:nvSpPr>
        <p:spPr>
          <a:xfrm>
            <a:off x="8345601" y="4247650"/>
            <a:ext cx="346844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rPr>
              <a:t>33%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rPr>
              <a:t>Opening doors/windows when indoors with non-household members</a:t>
            </a:r>
          </a:p>
        </p:txBody>
      </p:sp>
      <p:sp>
        <p:nvSpPr>
          <p:cNvPr id="27" name="TextBox 26">
            <a:extLst>
              <a:ext uri="{FF2B5EF4-FFF2-40B4-BE49-F238E27FC236}">
                <a16:creationId xmlns:a16="http://schemas.microsoft.com/office/drawing/2014/main" id="{55CBA523-48F9-916D-4FE3-C8CBDDC8B012}"/>
              </a:ext>
            </a:extLst>
          </p:cNvPr>
          <p:cNvSpPr txBox="1"/>
          <p:nvPr/>
        </p:nvSpPr>
        <p:spPr>
          <a:xfrm>
            <a:off x="8345603" y="4970647"/>
            <a:ext cx="320834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panose="020B0604020202020204"/>
                <a:cs typeface="Calibri" panose="020F0502020204030204" pitchFamily="34" charset="0"/>
              </a:rPr>
              <a:t>26</a:t>
            </a:r>
            <a:r>
              <a:rPr kumimoji="0" lang="en-GB" sz="1600" b="1"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rPr>
              <a:t>%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rPr>
              <a:t>Wearing a mask on public transport</a:t>
            </a:r>
          </a:p>
        </p:txBody>
      </p:sp>
      <p:sp>
        <p:nvSpPr>
          <p:cNvPr id="52" name="TextBox 51">
            <a:extLst>
              <a:ext uri="{FF2B5EF4-FFF2-40B4-BE49-F238E27FC236}">
                <a16:creationId xmlns:a16="http://schemas.microsoft.com/office/drawing/2014/main" id="{24EAB7A6-ABAE-9762-E62F-25D1FACAA5EE}"/>
              </a:ext>
              <a:ext uri="{C183D7F6-B498-43B3-948B-1728B52AA6E4}">
                <adec:decorative xmlns:adec="http://schemas.microsoft.com/office/drawing/2017/decorative" val="0"/>
              </a:ext>
            </a:extLst>
          </p:cNvPr>
          <p:cNvSpPr txBox="1"/>
          <p:nvPr/>
        </p:nvSpPr>
        <p:spPr>
          <a:xfrm>
            <a:off x="8345604" y="5478199"/>
            <a:ext cx="329102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panose="020B0604020202020204"/>
                <a:cs typeface="Calibri" panose="020F0502020204030204" pitchFamily="34" charset="0"/>
              </a:rPr>
              <a:t>26</a:t>
            </a:r>
            <a:r>
              <a:rPr kumimoji="0" lang="en-GB" sz="1600" b="1"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rPr>
              <a:t>%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rPr>
              <a:t>Wearing a mask in crowded spaces</a:t>
            </a:r>
          </a:p>
        </p:txBody>
      </p:sp>
      <p:sp>
        <p:nvSpPr>
          <p:cNvPr id="2" name="TextBox 1">
            <a:extLst>
              <a:ext uri="{FF2B5EF4-FFF2-40B4-BE49-F238E27FC236}">
                <a16:creationId xmlns:a16="http://schemas.microsoft.com/office/drawing/2014/main" id="{ADF39412-9406-DD02-6303-B4FA06075DED}"/>
              </a:ext>
              <a:ext uri="{C183D7F6-B498-43B3-948B-1728B52AA6E4}">
                <adec:decorative xmlns:adec="http://schemas.microsoft.com/office/drawing/2017/decorative" val="1"/>
              </a:ext>
            </a:extLst>
          </p:cNvPr>
          <p:cNvSpPr txBox="1"/>
          <p:nvPr/>
        </p:nvSpPr>
        <p:spPr>
          <a:xfrm>
            <a:off x="1785990" y="1248219"/>
            <a:ext cx="5934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(-1pp)</a:t>
            </a:r>
          </a:p>
        </p:txBody>
      </p:sp>
      <p:sp>
        <p:nvSpPr>
          <p:cNvPr id="4" name="TextBox 3">
            <a:extLst>
              <a:ext uri="{FF2B5EF4-FFF2-40B4-BE49-F238E27FC236}">
                <a16:creationId xmlns:a16="http://schemas.microsoft.com/office/drawing/2014/main" id="{B5B8E474-303A-BFF4-DC64-8B5E307D71EB}"/>
              </a:ext>
              <a:ext uri="{C183D7F6-B498-43B3-948B-1728B52AA6E4}">
                <adec:decorative xmlns:adec="http://schemas.microsoft.com/office/drawing/2017/decorative" val="1"/>
              </a:ext>
            </a:extLst>
          </p:cNvPr>
          <p:cNvSpPr txBox="1"/>
          <p:nvPr/>
        </p:nvSpPr>
        <p:spPr>
          <a:xfrm>
            <a:off x="3028261" y="4722182"/>
            <a:ext cx="63190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(+1pp)</a:t>
            </a:r>
          </a:p>
        </p:txBody>
      </p:sp>
      <p:sp>
        <p:nvSpPr>
          <p:cNvPr id="5" name="TextBox 4">
            <a:extLst>
              <a:ext uri="{FF2B5EF4-FFF2-40B4-BE49-F238E27FC236}">
                <a16:creationId xmlns:a16="http://schemas.microsoft.com/office/drawing/2014/main" id="{314FF755-7EDD-EBAA-D3CE-62DDE3F005BE}"/>
              </a:ext>
              <a:ext uri="{C183D7F6-B498-43B3-948B-1728B52AA6E4}">
                <adec:decorative xmlns:adec="http://schemas.microsoft.com/office/drawing/2017/decorative" val="1"/>
              </a:ext>
            </a:extLst>
          </p:cNvPr>
          <p:cNvSpPr txBox="1"/>
          <p:nvPr/>
        </p:nvSpPr>
        <p:spPr>
          <a:xfrm>
            <a:off x="888837" y="5403433"/>
            <a:ext cx="72648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(+/-0pp)</a:t>
            </a:r>
          </a:p>
        </p:txBody>
      </p:sp>
      <p:sp>
        <p:nvSpPr>
          <p:cNvPr id="6" name="TextBox 5">
            <a:extLst>
              <a:ext uri="{FF2B5EF4-FFF2-40B4-BE49-F238E27FC236}">
                <a16:creationId xmlns:a16="http://schemas.microsoft.com/office/drawing/2014/main" id="{EE756D31-B216-0BB2-A385-D3E86120EF3C}"/>
              </a:ext>
              <a:ext uri="{C183D7F6-B498-43B3-948B-1728B52AA6E4}">
                <adec:decorative xmlns:adec="http://schemas.microsoft.com/office/drawing/2017/decorative" val="1"/>
              </a:ext>
            </a:extLst>
          </p:cNvPr>
          <p:cNvSpPr txBox="1"/>
          <p:nvPr/>
        </p:nvSpPr>
        <p:spPr>
          <a:xfrm>
            <a:off x="302309" y="4068609"/>
            <a:ext cx="5934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(-1pp)</a:t>
            </a:r>
          </a:p>
        </p:txBody>
      </p:sp>
      <p:sp>
        <p:nvSpPr>
          <p:cNvPr id="8" name="TextBox 7">
            <a:extLst>
              <a:ext uri="{FF2B5EF4-FFF2-40B4-BE49-F238E27FC236}">
                <a16:creationId xmlns:a16="http://schemas.microsoft.com/office/drawing/2014/main" id="{17920935-FEE9-A653-1BEB-1AF83F4BB0DB}"/>
              </a:ext>
              <a:ext uri="{C183D7F6-B498-43B3-948B-1728B52AA6E4}">
                <adec:decorative xmlns:adec="http://schemas.microsoft.com/office/drawing/2017/decorative" val="1"/>
              </a:ext>
            </a:extLst>
          </p:cNvPr>
          <p:cNvSpPr txBox="1"/>
          <p:nvPr/>
        </p:nvSpPr>
        <p:spPr>
          <a:xfrm>
            <a:off x="1386133" y="3086352"/>
            <a:ext cx="72648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(+/-0pp)</a:t>
            </a:r>
          </a:p>
        </p:txBody>
      </p:sp>
      <p:sp>
        <p:nvSpPr>
          <p:cNvPr id="9" name="TextBox 8">
            <a:extLst>
              <a:ext uri="{FF2B5EF4-FFF2-40B4-BE49-F238E27FC236}">
                <a16:creationId xmlns:a16="http://schemas.microsoft.com/office/drawing/2014/main" id="{E3C799D0-4587-4F2A-9BDC-3B54737D4682}"/>
              </a:ext>
              <a:ext uri="{C183D7F6-B498-43B3-948B-1728B52AA6E4}">
                <adec:decorative xmlns:adec="http://schemas.microsoft.com/office/drawing/2017/decorative" val="1"/>
              </a:ext>
            </a:extLst>
          </p:cNvPr>
          <p:cNvSpPr txBox="1"/>
          <p:nvPr/>
        </p:nvSpPr>
        <p:spPr>
          <a:xfrm>
            <a:off x="1649112" y="4626572"/>
            <a:ext cx="72648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(+/-0pp)</a:t>
            </a:r>
          </a:p>
        </p:txBody>
      </p:sp>
      <p:sp>
        <p:nvSpPr>
          <p:cNvPr id="11" name="TextBox 10">
            <a:extLst>
              <a:ext uri="{FF2B5EF4-FFF2-40B4-BE49-F238E27FC236}">
                <a16:creationId xmlns:a16="http://schemas.microsoft.com/office/drawing/2014/main" id="{855DF66F-7553-B459-5782-3087C4598812}"/>
              </a:ext>
              <a:ext uri="{C183D7F6-B498-43B3-948B-1728B52AA6E4}">
                <adec:decorative xmlns:adec="http://schemas.microsoft.com/office/drawing/2017/decorative" val="1"/>
              </a:ext>
            </a:extLst>
          </p:cNvPr>
          <p:cNvSpPr txBox="1"/>
          <p:nvPr/>
        </p:nvSpPr>
        <p:spPr>
          <a:xfrm>
            <a:off x="4382320" y="167533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(+/-0pp)</a:t>
            </a:r>
          </a:p>
        </p:txBody>
      </p:sp>
      <p:sp>
        <p:nvSpPr>
          <p:cNvPr id="13" name="TextBox 12">
            <a:extLst>
              <a:ext uri="{FF2B5EF4-FFF2-40B4-BE49-F238E27FC236}">
                <a16:creationId xmlns:a16="http://schemas.microsoft.com/office/drawing/2014/main" id="{2908EC01-B5C1-BF1C-4BB0-DC1FC802AA5F}"/>
              </a:ext>
              <a:ext uri="{C183D7F6-B498-43B3-948B-1728B52AA6E4}">
                <adec:decorative xmlns:adec="http://schemas.microsoft.com/office/drawing/2017/decorative" val="1"/>
              </a:ext>
            </a:extLst>
          </p:cNvPr>
          <p:cNvSpPr txBox="1"/>
          <p:nvPr/>
        </p:nvSpPr>
        <p:spPr>
          <a:xfrm>
            <a:off x="5085850" y="2444814"/>
            <a:ext cx="5934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(-2pp)</a:t>
            </a:r>
          </a:p>
        </p:txBody>
      </p:sp>
      <p:sp>
        <p:nvSpPr>
          <p:cNvPr id="14" name="TextBox 13">
            <a:extLst>
              <a:ext uri="{FF2B5EF4-FFF2-40B4-BE49-F238E27FC236}">
                <a16:creationId xmlns:a16="http://schemas.microsoft.com/office/drawing/2014/main" id="{D1C6B91B-F163-DE90-5545-17A81CEFB399}"/>
              </a:ext>
              <a:ext uri="{C183D7F6-B498-43B3-948B-1728B52AA6E4}">
                <adec:decorative xmlns:adec="http://schemas.microsoft.com/office/drawing/2017/decorative" val="1"/>
              </a:ext>
            </a:extLst>
          </p:cNvPr>
          <p:cNvSpPr txBox="1"/>
          <p:nvPr/>
        </p:nvSpPr>
        <p:spPr>
          <a:xfrm>
            <a:off x="5748856" y="2740101"/>
            <a:ext cx="63190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(+5pp)</a:t>
            </a:r>
          </a:p>
        </p:txBody>
      </p:sp>
      <p:sp>
        <p:nvSpPr>
          <p:cNvPr id="15" name="TextBox 14">
            <a:extLst>
              <a:ext uri="{FF2B5EF4-FFF2-40B4-BE49-F238E27FC236}">
                <a16:creationId xmlns:a16="http://schemas.microsoft.com/office/drawing/2014/main" id="{2571BD7A-51D7-30EB-4C49-541B88C8CED7}"/>
              </a:ext>
              <a:ext uri="{C183D7F6-B498-43B3-948B-1728B52AA6E4}">
                <adec:decorative xmlns:adec="http://schemas.microsoft.com/office/drawing/2017/decorative" val="1"/>
              </a:ext>
            </a:extLst>
          </p:cNvPr>
          <p:cNvSpPr txBox="1"/>
          <p:nvPr/>
        </p:nvSpPr>
        <p:spPr>
          <a:xfrm>
            <a:off x="6420693" y="3039660"/>
            <a:ext cx="63190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(+3pp)</a:t>
            </a:r>
          </a:p>
        </p:txBody>
      </p:sp>
      <p:sp>
        <p:nvSpPr>
          <p:cNvPr id="17" name="TextBox 16">
            <a:extLst>
              <a:ext uri="{FF2B5EF4-FFF2-40B4-BE49-F238E27FC236}">
                <a16:creationId xmlns:a16="http://schemas.microsoft.com/office/drawing/2014/main" id="{F6E9DE7F-4A6C-65C4-1C2B-FEB91B5A44D9}"/>
              </a:ext>
              <a:ext uri="{C183D7F6-B498-43B3-948B-1728B52AA6E4}">
                <adec:decorative xmlns:adec="http://schemas.microsoft.com/office/drawing/2017/decorative" val="1"/>
              </a:ext>
            </a:extLst>
          </p:cNvPr>
          <p:cNvSpPr txBox="1"/>
          <p:nvPr/>
        </p:nvSpPr>
        <p:spPr>
          <a:xfrm>
            <a:off x="7086643" y="3120105"/>
            <a:ext cx="63190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(+1pp)</a:t>
            </a:r>
          </a:p>
        </p:txBody>
      </p:sp>
      <p:sp>
        <p:nvSpPr>
          <p:cNvPr id="39" name="TextBox 38">
            <a:extLst>
              <a:ext uri="{FF2B5EF4-FFF2-40B4-BE49-F238E27FC236}">
                <a16:creationId xmlns:a16="http://schemas.microsoft.com/office/drawing/2014/main" id="{9F4E66CA-5306-4E0B-A1BC-2FB385D16CE5}"/>
              </a:ext>
            </a:extLst>
          </p:cNvPr>
          <p:cNvSpPr txBox="1"/>
          <p:nvPr/>
        </p:nvSpPr>
        <p:spPr>
          <a:xfrm>
            <a:off x="11261346" y="1080485"/>
            <a:ext cx="1012695" cy="600164"/>
          </a:xfrm>
          <a:prstGeom prst="rect">
            <a:avLst/>
          </a:prstGeom>
          <a:noFill/>
        </p:spPr>
        <p:txBody>
          <a:bodyPr wrap="square">
            <a:spAutoFit/>
          </a:bodyPr>
          <a:lstStyle/>
          <a:p>
            <a:pPr algn="ctr"/>
            <a:r>
              <a:rPr lang="en-GB" sz="1100" b="1">
                <a:solidFill>
                  <a:srgbClr val="5C5B5A"/>
                </a:solidFill>
              </a:rPr>
              <a:t>Change since Nov ’22**</a:t>
            </a:r>
          </a:p>
        </p:txBody>
      </p:sp>
      <p:sp>
        <p:nvSpPr>
          <p:cNvPr id="19" name="TextBox 18">
            <a:extLst>
              <a:ext uri="{FF2B5EF4-FFF2-40B4-BE49-F238E27FC236}">
                <a16:creationId xmlns:a16="http://schemas.microsoft.com/office/drawing/2014/main" id="{3D52969D-B29D-139C-9410-E791BC2AD1B7}"/>
              </a:ext>
            </a:extLst>
          </p:cNvPr>
          <p:cNvSpPr txBox="1"/>
          <p:nvPr/>
        </p:nvSpPr>
        <p:spPr>
          <a:xfrm>
            <a:off x="11428499" y="1575702"/>
            <a:ext cx="5934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(-1pp)</a:t>
            </a:r>
          </a:p>
        </p:txBody>
      </p:sp>
      <p:sp>
        <p:nvSpPr>
          <p:cNvPr id="22" name="TextBox 21">
            <a:extLst>
              <a:ext uri="{FF2B5EF4-FFF2-40B4-BE49-F238E27FC236}">
                <a16:creationId xmlns:a16="http://schemas.microsoft.com/office/drawing/2014/main" id="{3F49D417-03C7-6E8B-FD77-008D7A525E64}"/>
              </a:ext>
            </a:extLst>
          </p:cNvPr>
          <p:cNvSpPr txBox="1"/>
          <p:nvPr/>
        </p:nvSpPr>
        <p:spPr>
          <a:xfrm>
            <a:off x="11470978" y="2083681"/>
            <a:ext cx="5934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(-2pp)</a:t>
            </a:r>
          </a:p>
        </p:txBody>
      </p:sp>
      <p:sp>
        <p:nvSpPr>
          <p:cNvPr id="37" name="TextBox 36">
            <a:extLst>
              <a:ext uri="{FF2B5EF4-FFF2-40B4-BE49-F238E27FC236}">
                <a16:creationId xmlns:a16="http://schemas.microsoft.com/office/drawing/2014/main" id="{64824E66-2D2D-A255-3963-02E4023753BA}"/>
              </a:ext>
            </a:extLst>
          </p:cNvPr>
          <p:cNvSpPr txBox="1"/>
          <p:nvPr/>
        </p:nvSpPr>
        <p:spPr>
          <a:xfrm>
            <a:off x="11470978" y="2589054"/>
            <a:ext cx="5934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(-4pp)</a:t>
            </a:r>
          </a:p>
        </p:txBody>
      </p:sp>
      <p:sp>
        <p:nvSpPr>
          <p:cNvPr id="38" name="TextBox 37">
            <a:extLst>
              <a:ext uri="{FF2B5EF4-FFF2-40B4-BE49-F238E27FC236}">
                <a16:creationId xmlns:a16="http://schemas.microsoft.com/office/drawing/2014/main" id="{837FE430-4FAB-FFBA-1DC7-6E7B8FA5BE96}"/>
              </a:ext>
            </a:extLst>
          </p:cNvPr>
          <p:cNvSpPr txBox="1"/>
          <p:nvPr/>
        </p:nvSpPr>
        <p:spPr>
          <a:xfrm>
            <a:off x="11470978" y="3183196"/>
            <a:ext cx="5934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(-1pp)</a:t>
            </a:r>
          </a:p>
        </p:txBody>
      </p:sp>
      <p:sp>
        <p:nvSpPr>
          <p:cNvPr id="32" name="TextBox 31">
            <a:extLst>
              <a:ext uri="{FF2B5EF4-FFF2-40B4-BE49-F238E27FC236}">
                <a16:creationId xmlns:a16="http://schemas.microsoft.com/office/drawing/2014/main" id="{25BC2DFB-A68B-B741-E404-FA13B4C25C17}"/>
              </a:ext>
            </a:extLst>
          </p:cNvPr>
          <p:cNvSpPr txBox="1"/>
          <p:nvPr/>
        </p:nvSpPr>
        <p:spPr>
          <a:xfrm>
            <a:off x="11470978" y="3779068"/>
            <a:ext cx="5934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(-4pp)</a:t>
            </a:r>
          </a:p>
        </p:txBody>
      </p:sp>
      <p:sp>
        <p:nvSpPr>
          <p:cNvPr id="34" name="TextBox 33">
            <a:extLst>
              <a:ext uri="{FF2B5EF4-FFF2-40B4-BE49-F238E27FC236}">
                <a16:creationId xmlns:a16="http://schemas.microsoft.com/office/drawing/2014/main" id="{AEF76A90-BED6-6564-ABC2-92542133EA45}"/>
              </a:ext>
            </a:extLst>
          </p:cNvPr>
          <p:cNvSpPr txBox="1"/>
          <p:nvPr/>
        </p:nvSpPr>
        <p:spPr>
          <a:xfrm>
            <a:off x="11470978" y="4460319"/>
            <a:ext cx="5934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(-6pp)</a:t>
            </a:r>
          </a:p>
        </p:txBody>
      </p:sp>
      <p:sp>
        <p:nvSpPr>
          <p:cNvPr id="30" name="TextBox 29">
            <a:extLst>
              <a:ext uri="{FF2B5EF4-FFF2-40B4-BE49-F238E27FC236}">
                <a16:creationId xmlns:a16="http://schemas.microsoft.com/office/drawing/2014/main" id="{1AC007AE-E52C-5881-4BF8-2591800AC19D}"/>
              </a:ext>
            </a:extLst>
          </p:cNvPr>
          <p:cNvSpPr txBox="1"/>
          <p:nvPr/>
        </p:nvSpPr>
        <p:spPr>
          <a:xfrm>
            <a:off x="11451742" y="5079348"/>
            <a:ext cx="63190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(+1pp)</a:t>
            </a:r>
          </a:p>
        </p:txBody>
      </p:sp>
      <p:sp>
        <p:nvSpPr>
          <p:cNvPr id="35" name="TextBox 34">
            <a:extLst>
              <a:ext uri="{FF2B5EF4-FFF2-40B4-BE49-F238E27FC236}">
                <a16:creationId xmlns:a16="http://schemas.microsoft.com/office/drawing/2014/main" id="{362F4ED4-9791-26CC-000C-B0177578129D}"/>
              </a:ext>
            </a:extLst>
          </p:cNvPr>
          <p:cNvSpPr txBox="1"/>
          <p:nvPr/>
        </p:nvSpPr>
        <p:spPr>
          <a:xfrm>
            <a:off x="11451742" y="5595356"/>
            <a:ext cx="63190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(+1pp)</a:t>
            </a:r>
          </a:p>
        </p:txBody>
      </p:sp>
      <p:sp>
        <p:nvSpPr>
          <p:cNvPr id="57" name="TextBox 56">
            <a:extLst>
              <a:ext uri="{FF2B5EF4-FFF2-40B4-BE49-F238E27FC236}">
                <a16:creationId xmlns:a16="http://schemas.microsoft.com/office/drawing/2014/main" id="{30C10629-BFE9-4DB7-B710-B5CBB7A13602}"/>
              </a:ext>
              <a:ext uri="{C183D7F6-B498-43B3-948B-1728B52AA6E4}">
                <adec:decorative xmlns:adec="http://schemas.microsoft.com/office/drawing/2017/decorative" val="1"/>
              </a:ext>
            </a:extLst>
          </p:cNvPr>
          <p:cNvSpPr txBox="1"/>
          <p:nvPr/>
        </p:nvSpPr>
        <p:spPr>
          <a:xfrm>
            <a:off x="701069" y="655355"/>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Nov (S4)</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59" name="TextBox 58">
            <a:extLst>
              <a:ext uri="{FF2B5EF4-FFF2-40B4-BE49-F238E27FC236}">
                <a16:creationId xmlns:a16="http://schemas.microsoft.com/office/drawing/2014/main" id="{329FD019-3C84-4C04-9C93-D431D686A17B}"/>
              </a:ext>
              <a:ext uri="{C183D7F6-B498-43B3-948B-1728B52AA6E4}">
                <adec:decorative xmlns:adec="http://schemas.microsoft.com/office/drawing/2017/decorative" val="1"/>
              </a:ext>
            </a:extLst>
          </p:cNvPr>
          <p:cNvSpPr txBox="1"/>
          <p:nvPr/>
        </p:nvSpPr>
        <p:spPr>
          <a:xfrm>
            <a:off x="4608882" y="655355"/>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Nov (S4)</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3" name="Footer Placeholder 4">
            <a:extLst>
              <a:ext uri="{FF2B5EF4-FFF2-40B4-BE49-F238E27FC236}">
                <a16:creationId xmlns:a16="http://schemas.microsoft.com/office/drawing/2014/main" id="{4E338633-11CC-E374-4A28-88282B191FA8}"/>
              </a:ext>
            </a:extLst>
          </p:cNvPr>
          <p:cNvSpPr txBox="1">
            <a:spLocks/>
          </p:cNvSpPr>
          <p:nvPr/>
        </p:nvSpPr>
        <p:spPr>
          <a:xfrm>
            <a:off x="391549" y="635352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All data is from January (Survey 5). Unweighted base: 1,470 (All respondents); 860 (All who have previously had Covid-19)</a:t>
            </a:r>
          </a:p>
          <a:p>
            <a:pPr marR="0" lvl="0" algn="l" defTabSz="914400" rtl="0" eaLnBrk="1" fontAlgn="auto" latinLnBrk="0" hangingPunct="1">
              <a:lnSpc>
                <a:spcPct val="100000"/>
              </a:lnSpc>
              <a:spcBef>
                <a:spcPts val="0"/>
              </a:spcBef>
              <a:spcAft>
                <a:spcPts val="0"/>
              </a:spcAft>
              <a:buClrTx/>
              <a:buSzTx/>
              <a:tabLst/>
              <a:defRPr/>
            </a:pPr>
            <a:r>
              <a:rPr lang="en-GB" sz="1000">
                <a:solidFill>
                  <a:srgbClr val="FFFFFF">
                    <a:lumMod val="50000"/>
                  </a:srgbClr>
                </a:solidFill>
                <a:latin typeface="Arial"/>
                <a:cs typeface="Arial" panose="020B0604020202020204" pitchFamily="34" charset="0"/>
              </a:rPr>
              <a:t>*Likely to get both and unlikely to get either, based on analysis of a combined % of “very” + ”somewhat” likely/unlikely </a:t>
            </a:r>
          </a:p>
          <a:p>
            <a:pPr marR="0" lvl="0" algn="l" defTabSz="914400" rtl="0" eaLnBrk="1" fontAlgn="auto" latinLnBrk="0" hangingPunct="1">
              <a:lnSpc>
                <a:spcPct val="100000"/>
              </a:lnSpc>
              <a:spcBef>
                <a:spcPts val="0"/>
              </a:spcBef>
              <a:spcAft>
                <a:spcPts val="0"/>
              </a:spcAft>
              <a:buClrTx/>
              <a:buSzTx/>
              <a:tabLst/>
              <a:defRPr/>
            </a:pPr>
            <a:r>
              <a:rPr lang="en-GB" sz="1000">
                <a:solidFill>
                  <a:srgbClr val="FFFFFF">
                    <a:lumMod val="50000"/>
                  </a:srgbClr>
                </a:solidFill>
                <a:latin typeface="Arial"/>
                <a:cs typeface="Arial" panose="020B0604020202020204" pitchFamily="34" charset="0"/>
              </a:rPr>
              <a:t>**It should be noted that some of these behaviours are seasonal, i.e. respondents are less likely to open windows during the winter</a:t>
            </a:r>
          </a:p>
        </p:txBody>
      </p:sp>
      <p:sp>
        <p:nvSpPr>
          <p:cNvPr id="18" name="Slide Number Placeholder 4">
            <a:extLst>
              <a:ext uri="{FF2B5EF4-FFF2-40B4-BE49-F238E27FC236}">
                <a16:creationId xmlns:a16="http://schemas.microsoft.com/office/drawing/2014/main" id="{CDFB6D60-0E67-556F-7B83-85C8184FED2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550309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1BDE136-986E-2CAD-C64E-6D7FD2054B4A}"/>
              </a:ext>
            </a:extLst>
          </p:cNvPr>
          <p:cNvSpPr>
            <a:spLocks noGrp="1"/>
          </p:cNvSpPr>
          <p:nvPr>
            <p:ph type="title"/>
          </p:nvPr>
        </p:nvSpPr>
        <p:spPr>
          <a:xfrm>
            <a:off x="600689" y="1345200"/>
            <a:ext cx="5495023" cy="1116000"/>
          </a:xfrm>
        </p:spPr>
        <p:txBody>
          <a:bodyPr anchor="t">
            <a:normAutofit/>
          </a:bodyPr>
          <a:lstStyle/>
          <a:p>
            <a:r>
              <a:rPr lang="en-GB" b="1"/>
              <a:t>Appendix: Summaries by local area</a:t>
            </a:r>
          </a:p>
        </p:txBody>
      </p:sp>
      <p:graphicFrame>
        <p:nvGraphicFramePr>
          <p:cNvPr id="8" name="Table 5">
            <a:extLst>
              <a:ext uri="{FF2B5EF4-FFF2-40B4-BE49-F238E27FC236}">
                <a16:creationId xmlns:a16="http://schemas.microsoft.com/office/drawing/2014/main" id="{DE42294F-0D03-160A-6E2F-63EE1FD5AD53}"/>
              </a:ext>
            </a:extLst>
          </p:cNvPr>
          <p:cNvGraphicFramePr>
            <a:graphicFrameLocks noGrp="1"/>
          </p:cNvGraphicFramePr>
          <p:nvPr>
            <p:extLst>
              <p:ext uri="{D42A27DB-BD31-4B8C-83A1-F6EECF244321}">
                <p14:modId xmlns:p14="http://schemas.microsoft.com/office/powerpoint/2010/main" val="1901282854"/>
              </p:ext>
            </p:extLst>
          </p:nvPr>
        </p:nvGraphicFramePr>
        <p:xfrm>
          <a:off x="588553" y="4583229"/>
          <a:ext cx="3648167" cy="1440000"/>
        </p:xfrm>
        <a:graphic>
          <a:graphicData uri="http://schemas.openxmlformats.org/drawingml/2006/table">
            <a:tbl>
              <a:tblPr firstRow="1" bandRow="1">
                <a:tableStyleId>{5C22544A-7EE6-4342-B048-85BDC9FD1C3A}</a:tableStyleId>
              </a:tblPr>
              <a:tblGrid>
                <a:gridCol w="2376589">
                  <a:extLst>
                    <a:ext uri="{9D8B030D-6E8A-4147-A177-3AD203B41FA5}">
                      <a16:colId xmlns:a16="http://schemas.microsoft.com/office/drawing/2014/main" val="4846203"/>
                    </a:ext>
                  </a:extLst>
                </a:gridCol>
                <a:gridCol w="1271578">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Bolton</a:t>
                      </a:r>
                      <a:endParaRPr lang="en-GB" sz="1400" b="1">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 83</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panose="020B0604020202020204" pitchFamily="34" charset="0"/>
                          <a:cs typeface="Arial" panose="020B0604020202020204" pitchFamily="34" charset="0"/>
                        </a:rPr>
                        <a:t>Bury</a:t>
                      </a:r>
                      <a:endParaRPr lang="en-GB" sz="1400" b="1">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84</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panose="020B0604020202020204" pitchFamily="34" charset="0"/>
                          <a:cs typeface="Arial" panose="020B0604020202020204" pitchFamily="34" charset="0"/>
                        </a:rPr>
                        <a:t>Manchester</a:t>
                      </a:r>
                      <a:endParaRPr lang="en-GB" sz="1400" b="1">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hlinkClick r:id="rId4" action="ppaction://hlinksldjump">
                            <a:extLst>
                              <a:ext uri="{A12FA001-AC4F-418D-AE19-62706E023703}">
                                <ahyp:hlinkClr xmlns:ahyp="http://schemas.microsoft.com/office/drawing/2018/hyperlinkcolor" val="tx"/>
                              </a:ext>
                            </a:extLst>
                          </a:hlinkClick>
                        </a:rPr>
                        <a:t>page 85</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4343523"/>
                  </a:ext>
                </a:extLst>
              </a:tr>
              <a:tr h="288000">
                <a:tc>
                  <a:txBody>
                    <a:bodyPr/>
                    <a:lstStyle/>
                    <a:p>
                      <a:r>
                        <a:rPr lang="en-GB" sz="1400" b="1">
                          <a:solidFill>
                            <a:schemeClr val="bg1"/>
                          </a:solidFill>
                        </a:rPr>
                        <a:t>Oldham</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hlinkClick r:id="rId5" action="ppaction://hlinksldjump">
                            <a:extLst>
                              <a:ext uri="{A12FA001-AC4F-418D-AE19-62706E023703}">
                                <ahyp:hlinkClr xmlns:ahyp="http://schemas.microsoft.com/office/drawing/2018/hyperlinkcolor" val="tx"/>
                              </a:ext>
                            </a:extLst>
                          </a:hlinkClick>
                        </a:rPr>
                        <a:t>page 86</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042638"/>
                  </a:ext>
                </a:extLst>
              </a:tr>
              <a:tr h="288000">
                <a:tc>
                  <a:txBody>
                    <a:bodyPr/>
                    <a:lstStyle/>
                    <a:p>
                      <a:r>
                        <a:rPr lang="en-GB" sz="1400" b="1">
                          <a:solidFill>
                            <a:schemeClr val="bg1"/>
                          </a:solidFill>
                        </a:rPr>
                        <a:t>Rochdale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page 87</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1582017"/>
                  </a:ext>
                </a:extLst>
              </a:tr>
            </a:tbl>
          </a:graphicData>
        </a:graphic>
      </p:graphicFrame>
      <p:graphicFrame>
        <p:nvGraphicFramePr>
          <p:cNvPr id="9" name="Table 8">
            <a:extLst>
              <a:ext uri="{FF2B5EF4-FFF2-40B4-BE49-F238E27FC236}">
                <a16:creationId xmlns:a16="http://schemas.microsoft.com/office/drawing/2014/main" id="{009F7C8A-358E-22ED-FCA5-1E530A808C0C}"/>
              </a:ext>
            </a:extLst>
          </p:cNvPr>
          <p:cNvGraphicFramePr>
            <a:graphicFrameLocks noGrp="1"/>
          </p:cNvGraphicFramePr>
          <p:nvPr>
            <p:extLst>
              <p:ext uri="{D42A27DB-BD31-4B8C-83A1-F6EECF244321}">
                <p14:modId xmlns:p14="http://schemas.microsoft.com/office/powerpoint/2010/main" val="3118883246"/>
              </p:ext>
            </p:extLst>
          </p:nvPr>
        </p:nvGraphicFramePr>
        <p:xfrm>
          <a:off x="4550953" y="4583229"/>
          <a:ext cx="3648167" cy="1440000"/>
        </p:xfrm>
        <a:graphic>
          <a:graphicData uri="http://schemas.openxmlformats.org/drawingml/2006/table">
            <a:tbl>
              <a:tblPr firstRow="1" bandRow="1">
                <a:tableStyleId>{5C22544A-7EE6-4342-B048-85BDC9FD1C3A}</a:tableStyleId>
              </a:tblPr>
              <a:tblGrid>
                <a:gridCol w="2347152">
                  <a:extLst>
                    <a:ext uri="{9D8B030D-6E8A-4147-A177-3AD203B41FA5}">
                      <a16:colId xmlns:a16="http://schemas.microsoft.com/office/drawing/2014/main" val="4846203"/>
                    </a:ext>
                  </a:extLst>
                </a:gridCol>
                <a:gridCol w="1301015">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Salford</a:t>
                      </a:r>
                      <a:endParaRPr lang="en-GB" sz="1400" b="1">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page 88</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panose="020B0604020202020204" pitchFamily="34" charset="0"/>
                          <a:cs typeface="Arial" panose="020B0604020202020204" pitchFamily="34" charset="0"/>
                        </a:rPr>
                        <a:t>Stockport</a:t>
                      </a:r>
                      <a:endParaRPr lang="en-GB" sz="1400" b="1">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page 89</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panose="020B0604020202020204" pitchFamily="34" charset="0"/>
                          <a:cs typeface="Arial" panose="020B0604020202020204" pitchFamily="34" charset="0"/>
                        </a:rPr>
                        <a:t>Tameside</a:t>
                      </a:r>
                      <a:endParaRPr lang="en-GB" sz="1400" b="1">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hlinkClick r:id="rId9" action="ppaction://hlinksldjump">
                            <a:extLst>
                              <a:ext uri="{A12FA001-AC4F-418D-AE19-62706E023703}">
                                <ahyp:hlinkClr xmlns:ahyp="http://schemas.microsoft.com/office/drawing/2018/hyperlinkcolor" val="tx"/>
                              </a:ext>
                            </a:extLst>
                          </a:hlinkClick>
                        </a:rPr>
                        <a:t>page 90</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4343523"/>
                  </a:ext>
                </a:extLst>
              </a:tr>
              <a:tr h="288000">
                <a:tc>
                  <a:txBody>
                    <a:bodyPr/>
                    <a:lstStyle/>
                    <a:p>
                      <a:r>
                        <a:rPr lang="en-GB" sz="1400" b="1">
                          <a:solidFill>
                            <a:schemeClr val="bg1"/>
                          </a:solidFill>
                        </a:rPr>
                        <a:t>Trafford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hlinkClick r:id="rId10" action="ppaction://hlinksldjump">
                            <a:extLst>
                              <a:ext uri="{A12FA001-AC4F-418D-AE19-62706E023703}">
                                <ahyp:hlinkClr xmlns:ahyp="http://schemas.microsoft.com/office/drawing/2018/hyperlinkcolor" val="tx"/>
                              </a:ext>
                            </a:extLst>
                          </a:hlinkClick>
                        </a:rPr>
                        <a:t>page 91</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042638"/>
                  </a:ext>
                </a:extLst>
              </a:tr>
              <a:tr h="288000">
                <a:tc>
                  <a:txBody>
                    <a:bodyPr/>
                    <a:lstStyle/>
                    <a:p>
                      <a:r>
                        <a:rPr lang="en-GB" sz="1400" b="1">
                          <a:solidFill>
                            <a:schemeClr val="bg1"/>
                          </a:solidFill>
                        </a:rPr>
                        <a:t>Wigan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11" action="ppaction://hlinksldjump">
                            <a:extLst>
                              <a:ext uri="{A12FA001-AC4F-418D-AE19-62706E023703}">
                                <ahyp:hlinkClr xmlns:ahyp="http://schemas.microsoft.com/office/drawing/2018/hyperlinkcolor" val="tx"/>
                              </a:ext>
                            </a:extLst>
                          </a:hlinkClick>
                        </a:rPr>
                        <a:t>page 92</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493419"/>
                  </a:ext>
                </a:extLst>
              </a:tr>
            </a:tbl>
          </a:graphicData>
        </a:graphic>
      </p:graphicFrame>
    </p:spTree>
    <p:extLst>
      <p:ext uri="{BB962C8B-B14F-4D97-AF65-F5344CB8AC3E}">
        <p14:creationId xmlns:p14="http://schemas.microsoft.com/office/powerpoint/2010/main" val="7727992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36121" y="225554"/>
            <a:ext cx="10515600" cy="586800"/>
          </a:xfrm>
        </p:spPr>
        <p:txBody>
          <a:bodyPr vert="horz" lIns="91440" tIns="45720" rIns="91440" bIns="45720" rtlCol="0" anchor="ctr">
            <a:noAutofit/>
          </a:bodyPr>
          <a:lstStyle/>
          <a:p>
            <a:r>
              <a:rPr lang="en-GB" sz="1800" b="1"/>
              <a:t>Bolton</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121" y="812354"/>
            <a:ext cx="11017826" cy="5233292"/>
          </a:xfrm>
        </p:spPr>
        <p:txBody>
          <a:bodyPr wrap="square">
            <a:spAutoFit/>
          </a:bodyPr>
          <a:lstStyle/>
          <a:p>
            <a:pPr marL="0" indent="0" algn="just">
              <a:lnSpc>
                <a:spcPct val="100000"/>
              </a:lnSpc>
              <a:spcBef>
                <a:spcPts val="0"/>
              </a:spcBef>
              <a:spcAft>
                <a:spcPts val="200"/>
              </a:spcAft>
              <a:buNone/>
            </a:pPr>
            <a:r>
              <a:rPr lang="en-GB" sz="1100" b="1"/>
              <a:t>Good work:</a:t>
            </a:r>
          </a:p>
          <a:p>
            <a:pPr marL="0" indent="0" algn="just">
              <a:lnSpc>
                <a:spcPct val="100000"/>
              </a:lnSpc>
              <a:spcBef>
                <a:spcPts val="0"/>
              </a:spcBef>
              <a:spcAft>
                <a:spcPts val="200"/>
              </a:spcAft>
              <a:buNone/>
            </a:pPr>
            <a:r>
              <a:rPr lang="en-GB" sz="1100"/>
              <a:t>47% of respondents in Bolton are working from home at least some of the time, compared to the GM average (50%).</a:t>
            </a:r>
          </a:p>
          <a:p>
            <a:pPr marL="0" indent="0" algn="just">
              <a:lnSpc>
                <a:spcPct val="100000"/>
              </a:lnSpc>
              <a:spcBef>
                <a:spcPts val="0"/>
              </a:spcBef>
              <a:spcAft>
                <a:spcPts val="200"/>
              </a:spcAft>
              <a:buNone/>
            </a:pPr>
            <a:r>
              <a:rPr lang="en-GB" sz="1100"/>
              <a:t>Over two third (68%) of Bolton respondents are satisfied with their jobs, similar to the GM average (71%). </a:t>
            </a:r>
          </a:p>
          <a:p>
            <a:pPr marL="0" indent="0" algn="just">
              <a:lnSpc>
                <a:spcPct val="100000"/>
              </a:lnSpc>
              <a:spcBef>
                <a:spcPts val="0"/>
              </a:spcBef>
              <a:spcAft>
                <a:spcPts val="200"/>
              </a:spcAft>
              <a:buNone/>
            </a:pPr>
            <a:endParaRPr lang="en-GB" sz="1100" b="1"/>
          </a:p>
          <a:p>
            <a:pPr marL="0" indent="0" algn="just">
              <a:lnSpc>
                <a:spcPct val="100000"/>
              </a:lnSpc>
              <a:spcBef>
                <a:spcPts val="0"/>
              </a:spcBef>
              <a:spcAft>
                <a:spcPts val="200"/>
              </a:spcAft>
              <a:buNone/>
            </a:pPr>
            <a:r>
              <a:rPr lang="en-GB" sz="1100" b="1"/>
              <a:t>Cost of living:</a:t>
            </a:r>
          </a:p>
          <a:p>
            <a:pPr algn="just">
              <a:lnSpc>
                <a:spcPct val="100000"/>
              </a:lnSpc>
              <a:spcBef>
                <a:spcPts val="0"/>
              </a:spcBef>
              <a:spcAft>
                <a:spcPts val="200"/>
              </a:spcAft>
            </a:pPr>
            <a:r>
              <a:rPr lang="en-GB" sz="1100"/>
              <a:t>Nearly 4 in 5 (77%) of respondents in Bolton say they have been ‘very worried’ or ‘somewhat worried’ about the cost of living, in line with the GM average (78%)</a:t>
            </a:r>
          </a:p>
          <a:p>
            <a:pPr algn="just">
              <a:lnSpc>
                <a:spcPct val="100000"/>
              </a:lnSpc>
              <a:spcBef>
                <a:spcPts val="0"/>
              </a:spcBef>
              <a:spcAft>
                <a:spcPts val="200"/>
              </a:spcAft>
            </a:pPr>
            <a:r>
              <a:rPr lang="en-GB" sz="1100"/>
              <a:t>Over 8 in 10 (83%) of respondents in Bolton say that their cost of living has increased in the past month, similar to the GM average (82%)</a:t>
            </a:r>
          </a:p>
          <a:p>
            <a:pPr marL="0" indent="0" algn="just">
              <a:lnSpc>
                <a:spcPct val="100000"/>
              </a:lnSpc>
              <a:spcBef>
                <a:spcPts val="0"/>
              </a:spcBef>
              <a:spcAft>
                <a:spcPts val="200"/>
              </a:spcAft>
              <a:buNone/>
            </a:pPr>
            <a:r>
              <a:rPr lang="en-GB" sz="1100"/>
              <a:t>47% of Bolton respondents say that they won’t be able to save any money in the next 12 months, compared to the GM average (45%)</a:t>
            </a:r>
          </a:p>
          <a:p>
            <a:pPr marL="0" indent="0" algn="just">
              <a:lnSpc>
                <a:spcPct val="100000"/>
              </a:lnSpc>
              <a:spcBef>
                <a:spcPts val="0"/>
              </a:spcBef>
              <a:spcAft>
                <a:spcPts val="200"/>
              </a:spcAft>
              <a:buNone/>
            </a:pPr>
            <a:r>
              <a:rPr lang="en-GB" sz="1100"/>
              <a:t>43% of respondents in Bolton say that they would not be able to afford an unexpected but necessary expense of £850, in line with the GM average (41%)</a:t>
            </a:r>
          </a:p>
          <a:p>
            <a:pPr marL="0" indent="0" algn="just">
              <a:lnSpc>
                <a:spcPct val="100000"/>
              </a:lnSpc>
              <a:spcBef>
                <a:spcPts val="0"/>
              </a:spcBef>
              <a:spcAft>
                <a:spcPts val="200"/>
              </a:spcAft>
              <a:buNone/>
            </a:pPr>
            <a:r>
              <a:rPr lang="en-GB" sz="1100"/>
              <a:t>Over a third (35%) of respondents in Bolton have had to use more credit in the last month than they did a year ago, similar to the GM average (33%)</a:t>
            </a:r>
          </a:p>
          <a:p>
            <a:pPr algn="just">
              <a:lnSpc>
                <a:spcPct val="100000"/>
              </a:lnSpc>
              <a:spcBef>
                <a:spcPts val="0"/>
              </a:spcBef>
              <a:spcAft>
                <a:spcPts val="200"/>
              </a:spcAft>
            </a:pPr>
            <a:r>
              <a:rPr lang="en-GB" sz="1100"/>
              <a:t>Over half of respondents in Bolton say that it is hard to afford their energy costs (55%), in line with the GM average (57%), with over 2 in 5 (43%) saying that it is difficult to afford their rent or mortgage costs, again in line with the GM average (42%)</a:t>
            </a:r>
          </a:p>
          <a:p>
            <a:pPr marL="0" indent="0" algn="just">
              <a:lnSpc>
                <a:spcPct val="100000"/>
              </a:lnSpc>
              <a:spcBef>
                <a:spcPts val="0"/>
              </a:spcBef>
              <a:spcAft>
                <a:spcPts val="200"/>
              </a:spcAft>
              <a:buNone/>
            </a:pPr>
            <a:endParaRPr lang="en-GB" sz="1100" b="1"/>
          </a:p>
          <a:p>
            <a:pPr marL="0" indent="0" algn="just">
              <a:lnSpc>
                <a:spcPct val="100000"/>
              </a:lnSpc>
              <a:spcBef>
                <a:spcPts val="0"/>
              </a:spcBef>
              <a:spcAft>
                <a:spcPts val="200"/>
              </a:spcAft>
              <a:buNone/>
            </a:pPr>
            <a:r>
              <a:rPr lang="en-GB" sz="1100" b="1"/>
              <a:t>Food insecurity:</a:t>
            </a:r>
          </a:p>
          <a:p>
            <a:pPr marL="0" indent="0" algn="just">
              <a:lnSpc>
                <a:spcPct val="100000"/>
              </a:lnSpc>
              <a:spcBef>
                <a:spcPts val="0"/>
              </a:spcBef>
              <a:spcAft>
                <a:spcPts val="200"/>
              </a:spcAft>
              <a:buNone/>
            </a:pPr>
            <a:r>
              <a:rPr lang="en-GB" sz="1100"/>
              <a:t>Over half (58%) of Bolton respondents with children live in a food insecure household, similar to the GM average (56%)</a:t>
            </a:r>
          </a:p>
          <a:p>
            <a:pPr algn="just">
              <a:lnSpc>
                <a:spcPct val="100000"/>
              </a:lnSpc>
              <a:spcBef>
                <a:spcPts val="0"/>
              </a:spcBef>
              <a:spcAft>
                <a:spcPts val="200"/>
              </a:spcAft>
            </a:pPr>
            <a:r>
              <a:rPr lang="en-GB" sz="1100"/>
              <a:t>Over a third (37%) of Bolton respondents have, at some point, cut the size of meals or skipped meals because there wasn’t enough money for food, compared to the GM average (34%)</a:t>
            </a:r>
          </a:p>
          <a:p>
            <a:pPr algn="just">
              <a:lnSpc>
                <a:spcPct val="100000"/>
              </a:lnSpc>
              <a:spcBef>
                <a:spcPts val="0"/>
              </a:spcBef>
              <a:spcAft>
                <a:spcPts val="200"/>
              </a:spcAft>
            </a:pPr>
            <a:r>
              <a:rPr lang="en-GB" sz="1100"/>
              <a:t>A quarter (25%) of respondents in Bolton have lost weight because there wasn’t enough money for food, similar to the GM average (23%)</a:t>
            </a:r>
          </a:p>
          <a:p>
            <a:pPr algn="just">
              <a:lnSpc>
                <a:spcPct val="100000"/>
              </a:lnSpc>
              <a:spcBef>
                <a:spcPts val="0"/>
              </a:spcBef>
              <a:spcAft>
                <a:spcPts val="200"/>
              </a:spcAft>
            </a:pPr>
            <a:r>
              <a:rPr lang="en-GB" sz="1100"/>
              <a:t>A quarter (25%) of Bolton respondents have not eaten for a whole day because there wasn’t enough money for food, compared to the GM average (21%)</a:t>
            </a:r>
          </a:p>
          <a:p>
            <a:pPr marL="0" indent="0" algn="just">
              <a:lnSpc>
                <a:spcPct val="100000"/>
              </a:lnSpc>
              <a:spcBef>
                <a:spcPts val="0"/>
              </a:spcBef>
              <a:spcAft>
                <a:spcPts val="200"/>
              </a:spcAft>
              <a:buNone/>
            </a:pPr>
            <a:r>
              <a:rPr lang="en-GB" sz="1100"/>
              <a:t>29% of Bolton respondents with children are entitled to free school meals, compared to the GM average (30%)</a:t>
            </a:r>
          </a:p>
          <a:p>
            <a:pPr marL="0" indent="0" algn="just">
              <a:lnSpc>
                <a:spcPct val="100000"/>
              </a:lnSpc>
              <a:spcBef>
                <a:spcPts val="0"/>
              </a:spcBef>
              <a:spcAft>
                <a:spcPts val="200"/>
              </a:spcAft>
              <a:buNone/>
            </a:pPr>
            <a:endParaRPr lang="en-GB" sz="1100" b="1"/>
          </a:p>
          <a:p>
            <a:pPr algn="just">
              <a:lnSpc>
                <a:spcPct val="100000"/>
              </a:lnSpc>
              <a:spcBef>
                <a:spcPts val="0"/>
              </a:spcBef>
              <a:spcAft>
                <a:spcPts val="200"/>
              </a:spcAft>
            </a:pPr>
            <a:r>
              <a:rPr lang="en-GB" sz="1100" b="1"/>
              <a:t>Digital Inclusion:</a:t>
            </a:r>
          </a:p>
          <a:p>
            <a:pPr algn="just">
              <a:lnSpc>
                <a:spcPct val="100000"/>
              </a:lnSpc>
              <a:spcBef>
                <a:spcPts val="0"/>
              </a:spcBef>
              <a:spcAft>
                <a:spcPts val="200"/>
              </a:spcAft>
            </a:pPr>
            <a:r>
              <a:rPr lang="en-GB" sz="1100"/>
              <a:t>Nearly half (48%) of respondents in Bolton have experienced some form of digital inclusion, significantly higher than the GM average (36%)</a:t>
            </a:r>
            <a:endParaRPr lang="en-GB" sz="1100" b="1"/>
          </a:p>
          <a:p>
            <a:pPr marL="0" indent="0" algn="just">
              <a:lnSpc>
                <a:spcPct val="100000"/>
              </a:lnSpc>
              <a:spcBef>
                <a:spcPts val="0"/>
              </a:spcBef>
              <a:spcAft>
                <a:spcPts val="200"/>
              </a:spcAft>
              <a:buNone/>
            </a:pPr>
            <a:r>
              <a:rPr lang="en-GB" sz="1100"/>
              <a:t>Around 1 in 5 (19%) of Bolton respondents are not confident in using digital services online or live with someone who is not confident, compared to the GM average (15%)</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r>
              <a:rPr lang="en-GB" sz="1100" b="1"/>
              <a:t>COVID-19:</a:t>
            </a:r>
          </a:p>
          <a:p>
            <a:pPr algn="just">
              <a:lnSpc>
                <a:spcPct val="100000"/>
              </a:lnSpc>
              <a:spcBef>
                <a:spcPts val="0"/>
              </a:spcBef>
              <a:spcAft>
                <a:spcPts val="200"/>
              </a:spcAft>
            </a:pPr>
            <a:r>
              <a:rPr lang="en-GB" sz="1100"/>
              <a:t>A quarter (25%) of Bolton respondents are either ‘extremely’ or ‘very’ worried about Covid-19 and its impacts, similar to the GM average (24%)</a:t>
            </a:r>
          </a:p>
        </p:txBody>
      </p:sp>
      <p:sp>
        <p:nvSpPr>
          <p:cNvPr id="6" name="Slide Number Placeholder 4">
            <a:extLst>
              <a:ext uri="{FF2B5EF4-FFF2-40B4-BE49-F238E27FC236}">
                <a16:creationId xmlns:a16="http://schemas.microsoft.com/office/drawing/2014/main" id="{CBA358FD-361E-4F0B-B2D3-BDE5C5A25D67}"/>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718711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19688" y="78999"/>
            <a:ext cx="10515600" cy="586800"/>
          </a:xfrm>
        </p:spPr>
        <p:txBody>
          <a:bodyPr vert="horz" lIns="91440" tIns="45720" rIns="91440" bIns="45720" rtlCol="0" anchor="ctr">
            <a:noAutofit/>
          </a:bodyPr>
          <a:lstStyle/>
          <a:p>
            <a:r>
              <a:rPr lang="en-GB" sz="1800" b="1"/>
              <a:t>Bury</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19688" y="570181"/>
            <a:ext cx="11017826" cy="7767319"/>
          </a:xfrm>
        </p:spPr>
        <p:txBody>
          <a:bodyPr wrap="square">
            <a:spAutoFit/>
          </a:bodyPr>
          <a:lstStyle/>
          <a:p>
            <a:pPr marL="0" indent="0" algn="just">
              <a:lnSpc>
                <a:spcPct val="100000"/>
              </a:lnSpc>
              <a:spcBef>
                <a:spcPts val="0"/>
              </a:spcBef>
              <a:spcAft>
                <a:spcPts val="200"/>
              </a:spcAft>
              <a:buNone/>
            </a:pPr>
            <a:r>
              <a:rPr lang="en-GB" sz="1100" b="1"/>
              <a:t>Good work:</a:t>
            </a:r>
          </a:p>
          <a:p>
            <a:pPr marL="0" indent="0" algn="just">
              <a:lnSpc>
                <a:spcPct val="100000"/>
              </a:lnSpc>
              <a:spcBef>
                <a:spcPts val="0"/>
              </a:spcBef>
              <a:spcAft>
                <a:spcPts val="200"/>
              </a:spcAft>
              <a:buNone/>
            </a:pPr>
            <a:r>
              <a:rPr lang="en-GB" sz="1100"/>
              <a:t>Around half (49%) of respondents in Bury are working from home at least some of the time, in line with the GM average (50%)</a:t>
            </a:r>
          </a:p>
          <a:p>
            <a:pPr marL="0" indent="0" algn="just">
              <a:lnSpc>
                <a:spcPct val="100000"/>
              </a:lnSpc>
              <a:spcBef>
                <a:spcPts val="0"/>
              </a:spcBef>
              <a:spcAft>
                <a:spcPts val="200"/>
              </a:spcAft>
              <a:buNone/>
            </a:pPr>
            <a:r>
              <a:rPr lang="en-GB" sz="1100"/>
              <a:t>Nearly three quarters (74%) of respondents in Bury who work are satisfied with their jobs, compared to the GM average (71%)</a:t>
            </a:r>
          </a:p>
          <a:p>
            <a:pPr marL="0" indent="0" algn="just">
              <a:lnSpc>
                <a:spcPct val="100000"/>
              </a:lnSpc>
              <a:spcBef>
                <a:spcPts val="0"/>
              </a:spcBef>
              <a:spcAft>
                <a:spcPts val="200"/>
              </a:spcAft>
              <a:buNone/>
            </a:pPr>
            <a:endParaRPr lang="en-GB" sz="1100" b="1"/>
          </a:p>
          <a:p>
            <a:pPr marL="0" indent="0" algn="just">
              <a:lnSpc>
                <a:spcPct val="100000"/>
              </a:lnSpc>
              <a:spcBef>
                <a:spcPts val="0"/>
              </a:spcBef>
              <a:spcAft>
                <a:spcPts val="200"/>
              </a:spcAft>
              <a:buNone/>
            </a:pPr>
            <a:r>
              <a:rPr lang="en-GB" sz="1100" b="1"/>
              <a:t>Cost of Living:</a:t>
            </a:r>
          </a:p>
          <a:p>
            <a:pPr algn="just">
              <a:lnSpc>
                <a:spcPct val="100000"/>
              </a:lnSpc>
              <a:spcBef>
                <a:spcPts val="0"/>
              </a:spcBef>
              <a:spcAft>
                <a:spcPts val="200"/>
              </a:spcAft>
            </a:pPr>
            <a:r>
              <a:rPr lang="en-GB" sz="1100"/>
              <a:t>Over three quarters (77%) of respondents in Bury have been ‘very’ or ‘somewhat’ worried about the rising cost of living, compared to the GM average (78%)</a:t>
            </a:r>
          </a:p>
          <a:p>
            <a:pPr marL="0" indent="0" algn="just">
              <a:lnSpc>
                <a:spcPct val="100000"/>
              </a:lnSpc>
              <a:spcBef>
                <a:spcPts val="0"/>
              </a:spcBef>
              <a:spcAft>
                <a:spcPts val="200"/>
              </a:spcAft>
              <a:buNone/>
            </a:pPr>
            <a:r>
              <a:rPr lang="en-GB" sz="1100"/>
              <a:t>Over 4 in 5 (82%) of Bury respondents say that their cost of living has increased over the last month, the same as the GM average (82%)</a:t>
            </a:r>
          </a:p>
          <a:p>
            <a:pPr algn="just">
              <a:lnSpc>
                <a:spcPct val="100000"/>
              </a:lnSpc>
              <a:spcBef>
                <a:spcPts val="0"/>
              </a:spcBef>
              <a:spcAft>
                <a:spcPts val="200"/>
              </a:spcAft>
            </a:pPr>
            <a:r>
              <a:rPr lang="en-GB" sz="1100"/>
              <a:t>47% of respondents in Bury say that they will not be able to save any money in the next 12 months, similar to the GM average (45%)</a:t>
            </a:r>
          </a:p>
          <a:p>
            <a:pPr algn="just">
              <a:lnSpc>
                <a:spcPct val="100000"/>
              </a:lnSpc>
              <a:spcBef>
                <a:spcPts val="0"/>
              </a:spcBef>
              <a:spcAft>
                <a:spcPts val="200"/>
              </a:spcAft>
            </a:pPr>
            <a:r>
              <a:rPr lang="en-GB" sz="1100"/>
              <a:t>44% of Bury respondents say that they would not be able to afford an unexpected, but necessary expense of £850, compared to the GM average (41%)</a:t>
            </a:r>
          </a:p>
          <a:p>
            <a:pPr algn="just">
              <a:lnSpc>
                <a:spcPct val="100000"/>
              </a:lnSpc>
              <a:spcBef>
                <a:spcPts val="0"/>
              </a:spcBef>
              <a:spcAft>
                <a:spcPts val="200"/>
              </a:spcAft>
            </a:pPr>
            <a:r>
              <a:rPr lang="en-GB" sz="1100"/>
              <a:t>Around a third (32%) of Bury respondents have had to borrow more money or use more credit compared to a year ago, in line with the GM average (33%)  </a:t>
            </a:r>
          </a:p>
          <a:p>
            <a:pPr algn="just">
              <a:lnSpc>
                <a:spcPct val="100000"/>
              </a:lnSpc>
              <a:spcBef>
                <a:spcPts val="0"/>
              </a:spcBef>
              <a:spcAft>
                <a:spcPts val="200"/>
              </a:spcAft>
            </a:pPr>
            <a:r>
              <a:rPr lang="en-GB" sz="1100"/>
              <a:t>61% of respondents in Bury say that it is difficult to afford their energy costs, compared to the GM average (57%), whilst over a third (38%) say that it is difficult to afford their rent or mortgage costs, in comparison to the GM average (42%)</a:t>
            </a:r>
          </a:p>
          <a:p>
            <a:pPr marL="0" indent="0" algn="just">
              <a:lnSpc>
                <a:spcPct val="100000"/>
              </a:lnSpc>
              <a:spcBef>
                <a:spcPts val="0"/>
              </a:spcBef>
              <a:spcAft>
                <a:spcPts val="200"/>
              </a:spcAft>
              <a:buNone/>
            </a:pPr>
            <a:endParaRPr lang="en-GB" sz="1100" b="1"/>
          </a:p>
          <a:p>
            <a:pPr marL="0" indent="0" algn="just">
              <a:lnSpc>
                <a:spcPct val="100000"/>
              </a:lnSpc>
              <a:spcBef>
                <a:spcPts val="0"/>
              </a:spcBef>
              <a:spcAft>
                <a:spcPts val="200"/>
              </a:spcAft>
              <a:buNone/>
            </a:pPr>
            <a:r>
              <a:rPr lang="en-GB" sz="1100" b="1"/>
              <a:t>Food security:</a:t>
            </a:r>
          </a:p>
          <a:p>
            <a:pPr marL="0" indent="0" algn="just">
              <a:lnSpc>
                <a:spcPct val="100000"/>
              </a:lnSpc>
              <a:spcBef>
                <a:spcPts val="0"/>
              </a:spcBef>
              <a:spcAft>
                <a:spcPts val="200"/>
              </a:spcAft>
              <a:buNone/>
            </a:pPr>
            <a:r>
              <a:rPr lang="en-GB" sz="1100"/>
              <a:t>Over half (53%) of households with children in Bury are food insecure, similar to the GM average (56%)</a:t>
            </a:r>
          </a:p>
          <a:p>
            <a:pPr marL="0" indent="0" algn="just">
              <a:lnSpc>
                <a:spcPct val="100000"/>
              </a:lnSpc>
              <a:spcBef>
                <a:spcPts val="0"/>
              </a:spcBef>
              <a:spcAft>
                <a:spcPts val="200"/>
              </a:spcAft>
              <a:buNone/>
            </a:pPr>
            <a:r>
              <a:rPr lang="en-GB" sz="1100"/>
              <a:t>A quarter (25%) of respondents in Bury say that someone in their household has cute the size of or skipped meals because there wasn’t enough money for food, compared to the GM average (31%)</a:t>
            </a:r>
          </a:p>
          <a:p>
            <a:pPr marL="0" indent="0" algn="just">
              <a:lnSpc>
                <a:spcPct val="100000"/>
              </a:lnSpc>
              <a:spcBef>
                <a:spcPts val="0"/>
              </a:spcBef>
              <a:spcAft>
                <a:spcPts val="200"/>
              </a:spcAft>
              <a:buNone/>
            </a:pPr>
            <a:r>
              <a:rPr lang="en-GB" sz="1100"/>
              <a:t>1 in 5 (21%) of respondents in Bury say that someone in their household has lost weight because there wasn’t enough money for food, the same as the GM average (21%)</a:t>
            </a:r>
          </a:p>
          <a:p>
            <a:pPr marL="0" indent="0" algn="just">
              <a:lnSpc>
                <a:spcPct val="100000"/>
              </a:lnSpc>
              <a:spcBef>
                <a:spcPts val="0"/>
              </a:spcBef>
              <a:spcAft>
                <a:spcPts val="200"/>
              </a:spcAft>
              <a:buNone/>
            </a:pPr>
            <a:r>
              <a:rPr lang="en-GB" sz="1100"/>
              <a:t>16% of respondents in Bury say that someone in their household hasn’t eaten for a whole day due to lack of money for food, compared to the GM average (19%)</a:t>
            </a:r>
          </a:p>
          <a:p>
            <a:pPr marL="0" indent="0" algn="just">
              <a:lnSpc>
                <a:spcPct val="100000"/>
              </a:lnSpc>
              <a:spcBef>
                <a:spcPts val="0"/>
              </a:spcBef>
              <a:spcAft>
                <a:spcPts val="200"/>
              </a:spcAft>
              <a:buNone/>
            </a:pPr>
            <a:r>
              <a:rPr lang="en-GB" sz="1100"/>
              <a:t>A quarter (25%) of respondents in Bury with children are entitled to free school meals, compared to the GM average (30%)</a:t>
            </a:r>
          </a:p>
          <a:p>
            <a:pPr marL="0" indent="0" algn="just">
              <a:lnSpc>
                <a:spcPct val="100000"/>
              </a:lnSpc>
              <a:spcBef>
                <a:spcPts val="0"/>
              </a:spcBef>
              <a:spcAft>
                <a:spcPts val="200"/>
              </a:spcAft>
              <a:buNone/>
            </a:pPr>
            <a:endParaRPr lang="en-GB" sz="1100" b="1"/>
          </a:p>
          <a:p>
            <a:pPr algn="just">
              <a:lnSpc>
                <a:spcPct val="100000"/>
              </a:lnSpc>
              <a:spcBef>
                <a:spcPts val="0"/>
              </a:spcBef>
              <a:spcAft>
                <a:spcPts val="200"/>
              </a:spcAft>
            </a:pPr>
            <a:r>
              <a:rPr lang="en-GB" sz="1100" b="1"/>
              <a:t>Digital Inclusion: </a:t>
            </a:r>
          </a:p>
          <a:p>
            <a:pPr algn="just">
              <a:lnSpc>
                <a:spcPct val="100000"/>
              </a:lnSpc>
              <a:spcBef>
                <a:spcPts val="0"/>
              </a:spcBef>
              <a:spcAft>
                <a:spcPts val="200"/>
              </a:spcAft>
            </a:pPr>
            <a:r>
              <a:rPr lang="en-GB" sz="1100"/>
              <a:t>39% of Bury respondents have experienced some form of digital exclusion, compared to the GM average (36%)</a:t>
            </a:r>
          </a:p>
          <a:p>
            <a:pPr algn="just">
              <a:lnSpc>
                <a:spcPct val="100000"/>
              </a:lnSpc>
              <a:spcBef>
                <a:spcPts val="0"/>
              </a:spcBef>
              <a:spcAft>
                <a:spcPts val="200"/>
              </a:spcAft>
            </a:pPr>
            <a:r>
              <a:rPr lang="en-GB" sz="1100"/>
              <a:t>11% of respondents in Bury are not confident, or live with someone who is not confident in using digital services online,  the same as the GM average (11%)</a:t>
            </a:r>
          </a:p>
          <a:p>
            <a:pPr marL="0" indent="0" algn="just">
              <a:lnSpc>
                <a:spcPct val="100000"/>
              </a:lnSpc>
              <a:spcBef>
                <a:spcPts val="0"/>
              </a:spcBef>
              <a:spcAft>
                <a:spcPts val="200"/>
              </a:spcAft>
              <a:buNone/>
            </a:pPr>
            <a:endParaRPr lang="en-GB" sz="1100" b="1"/>
          </a:p>
          <a:p>
            <a:pPr marL="0" indent="0" algn="just">
              <a:lnSpc>
                <a:spcPct val="100000"/>
              </a:lnSpc>
              <a:spcBef>
                <a:spcPts val="0"/>
              </a:spcBef>
              <a:spcAft>
                <a:spcPts val="200"/>
              </a:spcAft>
              <a:buNone/>
            </a:pPr>
            <a:r>
              <a:rPr lang="en-GB" sz="1100" b="1"/>
              <a:t>COVID-19:</a:t>
            </a:r>
          </a:p>
          <a:p>
            <a:pPr marL="0" indent="0" algn="just">
              <a:lnSpc>
                <a:spcPct val="100000"/>
              </a:lnSpc>
              <a:spcBef>
                <a:spcPts val="0"/>
              </a:spcBef>
              <a:spcAft>
                <a:spcPts val="200"/>
              </a:spcAft>
              <a:buNone/>
            </a:pPr>
            <a:r>
              <a:rPr lang="en-GB" sz="1100"/>
              <a:t>Around 1 in 5 (18%) of respondents in Bury are either ‘extremely’ or ‘very’ worried about Covid-19, slightly lower than the GM average (24%)</a:t>
            </a:r>
          </a:p>
          <a:p>
            <a:pPr marL="0" indent="0" algn="just">
              <a:lnSpc>
                <a:spcPct val="100000"/>
              </a:lnSpc>
              <a:spcBef>
                <a:spcPts val="0"/>
              </a:spcBef>
              <a:spcAft>
                <a:spcPts val="200"/>
              </a:spcAft>
              <a:buNone/>
            </a:pPr>
            <a:endParaRPr lang="en-GB" sz="1100" b="1"/>
          </a:p>
          <a:p>
            <a:pPr algn="just">
              <a:lnSpc>
                <a:spcPct val="100000"/>
              </a:lnSpc>
              <a:spcBef>
                <a:spcPts val="0"/>
              </a:spcBef>
              <a:spcAft>
                <a:spcPts val="200"/>
              </a:spcAft>
            </a:pPr>
            <a:endParaRPr lang="en-GB" sz="1100"/>
          </a:p>
          <a:p>
            <a:pPr algn="just">
              <a:lnSpc>
                <a:spcPct val="100000"/>
              </a:lnSpc>
              <a:spcBef>
                <a:spcPts val="0"/>
              </a:spcBef>
              <a:spcAft>
                <a:spcPts val="200"/>
              </a:spcAft>
            </a:pPr>
            <a:endParaRPr lang="en-GB" sz="1100"/>
          </a:p>
          <a:p>
            <a:pPr algn="just">
              <a:lnSpc>
                <a:spcPct val="100000"/>
              </a:lnSpc>
              <a:spcBef>
                <a:spcPts val="0"/>
              </a:spcBef>
              <a:spcAft>
                <a:spcPts val="200"/>
              </a:spcAft>
            </a:pPr>
            <a:endParaRPr lang="en-GB" sz="1100"/>
          </a:p>
          <a:p>
            <a:pPr algn="just">
              <a:lnSpc>
                <a:spcPct val="100000"/>
              </a:lnSpc>
              <a:spcBef>
                <a:spcPts val="0"/>
              </a:spcBef>
              <a:spcAft>
                <a:spcPts val="200"/>
              </a:spcAft>
            </a:pPr>
            <a:endParaRPr lang="en-GB" sz="1100"/>
          </a:p>
          <a:p>
            <a:pPr marL="0" indent="0" algn="just">
              <a:lnSpc>
                <a:spcPct val="100000"/>
              </a:lnSpc>
              <a:spcBef>
                <a:spcPts val="0"/>
              </a:spcBef>
              <a:spcAft>
                <a:spcPts val="200"/>
              </a:spcAft>
              <a:buNone/>
            </a:pPr>
            <a:endParaRPr lang="en-GB" sz="1100" b="1"/>
          </a:p>
          <a:p>
            <a:pPr marL="0" indent="0" algn="just">
              <a:lnSpc>
                <a:spcPct val="100000"/>
              </a:lnSpc>
              <a:spcBef>
                <a:spcPts val="0"/>
              </a:spcBef>
              <a:spcAft>
                <a:spcPts val="200"/>
              </a:spcAft>
              <a:buNone/>
            </a:pPr>
            <a:endParaRPr lang="en-GB" sz="1100" b="1"/>
          </a:p>
          <a:p>
            <a:pPr marL="0" indent="0" algn="just">
              <a:lnSpc>
                <a:spcPct val="100000"/>
              </a:lnSpc>
              <a:spcBef>
                <a:spcPts val="0"/>
              </a:spcBef>
              <a:spcAft>
                <a:spcPts val="200"/>
              </a:spcAft>
              <a:buNone/>
            </a:pPr>
            <a:endParaRPr lang="en-GB" sz="1100" b="1"/>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endParaRPr lang="en-GB" sz="1100" strike="sngStrike"/>
          </a:p>
          <a:p>
            <a:pPr algn="just">
              <a:lnSpc>
                <a:spcPct val="100000"/>
              </a:lnSpc>
              <a:spcBef>
                <a:spcPts val="0"/>
              </a:spcBef>
              <a:spcAft>
                <a:spcPts val="200"/>
              </a:spcAft>
            </a:pPr>
            <a:endParaRPr lang="en-GB" sz="1100"/>
          </a:p>
          <a:p>
            <a:pPr algn="just">
              <a:lnSpc>
                <a:spcPct val="100000"/>
              </a:lnSpc>
              <a:spcBef>
                <a:spcPts val="0"/>
              </a:spcBef>
              <a:spcAft>
                <a:spcPts val="200"/>
              </a:spcAft>
            </a:pPr>
            <a:endParaRPr lang="en-GB" sz="1100" b="1"/>
          </a:p>
          <a:p>
            <a:pPr algn="just">
              <a:lnSpc>
                <a:spcPct val="100000"/>
              </a:lnSpc>
              <a:spcBef>
                <a:spcPts val="0"/>
              </a:spcBef>
              <a:spcAft>
                <a:spcPts val="200"/>
              </a:spcAft>
            </a:pPr>
            <a:endParaRPr lang="en-GB" sz="1100" b="1"/>
          </a:p>
        </p:txBody>
      </p:sp>
      <p:sp>
        <p:nvSpPr>
          <p:cNvPr id="6" name="Slide Number Placeholder 4">
            <a:extLst>
              <a:ext uri="{FF2B5EF4-FFF2-40B4-BE49-F238E27FC236}">
                <a16:creationId xmlns:a16="http://schemas.microsoft.com/office/drawing/2014/main" id="{6951A96D-E69B-47FB-8BA0-9F7EA5D27ED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590495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08979" y="249274"/>
            <a:ext cx="10515600" cy="586800"/>
          </a:xfrm>
        </p:spPr>
        <p:txBody>
          <a:bodyPr vert="horz" lIns="91440" tIns="45720" rIns="91440" bIns="45720" rtlCol="0" anchor="ctr">
            <a:noAutofit/>
          </a:bodyPr>
          <a:lstStyle/>
          <a:p>
            <a:r>
              <a:rPr lang="en-GB" sz="1800" b="1"/>
              <a:t>Manchester</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87087" y="750550"/>
            <a:ext cx="11017826" cy="7131248"/>
          </a:xfrm>
        </p:spPr>
        <p:txBody>
          <a:bodyPr wrap="square">
            <a:spAutoFit/>
          </a:bodyPr>
          <a:lstStyle/>
          <a:p>
            <a:pPr marL="0" indent="0" algn="just">
              <a:lnSpc>
                <a:spcPct val="100000"/>
              </a:lnSpc>
              <a:spcBef>
                <a:spcPts val="0"/>
              </a:spcBef>
              <a:spcAft>
                <a:spcPts val="200"/>
              </a:spcAft>
              <a:buNone/>
            </a:pPr>
            <a:r>
              <a:rPr lang="en-GB" sz="1100" b="1"/>
              <a:t>Good work: </a:t>
            </a:r>
          </a:p>
          <a:p>
            <a:pPr marL="0" indent="0" algn="just">
              <a:lnSpc>
                <a:spcPct val="100000"/>
              </a:lnSpc>
              <a:spcBef>
                <a:spcPts val="0"/>
              </a:spcBef>
              <a:spcAft>
                <a:spcPts val="200"/>
              </a:spcAft>
              <a:buNone/>
            </a:pPr>
            <a:r>
              <a:rPr lang="en-GB" sz="1100"/>
              <a:t>Over half (55%) of respondents in Manchester are working from home at least some of the time, compared to the GM average (50%)</a:t>
            </a:r>
          </a:p>
          <a:p>
            <a:pPr marL="0" indent="0" algn="just">
              <a:lnSpc>
                <a:spcPct val="100000"/>
              </a:lnSpc>
              <a:spcBef>
                <a:spcPts val="0"/>
              </a:spcBef>
              <a:spcAft>
                <a:spcPts val="200"/>
              </a:spcAft>
              <a:buNone/>
            </a:pPr>
            <a:r>
              <a:rPr lang="en-GB" sz="1100"/>
              <a:t>Two thirds (66%) of respondents in Manchester are satisfied with theirs jobs, compared to the GM average (71%)</a:t>
            </a:r>
          </a:p>
          <a:p>
            <a:pPr marL="0" indent="0" algn="just">
              <a:lnSpc>
                <a:spcPct val="100000"/>
              </a:lnSpc>
              <a:spcBef>
                <a:spcPts val="0"/>
              </a:spcBef>
              <a:spcAft>
                <a:spcPts val="200"/>
              </a:spcAft>
              <a:buNone/>
            </a:pPr>
            <a:endParaRPr lang="en-GB" sz="1100" b="1"/>
          </a:p>
          <a:p>
            <a:pPr marL="0" indent="0" algn="just">
              <a:lnSpc>
                <a:spcPct val="100000"/>
              </a:lnSpc>
              <a:spcBef>
                <a:spcPts val="0"/>
              </a:spcBef>
              <a:spcAft>
                <a:spcPts val="200"/>
              </a:spcAft>
              <a:buNone/>
            </a:pPr>
            <a:r>
              <a:rPr lang="en-GB" sz="1100" b="1"/>
              <a:t>Cost of Living:</a:t>
            </a:r>
          </a:p>
          <a:p>
            <a:pPr algn="just">
              <a:lnSpc>
                <a:spcPct val="100000"/>
              </a:lnSpc>
              <a:spcBef>
                <a:spcPts val="0"/>
              </a:spcBef>
              <a:spcAft>
                <a:spcPts val="200"/>
              </a:spcAft>
            </a:pPr>
            <a:r>
              <a:rPr lang="en-GB" sz="1100"/>
              <a:t>82% of Manchester respondents are ‘very’ or ‘somewhat’ worried about the rising costs of living, compared to the GM average (78%)</a:t>
            </a:r>
          </a:p>
          <a:p>
            <a:pPr algn="just">
              <a:lnSpc>
                <a:spcPct val="100000"/>
              </a:lnSpc>
              <a:spcBef>
                <a:spcPts val="0"/>
              </a:spcBef>
              <a:spcAft>
                <a:spcPts val="200"/>
              </a:spcAft>
            </a:pPr>
            <a:r>
              <a:rPr lang="en-GB" sz="1100"/>
              <a:t>82% of Manchester respondents say that their cost of living has increased in the last month, the same as the GM average (82%)</a:t>
            </a:r>
          </a:p>
          <a:p>
            <a:pPr algn="just">
              <a:lnSpc>
                <a:spcPct val="100000"/>
              </a:lnSpc>
              <a:spcBef>
                <a:spcPts val="0"/>
              </a:spcBef>
              <a:spcAft>
                <a:spcPts val="200"/>
              </a:spcAft>
            </a:pPr>
            <a:r>
              <a:rPr lang="en-GB" sz="1100"/>
              <a:t>Half (50%) of respondents in Manchester say that they will not be able to save any money in the next 12 months, significantly higher than the GM average (45%)</a:t>
            </a:r>
          </a:p>
          <a:p>
            <a:pPr algn="just">
              <a:lnSpc>
                <a:spcPct val="100000"/>
              </a:lnSpc>
              <a:spcBef>
                <a:spcPts val="0"/>
              </a:spcBef>
              <a:spcAft>
                <a:spcPts val="200"/>
              </a:spcAft>
            </a:pPr>
            <a:r>
              <a:rPr lang="en-GB" sz="1100"/>
              <a:t>51% of Manchester respondents say that they would not be able to afford an unexpected but necessary expense of £850, higher than the GM average (41%)</a:t>
            </a:r>
          </a:p>
          <a:p>
            <a:pPr algn="just">
              <a:lnSpc>
                <a:spcPct val="100000"/>
              </a:lnSpc>
              <a:spcBef>
                <a:spcPts val="0"/>
              </a:spcBef>
              <a:spcAft>
                <a:spcPts val="200"/>
              </a:spcAft>
            </a:pPr>
            <a:r>
              <a:rPr lang="en-GB" sz="1100"/>
              <a:t>Around 2 in 5 (39%) respondents on Manchester say that they have had to borrow more money or use more credit than usual, compared to a year ago, higher than the GM average (33%)</a:t>
            </a:r>
          </a:p>
          <a:p>
            <a:pPr algn="just">
              <a:lnSpc>
                <a:spcPct val="100000"/>
              </a:lnSpc>
              <a:spcBef>
                <a:spcPts val="0"/>
              </a:spcBef>
              <a:spcAft>
                <a:spcPts val="200"/>
              </a:spcAft>
            </a:pPr>
            <a:r>
              <a:rPr lang="en-GB" sz="1100"/>
              <a:t>61% of respondents in Manchester say that it is difficult to afford their energy costs, in comparison to the GM average (57%), with 45% finding it difficult to afford their rent or mortgage costs, compared to the GM average (42%)</a:t>
            </a:r>
          </a:p>
          <a:p>
            <a:pPr marL="0" indent="0" algn="just">
              <a:lnSpc>
                <a:spcPct val="100000"/>
              </a:lnSpc>
              <a:spcBef>
                <a:spcPts val="0"/>
              </a:spcBef>
              <a:spcAft>
                <a:spcPts val="200"/>
              </a:spcAft>
              <a:buNone/>
            </a:pPr>
            <a:endParaRPr lang="en-GB" sz="1100" b="1"/>
          </a:p>
          <a:p>
            <a:pPr marL="0" indent="0" algn="just">
              <a:lnSpc>
                <a:spcPct val="100000"/>
              </a:lnSpc>
              <a:spcBef>
                <a:spcPts val="0"/>
              </a:spcBef>
              <a:spcAft>
                <a:spcPts val="200"/>
              </a:spcAft>
              <a:buNone/>
            </a:pPr>
            <a:r>
              <a:rPr lang="en-GB" sz="1100" b="1"/>
              <a:t>Food security:</a:t>
            </a:r>
          </a:p>
          <a:p>
            <a:pPr algn="just">
              <a:lnSpc>
                <a:spcPct val="100000"/>
              </a:lnSpc>
              <a:spcBef>
                <a:spcPts val="0"/>
              </a:spcBef>
              <a:spcAft>
                <a:spcPts val="200"/>
              </a:spcAft>
            </a:pPr>
            <a:r>
              <a:rPr lang="en-GB" sz="1100"/>
              <a:t>Nearly 3 in 5 (58%) households of respondents with children in Manchester are food insecure, similar to the GM average (56%)</a:t>
            </a:r>
          </a:p>
          <a:p>
            <a:pPr algn="just">
              <a:lnSpc>
                <a:spcPct val="100000"/>
              </a:lnSpc>
              <a:spcBef>
                <a:spcPts val="0"/>
              </a:spcBef>
              <a:spcAft>
                <a:spcPts val="200"/>
              </a:spcAft>
            </a:pPr>
            <a:r>
              <a:rPr lang="en-GB" sz="1100"/>
              <a:t>40% of respondents in Manchester say that someone in their household has cut the size of or skipped meals because there wasn’t enough money for food, higher than the GM average (34%)</a:t>
            </a:r>
          </a:p>
          <a:p>
            <a:pPr algn="just">
              <a:lnSpc>
                <a:spcPct val="100000"/>
              </a:lnSpc>
              <a:spcBef>
                <a:spcPts val="0"/>
              </a:spcBef>
              <a:spcAft>
                <a:spcPts val="200"/>
              </a:spcAft>
            </a:pPr>
            <a:r>
              <a:rPr lang="en-GB" sz="1100"/>
              <a:t>A quarter (26%) of respondents in Manchester say that someone in their household has lost weight  because there wasn’t enough money for food, compared to the GM average (23%)</a:t>
            </a:r>
          </a:p>
          <a:p>
            <a:pPr algn="just">
              <a:lnSpc>
                <a:spcPct val="100000"/>
              </a:lnSpc>
              <a:spcBef>
                <a:spcPts val="0"/>
              </a:spcBef>
              <a:spcAft>
                <a:spcPts val="200"/>
              </a:spcAft>
            </a:pPr>
            <a:r>
              <a:rPr lang="en-GB" sz="1100"/>
              <a:t>27% of Manchester respondents say that someone in their household didn’t eat for a whole day because there wasn’t enough money for food, higher than the GM average (21%)</a:t>
            </a:r>
          </a:p>
          <a:p>
            <a:pPr algn="just">
              <a:lnSpc>
                <a:spcPct val="100000"/>
              </a:lnSpc>
              <a:spcBef>
                <a:spcPts val="0"/>
              </a:spcBef>
              <a:spcAft>
                <a:spcPts val="200"/>
              </a:spcAft>
            </a:pPr>
            <a:r>
              <a:rPr lang="en-GB" sz="1100"/>
              <a:t>29% of Manchester respondents with children are entitled to free school meals, in line with the GM average (30%)</a:t>
            </a:r>
          </a:p>
          <a:p>
            <a:pPr algn="just">
              <a:lnSpc>
                <a:spcPct val="100000"/>
              </a:lnSpc>
              <a:spcBef>
                <a:spcPts val="0"/>
              </a:spcBef>
              <a:spcAft>
                <a:spcPts val="200"/>
              </a:spcAft>
            </a:pPr>
            <a:endParaRPr lang="en-GB" sz="1100" b="1"/>
          </a:p>
          <a:p>
            <a:pPr algn="just">
              <a:lnSpc>
                <a:spcPct val="100000"/>
              </a:lnSpc>
              <a:spcBef>
                <a:spcPts val="0"/>
              </a:spcBef>
              <a:spcAft>
                <a:spcPts val="200"/>
              </a:spcAft>
            </a:pPr>
            <a:r>
              <a:rPr lang="en-GB" sz="1100" b="1"/>
              <a:t>Digital inclusion:</a:t>
            </a:r>
          </a:p>
          <a:p>
            <a:pPr algn="just">
              <a:lnSpc>
                <a:spcPct val="100000"/>
              </a:lnSpc>
              <a:spcBef>
                <a:spcPts val="0"/>
              </a:spcBef>
              <a:spcAft>
                <a:spcPts val="200"/>
              </a:spcAft>
            </a:pPr>
            <a:r>
              <a:rPr lang="en-GB" sz="1100"/>
              <a:t>Over a third (35%) of households in Manchester have experienced some form of digital exclusion, similar to the GM average (36%)</a:t>
            </a:r>
          </a:p>
          <a:p>
            <a:pPr algn="just">
              <a:lnSpc>
                <a:spcPct val="100000"/>
              </a:lnSpc>
              <a:spcBef>
                <a:spcPts val="0"/>
              </a:spcBef>
              <a:spcAft>
                <a:spcPts val="200"/>
              </a:spcAft>
            </a:pPr>
            <a:r>
              <a:rPr lang="en-GB" sz="1100"/>
              <a:t>8% of respondents in Manchester are not confident in using digital services online, live with someone who is not confident compared to the GM average (11%)</a:t>
            </a:r>
          </a:p>
          <a:p>
            <a:pPr algn="just">
              <a:lnSpc>
                <a:spcPct val="100000"/>
              </a:lnSpc>
              <a:spcBef>
                <a:spcPts val="0"/>
              </a:spcBef>
              <a:spcAft>
                <a:spcPts val="200"/>
              </a:spcAft>
            </a:pPr>
            <a:endParaRPr lang="en-GB" sz="1100"/>
          </a:p>
          <a:p>
            <a:pPr algn="just">
              <a:lnSpc>
                <a:spcPct val="100000"/>
              </a:lnSpc>
              <a:spcBef>
                <a:spcPts val="0"/>
              </a:spcBef>
              <a:spcAft>
                <a:spcPts val="200"/>
              </a:spcAft>
            </a:pPr>
            <a:r>
              <a:rPr lang="en-GB" sz="1100" b="1"/>
              <a:t>Covid-19:</a:t>
            </a:r>
          </a:p>
          <a:p>
            <a:pPr algn="just">
              <a:lnSpc>
                <a:spcPct val="100000"/>
              </a:lnSpc>
              <a:spcBef>
                <a:spcPts val="0"/>
              </a:spcBef>
              <a:spcAft>
                <a:spcPts val="200"/>
              </a:spcAft>
            </a:pPr>
            <a:r>
              <a:rPr lang="en-GB" sz="1100"/>
              <a:t>30% of respondents in Manchester are either ‘extremely’ or ‘very’ worried about Covid-19 and its impacts, compared to the GM average (24%)</a:t>
            </a:r>
          </a:p>
          <a:p>
            <a:pPr algn="just">
              <a:lnSpc>
                <a:spcPct val="100000"/>
              </a:lnSpc>
              <a:spcBef>
                <a:spcPts val="0"/>
              </a:spcBef>
              <a:spcAft>
                <a:spcPts val="200"/>
              </a:spcAft>
            </a:pPr>
            <a:endParaRPr lang="en-GB" sz="1100"/>
          </a:p>
          <a:p>
            <a:pPr algn="just">
              <a:lnSpc>
                <a:spcPct val="100000"/>
              </a:lnSpc>
              <a:spcBef>
                <a:spcPts val="0"/>
              </a:spcBef>
              <a:spcAft>
                <a:spcPts val="200"/>
              </a:spcAft>
            </a:pPr>
            <a:endParaRPr lang="en-GB" sz="1100"/>
          </a:p>
          <a:p>
            <a:pPr marL="0" indent="0" algn="just">
              <a:lnSpc>
                <a:spcPct val="100000"/>
              </a:lnSpc>
              <a:spcBef>
                <a:spcPts val="0"/>
              </a:spcBef>
              <a:spcAft>
                <a:spcPts val="200"/>
              </a:spcAft>
              <a:buNone/>
            </a:pPr>
            <a:endParaRPr lang="en-GB" sz="1100" b="1"/>
          </a:p>
          <a:p>
            <a:pPr marL="0" indent="0" algn="just">
              <a:lnSpc>
                <a:spcPct val="100000"/>
              </a:lnSpc>
              <a:spcBef>
                <a:spcPts val="0"/>
              </a:spcBef>
              <a:spcAft>
                <a:spcPts val="200"/>
              </a:spcAft>
              <a:buNone/>
            </a:pPr>
            <a:endParaRPr lang="en-GB" sz="1100" b="1"/>
          </a:p>
          <a:p>
            <a:pPr marL="0" indent="0" algn="just">
              <a:lnSpc>
                <a:spcPct val="100000"/>
              </a:lnSpc>
              <a:spcBef>
                <a:spcPts val="0"/>
              </a:spcBef>
              <a:spcAft>
                <a:spcPts val="200"/>
              </a:spcAft>
              <a:buNone/>
            </a:pPr>
            <a:endParaRPr lang="en-GB" sz="1100" b="1"/>
          </a:p>
          <a:p>
            <a:pPr marL="0" indent="0" algn="just">
              <a:lnSpc>
                <a:spcPct val="100000"/>
              </a:lnSpc>
              <a:spcBef>
                <a:spcPts val="0"/>
              </a:spcBef>
              <a:spcAft>
                <a:spcPts val="200"/>
              </a:spcAft>
              <a:buNone/>
            </a:pPr>
            <a:endParaRPr lang="en-GB" sz="1100" b="1"/>
          </a:p>
          <a:p>
            <a:pPr marL="0" indent="0" algn="just">
              <a:lnSpc>
                <a:spcPct val="100000"/>
              </a:lnSpc>
              <a:spcBef>
                <a:spcPts val="0"/>
              </a:spcBef>
              <a:spcAft>
                <a:spcPts val="200"/>
              </a:spcAft>
              <a:buNone/>
            </a:pPr>
            <a:endParaRPr lang="en-GB" sz="1100" b="1"/>
          </a:p>
          <a:p>
            <a:pPr marL="0" indent="0" algn="just">
              <a:lnSpc>
                <a:spcPct val="100000"/>
              </a:lnSpc>
              <a:spcBef>
                <a:spcPts val="0"/>
              </a:spcBef>
              <a:spcAft>
                <a:spcPts val="200"/>
              </a:spcAft>
              <a:buNone/>
            </a:pPr>
            <a:endParaRPr lang="en-GB" sz="1100"/>
          </a:p>
        </p:txBody>
      </p:sp>
      <p:sp>
        <p:nvSpPr>
          <p:cNvPr id="6" name="Slide Number Placeholder 4">
            <a:extLst>
              <a:ext uri="{FF2B5EF4-FFF2-40B4-BE49-F238E27FC236}">
                <a16:creationId xmlns:a16="http://schemas.microsoft.com/office/drawing/2014/main" id="{BFFF8AB4-989A-4103-B534-13816C746F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031966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08977" y="211380"/>
            <a:ext cx="10515600" cy="586800"/>
          </a:xfrm>
        </p:spPr>
        <p:txBody>
          <a:bodyPr vert="horz" lIns="91440" tIns="45720" rIns="91440" bIns="45720" rtlCol="0" anchor="ctr">
            <a:noAutofit/>
          </a:bodyPr>
          <a:lstStyle/>
          <a:p>
            <a:r>
              <a:rPr lang="en-GB" sz="1800" b="1"/>
              <a:t>Oldham</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87087" y="798180"/>
            <a:ext cx="11017826" cy="6741397"/>
          </a:xfrm>
        </p:spPr>
        <p:txBody>
          <a:bodyPr wrap="square">
            <a:spAutoFit/>
          </a:bodyPr>
          <a:lstStyle/>
          <a:p>
            <a:pPr marL="0" indent="0" algn="just">
              <a:lnSpc>
                <a:spcPct val="100000"/>
              </a:lnSpc>
              <a:spcBef>
                <a:spcPts val="0"/>
              </a:spcBef>
              <a:spcAft>
                <a:spcPts val="200"/>
              </a:spcAft>
              <a:buNone/>
            </a:pPr>
            <a:r>
              <a:rPr lang="en-GB" sz="1100" b="1"/>
              <a:t>Good work:</a:t>
            </a:r>
          </a:p>
          <a:p>
            <a:pPr marL="0" indent="0" algn="just">
              <a:lnSpc>
                <a:spcPct val="100000"/>
              </a:lnSpc>
              <a:spcBef>
                <a:spcPts val="0"/>
              </a:spcBef>
              <a:spcAft>
                <a:spcPts val="200"/>
              </a:spcAft>
              <a:buNone/>
            </a:pPr>
            <a:r>
              <a:rPr lang="en-GB" sz="1100"/>
              <a:t>37% of respondents in Oldham are working from home at least some of the time, lower than the GM average (50%)</a:t>
            </a:r>
          </a:p>
          <a:p>
            <a:pPr marL="0" indent="0" algn="just">
              <a:lnSpc>
                <a:spcPct val="100000"/>
              </a:lnSpc>
              <a:spcBef>
                <a:spcPts val="0"/>
              </a:spcBef>
              <a:spcAft>
                <a:spcPts val="200"/>
              </a:spcAft>
              <a:buNone/>
            </a:pPr>
            <a:r>
              <a:rPr lang="en-GB" sz="1100"/>
              <a:t>Around 7 in 10 (69%) respondents in Oldham are satisfied with their jobs, compared to the GM average (71%)</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r>
              <a:rPr lang="en-GB" sz="1100" b="1"/>
              <a:t>Cost of Living: </a:t>
            </a:r>
          </a:p>
          <a:p>
            <a:pPr marL="0" indent="0" algn="just">
              <a:lnSpc>
                <a:spcPct val="100000"/>
              </a:lnSpc>
              <a:spcBef>
                <a:spcPts val="0"/>
              </a:spcBef>
              <a:spcAft>
                <a:spcPts val="200"/>
              </a:spcAft>
              <a:buNone/>
            </a:pPr>
            <a:r>
              <a:rPr lang="en-GB" sz="1100"/>
              <a:t>Three quarters (74%) of Oldham respondents say that they have been ‘very’ or ‘somewhat’ worried about the rising cost of living, compared to the GM average (78%)</a:t>
            </a:r>
          </a:p>
          <a:p>
            <a:pPr marL="0" indent="0" algn="just">
              <a:lnSpc>
                <a:spcPct val="100000"/>
              </a:lnSpc>
              <a:spcBef>
                <a:spcPts val="0"/>
              </a:spcBef>
              <a:spcAft>
                <a:spcPts val="200"/>
              </a:spcAft>
              <a:buNone/>
            </a:pPr>
            <a:r>
              <a:rPr lang="en-GB" sz="1100"/>
              <a:t>81% of respondents in Oldham say that their cost of living has increased, compared to the GM average (82%)</a:t>
            </a:r>
          </a:p>
          <a:p>
            <a:pPr marL="0" indent="0" algn="just">
              <a:lnSpc>
                <a:spcPct val="100000"/>
              </a:lnSpc>
              <a:spcBef>
                <a:spcPts val="0"/>
              </a:spcBef>
              <a:spcAft>
                <a:spcPts val="200"/>
              </a:spcAft>
              <a:buNone/>
            </a:pPr>
            <a:r>
              <a:rPr lang="en-GB" sz="1100"/>
              <a:t>44% of respondents in Oldham say that they will not be able to save any money in the next 12 months, in line with the GM average (45%)</a:t>
            </a:r>
          </a:p>
          <a:p>
            <a:pPr marL="0" indent="0" algn="just">
              <a:lnSpc>
                <a:spcPct val="100000"/>
              </a:lnSpc>
              <a:spcBef>
                <a:spcPts val="0"/>
              </a:spcBef>
              <a:spcAft>
                <a:spcPts val="200"/>
              </a:spcAft>
              <a:buNone/>
            </a:pPr>
            <a:r>
              <a:rPr lang="en-GB" sz="1100"/>
              <a:t>37% of Oldham respondents say that they would not be able to afford an unexpected, but necessary expense of £850, compared to the GM average (41%)</a:t>
            </a:r>
          </a:p>
          <a:p>
            <a:pPr marL="0" indent="0" algn="just">
              <a:lnSpc>
                <a:spcPct val="100000"/>
              </a:lnSpc>
              <a:spcBef>
                <a:spcPts val="0"/>
              </a:spcBef>
              <a:spcAft>
                <a:spcPts val="200"/>
              </a:spcAft>
              <a:buNone/>
            </a:pPr>
            <a:r>
              <a:rPr lang="en-GB" sz="1100"/>
              <a:t>Around 3 in 10 (29%) Oldham respondents say that they have had to borrow more money or use more credit than usual compared to a year ago, in comparison to the GM average (33%)</a:t>
            </a:r>
          </a:p>
          <a:p>
            <a:pPr marL="0" indent="0" algn="just">
              <a:lnSpc>
                <a:spcPct val="100000"/>
              </a:lnSpc>
              <a:spcBef>
                <a:spcPts val="0"/>
              </a:spcBef>
              <a:spcAft>
                <a:spcPts val="200"/>
              </a:spcAft>
              <a:buNone/>
            </a:pPr>
            <a:r>
              <a:rPr lang="en-GB" sz="1100"/>
              <a:t>Over half (55%) of respondents in Oldham say that it is difficult to afford their energy costs, compared to the GM average (57%) and 37% say that it is difficult to afford their rent or mortgage, compared to the GM average (42%)</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r>
              <a:rPr lang="en-GB" sz="1100" b="1"/>
              <a:t>Food security: </a:t>
            </a:r>
            <a:endParaRPr lang="en-GB" sz="1100"/>
          </a:p>
          <a:p>
            <a:pPr marL="0" indent="0" algn="just">
              <a:lnSpc>
                <a:spcPct val="100000"/>
              </a:lnSpc>
              <a:spcBef>
                <a:spcPts val="0"/>
              </a:spcBef>
              <a:spcAft>
                <a:spcPts val="200"/>
              </a:spcAft>
              <a:buNone/>
            </a:pPr>
            <a:r>
              <a:rPr lang="en-GB" sz="1100"/>
              <a:t>53% of Oldham respondents with children live in a food insecure household, similar to the GM average (57%)</a:t>
            </a:r>
          </a:p>
          <a:p>
            <a:pPr marL="0" indent="0" algn="just">
              <a:lnSpc>
                <a:spcPct val="100000"/>
              </a:lnSpc>
              <a:spcBef>
                <a:spcPts val="0"/>
              </a:spcBef>
              <a:spcAft>
                <a:spcPts val="200"/>
              </a:spcAft>
              <a:buNone/>
            </a:pPr>
            <a:r>
              <a:rPr lang="en-GB" sz="1100"/>
              <a:t>Around a third (32%) of Oldham respondents say that someone n their household has cut the size of or skipped meals because there wasn’t enough money for food, compared to the GM average (34%)</a:t>
            </a:r>
          </a:p>
          <a:p>
            <a:pPr marL="0" indent="0" algn="just">
              <a:lnSpc>
                <a:spcPct val="100000"/>
              </a:lnSpc>
              <a:spcBef>
                <a:spcPts val="0"/>
              </a:spcBef>
              <a:spcAft>
                <a:spcPts val="200"/>
              </a:spcAft>
              <a:buNone/>
            </a:pPr>
            <a:r>
              <a:rPr lang="en-GB" sz="1100"/>
              <a:t>21% of respondents in Oldham say that someone in their household has lost weight because there wasn’t enough money for food, similar to the GM average (23%)</a:t>
            </a:r>
          </a:p>
          <a:p>
            <a:pPr marL="0" indent="0" algn="just">
              <a:lnSpc>
                <a:spcPct val="100000"/>
              </a:lnSpc>
              <a:spcBef>
                <a:spcPts val="0"/>
              </a:spcBef>
              <a:spcAft>
                <a:spcPts val="200"/>
              </a:spcAft>
              <a:buNone/>
            </a:pPr>
            <a:r>
              <a:rPr lang="en-GB" sz="1100"/>
              <a:t>18% of Oldham respondents say that somebody in their household didn’t eat for a whole day because there wasn’t enough money for food, in comparison to the GM average (21%)</a:t>
            </a:r>
          </a:p>
          <a:p>
            <a:pPr marL="0" indent="0" algn="just">
              <a:lnSpc>
                <a:spcPct val="100000"/>
              </a:lnSpc>
              <a:spcBef>
                <a:spcPts val="0"/>
              </a:spcBef>
              <a:spcAft>
                <a:spcPts val="200"/>
              </a:spcAft>
              <a:buNone/>
            </a:pPr>
            <a:r>
              <a:rPr lang="en-GB" sz="1100"/>
              <a:t>29% of Oldham respondents with children are entitled to free school meals, similar to the GM average (30%)</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r>
              <a:rPr lang="en-GB" sz="1100" b="1"/>
              <a:t>Digital inclusion: </a:t>
            </a:r>
            <a:endParaRPr lang="en-GB" sz="1100"/>
          </a:p>
          <a:p>
            <a:pPr marL="0" indent="0" algn="just">
              <a:lnSpc>
                <a:spcPct val="100000"/>
              </a:lnSpc>
              <a:spcBef>
                <a:spcPts val="0"/>
              </a:spcBef>
              <a:spcAft>
                <a:spcPts val="200"/>
              </a:spcAft>
              <a:buNone/>
            </a:pPr>
            <a:r>
              <a:rPr lang="en-GB" sz="1100"/>
              <a:t>Over a third (36%) of Oldham respondents have experienced some form of digital inclusion in their household, the same as the GM average</a:t>
            </a:r>
          </a:p>
          <a:p>
            <a:pPr marL="0" indent="0" algn="just">
              <a:lnSpc>
                <a:spcPct val="100000"/>
              </a:lnSpc>
              <a:spcBef>
                <a:spcPts val="0"/>
              </a:spcBef>
              <a:spcAft>
                <a:spcPts val="200"/>
              </a:spcAft>
              <a:buNone/>
            </a:pPr>
            <a:r>
              <a:rPr lang="en-GB" sz="1100"/>
              <a:t>1 in 5 respondents in Oldham are not confident, or have somebody in their household who is not confident in using digital services online, compared to the GM average (15%)</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r>
              <a:rPr lang="en-GB" sz="1100" b="1"/>
              <a:t>Covid-19:</a:t>
            </a:r>
          </a:p>
          <a:p>
            <a:pPr marL="0" indent="0" algn="just">
              <a:lnSpc>
                <a:spcPct val="100000"/>
              </a:lnSpc>
              <a:spcBef>
                <a:spcPts val="0"/>
              </a:spcBef>
              <a:spcAft>
                <a:spcPts val="200"/>
              </a:spcAft>
              <a:buNone/>
            </a:pPr>
            <a:r>
              <a:rPr lang="en-GB" sz="1100"/>
              <a:t>19% of Oldham respondents are ‘extremely’ or ‘very’ worried about Covid-19 and its impacts, compared to the GM average (24%)</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endParaRPr lang="en-GB" sz="1100" b="1"/>
          </a:p>
          <a:p>
            <a:pPr marL="0" indent="0" algn="just">
              <a:lnSpc>
                <a:spcPct val="100000"/>
              </a:lnSpc>
              <a:spcBef>
                <a:spcPts val="0"/>
              </a:spcBef>
              <a:spcAft>
                <a:spcPts val="200"/>
              </a:spcAft>
              <a:buNone/>
            </a:pPr>
            <a:endParaRPr lang="en-GB" sz="1100"/>
          </a:p>
          <a:p>
            <a:pPr algn="just">
              <a:lnSpc>
                <a:spcPct val="100000"/>
              </a:lnSpc>
              <a:spcBef>
                <a:spcPts val="0"/>
              </a:spcBef>
              <a:spcAft>
                <a:spcPts val="200"/>
              </a:spcAft>
            </a:pPr>
            <a:endParaRPr lang="en-GB" sz="1100"/>
          </a:p>
        </p:txBody>
      </p:sp>
      <p:sp>
        <p:nvSpPr>
          <p:cNvPr id="6" name="Slide Number Placeholder 4">
            <a:extLst>
              <a:ext uri="{FF2B5EF4-FFF2-40B4-BE49-F238E27FC236}">
                <a16:creationId xmlns:a16="http://schemas.microsoft.com/office/drawing/2014/main" id="{019FDC09-4923-45EE-96EB-41F82D8380E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493394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87087" y="158231"/>
            <a:ext cx="10515600" cy="586800"/>
          </a:xfrm>
        </p:spPr>
        <p:txBody>
          <a:bodyPr vert="horz" lIns="91440" tIns="45720" rIns="91440" bIns="45720" rtlCol="0" anchor="ctr">
            <a:noAutofit/>
          </a:bodyPr>
          <a:lstStyle/>
          <a:p>
            <a:r>
              <a:rPr lang="en-GB" sz="1800" b="1"/>
              <a:t>Rochdale</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87087" y="748942"/>
            <a:ext cx="11017826" cy="7064563"/>
          </a:xfrm>
        </p:spPr>
        <p:txBody>
          <a:bodyPr wrap="square">
            <a:spAutoFit/>
          </a:bodyPr>
          <a:lstStyle/>
          <a:p>
            <a:pPr marL="0" indent="0" algn="just">
              <a:lnSpc>
                <a:spcPct val="100000"/>
              </a:lnSpc>
              <a:spcBef>
                <a:spcPts val="0"/>
              </a:spcBef>
              <a:spcAft>
                <a:spcPts val="200"/>
              </a:spcAft>
              <a:buNone/>
            </a:pPr>
            <a:r>
              <a:rPr lang="en-GB" sz="1100" b="1"/>
              <a:t>Good work:</a:t>
            </a:r>
          </a:p>
          <a:p>
            <a:pPr marL="0" indent="0" algn="just">
              <a:lnSpc>
                <a:spcPct val="100000"/>
              </a:lnSpc>
              <a:spcBef>
                <a:spcPts val="0"/>
              </a:spcBef>
              <a:spcAft>
                <a:spcPts val="200"/>
              </a:spcAft>
              <a:buNone/>
            </a:pPr>
            <a:r>
              <a:rPr lang="en-GB" sz="1100" b="1"/>
              <a:t> </a:t>
            </a:r>
            <a:r>
              <a:rPr lang="en-GB" sz="1100"/>
              <a:t>43% of respondents in Rochdale are working from home at least some of the time, compared to the GM average (50%)</a:t>
            </a:r>
          </a:p>
          <a:p>
            <a:pPr marL="0" indent="0" algn="just">
              <a:lnSpc>
                <a:spcPct val="100000"/>
              </a:lnSpc>
              <a:spcBef>
                <a:spcPts val="0"/>
              </a:spcBef>
              <a:spcAft>
                <a:spcPts val="200"/>
              </a:spcAft>
              <a:buNone/>
            </a:pPr>
            <a:r>
              <a:rPr lang="en-GB" sz="1100"/>
              <a:t>Around three quarters (74%) of respondents in Rochdale are satisfied with their jobs, in comparison to the GM average (71%)</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r>
              <a:rPr lang="en-GB" sz="1100" b="1"/>
              <a:t>Cost of Living:</a:t>
            </a:r>
          </a:p>
          <a:p>
            <a:pPr marL="0" indent="0" algn="just">
              <a:lnSpc>
                <a:spcPct val="100000"/>
              </a:lnSpc>
              <a:spcBef>
                <a:spcPts val="0"/>
              </a:spcBef>
              <a:spcAft>
                <a:spcPts val="200"/>
              </a:spcAft>
              <a:buNone/>
            </a:pPr>
            <a:r>
              <a:rPr lang="en-GB" sz="1100"/>
              <a:t>77% of respondents in Rochdale say that they are worried about the rising cost of living, compared to the GM average (78%)</a:t>
            </a:r>
          </a:p>
          <a:p>
            <a:pPr marL="0" indent="0" algn="just">
              <a:lnSpc>
                <a:spcPct val="100000"/>
              </a:lnSpc>
              <a:spcBef>
                <a:spcPts val="0"/>
              </a:spcBef>
              <a:spcAft>
                <a:spcPts val="200"/>
              </a:spcAft>
              <a:buNone/>
            </a:pPr>
            <a:r>
              <a:rPr lang="en-GB" sz="1100"/>
              <a:t>47% of respondents in Rochdale say that they will not be able to save any money in the next 12 months, similar to the GM average (45%)</a:t>
            </a:r>
          </a:p>
          <a:p>
            <a:pPr marL="0" indent="0" algn="just">
              <a:lnSpc>
                <a:spcPct val="100000"/>
              </a:lnSpc>
              <a:spcBef>
                <a:spcPts val="0"/>
              </a:spcBef>
              <a:spcAft>
                <a:spcPts val="200"/>
              </a:spcAft>
              <a:buNone/>
            </a:pPr>
            <a:r>
              <a:rPr lang="en-GB" sz="1100"/>
              <a:t>47% of Rochdale respondents say that they would not be able to afford an unexpected, but necessary expense of £850, compared to the GM average (41%)</a:t>
            </a:r>
          </a:p>
          <a:p>
            <a:pPr marL="0" indent="0" algn="just">
              <a:lnSpc>
                <a:spcPct val="100000"/>
              </a:lnSpc>
              <a:spcBef>
                <a:spcPts val="0"/>
              </a:spcBef>
              <a:spcAft>
                <a:spcPts val="200"/>
              </a:spcAft>
              <a:buNone/>
            </a:pPr>
            <a:r>
              <a:rPr lang="en-GB" sz="1100"/>
              <a:t>Over a third (36%) of respondents in Rochdale say that they have had to borrow more money or use more credit than usual compared to a year ago, in comparison to the GM average (33%)</a:t>
            </a:r>
          </a:p>
          <a:p>
            <a:pPr marL="0" indent="0" algn="just">
              <a:lnSpc>
                <a:spcPct val="100000"/>
              </a:lnSpc>
              <a:spcBef>
                <a:spcPts val="0"/>
              </a:spcBef>
              <a:spcAft>
                <a:spcPts val="200"/>
              </a:spcAft>
              <a:buNone/>
            </a:pPr>
            <a:r>
              <a:rPr lang="en-GB" sz="1100"/>
              <a:t>65% of Rochdale respondents say that it is difficult to afford their energy costs, higher than the GM average (57%)</a:t>
            </a:r>
          </a:p>
          <a:p>
            <a:pPr marL="0" indent="0" algn="just">
              <a:lnSpc>
                <a:spcPct val="100000"/>
              </a:lnSpc>
              <a:spcBef>
                <a:spcPts val="0"/>
              </a:spcBef>
              <a:spcAft>
                <a:spcPts val="200"/>
              </a:spcAft>
              <a:buNone/>
            </a:pPr>
            <a:r>
              <a:rPr lang="en-GB" sz="1100"/>
              <a:t>53% of Rochdale respondents say that it is difficult to afford their rent or mortgage costs, higher than the GM average (42%)</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r>
              <a:rPr lang="en-GB" sz="1100" b="1"/>
              <a:t>Food security: </a:t>
            </a:r>
          </a:p>
          <a:p>
            <a:pPr marL="0" indent="0" algn="just">
              <a:lnSpc>
                <a:spcPct val="100000"/>
              </a:lnSpc>
              <a:spcBef>
                <a:spcPts val="0"/>
              </a:spcBef>
              <a:spcAft>
                <a:spcPts val="200"/>
              </a:spcAft>
              <a:buNone/>
            </a:pPr>
            <a:r>
              <a:rPr lang="en-GB" sz="1100"/>
              <a:t>Nearly three quarters (73%) of Rochdale respondents with children live in a food insecure household, higher than the GM average (56%)</a:t>
            </a:r>
          </a:p>
          <a:p>
            <a:pPr marL="0" indent="0" algn="just">
              <a:lnSpc>
                <a:spcPct val="100000"/>
              </a:lnSpc>
              <a:spcBef>
                <a:spcPts val="0"/>
              </a:spcBef>
              <a:spcAft>
                <a:spcPts val="200"/>
              </a:spcAft>
              <a:buNone/>
            </a:pPr>
            <a:r>
              <a:rPr lang="en-GB" sz="1100"/>
              <a:t>40% of Rochdale respondents have cut the size of or skipped meals because there wasn’t enough money for food, more than the GM average (34%)</a:t>
            </a:r>
          </a:p>
          <a:p>
            <a:pPr marL="0" indent="0" algn="just">
              <a:lnSpc>
                <a:spcPct val="100000"/>
              </a:lnSpc>
              <a:spcBef>
                <a:spcPts val="0"/>
              </a:spcBef>
              <a:spcAft>
                <a:spcPts val="200"/>
              </a:spcAft>
              <a:buNone/>
            </a:pPr>
            <a:r>
              <a:rPr lang="en-GB" sz="1100"/>
              <a:t>Over a quarter (27%) of respondents in Rochdale have had someone in their household lose weight because there wasn’t enough money for food, in comparison to the GM average (23%)</a:t>
            </a:r>
          </a:p>
          <a:p>
            <a:pPr marL="0" indent="0" algn="just">
              <a:lnSpc>
                <a:spcPct val="100000"/>
              </a:lnSpc>
              <a:spcBef>
                <a:spcPts val="0"/>
              </a:spcBef>
              <a:spcAft>
                <a:spcPts val="200"/>
              </a:spcAft>
              <a:buNone/>
            </a:pPr>
            <a:r>
              <a:rPr lang="en-GB" sz="1100"/>
              <a:t>30% of Rochdale respondents have not eaten for a whole day because there wasn’t enough money for food, higher than the GM average (21%)</a:t>
            </a:r>
          </a:p>
          <a:p>
            <a:pPr marL="0" indent="0" algn="just">
              <a:lnSpc>
                <a:spcPct val="100000"/>
              </a:lnSpc>
              <a:spcBef>
                <a:spcPts val="0"/>
              </a:spcBef>
              <a:spcAft>
                <a:spcPts val="200"/>
              </a:spcAft>
              <a:buNone/>
            </a:pPr>
            <a:r>
              <a:rPr lang="en-GB" sz="1100"/>
              <a:t>44% of Rochdale respondents with children are entitled to free school meals, higher than the GM average (30%)</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r>
              <a:rPr lang="en-GB" sz="1100" b="1"/>
              <a:t>Digital inclusion:</a:t>
            </a:r>
          </a:p>
          <a:p>
            <a:pPr marL="0" indent="0" algn="just">
              <a:lnSpc>
                <a:spcPct val="100000"/>
              </a:lnSpc>
              <a:spcBef>
                <a:spcPts val="0"/>
              </a:spcBef>
              <a:spcAft>
                <a:spcPts val="200"/>
              </a:spcAft>
              <a:buNone/>
            </a:pPr>
            <a:r>
              <a:rPr lang="en-GB" sz="1100"/>
              <a:t>A third (33%) of respondents in Rochdale have experienced some form of digital exclusion, compared to the GM average (36%)</a:t>
            </a:r>
          </a:p>
          <a:p>
            <a:pPr marL="0" indent="0" algn="just">
              <a:lnSpc>
                <a:spcPct val="100000"/>
              </a:lnSpc>
              <a:spcBef>
                <a:spcPts val="0"/>
              </a:spcBef>
              <a:spcAft>
                <a:spcPts val="200"/>
              </a:spcAft>
              <a:buNone/>
            </a:pPr>
            <a:r>
              <a:rPr lang="en-GB" sz="1100"/>
              <a:t>16% of Rochdale respondents say that they, or someone else in their household, are not confident in using digital services online, similar to the GM average (15%)</a:t>
            </a:r>
          </a:p>
          <a:p>
            <a:pPr marL="0" indent="0" algn="just">
              <a:lnSpc>
                <a:spcPct val="100000"/>
              </a:lnSpc>
              <a:spcBef>
                <a:spcPts val="0"/>
              </a:spcBef>
              <a:spcAft>
                <a:spcPts val="200"/>
              </a:spcAft>
              <a:buNone/>
            </a:pPr>
            <a:endParaRPr lang="en-GB" sz="1100" b="1"/>
          </a:p>
          <a:p>
            <a:pPr marL="0" indent="0" algn="just">
              <a:lnSpc>
                <a:spcPct val="100000"/>
              </a:lnSpc>
              <a:spcBef>
                <a:spcPts val="0"/>
              </a:spcBef>
              <a:spcAft>
                <a:spcPts val="200"/>
              </a:spcAft>
              <a:buNone/>
            </a:pPr>
            <a:r>
              <a:rPr lang="en-GB" sz="1100" b="1"/>
              <a:t>Covid-19:</a:t>
            </a:r>
          </a:p>
          <a:p>
            <a:pPr marL="0" indent="0" algn="just">
              <a:lnSpc>
                <a:spcPct val="100000"/>
              </a:lnSpc>
              <a:spcBef>
                <a:spcPts val="0"/>
              </a:spcBef>
              <a:spcAft>
                <a:spcPts val="200"/>
              </a:spcAft>
              <a:buNone/>
            </a:pPr>
            <a:r>
              <a:rPr lang="en-GB" sz="1100"/>
              <a:t>29% of Rochdale respondents are either ‘extremely’ or ‘very’ worried about Covid-19 and its impacts, in comparison to the GM average (24%)</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endParaRPr lang="en-GB"/>
          </a:p>
          <a:p>
            <a:pPr algn="just">
              <a:lnSpc>
                <a:spcPct val="100000"/>
              </a:lnSpc>
              <a:spcBef>
                <a:spcPts val="0"/>
              </a:spcBef>
              <a:spcAft>
                <a:spcPts val="200"/>
              </a:spcAft>
            </a:pPr>
            <a:endParaRPr lang="en-GB" sz="1100"/>
          </a:p>
          <a:p>
            <a:pPr algn="just">
              <a:lnSpc>
                <a:spcPct val="100000"/>
              </a:lnSpc>
              <a:spcBef>
                <a:spcPts val="0"/>
              </a:spcBef>
              <a:spcAft>
                <a:spcPts val="200"/>
              </a:spcAft>
            </a:pPr>
            <a:endParaRPr lang="en-GB" sz="1100"/>
          </a:p>
          <a:p>
            <a:pPr marL="0" indent="0" algn="just">
              <a:lnSpc>
                <a:spcPct val="100000"/>
              </a:lnSpc>
              <a:spcBef>
                <a:spcPts val="0"/>
              </a:spcBef>
              <a:spcAft>
                <a:spcPts val="200"/>
              </a:spcAft>
              <a:buNone/>
            </a:pPr>
            <a:endParaRPr lang="en-GB" sz="1100"/>
          </a:p>
        </p:txBody>
      </p:sp>
      <p:sp>
        <p:nvSpPr>
          <p:cNvPr id="6" name="Slide Number Placeholder 4">
            <a:extLst>
              <a:ext uri="{FF2B5EF4-FFF2-40B4-BE49-F238E27FC236}">
                <a16:creationId xmlns:a16="http://schemas.microsoft.com/office/drawing/2014/main" id="{3F937CF1-6327-4FCF-9A39-F3E77667138A}"/>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340839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08978" y="149012"/>
            <a:ext cx="10515600" cy="586800"/>
          </a:xfrm>
        </p:spPr>
        <p:txBody>
          <a:bodyPr vert="horz" lIns="91440" tIns="45720" rIns="91440" bIns="45720" rtlCol="0" anchor="ctr">
            <a:noAutofit/>
          </a:bodyPr>
          <a:lstStyle/>
          <a:p>
            <a:r>
              <a:rPr lang="en-GB" sz="1800" b="1"/>
              <a:t>Salford</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08978" y="735812"/>
            <a:ext cx="11017826" cy="6428491"/>
          </a:xfrm>
        </p:spPr>
        <p:txBody>
          <a:bodyPr wrap="square">
            <a:spAutoFit/>
          </a:bodyPr>
          <a:lstStyle/>
          <a:p>
            <a:pPr marL="0" indent="0" algn="just">
              <a:lnSpc>
                <a:spcPct val="100000"/>
              </a:lnSpc>
              <a:spcBef>
                <a:spcPts val="0"/>
              </a:spcBef>
              <a:spcAft>
                <a:spcPts val="200"/>
              </a:spcAft>
              <a:buNone/>
            </a:pPr>
            <a:r>
              <a:rPr lang="en-GB" sz="1100" b="1"/>
              <a:t>Good work: </a:t>
            </a:r>
          </a:p>
          <a:p>
            <a:pPr marL="0" indent="0" algn="just">
              <a:lnSpc>
                <a:spcPct val="100000"/>
              </a:lnSpc>
              <a:spcBef>
                <a:spcPts val="0"/>
              </a:spcBef>
              <a:spcAft>
                <a:spcPts val="200"/>
              </a:spcAft>
              <a:buNone/>
            </a:pPr>
            <a:r>
              <a:rPr lang="en-GB" sz="1100"/>
              <a:t>46% of respondents in Salford are working from home at least some of the time, compared to the GM average (50%)</a:t>
            </a:r>
          </a:p>
          <a:p>
            <a:pPr marL="0" indent="0" algn="just">
              <a:lnSpc>
                <a:spcPct val="100000"/>
              </a:lnSpc>
              <a:spcBef>
                <a:spcPts val="0"/>
              </a:spcBef>
              <a:spcAft>
                <a:spcPts val="200"/>
              </a:spcAft>
              <a:buNone/>
            </a:pPr>
            <a:r>
              <a:rPr lang="en-GB" sz="1100"/>
              <a:t>69% of Salford respondents are satisfied with their jobs, in line with the GM average (71%)</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r>
              <a:rPr lang="en-GB" sz="1100" b="1"/>
              <a:t>Cost of Living:</a:t>
            </a:r>
          </a:p>
          <a:p>
            <a:pPr marL="0" indent="0" algn="just">
              <a:lnSpc>
                <a:spcPct val="100000"/>
              </a:lnSpc>
              <a:spcBef>
                <a:spcPts val="0"/>
              </a:spcBef>
              <a:spcAft>
                <a:spcPts val="200"/>
              </a:spcAft>
              <a:buNone/>
            </a:pPr>
            <a:r>
              <a:rPr lang="en-GB" sz="1100"/>
              <a:t>Three quarters (76%) of respondents in Salford are ‘very’ or ‘somewhat’ worried about the rising cost of living, similar to the GM average (78%)</a:t>
            </a:r>
          </a:p>
          <a:p>
            <a:pPr marL="0" indent="0" algn="just">
              <a:lnSpc>
                <a:spcPct val="100000"/>
              </a:lnSpc>
              <a:spcBef>
                <a:spcPts val="0"/>
              </a:spcBef>
              <a:spcAft>
                <a:spcPts val="200"/>
              </a:spcAft>
              <a:buNone/>
            </a:pPr>
            <a:r>
              <a:rPr lang="en-GB" sz="1100"/>
              <a:t>79% of respondents in Salford say that their cost of living has increased, in comparison to the GM average (82%)</a:t>
            </a:r>
          </a:p>
          <a:p>
            <a:pPr marL="0" indent="0" algn="just">
              <a:lnSpc>
                <a:spcPct val="100000"/>
              </a:lnSpc>
              <a:spcBef>
                <a:spcPts val="0"/>
              </a:spcBef>
              <a:spcAft>
                <a:spcPts val="200"/>
              </a:spcAft>
              <a:buNone/>
            </a:pPr>
            <a:r>
              <a:rPr lang="en-GB" sz="1100"/>
              <a:t>41% of respondents in Salford say that they will not be able to save any money in the next 12 months, compared to the GM average (45%)</a:t>
            </a:r>
          </a:p>
          <a:p>
            <a:pPr marL="0" indent="0" algn="just">
              <a:lnSpc>
                <a:spcPct val="100000"/>
              </a:lnSpc>
              <a:spcBef>
                <a:spcPts val="0"/>
              </a:spcBef>
              <a:spcAft>
                <a:spcPts val="200"/>
              </a:spcAft>
              <a:buNone/>
            </a:pPr>
            <a:r>
              <a:rPr lang="en-GB" sz="1100"/>
              <a:t>40% of Salford respondents say that they would not be able to afford an unexpected, but necessary expense of £850, in line with the GM average (41%)</a:t>
            </a:r>
          </a:p>
          <a:p>
            <a:pPr marL="0" indent="0" algn="just">
              <a:lnSpc>
                <a:spcPct val="100000"/>
              </a:lnSpc>
              <a:spcBef>
                <a:spcPts val="0"/>
              </a:spcBef>
              <a:spcAft>
                <a:spcPts val="200"/>
              </a:spcAft>
              <a:buNone/>
            </a:pPr>
            <a:r>
              <a:rPr lang="en-GB" sz="1100"/>
              <a:t>35% of respondents in Salford have had to borrow more money or use more credit than usual, compared to a year ago, similar to the GM average (33%)</a:t>
            </a:r>
          </a:p>
          <a:p>
            <a:pPr marL="0" indent="0" algn="just">
              <a:lnSpc>
                <a:spcPct val="100000"/>
              </a:lnSpc>
              <a:spcBef>
                <a:spcPts val="0"/>
              </a:spcBef>
              <a:spcAft>
                <a:spcPts val="200"/>
              </a:spcAft>
              <a:buNone/>
            </a:pPr>
            <a:r>
              <a:rPr lang="en-GB" sz="1100"/>
              <a:t>Half (49%) of respondents living in Salford say that it is difficult to afford their energy costs, lower than the GM average (57%)</a:t>
            </a:r>
          </a:p>
          <a:p>
            <a:pPr marL="0" indent="0" algn="just">
              <a:lnSpc>
                <a:spcPct val="100000"/>
              </a:lnSpc>
              <a:spcBef>
                <a:spcPts val="0"/>
              </a:spcBef>
              <a:spcAft>
                <a:spcPts val="200"/>
              </a:spcAft>
              <a:buNone/>
            </a:pPr>
            <a:r>
              <a:rPr lang="en-GB" sz="1100"/>
              <a:t>41% of respondents in Salford say that it is difficult to afford their rent or mortgage costs, compared to the GM average (42%)</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r>
              <a:rPr lang="en-GB" sz="1100" b="1"/>
              <a:t>Food security: </a:t>
            </a:r>
          </a:p>
          <a:p>
            <a:pPr marL="0" indent="0" algn="just">
              <a:lnSpc>
                <a:spcPct val="100000"/>
              </a:lnSpc>
              <a:spcBef>
                <a:spcPts val="0"/>
              </a:spcBef>
              <a:spcAft>
                <a:spcPts val="200"/>
              </a:spcAft>
              <a:buNone/>
            </a:pPr>
            <a:r>
              <a:rPr lang="en-GB" sz="1100"/>
              <a:t>Over half (54%) of respondents in Salford with children live in a food insecure household, similar to the GM average (56%)</a:t>
            </a:r>
          </a:p>
          <a:p>
            <a:pPr marL="0" indent="0" algn="just">
              <a:lnSpc>
                <a:spcPct val="100000"/>
              </a:lnSpc>
              <a:spcBef>
                <a:spcPts val="0"/>
              </a:spcBef>
              <a:spcAft>
                <a:spcPts val="200"/>
              </a:spcAft>
              <a:buNone/>
            </a:pPr>
            <a:r>
              <a:rPr lang="en-GB" sz="1100"/>
              <a:t>34% of respondents in Salford say that someone in their household has cut the size of or skipped meals because there wasn’t enough money for food, the same as the GM average (34%)</a:t>
            </a:r>
          </a:p>
          <a:p>
            <a:pPr marL="0" indent="0" algn="just">
              <a:lnSpc>
                <a:spcPct val="100000"/>
              </a:lnSpc>
              <a:spcBef>
                <a:spcPts val="0"/>
              </a:spcBef>
              <a:spcAft>
                <a:spcPts val="200"/>
              </a:spcAft>
              <a:buNone/>
            </a:pPr>
            <a:r>
              <a:rPr lang="en-GB" sz="1100"/>
              <a:t>A quarter (25%) of respondents in Salford have had someone in their household lose weight because there wasn’t enough money for food, similar to the GM average (23%)</a:t>
            </a:r>
          </a:p>
          <a:p>
            <a:pPr marL="0" indent="0" algn="just">
              <a:lnSpc>
                <a:spcPct val="100000"/>
              </a:lnSpc>
              <a:spcBef>
                <a:spcPts val="0"/>
              </a:spcBef>
              <a:spcAft>
                <a:spcPts val="200"/>
              </a:spcAft>
              <a:buNone/>
            </a:pPr>
            <a:r>
              <a:rPr lang="en-GB" sz="1100"/>
              <a:t>24% of respondents in Salford say that someone in their household hasn’t eaten for a whole day due to lack of money for food, similar to the GM average (21%)</a:t>
            </a:r>
          </a:p>
          <a:p>
            <a:pPr marL="0" indent="0" algn="just">
              <a:lnSpc>
                <a:spcPct val="100000"/>
              </a:lnSpc>
              <a:spcBef>
                <a:spcPts val="0"/>
              </a:spcBef>
              <a:spcAft>
                <a:spcPts val="200"/>
              </a:spcAft>
              <a:buNone/>
            </a:pPr>
            <a:r>
              <a:rPr lang="en-GB" sz="1100"/>
              <a:t>Of Salford respondents with children, 36% are entitled to free school meals, compared to the GM average (30%)</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r>
              <a:rPr lang="en-GB" sz="1100" b="1"/>
              <a:t>Digital inclusion:</a:t>
            </a:r>
          </a:p>
          <a:p>
            <a:pPr marL="0" indent="0" algn="just">
              <a:lnSpc>
                <a:spcPct val="100000"/>
              </a:lnSpc>
              <a:spcBef>
                <a:spcPts val="0"/>
              </a:spcBef>
              <a:spcAft>
                <a:spcPts val="200"/>
              </a:spcAft>
              <a:buNone/>
            </a:pPr>
            <a:r>
              <a:rPr lang="en-GB" sz="1100"/>
              <a:t>27% of respondents in Salford have had someone in their household experience some form of digital exclusion, compared to the GM average (27%)</a:t>
            </a:r>
          </a:p>
          <a:p>
            <a:pPr marL="0" indent="0" algn="just">
              <a:lnSpc>
                <a:spcPct val="100000"/>
              </a:lnSpc>
              <a:spcBef>
                <a:spcPts val="0"/>
              </a:spcBef>
              <a:spcAft>
                <a:spcPts val="200"/>
              </a:spcAft>
              <a:buNone/>
            </a:pPr>
            <a:r>
              <a:rPr lang="en-GB" sz="1100"/>
              <a:t>5% of respondents in Salford are not confident, or live with someone who is not confident in using digital services online, lower than the GM average (15%)</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r>
              <a:rPr lang="en-GB" sz="1100" b="1"/>
              <a:t>Covid-19:</a:t>
            </a:r>
          </a:p>
          <a:p>
            <a:pPr marL="0" indent="0" algn="just">
              <a:lnSpc>
                <a:spcPct val="100000"/>
              </a:lnSpc>
              <a:spcBef>
                <a:spcPts val="0"/>
              </a:spcBef>
              <a:spcAft>
                <a:spcPts val="200"/>
              </a:spcAft>
              <a:buNone/>
            </a:pPr>
            <a:r>
              <a:rPr lang="en-GB" sz="1100"/>
              <a:t>23% of respondents in Salford are worried about Covid-19 and its impacts, similar to the GM average (24%)</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endParaRPr lang="en-GB" sz="1100"/>
          </a:p>
          <a:p>
            <a:pPr algn="just">
              <a:lnSpc>
                <a:spcPct val="100000"/>
              </a:lnSpc>
              <a:spcBef>
                <a:spcPts val="0"/>
              </a:spcBef>
              <a:spcAft>
                <a:spcPts val="200"/>
              </a:spcAft>
            </a:pPr>
            <a:endParaRPr lang="en-GB" sz="1100"/>
          </a:p>
        </p:txBody>
      </p:sp>
      <p:sp>
        <p:nvSpPr>
          <p:cNvPr id="6" name="Slide Number Placeholder 4">
            <a:extLst>
              <a:ext uri="{FF2B5EF4-FFF2-40B4-BE49-F238E27FC236}">
                <a16:creationId xmlns:a16="http://schemas.microsoft.com/office/drawing/2014/main" id="{F172D933-C283-4B81-A339-0B541A36F50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702712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65695" y="111635"/>
            <a:ext cx="10515600" cy="586800"/>
          </a:xfrm>
        </p:spPr>
        <p:txBody>
          <a:bodyPr vert="horz" lIns="91440" tIns="45720" rIns="91440" bIns="45720" rtlCol="0" anchor="ctr">
            <a:noAutofit/>
          </a:bodyPr>
          <a:lstStyle/>
          <a:p>
            <a:r>
              <a:rPr lang="en-GB" sz="1800" b="1"/>
              <a:t>Stockport</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87087" y="698435"/>
            <a:ext cx="11017826" cy="5843716"/>
          </a:xfrm>
        </p:spPr>
        <p:txBody>
          <a:bodyPr wrap="square">
            <a:spAutoFit/>
          </a:bodyPr>
          <a:lstStyle/>
          <a:p>
            <a:pPr marL="0" indent="0" algn="just">
              <a:lnSpc>
                <a:spcPct val="100000"/>
              </a:lnSpc>
              <a:spcBef>
                <a:spcPts val="0"/>
              </a:spcBef>
              <a:spcAft>
                <a:spcPts val="200"/>
              </a:spcAft>
              <a:buNone/>
            </a:pPr>
            <a:r>
              <a:rPr lang="en-GB" sz="1100" b="1"/>
              <a:t>Good work:</a:t>
            </a:r>
          </a:p>
          <a:p>
            <a:pPr marL="0" indent="0" algn="just">
              <a:lnSpc>
                <a:spcPct val="100000"/>
              </a:lnSpc>
              <a:spcBef>
                <a:spcPts val="0"/>
              </a:spcBef>
              <a:spcAft>
                <a:spcPts val="200"/>
              </a:spcAft>
              <a:buNone/>
            </a:pPr>
            <a:r>
              <a:rPr lang="en-GB" sz="1100"/>
              <a:t>60% of respondents in Stockport are working from home at least some of the time, higher than the GM average (50%)</a:t>
            </a:r>
          </a:p>
          <a:p>
            <a:pPr marL="0" indent="0" algn="just">
              <a:lnSpc>
                <a:spcPct val="100000"/>
              </a:lnSpc>
              <a:spcBef>
                <a:spcPts val="0"/>
              </a:spcBef>
              <a:spcAft>
                <a:spcPts val="200"/>
              </a:spcAft>
              <a:buNone/>
            </a:pPr>
            <a:r>
              <a:rPr lang="en-GB" sz="1100"/>
              <a:t>Three quarters (76%) of respondents in Stockport are satisfied with their jobs, compared to the GM average (71%)</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r>
              <a:rPr lang="en-GB" sz="1100" b="1"/>
              <a:t>Cost of Living: </a:t>
            </a:r>
          </a:p>
          <a:p>
            <a:pPr marL="0" indent="0" algn="just">
              <a:lnSpc>
                <a:spcPct val="100000"/>
              </a:lnSpc>
              <a:spcBef>
                <a:spcPts val="0"/>
              </a:spcBef>
              <a:spcAft>
                <a:spcPts val="200"/>
              </a:spcAft>
              <a:buNone/>
            </a:pPr>
            <a:r>
              <a:rPr lang="en-GB" sz="1100"/>
              <a:t>78% of respondents in Stockport are either ‘very’ or ‘somewhat’ worried about the rising cost of living, the same as the GM average (78%)</a:t>
            </a:r>
          </a:p>
          <a:p>
            <a:pPr marL="0" indent="0" algn="just">
              <a:lnSpc>
                <a:spcPct val="100000"/>
              </a:lnSpc>
              <a:spcBef>
                <a:spcPts val="0"/>
              </a:spcBef>
              <a:spcAft>
                <a:spcPts val="200"/>
              </a:spcAft>
              <a:buNone/>
            </a:pPr>
            <a:r>
              <a:rPr lang="en-GB" sz="1100"/>
              <a:t>83% of Stockport respondents say that their cost of living has increased, in line with the GM average (82%)</a:t>
            </a:r>
          </a:p>
          <a:p>
            <a:pPr marL="0" indent="0" algn="just">
              <a:lnSpc>
                <a:spcPct val="100000"/>
              </a:lnSpc>
              <a:spcBef>
                <a:spcPts val="0"/>
              </a:spcBef>
              <a:spcAft>
                <a:spcPts val="200"/>
              </a:spcAft>
              <a:buNone/>
            </a:pPr>
            <a:r>
              <a:rPr lang="en-GB" sz="1100"/>
              <a:t>44% of respondents in Stockport say that they will not be able to save any money in the next 12 months, compared to the GM average (45%)</a:t>
            </a:r>
          </a:p>
          <a:p>
            <a:pPr marL="0" indent="0" algn="just">
              <a:lnSpc>
                <a:spcPct val="100000"/>
              </a:lnSpc>
              <a:spcBef>
                <a:spcPts val="0"/>
              </a:spcBef>
              <a:spcAft>
                <a:spcPts val="200"/>
              </a:spcAft>
              <a:buNone/>
            </a:pPr>
            <a:r>
              <a:rPr lang="en-GB" sz="1100"/>
              <a:t>34% of Stockport respondents say that they would not be able to afford an unexpected, but necessary expense of £850, lower than the GM average (41%)</a:t>
            </a:r>
          </a:p>
          <a:p>
            <a:pPr marL="0" indent="0" algn="just">
              <a:lnSpc>
                <a:spcPct val="100000"/>
              </a:lnSpc>
              <a:spcBef>
                <a:spcPts val="0"/>
              </a:spcBef>
              <a:spcAft>
                <a:spcPts val="200"/>
              </a:spcAft>
              <a:buNone/>
            </a:pPr>
            <a:r>
              <a:rPr lang="en-GB" sz="1100"/>
              <a:t>3 in 10 (31%) respondents in Stockport have had to borrow more money or use more credit than usual compared to a year ago, in line with the GM average (33%)</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r>
              <a:rPr lang="en-GB" sz="1100" b="1"/>
              <a:t>Food security:</a:t>
            </a:r>
          </a:p>
          <a:p>
            <a:pPr marL="0" indent="0" algn="just">
              <a:lnSpc>
                <a:spcPct val="100000"/>
              </a:lnSpc>
              <a:spcBef>
                <a:spcPts val="0"/>
              </a:spcBef>
              <a:spcAft>
                <a:spcPts val="200"/>
              </a:spcAft>
              <a:buNone/>
            </a:pPr>
            <a:r>
              <a:rPr lang="en-GB" sz="1100"/>
              <a:t>Half (50%) of respondents in Stockport with children live in a food insecure household, compared to the GM average (56%)</a:t>
            </a:r>
          </a:p>
          <a:p>
            <a:pPr marL="0" indent="0" algn="just">
              <a:lnSpc>
                <a:spcPct val="100000"/>
              </a:lnSpc>
              <a:spcBef>
                <a:spcPts val="0"/>
              </a:spcBef>
              <a:spcAft>
                <a:spcPts val="200"/>
              </a:spcAft>
              <a:buNone/>
            </a:pPr>
            <a:r>
              <a:rPr lang="en-GB" sz="1100"/>
              <a:t>28% of respondents in Stockport say that someone in their household has cut the size of or skipped meals because there wasn’t enough money for food, compared to the GM average (34%)</a:t>
            </a:r>
          </a:p>
          <a:p>
            <a:pPr marL="0" indent="0" algn="just">
              <a:lnSpc>
                <a:spcPct val="100000"/>
              </a:lnSpc>
              <a:spcBef>
                <a:spcPts val="0"/>
              </a:spcBef>
              <a:spcAft>
                <a:spcPts val="200"/>
              </a:spcAft>
              <a:buNone/>
            </a:pPr>
            <a:r>
              <a:rPr lang="en-GB" sz="1100"/>
              <a:t>17% of respondents in Stockport have had someone in their household lose weight because there wasn’t enough money for food, similar to the GM average (23%)</a:t>
            </a:r>
          </a:p>
          <a:p>
            <a:pPr marL="0" indent="0" algn="just">
              <a:lnSpc>
                <a:spcPct val="100000"/>
              </a:lnSpc>
              <a:spcBef>
                <a:spcPts val="0"/>
              </a:spcBef>
              <a:spcAft>
                <a:spcPts val="200"/>
              </a:spcAft>
              <a:buNone/>
            </a:pPr>
            <a:r>
              <a:rPr lang="en-GB" sz="1100"/>
              <a:t>13% of respondents in Stockport say that someone in their household hasn’t eaten for a whole day due to lack of money for food, less than the GM average (21%)</a:t>
            </a:r>
          </a:p>
          <a:p>
            <a:pPr marL="0" indent="0" algn="just">
              <a:lnSpc>
                <a:spcPct val="100000"/>
              </a:lnSpc>
              <a:spcBef>
                <a:spcPts val="0"/>
              </a:spcBef>
              <a:spcAft>
                <a:spcPts val="200"/>
              </a:spcAft>
              <a:buNone/>
            </a:pPr>
            <a:r>
              <a:rPr lang="en-GB" sz="1100"/>
              <a:t>Of Stockport respondents with children, 29% are entitled to free school meals, similar to the GM average (30%)</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r>
              <a:rPr lang="en-GB" sz="1100" b="1"/>
              <a:t>Digital inclusion:</a:t>
            </a:r>
          </a:p>
          <a:p>
            <a:pPr marL="0" indent="0" algn="just">
              <a:lnSpc>
                <a:spcPct val="100000"/>
              </a:lnSpc>
              <a:spcBef>
                <a:spcPts val="0"/>
              </a:spcBef>
              <a:spcAft>
                <a:spcPts val="200"/>
              </a:spcAft>
              <a:buNone/>
            </a:pPr>
            <a:r>
              <a:rPr lang="en-GB" sz="1100"/>
              <a:t>A quarter (26%) of respondents in Stockport say that somebody in their household has experienced some form of digital exclusion, compared to the GM average (36%)</a:t>
            </a:r>
          </a:p>
          <a:p>
            <a:pPr marL="0" indent="0" algn="just">
              <a:lnSpc>
                <a:spcPct val="100000"/>
              </a:lnSpc>
              <a:spcBef>
                <a:spcPts val="0"/>
              </a:spcBef>
              <a:spcAft>
                <a:spcPts val="200"/>
              </a:spcAft>
              <a:buNone/>
            </a:pPr>
            <a:r>
              <a:rPr lang="en-GB" sz="1100"/>
              <a:t>16% of Stockport respondents are not confident, or have someone in their household who is not confident in using digital services online, in line with the GM average (15%)</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r>
              <a:rPr lang="en-GB" sz="1100" b="1"/>
              <a:t>Covid-19: </a:t>
            </a:r>
          </a:p>
          <a:p>
            <a:pPr marL="0" indent="0" algn="just">
              <a:lnSpc>
                <a:spcPct val="100000"/>
              </a:lnSpc>
              <a:spcBef>
                <a:spcPts val="0"/>
              </a:spcBef>
              <a:spcAft>
                <a:spcPts val="200"/>
              </a:spcAft>
              <a:buNone/>
            </a:pPr>
            <a:r>
              <a:rPr lang="en-GB" sz="1100"/>
              <a:t>1 in 5 respondents in Stockport are worried about Covid-19 and its impacts, compared to the GM average (24%)</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endParaRPr lang="en-GB" sz="1100"/>
          </a:p>
        </p:txBody>
      </p:sp>
      <p:sp>
        <p:nvSpPr>
          <p:cNvPr id="6" name="Slide Number Placeholder 4">
            <a:extLst>
              <a:ext uri="{FF2B5EF4-FFF2-40B4-BE49-F238E27FC236}">
                <a16:creationId xmlns:a16="http://schemas.microsoft.com/office/drawing/2014/main" id="{72846CD9-65C1-42C2-A742-03FC2C628E5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26812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586800" y="583199"/>
            <a:ext cx="5495023" cy="1513229"/>
          </a:xfrm>
        </p:spPr>
        <p:txBody>
          <a:bodyPr>
            <a:normAutofit/>
          </a:bodyPr>
          <a:lstStyle/>
          <a:p>
            <a:r>
              <a:rPr lang="en-GB"/>
              <a:t>Overview:</a:t>
            </a:r>
            <a:br>
              <a:rPr lang="en-GB"/>
            </a:br>
            <a:r>
              <a:rPr lang="en-GB"/>
              <a:t>Good work</a:t>
            </a:r>
          </a:p>
        </p:txBody>
      </p:sp>
      <p:sp>
        <p:nvSpPr>
          <p:cNvPr id="3" name="Text Placeholder 2">
            <a:extLst>
              <a:ext uri="{FF2B5EF4-FFF2-40B4-BE49-F238E27FC236}">
                <a16:creationId xmlns:a16="http://schemas.microsoft.com/office/drawing/2014/main" id="{0F5235E6-B3F0-53C3-9546-36323FA23B1D}"/>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7794621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396875" y="162636"/>
            <a:ext cx="10515600" cy="586800"/>
          </a:xfrm>
        </p:spPr>
        <p:txBody>
          <a:bodyPr vert="horz" lIns="91440" tIns="45720" rIns="91440" bIns="45720" rtlCol="0" anchor="ctr">
            <a:noAutofit/>
          </a:bodyPr>
          <a:lstStyle/>
          <a:p>
            <a:r>
              <a:rPr lang="en-GB" sz="1800" b="1"/>
              <a:t>Tameside</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396875" y="748234"/>
            <a:ext cx="11017826" cy="5648790"/>
          </a:xfrm>
        </p:spPr>
        <p:txBody>
          <a:bodyPr wrap="square">
            <a:spAutoFit/>
          </a:bodyPr>
          <a:lstStyle/>
          <a:p>
            <a:pPr marL="0" indent="0" algn="just">
              <a:lnSpc>
                <a:spcPct val="100000"/>
              </a:lnSpc>
              <a:spcBef>
                <a:spcPts val="0"/>
              </a:spcBef>
              <a:spcAft>
                <a:spcPts val="200"/>
              </a:spcAft>
              <a:buNone/>
            </a:pPr>
            <a:r>
              <a:rPr lang="en-GB" sz="1100" b="1"/>
              <a:t>Good work:</a:t>
            </a:r>
          </a:p>
          <a:p>
            <a:pPr marL="0" indent="0" algn="just">
              <a:lnSpc>
                <a:spcPct val="100000"/>
              </a:lnSpc>
              <a:spcBef>
                <a:spcPts val="0"/>
              </a:spcBef>
              <a:spcAft>
                <a:spcPts val="200"/>
              </a:spcAft>
              <a:buNone/>
            </a:pPr>
            <a:r>
              <a:rPr lang="en-GB" sz="1100"/>
              <a:t>42% of respondents in Tameside are working from home at least some of the time, in comparison to the GM average (50%)</a:t>
            </a:r>
          </a:p>
          <a:p>
            <a:pPr marL="0" indent="0" algn="just">
              <a:lnSpc>
                <a:spcPct val="100000"/>
              </a:lnSpc>
              <a:spcBef>
                <a:spcPts val="0"/>
              </a:spcBef>
              <a:spcAft>
                <a:spcPts val="200"/>
              </a:spcAft>
              <a:buNone/>
            </a:pPr>
            <a:r>
              <a:rPr lang="en-GB" sz="1100"/>
              <a:t>Two thirds (67%) of Tameside respondents are satisfied with their jobs, compared to the GM average (71%)</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r>
              <a:rPr lang="en-GB" sz="1100" b="1"/>
              <a:t>Cost of Living: </a:t>
            </a:r>
          </a:p>
          <a:p>
            <a:pPr marL="0" indent="0" algn="just">
              <a:lnSpc>
                <a:spcPct val="100000"/>
              </a:lnSpc>
              <a:spcBef>
                <a:spcPts val="0"/>
              </a:spcBef>
              <a:spcAft>
                <a:spcPts val="200"/>
              </a:spcAft>
              <a:buNone/>
            </a:pPr>
            <a:r>
              <a:rPr lang="en-GB" sz="1100"/>
              <a:t>79% of respondents in Tameside are ‘very’ or ‘somewhat’ worried about the rising cost of living, in line with the GM average (78%)</a:t>
            </a:r>
          </a:p>
          <a:p>
            <a:pPr marL="0" indent="0" algn="just">
              <a:lnSpc>
                <a:spcPct val="100000"/>
              </a:lnSpc>
              <a:spcBef>
                <a:spcPts val="0"/>
              </a:spcBef>
              <a:spcAft>
                <a:spcPts val="200"/>
              </a:spcAft>
              <a:buNone/>
            </a:pPr>
            <a:r>
              <a:rPr lang="en-GB" sz="1100"/>
              <a:t> 8 in 10 (82%) Tameside respondents say that their cost of living has increased, the same as the GM average (82%)</a:t>
            </a:r>
          </a:p>
          <a:p>
            <a:pPr marL="0" indent="0" algn="just">
              <a:lnSpc>
                <a:spcPct val="100000"/>
              </a:lnSpc>
              <a:spcBef>
                <a:spcPts val="0"/>
              </a:spcBef>
              <a:spcAft>
                <a:spcPts val="200"/>
              </a:spcAft>
              <a:buNone/>
            </a:pPr>
            <a:r>
              <a:rPr lang="en-GB" sz="1100"/>
              <a:t>44% of respondents in Tameside do not think that they will be able to save any money in the next 12 months, compared to the GM average (45%)</a:t>
            </a:r>
          </a:p>
          <a:p>
            <a:pPr marL="0" indent="0" algn="just">
              <a:lnSpc>
                <a:spcPct val="100000"/>
              </a:lnSpc>
              <a:spcBef>
                <a:spcPts val="0"/>
              </a:spcBef>
              <a:spcAft>
                <a:spcPts val="200"/>
              </a:spcAft>
              <a:buNone/>
            </a:pPr>
            <a:r>
              <a:rPr lang="en-GB" sz="1100"/>
              <a:t>42% of Tameside respondents would not be able to afford an unexpected, but necessary expense of £850, in line with the GM average (41%)</a:t>
            </a:r>
          </a:p>
          <a:p>
            <a:pPr marL="0" indent="0" algn="just">
              <a:lnSpc>
                <a:spcPct val="100000"/>
              </a:lnSpc>
              <a:spcBef>
                <a:spcPts val="0"/>
              </a:spcBef>
              <a:spcAft>
                <a:spcPts val="200"/>
              </a:spcAft>
              <a:buNone/>
            </a:pPr>
            <a:r>
              <a:rPr lang="en-GB" sz="1100"/>
              <a:t>A third (34%) of respondents in Tameside say that they have had to borrow more money or use more credit compared to a year ago, similar to the GM average (33%)</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r>
              <a:rPr lang="en-GB" sz="1100" b="1"/>
              <a:t>Food security: </a:t>
            </a:r>
          </a:p>
          <a:p>
            <a:pPr marL="0" indent="0" algn="just">
              <a:lnSpc>
                <a:spcPct val="100000"/>
              </a:lnSpc>
              <a:spcBef>
                <a:spcPts val="0"/>
              </a:spcBef>
              <a:spcAft>
                <a:spcPts val="200"/>
              </a:spcAft>
              <a:buNone/>
            </a:pPr>
            <a:r>
              <a:rPr lang="en-GB" sz="1100"/>
              <a:t>Two thirds (67%) of respondents in Tameside with children live in a food insecure household, compared to the GM average (56%)</a:t>
            </a:r>
          </a:p>
          <a:p>
            <a:pPr marL="0" indent="0" algn="just">
              <a:lnSpc>
                <a:spcPct val="100000"/>
              </a:lnSpc>
              <a:spcBef>
                <a:spcPts val="0"/>
              </a:spcBef>
              <a:spcAft>
                <a:spcPts val="200"/>
              </a:spcAft>
              <a:buNone/>
            </a:pPr>
            <a:r>
              <a:rPr lang="en-GB" sz="1100"/>
              <a:t>34% of respondents in Tameside say that someone in their household has cut the size of or skipped meals because there wasn’t enough money for food, the same as the GM average (34%)</a:t>
            </a:r>
          </a:p>
          <a:p>
            <a:pPr marL="0" indent="0" algn="just">
              <a:lnSpc>
                <a:spcPct val="100000"/>
              </a:lnSpc>
              <a:spcBef>
                <a:spcPts val="0"/>
              </a:spcBef>
              <a:spcAft>
                <a:spcPts val="200"/>
              </a:spcAft>
              <a:buNone/>
            </a:pPr>
            <a:r>
              <a:rPr lang="en-GB" sz="1100"/>
              <a:t>A quarter (24%) of respondents in Tameside have had someone in their household lose weight because there wasn’t enough money for food, similar to the GM average (23%)</a:t>
            </a:r>
          </a:p>
          <a:p>
            <a:pPr marL="0" indent="0" algn="just">
              <a:lnSpc>
                <a:spcPct val="100000"/>
              </a:lnSpc>
              <a:spcBef>
                <a:spcPts val="0"/>
              </a:spcBef>
              <a:spcAft>
                <a:spcPts val="200"/>
              </a:spcAft>
              <a:buNone/>
            </a:pPr>
            <a:r>
              <a:rPr lang="en-GB" sz="1100"/>
              <a:t>20% of respondents in Tameside say that someone in their household hasn’t eaten for a whole day due to lack of money for food, less than the GM average (21%)</a:t>
            </a:r>
          </a:p>
          <a:p>
            <a:pPr marL="0" indent="0" algn="just">
              <a:lnSpc>
                <a:spcPct val="100000"/>
              </a:lnSpc>
              <a:spcBef>
                <a:spcPts val="0"/>
              </a:spcBef>
              <a:spcAft>
                <a:spcPts val="200"/>
              </a:spcAft>
              <a:buNone/>
            </a:pPr>
            <a:r>
              <a:rPr lang="en-GB" sz="1100"/>
              <a:t>30% of Tameside respondents with children are entitled to free school meals, the same as the GM average (30%)</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r>
              <a:rPr lang="en-GB" sz="1100" b="1"/>
              <a:t>Digital Inclusion:</a:t>
            </a:r>
          </a:p>
          <a:p>
            <a:pPr marL="0" indent="0" algn="just">
              <a:lnSpc>
                <a:spcPct val="100000"/>
              </a:lnSpc>
              <a:spcBef>
                <a:spcPts val="0"/>
              </a:spcBef>
              <a:spcAft>
                <a:spcPts val="200"/>
              </a:spcAft>
              <a:buNone/>
            </a:pPr>
            <a:r>
              <a:rPr lang="en-GB" sz="1100"/>
              <a:t>A quarter (25%) of Tameside respondents say that somebody in their household has experienced some form of digital inclusion</a:t>
            </a:r>
          </a:p>
          <a:p>
            <a:pPr marL="0" indent="0" algn="just">
              <a:lnSpc>
                <a:spcPct val="100000"/>
              </a:lnSpc>
              <a:spcBef>
                <a:spcPts val="0"/>
              </a:spcBef>
              <a:spcAft>
                <a:spcPts val="200"/>
              </a:spcAft>
              <a:buNone/>
            </a:pPr>
            <a:r>
              <a:rPr lang="en-GB" sz="1100"/>
              <a:t>12% of respondents in Tameside say that either they, or someone else in their household are not confident in using digital services online, compared to the GM average (15%)</a:t>
            </a:r>
          </a:p>
          <a:p>
            <a:pPr marL="0" indent="0" algn="just">
              <a:lnSpc>
                <a:spcPct val="100000"/>
              </a:lnSpc>
              <a:spcBef>
                <a:spcPts val="0"/>
              </a:spcBef>
              <a:spcAft>
                <a:spcPts val="200"/>
              </a:spcAft>
              <a:buNone/>
            </a:pPr>
            <a:endParaRPr lang="en-GB" sz="1100" b="1"/>
          </a:p>
          <a:p>
            <a:pPr marL="0" indent="0" algn="just">
              <a:lnSpc>
                <a:spcPct val="100000"/>
              </a:lnSpc>
              <a:spcBef>
                <a:spcPts val="0"/>
              </a:spcBef>
              <a:spcAft>
                <a:spcPts val="200"/>
              </a:spcAft>
              <a:buNone/>
            </a:pPr>
            <a:r>
              <a:rPr lang="en-GB" sz="1100" b="1"/>
              <a:t>Covid-19: </a:t>
            </a:r>
          </a:p>
          <a:p>
            <a:pPr marL="0" indent="0" algn="just">
              <a:lnSpc>
                <a:spcPct val="100000"/>
              </a:lnSpc>
              <a:spcBef>
                <a:spcPts val="0"/>
              </a:spcBef>
              <a:spcAft>
                <a:spcPts val="200"/>
              </a:spcAft>
              <a:buNone/>
            </a:pPr>
            <a:r>
              <a:rPr lang="en-GB" sz="1100"/>
              <a:t>23% of respondents in Tameside are worried about Covid-19 and its impacts, in line with the GM average (24%)</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endParaRPr lang="en-GB" sz="1100"/>
          </a:p>
          <a:p>
            <a:pPr algn="just">
              <a:lnSpc>
                <a:spcPct val="100000"/>
              </a:lnSpc>
              <a:spcBef>
                <a:spcPts val="0"/>
              </a:spcBef>
              <a:spcAft>
                <a:spcPts val="200"/>
              </a:spcAft>
            </a:pPr>
            <a:endParaRPr lang="en-GB" sz="1100"/>
          </a:p>
        </p:txBody>
      </p:sp>
      <p:sp>
        <p:nvSpPr>
          <p:cNvPr id="10" name="Footer Placeholder 4">
            <a:extLst>
              <a:ext uri="{FF2B5EF4-FFF2-40B4-BE49-F238E27FC236}">
                <a16:creationId xmlns:a16="http://schemas.microsoft.com/office/drawing/2014/main" id="{A2DDC3A8-AD40-4FAE-9717-8896D3E73CAA}"/>
              </a:ext>
            </a:extLst>
          </p:cNvPr>
          <p:cNvSpPr txBox="1">
            <a:spLocks/>
          </p:cNvSpPr>
          <p:nvPr/>
        </p:nvSpPr>
        <p:spPr>
          <a:xfrm>
            <a:off x="396875" y="6383456"/>
            <a:ext cx="10953012"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*Digital inclusion base too small to provide insights (below 30)</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6" name="Slide Number Placeholder 4">
            <a:extLst>
              <a:ext uri="{FF2B5EF4-FFF2-40B4-BE49-F238E27FC236}">
                <a16:creationId xmlns:a16="http://schemas.microsoft.com/office/drawing/2014/main" id="{1A718567-A9A3-49CF-8332-1AB4952D748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819135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307987" y="41756"/>
            <a:ext cx="10515600" cy="586800"/>
          </a:xfrm>
        </p:spPr>
        <p:txBody>
          <a:bodyPr vert="horz" lIns="91440" tIns="45720" rIns="91440" bIns="45720" rtlCol="0" anchor="ctr">
            <a:noAutofit/>
          </a:bodyPr>
          <a:lstStyle/>
          <a:p>
            <a:r>
              <a:rPr lang="en-GB" sz="1800" b="1"/>
              <a:t>Trafford</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307987" y="628556"/>
            <a:ext cx="11017826" cy="5843716"/>
          </a:xfrm>
        </p:spPr>
        <p:txBody>
          <a:bodyPr wrap="square">
            <a:spAutoFit/>
          </a:bodyPr>
          <a:lstStyle/>
          <a:p>
            <a:pPr marL="0" indent="0" algn="just">
              <a:lnSpc>
                <a:spcPct val="100000"/>
              </a:lnSpc>
              <a:spcBef>
                <a:spcPts val="0"/>
              </a:spcBef>
              <a:spcAft>
                <a:spcPts val="200"/>
              </a:spcAft>
              <a:buNone/>
            </a:pPr>
            <a:r>
              <a:rPr lang="en-GB" sz="1100" b="1"/>
              <a:t>Good work: </a:t>
            </a:r>
          </a:p>
          <a:p>
            <a:pPr marL="0" indent="0" algn="just">
              <a:lnSpc>
                <a:spcPct val="100000"/>
              </a:lnSpc>
              <a:spcBef>
                <a:spcPts val="0"/>
              </a:spcBef>
              <a:spcAft>
                <a:spcPts val="200"/>
              </a:spcAft>
              <a:buNone/>
            </a:pPr>
            <a:r>
              <a:rPr lang="en-GB" sz="1100"/>
              <a:t>58% of respondents in Trafford are working from home at least some of the time, in comparison to GM average (50%)</a:t>
            </a:r>
          </a:p>
          <a:p>
            <a:pPr marL="0" indent="0" algn="just">
              <a:lnSpc>
                <a:spcPct val="100000"/>
              </a:lnSpc>
              <a:spcBef>
                <a:spcPts val="0"/>
              </a:spcBef>
              <a:spcAft>
                <a:spcPts val="200"/>
              </a:spcAft>
              <a:buNone/>
            </a:pPr>
            <a:r>
              <a:rPr lang="en-GB" sz="1100"/>
              <a:t>Over three quarters (77%) of respondents in Trafford are satisfied with their jobs, compared to the GM average (71%)</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r>
              <a:rPr lang="en-GB" sz="1100" b="1"/>
              <a:t>Cost of Living:</a:t>
            </a:r>
          </a:p>
          <a:p>
            <a:pPr marL="0" indent="0" algn="just">
              <a:lnSpc>
                <a:spcPct val="100000"/>
              </a:lnSpc>
              <a:spcBef>
                <a:spcPts val="0"/>
              </a:spcBef>
              <a:spcAft>
                <a:spcPts val="200"/>
              </a:spcAft>
              <a:buNone/>
            </a:pPr>
            <a:r>
              <a:rPr lang="en-GB" sz="1100"/>
              <a:t>78% of respondents in Trafford are worried about the rising cost of living, the same as the GM average (78%)</a:t>
            </a:r>
          </a:p>
          <a:p>
            <a:pPr marL="0" indent="0" algn="just">
              <a:lnSpc>
                <a:spcPct val="100000"/>
              </a:lnSpc>
              <a:spcBef>
                <a:spcPts val="0"/>
              </a:spcBef>
              <a:spcAft>
                <a:spcPts val="200"/>
              </a:spcAft>
              <a:buNone/>
            </a:pPr>
            <a:r>
              <a:rPr lang="en-GB" sz="1100"/>
              <a:t>83% of Trafford respondents say that their cost of living has increased, in line with the GM average (82%)</a:t>
            </a:r>
          </a:p>
          <a:p>
            <a:pPr marL="0" indent="0" algn="just">
              <a:lnSpc>
                <a:spcPct val="100000"/>
              </a:lnSpc>
              <a:spcBef>
                <a:spcPts val="0"/>
              </a:spcBef>
              <a:spcAft>
                <a:spcPts val="200"/>
              </a:spcAft>
              <a:buNone/>
            </a:pPr>
            <a:r>
              <a:rPr lang="en-GB" sz="1100"/>
              <a:t>45% of respondents in Trafford do not think that they will be able to save any money in the next 12 months, the same as the GM average (45%)</a:t>
            </a:r>
          </a:p>
          <a:p>
            <a:pPr marL="0" indent="0" algn="just">
              <a:lnSpc>
                <a:spcPct val="100000"/>
              </a:lnSpc>
              <a:spcBef>
                <a:spcPts val="0"/>
              </a:spcBef>
              <a:spcAft>
                <a:spcPts val="200"/>
              </a:spcAft>
              <a:buNone/>
            </a:pPr>
            <a:r>
              <a:rPr lang="en-GB" sz="1100"/>
              <a:t>Around a quarter (27%) of respondents in Trafford would not be able to afford an unexpected, but necessary expense of £850, significantly lower than the GM average (41%)</a:t>
            </a:r>
          </a:p>
          <a:p>
            <a:pPr marL="0" indent="0" algn="just">
              <a:lnSpc>
                <a:spcPct val="100000"/>
              </a:lnSpc>
              <a:spcBef>
                <a:spcPts val="0"/>
              </a:spcBef>
              <a:spcAft>
                <a:spcPts val="200"/>
              </a:spcAft>
              <a:buNone/>
            </a:pPr>
            <a:r>
              <a:rPr lang="en-GB" sz="1100"/>
              <a:t>A quarter (26%) of respondents in Trafford have had to borrow more money or use more credit than usual compared to a year ago, significantly lower than the GM average (33%)</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r>
              <a:rPr lang="en-GB" sz="1100" b="1"/>
              <a:t>Food security:</a:t>
            </a:r>
          </a:p>
          <a:p>
            <a:pPr marL="0" indent="0" algn="just">
              <a:lnSpc>
                <a:spcPct val="100000"/>
              </a:lnSpc>
              <a:spcBef>
                <a:spcPts val="0"/>
              </a:spcBef>
              <a:spcAft>
                <a:spcPts val="200"/>
              </a:spcAft>
              <a:buNone/>
            </a:pPr>
            <a:r>
              <a:rPr lang="en-GB" sz="1100"/>
              <a:t>4 in 10 (41%) respondents in Trafford with children live in a food insecure household, lower than the GM average (56%)</a:t>
            </a:r>
          </a:p>
          <a:p>
            <a:pPr marL="0" indent="0" algn="just">
              <a:lnSpc>
                <a:spcPct val="100000"/>
              </a:lnSpc>
              <a:spcBef>
                <a:spcPts val="0"/>
              </a:spcBef>
              <a:spcAft>
                <a:spcPts val="200"/>
              </a:spcAft>
              <a:buNone/>
            </a:pPr>
            <a:r>
              <a:rPr lang="en-GB" sz="1100"/>
              <a:t>A quarter (26%) of respondents in Trafford say that they, or someone in their household has cut the size of or skipped meals because there wasn’t enough money for food, significantly lower than the GM average (34%)</a:t>
            </a:r>
          </a:p>
          <a:p>
            <a:pPr marL="0" indent="0" algn="just">
              <a:lnSpc>
                <a:spcPct val="100000"/>
              </a:lnSpc>
              <a:spcBef>
                <a:spcPts val="0"/>
              </a:spcBef>
              <a:spcAft>
                <a:spcPts val="200"/>
              </a:spcAft>
              <a:buNone/>
            </a:pPr>
            <a:r>
              <a:rPr lang="en-GB" sz="1100"/>
              <a:t>16% of respondents in Trafford say they, or someone in their household have lost weight because there wasn’t enough money for food, compared to the GM average (23%)</a:t>
            </a:r>
          </a:p>
          <a:p>
            <a:pPr marL="0" indent="0" algn="just">
              <a:lnSpc>
                <a:spcPct val="100000"/>
              </a:lnSpc>
              <a:spcBef>
                <a:spcPts val="0"/>
              </a:spcBef>
              <a:spcAft>
                <a:spcPts val="200"/>
              </a:spcAft>
              <a:buNone/>
            </a:pPr>
            <a:r>
              <a:rPr lang="en-GB" sz="1100"/>
              <a:t>16% of Trafford respondents have had someone in their household not eat for a day due to lack of money for food, compared to the GM average (21%)</a:t>
            </a:r>
          </a:p>
          <a:p>
            <a:pPr marL="0" indent="0" algn="just">
              <a:lnSpc>
                <a:spcPct val="100000"/>
              </a:lnSpc>
              <a:spcBef>
                <a:spcPts val="0"/>
              </a:spcBef>
              <a:spcAft>
                <a:spcPts val="200"/>
              </a:spcAft>
              <a:buNone/>
            </a:pPr>
            <a:r>
              <a:rPr lang="en-GB" sz="1100"/>
              <a:t>20% of Trafford respondents with children are entitled to free school meals, significantly lower than the GM average (30%)</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r>
              <a:rPr lang="en-GB" sz="1100" b="1"/>
              <a:t>Digital inclusion: </a:t>
            </a:r>
          </a:p>
          <a:p>
            <a:pPr marL="0" indent="0" algn="just">
              <a:lnSpc>
                <a:spcPct val="100000"/>
              </a:lnSpc>
              <a:spcBef>
                <a:spcPts val="0"/>
              </a:spcBef>
              <a:spcAft>
                <a:spcPts val="200"/>
              </a:spcAft>
              <a:buNone/>
            </a:pPr>
            <a:r>
              <a:rPr lang="en-GB" sz="1100"/>
              <a:t>A quarter (24%) of respondents in Trafford have had someone in their household experience digital exclusion, lower than the GM average (36%)</a:t>
            </a:r>
          </a:p>
          <a:p>
            <a:pPr marL="0" indent="0" algn="just">
              <a:lnSpc>
                <a:spcPct val="100000"/>
              </a:lnSpc>
              <a:spcBef>
                <a:spcPts val="0"/>
              </a:spcBef>
              <a:spcAft>
                <a:spcPts val="200"/>
              </a:spcAft>
              <a:buNone/>
            </a:pPr>
            <a:r>
              <a:rPr lang="en-GB" sz="1100"/>
              <a:t>16% of respondents in Trafford are not confident themselves, or live with someone who is not confident in using digital services, in line with the GM average (15%)</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r>
              <a:rPr lang="en-GB" sz="1100" b="1"/>
              <a:t>Covid-19:</a:t>
            </a:r>
          </a:p>
          <a:p>
            <a:pPr marL="0" indent="0" algn="just">
              <a:lnSpc>
                <a:spcPct val="100000"/>
              </a:lnSpc>
              <a:spcBef>
                <a:spcPts val="0"/>
              </a:spcBef>
              <a:spcAft>
                <a:spcPts val="200"/>
              </a:spcAft>
              <a:buNone/>
            </a:pPr>
            <a:r>
              <a:rPr lang="en-GB" sz="1100"/>
              <a:t>26% of Trafford respondents are worried about Covid-19 and its impacts, compared to the GM average (24%)</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endParaRPr lang="en-GB" sz="1100"/>
          </a:p>
          <a:p>
            <a:pPr algn="just">
              <a:lnSpc>
                <a:spcPct val="100000"/>
              </a:lnSpc>
              <a:spcBef>
                <a:spcPts val="0"/>
              </a:spcBef>
              <a:spcAft>
                <a:spcPts val="200"/>
              </a:spcAft>
            </a:pPr>
            <a:endParaRPr lang="en-GB" sz="1100"/>
          </a:p>
        </p:txBody>
      </p:sp>
      <p:sp>
        <p:nvSpPr>
          <p:cNvPr id="6" name="Slide Number Placeholder 4">
            <a:extLst>
              <a:ext uri="{FF2B5EF4-FFF2-40B4-BE49-F238E27FC236}">
                <a16:creationId xmlns:a16="http://schemas.microsoft.com/office/drawing/2014/main" id="{A34C35D3-8CBD-478B-A009-2F5D3C70CEC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079871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89523" y="160835"/>
            <a:ext cx="10515600" cy="586800"/>
          </a:xfrm>
        </p:spPr>
        <p:txBody>
          <a:bodyPr vert="horz" lIns="91440" tIns="45720" rIns="91440" bIns="45720" rtlCol="0" anchor="ctr">
            <a:noAutofit/>
          </a:bodyPr>
          <a:lstStyle/>
          <a:p>
            <a:r>
              <a:rPr lang="en-GB" sz="1800" b="1"/>
              <a:t>Wigan</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489523" y="853391"/>
            <a:ext cx="11017826" cy="4869090"/>
          </a:xfrm>
        </p:spPr>
        <p:txBody>
          <a:bodyPr wrap="square">
            <a:spAutoFit/>
          </a:bodyPr>
          <a:lstStyle/>
          <a:p>
            <a:pPr marL="0" indent="0" algn="just">
              <a:lnSpc>
                <a:spcPct val="100000"/>
              </a:lnSpc>
              <a:spcBef>
                <a:spcPts val="0"/>
              </a:spcBef>
              <a:spcAft>
                <a:spcPts val="200"/>
              </a:spcAft>
              <a:buNone/>
            </a:pPr>
            <a:r>
              <a:rPr lang="en-GB" sz="1100" b="1"/>
              <a:t>Good work: </a:t>
            </a:r>
          </a:p>
          <a:p>
            <a:pPr marL="0" indent="0" algn="just">
              <a:lnSpc>
                <a:spcPct val="100000"/>
              </a:lnSpc>
              <a:spcBef>
                <a:spcPts val="0"/>
              </a:spcBef>
              <a:spcAft>
                <a:spcPts val="200"/>
              </a:spcAft>
              <a:buNone/>
            </a:pPr>
            <a:r>
              <a:rPr lang="en-GB" sz="1100"/>
              <a:t>49% of Wigan respondents are working from home at least some of the time, in line with the GM average (50%)</a:t>
            </a:r>
          </a:p>
          <a:p>
            <a:pPr marL="0" indent="0" algn="just">
              <a:lnSpc>
                <a:spcPct val="100000"/>
              </a:lnSpc>
              <a:spcBef>
                <a:spcPts val="0"/>
              </a:spcBef>
              <a:spcAft>
                <a:spcPts val="200"/>
              </a:spcAft>
              <a:buNone/>
            </a:pPr>
            <a:r>
              <a:rPr lang="en-GB" sz="1100"/>
              <a:t>Three quarters (75%) of respondents in Wigan are satisfied with their jobs, compared to the GM average (71%)</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r>
              <a:rPr lang="en-GB" sz="1100" b="1"/>
              <a:t>Cost of Living: </a:t>
            </a:r>
          </a:p>
          <a:p>
            <a:pPr marL="0" indent="0" algn="just">
              <a:lnSpc>
                <a:spcPct val="100000"/>
              </a:lnSpc>
              <a:spcBef>
                <a:spcPts val="0"/>
              </a:spcBef>
              <a:spcAft>
                <a:spcPts val="200"/>
              </a:spcAft>
              <a:buNone/>
            </a:pPr>
            <a:r>
              <a:rPr lang="en-GB" sz="1100"/>
              <a:t>Three quarters (76%) of respondents in Wigan are worried about the rising cost of living, compared to the GM average (78%)</a:t>
            </a:r>
          </a:p>
          <a:p>
            <a:pPr marL="0" indent="0" algn="just">
              <a:lnSpc>
                <a:spcPct val="100000"/>
              </a:lnSpc>
              <a:spcBef>
                <a:spcPts val="0"/>
              </a:spcBef>
              <a:spcAft>
                <a:spcPts val="200"/>
              </a:spcAft>
              <a:buNone/>
            </a:pPr>
            <a:r>
              <a:rPr lang="en-GB" sz="1100"/>
              <a:t>85% of Wigan respondents say that their cost of living has increased, compared to the GM average (82%)</a:t>
            </a:r>
          </a:p>
          <a:p>
            <a:pPr marL="0" indent="0" algn="just">
              <a:lnSpc>
                <a:spcPct val="100000"/>
              </a:lnSpc>
              <a:spcBef>
                <a:spcPts val="0"/>
              </a:spcBef>
              <a:spcAft>
                <a:spcPts val="200"/>
              </a:spcAft>
              <a:buNone/>
            </a:pPr>
            <a:r>
              <a:rPr lang="en-GB" sz="1100"/>
              <a:t>40% of Wigan respondents do not think that they will be able to save any money in the next 12 months, significantly lower than the GM average (45%)</a:t>
            </a:r>
          </a:p>
          <a:p>
            <a:pPr marL="0" indent="0" algn="just">
              <a:lnSpc>
                <a:spcPct val="100000"/>
              </a:lnSpc>
              <a:spcBef>
                <a:spcPts val="0"/>
              </a:spcBef>
              <a:spcAft>
                <a:spcPts val="200"/>
              </a:spcAft>
              <a:buNone/>
            </a:pPr>
            <a:r>
              <a:rPr lang="en-GB" sz="1100"/>
              <a:t>39% of respondents in Wigan would not be able to afford an unexpected but necessary expense of £850, similar to the GM average (41%)</a:t>
            </a:r>
          </a:p>
          <a:p>
            <a:pPr marL="0" indent="0" algn="just">
              <a:lnSpc>
                <a:spcPct val="100000"/>
              </a:lnSpc>
              <a:spcBef>
                <a:spcPts val="0"/>
              </a:spcBef>
              <a:spcAft>
                <a:spcPts val="200"/>
              </a:spcAft>
              <a:buNone/>
            </a:pPr>
            <a:r>
              <a:rPr lang="en-GB" sz="1100"/>
              <a:t>A quarter (26%) of respondents in Wigan have had to borrow more money or use more credit compared to a year ago, significantly less than the GM average (33%)</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r>
              <a:rPr lang="en-GB" sz="1100" b="1"/>
              <a:t>Food security: </a:t>
            </a:r>
          </a:p>
          <a:p>
            <a:pPr marL="0" indent="0" algn="just">
              <a:lnSpc>
                <a:spcPct val="100000"/>
              </a:lnSpc>
              <a:spcBef>
                <a:spcPts val="0"/>
              </a:spcBef>
              <a:spcAft>
                <a:spcPts val="200"/>
              </a:spcAft>
              <a:buNone/>
            </a:pPr>
            <a:r>
              <a:rPr lang="en-GB" sz="1100"/>
              <a:t>53% of respondents with children in Wigan live in a household which is food insecure, similar to the GM average (56%)</a:t>
            </a:r>
          </a:p>
          <a:p>
            <a:pPr marL="0" indent="0" algn="just">
              <a:lnSpc>
                <a:spcPct val="100000"/>
              </a:lnSpc>
              <a:spcBef>
                <a:spcPts val="0"/>
              </a:spcBef>
              <a:spcAft>
                <a:spcPts val="200"/>
              </a:spcAft>
              <a:buNone/>
            </a:pPr>
            <a:r>
              <a:rPr lang="en-GB" sz="1100"/>
              <a:t>A quarter (27%) of households in Wigan say that they or someone in their household has cut the size of or skipped meals due to lack of money for food, significantly less than the GM average (34%)</a:t>
            </a:r>
          </a:p>
          <a:p>
            <a:pPr marL="0" indent="0" algn="just">
              <a:lnSpc>
                <a:spcPct val="100000"/>
              </a:lnSpc>
              <a:spcBef>
                <a:spcPts val="0"/>
              </a:spcBef>
              <a:spcAft>
                <a:spcPts val="200"/>
              </a:spcAft>
              <a:buNone/>
            </a:pPr>
            <a:r>
              <a:rPr lang="en-GB" sz="1100"/>
              <a:t>20% of respondents in Wigan say that they or someone they live with has lost weight because of lack of money for food, compared to the GM average (23%)</a:t>
            </a:r>
          </a:p>
          <a:p>
            <a:pPr marL="0" indent="0" algn="just">
              <a:lnSpc>
                <a:spcPct val="100000"/>
              </a:lnSpc>
              <a:spcBef>
                <a:spcPts val="0"/>
              </a:spcBef>
              <a:spcAft>
                <a:spcPts val="200"/>
              </a:spcAft>
              <a:buNone/>
            </a:pPr>
            <a:r>
              <a:rPr lang="en-GB" sz="1100"/>
              <a:t>18% of respondents in Wigan say that they or someone in their household has not eaten for a day due to lack of money for food, compared to the GM average (21%)</a:t>
            </a:r>
          </a:p>
          <a:p>
            <a:pPr marL="0" indent="0" algn="just">
              <a:lnSpc>
                <a:spcPct val="100000"/>
              </a:lnSpc>
              <a:spcBef>
                <a:spcPts val="0"/>
              </a:spcBef>
              <a:spcAft>
                <a:spcPts val="200"/>
              </a:spcAft>
              <a:buNone/>
            </a:pPr>
            <a:r>
              <a:rPr lang="en-GB" sz="1100"/>
              <a:t>Of respondents in Wigan with children, 29% are entitled to free school meals, in line with the GM average (30%)</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r>
              <a:rPr lang="en-GB" sz="1100" b="1"/>
              <a:t>Digital inclusion:</a:t>
            </a:r>
          </a:p>
          <a:p>
            <a:pPr marL="0" indent="0" algn="just">
              <a:lnSpc>
                <a:spcPct val="100000"/>
              </a:lnSpc>
              <a:spcBef>
                <a:spcPts val="0"/>
              </a:spcBef>
              <a:spcAft>
                <a:spcPts val="200"/>
              </a:spcAft>
              <a:buNone/>
            </a:pPr>
            <a:r>
              <a:rPr lang="en-GB" sz="1100"/>
              <a:t>Over half (52%) of respondents in Wigan say that they, or someone they live with has experienced some form of digital exclusion, significantly higher than the GM average (36%)</a:t>
            </a:r>
          </a:p>
          <a:p>
            <a:pPr marL="0" indent="0" algn="just">
              <a:lnSpc>
                <a:spcPct val="100000"/>
              </a:lnSpc>
              <a:spcBef>
                <a:spcPts val="0"/>
              </a:spcBef>
              <a:spcAft>
                <a:spcPts val="200"/>
              </a:spcAft>
              <a:buNone/>
            </a:pPr>
            <a:r>
              <a:rPr lang="en-GB" sz="1100"/>
              <a:t>19% of respondents in Wigan say that they, or someone they live with, are not confident in using digital services online, compared to the GM average (15%)</a:t>
            </a:r>
          </a:p>
          <a:p>
            <a:pPr marL="0" indent="0" algn="just">
              <a:lnSpc>
                <a:spcPct val="100000"/>
              </a:lnSpc>
              <a:spcBef>
                <a:spcPts val="0"/>
              </a:spcBef>
              <a:spcAft>
                <a:spcPts val="200"/>
              </a:spcAft>
              <a:buNone/>
            </a:pPr>
            <a:endParaRPr lang="en-GB" sz="1100"/>
          </a:p>
          <a:p>
            <a:pPr marL="0" indent="0" algn="just">
              <a:lnSpc>
                <a:spcPct val="100000"/>
              </a:lnSpc>
              <a:spcBef>
                <a:spcPts val="0"/>
              </a:spcBef>
              <a:spcAft>
                <a:spcPts val="200"/>
              </a:spcAft>
              <a:buNone/>
            </a:pPr>
            <a:r>
              <a:rPr lang="en-GB" sz="1100" b="1"/>
              <a:t>Covid-19: </a:t>
            </a:r>
            <a:endParaRPr lang="en-GB" sz="1100"/>
          </a:p>
          <a:p>
            <a:pPr algn="just">
              <a:lnSpc>
                <a:spcPct val="100000"/>
              </a:lnSpc>
              <a:spcBef>
                <a:spcPts val="0"/>
              </a:spcBef>
              <a:spcAft>
                <a:spcPts val="200"/>
              </a:spcAft>
            </a:pPr>
            <a:r>
              <a:rPr lang="en-GB" sz="1100"/>
              <a:t>1 in 5 (21%) respondents in Wigan are worried about Covid-19 and its impacts, in comparison to the GM average (24%)</a:t>
            </a:r>
          </a:p>
        </p:txBody>
      </p:sp>
      <p:sp>
        <p:nvSpPr>
          <p:cNvPr id="6" name="Slide Number Placeholder 4">
            <a:extLst>
              <a:ext uri="{FF2B5EF4-FFF2-40B4-BE49-F238E27FC236}">
                <a16:creationId xmlns:a16="http://schemas.microsoft.com/office/drawing/2014/main" id="{12E0CAE2-9CD9-43E4-8CD3-62B84101657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3376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1B5DEF-CAEA-847B-288A-3AF3A23D41EE}"/>
              </a:ext>
            </a:extLst>
          </p:cNvPr>
          <p:cNvSpPr>
            <a:spLocks noGrp="1"/>
          </p:cNvSpPr>
          <p:nvPr>
            <p:ph type="title"/>
          </p:nvPr>
        </p:nvSpPr>
        <p:spPr>
          <a:xfrm>
            <a:off x="332798" y="3010824"/>
            <a:ext cx="6195002" cy="836352"/>
          </a:xfrm>
        </p:spPr>
        <p:txBody>
          <a:bodyPr>
            <a:normAutofit/>
          </a:bodyPr>
          <a:lstStyle/>
          <a:p>
            <a:r>
              <a:rPr lang="en-GB" sz="2800" b="1"/>
              <a:t>Carried out on behalf of Greater Manchester partners by</a:t>
            </a:r>
          </a:p>
        </p:txBody>
      </p:sp>
      <p:pic>
        <p:nvPicPr>
          <p:cNvPr id="2050" name="Picture 2" descr="See the source image">
            <a:extLst>
              <a:ext uri="{FF2B5EF4-FFF2-40B4-BE49-F238E27FC236}">
                <a16:creationId xmlns:a16="http://schemas.microsoft.com/office/drawing/2014/main" id="{10CD2434-B2D0-6096-C5A8-F2F993277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137" y="3521372"/>
            <a:ext cx="1502863" cy="15028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8ACC1FF6-CDA9-168A-8273-47340A574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98" y="6201296"/>
            <a:ext cx="2132038" cy="65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9251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35e3c746-8a33-4472-ba5f-a83161b34f9f"/>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BMG Research">
      <a:dk1>
        <a:srgbClr val="002F5F"/>
      </a:dk1>
      <a:lt1>
        <a:srgbClr val="FFFFFF"/>
      </a:lt1>
      <a:dk2>
        <a:srgbClr val="000000"/>
      </a:dk2>
      <a:lt2>
        <a:srgbClr val="FFFFFF"/>
      </a:lt2>
      <a:accent1>
        <a:srgbClr val="0039A6"/>
      </a:accent1>
      <a:accent2>
        <a:srgbClr val="8C6CD0"/>
      </a:accent2>
      <a:accent3>
        <a:srgbClr val="D10074"/>
      </a:accent3>
      <a:accent4>
        <a:srgbClr val="FFC000"/>
      </a:accent4>
      <a:accent5>
        <a:srgbClr val="5B9BD5"/>
      </a:accent5>
      <a:accent6>
        <a:srgbClr val="70AD47"/>
      </a:accent6>
      <a:hlink>
        <a:srgbClr val="D10074"/>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0127_PowerPoint template_accessible_IG (1)" id="{E684B8A4-2F72-432E-B669-1045F3F8890C}" vid="{3350FCE5-B905-437B-BDD6-D3FD70C3CE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cd17271-0186-4a94-a8e5-2a85c0fb5d22">
      <Terms xmlns="http://schemas.microsoft.com/office/infopath/2007/PartnerControls"/>
    </lcf76f155ced4ddcb4097134ff3c332f>
    <TaxCatchAll xmlns="bc82aed4-c161-4654-bb9f-d351edfac1a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FE055041E8254B8A6D76B64478F329" ma:contentTypeVersion="16" ma:contentTypeDescription="Create a new document." ma:contentTypeScope="" ma:versionID="75cf14f84f499b751697c513b21c64ad">
  <xsd:schema xmlns:xsd="http://www.w3.org/2001/XMLSchema" xmlns:xs="http://www.w3.org/2001/XMLSchema" xmlns:p="http://schemas.microsoft.com/office/2006/metadata/properties" xmlns:ns2="5cd17271-0186-4a94-a8e5-2a85c0fb5d22" xmlns:ns3="bc82aed4-c161-4654-bb9f-d351edfac1aa" targetNamespace="http://schemas.microsoft.com/office/2006/metadata/properties" ma:root="true" ma:fieldsID="fe0de73e6f787721c3834b520d51d7c7" ns2:_="" ns3:_="">
    <xsd:import namespace="5cd17271-0186-4a94-a8e5-2a85c0fb5d22"/>
    <xsd:import namespace="bc82aed4-c161-4654-bb9f-d351edfac1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d17271-0186-4a94-a8e5-2a85c0fb5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efa96b-bd20-4642-aeb5-bb74a145ad0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c82aed4-c161-4654-bb9f-d351edfac1a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7d71542-4c3e-4ec6-a2b3-d174b35c905c}" ma:internalName="TaxCatchAll" ma:showField="CatchAllData" ma:web="bc82aed4-c161-4654-bb9f-d351edfac1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7783B6-01C1-45EF-9799-0D335554BA9A}">
  <ds:schemaRefs>
    <ds:schemaRef ds:uri="5cd17271-0186-4a94-a8e5-2a85c0fb5d22"/>
    <ds:schemaRef ds:uri="bc82aed4-c161-4654-bb9f-d351edfac1a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1ADFE9B-928C-497A-A7C7-E2D995FDA2B1}">
  <ds:schemaRefs>
    <ds:schemaRef ds:uri="http://schemas.microsoft.com/sharepoint/v3/contenttype/forms"/>
  </ds:schemaRefs>
</ds:datastoreItem>
</file>

<file path=customXml/itemProps3.xml><?xml version="1.0" encoding="utf-8"?>
<ds:datastoreItem xmlns:ds="http://schemas.openxmlformats.org/officeDocument/2006/customXml" ds:itemID="{BADC686C-2466-4F08-B3E2-B0BAC0B4BB32}">
  <ds:schemaRefs>
    <ds:schemaRef ds:uri="5cd17271-0186-4a94-a8e5-2a85c0fb5d22"/>
    <ds:schemaRef ds:uri="bc82aed4-c161-4654-bb9f-d351edfac1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93</Slides>
  <Notes>55</Notes>
  <HiddenSlides>0</HiddenSlides>
  <ScaleCrop>false</ScaleCrop>
  <HeadingPairs>
    <vt:vector size="4" baseType="variant">
      <vt:variant>
        <vt:lpstr>Theme</vt:lpstr>
      </vt:variant>
      <vt:variant>
        <vt:i4>2</vt:i4>
      </vt:variant>
      <vt:variant>
        <vt:lpstr>Slide Titles</vt:lpstr>
      </vt:variant>
      <vt:variant>
        <vt:i4>93</vt:i4>
      </vt:variant>
    </vt:vector>
  </HeadingPairs>
  <TitlesOfParts>
    <vt:vector size="95" baseType="lpstr">
      <vt:lpstr>Office Theme</vt:lpstr>
      <vt:lpstr>Custom Design</vt:lpstr>
      <vt:lpstr>Greater Manchester Residents’ Survey</vt:lpstr>
      <vt:lpstr>Report contents</vt:lpstr>
      <vt:lpstr>Introduction and methodology</vt:lpstr>
      <vt:lpstr>Background</vt:lpstr>
      <vt:lpstr>Methodology</vt:lpstr>
      <vt:lpstr>Sample</vt:lpstr>
      <vt:lpstr>Report contents and guidance</vt:lpstr>
      <vt:lpstr>Good Work</vt:lpstr>
      <vt:lpstr>Overview: Good work</vt:lpstr>
      <vt:lpstr>Good work – key findings</vt:lpstr>
      <vt:lpstr>Approach and sample – Good work </vt:lpstr>
      <vt:lpstr>Summary: Cost of living crisis impact on work</vt:lpstr>
      <vt:lpstr>Summary: Good Work</vt:lpstr>
      <vt:lpstr>Detailed findings: Good work</vt:lpstr>
      <vt:lpstr>Half (50%) of employed respondents are working from home at least some of the time, and half (50%) are not working from home at all. This has remained stable throughout Autumn. Younger respondents and those who are more financially secure are more likely to work from home at least some of the time </vt:lpstr>
      <vt:lpstr>Around 4 in 10 employed respondents find it difficult to arrange to take an hour or two off during work hours (37%) or to ask to vary their work hours (42%). Those reporting difficulty at a significantly higher rate include those in precarious financial situations, including those likely to lose their jobs in the next year  </vt:lpstr>
      <vt:lpstr>Around 1 in 5 employed respondents say that they do not have much, if any, influence in their work, with regards to deciding what task to do next (18%), how to do the task (15%), or the pace of their work (23%). Respondents are more likely now than they were in Spring to say that they are able to decide how to do a task</vt:lpstr>
      <vt:lpstr>Over half of respondents have satisfaction with their pay (50%), job (71%) and work hours (76%), whilst around 2 in 5 (40%) are able to decide the time they start and finish work</vt:lpstr>
      <vt:lpstr>Respondents who find it difficult to afford household costs or to save money are more likely to be dissatisfied with their jobs than the GM average</vt:lpstr>
      <vt:lpstr>16% of respondents think that they are likely to lose their job in the next 12 months. This is higher amongst those experiencing some aspect of food insecurity, those with caring responsibilities and disabled respondents</vt:lpstr>
      <vt:lpstr>Greater Manchester respondents are more likely than the Great Britain average to be working more hours than usual in their main job (33%); looking for a job that pays more money (23%); working more than one job (13%) and going to their place of work to reduce home energy costs (13%)</vt:lpstr>
      <vt:lpstr>Those within racially minoritised communities are significantly more likely than the Greater Manchester average to be working more hours than usual (44% cf. 33%) or looking for a job that pays more money (34% cf. 23%)</vt:lpstr>
      <vt:lpstr>Cost of Living and Food Security </vt:lpstr>
      <vt:lpstr>Overview: Cost of Living and  Food Security</vt:lpstr>
      <vt:lpstr>Cost of Living – key findings</vt:lpstr>
      <vt:lpstr>Cost of Living – key findings cont.</vt:lpstr>
      <vt:lpstr>Food security – key findings</vt:lpstr>
      <vt:lpstr>Approach – Cost of living and Food Security </vt:lpstr>
      <vt:lpstr>Sample – Cost of Living and Food Security</vt:lpstr>
      <vt:lpstr>Summary: Cost of living </vt:lpstr>
      <vt:lpstr>Summary: Household costs</vt:lpstr>
      <vt:lpstr>Summary: Financial security</vt:lpstr>
      <vt:lpstr>Summary: Borrowing money</vt:lpstr>
      <vt:lpstr>Summary: Borrowing money.</vt:lpstr>
      <vt:lpstr>Summary: Food security – September to January tracking (S3+S4+S5)</vt:lpstr>
      <vt:lpstr>Summary: Food security – Spring to Autumn tracking (S1+2 vs S3+4+5)</vt:lpstr>
      <vt:lpstr>Summary: Food security – Households without children (S3+4+5) </vt:lpstr>
      <vt:lpstr>Summary: Food security – Households with children (S3+4+5) </vt:lpstr>
      <vt:lpstr>Summary: Food security – by locality (S3+4+5)</vt:lpstr>
      <vt:lpstr>Detailed findings:  Cost of Living – Overall impacts and concerns</vt:lpstr>
      <vt:lpstr>The proportion of respondents who say they have very high life satisfaction has remained stable since November (18% vs. 16%). Those with lower life satisfaction continue to include disabled respondents and those in financially precarious situations. </vt:lpstr>
      <vt:lpstr>Over two fifths (42%) of respondents report very low levels of anxiety, which is a similar proportion to November. Around a quarter of respondents (24%) say they have low feelings of anxiety, a significant rise since November</vt:lpstr>
      <vt:lpstr>7 in 10 (71%) respondents in Greater Manchester are worried about the rising costs of living, and over a quarter (29%) are very worried – the latter being significantly higher than the ONS benchmark. However, overall worry is significantly lower than it was in November and is now lower than the GB average</vt:lpstr>
      <vt:lpstr>4 in 5 (80%) respondents say their cost of living has increased in the last month, significantly more than the GB average (76%). Greater Manchester respondents are more likely than the GB average to say that this is due to increases in energy bills (83% vs. 78%) and rent or mortgage costs (21% vs. 17%)</vt:lpstr>
      <vt:lpstr>Detailed findings:  Cost of Living – Financial situation and borrowing</vt:lpstr>
      <vt:lpstr>Respondents in Greater Manchester are more likely than the ONS GB average to be making energy efficient improvements (33% vs 25%), using their savings (29% vs 26%), using more credit (18% vs 15%) and using support from charities (7% vs 3%), as a result of the rising cost of living</vt:lpstr>
      <vt:lpstr>Significantly more respondents say they will be able to save money over the next 12 months (41%) than had said than they thought they would have been able to in November (36%) and more than the GB average (35%). Greater Manchester respondents are less likely than the GB average to be able to afford an unexpected expense of £850 (39% vs. 32% unable to afford)</vt:lpstr>
      <vt:lpstr>Over half (53%) say they are having difficulty being able to afford their energy costs, significantly higher than the GB average (48%), but lower than November (57%). Disabled respondents, Asian respondents and those who are financially insecure are significantly more likely to find it difficult</vt:lpstr>
      <vt:lpstr>Over a quarter of respondents reported being on a pre-payment meter (PPM) (27%). Almost half of those with a meter (46%) say they are concerned about keeping it topped up and connected on a daily basis, with almost 1 in 3 (32%) reporting they have been unable to afford their PPM top up at times</vt:lpstr>
      <vt:lpstr>GM respondents are more likely than the GB average to find it difficult to afford their mortgage payments (33% vs. 27%) or their rent (49% vs. 36%)</vt:lpstr>
      <vt:lpstr>Significantly more GM renter and mortgage owner respondents say they’re behind on their rent and mortgage payments than the ONS GB average (13% vs 7% renters; 7% vs. 1% home owners)</vt:lpstr>
      <vt:lpstr>Compared with the GB average, Greater Manchester respondents are more likely to have borrowed more money in the past month than compared to the same time last year (30% vs. 22%). These include in particular disabled respondents, those with caring responsibilities and aged 25-34 years.</vt:lpstr>
      <vt:lpstr>Of those who have borrowed more money compared to this time last year, half have used credit cards (51%). More have used store cards compared to November (14% vs. 8%). Half of those who have borrowed money, have done so from multiple places, and of those who borrowed from a personal connection, 1 in 4 (28%) have borrowed from more than one personal connection</vt:lpstr>
      <vt:lpstr>Over half of respondents who have borrowed money or used credit in the last month compared to a year ago, borrowed up to £1,000 (58%) more. 1 in 10 (11%) have borrowed over £5,000 more.</vt:lpstr>
      <vt:lpstr>Over half (53%) of respondents who have borrowed money or used more credit in the last month compared to a year ago, are worried about their ability to pay someone back, with over 2 in 5 (44%) worried about their ability to pay the loan’s interest or the terms of the loan being changed suddenly </vt:lpstr>
      <vt:lpstr>Those particularly worried about their ability to pay someone back include disabled respondents, renters and those whose cost of living has increased in the past month</vt:lpstr>
      <vt:lpstr>A quarter (24%) of Greater Manchester residents are seeking information or support for the first time, reinforcing how the cost of living crisis is bringing financial concerns to those not traditionally experiencing them</vt:lpstr>
      <vt:lpstr>When asked about various forms of financial support available, in many instances at least half of respondents said they were aware the support was available. However this was not true for local welfare assistance schemes (47%), household support fund (41%) or discretionary housing payment (36%) </vt:lpstr>
      <vt:lpstr>Detailed findings:  Food security</vt:lpstr>
      <vt:lpstr>The food security score</vt:lpstr>
      <vt:lpstr>The proportion of respondents who are worried about their food running out (40% to 39%) has not changed significantly since November. Those who couldn’t afford balanced meals and whose food didn’t last and couldn’t afford more often is also stable since last wave (41% to 42% and 36% to 35%)</vt:lpstr>
      <vt:lpstr>The proportion of households having their eating habits impacted in any way due to lack of money has fallen. Significantly fewer people report eating less than they should or cutting the size or skipping meals in the last twelve months in January, than had done so in November (29% vs. 33%; 31% vs. 35%) </vt:lpstr>
      <vt:lpstr>Around a third of respondents who are not eating for a whole day (33%) are having to do this every month. Almost 3 in 10 (29%) respondents who are cutting the size of meals are also having to do this every month</vt:lpstr>
      <vt:lpstr>Food insecurity continues to impact families – however, there has been no significant movement on any impacts since November. Younger cohorts, Muslim and disabled respondents are more likely to rely on low-cost food to feed children in their households</vt:lpstr>
      <vt:lpstr>Digital inclusion – telephone sample only</vt:lpstr>
      <vt:lpstr>Overview: Digital inclusion</vt:lpstr>
      <vt:lpstr>Digital inclusion – key findings</vt:lpstr>
      <vt:lpstr>Approach and sample – Digital inclusion</vt:lpstr>
      <vt:lpstr>Summary: Digital Inclusion – merged Autumn 2022 findings</vt:lpstr>
      <vt:lpstr>Summary: Digital Inclusion – September to January tracking</vt:lpstr>
      <vt:lpstr>Detailed findings: Digital inclusion (merged Autumn 2022 data)</vt:lpstr>
      <vt:lpstr>1 in 10 respondents (10%) say they are not confident using digital services online. A similar proportion (11%) say there are others in their house who are not confident. Those more likely to say they are not confident are aged over 75, in single person households, or disabled respondents</vt:lpstr>
      <vt:lpstr>At least one aspect of digital exclusion is experienced by a over a third of respondents (36%). This rises to over half (57%) of disabled respondents and over two thirds (69%) of those aged over 75.</vt:lpstr>
      <vt:lpstr>Respondents in Wigan and Bolton appear more likely than the Greater Manchester average to be digitally excluded, whilst those in Trafford appear less likely to be digitally excluded*</vt:lpstr>
      <vt:lpstr>If respondents are experiencing digital exclusion, they are most likely to say that their household is digitally excluded due to a lack of skills or support to allow them to access digital online services</vt:lpstr>
      <vt:lpstr>Disabled respondents and particularly those aged 75+ are far more likely not to have access to enable them to get online all or most of the time, or the skills and support to do so</vt:lpstr>
      <vt:lpstr>Over 1 in 10 respondents say they (15%) or someone in their household (17%) use digital services, but want to use them more</vt:lpstr>
      <vt:lpstr>GM respondents say that they are more likely than others in their household to personally do online activities. Those aged 75+, retired people, disabled respondents, and those not in employment are more likely than GM respondents overall to not do any activities online</vt:lpstr>
      <vt:lpstr>Living safely and fairly with Covid-19</vt:lpstr>
      <vt:lpstr>Living safely and fairly with Covid-19 – key findings</vt:lpstr>
      <vt:lpstr>Summary: Living safely and fairly with Covid-19</vt:lpstr>
      <vt:lpstr>Appendix: Summaries by local area</vt:lpstr>
      <vt:lpstr>Bolton</vt:lpstr>
      <vt:lpstr>Bury</vt:lpstr>
      <vt:lpstr>Manchester</vt:lpstr>
      <vt:lpstr>Oldham</vt:lpstr>
      <vt:lpstr>Rochdale</vt:lpstr>
      <vt:lpstr>Salford</vt:lpstr>
      <vt:lpstr>Stockport</vt:lpstr>
      <vt:lpstr>Tameside</vt:lpstr>
      <vt:lpstr>Trafford</vt:lpstr>
      <vt:lpstr>Wigan</vt:lpstr>
      <vt:lpstr>Carried out on behalf of Greater Manchester partners 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1</cp:revision>
  <cp:lastPrinted>2020-10-22T16:13:18Z</cp:lastPrinted>
  <dcterms:created xsi:type="dcterms:W3CDTF">2020-09-16T14:43:21Z</dcterms:created>
  <dcterms:modified xsi:type="dcterms:W3CDTF">2023-01-23T14:42:26Z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0x01010096FE055041E8254B8A6D76B64478F329</vt:lpwstr>
  </property>
  <property fmtid="{D5CDD505-2E9C-101B-9397-08002B2CF9AE}" pid="3" name="MediaServiceImageTags">
    <vt:lpwstr/>
  </property>
</Properties>
</file>