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1.xml" ContentType="application/vnd.openxmlformats-officedocument.presentationml.tags+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3.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1.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2.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3.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4.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1.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2.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3.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4.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25.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26.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27.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28.xml" ContentType="application/vnd.openxmlformats-officedocument.presentationml.notesSl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notesSlides/notesSlide29.xml" ContentType="application/vnd.openxmlformats-officedocument.presentationml.notesSlid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notesSlides/notesSlide32.xml" ContentType="application/vnd.openxmlformats-officedocument.presentationml.notesSlid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33.xml" ContentType="application/vnd.openxmlformats-officedocument.presentationml.notesSlid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34.xml" ContentType="application/vnd.openxmlformats-officedocument.presentationml.notesSlid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35.xml" ContentType="application/vnd.openxmlformats-officedocument.presentationml.notesSlid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notesSlides/notesSlide36.xml" ContentType="application/vnd.openxmlformats-officedocument.presentationml.notesSlid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37.xml" ContentType="application/vnd.openxmlformats-officedocument.presentationml.notesSlid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38.xml" ContentType="application/vnd.openxmlformats-officedocument.presentationml.notesSlid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notesSlides/notesSlide41.xml" ContentType="application/vnd.openxmlformats-officedocument.presentationml.notesSlid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drawings/drawing1.xml" ContentType="application/vnd.openxmlformats-officedocument.drawingml.chartshapes+xml"/>
  <Override PartName="/ppt/notesSlides/notesSlide42.xml" ContentType="application/vnd.openxmlformats-officedocument.presentationml.notesSlid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43.xml" ContentType="application/vnd.openxmlformats-officedocument.presentationml.notesSlid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notesSlides/notesSlide44.xml" ContentType="application/vnd.openxmlformats-officedocument.presentationml.notesSlid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45.xml" ContentType="application/vnd.openxmlformats-officedocument.presentationml.notesSlid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52.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46.xml" ContentType="application/vnd.openxmlformats-officedocument.presentationml.notesSlide+xml"/>
  <Override PartName="/ppt/charts/chart53.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54.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55.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56.xml" ContentType="application/vnd.openxmlformats-officedocument.drawingml.chart+xml"/>
  <Override PartName="/ppt/charts/style56.xml" ContentType="application/vnd.ms-office.chartstyle+xml"/>
  <Override PartName="/ppt/charts/colors56.xml" ContentType="application/vnd.ms-office.chartcolorstyle+xml"/>
  <Override PartName="/ppt/notesSlides/notesSlide47.xml" ContentType="application/vnd.openxmlformats-officedocument.presentationml.notesSlide+xml"/>
  <Override PartName="/ppt/charts/chart57.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charts/chart58.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59.xml" ContentType="application/vnd.openxmlformats-officedocument.drawingml.chart+xml"/>
  <Override PartName="/ppt/charts/style59.xml" ContentType="application/vnd.ms-office.chartstyle+xml"/>
  <Override PartName="/ppt/charts/colors59.xml" ContentType="application/vnd.ms-office.chartcolorstyle+xml"/>
  <Override PartName="/ppt/notesSlides/notesSlide51.xml" ContentType="application/vnd.openxmlformats-officedocument.presentationml.notesSlide+xml"/>
  <Override PartName="/ppt/charts/chart60.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52.xml" ContentType="application/vnd.openxmlformats-officedocument.presentationml.notesSlide+xml"/>
  <Override PartName="/ppt/charts/chart61.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62.xml" ContentType="application/vnd.openxmlformats-officedocument.drawingml.chart+xml"/>
  <Override PartName="/ppt/charts/style62.xml" ContentType="application/vnd.ms-office.chartstyle+xml"/>
  <Override PartName="/ppt/charts/colors62.xml" ContentType="application/vnd.ms-office.chartcolorstyle+xml"/>
  <Override PartName="/ppt/charts/chart63.xml" ContentType="application/vnd.openxmlformats-officedocument.drawingml.chart+xml"/>
  <Override PartName="/ppt/charts/style63.xml" ContentType="application/vnd.ms-office.chartstyle+xml"/>
  <Override PartName="/ppt/charts/colors63.xml" ContentType="application/vnd.ms-office.chartcolorstyle+xml"/>
  <Override PartName="/ppt/charts/chart64.xml" ContentType="application/vnd.openxmlformats-officedocument.drawingml.chart+xml"/>
  <Override PartName="/ppt/charts/style64.xml" ContentType="application/vnd.ms-office.chartstyle+xml"/>
  <Override PartName="/ppt/charts/colors64.xml" ContentType="application/vnd.ms-office.chartcolorstyle+xml"/>
  <Override PartName="/ppt/drawings/drawing2.xml" ContentType="application/vnd.openxmlformats-officedocument.drawingml.chartshapes+xml"/>
  <Override PartName="/ppt/notesSlides/notesSlide53.xml" ContentType="application/vnd.openxmlformats-officedocument.presentationml.notesSlide+xml"/>
  <Override PartName="/ppt/charts/chart65.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66.xml" ContentType="application/vnd.openxmlformats-officedocument.drawingml.chart+xml"/>
  <Override PartName="/ppt/charts/style66.xml" ContentType="application/vnd.ms-office.chartstyle+xml"/>
  <Override PartName="/ppt/charts/colors66.xml" ContentType="application/vnd.ms-office.chartcolorstyle+xml"/>
  <Override PartName="/ppt/charts/chart67.xml" ContentType="application/vnd.openxmlformats-officedocument.drawingml.chart+xml"/>
  <Override PartName="/ppt/charts/style67.xml" ContentType="application/vnd.ms-office.chartstyle+xml"/>
  <Override PartName="/ppt/charts/colors67.xml" ContentType="application/vnd.ms-office.chartcolorstyl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 id="2147483666" r:id="rId2"/>
    <p:sldMasterId id="2147483703" r:id="rId3"/>
    <p:sldMasterId id="2147483648" r:id="rId4"/>
  </p:sldMasterIdLst>
  <p:notesMasterIdLst>
    <p:notesMasterId r:id="rId96"/>
  </p:notesMasterIdLst>
  <p:sldIdLst>
    <p:sldId id="266" r:id="rId5"/>
    <p:sldId id="1308" r:id="rId6"/>
    <p:sldId id="2091" r:id="rId7"/>
    <p:sldId id="1888" r:id="rId8"/>
    <p:sldId id="2130" r:id="rId9"/>
    <p:sldId id="2094" r:id="rId10"/>
    <p:sldId id="2131" r:id="rId11"/>
    <p:sldId id="2145" r:id="rId12"/>
    <p:sldId id="2146" r:id="rId13"/>
    <p:sldId id="2147" r:id="rId14"/>
    <p:sldId id="2250" r:id="rId15"/>
    <p:sldId id="2193" r:id="rId16"/>
    <p:sldId id="2194" r:id="rId17"/>
    <p:sldId id="2195" r:id="rId18"/>
    <p:sldId id="2149" r:id="rId19"/>
    <p:sldId id="2234" r:id="rId20"/>
    <p:sldId id="2235" r:id="rId21"/>
    <p:sldId id="2236" r:id="rId22"/>
    <p:sldId id="2238" r:id="rId23"/>
    <p:sldId id="2255" r:id="rId24"/>
    <p:sldId id="2240" r:id="rId25"/>
    <p:sldId id="1814" r:id="rId26"/>
    <p:sldId id="2105" r:id="rId27"/>
    <p:sldId id="2000" r:id="rId28"/>
    <p:sldId id="1981" r:id="rId29"/>
    <p:sldId id="2233" r:id="rId30"/>
    <p:sldId id="2203" r:id="rId31"/>
    <p:sldId id="2204" r:id="rId32"/>
    <p:sldId id="2205" r:id="rId33"/>
    <p:sldId id="1997" r:id="rId34"/>
    <p:sldId id="2140" r:id="rId35"/>
    <p:sldId id="2107" r:id="rId36"/>
    <p:sldId id="1817" r:id="rId37"/>
    <p:sldId id="2144" r:id="rId38"/>
    <p:sldId id="1835" r:id="rId39"/>
    <p:sldId id="2142" r:id="rId40"/>
    <p:sldId id="1837" r:id="rId41"/>
    <p:sldId id="1960" r:id="rId42"/>
    <p:sldId id="2065" r:id="rId43"/>
    <p:sldId id="2251" r:id="rId44"/>
    <p:sldId id="2039" r:id="rId45"/>
    <p:sldId id="1818" r:id="rId46"/>
    <p:sldId id="1949" r:id="rId47"/>
    <p:sldId id="2023" r:id="rId48"/>
    <p:sldId id="2183" r:id="rId49"/>
    <p:sldId id="1959" r:id="rId50"/>
    <p:sldId id="2184" r:id="rId51"/>
    <p:sldId id="2154" r:id="rId52"/>
    <p:sldId id="2155" r:id="rId53"/>
    <p:sldId id="2156" r:id="rId54"/>
    <p:sldId id="2249" r:id="rId55"/>
    <p:sldId id="2197" r:id="rId56"/>
    <p:sldId id="2160" r:id="rId57"/>
    <p:sldId id="1998" r:id="rId58"/>
    <p:sldId id="2198" r:id="rId59"/>
    <p:sldId id="2199" r:id="rId60"/>
    <p:sldId id="2163" r:id="rId61"/>
    <p:sldId id="2241" r:id="rId62"/>
    <p:sldId id="2243" r:id="rId63"/>
    <p:sldId id="2244" r:id="rId64"/>
    <p:sldId id="2229" r:id="rId65"/>
    <p:sldId id="2246" r:id="rId66"/>
    <p:sldId id="2253" r:id="rId67"/>
    <p:sldId id="2248" r:id="rId68"/>
    <p:sldId id="2168" r:id="rId69"/>
    <p:sldId id="2169" r:id="rId70"/>
    <p:sldId id="2170" r:id="rId71"/>
    <p:sldId id="2200" r:id="rId72"/>
    <p:sldId id="2254" r:id="rId73"/>
    <p:sldId id="2202" r:id="rId74"/>
    <p:sldId id="2174" r:id="rId75"/>
    <p:sldId id="2175" r:id="rId76"/>
    <p:sldId id="2176" r:id="rId77"/>
    <p:sldId id="2141" r:id="rId78"/>
    <p:sldId id="2177" r:id="rId79"/>
    <p:sldId id="2178" r:id="rId80"/>
    <p:sldId id="2179" r:id="rId81"/>
    <p:sldId id="2180" r:id="rId82"/>
    <p:sldId id="2181" r:id="rId83"/>
    <p:sldId id="2186" r:id="rId84"/>
    <p:sldId id="1924" r:id="rId85"/>
    <p:sldId id="1791" r:id="rId86"/>
    <p:sldId id="1792" r:id="rId87"/>
    <p:sldId id="1793" r:id="rId88"/>
    <p:sldId id="1794" r:id="rId89"/>
    <p:sldId id="1795" r:id="rId90"/>
    <p:sldId id="1796" r:id="rId91"/>
    <p:sldId id="1797" r:id="rId92"/>
    <p:sldId id="1798" r:id="rId93"/>
    <p:sldId id="1799" r:id="rId94"/>
    <p:sldId id="1834" r:id="rId9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ntents" id="{C6A849E6-B320-4D5A-82DB-0064C29BE4AA}">
          <p14:sldIdLst>
            <p14:sldId id="266"/>
            <p14:sldId id="1308"/>
          </p14:sldIdLst>
        </p14:section>
        <p14:section name="Introduction" id="{8B9179FC-318B-4634-8227-1B5AAA7E25AA}">
          <p14:sldIdLst>
            <p14:sldId id="2091"/>
            <p14:sldId id="1888"/>
            <p14:sldId id="2130"/>
            <p14:sldId id="2094"/>
            <p14:sldId id="2131"/>
          </p14:sldIdLst>
        </p14:section>
        <p14:section name="Health and Wellbeing" id="{90C530C9-CABE-48A0-AD9D-11CA81C6DAA8}">
          <p14:sldIdLst>
            <p14:sldId id="2145"/>
            <p14:sldId id="2146"/>
            <p14:sldId id="2147"/>
            <p14:sldId id="2250"/>
            <p14:sldId id="2193"/>
            <p14:sldId id="2194"/>
            <p14:sldId id="2195"/>
            <p14:sldId id="2149"/>
            <p14:sldId id="2234"/>
            <p14:sldId id="2235"/>
            <p14:sldId id="2236"/>
            <p14:sldId id="2238"/>
            <p14:sldId id="2255"/>
            <p14:sldId id="2240"/>
          </p14:sldIdLst>
        </p14:section>
        <p14:section name="Cost of Living" id="{0C9C625E-B63F-48DC-99BF-5E10E2238143}">
          <p14:sldIdLst>
            <p14:sldId id="1814"/>
            <p14:sldId id="2105"/>
            <p14:sldId id="2000"/>
            <p14:sldId id="1981"/>
            <p14:sldId id="2233"/>
            <p14:sldId id="2203"/>
            <p14:sldId id="2204"/>
            <p14:sldId id="2205"/>
            <p14:sldId id="1997"/>
            <p14:sldId id="2140"/>
            <p14:sldId id="2107"/>
            <p14:sldId id="1817"/>
            <p14:sldId id="2144"/>
            <p14:sldId id="1835"/>
            <p14:sldId id="2142"/>
            <p14:sldId id="1837"/>
            <p14:sldId id="1960"/>
            <p14:sldId id="2065"/>
            <p14:sldId id="2251"/>
            <p14:sldId id="2039"/>
            <p14:sldId id="1818"/>
            <p14:sldId id="1949"/>
            <p14:sldId id="2023"/>
            <p14:sldId id="2183"/>
            <p14:sldId id="1959"/>
            <p14:sldId id="2184"/>
          </p14:sldIdLst>
        </p14:section>
        <p14:section name="Your Local Area" id="{EA2199F8-C89E-42A6-9653-7D526C16804F}">
          <p14:sldIdLst>
            <p14:sldId id="2154"/>
            <p14:sldId id="2155"/>
            <p14:sldId id="2156"/>
            <p14:sldId id="2249"/>
            <p14:sldId id="2197"/>
            <p14:sldId id="2160"/>
            <p14:sldId id="1998"/>
            <p14:sldId id="2198"/>
            <p14:sldId id="2199"/>
            <p14:sldId id="2163"/>
            <p14:sldId id="2241"/>
            <p14:sldId id="2243"/>
            <p14:sldId id="2244"/>
            <p14:sldId id="2229"/>
            <p14:sldId id="2246"/>
            <p14:sldId id="2253"/>
            <p14:sldId id="2248"/>
          </p14:sldIdLst>
        </p14:section>
        <p14:section name="Digital inclusion" id="{6DFAB682-5FCD-4A50-933A-E7A663AA2EBC}">
          <p14:sldIdLst>
            <p14:sldId id="2168"/>
            <p14:sldId id="2169"/>
            <p14:sldId id="2170"/>
            <p14:sldId id="2200"/>
            <p14:sldId id="2254"/>
            <p14:sldId id="2202"/>
            <p14:sldId id="2174"/>
            <p14:sldId id="2175"/>
            <p14:sldId id="2176"/>
            <p14:sldId id="2141"/>
            <p14:sldId id="2177"/>
            <p14:sldId id="2178"/>
            <p14:sldId id="2179"/>
            <p14:sldId id="2180"/>
            <p14:sldId id="2181"/>
            <p14:sldId id="2186"/>
            <p14:sldId id="1924"/>
            <p14:sldId id="1791"/>
            <p14:sldId id="1792"/>
            <p14:sldId id="1793"/>
            <p14:sldId id="1794"/>
            <p14:sldId id="1795"/>
            <p14:sldId id="1796"/>
            <p14:sldId id="1797"/>
            <p14:sldId id="1798"/>
            <p14:sldId id="1799"/>
            <p14:sldId id="1834"/>
          </p14:sldIdLst>
        </p14:section>
        <p14:section name="Appendix" id="{F4B93171-13BB-44C1-A170-488BA709BA11}">
          <p14:sldIdLst/>
        </p14:section>
      </p14:sectionLst>
    </p:ext>
    <p:ext uri="{EFAFB233-063F-42B5-8137-9DF3F51BA10A}">
      <p15:sldGuideLst xmlns:p15="http://schemas.microsoft.com/office/powerpoint/2012/main">
        <p15:guide id="1" orient="horz" pos="2160" userDrawn="1">
          <p15:clr>
            <a:srgbClr val="A4A3A4"/>
          </p15:clr>
        </p15:guide>
        <p15:guide id="2" pos="1685"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CEB903E-18AB-5E28-506F-2BB1A73DC315}" name="Beth Burls" initials="BB" userId="S::Beth.Burls@bmgresearch.com::e51db7cf-fd92-4430-83aa-abde93e81bf2" providerId="AD"/>
  <p188:author id="{CCE4E4B2-07A5-F1F8-7CC1-E606D367D23F}" name="Panayiota Papouridou" initials="PP" userId="S::Panayiota.Papouridou@bmgresearch.com::cb55ff90-0a81-49d1-9c8a-7f9d3a05a29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Pettit, Lucy" initials="PL" lastIdx="37" clrIdx="6">
    <p:extLst>
      <p:ext uri="{19B8F6BF-5375-455C-9EA6-DF929625EA0E}">
        <p15:presenceInfo xmlns:p15="http://schemas.microsoft.com/office/powerpoint/2012/main" userId="S::Lucy.Pettit@greatermanchester-ca.gov.uk::bdef355b-33a5-437e-9e8e-1c046d406f2d" providerId="AD"/>
      </p:ext>
    </p:extLst>
  </p:cmAuthor>
  <p:cmAuthor id="1" name="Adam King" initials="AK" lastIdx="100" clrIdx="0">
    <p:extLst>
      <p:ext uri="{19B8F6BF-5375-455C-9EA6-DF929625EA0E}">
        <p15:presenceInfo xmlns:p15="http://schemas.microsoft.com/office/powerpoint/2012/main" userId="S::Adam.King@bmgresearch.com::8053fbb0-ca35-4e61-affa-d3590efa4b31" providerId="AD"/>
      </p:ext>
    </p:extLst>
  </p:cmAuthor>
  <p:cmAuthor id="8" name="Pope, Christopher" initials="PC" lastIdx="5" clrIdx="7">
    <p:extLst>
      <p:ext uri="{19B8F6BF-5375-455C-9EA6-DF929625EA0E}">
        <p15:presenceInfo xmlns:p15="http://schemas.microsoft.com/office/powerpoint/2012/main" userId="S::christopher.pope@greatermanchester-ca.gov.uk::94ad3384-49a9-4033-9838-b6ce03556405" providerId="AD"/>
      </p:ext>
    </p:extLst>
  </p:cmAuthor>
  <p:cmAuthor id="2" name="Beth Burls" initials="BB" lastIdx="91" clrIdx="1">
    <p:extLst>
      <p:ext uri="{19B8F6BF-5375-455C-9EA6-DF929625EA0E}">
        <p15:presenceInfo xmlns:p15="http://schemas.microsoft.com/office/powerpoint/2012/main" userId="S::Beth.Burls@bmgresearch.com::e51db7cf-fd92-4430-83aa-abde93e81bf2" providerId="AD"/>
      </p:ext>
    </p:extLst>
  </p:cmAuthor>
  <p:cmAuthor id="9" name="Markus, Francis" initials="MF" lastIdx="52" clrIdx="8">
    <p:extLst>
      <p:ext uri="{19B8F6BF-5375-455C-9EA6-DF929625EA0E}">
        <p15:presenceInfo xmlns:p15="http://schemas.microsoft.com/office/powerpoint/2012/main" userId="S::Francis.Markus@greatermanchester-ca.gov.uk::ea2c85a8-147b-43c6-ae9c-bcac1cf1d645" providerId="AD"/>
      </p:ext>
    </p:extLst>
  </p:cmAuthor>
  <p:cmAuthor id="3" name="Panayiota Papouridou" initials="PP" lastIdx="222" clrIdx="2">
    <p:extLst>
      <p:ext uri="{19B8F6BF-5375-455C-9EA6-DF929625EA0E}">
        <p15:presenceInfo xmlns:p15="http://schemas.microsoft.com/office/powerpoint/2012/main" userId="S::Panayiota.Papouridou@bmgresearch.com::cb55ff90-0a81-49d1-9c8a-7f9d3a05a290" providerId="AD"/>
      </p:ext>
    </p:extLst>
  </p:cmAuthor>
  <p:cmAuthor id="10" name="Poolan, Emma" initials="PE" lastIdx="17" clrIdx="9">
    <p:extLst>
      <p:ext uri="{19B8F6BF-5375-455C-9EA6-DF929625EA0E}">
        <p15:presenceInfo xmlns:p15="http://schemas.microsoft.com/office/powerpoint/2012/main" userId="S::emma.poolan@greatermanchester-ca.gov.uk::794549c4-ea24-44d4-a708-ea489fba24b0" providerId="AD"/>
      </p:ext>
    </p:extLst>
  </p:cmAuthor>
  <p:cmAuthor id="4" name="Ottiwell, David" initials="OD" lastIdx="188" clrIdx="3">
    <p:extLst>
      <p:ext uri="{19B8F6BF-5375-455C-9EA6-DF929625EA0E}">
        <p15:presenceInfo xmlns:p15="http://schemas.microsoft.com/office/powerpoint/2012/main" userId="S::David.Ottiwell@greatermanchester-ca.gov.uk::fdacd154-9d7b-49cf-84b6-2b98f5918a2a" providerId="AD"/>
      </p:ext>
    </p:extLst>
  </p:cmAuthor>
  <p:cmAuthor id="11" name="Mary-Jane Sturt" initials="MJS" lastIdx="4" clrIdx="10">
    <p:extLst>
      <p:ext uri="{19B8F6BF-5375-455C-9EA6-DF929625EA0E}">
        <p15:presenceInfo xmlns:p15="http://schemas.microsoft.com/office/powerpoint/2012/main" userId="S::Mary-Jane.Sturt@tfgm.com::5eb3da7e-e0ae-4b9e-aa85-05b44d034a59" providerId="AD"/>
      </p:ext>
    </p:extLst>
  </p:cmAuthor>
  <p:cmAuthor id="5" name="Sainsbury, Martin" initials="SM" lastIdx="80" clrIdx="4">
    <p:extLst>
      <p:ext uri="{19B8F6BF-5375-455C-9EA6-DF929625EA0E}">
        <p15:presenceInfo xmlns:p15="http://schemas.microsoft.com/office/powerpoint/2012/main" userId="S::Martin.Sainsbury@greatermanchester-ca.gov.uk::bb1da36c-741f-4a0b-8c74-4693c0978d5e" providerId="AD"/>
      </p:ext>
    </p:extLst>
  </p:cmAuthor>
  <p:cmAuthor id="6" name="Harley, Rachel" initials="HR" lastIdx="51" clrIdx="5">
    <p:extLst>
      <p:ext uri="{19B8F6BF-5375-455C-9EA6-DF929625EA0E}">
        <p15:presenceInfo xmlns:p15="http://schemas.microsoft.com/office/powerpoint/2012/main" userId="S::rachel.harley@greatermanchester-ca.gov.uk::5910cac3-d4ed-4c49-abcd-943c7e8cd9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5B5A"/>
    <a:srgbClr val="009690"/>
    <a:srgbClr val="00C0B7"/>
    <a:srgbClr val="A3E5E0"/>
    <a:srgbClr val="4472C4"/>
    <a:srgbClr val="00B8AF"/>
    <a:srgbClr val="388A8C"/>
    <a:srgbClr val="6DD5CE"/>
    <a:srgbClr val="FFC5C5"/>
    <a:srgbClr val="99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BDE58E-A5C2-40EE-80D2-E80F3FB05B39}" v="6" dt="2023-06-12T11:06:47.15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2"/>
      </p:cViewPr>
      <p:guideLst>
        <p:guide orient="horz" pos="2160"/>
        <p:guide pos="1685"/>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microsoft.com/office/2015/10/relationships/revisionInfo" Target="revisionInfo.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commentAuthors" Target="commentAuthor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presProps" Target="presProps.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41.xml"/><Relationship Id="rId1" Type="http://schemas.microsoft.com/office/2011/relationships/chartStyle" Target="style41.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42.xml"/><Relationship Id="rId1" Type="http://schemas.microsoft.com/office/2011/relationships/chartStyle" Target="style42.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43.xml"/><Relationship Id="rId1" Type="http://schemas.microsoft.com/office/2011/relationships/chartStyle" Target="style43.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44.xml"/><Relationship Id="rId1" Type="http://schemas.microsoft.com/office/2011/relationships/chartStyle" Target="style44.xml"/><Relationship Id="rId4" Type="http://schemas.openxmlformats.org/officeDocument/2006/relationships/chartUserShapes" Target="../drawings/drawing1.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45.xml"/><Relationship Id="rId1" Type="http://schemas.microsoft.com/office/2011/relationships/chartStyle" Target="style45.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46.xml"/><Relationship Id="rId1" Type="http://schemas.microsoft.com/office/2011/relationships/chartStyle" Target="style46.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47.xml"/><Relationship Id="rId1" Type="http://schemas.microsoft.com/office/2011/relationships/chartStyle" Target="style47.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48.xml"/><Relationship Id="rId1" Type="http://schemas.microsoft.com/office/2011/relationships/chartStyle" Target="style48.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49.xml"/><Relationship Id="rId1" Type="http://schemas.microsoft.com/office/2011/relationships/chartStyle" Target="style49.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50.xml"/><Relationship Id="rId1" Type="http://schemas.microsoft.com/office/2011/relationships/chartStyle" Target="style50.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51.xml"/><Relationship Id="rId1" Type="http://schemas.microsoft.com/office/2011/relationships/chartStyle" Target="style51.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52.xml"/><Relationship Id="rId1" Type="http://schemas.microsoft.com/office/2011/relationships/chartStyle" Target="style52.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53.xml"/><Relationship Id="rId1" Type="http://schemas.microsoft.com/office/2011/relationships/chartStyle" Target="style53.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54.xml"/><Relationship Id="rId1" Type="http://schemas.microsoft.com/office/2011/relationships/chartStyle" Target="style54.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55.xml"/><Relationship Id="rId1" Type="http://schemas.microsoft.com/office/2011/relationships/chartStyle" Target="style55.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56.xml"/><Relationship Id="rId1" Type="http://schemas.microsoft.com/office/2011/relationships/chartStyle" Target="style56.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57.xml"/><Relationship Id="rId1" Type="http://schemas.microsoft.com/office/2011/relationships/chartStyle" Target="style57.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58.xml"/><Relationship Id="rId1" Type="http://schemas.microsoft.com/office/2011/relationships/chartStyle" Target="style58.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59.xml"/><Relationship Id="rId1" Type="http://schemas.microsoft.com/office/2011/relationships/chartStyle" Target="style59.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60.xml"/><Relationship Id="rId1" Type="http://schemas.microsoft.com/office/2011/relationships/chartStyle" Target="style60.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61.xml"/><Relationship Id="rId1" Type="http://schemas.microsoft.com/office/2011/relationships/chartStyle" Target="style61.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62.xml"/><Relationship Id="rId1" Type="http://schemas.microsoft.com/office/2011/relationships/chartStyle" Target="style62.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63.xml"/><Relationship Id="rId1" Type="http://schemas.microsoft.com/office/2011/relationships/chartStyle" Target="style63.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64.xml"/><Relationship Id="rId1" Type="http://schemas.microsoft.com/office/2011/relationships/chartStyle" Target="style64.xml"/><Relationship Id="rId4" Type="http://schemas.openxmlformats.org/officeDocument/2006/relationships/chartUserShapes" Target="../drawings/drawing2.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65.xml"/><Relationship Id="rId1" Type="http://schemas.microsoft.com/office/2011/relationships/chartStyle" Target="style65.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66.xml"/><Relationship Id="rId1" Type="http://schemas.microsoft.com/office/2011/relationships/chartStyle" Target="style66.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67.xml"/><Relationship Id="rId1" Type="http://schemas.microsoft.com/office/2011/relationships/chartStyle" Target="style67.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481098363469492E-2"/>
          <c:y val="2.5759092929603704E-2"/>
          <c:w val="0.77401362739094692"/>
          <c:h val="0.83398571110357722"/>
        </c:manualLayout>
      </c:layout>
      <c:barChart>
        <c:barDir val="col"/>
        <c:grouping val="percentStacked"/>
        <c:varyColors val="0"/>
        <c:ser>
          <c:idx val="0"/>
          <c:order val="0"/>
          <c:tx>
            <c:strRef>
              <c:f>Sheet1!$B$1</c:f>
              <c:strCache>
                <c:ptCount val="1"/>
                <c:pt idx="0">
                  <c:v>Low (0-4)</c:v>
                </c:pt>
              </c:strCache>
            </c:strRef>
          </c:tx>
          <c:spPr>
            <a:solidFill>
              <a:srgbClr val="FF0000"/>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6"/>
                <c:pt idx="0">
                  <c:v>Apr '22
(S2)</c:v>
                </c:pt>
                <c:pt idx="1">
                  <c:v>Sept '22 
(S3)</c:v>
                </c:pt>
                <c:pt idx="2">
                  <c:v>Nov '22
(S4)</c:v>
                </c:pt>
                <c:pt idx="3">
                  <c:v>Jan '23
(S5)</c:v>
                </c:pt>
                <c:pt idx="4">
                  <c:v>Mar '23 
(S6)</c:v>
                </c:pt>
                <c:pt idx="5">
                  <c:v>May '23 
(S7)</c:v>
                </c:pt>
              </c:strCache>
              <c:extLst/>
            </c:strRef>
          </c:cat>
          <c:val>
            <c:numRef>
              <c:f>Sheet1!$B$2:$B$8</c:f>
              <c:numCache>
                <c:formatCode>0%</c:formatCode>
                <c:ptCount val="6"/>
                <c:pt idx="0">
                  <c:v>0.14000000000000001</c:v>
                </c:pt>
                <c:pt idx="1">
                  <c:v>0.16</c:v>
                </c:pt>
                <c:pt idx="2">
                  <c:v>0.15010720356634799</c:v>
                </c:pt>
                <c:pt idx="3">
                  <c:v>0.151115622013787</c:v>
                </c:pt>
                <c:pt idx="4">
                  <c:v>0.16</c:v>
                </c:pt>
                <c:pt idx="5">
                  <c:v>0.16</c:v>
                </c:pt>
              </c:numCache>
              <c:extLst/>
            </c:numRef>
          </c:val>
          <c:extLst>
            <c:ext xmlns:c16="http://schemas.microsoft.com/office/drawing/2014/chart" uri="{C3380CC4-5D6E-409C-BE32-E72D297353CC}">
              <c16:uniqueId val="{00000000-E89A-42B1-823C-658B0400EF2A}"/>
            </c:ext>
          </c:extLst>
        </c:ser>
        <c:ser>
          <c:idx val="1"/>
          <c:order val="1"/>
          <c:tx>
            <c:strRef>
              <c:f>Sheet1!$C$1</c:f>
              <c:strCache>
                <c:ptCount val="1"/>
                <c:pt idx="0">
                  <c:v>Medium (5-6)</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6"/>
                <c:pt idx="0">
                  <c:v>Apr '22
(S2)</c:v>
                </c:pt>
                <c:pt idx="1">
                  <c:v>Sept '22 
(S3)</c:v>
                </c:pt>
                <c:pt idx="2">
                  <c:v>Nov '22
(S4)</c:v>
                </c:pt>
                <c:pt idx="3">
                  <c:v>Jan '23
(S5)</c:v>
                </c:pt>
                <c:pt idx="4">
                  <c:v>Mar '23 
(S6)</c:v>
                </c:pt>
                <c:pt idx="5">
                  <c:v>May '23 
(S7)</c:v>
                </c:pt>
              </c:strCache>
              <c:extLst/>
            </c:strRef>
          </c:cat>
          <c:val>
            <c:numRef>
              <c:f>Sheet1!$C$2:$C$8</c:f>
              <c:numCache>
                <c:formatCode>0%</c:formatCode>
                <c:ptCount val="6"/>
                <c:pt idx="0">
                  <c:v>0.23</c:v>
                </c:pt>
                <c:pt idx="1">
                  <c:v>0.24</c:v>
                </c:pt>
                <c:pt idx="2">
                  <c:v>0.23</c:v>
                </c:pt>
                <c:pt idx="3">
                  <c:v>0.23</c:v>
                </c:pt>
                <c:pt idx="4">
                  <c:v>0.21</c:v>
                </c:pt>
                <c:pt idx="5">
                  <c:v>0.23</c:v>
                </c:pt>
              </c:numCache>
              <c:extLst/>
            </c:numRef>
          </c:val>
          <c:extLst>
            <c:ext xmlns:c16="http://schemas.microsoft.com/office/drawing/2014/chart" uri="{C3380CC4-5D6E-409C-BE32-E72D297353CC}">
              <c16:uniqueId val="{00000001-E89A-42B1-823C-658B0400EF2A}"/>
            </c:ext>
          </c:extLst>
        </c:ser>
        <c:ser>
          <c:idx val="2"/>
          <c:order val="2"/>
          <c:tx>
            <c:strRef>
              <c:f>Sheet1!$D$1</c:f>
              <c:strCache>
                <c:ptCount val="1"/>
                <c:pt idx="0">
                  <c:v>High (7-8)</c:v>
                </c:pt>
              </c:strCache>
            </c:strRef>
          </c:tx>
          <c:spPr>
            <a:solidFill>
              <a:schemeClr val="tx1">
                <a:lumMod val="25000"/>
                <a:lumOff val="75000"/>
              </a:schemeClr>
            </a:solidFill>
            <a:ln>
              <a:noFill/>
            </a:ln>
            <a:effectLst/>
          </c:spPr>
          <c:invertIfNegative val="0"/>
          <c:dPt>
            <c:idx val="0"/>
            <c:invertIfNegative val="0"/>
            <c:bubble3D val="0"/>
            <c:spPr>
              <a:solidFill>
                <a:srgbClr val="6DD5CE"/>
              </a:solidFill>
              <a:ln>
                <a:noFill/>
              </a:ln>
              <a:effectLst/>
            </c:spPr>
            <c:extLst>
              <c:ext xmlns:c16="http://schemas.microsoft.com/office/drawing/2014/chart" uri="{C3380CC4-5D6E-409C-BE32-E72D297353CC}">
                <c16:uniqueId val="{00000001-8C79-4982-9F2A-0A9E3DE3965B}"/>
              </c:ext>
            </c:extLst>
          </c:dPt>
          <c:dPt>
            <c:idx val="1"/>
            <c:invertIfNegative val="0"/>
            <c:bubble3D val="0"/>
            <c:spPr>
              <a:solidFill>
                <a:srgbClr val="6DD5CE"/>
              </a:solidFill>
              <a:ln>
                <a:noFill/>
              </a:ln>
              <a:effectLst/>
            </c:spPr>
            <c:extLst>
              <c:ext xmlns:c16="http://schemas.microsoft.com/office/drawing/2014/chart" uri="{C3380CC4-5D6E-409C-BE32-E72D297353CC}">
                <c16:uniqueId val="{00000004-470B-4999-AD93-CD3F18BF8440}"/>
              </c:ext>
            </c:extLst>
          </c:dPt>
          <c:dPt>
            <c:idx val="2"/>
            <c:invertIfNegative val="0"/>
            <c:bubble3D val="0"/>
            <c:spPr>
              <a:solidFill>
                <a:srgbClr val="6DD5CE"/>
              </a:solidFill>
              <a:ln>
                <a:noFill/>
              </a:ln>
              <a:effectLst/>
            </c:spPr>
            <c:extLst>
              <c:ext xmlns:c16="http://schemas.microsoft.com/office/drawing/2014/chart" uri="{C3380CC4-5D6E-409C-BE32-E72D297353CC}">
                <c16:uniqueId val="{00000006-7BBD-43FE-A6F8-CE24762D8935}"/>
              </c:ext>
            </c:extLst>
          </c:dPt>
          <c:dPt>
            <c:idx val="3"/>
            <c:invertIfNegative val="0"/>
            <c:bubble3D val="0"/>
            <c:spPr>
              <a:solidFill>
                <a:srgbClr val="6DD5CE"/>
              </a:solidFill>
              <a:ln>
                <a:noFill/>
              </a:ln>
              <a:effectLst/>
            </c:spPr>
            <c:extLst>
              <c:ext xmlns:c16="http://schemas.microsoft.com/office/drawing/2014/chart" uri="{C3380CC4-5D6E-409C-BE32-E72D297353CC}">
                <c16:uniqueId val="{00000008-D6F3-4122-9EC6-92D7A27DE411}"/>
              </c:ext>
            </c:extLst>
          </c:dPt>
          <c:dPt>
            <c:idx val="4"/>
            <c:invertIfNegative val="0"/>
            <c:bubble3D val="0"/>
            <c:spPr>
              <a:solidFill>
                <a:srgbClr val="6DD5CE"/>
              </a:solidFill>
              <a:ln>
                <a:noFill/>
              </a:ln>
              <a:effectLst/>
            </c:spPr>
            <c:extLst>
              <c:ext xmlns:c16="http://schemas.microsoft.com/office/drawing/2014/chart" uri="{C3380CC4-5D6E-409C-BE32-E72D297353CC}">
                <c16:uniqueId val="{0000000A-B988-4E9C-9FF3-FB1473EFAF6B}"/>
              </c:ext>
            </c:extLst>
          </c:dPt>
          <c:dPt>
            <c:idx val="5"/>
            <c:invertIfNegative val="0"/>
            <c:bubble3D val="0"/>
            <c:spPr>
              <a:solidFill>
                <a:srgbClr val="6DD5CE"/>
              </a:solidFill>
              <a:ln>
                <a:noFill/>
              </a:ln>
              <a:effectLst/>
            </c:spPr>
            <c:extLst>
              <c:ext xmlns:c16="http://schemas.microsoft.com/office/drawing/2014/chart" uri="{C3380CC4-5D6E-409C-BE32-E72D297353CC}">
                <c16:uniqueId val="{0000000C-26A6-4640-92A9-F42E7CD5A060}"/>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6"/>
                <c:pt idx="0">
                  <c:v>Apr '22
(S2)</c:v>
                </c:pt>
                <c:pt idx="1">
                  <c:v>Sept '22 
(S3)</c:v>
                </c:pt>
                <c:pt idx="2">
                  <c:v>Nov '22
(S4)</c:v>
                </c:pt>
                <c:pt idx="3">
                  <c:v>Jan '23
(S5)</c:v>
                </c:pt>
                <c:pt idx="4">
                  <c:v>Mar '23 
(S6)</c:v>
                </c:pt>
                <c:pt idx="5">
                  <c:v>May '23 
(S7)</c:v>
                </c:pt>
              </c:strCache>
              <c:extLst/>
            </c:strRef>
          </c:cat>
          <c:val>
            <c:numRef>
              <c:f>Sheet1!$D$2:$D$8</c:f>
              <c:numCache>
                <c:formatCode>0%</c:formatCode>
                <c:ptCount val="6"/>
                <c:pt idx="0">
                  <c:v>0.44</c:v>
                </c:pt>
                <c:pt idx="1">
                  <c:v>0.43</c:v>
                </c:pt>
                <c:pt idx="2">
                  <c:v>0.46</c:v>
                </c:pt>
                <c:pt idx="3">
                  <c:v>0.43</c:v>
                </c:pt>
                <c:pt idx="4">
                  <c:v>0.43</c:v>
                </c:pt>
                <c:pt idx="5">
                  <c:v>0.42</c:v>
                </c:pt>
              </c:numCache>
              <c:extLst/>
            </c:numRef>
          </c:val>
          <c:extLst>
            <c:ext xmlns:c16="http://schemas.microsoft.com/office/drawing/2014/chart" uri="{C3380CC4-5D6E-409C-BE32-E72D297353CC}">
              <c16:uniqueId val="{00000002-E89A-42B1-823C-658B0400EF2A}"/>
            </c:ext>
          </c:extLst>
        </c:ser>
        <c:ser>
          <c:idx val="3"/>
          <c:order val="3"/>
          <c:tx>
            <c:strRef>
              <c:f>Sheet1!$E$1</c:f>
              <c:strCache>
                <c:ptCount val="1"/>
                <c:pt idx="0">
                  <c:v>Very high (9-10)</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6"/>
                <c:pt idx="0">
                  <c:v>Apr '22
(S2)</c:v>
                </c:pt>
                <c:pt idx="1">
                  <c:v>Sept '22 
(S3)</c:v>
                </c:pt>
                <c:pt idx="2">
                  <c:v>Nov '22
(S4)</c:v>
                </c:pt>
                <c:pt idx="3">
                  <c:v>Jan '23
(S5)</c:v>
                </c:pt>
                <c:pt idx="4">
                  <c:v>Mar '23 
(S6)</c:v>
                </c:pt>
                <c:pt idx="5">
                  <c:v>May '23 
(S7)</c:v>
                </c:pt>
              </c:strCache>
              <c:extLst/>
            </c:strRef>
          </c:cat>
          <c:val>
            <c:numRef>
              <c:f>Sheet1!$E$2:$E$8</c:f>
              <c:numCache>
                <c:formatCode>0%</c:formatCode>
                <c:ptCount val="6"/>
                <c:pt idx="0">
                  <c:v>0.19</c:v>
                </c:pt>
                <c:pt idx="1">
                  <c:v>0.17286028087842301</c:v>
                </c:pt>
                <c:pt idx="2">
                  <c:v>0.156660413478867</c:v>
                </c:pt>
                <c:pt idx="3">
                  <c:v>0.18416821028569899</c:v>
                </c:pt>
                <c:pt idx="4">
                  <c:v>0.2</c:v>
                </c:pt>
                <c:pt idx="5">
                  <c:v>0.18</c:v>
                </c:pt>
              </c:numCache>
              <c:extLst/>
            </c:numRef>
          </c:val>
          <c:extLst>
            <c:ext xmlns:c16="http://schemas.microsoft.com/office/drawing/2014/chart" uri="{C3380CC4-5D6E-409C-BE32-E72D297353CC}">
              <c16:uniqueId val="{00000001-48F3-4073-AB3F-8B778662BEDC}"/>
            </c:ext>
          </c:extLst>
        </c:ser>
        <c:dLbls>
          <c:showLegendKey val="0"/>
          <c:showVal val="0"/>
          <c:showCatName val="0"/>
          <c:showSerName val="0"/>
          <c:showPercent val="0"/>
          <c:showBubbleSize val="0"/>
        </c:dLbls>
        <c:gapWidth val="75"/>
        <c:overlap val="100"/>
        <c:axId val="1948619855"/>
        <c:axId val="1948612367"/>
      </c:barChart>
      <c:catAx>
        <c:axId val="1948619855"/>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crossAx val="1948612367"/>
        <c:crosses val="autoZero"/>
        <c:auto val="1"/>
        <c:lblAlgn val="ctr"/>
        <c:lblOffset val="100"/>
        <c:noMultiLvlLbl val="0"/>
      </c:catAx>
      <c:valAx>
        <c:axId val="1948612367"/>
        <c:scaling>
          <c:orientation val="minMax"/>
        </c:scaling>
        <c:delete val="1"/>
        <c:axPos val="l"/>
        <c:numFmt formatCode="0%" sourceLinked="1"/>
        <c:majorTickMark val="out"/>
        <c:minorTickMark val="none"/>
        <c:tickLblPos val="nextTo"/>
        <c:crossAx val="1948619855"/>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7559708597148364E-2"/>
          <c:y val="2.6233325061925321E-2"/>
          <c:w val="0.94822655186322935"/>
          <c:h val="0.7814928844606619"/>
        </c:manualLayout>
      </c:layout>
      <c:barChart>
        <c:barDir val="col"/>
        <c:grouping val="percentStacked"/>
        <c:varyColors val="0"/>
        <c:ser>
          <c:idx val="6"/>
          <c:order val="0"/>
          <c:tx>
            <c:strRef>
              <c:f>Sheet1!$B$1</c:f>
              <c:strCache>
                <c:ptCount val="1"/>
                <c:pt idx="0">
                  <c:v>Don't know </c:v>
                </c:pt>
              </c:strCache>
            </c:strRef>
          </c:tx>
          <c:spPr>
            <a:solidFill>
              <a:schemeClr val="bg1">
                <a:lumMod val="50000"/>
              </a:schemeClr>
            </a:solidFill>
            <a:ln>
              <a:noFill/>
            </a:ln>
            <a:effectLst/>
          </c:spPr>
          <c:invertIfNegative val="0"/>
          <c:cat>
            <c:strRef>
              <c:f>Sheet1!$A$2:$A$7</c:f>
              <c:strCache>
                <c:ptCount val="4"/>
                <c:pt idx="0">
                  <c:v>I am involved in decisions about me</c:v>
                </c:pt>
                <c:pt idx="1">
                  <c:v>I can look after my health</c:v>
                </c:pt>
                <c:pt idx="2">
                  <c:v>I know enough about my health</c:v>
                </c:pt>
                <c:pt idx="3">
                  <c:v> I can get the right help if I need it</c:v>
                </c:pt>
              </c:strCache>
            </c:strRef>
          </c:cat>
          <c:val>
            <c:numRef>
              <c:f>Sheet1!$B$2:$B$7</c:f>
              <c:numCache>
                <c:formatCode>0%</c:formatCode>
                <c:ptCount val="4"/>
                <c:pt idx="0">
                  <c:v>0.01</c:v>
                </c:pt>
                <c:pt idx="1">
                  <c:v>0.01</c:v>
                </c:pt>
                <c:pt idx="2">
                  <c:v>0.01</c:v>
                </c:pt>
                <c:pt idx="3">
                  <c:v>0.02</c:v>
                </c:pt>
              </c:numCache>
            </c:numRef>
          </c:val>
          <c:extLst xmlns:c15="http://schemas.microsoft.com/office/drawing/2012/chart">
            <c:ext xmlns:c16="http://schemas.microsoft.com/office/drawing/2014/chart" uri="{C3380CC4-5D6E-409C-BE32-E72D297353CC}">
              <c16:uniqueId val="{00000002-7464-4AAE-908E-E85B3EB92856}"/>
            </c:ext>
          </c:extLst>
        </c:ser>
        <c:ser>
          <c:idx val="5"/>
          <c:order val="1"/>
          <c:tx>
            <c:strRef>
              <c:f>Sheet1!$C$1</c:f>
              <c:strCache>
                <c:ptCount val="1"/>
                <c:pt idx="0">
                  <c:v>Disagree</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4"/>
                <c:pt idx="0">
                  <c:v>I am involved in decisions about me</c:v>
                </c:pt>
                <c:pt idx="1">
                  <c:v>I can look after my health</c:v>
                </c:pt>
                <c:pt idx="2">
                  <c:v>I know enough about my health</c:v>
                </c:pt>
                <c:pt idx="3">
                  <c:v> I can get the right help if I need it</c:v>
                </c:pt>
              </c:strCache>
            </c:strRef>
          </c:cat>
          <c:val>
            <c:numRef>
              <c:f>Sheet1!$C$2:$C$7</c:f>
              <c:numCache>
                <c:formatCode>0%</c:formatCode>
                <c:ptCount val="4"/>
                <c:pt idx="0">
                  <c:v>0.02</c:v>
                </c:pt>
                <c:pt idx="1">
                  <c:v>0.04</c:v>
                </c:pt>
                <c:pt idx="2">
                  <c:v>7.0000000000000007E-2</c:v>
                </c:pt>
                <c:pt idx="3">
                  <c:v>0.1</c:v>
                </c:pt>
              </c:numCache>
            </c:numRef>
          </c:val>
          <c:extLst xmlns:c15="http://schemas.microsoft.com/office/drawing/2012/chart">
            <c:ext xmlns:c16="http://schemas.microsoft.com/office/drawing/2014/chart" uri="{C3380CC4-5D6E-409C-BE32-E72D297353CC}">
              <c16:uniqueId val="{00000001-7464-4AAE-908E-E85B3EB92856}"/>
            </c:ext>
          </c:extLst>
        </c:ser>
        <c:ser>
          <c:idx val="4"/>
          <c:order val="2"/>
          <c:tx>
            <c:strRef>
              <c:f>Sheet1!$D$1</c:f>
              <c:strCache>
                <c:ptCount val="1"/>
                <c:pt idx="0">
                  <c:v>Neutral</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4"/>
                <c:pt idx="0">
                  <c:v>I am involved in decisions about me</c:v>
                </c:pt>
                <c:pt idx="1">
                  <c:v>I can look after my health</c:v>
                </c:pt>
                <c:pt idx="2">
                  <c:v>I know enough about my health</c:v>
                </c:pt>
                <c:pt idx="3">
                  <c:v> I can get the right help if I need it</c:v>
                </c:pt>
              </c:strCache>
            </c:strRef>
          </c:cat>
          <c:val>
            <c:numRef>
              <c:f>Sheet1!$D$2:$D$7</c:f>
              <c:numCache>
                <c:formatCode>0%</c:formatCode>
                <c:ptCount val="4"/>
                <c:pt idx="0">
                  <c:v>7.0000000000000007E-2</c:v>
                </c:pt>
                <c:pt idx="1">
                  <c:v>0.13</c:v>
                </c:pt>
                <c:pt idx="2">
                  <c:v>0.15</c:v>
                </c:pt>
                <c:pt idx="3">
                  <c:v>0.16</c:v>
                </c:pt>
              </c:numCache>
            </c:numRef>
          </c:val>
          <c:extLst xmlns:c15="http://schemas.microsoft.com/office/drawing/2012/chart">
            <c:ext xmlns:c16="http://schemas.microsoft.com/office/drawing/2014/chart" uri="{C3380CC4-5D6E-409C-BE32-E72D297353CC}">
              <c16:uniqueId val="{00000000-7464-4AAE-908E-E85B3EB92856}"/>
            </c:ext>
          </c:extLst>
        </c:ser>
        <c:ser>
          <c:idx val="3"/>
          <c:order val="3"/>
          <c:tx>
            <c:strRef>
              <c:f>Sheet1!$E$1</c:f>
              <c:strCache>
                <c:ptCount val="1"/>
                <c:pt idx="0">
                  <c:v>Agree</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4"/>
                <c:pt idx="0">
                  <c:v>I am involved in decisions about me</c:v>
                </c:pt>
                <c:pt idx="1">
                  <c:v>I can look after my health</c:v>
                </c:pt>
                <c:pt idx="2">
                  <c:v>I know enough about my health</c:v>
                </c:pt>
                <c:pt idx="3">
                  <c:v> I can get the right help if I need it</c:v>
                </c:pt>
              </c:strCache>
            </c:strRef>
          </c:cat>
          <c:val>
            <c:numRef>
              <c:f>Sheet1!$E$2:$E$7</c:f>
              <c:numCache>
                <c:formatCode>0%</c:formatCode>
                <c:ptCount val="4"/>
                <c:pt idx="0">
                  <c:v>0.38</c:v>
                </c:pt>
                <c:pt idx="1">
                  <c:v>0.49</c:v>
                </c:pt>
                <c:pt idx="2">
                  <c:v>0.49</c:v>
                </c:pt>
                <c:pt idx="3">
                  <c:v>0.44</c:v>
                </c:pt>
              </c:numCache>
            </c:numRef>
          </c:val>
          <c:extLst>
            <c:ext xmlns:c16="http://schemas.microsoft.com/office/drawing/2014/chart" uri="{C3380CC4-5D6E-409C-BE32-E72D297353CC}">
              <c16:uniqueId val="{00000003-2D59-47C5-AEF5-8C77A3583080}"/>
            </c:ext>
          </c:extLst>
        </c:ser>
        <c:ser>
          <c:idx val="2"/>
          <c:order val="4"/>
          <c:tx>
            <c:strRef>
              <c:f>Sheet1!$F$1</c:f>
              <c:strCache>
                <c:ptCount val="1"/>
                <c:pt idx="0">
                  <c:v>Strongly agree</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4"/>
                <c:pt idx="0">
                  <c:v>I am involved in decisions about me</c:v>
                </c:pt>
                <c:pt idx="1">
                  <c:v>I can look after my health</c:v>
                </c:pt>
                <c:pt idx="2">
                  <c:v>I know enough about my health</c:v>
                </c:pt>
                <c:pt idx="3">
                  <c:v> I can get the right help if I need it</c:v>
                </c:pt>
              </c:strCache>
            </c:strRef>
          </c:cat>
          <c:val>
            <c:numRef>
              <c:f>Sheet1!$F$2:$F$7</c:f>
              <c:numCache>
                <c:formatCode>0%</c:formatCode>
                <c:ptCount val="4"/>
                <c:pt idx="0">
                  <c:v>0.52</c:v>
                </c:pt>
                <c:pt idx="1">
                  <c:v>0.33</c:v>
                </c:pt>
                <c:pt idx="2">
                  <c:v>0.28999999999999998</c:v>
                </c:pt>
                <c:pt idx="3">
                  <c:v>0.28000000000000003</c:v>
                </c:pt>
              </c:numCache>
            </c:numRef>
          </c:val>
          <c:extLst>
            <c:ext xmlns:c16="http://schemas.microsoft.com/office/drawing/2014/chart" uri="{C3380CC4-5D6E-409C-BE32-E72D297353CC}">
              <c16:uniqueId val="{00000002-2D59-47C5-AEF5-8C77A3583080}"/>
            </c:ext>
          </c:extLst>
        </c:ser>
        <c:dLbls>
          <c:showLegendKey val="0"/>
          <c:showVal val="0"/>
          <c:showCatName val="0"/>
          <c:showSerName val="0"/>
          <c:showPercent val="0"/>
          <c:showBubbleSize val="0"/>
        </c:dLbls>
        <c:gapWidth val="150"/>
        <c:overlap val="100"/>
        <c:axId val="542284431"/>
        <c:axId val="542308143"/>
        <c:extLst/>
      </c:barChart>
      <c:catAx>
        <c:axId val="542284431"/>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42308143"/>
        <c:crosses val="autoZero"/>
        <c:auto val="1"/>
        <c:lblAlgn val="ctr"/>
        <c:lblOffset val="100"/>
        <c:noMultiLvlLbl val="0"/>
      </c:catAx>
      <c:valAx>
        <c:axId val="542308143"/>
        <c:scaling>
          <c:orientation val="minMax"/>
        </c:scaling>
        <c:delete val="1"/>
        <c:axPos val="l"/>
        <c:numFmt formatCode="0%" sourceLinked="1"/>
        <c:majorTickMark val="none"/>
        <c:minorTickMark val="none"/>
        <c:tickLblPos val="nextTo"/>
        <c:crossAx val="542284431"/>
        <c:crosses val="autoZero"/>
        <c:crossBetween val="between"/>
      </c:valAx>
      <c:spPr>
        <a:noFill/>
        <a:ln w="25400">
          <a:noFill/>
        </a:ln>
        <a:effectLst/>
      </c:spPr>
    </c:plotArea>
    <c:legend>
      <c:legendPos val="l"/>
      <c:layout>
        <c:manualLayout>
          <c:xMode val="edge"/>
          <c:yMode val="edge"/>
          <c:x val="0.13648873475360829"/>
          <c:y val="0.87566911214385679"/>
          <c:w val="0.75565949105703245"/>
          <c:h val="0.12433082850397527"/>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801698601393423"/>
          <c:y val="5.596292691582104E-2"/>
          <c:w val="0.51155681484293092"/>
          <c:h val="0.5943878948865341"/>
        </c:manualLayout>
      </c:layout>
      <c:barChart>
        <c:barDir val="bar"/>
        <c:grouping val="percentStacked"/>
        <c:varyColors val="0"/>
        <c:ser>
          <c:idx val="1"/>
          <c:order val="0"/>
          <c:tx>
            <c:strRef>
              <c:f>Sheet1!$A$2</c:f>
              <c:strCache>
                <c:ptCount val="1"/>
                <c:pt idx="0">
                  <c:v>Very worried </c:v>
                </c:pt>
              </c:strCache>
            </c:strRef>
          </c:tx>
          <c:spPr>
            <a:solidFill>
              <a:srgbClr val="FF0000"/>
            </a:solidFill>
            <a:ln w="19050">
              <a:solidFill>
                <a:schemeClr val="lt1"/>
              </a:solidFill>
            </a:ln>
            <a:effectLst/>
          </c:spPr>
          <c:invertIfNegative val="0"/>
          <c:dPt>
            <c:idx val="0"/>
            <c:invertIfNegative val="0"/>
            <c:bubble3D val="0"/>
            <c:spPr>
              <a:solidFill>
                <a:srgbClr val="FF0000"/>
              </a:solidFill>
              <a:ln w="19050">
                <a:solidFill>
                  <a:schemeClr val="lt1"/>
                </a:solidFill>
              </a:ln>
              <a:effectLst/>
            </c:spPr>
            <c:extLst>
              <c:ext xmlns:c16="http://schemas.microsoft.com/office/drawing/2014/chart" uri="{C3380CC4-5D6E-409C-BE32-E72D297353CC}">
                <c16:uniqueId val="{00000001-AA8B-4650-9AE0-408E9EA3862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Greater Manchester</c:v>
                </c:pt>
              </c:strCache>
            </c:strRef>
          </c:cat>
          <c:val>
            <c:numRef>
              <c:f>Sheet1!$B$2</c:f>
              <c:numCache>
                <c:formatCode>0%</c:formatCode>
                <c:ptCount val="1"/>
                <c:pt idx="0">
                  <c:v>0.27230612826728101</c:v>
                </c:pt>
              </c:numCache>
            </c:numRef>
          </c:val>
          <c:extLst>
            <c:ext xmlns:c16="http://schemas.microsoft.com/office/drawing/2014/chart" uri="{C3380CC4-5D6E-409C-BE32-E72D297353CC}">
              <c16:uniqueId val="{00000006-4686-4682-A896-477FBF79C5E8}"/>
            </c:ext>
          </c:extLst>
        </c:ser>
        <c:ser>
          <c:idx val="2"/>
          <c:order val="1"/>
          <c:tx>
            <c:strRef>
              <c:f>Sheet1!$A$3</c:f>
              <c:strCache>
                <c:ptCount val="1"/>
                <c:pt idx="0">
                  <c:v>Somewhat worried</c:v>
                </c:pt>
              </c:strCache>
            </c:strRef>
          </c:tx>
          <c:spPr>
            <a:solidFill>
              <a:srgbClr val="FF9999"/>
            </a:solidFill>
            <a:ln w="19050">
              <a:solidFill>
                <a:schemeClr val="lt1"/>
              </a:solidFill>
            </a:ln>
            <a:effectLst/>
          </c:spPr>
          <c:invertIfNegative val="0"/>
          <c:dPt>
            <c:idx val="0"/>
            <c:invertIfNegative val="0"/>
            <c:bubble3D val="0"/>
            <c:spPr>
              <a:solidFill>
                <a:srgbClr val="FF9999"/>
              </a:solidFill>
              <a:ln w="19050">
                <a:solidFill>
                  <a:schemeClr val="lt1"/>
                </a:solidFill>
              </a:ln>
              <a:effectLst/>
            </c:spPr>
            <c:extLst>
              <c:ext xmlns:c16="http://schemas.microsoft.com/office/drawing/2014/chart" uri="{C3380CC4-5D6E-409C-BE32-E72D297353CC}">
                <c16:uniqueId val="{00000003-AA8B-4650-9AE0-408E9EA3862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Greater Manchester</c:v>
                </c:pt>
              </c:strCache>
            </c:strRef>
          </c:cat>
          <c:val>
            <c:numRef>
              <c:f>Sheet1!$B$3</c:f>
              <c:numCache>
                <c:formatCode>0%</c:formatCode>
                <c:ptCount val="1"/>
                <c:pt idx="0">
                  <c:v>0.41376060899724498</c:v>
                </c:pt>
              </c:numCache>
            </c:numRef>
          </c:val>
          <c:extLst>
            <c:ext xmlns:c16="http://schemas.microsoft.com/office/drawing/2014/chart" uri="{C3380CC4-5D6E-409C-BE32-E72D297353CC}">
              <c16:uniqueId val="{00000007-4686-4682-A896-477FBF79C5E8}"/>
            </c:ext>
          </c:extLst>
        </c:ser>
        <c:ser>
          <c:idx val="0"/>
          <c:order val="2"/>
          <c:tx>
            <c:strRef>
              <c:f>Sheet1!$A$4</c:f>
              <c:strCache>
                <c:ptCount val="1"/>
                <c:pt idx="0">
                  <c:v>Not worried / Don't know</c:v>
                </c:pt>
              </c:strCache>
            </c:strRef>
          </c:tx>
          <c:spPr>
            <a:solidFill>
              <a:srgbClr val="E7E6E6"/>
            </a:solidFill>
            <a:ln w="19050">
              <a:solidFill>
                <a:schemeClr val="lt1"/>
              </a:solidFill>
            </a:ln>
            <a:effectLst/>
          </c:spPr>
          <c:invertIfNegative val="0"/>
          <c:dPt>
            <c:idx val="0"/>
            <c:invertIfNegative val="0"/>
            <c:bubble3D val="0"/>
            <c:spPr>
              <a:solidFill>
                <a:srgbClr val="E7E6E6"/>
              </a:solidFill>
              <a:ln w="19050">
                <a:solidFill>
                  <a:schemeClr val="lt1"/>
                </a:solidFill>
              </a:ln>
              <a:effectLst/>
            </c:spPr>
            <c:extLst>
              <c:ext xmlns:c16="http://schemas.microsoft.com/office/drawing/2014/chart" uri="{C3380CC4-5D6E-409C-BE32-E72D297353CC}">
                <c16:uniqueId val="{00000005-AA8B-4650-9AE0-408E9EA3862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Greater Manchester</c:v>
                </c:pt>
              </c:strCache>
            </c:strRef>
          </c:cat>
          <c:val>
            <c:numRef>
              <c:f>Sheet1!$B$4</c:f>
              <c:numCache>
                <c:formatCode>0%</c:formatCode>
                <c:ptCount val="1"/>
                <c:pt idx="0">
                  <c:v>0.31</c:v>
                </c:pt>
              </c:numCache>
            </c:numRef>
          </c:val>
          <c:extLst>
            <c:ext xmlns:c16="http://schemas.microsoft.com/office/drawing/2014/chart" uri="{C3380CC4-5D6E-409C-BE32-E72D297353CC}">
              <c16:uniqueId val="{00000009-4686-4682-A896-477FBF79C5E8}"/>
            </c:ext>
          </c:extLst>
        </c:ser>
        <c:dLbls>
          <c:dLblPos val="ctr"/>
          <c:showLegendKey val="0"/>
          <c:showVal val="1"/>
          <c:showCatName val="0"/>
          <c:showSerName val="0"/>
          <c:showPercent val="0"/>
          <c:showBubbleSize val="0"/>
        </c:dLbls>
        <c:gapWidth val="100"/>
        <c:overlap val="100"/>
        <c:axId val="679964655"/>
        <c:axId val="768089967"/>
      </c:barChart>
      <c:valAx>
        <c:axId val="768089967"/>
        <c:scaling>
          <c:orientation val="minMax"/>
        </c:scaling>
        <c:delete val="1"/>
        <c:axPos val="t"/>
        <c:numFmt formatCode="0%" sourceLinked="1"/>
        <c:majorTickMark val="out"/>
        <c:minorTickMark val="none"/>
        <c:tickLblPos val="nextTo"/>
        <c:crossAx val="679964655"/>
        <c:crosses val="autoZero"/>
        <c:crossBetween val="between"/>
      </c:valAx>
      <c:catAx>
        <c:axId val="679964655"/>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68089967"/>
        <c:crosses val="autoZero"/>
        <c:auto val="1"/>
        <c:lblAlgn val="ctr"/>
        <c:lblOffset val="100"/>
        <c:noMultiLvlLbl val="0"/>
      </c:catAx>
      <c:spPr>
        <a:noFill/>
        <a:ln>
          <a:noFill/>
        </a:ln>
        <a:effectLst/>
      </c:spPr>
    </c:plotArea>
    <c:legend>
      <c:legendPos val="r"/>
      <c:layout>
        <c:manualLayout>
          <c:xMode val="edge"/>
          <c:yMode val="edge"/>
          <c:x val="0.77723752024936954"/>
          <c:y val="7.3182580211250736E-2"/>
          <c:w val="0.2056583982723531"/>
          <c:h val="0.6763917410102728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371834650669338"/>
          <c:y val="3.6080219615576073E-2"/>
          <c:w val="0.48948808332980714"/>
          <c:h val="0.81310022062527543"/>
        </c:manualLayout>
      </c:layout>
      <c:barChart>
        <c:barDir val="bar"/>
        <c:grouping val="percentStacked"/>
        <c:varyColors val="0"/>
        <c:ser>
          <c:idx val="1"/>
          <c:order val="0"/>
          <c:tx>
            <c:strRef>
              <c:f>Sheet1!$A$2</c:f>
              <c:strCache>
                <c:ptCount val="1"/>
                <c:pt idx="0">
                  <c:v>My cost of living has increased</c:v>
                </c:pt>
              </c:strCache>
            </c:strRef>
          </c:tx>
          <c:spPr>
            <a:solidFill>
              <a:srgbClr val="FF0000"/>
            </a:solidFill>
            <a:ln w="19050">
              <a:solidFill>
                <a:schemeClr val="lt1"/>
              </a:solidFill>
            </a:ln>
            <a:effectLst/>
          </c:spPr>
          <c:invertIfNegative val="0"/>
          <c:dPt>
            <c:idx val="0"/>
            <c:invertIfNegative val="0"/>
            <c:bubble3D val="0"/>
            <c:spPr>
              <a:solidFill>
                <a:srgbClr val="FF0000"/>
              </a:solidFill>
              <a:ln w="19050">
                <a:solidFill>
                  <a:schemeClr val="lt1"/>
                </a:solidFill>
              </a:ln>
              <a:effectLst/>
            </c:spPr>
            <c:extLst>
              <c:ext xmlns:c16="http://schemas.microsoft.com/office/drawing/2014/chart" uri="{C3380CC4-5D6E-409C-BE32-E72D297353CC}">
                <c16:uniqueId val="{00000001-E6CC-4F0E-B676-AD36B3A74844}"/>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Greater Manchester</c:v>
                </c:pt>
                <c:pt idx="1">
                  <c:v>GB benchmark</c:v>
                </c:pt>
              </c:strCache>
            </c:strRef>
          </c:cat>
          <c:val>
            <c:numRef>
              <c:f>Sheet1!$B$2:$C$2</c:f>
              <c:numCache>
                <c:formatCode>0%</c:formatCode>
                <c:ptCount val="2"/>
                <c:pt idx="0">
                  <c:v>0.73264801443624805</c:v>
                </c:pt>
                <c:pt idx="1">
                  <c:v>0.67</c:v>
                </c:pt>
              </c:numCache>
            </c:numRef>
          </c:val>
          <c:extLst>
            <c:ext xmlns:c16="http://schemas.microsoft.com/office/drawing/2014/chart" uri="{C3380CC4-5D6E-409C-BE32-E72D297353CC}">
              <c16:uniqueId val="{00000002-E6CC-4F0E-B676-AD36B3A74844}"/>
            </c:ext>
          </c:extLst>
        </c:ser>
        <c:ser>
          <c:idx val="2"/>
          <c:order val="1"/>
          <c:tx>
            <c:strRef>
              <c:f>Sheet1!$A$3</c:f>
              <c:strCache>
                <c:ptCount val="1"/>
                <c:pt idx="0">
                  <c:v>My cost of living has stayed the same</c:v>
                </c:pt>
              </c:strCache>
            </c:strRef>
          </c:tx>
          <c:spPr>
            <a:solidFill>
              <a:srgbClr val="E7E6E6"/>
            </a:solidFill>
            <a:ln w="19050">
              <a:solidFill>
                <a:schemeClr val="lt1"/>
              </a:solidFill>
            </a:ln>
            <a:effectLst/>
          </c:spPr>
          <c:invertIfNegative val="0"/>
          <c:dPt>
            <c:idx val="0"/>
            <c:invertIfNegative val="0"/>
            <c:bubble3D val="0"/>
            <c:spPr>
              <a:solidFill>
                <a:srgbClr val="E7E6E6"/>
              </a:solidFill>
              <a:ln w="19050">
                <a:solidFill>
                  <a:schemeClr val="lt1"/>
                </a:solidFill>
              </a:ln>
              <a:effectLst/>
            </c:spPr>
            <c:extLst>
              <c:ext xmlns:c16="http://schemas.microsoft.com/office/drawing/2014/chart" uri="{C3380CC4-5D6E-409C-BE32-E72D297353CC}">
                <c16:uniqueId val="{00000004-E6CC-4F0E-B676-AD36B3A74844}"/>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Greater Manchester</c:v>
                </c:pt>
                <c:pt idx="1">
                  <c:v>GB benchmark</c:v>
                </c:pt>
              </c:strCache>
            </c:strRef>
          </c:cat>
          <c:val>
            <c:numRef>
              <c:f>Sheet1!$B$3:$C$3</c:f>
              <c:numCache>
                <c:formatCode>0%</c:formatCode>
                <c:ptCount val="2"/>
                <c:pt idx="0">
                  <c:v>0.249934109988388</c:v>
                </c:pt>
                <c:pt idx="1">
                  <c:v>0.3</c:v>
                </c:pt>
              </c:numCache>
            </c:numRef>
          </c:val>
          <c:extLst>
            <c:ext xmlns:c16="http://schemas.microsoft.com/office/drawing/2014/chart" uri="{C3380CC4-5D6E-409C-BE32-E72D297353CC}">
              <c16:uniqueId val="{00000005-E6CC-4F0E-B676-AD36B3A74844}"/>
            </c:ext>
          </c:extLst>
        </c:ser>
        <c:ser>
          <c:idx val="0"/>
          <c:order val="2"/>
          <c:tx>
            <c:strRef>
              <c:f>Sheet1!$A$4</c:f>
              <c:strCache>
                <c:ptCount val="1"/>
                <c:pt idx="0">
                  <c:v>My cost of living has decreased</c:v>
                </c:pt>
              </c:strCache>
            </c:strRef>
          </c:tx>
          <c:spPr>
            <a:solidFill>
              <a:srgbClr val="009690"/>
            </a:solidFill>
            <a:ln w="19050">
              <a:solidFill>
                <a:schemeClr val="lt1"/>
              </a:solidFill>
            </a:ln>
            <a:effectLst/>
          </c:spPr>
          <c:invertIfNegative val="0"/>
          <c:dPt>
            <c:idx val="0"/>
            <c:invertIfNegative val="0"/>
            <c:bubble3D val="0"/>
            <c:spPr>
              <a:solidFill>
                <a:srgbClr val="009690"/>
              </a:solidFill>
              <a:ln w="19050">
                <a:solidFill>
                  <a:schemeClr val="lt1"/>
                </a:solidFill>
              </a:ln>
              <a:effectLst/>
            </c:spPr>
            <c:extLst>
              <c:ext xmlns:c16="http://schemas.microsoft.com/office/drawing/2014/chart" uri="{C3380CC4-5D6E-409C-BE32-E72D297353CC}">
                <c16:uniqueId val="{00000007-E6CC-4F0E-B676-AD36B3A74844}"/>
              </c:ext>
            </c:extLst>
          </c:dPt>
          <c:dLbls>
            <c:delete val="1"/>
          </c:dLbls>
          <c:cat>
            <c:strRef>
              <c:f>Sheet1!$B$1:$C$1</c:f>
              <c:strCache>
                <c:ptCount val="2"/>
                <c:pt idx="0">
                  <c:v>Greater Manchester</c:v>
                </c:pt>
                <c:pt idx="1">
                  <c:v>GB benchmark</c:v>
                </c:pt>
              </c:strCache>
            </c:strRef>
          </c:cat>
          <c:val>
            <c:numRef>
              <c:f>Sheet1!$B$4:$C$4</c:f>
              <c:numCache>
                <c:formatCode>0%</c:formatCode>
                <c:ptCount val="2"/>
                <c:pt idx="0">
                  <c:v>1.74178755753636E-2</c:v>
                </c:pt>
                <c:pt idx="1">
                  <c:v>0.02</c:v>
                </c:pt>
              </c:numCache>
            </c:numRef>
          </c:val>
          <c:extLst>
            <c:ext xmlns:c16="http://schemas.microsoft.com/office/drawing/2014/chart" uri="{C3380CC4-5D6E-409C-BE32-E72D297353CC}">
              <c16:uniqueId val="{00000008-E6CC-4F0E-B676-AD36B3A74844}"/>
            </c:ext>
          </c:extLst>
        </c:ser>
        <c:dLbls>
          <c:dLblPos val="ctr"/>
          <c:showLegendKey val="0"/>
          <c:showVal val="1"/>
          <c:showCatName val="0"/>
          <c:showSerName val="0"/>
          <c:showPercent val="0"/>
          <c:showBubbleSize val="0"/>
        </c:dLbls>
        <c:gapWidth val="100"/>
        <c:overlap val="100"/>
        <c:axId val="679964655"/>
        <c:axId val="768089967"/>
      </c:barChart>
      <c:valAx>
        <c:axId val="768089967"/>
        <c:scaling>
          <c:orientation val="minMax"/>
          <c:min val="0"/>
        </c:scaling>
        <c:delete val="1"/>
        <c:axPos val="t"/>
        <c:numFmt formatCode="0%" sourceLinked="1"/>
        <c:majorTickMark val="out"/>
        <c:minorTickMark val="none"/>
        <c:tickLblPos val="nextTo"/>
        <c:crossAx val="679964655"/>
        <c:crosses val="autoZero"/>
        <c:crossBetween val="between"/>
      </c:valAx>
      <c:catAx>
        <c:axId val="679964655"/>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68089967"/>
        <c:crosses val="autoZero"/>
        <c:auto val="1"/>
        <c:lblAlgn val="ctr"/>
        <c:lblOffset val="100"/>
        <c:noMultiLvlLbl val="0"/>
      </c:catAx>
      <c:spPr>
        <a:noFill/>
        <a:ln>
          <a:noFill/>
        </a:ln>
        <a:effectLst/>
      </c:spPr>
    </c:plotArea>
    <c:legend>
      <c:legendPos val="r"/>
      <c:layout>
        <c:manualLayout>
          <c:xMode val="edge"/>
          <c:yMode val="edge"/>
          <c:x val="0.72907309250473784"/>
          <c:y val="4.6331307866992681E-2"/>
          <c:w val="0.26746206360010832"/>
          <c:h val="0.93584716244647126"/>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060712180475051E-2"/>
          <c:y val="0"/>
          <c:w val="0.97924327988417381"/>
          <c:h val="0.76263889401797991"/>
        </c:manualLayout>
      </c:layout>
      <c:barChart>
        <c:barDir val="col"/>
        <c:grouping val="percentStacked"/>
        <c:varyColors val="0"/>
        <c:ser>
          <c:idx val="0"/>
          <c:order val="0"/>
          <c:tx>
            <c:strRef>
              <c:f>Sheet1!$B$1</c:f>
              <c:strCache>
                <c:ptCount val="1"/>
                <c:pt idx="0">
                  <c:v>Don't know / Prefer not to say</c:v>
                </c:pt>
              </c:strCache>
            </c:strRef>
          </c:tx>
          <c:spPr>
            <a:solidFill>
              <a:srgbClr val="E7E6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Greater Manchester -
Mortgage holders</c:v>
                </c:pt>
                <c:pt idx="1">
                  <c:v>GB Benchmarking -
Mortgage holders</c:v>
                </c:pt>
                <c:pt idx="2">
                  <c:v>Greater Manchester -
Renters</c:v>
                </c:pt>
                <c:pt idx="3">
                  <c:v>GB Benchmarking -
Renters</c:v>
                </c:pt>
              </c:strCache>
            </c:strRef>
          </c:cat>
          <c:val>
            <c:numRef>
              <c:f>Sheet1!$B$2:$B$5</c:f>
              <c:numCache>
                <c:formatCode>0%</c:formatCode>
                <c:ptCount val="4"/>
                <c:pt idx="0">
                  <c:v>0.03</c:v>
                </c:pt>
                <c:pt idx="1">
                  <c:v>0.14000000000000001</c:v>
                </c:pt>
                <c:pt idx="2">
                  <c:v>0.06</c:v>
                </c:pt>
                <c:pt idx="3">
                  <c:v>0.15</c:v>
                </c:pt>
              </c:numCache>
            </c:numRef>
          </c:val>
          <c:extLst>
            <c:ext xmlns:c16="http://schemas.microsoft.com/office/drawing/2014/chart" uri="{C3380CC4-5D6E-409C-BE32-E72D297353CC}">
              <c16:uniqueId val="{00000000-DE57-43A1-A756-EFCED19BB121}"/>
            </c:ext>
          </c:extLst>
        </c:ser>
        <c:ser>
          <c:idx val="1"/>
          <c:order val="1"/>
          <c:tx>
            <c:strRef>
              <c:f>Sheet1!$C$1</c:f>
              <c:strCache>
                <c:ptCount val="1"/>
                <c:pt idx="0">
                  <c:v>Very difficult</c:v>
                </c:pt>
              </c:strCache>
            </c:strRef>
          </c:tx>
          <c:spPr>
            <a:solidFill>
              <a:srgbClr val="FA0000"/>
            </a:solidFill>
            <a:ln>
              <a:noFill/>
            </a:ln>
            <a:effectLst/>
          </c:spPr>
          <c:invertIfNegative val="0"/>
          <c:dLbls>
            <c:dLbl>
              <c:idx val="0"/>
              <c:layout>
                <c:manualLayout>
                  <c:x val="-3.4756841675662531E-3"/>
                  <c:y val="-1.0781703194992196E-2"/>
                </c:manualLayout>
              </c:layout>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6.0485223826872214E-2"/>
                      <c:h val="5.4151104296848301E-2"/>
                    </c:manualLayout>
                  </c15:layout>
                </c:ext>
                <c:ext xmlns:c16="http://schemas.microsoft.com/office/drawing/2014/chart" uri="{C3380CC4-5D6E-409C-BE32-E72D297353CC}">
                  <c16:uniqueId val="{00000000-B64E-4F10-8221-69D717749A46}"/>
                </c:ext>
              </c:extLst>
            </c:dLbl>
            <c:dLbl>
              <c:idx val="1"/>
              <c:layout>
                <c:manualLayout>
                  <c:x val="-3.0121014963266451E-2"/>
                  <c:y val="-2.695425798748049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64E-4F10-8221-69D717749A46}"/>
                </c:ext>
              </c:extLst>
            </c:dLbl>
            <c:dLbl>
              <c:idx val="2"/>
              <c:layout>
                <c:manualLayout>
                  <c:x val="0"/>
                  <c:y val="-2.156340638998439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64E-4F10-8221-69D717749A46}"/>
                </c:ext>
              </c:extLst>
            </c:dLbl>
            <c:dLbl>
              <c:idx val="3"/>
              <c:layout>
                <c:manualLayout>
                  <c:x val="-2.3170011510204929E-3"/>
                  <c:y val="-1.078170319499219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64E-4F10-8221-69D717749A46}"/>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Greater Manchester -
Mortgage holders</c:v>
                </c:pt>
                <c:pt idx="1">
                  <c:v>GB Benchmarking -
Mortgage holders</c:v>
                </c:pt>
                <c:pt idx="2">
                  <c:v>Greater Manchester -
Renters</c:v>
                </c:pt>
                <c:pt idx="3">
                  <c:v>GB Benchmarking -
Renters</c:v>
                </c:pt>
              </c:strCache>
            </c:strRef>
          </c:cat>
          <c:val>
            <c:numRef>
              <c:f>Sheet1!$C$2:$C$5</c:f>
              <c:numCache>
                <c:formatCode>0%</c:formatCode>
                <c:ptCount val="4"/>
                <c:pt idx="0">
                  <c:v>8.6784938692442401E-2</c:v>
                </c:pt>
                <c:pt idx="1">
                  <c:v>0.05</c:v>
                </c:pt>
                <c:pt idx="2">
                  <c:v>0.14705194387005399</c:v>
                </c:pt>
                <c:pt idx="3">
                  <c:v>0.1</c:v>
                </c:pt>
              </c:numCache>
            </c:numRef>
          </c:val>
          <c:extLst>
            <c:ext xmlns:c16="http://schemas.microsoft.com/office/drawing/2014/chart" uri="{C3380CC4-5D6E-409C-BE32-E72D297353CC}">
              <c16:uniqueId val="{00000001-DE57-43A1-A756-EFCED19BB121}"/>
            </c:ext>
          </c:extLst>
        </c:ser>
        <c:ser>
          <c:idx val="2"/>
          <c:order val="2"/>
          <c:tx>
            <c:strRef>
              <c:f>Sheet1!$D$1</c:f>
              <c:strCache>
                <c:ptCount val="1"/>
                <c:pt idx="0">
                  <c:v>Somewhat difficult</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Greater Manchester -
Mortgage holders</c:v>
                </c:pt>
                <c:pt idx="1">
                  <c:v>GB Benchmarking -
Mortgage holders</c:v>
                </c:pt>
                <c:pt idx="2">
                  <c:v>Greater Manchester -
Renters</c:v>
                </c:pt>
                <c:pt idx="3">
                  <c:v>GB Benchmarking -
Renters</c:v>
                </c:pt>
              </c:strCache>
            </c:strRef>
          </c:cat>
          <c:val>
            <c:numRef>
              <c:f>Sheet1!$D$2:$D$5</c:f>
              <c:numCache>
                <c:formatCode>0%</c:formatCode>
                <c:ptCount val="4"/>
                <c:pt idx="0">
                  <c:v>0.294301389505151</c:v>
                </c:pt>
                <c:pt idx="1">
                  <c:v>0.26</c:v>
                </c:pt>
                <c:pt idx="2">
                  <c:v>0.403060701363611</c:v>
                </c:pt>
                <c:pt idx="3">
                  <c:v>0.39</c:v>
                </c:pt>
              </c:numCache>
            </c:numRef>
          </c:val>
          <c:extLst>
            <c:ext xmlns:c16="http://schemas.microsoft.com/office/drawing/2014/chart" uri="{C3380CC4-5D6E-409C-BE32-E72D297353CC}">
              <c16:uniqueId val="{00000002-DE57-43A1-A756-EFCED19BB121}"/>
            </c:ext>
          </c:extLst>
        </c:ser>
        <c:ser>
          <c:idx val="3"/>
          <c:order val="3"/>
          <c:tx>
            <c:strRef>
              <c:f>Sheet1!$E$1</c:f>
              <c:strCache>
                <c:ptCount val="1"/>
                <c:pt idx="0">
                  <c:v>Somewhat easy</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Greater Manchester -
Mortgage holders</c:v>
                </c:pt>
                <c:pt idx="1">
                  <c:v>GB Benchmarking -
Mortgage holders</c:v>
                </c:pt>
                <c:pt idx="2">
                  <c:v>Greater Manchester -
Renters</c:v>
                </c:pt>
                <c:pt idx="3">
                  <c:v>GB Benchmarking -
Renters</c:v>
                </c:pt>
              </c:strCache>
            </c:strRef>
          </c:cat>
          <c:val>
            <c:numRef>
              <c:f>Sheet1!$E$2:$E$5</c:f>
              <c:numCache>
                <c:formatCode>0%</c:formatCode>
                <c:ptCount val="4"/>
                <c:pt idx="0">
                  <c:v>0.41912862008176499</c:v>
                </c:pt>
                <c:pt idx="1">
                  <c:v>0.39</c:v>
                </c:pt>
                <c:pt idx="2">
                  <c:v>0.27634908094947302</c:v>
                </c:pt>
                <c:pt idx="3">
                  <c:v>0.28000000000000003</c:v>
                </c:pt>
              </c:numCache>
            </c:numRef>
          </c:val>
          <c:extLst>
            <c:ext xmlns:c16="http://schemas.microsoft.com/office/drawing/2014/chart" uri="{C3380CC4-5D6E-409C-BE32-E72D297353CC}">
              <c16:uniqueId val="{00000003-DE57-43A1-A756-EFCED19BB121}"/>
            </c:ext>
          </c:extLst>
        </c:ser>
        <c:ser>
          <c:idx val="4"/>
          <c:order val="4"/>
          <c:tx>
            <c:strRef>
              <c:f>Sheet1!$F$1</c:f>
              <c:strCache>
                <c:ptCount val="1"/>
                <c:pt idx="0">
                  <c:v>Very easy</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Greater Manchester -
Mortgage holders</c:v>
                </c:pt>
                <c:pt idx="1">
                  <c:v>GB Benchmarking -
Mortgage holders</c:v>
                </c:pt>
                <c:pt idx="2">
                  <c:v>Greater Manchester -
Renters</c:v>
                </c:pt>
                <c:pt idx="3">
                  <c:v>GB Benchmarking -
Renters</c:v>
                </c:pt>
              </c:strCache>
            </c:strRef>
          </c:cat>
          <c:val>
            <c:numRef>
              <c:f>Sheet1!$F$2:$F$5</c:f>
              <c:numCache>
                <c:formatCode>0%</c:formatCode>
                <c:ptCount val="4"/>
                <c:pt idx="0">
                  <c:v>0.171393667839189</c:v>
                </c:pt>
                <c:pt idx="1">
                  <c:v>0.16</c:v>
                </c:pt>
                <c:pt idx="2">
                  <c:v>0.10990683876867199</c:v>
                </c:pt>
                <c:pt idx="3">
                  <c:v>0.08</c:v>
                </c:pt>
              </c:numCache>
            </c:numRef>
          </c:val>
          <c:extLst>
            <c:ext xmlns:c16="http://schemas.microsoft.com/office/drawing/2014/chart" uri="{C3380CC4-5D6E-409C-BE32-E72D297353CC}">
              <c16:uniqueId val="{00000004-DE57-43A1-A756-EFCED19BB121}"/>
            </c:ext>
          </c:extLst>
        </c:ser>
        <c:dLbls>
          <c:dLblPos val="ctr"/>
          <c:showLegendKey val="0"/>
          <c:showVal val="1"/>
          <c:showCatName val="0"/>
          <c:showSerName val="0"/>
          <c:showPercent val="0"/>
          <c:showBubbleSize val="0"/>
        </c:dLbls>
        <c:gapWidth val="75"/>
        <c:overlap val="100"/>
        <c:axId val="397232120"/>
        <c:axId val="397228184"/>
      </c:barChart>
      <c:catAx>
        <c:axId val="397232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7228184"/>
        <c:crosses val="autoZero"/>
        <c:auto val="1"/>
        <c:lblAlgn val="ctr"/>
        <c:lblOffset val="100"/>
        <c:noMultiLvlLbl val="0"/>
      </c:catAx>
      <c:valAx>
        <c:axId val="397228184"/>
        <c:scaling>
          <c:orientation val="minMax"/>
        </c:scaling>
        <c:delete val="1"/>
        <c:axPos val="l"/>
        <c:numFmt formatCode="0%" sourceLinked="1"/>
        <c:majorTickMark val="out"/>
        <c:minorTickMark val="none"/>
        <c:tickLblPos val="nextTo"/>
        <c:crossAx val="397232120"/>
        <c:crosses val="autoZero"/>
        <c:crossBetween val="between"/>
      </c:valAx>
      <c:spPr>
        <a:noFill/>
        <a:ln w="25400">
          <a:noFill/>
        </a:ln>
        <a:effectLst/>
      </c:spPr>
    </c:plotArea>
    <c:legend>
      <c:legendPos val="r"/>
      <c:layout>
        <c:manualLayout>
          <c:xMode val="edge"/>
          <c:yMode val="edge"/>
          <c:x val="0"/>
          <c:y val="0.88501504556967503"/>
          <c:w val="1"/>
          <c:h val="9.2506164460025561E-2"/>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403198082447385"/>
          <c:y val="2.5778830969162253E-2"/>
          <c:w val="0.761430047955585"/>
          <c:h val="0.87945550816084772"/>
        </c:manualLayout>
      </c:layout>
      <c:barChart>
        <c:barDir val="col"/>
        <c:grouping val="percentStacked"/>
        <c:varyColors val="0"/>
        <c:ser>
          <c:idx val="0"/>
          <c:order val="0"/>
          <c:tx>
            <c:strRef>
              <c:f>Sheet1!$B$1</c:f>
              <c:strCache>
                <c:ptCount val="1"/>
                <c:pt idx="0">
                  <c:v>Don't know</c:v>
                </c:pt>
              </c:strCache>
            </c:strRef>
          </c:tx>
          <c:spPr>
            <a:solidFill>
              <a:schemeClr val="bg2"/>
            </a:solidFill>
            <a:ln>
              <a:noFill/>
            </a:ln>
            <a:effectLst/>
          </c:spPr>
          <c:invertIfNegative val="0"/>
          <c:dLbls>
            <c:dLbl>
              <c:idx val="1"/>
              <c:layout>
                <c:manualLayout>
                  <c:x val="-4.0471837308428717E-2"/>
                  <c:y val="-1.3177979124813768E-1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2ED-4839-A507-CFE9BA2B1083}"/>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Greater Manchester</c:v>
                </c:pt>
                <c:pt idx="1">
                  <c:v>GB Benchmarking</c:v>
                </c:pt>
              </c:strCache>
            </c:strRef>
          </c:cat>
          <c:val>
            <c:numRef>
              <c:f>Sheet1!$B$2:$B$3</c:f>
              <c:numCache>
                <c:formatCode>0%</c:formatCode>
                <c:ptCount val="2"/>
                <c:pt idx="0">
                  <c:v>0.02</c:v>
                </c:pt>
                <c:pt idx="1">
                  <c:v>0.05</c:v>
                </c:pt>
              </c:numCache>
            </c:numRef>
          </c:val>
          <c:extLst>
            <c:ext xmlns:c16="http://schemas.microsoft.com/office/drawing/2014/chart" uri="{C3380CC4-5D6E-409C-BE32-E72D297353CC}">
              <c16:uniqueId val="{00000000-6483-4220-AD24-D9CDB269D968}"/>
            </c:ext>
          </c:extLst>
        </c:ser>
        <c:ser>
          <c:idx val="1"/>
          <c:order val="1"/>
          <c:tx>
            <c:strRef>
              <c:f>Sheet1!$C$1</c:f>
              <c:strCache>
                <c:ptCount val="1"/>
                <c:pt idx="0">
                  <c:v>No</c:v>
                </c:pt>
              </c:strCache>
            </c:strRef>
          </c:tx>
          <c:spPr>
            <a:solidFill>
              <a:srgbClr val="7030A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Greater Manchester</c:v>
                </c:pt>
                <c:pt idx="1">
                  <c:v>GB Benchmarking</c:v>
                </c:pt>
              </c:strCache>
            </c:strRef>
          </c:cat>
          <c:val>
            <c:numRef>
              <c:f>Sheet1!$C$2:$C$3</c:f>
              <c:numCache>
                <c:formatCode>0%</c:formatCode>
                <c:ptCount val="2"/>
                <c:pt idx="0">
                  <c:v>0.61</c:v>
                </c:pt>
                <c:pt idx="1">
                  <c:v>0.72</c:v>
                </c:pt>
              </c:numCache>
            </c:numRef>
          </c:val>
          <c:extLst>
            <c:ext xmlns:c16="http://schemas.microsoft.com/office/drawing/2014/chart" uri="{C3380CC4-5D6E-409C-BE32-E72D297353CC}">
              <c16:uniqueId val="{00000001-6483-4220-AD24-D9CDB269D968}"/>
            </c:ext>
          </c:extLst>
        </c:ser>
        <c:ser>
          <c:idx val="2"/>
          <c:order val="2"/>
          <c:tx>
            <c:strRef>
              <c:f>Sheet1!$D$1</c:f>
              <c:strCache>
                <c:ptCount val="1"/>
                <c:pt idx="0">
                  <c:v>Yes</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Greater Manchester</c:v>
                </c:pt>
                <c:pt idx="1">
                  <c:v>GB Benchmarking</c:v>
                </c:pt>
              </c:strCache>
            </c:strRef>
          </c:cat>
          <c:val>
            <c:numRef>
              <c:f>Sheet1!$D$2:$D$3</c:f>
              <c:numCache>
                <c:formatCode>0%</c:formatCode>
                <c:ptCount val="2"/>
                <c:pt idx="0">
                  <c:v>0.34</c:v>
                </c:pt>
                <c:pt idx="1">
                  <c:v>0.23</c:v>
                </c:pt>
              </c:numCache>
            </c:numRef>
          </c:val>
          <c:extLst>
            <c:ext xmlns:c16="http://schemas.microsoft.com/office/drawing/2014/chart" uri="{C3380CC4-5D6E-409C-BE32-E72D297353CC}">
              <c16:uniqueId val="{00000002-6483-4220-AD24-D9CDB269D968}"/>
            </c:ext>
          </c:extLst>
        </c:ser>
        <c:dLbls>
          <c:dLblPos val="ctr"/>
          <c:showLegendKey val="0"/>
          <c:showVal val="1"/>
          <c:showCatName val="0"/>
          <c:showSerName val="0"/>
          <c:showPercent val="0"/>
          <c:showBubbleSize val="0"/>
        </c:dLbls>
        <c:gapWidth val="75"/>
        <c:overlap val="100"/>
        <c:axId val="397232120"/>
        <c:axId val="397228184"/>
      </c:barChart>
      <c:catAx>
        <c:axId val="397232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7228184"/>
        <c:crosses val="autoZero"/>
        <c:auto val="1"/>
        <c:lblAlgn val="ctr"/>
        <c:lblOffset val="100"/>
        <c:noMultiLvlLbl val="0"/>
      </c:catAx>
      <c:valAx>
        <c:axId val="397228184"/>
        <c:scaling>
          <c:orientation val="minMax"/>
        </c:scaling>
        <c:delete val="1"/>
        <c:axPos val="l"/>
        <c:numFmt formatCode="0%" sourceLinked="1"/>
        <c:majorTickMark val="none"/>
        <c:minorTickMark val="none"/>
        <c:tickLblPos val="nextTo"/>
        <c:crossAx val="397232120"/>
        <c:crosses val="autoZero"/>
        <c:crossBetween val="between"/>
      </c:valAx>
      <c:spPr>
        <a:noFill/>
        <a:ln>
          <a:noFill/>
        </a:ln>
        <a:effectLst/>
      </c:spPr>
    </c:plotArea>
    <c:legend>
      <c:legendPos val="l"/>
      <c:layout>
        <c:manualLayout>
          <c:xMode val="edge"/>
          <c:yMode val="edge"/>
          <c:x val="2.7342229814522178E-2"/>
          <c:y val="4.7306083959930682E-2"/>
          <c:w val="0.17445334697578907"/>
          <c:h val="0.68641118939120904"/>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342884683270872"/>
          <c:y val="0"/>
          <c:w val="0.76712254674096825"/>
          <c:h val="0.6833038388758349"/>
        </c:manualLayout>
      </c:layout>
      <c:barChart>
        <c:barDir val="col"/>
        <c:grouping val="stacked"/>
        <c:varyColors val="0"/>
        <c:ser>
          <c:idx val="0"/>
          <c:order val="0"/>
          <c:tx>
            <c:strRef>
              <c:f>Sheet1!$B$1</c:f>
              <c:strCache>
                <c:ptCount val="1"/>
                <c:pt idx="0">
                  <c:v>Don't know / Prefer not to say </c:v>
                </c:pt>
              </c:strCache>
            </c:strRef>
          </c:tx>
          <c:spPr>
            <a:solidFill>
              <a:srgbClr val="5C5B5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Which of the following statements best describes your situation in relation to your current level of debt?</c:v>
                </c:pt>
              </c:strCache>
            </c:strRef>
          </c:cat>
          <c:val>
            <c:numRef>
              <c:f>Sheet1!$B$2</c:f>
              <c:numCache>
                <c:formatCode>0%</c:formatCode>
                <c:ptCount val="1"/>
                <c:pt idx="0">
                  <c:v>0.02</c:v>
                </c:pt>
              </c:numCache>
            </c:numRef>
          </c:val>
          <c:extLst>
            <c:ext xmlns:c16="http://schemas.microsoft.com/office/drawing/2014/chart" uri="{C3380CC4-5D6E-409C-BE32-E72D297353CC}">
              <c16:uniqueId val="{00000000-9ABB-4B92-8256-B84BB22E381D}"/>
            </c:ext>
          </c:extLst>
        </c:ser>
        <c:ser>
          <c:idx val="1"/>
          <c:order val="1"/>
          <c:tx>
            <c:strRef>
              <c:f>Sheet1!$C$1</c:f>
              <c:strCache>
                <c:ptCount val="1"/>
                <c:pt idx="0">
                  <c:v>Unable to manage</c:v>
                </c:pt>
              </c:strCache>
            </c:strRef>
          </c:tx>
          <c:spPr>
            <a:solidFill>
              <a:srgbClr val="FF010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Which of the following statements best describes your situation in relation to your current level of debt?</c:v>
                </c:pt>
              </c:strCache>
            </c:strRef>
          </c:cat>
          <c:val>
            <c:numRef>
              <c:f>Sheet1!$C$2</c:f>
              <c:numCache>
                <c:formatCode>0%</c:formatCode>
                <c:ptCount val="1"/>
                <c:pt idx="0">
                  <c:v>5.09287374478576E-2</c:v>
                </c:pt>
              </c:numCache>
            </c:numRef>
          </c:val>
          <c:extLst>
            <c:ext xmlns:c16="http://schemas.microsoft.com/office/drawing/2014/chart" uri="{C3380CC4-5D6E-409C-BE32-E72D297353CC}">
              <c16:uniqueId val="{00000001-9ABB-4B92-8256-B84BB22E381D}"/>
            </c:ext>
          </c:extLst>
        </c:ser>
        <c:ser>
          <c:idx val="2"/>
          <c:order val="2"/>
          <c:tx>
            <c:strRef>
              <c:f>Sheet1!$D$1</c:f>
              <c:strCache>
                <c:ptCount val="1"/>
                <c:pt idx="0">
                  <c:v>Difficult to manage</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Which of the following statements best describes your situation in relation to your current level of debt?</c:v>
                </c:pt>
              </c:strCache>
            </c:strRef>
          </c:cat>
          <c:val>
            <c:numRef>
              <c:f>Sheet1!$D$2</c:f>
              <c:numCache>
                <c:formatCode>0%</c:formatCode>
                <c:ptCount val="1"/>
                <c:pt idx="0">
                  <c:v>0.18854200044927599</c:v>
                </c:pt>
              </c:numCache>
            </c:numRef>
          </c:val>
          <c:extLst>
            <c:ext xmlns:c16="http://schemas.microsoft.com/office/drawing/2014/chart" uri="{C3380CC4-5D6E-409C-BE32-E72D297353CC}">
              <c16:uniqueId val="{00000002-9ABB-4B92-8256-B84BB22E381D}"/>
            </c:ext>
          </c:extLst>
        </c:ser>
        <c:ser>
          <c:idx val="3"/>
          <c:order val="3"/>
          <c:tx>
            <c:strRef>
              <c:f>Sheet1!$E$1</c:f>
              <c:strCache>
                <c:ptCount val="1"/>
                <c:pt idx="0">
                  <c:v>Getting harder</c:v>
                </c:pt>
              </c:strCache>
            </c:strRef>
          </c:tx>
          <c:spPr>
            <a:solidFill>
              <a:srgbClr val="FFCCC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Which of the following statements best describes your situation in relation to your current level of debt?</c:v>
                </c:pt>
              </c:strCache>
            </c:strRef>
          </c:cat>
          <c:val>
            <c:numRef>
              <c:f>Sheet1!$E$2</c:f>
              <c:numCache>
                <c:formatCode>0%</c:formatCode>
                <c:ptCount val="1"/>
                <c:pt idx="0">
                  <c:v>0.45631765103211003</c:v>
                </c:pt>
              </c:numCache>
            </c:numRef>
          </c:val>
          <c:extLst>
            <c:ext xmlns:c16="http://schemas.microsoft.com/office/drawing/2014/chart" uri="{C3380CC4-5D6E-409C-BE32-E72D297353CC}">
              <c16:uniqueId val="{00000003-9ABB-4B92-8256-B84BB22E381D}"/>
            </c:ext>
          </c:extLst>
        </c:ser>
        <c:ser>
          <c:idx val="4"/>
          <c:order val="4"/>
          <c:tx>
            <c:strRef>
              <c:f>Sheet1!$F$1</c:f>
              <c:strCache>
                <c:ptCount val="1"/>
                <c:pt idx="0">
                  <c:v>Can easily manage</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Which of the following statements best describes your situation in relation to your current level of debt?</c:v>
                </c:pt>
              </c:strCache>
            </c:strRef>
          </c:cat>
          <c:val>
            <c:numRef>
              <c:f>Sheet1!$F$2</c:f>
              <c:numCache>
                <c:formatCode>0%</c:formatCode>
                <c:ptCount val="1"/>
                <c:pt idx="0">
                  <c:v>0.199365077625964</c:v>
                </c:pt>
              </c:numCache>
            </c:numRef>
          </c:val>
          <c:extLst>
            <c:ext xmlns:c16="http://schemas.microsoft.com/office/drawing/2014/chart" uri="{C3380CC4-5D6E-409C-BE32-E72D297353CC}">
              <c16:uniqueId val="{00000004-9ABB-4B92-8256-B84BB22E381D}"/>
            </c:ext>
          </c:extLst>
        </c:ser>
        <c:ser>
          <c:idx val="5"/>
          <c:order val="5"/>
          <c:tx>
            <c:strRef>
              <c:f>Sheet1!$G$1</c:f>
              <c:strCache>
                <c:ptCount val="1"/>
                <c:pt idx="0">
                  <c:v>No debt</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Which of the following statements best describes your situation in relation to your current level of debt?</c:v>
                </c:pt>
              </c:strCache>
            </c:strRef>
          </c:cat>
          <c:val>
            <c:numRef>
              <c:f>Sheet1!$G$2</c:f>
              <c:numCache>
                <c:formatCode>0%</c:formatCode>
                <c:ptCount val="1"/>
                <c:pt idx="0">
                  <c:v>8.1464053773661199E-2</c:v>
                </c:pt>
              </c:numCache>
            </c:numRef>
          </c:val>
          <c:extLst>
            <c:ext xmlns:c16="http://schemas.microsoft.com/office/drawing/2014/chart" uri="{C3380CC4-5D6E-409C-BE32-E72D297353CC}">
              <c16:uniqueId val="{00000000-675C-4446-8DAD-587112C1508A}"/>
            </c:ext>
          </c:extLst>
        </c:ser>
        <c:dLbls>
          <c:dLblPos val="inEnd"/>
          <c:showLegendKey val="0"/>
          <c:showVal val="1"/>
          <c:showCatName val="0"/>
          <c:showSerName val="0"/>
          <c:showPercent val="0"/>
          <c:showBubbleSize val="0"/>
        </c:dLbls>
        <c:gapWidth val="85"/>
        <c:overlap val="100"/>
        <c:axId val="1053779983"/>
        <c:axId val="1053790799"/>
      </c:barChart>
      <c:catAx>
        <c:axId val="1053779983"/>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053790799"/>
        <c:crosses val="autoZero"/>
        <c:auto val="1"/>
        <c:lblAlgn val="ctr"/>
        <c:lblOffset val="100"/>
        <c:noMultiLvlLbl val="0"/>
      </c:catAx>
      <c:valAx>
        <c:axId val="1053790799"/>
        <c:scaling>
          <c:orientation val="minMax"/>
          <c:max val="1"/>
        </c:scaling>
        <c:delete val="1"/>
        <c:axPos val="l"/>
        <c:numFmt formatCode="0%" sourceLinked="1"/>
        <c:majorTickMark val="out"/>
        <c:minorTickMark val="none"/>
        <c:tickLblPos val="nextTo"/>
        <c:crossAx val="1053779983"/>
        <c:crosses val="autoZero"/>
        <c:crossBetween val="between"/>
      </c:valAx>
      <c:spPr>
        <a:noFill/>
        <a:ln>
          <a:noFill/>
        </a:ln>
        <a:effectLst/>
      </c:spPr>
    </c:plotArea>
    <c:legend>
      <c:legendPos val="l"/>
      <c:layout>
        <c:manualLayout>
          <c:xMode val="edge"/>
          <c:yMode val="edge"/>
          <c:x val="0"/>
          <c:y val="0.82219435048167844"/>
          <c:w val="0.99702403269215489"/>
          <c:h val="0.1778056495183214"/>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014319471768088"/>
          <c:y val="2.9293899592590426E-2"/>
          <c:w val="0.46485183857139628"/>
          <c:h val="0.94141220081481913"/>
        </c:manualLayout>
      </c:layout>
      <c:barChart>
        <c:barDir val="bar"/>
        <c:grouping val="clustered"/>
        <c:varyColors val="0"/>
        <c:ser>
          <c:idx val="0"/>
          <c:order val="0"/>
          <c:tx>
            <c:strRef>
              <c:f>Sheet1!$B$1</c:f>
              <c:strCache>
                <c:ptCount val="1"/>
                <c:pt idx="0">
                  <c:v>Series 1</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Friends and family</c:v>
                </c:pt>
                <c:pt idx="1">
                  <c:v>Online debt advice services</c:v>
                </c:pt>
                <c:pt idx="2">
                  <c:v>My gas/electricity provider</c:v>
                </c:pt>
                <c:pt idx="3">
                  <c:v>Citizens Advice</c:v>
                </c:pt>
                <c:pt idx="4">
                  <c:v>StepChange (debt charity)</c:v>
                </c:pt>
                <c:pt idx="5">
                  <c:v>Local council - welfare advice service</c:v>
                </c:pt>
                <c:pt idx="6">
                  <c:v>A credit union in my local area</c:v>
                </c:pt>
                <c:pt idx="7">
                  <c:v>Local council - money advice service</c:v>
                </c:pt>
                <c:pt idx="8">
                  <c:v>My housing provider</c:v>
                </c:pt>
                <c:pt idx="9">
                  <c:v>Turn2Us (national charity)</c:v>
                </c:pt>
                <c:pt idx="10">
                  <c:v>Another voluntary/ community org
 in my local area</c:v>
                </c:pt>
                <c:pt idx="11">
                  <c:v>Christians Against Poverty (a charity)</c:v>
                </c:pt>
                <c:pt idx="12">
                  <c:v>None of the above</c:v>
                </c:pt>
                <c:pt idx="13">
                  <c:v>DK / PNTS</c:v>
                </c:pt>
              </c:strCache>
            </c:strRef>
          </c:cat>
          <c:val>
            <c:numRef>
              <c:f>Sheet1!$B$2:$B$15</c:f>
              <c:numCache>
                <c:formatCode>0%</c:formatCode>
                <c:ptCount val="14"/>
                <c:pt idx="0">
                  <c:v>0.32728898452711702</c:v>
                </c:pt>
                <c:pt idx="1">
                  <c:v>0.14950194966654801</c:v>
                </c:pt>
                <c:pt idx="2">
                  <c:v>0.14791579212211001</c:v>
                </c:pt>
                <c:pt idx="3">
                  <c:v>0.13725798330005401</c:v>
                </c:pt>
                <c:pt idx="4">
                  <c:v>8.4488497882665201E-2</c:v>
                </c:pt>
                <c:pt idx="5">
                  <c:v>8.3300124179630994E-2</c:v>
                </c:pt>
                <c:pt idx="6">
                  <c:v>7.8476292004668394E-2</c:v>
                </c:pt>
                <c:pt idx="7">
                  <c:v>6.5322234146953595E-2</c:v>
                </c:pt>
                <c:pt idx="8">
                  <c:v>4.5482502523110598E-2</c:v>
                </c:pt>
                <c:pt idx="9">
                  <c:v>4.0072985862567197E-2</c:v>
                </c:pt>
                <c:pt idx="10">
                  <c:v>3.5649907978856803E-2</c:v>
                </c:pt>
                <c:pt idx="11">
                  <c:v>2.2397483006446801E-2</c:v>
                </c:pt>
                <c:pt idx="12">
                  <c:v>0.40328459012530099</c:v>
                </c:pt>
                <c:pt idx="13">
                  <c:v>0.03</c:v>
                </c:pt>
              </c:numCache>
            </c:numRef>
          </c:val>
          <c:extLst>
            <c:ext xmlns:c16="http://schemas.microsoft.com/office/drawing/2014/chart" uri="{C3380CC4-5D6E-409C-BE32-E72D297353CC}">
              <c16:uniqueId val="{00000000-C331-46CD-91B0-84C6E0F439FA}"/>
            </c:ext>
          </c:extLst>
        </c:ser>
        <c:dLbls>
          <c:showLegendKey val="0"/>
          <c:showVal val="0"/>
          <c:showCatName val="0"/>
          <c:showSerName val="0"/>
          <c:showPercent val="0"/>
          <c:showBubbleSize val="0"/>
        </c:dLbls>
        <c:gapWidth val="85"/>
        <c:axId val="525551936"/>
        <c:axId val="525549776"/>
      </c:barChart>
      <c:catAx>
        <c:axId val="52555193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25549776"/>
        <c:crosses val="autoZero"/>
        <c:auto val="1"/>
        <c:lblAlgn val="ctr"/>
        <c:lblOffset val="100"/>
        <c:noMultiLvlLbl val="0"/>
      </c:catAx>
      <c:valAx>
        <c:axId val="525549776"/>
        <c:scaling>
          <c:orientation val="minMax"/>
        </c:scaling>
        <c:delete val="1"/>
        <c:axPos val="t"/>
        <c:numFmt formatCode="0%" sourceLinked="1"/>
        <c:majorTickMark val="none"/>
        <c:minorTickMark val="none"/>
        <c:tickLblPos val="nextTo"/>
        <c:crossAx val="5255519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177337630295785"/>
          <c:y val="0"/>
          <c:w val="0.81365906104338215"/>
          <c:h val="0.68809492501981151"/>
        </c:manualLayout>
      </c:layout>
      <c:barChart>
        <c:barDir val="col"/>
        <c:grouping val="stacked"/>
        <c:varyColors val="0"/>
        <c:ser>
          <c:idx val="0"/>
          <c:order val="0"/>
          <c:tx>
            <c:strRef>
              <c:f>Sheet1!$B$1</c:f>
              <c:strCache>
                <c:ptCount val="1"/>
                <c:pt idx="0">
                  <c:v>Don't know / Prefer not to say </c:v>
                </c:pt>
              </c:strCache>
            </c:strRef>
          </c:tx>
          <c:spPr>
            <a:solidFill>
              <a:srgbClr val="5C5B5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c:f>
              <c:strCache>
                <c:ptCount val="1"/>
                <c:pt idx="0">
                  <c:v>How worried are you about being able to pay a loan back?</c:v>
                </c:pt>
              </c:strCache>
            </c:strRef>
          </c:cat>
          <c:val>
            <c:numRef>
              <c:f>Sheet1!$B$3</c:f>
              <c:numCache>
                <c:formatCode>0%</c:formatCode>
                <c:ptCount val="1"/>
                <c:pt idx="0">
                  <c:v>0.04</c:v>
                </c:pt>
              </c:numCache>
            </c:numRef>
          </c:val>
          <c:extLst>
            <c:ext xmlns:c16="http://schemas.microsoft.com/office/drawing/2014/chart" uri="{C3380CC4-5D6E-409C-BE32-E72D297353CC}">
              <c16:uniqueId val="{00000000-A579-4A6E-AB08-628E06B90129}"/>
            </c:ext>
          </c:extLst>
        </c:ser>
        <c:ser>
          <c:idx val="1"/>
          <c:order val="1"/>
          <c:tx>
            <c:strRef>
              <c:f>Sheet1!$C$1</c:f>
              <c:strCache>
                <c:ptCount val="1"/>
                <c:pt idx="0">
                  <c:v>Very worried</c:v>
                </c:pt>
              </c:strCache>
            </c:strRef>
          </c:tx>
          <c:spPr>
            <a:solidFill>
              <a:srgbClr val="FF010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c:f>
              <c:strCache>
                <c:ptCount val="1"/>
                <c:pt idx="0">
                  <c:v>How worried are you about being able to pay a loan back?</c:v>
                </c:pt>
              </c:strCache>
            </c:strRef>
          </c:cat>
          <c:val>
            <c:numRef>
              <c:f>Sheet1!$C$3</c:f>
              <c:numCache>
                <c:formatCode>0%</c:formatCode>
                <c:ptCount val="1"/>
                <c:pt idx="0">
                  <c:v>0.24722571636868201</c:v>
                </c:pt>
              </c:numCache>
            </c:numRef>
          </c:val>
          <c:extLst>
            <c:ext xmlns:c16="http://schemas.microsoft.com/office/drawing/2014/chart" uri="{C3380CC4-5D6E-409C-BE32-E72D297353CC}">
              <c16:uniqueId val="{00000001-A579-4A6E-AB08-628E06B90129}"/>
            </c:ext>
          </c:extLst>
        </c:ser>
        <c:ser>
          <c:idx val="2"/>
          <c:order val="2"/>
          <c:tx>
            <c:strRef>
              <c:f>Sheet1!$D$1</c:f>
              <c:strCache>
                <c:ptCount val="1"/>
                <c:pt idx="0">
                  <c:v>Somewhat worried</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c:f>
              <c:strCache>
                <c:ptCount val="1"/>
                <c:pt idx="0">
                  <c:v>How worried are you about being able to pay a loan back?</c:v>
                </c:pt>
              </c:strCache>
            </c:strRef>
          </c:cat>
          <c:val>
            <c:numRef>
              <c:f>Sheet1!$D$3</c:f>
              <c:numCache>
                <c:formatCode>0%</c:formatCode>
                <c:ptCount val="1"/>
                <c:pt idx="0">
                  <c:v>0.283526420624783</c:v>
                </c:pt>
              </c:numCache>
            </c:numRef>
          </c:val>
          <c:extLst>
            <c:ext xmlns:c16="http://schemas.microsoft.com/office/drawing/2014/chart" uri="{C3380CC4-5D6E-409C-BE32-E72D297353CC}">
              <c16:uniqueId val="{00000002-A579-4A6E-AB08-628E06B90129}"/>
            </c:ext>
          </c:extLst>
        </c:ser>
        <c:ser>
          <c:idx val="3"/>
          <c:order val="3"/>
          <c:tx>
            <c:strRef>
              <c:f>Sheet1!$E$1</c:f>
              <c:strCache>
                <c:ptCount val="1"/>
                <c:pt idx="0">
                  <c:v>Neither worried nor not worried</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c:f>
              <c:strCache>
                <c:ptCount val="1"/>
                <c:pt idx="0">
                  <c:v>How worried are you about being able to pay a loan back?</c:v>
                </c:pt>
              </c:strCache>
            </c:strRef>
          </c:cat>
          <c:val>
            <c:numRef>
              <c:f>Sheet1!$E$3</c:f>
              <c:numCache>
                <c:formatCode>0%</c:formatCode>
                <c:ptCount val="1"/>
                <c:pt idx="0">
                  <c:v>0.117311728121593</c:v>
                </c:pt>
              </c:numCache>
            </c:numRef>
          </c:val>
          <c:extLst>
            <c:ext xmlns:c16="http://schemas.microsoft.com/office/drawing/2014/chart" uri="{C3380CC4-5D6E-409C-BE32-E72D297353CC}">
              <c16:uniqueId val="{00000003-A579-4A6E-AB08-628E06B90129}"/>
            </c:ext>
          </c:extLst>
        </c:ser>
        <c:ser>
          <c:idx val="4"/>
          <c:order val="4"/>
          <c:tx>
            <c:strRef>
              <c:f>Sheet1!$F$1</c:f>
              <c:strCache>
                <c:ptCount val="1"/>
                <c:pt idx="0">
                  <c:v>Not that worried</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c:f>
              <c:strCache>
                <c:ptCount val="1"/>
                <c:pt idx="0">
                  <c:v>How worried are you about being able to pay a loan back?</c:v>
                </c:pt>
              </c:strCache>
            </c:strRef>
          </c:cat>
          <c:val>
            <c:numRef>
              <c:f>Sheet1!$F$3</c:f>
              <c:numCache>
                <c:formatCode>0%</c:formatCode>
                <c:ptCount val="1"/>
                <c:pt idx="0">
                  <c:v>0.176806199957526</c:v>
                </c:pt>
              </c:numCache>
            </c:numRef>
          </c:val>
          <c:extLst>
            <c:ext xmlns:c16="http://schemas.microsoft.com/office/drawing/2014/chart" uri="{C3380CC4-5D6E-409C-BE32-E72D297353CC}">
              <c16:uniqueId val="{00000004-A579-4A6E-AB08-628E06B90129}"/>
            </c:ext>
          </c:extLst>
        </c:ser>
        <c:ser>
          <c:idx val="5"/>
          <c:order val="5"/>
          <c:tx>
            <c:strRef>
              <c:f>Sheet1!$G$1</c:f>
              <c:strCache>
                <c:ptCount val="1"/>
                <c:pt idx="0">
                  <c:v>Not worried at all </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c:f>
              <c:strCache>
                <c:ptCount val="1"/>
                <c:pt idx="0">
                  <c:v>How worried are you about being able to pay a loan back?</c:v>
                </c:pt>
              </c:strCache>
            </c:strRef>
          </c:cat>
          <c:val>
            <c:numRef>
              <c:f>Sheet1!$G$3</c:f>
              <c:numCache>
                <c:formatCode>0%</c:formatCode>
                <c:ptCount val="1"/>
                <c:pt idx="0">
                  <c:v>0.13532501283582599</c:v>
                </c:pt>
              </c:numCache>
            </c:numRef>
          </c:val>
          <c:extLst>
            <c:ext xmlns:c16="http://schemas.microsoft.com/office/drawing/2014/chart" uri="{C3380CC4-5D6E-409C-BE32-E72D297353CC}">
              <c16:uniqueId val="{00000005-A579-4A6E-AB08-628E06B90129}"/>
            </c:ext>
          </c:extLst>
        </c:ser>
        <c:dLbls>
          <c:dLblPos val="inEnd"/>
          <c:showLegendKey val="0"/>
          <c:showVal val="1"/>
          <c:showCatName val="0"/>
          <c:showSerName val="0"/>
          <c:showPercent val="0"/>
          <c:showBubbleSize val="0"/>
        </c:dLbls>
        <c:gapWidth val="85"/>
        <c:overlap val="100"/>
        <c:axId val="1053779983"/>
        <c:axId val="1053790799"/>
      </c:barChart>
      <c:catAx>
        <c:axId val="10537799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053790799"/>
        <c:crosses val="autoZero"/>
        <c:auto val="1"/>
        <c:lblAlgn val="ctr"/>
        <c:lblOffset val="100"/>
        <c:noMultiLvlLbl val="0"/>
      </c:catAx>
      <c:valAx>
        <c:axId val="1053790799"/>
        <c:scaling>
          <c:orientation val="minMax"/>
          <c:max val="1"/>
        </c:scaling>
        <c:delete val="1"/>
        <c:axPos val="l"/>
        <c:numFmt formatCode="0%" sourceLinked="1"/>
        <c:majorTickMark val="out"/>
        <c:minorTickMark val="none"/>
        <c:tickLblPos val="nextTo"/>
        <c:crossAx val="1053779983"/>
        <c:crosses val="autoZero"/>
        <c:crossBetween val="between"/>
      </c:valAx>
      <c:spPr>
        <a:noFill/>
        <a:ln>
          <a:noFill/>
        </a:ln>
        <a:effectLst/>
      </c:spPr>
    </c:plotArea>
    <c:legend>
      <c:legendPos val="l"/>
      <c:layout>
        <c:manualLayout>
          <c:xMode val="edge"/>
          <c:yMode val="edge"/>
          <c:x val="0"/>
          <c:y val="0.80002468823364148"/>
          <c:w val="0.99778106905785324"/>
          <c:h val="0.1949290863516385"/>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200" b="1" dirty="0">
                <a:solidFill>
                  <a:srgbClr val="5C5B5A"/>
                </a:solidFill>
                <a:latin typeface="Arial"/>
              </a:rPr>
              <a:t>… </a:t>
            </a:r>
            <a:r>
              <a:rPr kumimoji="0" lang="en-GB" sz="1200" b="1" i="0" u="none" strike="noStrike" kern="1200" cap="none" spc="0" normalizeH="0" baseline="0" noProof="0" dirty="0">
                <a:ln>
                  <a:noFill/>
                </a:ln>
                <a:solidFill>
                  <a:srgbClr val="5C5B5A"/>
                </a:solidFill>
                <a:effectLst/>
                <a:uLnTx/>
                <a:uFillTx/>
                <a:latin typeface="Arial"/>
              </a:rPr>
              <a:t>worried whether your food would run out before you got money to buy more</a:t>
            </a:r>
          </a:p>
        </c:rich>
      </c:tx>
      <c:layout>
        <c:manualLayout>
          <c:xMode val="edge"/>
          <c:yMode val="edge"/>
          <c:x val="0.11047286137287758"/>
          <c:y val="3.5156247837337118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1967213114754103E-3"/>
          <c:y val="0.12234374247393316"/>
          <c:w val="0.98360655737704916"/>
          <c:h val="0.74834991705524623"/>
        </c:manualLayout>
      </c:layout>
      <c:barChart>
        <c:barDir val="col"/>
        <c:grouping val="percentStacked"/>
        <c:varyColors val="0"/>
        <c:ser>
          <c:idx val="0"/>
          <c:order val="0"/>
          <c:tx>
            <c:strRef>
              <c:f>Sheet1!$B$1</c:f>
              <c:strCache>
                <c:ptCount val="1"/>
                <c:pt idx="0">
                  <c:v>Never</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Sept (S3)</c:v>
                </c:pt>
                <c:pt idx="1">
                  <c:v>Oct (S4)</c:v>
                </c:pt>
                <c:pt idx="2">
                  <c:v>Jan (S5)</c:v>
                </c:pt>
                <c:pt idx="3">
                  <c:v>March (S6)</c:v>
                </c:pt>
                <c:pt idx="4">
                  <c:v>May (S7)</c:v>
                </c:pt>
              </c:strCache>
            </c:strRef>
          </c:cat>
          <c:val>
            <c:numRef>
              <c:f>Sheet1!$B$2:$B$6</c:f>
              <c:numCache>
                <c:formatCode>0%</c:formatCode>
                <c:ptCount val="5"/>
                <c:pt idx="0">
                  <c:v>0.54408989690685705</c:v>
                </c:pt>
                <c:pt idx="1">
                  <c:v>0.56074124282953897</c:v>
                </c:pt>
                <c:pt idx="2">
                  <c:v>0.58306452718062396</c:v>
                </c:pt>
                <c:pt idx="3">
                  <c:v>0.57873785055998905</c:v>
                </c:pt>
                <c:pt idx="4">
                  <c:v>0.54224164644625406</c:v>
                </c:pt>
              </c:numCache>
            </c:numRef>
          </c:val>
          <c:extLst>
            <c:ext xmlns:c16="http://schemas.microsoft.com/office/drawing/2014/chart" uri="{C3380CC4-5D6E-409C-BE32-E72D297353CC}">
              <c16:uniqueId val="{00000000-FA8E-45FF-A16D-AF3FF11ED458}"/>
            </c:ext>
          </c:extLst>
        </c:ser>
        <c:ser>
          <c:idx val="1"/>
          <c:order val="1"/>
          <c:tx>
            <c:strRef>
              <c:f>Sheet1!$C$1</c:f>
              <c:strCache>
                <c:ptCount val="1"/>
                <c:pt idx="0">
                  <c:v>Sometimes true</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5C5B5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Sept (S3)</c:v>
                </c:pt>
                <c:pt idx="1">
                  <c:v>Oct (S4)</c:v>
                </c:pt>
                <c:pt idx="2">
                  <c:v>Jan (S5)</c:v>
                </c:pt>
                <c:pt idx="3">
                  <c:v>March (S6)</c:v>
                </c:pt>
                <c:pt idx="4">
                  <c:v>May (S7)</c:v>
                </c:pt>
              </c:strCache>
            </c:strRef>
          </c:cat>
          <c:val>
            <c:numRef>
              <c:f>Sheet1!$C$2:$C$6</c:f>
              <c:numCache>
                <c:formatCode>0%</c:formatCode>
                <c:ptCount val="5"/>
                <c:pt idx="0">
                  <c:v>0.25478064239248299</c:v>
                </c:pt>
                <c:pt idx="1">
                  <c:v>0.249708189195046</c:v>
                </c:pt>
                <c:pt idx="2">
                  <c:v>0.25060331906608602</c:v>
                </c:pt>
                <c:pt idx="3">
                  <c:v>0.23648501104071901</c:v>
                </c:pt>
                <c:pt idx="4">
                  <c:v>0.26</c:v>
                </c:pt>
              </c:numCache>
            </c:numRef>
          </c:val>
          <c:extLst>
            <c:ext xmlns:c16="http://schemas.microsoft.com/office/drawing/2014/chart" uri="{C3380CC4-5D6E-409C-BE32-E72D297353CC}">
              <c16:uniqueId val="{00000001-FA8E-45FF-A16D-AF3FF11ED458}"/>
            </c:ext>
          </c:extLst>
        </c:ser>
        <c:ser>
          <c:idx val="2"/>
          <c:order val="2"/>
          <c:tx>
            <c:strRef>
              <c:f>Sheet1!$D$1</c:f>
              <c:strCache>
                <c:ptCount val="1"/>
                <c:pt idx="0">
                  <c:v>Often true</c:v>
                </c:pt>
              </c:strCache>
            </c:strRef>
          </c:tx>
          <c:spPr>
            <a:solidFill>
              <a:srgbClr val="FF010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Sept (S3)</c:v>
                </c:pt>
                <c:pt idx="1">
                  <c:v>Oct (S4)</c:v>
                </c:pt>
                <c:pt idx="2">
                  <c:v>Jan (S5)</c:v>
                </c:pt>
                <c:pt idx="3">
                  <c:v>March (S6)</c:v>
                </c:pt>
                <c:pt idx="4">
                  <c:v>May (S7)</c:v>
                </c:pt>
              </c:strCache>
            </c:strRef>
          </c:cat>
          <c:val>
            <c:numRef>
              <c:f>Sheet1!$D$2:$D$6</c:f>
              <c:numCache>
                <c:formatCode>0%</c:formatCode>
                <c:ptCount val="5"/>
                <c:pt idx="0">
                  <c:v>0.151975826121789</c:v>
                </c:pt>
                <c:pt idx="1">
                  <c:v>0.14564148005392</c:v>
                </c:pt>
                <c:pt idx="2">
                  <c:v>0.139128320992711</c:v>
                </c:pt>
                <c:pt idx="3">
                  <c:v>0.12943349337277099</c:v>
                </c:pt>
                <c:pt idx="4">
                  <c:v>0.15053726491502101</c:v>
                </c:pt>
              </c:numCache>
            </c:numRef>
          </c:val>
          <c:extLst>
            <c:ext xmlns:c16="http://schemas.microsoft.com/office/drawing/2014/chart" uri="{C3380CC4-5D6E-409C-BE32-E72D297353CC}">
              <c16:uniqueId val="{00000002-FA8E-45FF-A16D-AF3FF11ED458}"/>
            </c:ext>
          </c:extLst>
        </c:ser>
        <c:dLbls>
          <c:dLblPos val="ctr"/>
          <c:showLegendKey val="0"/>
          <c:showVal val="1"/>
          <c:showCatName val="0"/>
          <c:showSerName val="0"/>
          <c:showPercent val="0"/>
          <c:showBubbleSize val="0"/>
        </c:dLbls>
        <c:gapWidth val="85"/>
        <c:overlap val="100"/>
        <c:axId val="640259048"/>
        <c:axId val="640258328"/>
      </c:barChart>
      <c:catAx>
        <c:axId val="6402590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40258328"/>
        <c:crosses val="autoZero"/>
        <c:auto val="1"/>
        <c:lblAlgn val="ctr"/>
        <c:lblOffset val="100"/>
        <c:noMultiLvlLbl val="0"/>
      </c:catAx>
      <c:valAx>
        <c:axId val="640258328"/>
        <c:scaling>
          <c:orientation val="minMax"/>
        </c:scaling>
        <c:delete val="1"/>
        <c:axPos val="l"/>
        <c:numFmt formatCode="0%" sourceLinked="1"/>
        <c:majorTickMark val="none"/>
        <c:minorTickMark val="none"/>
        <c:tickLblPos val="nextTo"/>
        <c:crossAx val="6402590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200" b="1" dirty="0">
                <a:solidFill>
                  <a:srgbClr val="5C5B5A"/>
                </a:solidFill>
                <a:latin typeface="Arial"/>
              </a:rPr>
              <a:t>…found </a:t>
            </a:r>
            <a:r>
              <a:rPr kumimoji="0" lang="en-GB" sz="1200" b="1" i="0" u="none" strike="noStrike" kern="1200" cap="none" spc="0" normalizeH="0" baseline="0" noProof="0" dirty="0">
                <a:ln>
                  <a:noFill/>
                </a:ln>
                <a:solidFill>
                  <a:srgbClr val="5C5B5A"/>
                </a:solidFill>
                <a:effectLst/>
                <a:uLnTx/>
                <a:uFillTx/>
                <a:latin typeface="Arial"/>
              </a:rPr>
              <a:t>the food you bought didn’t last and you didn’t have money to get more</a:t>
            </a:r>
          </a:p>
        </c:rich>
      </c:tx>
      <c:layout>
        <c:manualLayout>
          <c:xMode val="edge"/>
          <c:yMode val="edge"/>
          <c:x val="0.10443167144152747"/>
          <c:y val="3.5156247837337118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1967213114754103E-3"/>
          <c:y val="0.12234374247393316"/>
          <c:w val="0.98360655737704916"/>
          <c:h val="0.74834991705524623"/>
        </c:manualLayout>
      </c:layout>
      <c:barChart>
        <c:barDir val="col"/>
        <c:grouping val="percentStacked"/>
        <c:varyColors val="0"/>
        <c:ser>
          <c:idx val="0"/>
          <c:order val="0"/>
          <c:tx>
            <c:strRef>
              <c:f>Sheet1!$B$1</c:f>
              <c:strCache>
                <c:ptCount val="1"/>
                <c:pt idx="0">
                  <c:v>Never</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Sept (S3)</c:v>
                </c:pt>
                <c:pt idx="1">
                  <c:v>Oct (S4)</c:v>
                </c:pt>
                <c:pt idx="2">
                  <c:v>Jan (S5)</c:v>
                </c:pt>
                <c:pt idx="3">
                  <c:v>March (S6)</c:v>
                </c:pt>
                <c:pt idx="4">
                  <c:v>May (S7)</c:v>
                </c:pt>
              </c:strCache>
            </c:strRef>
          </c:cat>
          <c:val>
            <c:numRef>
              <c:f>Sheet1!$B$2:$B$6</c:f>
              <c:numCache>
                <c:formatCode>0%</c:formatCode>
                <c:ptCount val="5"/>
                <c:pt idx="0">
                  <c:v>0.558116801852098</c:v>
                </c:pt>
                <c:pt idx="1">
                  <c:v>0.58943668280866501</c:v>
                </c:pt>
                <c:pt idx="2">
                  <c:v>0.62525325648333296</c:v>
                </c:pt>
                <c:pt idx="3">
                  <c:v>0.60540625711839102</c:v>
                </c:pt>
                <c:pt idx="4">
                  <c:v>0.56449019001754097</c:v>
                </c:pt>
              </c:numCache>
            </c:numRef>
          </c:val>
          <c:extLst>
            <c:ext xmlns:c16="http://schemas.microsoft.com/office/drawing/2014/chart" uri="{C3380CC4-5D6E-409C-BE32-E72D297353CC}">
              <c16:uniqueId val="{00000000-C455-4003-A99D-F03A3E7A5F40}"/>
            </c:ext>
          </c:extLst>
        </c:ser>
        <c:ser>
          <c:idx val="1"/>
          <c:order val="1"/>
          <c:tx>
            <c:strRef>
              <c:f>Sheet1!$C$1</c:f>
              <c:strCache>
                <c:ptCount val="1"/>
                <c:pt idx="0">
                  <c:v>Sometimes true</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5C5B5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Sept (S3)</c:v>
                </c:pt>
                <c:pt idx="1">
                  <c:v>Oct (S4)</c:v>
                </c:pt>
                <c:pt idx="2">
                  <c:v>Jan (S5)</c:v>
                </c:pt>
                <c:pt idx="3">
                  <c:v>March (S6)</c:v>
                </c:pt>
                <c:pt idx="4">
                  <c:v>May (S7)</c:v>
                </c:pt>
              </c:strCache>
            </c:strRef>
          </c:cat>
          <c:val>
            <c:numRef>
              <c:f>Sheet1!$C$2:$C$6</c:f>
              <c:numCache>
                <c:formatCode>0%</c:formatCode>
                <c:ptCount val="5"/>
                <c:pt idx="0">
                  <c:v>0.27721252693464199</c:v>
                </c:pt>
                <c:pt idx="1">
                  <c:v>0.233624938437208</c:v>
                </c:pt>
                <c:pt idx="2">
                  <c:v>0.23127760622709501</c:v>
                </c:pt>
                <c:pt idx="3">
                  <c:v>0.216227507974149</c:v>
                </c:pt>
                <c:pt idx="4">
                  <c:v>0.23332577440986299</c:v>
                </c:pt>
              </c:numCache>
            </c:numRef>
          </c:val>
          <c:extLst>
            <c:ext xmlns:c16="http://schemas.microsoft.com/office/drawing/2014/chart" uri="{C3380CC4-5D6E-409C-BE32-E72D297353CC}">
              <c16:uniqueId val="{00000001-C455-4003-A99D-F03A3E7A5F40}"/>
            </c:ext>
          </c:extLst>
        </c:ser>
        <c:ser>
          <c:idx val="2"/>
          <c:order val="2"/>
          <c:tx>
            <c:strRef>
              <c:f>Sheet1!$D$1</c:f>
              <c:strCache>
                <c:ptCount val="1"/>
                <c:pt idx="0">
                  <c:v>Often true</c:v>
                </c:pt>
              </c:strCache>
            </c:strRef>
          </c:tx>
          <c:spPr>
            <a:solidFill>
              <a:srgbClr val="FF010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Sept (S3)</c:v>
                </c:pt>
                <c:pt idx="1">
                  <c:v>Oct (S4)</c:v>
                </c:pt>
                <c:pt idx="2">
                  <c:v>Jan (S5)</c:v>
                </c:pt>
                <c:pt idx="3">
                  <c:v>March (S6)</c:v>
                </c:pt>
                <c:pt idx="4">
                  <c:v>May (S7)</c:v>
                </c:pt>
              </c:strCache>
            </c:strRef>
          </c:cat>
          <c:val>
            <c:numRef>
              <c:f>Sheet1!$D$2:$D$6</c:f>
              <c:numCache>
                <c:formatCode>0%</c:formatCode>
                <c:ptCount val="5"/>
                <c:pt idx="0">
                  <c:v>0.110026502479591</c:v>
                </c:pt>
                <c:pt idx="1">
                  <c:v>0.13117449206377099</c:v>
                </c:pt>
                <c:pt idx="2">
                  <c:v>0.119357806298296</c:v>
                </c:pt>
                <c:pt idx="3">
                  <c:v>0.117350222649104</c:v>
                </c:pt>
                <c:pt idx="4">
                  <c:v>0.15425914574206701</c:v>
                </c:pt>
              </c:numCache>
            </c:numRef>
          </c:val>
          <c:extLst>
            <c:ext xmlns:c16="http://schemas.microsoft.com/office/drawing/2014/chart" uri="{C3380CC4-5D6E-409C-BE32-E72D297353CC}">
              <c16:uniqueId val="{00000002-C455-4003-A99D-F03A3E7A5F40}"/>
            </c:ext>
          </c:extLst>
        </c:ser>
        <c:dLbls>
          <c:dLblPos val="ctr"/>
          <c:showLegendKey val="0"/>
          <c:showVal val="1"/>
          <c:showCatName val="0"/>
          <c:showSerName val="0"/>
          <c:showPercent val="0"/>
          <c:showBubbleSize val="0"/>
        </c:dLbls>
        <c:gapWidth val="85"/>
        <c:overlap val="100"/>
        <c:axId val="640259048"/>
        <c:axId val="640258328"/>
      </c:barChart>
      <c:catAx>
        <c:axId val="6402590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40258328"/>
        <c:crosses val="autoZero"/>
        <c:auto val="1"/>
        <c:lblAlgn val="ctr"/>
        <c:lblOffset val="100"/>
        <c:noMultiLvlLbl val="0"/>
      </c:catAx>
      <c:valAx>
        <c:axId val="640258328"/>
        <c:scaling>
          <c:orientation val="minMax"/>
        </c:scaling>
        <c:delete val="1"/>
        <c:axPos val="l"/>
        <c:numFmt formatCode="0%" sourceLinked="1"/>
        <c:majorTickMark val="none"/>
        <c:minorTickMark val="none"/>
        <c:tickLblPos val="nextTo"/>
        <c:crossAx val="640259048"/>
        <c:crosses val="autoZero"/>
        <c:crossBetween val="between"/>
      </c:valAx>
      <c:spPr>
        <a:noFill/>
        <a:ln>
          <a:noFill/>
        </a:ln>
        <a:effectLst/>
      </c:spPr>
    </c:plotArea>
    <c:legend>
      <c:legendPos val="l"/>
      <c:layout>
        <c:manualLayout>
          <c:xMode val="edge"/>
          <c:yMode val="edge"/>
          <c:x val="2.7459954233409609E-2"/>
          <c:y val="0.94045269805286058"/>
          <c:w val="0.94259764440200111"/>
          <c:h val="5.8024049088087518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125365757406187E-2"/>
          <c:y val="2.5759092929603704E-2"/>
          <c:w val="0.85370900125922489"/>
          <c:h val="0.83927835801255679"/>
        </c:manualLayout>
      </c:layout>
      <c:barChart>
        <c:barDir val="col"/>
        <c:grouping val="percentStacked"/>
        <c:varyColors val="0"/>
        <c:ser>
          <c:idx val="0"/>
          <c:order val="0"/>
          <c:tx>
            <c:strRef>
              <c:f>Sheet1!$B$1</c:f>
              <c:strCache>
                <c:ptCount val="1"/>
                <c:pt idx="0">
                  <c:v>Very low (0-1)</c:v>
                </c:pt>
              </c:strCache>
            </c:strRef>
          </c:tx>
          <c:spPr>
            <a:solidFill>
              <a:srgbClr val="009690"/>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6"/>
                <c:pt idx="0">
                  <c:v>Apr '22
(S2)</c:v>
                </c:pt>
                <c:pt idx="1">
                  <c:v>Sept '22 
(S3)</c:v>
                </c:pt>
                <c:pt idx="2">
                  <c:v>Nov '22
(S4)</c:v>
                </c:pt>
                <c:pt idx="3">
                  <c:v>Jan '23
(S5)</c:v>
                </c:pt>
                <c:pt idx="4">
                  <c:v>Mar '23 
(S6)</c:v>
                </c:pt>
                <c:pt idx="5">
                  <c:v>May '23 
(S7)</c:v>
                </c:pt>
              </c:strCache>
              <c:extLst/>
            </c:strRef>
          </c:cat>
          <c:val>
            <c:numRef>
              <c:f>Sheet1!$B$2:$B$8</c:f>
              <c:numCache>
                <c:formatCode>0%</c:formatCode>
                <c:ptCount val="6"/>
                <c:pt idx="0">
                  <c:v>0.24</c:v>
                </c:pt>
                <c:pt idx="1">
                  <c:v>0.212072706620933</c:v>
                </c:pt>
                <c:pt idx="2">
                  <c:v>0.19933525940267299</c:v>
                </c:pt>
                <c:pt idx="3">
                  <c:v>0.23886319341472301</c:v>
                </c:pt>
                <c:pt idx="4">
                  <c:v>0.24</c:v>
                </c:pt>
                <c:pt idx="5">
                  <c:v>0.23</c:v>
                </c:pt>
              </c:numCache>
              <c:extLst/>
            </c:numRef>
          </c:val>
          <c:extLst>
            <c:ext xmlns:c16="http://schemas.microsoft.com/office/drawing/2014/chart" uri="{C3380CC4-5D6E-409C-BE32-E72D297353CC}">
              <c16:uniqueId val="{00000000-97B0-430B-94E6-58B4D309BB15}"/>
            </c:ext>
          </c:extLst>
        </c:ser>
        <c:ser>
          <c:idx val="1"/>
          <c:order val="1"/>
          <c:tx>
            <c:strRef>
              <c:f>Sheet1!$C$1</c:f>
              <c:strCache>
                <c:ptCount val="1"/>
                <c:pt idx="0">
                  <c:v>Low (2-3)</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6"/>
                <c:pt idx="0">
                  <c:v>Apr '22
(S2)</c:v>
                </c:pt>
                <c:pt idx="1">
                  <c:v>Sept '22 
(S3)</c:v>
                </c:pt>
                <c:pt idx="2">
                  <c:v>Nov '22
(S4)</c:v>
                </c:pt>
                <c:pt idx="3">
                  <c:v>Jan '23
(S5)</c:v>
                </c:pt>
                <c:pt idx="4">
                  <c:v>Mar '23 
(S6)</c:v>
                </c:pt>
                <c:pt idx="5">
                  <c:v>May '23 
(S7)</c:v>
                </c:pt>
              </c:strCache>
              <c:extLst/>
            </c:strRef>
          </c:cat>
          <c:val>
            <c:numRef>
              <c:f>Sheet1!$C$2:$C$8</c:f>
              <c:numCache>
                <c:formatCode>0%</c:formatCode>
                <c:ptCount val="6"/>
                <c:pt idx="0">
                  <c:v>0.18</c:v>
                </c:pt>
                <c:pt idx="1">
                  <c:v>0.17</c:v>
                </c:pt>
                <c:pt idx="2">
                  <c:v>0.18</c:v>
                </c:pt>
                <c:pt idx="3">
                  <c:v>0.16</c:v>
                </c:pt>
                <c:pt idx="4">
                  <c:v>0.18</c:v>
                </c:pt>
                <c:pt idx="5">
                  <c:v>0.18</c:v>
                </c:pt>
              </c:numCache>
              <c:extLst/>
            </c:numRef>
          </c:val>
          <c:extLst>
            <c:ext xmlns:c16="http://schemas.microsoft.com/office/drawing/2014/chart" uri="{C3380CC4-5D6E-409C-BE32-E72D297353CC}">
              <c16:uniqueId val="{00000001-97B0-430B-94E6-58B4D309BB15}"/>
            </c:ext>
          </c:extLst>
        </c:ser>
        <c:ser>
          <c:idx val="2"/>
          <c:order val="2"/>
          <c:tx>
            <c:strRef>
              <c:f>Sheet1!$D$1</c:f>
              <c:strCache>
                <c:ptCount val="1"/>
                <c:pt idx="0">
                  <c:v>Medium (4-5)</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6"/>
                <c:pt idx="0">
                  <c:v>Apr '22
(S2)</c:v>
                </c:pt>
                <c:pt idx="1">
                  <c:v>Sept '22 
(S3)</c:v>
                </c:pt>
                <c:pt idx="2">
                  <c:v>Nov '22
(S4)</c:v>
                </c:pt>
                <c:pt idx="3">
                  <c:v>Jan '23
(S5)</c:v>
                </c:pt>
                <c:pt idx="4">
                  <c:v>Mar '23 
(S6)</c:v>
                </c:pt>
                <c:pt idx="5">
                  <c:v>May '23 
(S7)</c:v>
                </c:pt>
              </c:strCache>
              <c:extLst/>
            </c:strRef>
          </c:cat>
          <c:val>
            <c:numRef>
              <c:f>Sheet1!$D$2:$D$8</c:f>
              <c:numCache>
                <c:formatCode>0%</c:formatCode>
                <c:ptCount val="6"/>
                <c:pt idx="0">
                  <c:v>0.18</c:v>
                </c:pt>
                <c:pt idx="1">
                  <c:v>0.19</c:v>
                </c:pt>
                <c:pt idx="2">
                  <c:v>0.19</c:v>
                </c:pt>
                <c:pt idx="3">
                  <c:v>0.18</c:v>
                </c:pt>
                <c:pt idx="4">
                  <c:v>0.17</c:v>
                </c:pt>
                <c:pt idx="5">
                  <c:v>0.18</c:v>
                </c:pt>
              </c:numCache>
              <c:extLst/>
            </c:numRef>
          </c:val>
          <c:extLst>
            <c:ext xmlns:c16="http://schemas.microsoft.com/office/drawing/2014/chart" uri="{C3380CC4-5D6E-409C-BE32-E72D297353CC}">
              <c16:uniqueId val="{00000002-97B0-430B-94E6-58B4D309BB15}"/>
            </c:ext>
          </c:extLst>
        </c:ser>
        <c:ser>
          <c:idx val="3"/>
          <c:order val="3"/>
          <c:tx>
            <c:strRef>
              <c:f>Sheet1!$E$1</c:f>
              <c:strCache>
                <c:ptCount val="1"/>
                <c:pt idx="0">
                  <c:v>High (6-10)</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6"/>
                <c:pt idx="0">
                  <c:v>Apr '22
(S2)</c:v>
                </c:pt>
                <c:pt idx="1">
                  <c:v>Sept '22 
(S3)</c:v>
                </c:pt>
                <c:pt idx="2">
                  <c:v>Nov '22
(S4)</c:v>
                </c:pt>
                <c:pt idx="3">
                  <c:v>Jan '23
(S5)</c:v>
                </c:pt>
                <c:pt idx="4">
                  <c:v>Mar '23 
(S6)</c:v>
                </c:pt>
                <c:pt idx="5">
                  <c:v>May '23 
(S7)</c:v>
                </c:pt>
              </c:strCache>
              <c:extLst/>
            </c:strRef>
          </c:cat>
          <c:val>
            <c:numRef>
              <c:f>Sheet1!$E$2:$E$8</c:f>
              <c:numCache>
                <c:formatCode>0%</c:formatCode>
                <c:ptCount val="6"/>
                <c:pt idx="0">
                  <c:v>0.4</c:v>
                </c:pt>
                <c:pt idx="1">
                  <c:v>0.43320390242123302</c:v>
                </c:pt>
                <c:pt idx="2">
                  <c:v>0.43440679628231099</c:v>
                </c:pt>
                <c:pt idx="3">
                  <c:v>0.415586212987271</c:v>
                </c:pt>
                <c:pt idx="4">
                  <c:v>0.41</c:v>
                </c:pt>
                <c:pt idx="5">
                  <c:v>0.41</c:v>
                </c:pt>
              </c:numCache>
              <c:extLst/>
            </c:numRef>
          </c:val>
          <c:extLst>
            <c:ext xmlns:c16="http://schemas.microsoft.com/office/drawing/2014/chart" uri="{C3380CC4-5D6E-409C-BE32-E72D297353CC}">
              <c16:uniqueId val="{00000004-97B0-430B-94E6-58B4D309BB15}"/>
            </c:ext>
          </c:extLst>
        </c:ser>
        <c:dLbls>
          <c:showLegendKey val="0"/>
          <c:showVal val="0"/>
          <c:showCatName val="0"/>
          <c:showSerName val="0"/>
          <c:showPercent val="0"/>
          <c:showBubbleSize val="0"/>
        </c:dLbls>
        <c:gapWidth val="75"/>
        <c:overlap val="100"/>
        <c:axId val="1948619855"/>
        <c:axId val="1948612367"/>
      </c:barChart>
      <c:catAx>
        <c:axId val="1948619855"/>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crossAx val="1948612367"/>
        <c:crosses val="autoZero"/>
        <c:auto val="1"/>
        <c:lblAlgn val="ctr"/>
        <c:lblOffset val="100"/>
        <c:noMultiLvlLbl val="0"/>
      </c:catAx>
      <c:valAx>
        <c:axId val="1948612367"/>
        <c:scaling>
          <c:orientation val="minMax"/>
        </c:scaling>
        <c:delete val="1"/>
        <c:axPos val="l"/>
        <c:numFmt formatCode="0%" sourceLinked="1"/>
        <c:majorTickMark val="none"/>
        <c:minorTickMark val="none"/>
        <c:tickLblPos val="nextTo"/>
        <c:crossAx val="1948619855"/>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200" b="1" dirty="0">
                <a:solidFill>
                  <a:srgbClr val="5C5B5A"/>
                </a:solidFill>
                <a:latin typeface="Arial"/>
              </a:rPr>
              <a:t>…</a:t>
            </a:r>
            <a:r>
              <a:rPr kumimoji="0" lang="en-GB" sz="1200" b="1" i="0" u="none" strike="noStrike" kern="1200" cap="none" spc="0" normalizeH="0" baseline="0" noProof="0" dirty="0">
                <a:ln>
                  <a:noFill/>
                </a:ln>
                <a:solidFill>
                  <a:srgbClr val="5C5B5A"/>
                </a:solidFill>
                <a:effectLst/>
                <a:uLnTx/>
                <a:uFillTx/>
                <a:latin typeface="Arial"/>
              </a:rPr>
              <a:t> been unable to afford to eat balanced meals</a:t>
            </a:r>
          </a:p>
        </c:rich>
      </c:tx>
      <c:layout>
        <c:manualLayout>
          <c:xMode val="edge"/>
          <c:yMode val="edge"/>
          <c:x val="0.13379868706343057"/>
          <c:y val="3.5156247837337118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1967213114754103E-3"/>
          <c:y val="0.12234374247393316"/>
          <c:w val="0.98360655737704916"/>
          <c:h val="0.74834991705524623"/>
        </c:manualLayout>
      </c:layout>
      <c:barChart>
        <c:barDir val="col"/>
        <c:grouping val="percentStacked"/>
        <c:varyColors val="0"/>
        <c:ser>
          <c:idx val="0"/>
          <c:order val="0"/>
          <c:tx>
            <c:strRef>
              <c:f>Sheet1!$B$1</c:f>
              <c:strCache>
                <c:ptCount val="1"/>
                <c:pt idx="0">
                  <c:v>Never</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Sept (S3)</c:v>
                </c:pt>
                <c:pt idx="1">
                  <c:v>Oct (S4)</c:v>
                </c:pt>
                <c:pt idx="2">
                  <c:v>Jan (S5)</c:v>
                </c:pt>
                <c:pt idx="3">
                  <c:v>March (S6)</c:v>
                </c:pt>
                <c:pt idx="4">
                  <c:v>May (S7)</c:v>
                </c:pt>
              </c:strCache>
            </c:strRef>
          </c:cat>
          <c:val>
            <c:numRef>
              <c:f>Sheet1!$B$2:$B$6</c:f>
              <c:numCache>
                <c:formatCode>0%</c:formatCode>
                <c:ptCount val="5"/>
                <c:pt idx="0">
                  <c:v>0.51341862049161402</c:v>
                </c:pt>
                <c:pt idx="1">
                  <c:v>0.545740352189103</c:v>
                </c:pt>
                <c:pt idx="2">
                  <c:v>0.55919011583021005</c:v>
                </c:pt>
                <c:pt idx="3">
                  <c:v>0.556486037140831</c:v>
                </c:pt>
                <c:pt idx="4">
                  <c:v>0.51162358208200198</c:v>
                </c:pt>
              </c:numCache>
            </c:numRef>
          </c:val>
          <c:extLst>
            <c:ext xmlns:c16="http://schemas.microsoft.com/office/drawing/2014/chart" uri="{C3380CC4-5D6E-409C-BE32-E72D297353CC}">
              <c16:uniqueId val="{00000000-A656-4385-BDFC-1A0B14934E5A}"/>
            </c:ext>
          </c:extLst>
        </c:ser>
        <c:ser>
          <c:idx val="1"/>
          <c:order val="1"/>
          <c:tx>
            <c:strRef>
              <c:f>Sheet1!$C$1</c:f>
              <c:strCache>
                <c:ptCount val="1"/>
                <c:pt idx="0">
                  <c:v>Sometimes true</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5C5B5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Sept (S3)</c:v>
                </c:pt>
                <c:pt idx="1">
                  <c:v>Oct (S4)</c:v>
                </c:pt>
                <c:pt idx="2">
                  <c:v>Jan (S5)</c:v>
                </c:pt>
                <c:pt idx="3">
                  <c:v>March (S6)</c:v>
                </c:pt>
                <c:pt idx="4">
                  <c:v>May (S7)</c:v>
                </c:pt>
              </c:strCache>
            </c:strRef>
          </c:cat>
          <c:val>
            <c:numRef>
              <c:f>Sheet1!$C$2:$C$6</c:f>
              <c:numCache>
                <c:formatCode>0%</c:formatCode>
                <c:ptCount val="5"/>
                <c:pt idx="0">
                  <c:v>0.29080618782946099</c:v>
                </c:pt>
                <c:pt idx="1">
                  <c:v>0.24333584234163</c:v>
                </c:pt>
                <c:pt idx="2">
                  <c:v>0.277478163393231</c:v>
                </c:pt>
                <c:pt idx="3">
                  <c:v>0.26973234740515001</c:v>
                </c:pt>
                <c:pt idx="4">
                  <c:v>0.28000000000000003</c:v>
                </c:pt>
              </c:numCache>
            </c:numRef>
          </c:val>
          <c:extLst>
            <c:ext xmlns:c16="http://schemas.microsoft.com/office/drawing/2014/chart" uri="{C3380CC4-5D6E-409C-BE32-E72D297353CC}">
              <c16:uniqueId val="{00000001-A656-4385-BDFC-1A0B14934E5A}"/>
            </c:ext>
          </c:extLst>
        </c:ser>
        <c:ser>
          <c:idx val="2"/>
          <c:order val="2"/>
          <c:tx>
            <c:strRef>
              <c:f>Sheet1!$D$1</c:f>
              <c:strCache>
                <c:ptCount val="1"/>
                <c:pt idx="0">
                  <c:v>Often true</c:v>
                </c:pt>
              </c:strCache>
            </c:strRef>
          </c:tx>
          <c:spPr>
            <a:solidFill>
              <a:srgbClr val="FF010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Sept (S3)</c:v>
                </c:pt>
                <c:pt idx="1">
                  <c:v>Oct (S4)</c:v>
                </c:pt>
                <c:pt idx="2">
                  <c:v>Jan (S5)</c:v>
                </c:pt>
                <c:pt idx="3">
                  <c:v>March (S6)</c:v>
                </c:pt>
                <c:pt idx="4">
                  <c:v>May (S7)</c:v>
                </c:pt>
              </c:strCache>
            </c:strRef>
          </c:cat>
          <c:val>
            <c:numRef>
              <c:f>Sheet1!$D$2:$D$6</c:f>
              <c:numCache>
                <c:formatCode>0%</c:formatCode>
                <c:ptCount val="5"/>
                <c:pt idx="0">
                  <c:v>0.147639524223701</c:v>
                </c:pt>
                <c:pt idx="1">
                  <c:v>0.162847302776088</c:v>
                </c:pt>
                <c:pt idx="2">
                  <c:v>0.14229798550617601</c:v>
                </c:pt>
                <c:pt idx="3">
                  <c:v>0.119020338431305</c:v>
                </c:pt>
                <c:pt idx="4">
                  <c:v>0.16909539783935301</c:v>
                </c:pt>
              </c:numCache>
            </c:numRef>
          </c:val>
          <c:extLst>
            <c:ext xmlns:c16="http://schemas.microsoft.com/office/drawing/2014/chart" uri="{C3380CC4-5D6E-409C-BE32-E72D297353CC}">
              <c16:uniqueId val="{00000002-A656-4385-BDFC-1A0B14934E5A}"/>
            </c:ext>
          </c:extLst>
        </c:ser>
        <c:dLbls>
          <c:dLblPos val="ctr"/>
          <c:showLegendKey val="0"/>
          <c:showVal val="1"/>
          <c:showCatName val="0"/>
          <c:showSerName val="0"/>
          <c:showPercent val="0"/>
          <c:showBubbleSize val="0"/>
        </c:dLbls>
        <c:gapWidth val="85"/>
        <c:overlap val="100"/>
        <c:axId val="640259048"/>
        <c:axId val="640258328"/>
      </c:barChart>
      <c:catAx>
        <c:axId val="6402590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40258328"/>
        <c:crosses val="autoZero"/>
        <c:auto val="1"/>
        <c:lblAlgn val="ctr"/>
        <c:lblOffset val="100"/>
        <c:noMultiLvlLbl val="0"/>
      </c:catAx>
      <c:valAx>
        <c:axId val="640258328"/>
        <c:scaling>
          <c:orientation val="minMax"/>
        </c:scaling>
        <c:delete val="1"/>
        <c:axPos val="l"/>
        <c:numFmt formatCode="0%" sourceLinked="1"/>
        <c:majorTickMark val="none"/>
        <c:minorTickMark val="none"/>
        <c:tickLblPos val="nextTo"/>
        <c:crossAx val="6402590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650207958504663"/>
          <c:y val="3.8049240638468068E-2"/>
          <c:w val="0.8138624814079104"/>
          <c:h val="0.75283900897130418"/>
        </c:manualLayout>
      </c:layout>
      <c:barChart>
        <c:barDir val="col"/>
        <c:grouping val="percentStacked"/>
        <c:varyColors val="0"/>
        <c:ser>
          <c:idx val="0"/>
          <c:order val="0"/>
          <c:tx>
            <c:strRef>
              <c:f>Sheet1!$B$1</c:f>
              <c:strCache>
                <c:ptCount val="1"/>
                <c:pt idx="0">
                  <c:v>Don't know / Prefer not to say</c:v>
                </c:pt>
              </c:strCache>
            </c:strRef>
          </c:tx>
          <c:spPr>
            <a:solidFill>
              <a:schemeClr val="bg1">
                <a:lumMod val="75000"/>
              </a:schemeClr>
            </a:solidFill>
            <a:ln>
              <a:noFill/>
            </a:ln>
            <a:effectLst/>
          </c:spPr>
          <c:invertIfNegative val="0"/>
          <c:dLbls>
            <c:delete val="1"/>
          </c:dLbls>
          <c:cat>
            <c:strRef>
              <c:f>Sheet1!$A$2:$A$6</c:f>
              <c:strCache>
                <c:ptCount val="3"/>
                <c:pt idx="0">
                  <c:v>GM December 
(S5)</c:v>
                </c:pt>
                <c:pt idx="1">
                  <c:v>GM March
(S6)</c:v>
                </c:pt>
                <c:pt idx="2">
                  <c:v>GM May
(S7)</c:v>
                </c:pt>
              </c:strCache>
              <c:extLst/>
            </c:strRef>
          </c:cat>
          <c:val>
            <c:numRef>
              <c:f>Sheet1!$B$2:$B$6</c:f>
              <c:numCache>
                <c:formatCode>0%</c:formatCode>
                <c:ptCount val="3"/>
                <c:pt idx="0">
                  <c:v>0</c:v>
                </c:pt>
                <c:pt idx="1">
                  <c:v>0.01</c:v>
                </c:pt>
                <c:pt idx="2">
                  <c:v>9.8345835881316901E-3</c:v>
                </c:pt>
              </c:numCache>
              <c:extLst/>
            </c:numRef>
          </c:val>
          <c:extLst>
            <c:ext xmlns:c16="http://schemas.microsoft.com/office/drawing/2014/chart" uri="{C3380CC4-5D6E-409C-BE32-E72D297353CC}">
              <c16:uniqueId val="{00000000-1EE0-47D0-A30F-ED7907AAE6B6}"/>
            </c:ext>
          </c:extLst>
        </c:ser>
        <c:ser>
          <c:idx val="1"/>
          <c:order val="1"/>
          <c:tx>
            <c:strRef>
              <c:f>Sheet1!$C$1</c:f>
              <c:strCache>
                <c:ptCount val="1"/>
                <c:pt idx="0">
                  <c:v>Not at all worried</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3"/>
                <c:pt idx="0">
                  <c:v>GM December 
(S5)</c:v>
                </c:pt>
                <c:pt idx="1">
                  <c:v>GM March
(S6)</c:v>
                </c:pt>
                <c:pt idx="2">
                  <c:v>GM May
(S7)</c:v>
                </c:pt>
              </c:strCache>
              <c:extLst/>
            </c:strRef>
          </c:cat>
          <c:val>
            <c:numRef>
              <c:f>Sheet1!$C$2:$C$6</c:f>
              <c:numCache>
                <c:formatCode>0%</c:formatCode>
                <c:ptCount val="3"/>
                <c:pt idx="0">
                  <c:v>5.6469942465730401E-2</c:v>
                </c:pt>
                <c:pt idx="1">
                  <c:v>4.9688703940009002E-2</c:v>
                </c:pt>
                <c:pt idx="2">
                  <c:v>6.4370583338078199E-2</c:v>
                </c:pt>
              </c:numCache>
              <c:extLst/>
            </c:numRef>
          </c:val>
          <c:extLst>
            <c:ext xmlns:c16="http://schemas.microsoft.com/office/drawing/2014/chart" uri="{C3380CC4-5D6E-409C-BE32-E72D297353CC}">
              <c16:uniqueId val="{00000001-1EE0-47D0-A30F-ED7907AAE6B6}"/>
            </c:ext>
          </c:extLst>
        </c:ser>
        <c:ser>
          <c:idx val="2"/>
          <c:order val="2"/>
          <c:tx>
            <c:strRef>
              <c:f>Sheet1!$D$1</c:f>
              <c:strCache>
                <c:ptCount val="1"/>
                <c:pt idx="0">
                  <c:v>Not that worried</c:v>
                </c:pt>
              </c:strCache>
            </c:strRef>
          </c:tx>
          <c:spPr>
            <a:solidFill>
              <a:srgbClr val="61D1C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3"/>
                <c:pt idx="0">
                  <c:v>GM December 
(S5)</c:v>
                </c:pt>
                <c:pt idx="1">
                  <c:v>GM March
(S6)</c:v>
                </c:pt>
                <c:pt idx="2">
                  <c:v>GM May
(S7)</c:v>
                </c:pt>
              </c:strCache>
              <c:extLst/>
            </c:strRef>
          </c:cat>
          <c:val>
            <c:numRef>
              <c:f>Sheet1!$D$2:$D$6</c:f>
              <c:numCache>
                <c:formatCode>0%</c:formatCode>
                <c:ptCount val="3"/>
                <c:pt idx="0">
                  <c:v>0.11292128694777399</c:v>
                </c:pt>
                <c:pt idx="1">
                  <c:v>0.102496180590765</c:v>
                </c:pt>
                <c:pt idx="2">
                  <c:v>0.123378675739951</c:v>
                </c:pt>
              </c:numCache>
              <c:extLst/>
            </c:numRef>
          </c:val>
          <c:extLst>
            <c:ext xmlns:c16="http://schemas.microsoft.com/office/drawing/2014/chart" uri="{C3380CC4-5D6E-409C-BE32-E72D297353CC}">
              <c16:uniqueId val="{00000002-1EE0-47D0-A30F-ED7907AAE6B6}"/>
            </c:ext>
          </c:extLst>
        </c:ser>
        <c:ser>
          <c:idx val="3"/>
          <c:order val="3"/>
          <c:tx>
            <c:strRef>
              <c:f>Sheet1!$E$1</c:f>
              <c:strCache>
                <c:ptCount val="1"/>
                <c:pt idx="0">
                  <c:v>Neither worried nor not worried</c:v>
                </c:pt>
              </c:strCache>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3"/>
                <c:pt idx="0">
                  <c:v>GM December 
(S5)</c:v>
                </c:pt>
                <c:pt idx="1">
                  <c:v>GM March
(S6)</c:v>
                </c:pt>
                <c:pt idx="2">
                  <c:v>GM May
(S7)</c:v>
                </c:pt>
              </c:strCache>
              <c:extLst/>
            </c:strRef>
          </c:cat>
          <c:val>
            <c:numRef>
              <c:f>Sheet1!$E$2:$E$6</c:f>
              <c:numCache>
                <c:formatCode>0%</c:formatCode>
                <c:ptCount val="3"/>
                <c:pt idx="0">
                  <c:v>0.115414868003961</c:v>
                </c:pt>
                <c:pt idx="1">
                  <c:v>0.116173632621069</c:v>
                </c:pt>
                <c:pt idx="2">
                  <c:v>0.112150363434368</c:v>
                </c:pt>
              </c:numCache>
              <c:extLst/>
            </c:numRef>
          </c:val>
          <c:extLst>
            <c:ext xmlns:c16="http://schemas.microsoft.com/office/drawing/2014/chart" uri="{C3380CC4-5D6E-409C-BE32-E72D297353CC}">
              <c16:uniqueId val="{00000005-1EE0-47D0-A30F-ED7907AAE6B6}"/>
            </c:ext>
          </c:extLst>
        </c:ser>
        <c:ser>
          <c:idx val="4"/>
          <c:order val="4"/>
          <c:tx>
            <c:strRef>
              <c:f>Sheet1!$F$1</c:f>
              <c:strCache>
                <c:ptCount val="1"/>
                <c:pt idx="0">
                  <c:v>Somewhat worried</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3"/>
                <c:pt idx="0">
                  <c:v>GM December 
(S5)</c:v>
                </c:pt>
                <c:pt idx="1">
                  <c:v>GM March
(S6)</c:v>
                </c:pt>
                <c:pt idx="2">
                  <c:v>GM May
(S7)</c:v>
                </c:pt>
              </c:strCache>
              <c:extLst/>
            </c:strRef>
          </c:cat>
          <c:val>
            <c:numRef>
              <c:f>Sheet1!$F$2:$F$6</c:f>
              <c:numCache>
                <c:formatCode>0%</c:formatCode>
                <c:ptCount val="3"/>
                <c:pt idx="0">
                  <c:v>0.41817545618056301</c:v>
                </c:pt>
                <c:pt idx="1">
                  <c:v>0.42178535051064497</c:v>
                </c:pt>
                <c:pt idx="2">
                  <c:v>0.41376060899724498</c:v>
                </c:pt>
              </c:numCache>
              <c:extLst/>
            </c:numRef>
          </c:val>
          <c:extLst>
            <c:ext xmlns:c16="http://schemas.microsoft.com/office/drawing/2014/chart" uri="{C3380CC4-5D6E-409C-BE32-E72D297353CC}">
              <c16:uniqueId val="{00000001-5E1C-46E5-AD6E-363A08CE90AA}"/>
            </c:ext>
          </c:extLst>
        </c:ser>
        <c:ser>
          <c:idx val="5"/>
          <c:order val="5"/>
          <c:tx>
            <c:strRef>
              <c:f>Sheet1!$G$1</c:f>
              <c:strCache>
                <c:ptCount val="1"/>
                <c:pt idx="0">
                  <c:v>Very worried</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3"/>
                <c:pt idx="0">
                  <c:v>GM December 
(S5)</c:v>
                </c:pt>
                <c:pt idx="1">
                  <c:v>GM March
(S6)</c:v>
                </c:pt>
                <c:pt idx="2">
                  <c:v>GM May
(S7)</c:v>
                </c:pt>
              </c:strCache>
              <c:extLst/>
            </c:strRef>
          </c:cat>
          <c:val>
            <c:numRef>
              <c:f>Sheet1!$G$2:$G$6</c:f>
              <c:numCache>
                <c:formatCode>0%</c:formatCode>
                <c:ptCount val="3"/>
                <c:pt idx="0">
                  <c:v>0.29342486334015999</c:v>
                </c:pt>
                <c:pt idx="1">
                  <c:v>0.30191385014462202</c:v>
                </c:pt>
                <c:pt idx="2">
                  <c:v>0.27230612826728101</c:v>
                </c:pt>
              </c:numCache>
              <c:extLst/>
            </c:numRef>
          </c:val>
          <c:extLst>
            <c:ext xmlns:c16="http://schemas.microsoft.com/office/drawing/2014/chart" uri="{C3380CC4-5D6E-409C-BE32-E72D297353CC}">
              <c16:uniqueId val="{00000002-5E1C-46E5-AD6E-363A08CE90AA}"/>
            </c:ext>
          </c:extLst>
        </c:ser>
        <c:dLbls>
          <c:dLblPos val="ctr"/>
          <c:showLegendKey val="0"/>
          <c:showVal val="1"/>
          <c:showCatName val="0"/>
          <c:showSerName val="0"/>
          <c:showPercent val="0"/>
          <c:showBubbleSize val="0"/>
        </c:dLbls>
        <c:gapWidth val="75"/>
        <c:overlap val="100"/>
        <c:axId val="1948619855"/>
        <c:axId val="1948612367"/>
      </c:barChart>
      <c:catAx>
        <c:axId val="1948619855"/>
        <c:scaling>
          <c:orientation val="minMax"/>
        </c:scaling>
        <c:delete val="0"/>
        <c:axPos val="b"/>
        <c:numFmt formatCode="General" sourceLinked="1"/>
        <c:majorTickMark val="out"/>
        <c:minorTickMark val="none"/>
        <c:tickLblPos val="nextTo"/>
        <c:spPr>
          <a:noFill/>
          <a:ln w="9525" cap="flat" cmpd="sng" algn="ctr">
            <a:solidFill>
              <a:schemeClr val="accent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948612367"/>
        <c:crosses val="autoZero"/>
        <c:auto val="1"/>
        <c:lblAlgn val="ctr"/>
        <c:lblOffset val="100"/>
        <c:noMultiLvlLbl val="0"/>
      </c:catAx>
      <c:valAx>
        <c:axId val="1948612367"/>
        <c:scaling>
          <c:orientation val="minMax"/>
        </c:scaling>
        <c:delete val="1"/>
        <c:axPos val="l"/>
        <c:numFmt formatCode="0%" sourceLinked="1"/>
        <c:majorTickMark val="none"/>
        <c:minorTickMark val="none"/>
        <c:tickLblPos val="nextTo"/>
        <c:crossAx val="1948619855"/>
        <c:crosses val="autoZero"/>
        <c:crossBetween val="between"/>
      </c:valAx>
      <c:spPr>
        <a:noFill/>
        <a:ln>
          <a:noFill/>
        </a:ln>
        <a:effectLst/>
      </c:spPr>
    </c:plotArea>
    <c:legend>
      <c:legendPos val="r"/>
      <c:layout>
        <c:manualLayout>
          <c:xMode val="edge"/>
          <c:yMode val="edge"/>
          <c:x val="6.7874504308379473E-3"/>
          <c:y val="5.9753744308279719E-2"/>
          <c:w val="0.18778029190771567"/>
          <c:h val="0.73424540856172493"/>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469252855070487"/>
          <c:y val="4.0716209141570037E-2"/>
          <c:w val="0.64932952098634333"/>
          <c:h val="0.84884987508297538"/>
        </c:manualLayout>
      </c:layout>
      <c:barChart>
        <c:barDir val="col"/>
        <c:grouping val="percentStacked"/>
        <c:varyColors val="0"/>
        <c:ser>
          <c:idx val="0"/>
          <c:order val="0"/>
          <c:tx>
            <c:strRef>
              <c:f>Sheet1!$B$1</c:f>
              <c:strCache>
                <c:ptCount val="1"/>
                <c:pt idx="0">
                  <c:v>Don't know / Prefer not to say</c:v>
                </c:pt>
              </c:strCache>
            </c:strRef>
          </c:tx>
          <c:spPr>
            <a:solidFill>
              <a:schemeClr val="bg1">
                <a:lumMod val="75000"/>
              </a:schemeClr>
            </a:solidFill>
            <a:ln>
              <a:noFill/>
            </a:ln>
            <a:effectLst/>
          </c:spPr>
          <c:invertIfNegative val="0"/>
          <c:dLbls>
            <c:delete val="1"/>
          </c:dLbls>
          <c:cat>
            <c:strRef>
              <c:f>Sheet1!$A$5:$A$8</c:f>
              <c:strCache>
                <c:ptCount val="4"/>
                <c:pt idx="0">
                  <c:v>Low life satisfaction (0-4) (n=254)</c:v>
                </c:pt>
                <c:pt idx="1">
                  <c:v>Low happiness (0-4) (n=262)</c:v>
                </c:pt>
                <c:pt idx="2">
                  <c:v>Low 'Life is worthwhile' (0-4) (n=206)</c:v>
                </c:pt>
                <c:pt idx="3">
                  <c:v>High anxiety (6-10) (n=599)</c:v>
                </c:pt>
              </c:strCache>
            </c:strRef>
          </c:cat>
          <c:val>
            <c:numRef>
              <c:f>Sheet1!$B$5:$B$8</c:f>
              <c:numCache>
                <c:formatCode>0%</c:formatCode>
                <c:ptCount val="4"/>
                <c:pt idx="0">
                  <c:v>5.4144542200235098E-3</c:v>
                </c:pt>
                <c:pt idx="1">
                  <c:v>1.4732030176159599E-2</c:v>
                </c:pt>
                <c:pt idx="2">
                  <c:v>0.02</c:v>
                </c:pt>
              </c:numCache>
            </c:numRef>
          </c:val>
          <c:extLst>
            <c:ext xmlns:c16="http://schemas.microsoft.com/office/drawing/2014/chart" uri="{C3380CC4-5D6E-409C-BE32-E72D297353CC}">
              <c16:uniqueId val="{00000000-2185-43FD-8FCC-24D2C0E79B42}"/>
            </c:ext>
          </c:extLst>
        </c:ser>
        <c:ser>
          <c:idx val="1"/>
          <c:order val="1"/>
          <c:tx>
            <c:strRef>
              <c:f>Sheet1!$C$1</c:f>
              <c:strCache>
                <c:ptCount val="1"/>
                <c:pt idx="0">
                  <c:v>Not at all worried</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Sheet1!$A$5:$A$8</c:f>
              <c:strCache>
                <c:ptCount val="4"/>
                <c:pt idx="0">
                  <c:v>Low life satisfaction (0-4) (n=254)</c:v>
                </c:pt>
                <c:pt idx="1">
                  <c:v>Low happiness (0-4) (n=262)</c:v>
                </c:pt>
                <c:pt idx="2">
                  <c:v>Low 'Life is worthwhile' (0-4) (n=206)</c:v>
                </c:pt>
                <c:pt idx="3">
                  <c:v>High anxiety (6-10) (n=599)</c:v>
                </c:pt>
              </c:strCache>
            </c:strRef>
          </c:cat>
          <c:val>
            <c:numRef>
              <c:f>Sheet1!$C$5:$C$8</c:f>
              <c:numCache>
                <c:formatCode>0%</c:formatCode>
                <c:ptCount val="4"/>
                <c:pt idx="0">
                  <c:v>1.5545516490928399E-2</c:v>
                </c:pt>
                <c:pt idx="1">
                  <c:v>1.4732030176159599E-2</c:v>
                </c:pt>
                <c:pt idx="2">
                  <c:v>2.3484577961335702E-2</c:v>
                </c:pt>
                <c:pt idx="3">
                  <c:v>2.2262288466534899E-2</c:v>
                </c:pt>
              </c:numCache>
            </c:numRef>
          </c:val>
          <c:extLst>
            <c:ext xmlns:c16="http://schemas.microsoft.com/office/drawing/2014/chart" uri="{C3380CC4-5D6E-409C-BE32-E72D297353CC}">
              <c16:uniqueId val="{00000002-2185-43FD-8FCC-24D2C0E79B42}"/>
            </c:ext>
          </c:extLst>
        </c:ser>
        <c:ser>
          <c:idx val="2"/>
          <c:order val="2"/>
          <c:tx>
            <c:strRef>
              <c:f>Sheet1!$D$1</c:f>
              <c:strCache>
                <c:ptCount val="1"/>
                <c:pt idx="0">
                  <c:v>Not that worried</c:v>
                </c:pt>
              </c:strCache>
            </c:strRef>
          </c:tx>
          <c:spPr>
            <a:solidFill>
              <a:srgbClr val="61D1C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Sheet1!$A$5:$A$8</c:f>
              <c:strCache>
                <c:ptCount val="4"/>
                <c:pt idx="0">
                  <c:v>Low life satisfaction (0-4) (n=254)</c:v>
                </c:pt>
                <c:pt idx="1">
                  <c:v>Low happiness (0-4) (n=262)</c:v>
                </c:pt>
                <c:pt idx="2">
                  <c:v>Low 'Life is worthwhile' (0-4) (n=206)</c:v>
                </c:pt>
                <c:pt idx="3">
                  <c:v>High anxiety (6-10) (n=599)</c:v>
                </c:pt>
              </c:strCache>
            </c:strRef>
          </c:cat>
          <c:val>
            <c:numRef>
              <c:f>Sheet1!$D$5:$D$8</c:f>
              <c:numCache>
                <c:formatCode>0%</c:formatCode>
                <c:ptCount val="4"/>
                <c:pt idx="0">
                  <c:v>3.68736899157662E-2</c:v>
                </c:pt>
                <c:pt idx="1">
                  <c:v>2.6145089905128999E-2</c:v>
                </c:pt>
                <c:pt idx="2">
                  <c:v>4.9280283975589E-2</c:v>
                </c:pt>
                <c:pt idx="3">
                  <c:v>9.4968737256982599E-2</c:v>
                </c:pt>
              </c:numCache>
            </c:numRef>
          </c:val>
          <c:extLst>
            <c:ext xmlns:c16="http://schemas.microsoft.com/office/drawing/2014/chart" uri="{C3380CC4-5D6E-409C-BE32-E72D297353CC}">
              <c16:uniqueId val="{00000003-2185-43FD-8FCC-24D2C0E79B42}"/>
            </c:ext>
          </c:extLst>
        </c:ser>
        <c:ser>
          <c:idx val="3"/>
          <c:order val="3"/>
          <c:tx>
            <c:strRef>
              <c:f>Sheet1!$E$1</c:f>
              <c:strCache>
                <c:ptCount val="1"/>
                <c:pt idx="0">
                  <c:v>Neither worried nor not worried</c:v>
                </c:pt>
              </c:strCache>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Sheet1!$A$5:$A$8</c:f>
              <c:strCache>
                <c:ptCount val="4"/>
                <c:pt idx="0">
                  <c:v>Low life satisfaction (0-4) (n=254)</c:v>
                </c:pt>
                <c:pt idx="1">
                  <c:v>Low happiness (0-4) (n=262)</c:v>
                </c:pt>
                <c:pt idx="2">
                  <c:v>Low 'Life is worthwhile' (0-4) (n=206)</c:v>
                </c:pt>
                <c:pt idx="3">
                  <c:v>High anxiety (6-10) (n=599)</c:v>
                </c:pt>
              </c:strCache>
            </c:strRef>
          </c:cat>
          <c:val>
            <c:numRef>
              <c:f>Sheet1!$E$5:$E$8</c:f>
              <c:numCache>
                <c:formatCode>0%</c:formatCode>
                <c:ptCount val="4"/>
                <c:pt idx="0">
                  <c:v>4.28407740598419E-2</c:v>
                </c:pt>
                <c:pt idx="1">
                  <c:v>5.46541949738664E-2</c:v>
                </c:pt>
                <c:pt idx="2">
                  <c:v>3.0733415169782601E-2</c:v>
                </c:pt>
                <c:pt idx="3">
                  <c:v>8.8812749779055705E-2</c:v>
                </c:pt>
              </c:numCache>
            </c:numRef>
          </c:val>
          <c:extLst>
            <c:ext xmlns:c16="http://schemas.microsoft.com/office/drawing/2014/chart" uri="{C3380CC4-5D6E-409C-BE32-E72D297353CC}">
              <c16:uniqueId val="{00000005-2185-43FD-8FCC-24D2C0E79B42}"/>
            </c:ext>
          </c:extLst>
        </c:ser>
        <c:ser>
          <c:idx val="4"/>
          <c:order val="4"/>
          <c:tx>
            <c:strRef>
              <c:f>Sheet1!$F$1</c:f>
              <c:strCache>
                <c:ptCount val="1"/>
                <c:pt idx="0">
                  <c:v>Somewhat worried</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Sheet1!$A$5:$A$8</c:f>
              <c:strCache>
                <c:ptCount val="4"/>
                <c:pt idx="0">
                  <c:v>Low life satisfaction (0-4) (n=254)</c:v>
                </c:pt>
                <c:pt idx="1">
                  <c:v>Low happiness (0-4) (n=262)</c:v>
                </c:pt>
                <c:pt idx="2">
                  <c:v>Low 'Life is worthwhile' (0-4) (n=206)</c:v>
                </c:pt>
                <c:pt idx="3">
                  <c:v>High anxiety (6-10) (n=599)</c:v>
                </c:pt>
              </c:strCache>
            </c:strRef>
          </c:cat>
          <c:val>
            <c:numRef>
              <c:f>Sheet1!$F$5:$F$8</c:f>
              <c:numCache>
                <c:formatCode>0%</c:formatCode>
                <c:ptCount val="4"/>
                <c:pt idx="0">
                  <c:v>0.31881304118304798</c:v>
                </c:pt>
                <c:pt idx="1">
                  <c:v>0.33963935005269402</c:v>
                </c:pt>
                <c:pt idx="2">
                  <c:v>0.39143092737781499</c:v>
                </c:pt>
                <c:pt idx="3">
                  <c:v>0.38860379456566202</c:v>
                </c:pt>
              </c:numCache>
            </c:numRef>
          </c:val>
          <c:extLst>
            <c:ext xmlns:c16="http://schemas.microsoft.com/office/drawing/2014/chart" uri="{C3380CC4-5D6E-409C-BE32-E72D297353CC}">
              <c16:uniqueId val="{00000006-2185-43FD-8FCC-24D2C0E79B42}"/>
            </c:ext>
          </c:extLst>
        </c:ser>
        <c:ser>
          <c:idx val="5"/>
          <c:order val="5"/>
          <c:tx>
            <c:strRef>
              <c:f>Sheet1!$G$1</c:f>
              <c:strCache>
                <c:ptCount val="1"/>
                <c:pt idx="0">
                  <c:v>Very worried</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Sheet1!$A$5:$A$8</c:f>
              <c:strCache>
                <c:ptCount val="4"/>
                <c:pt idx="0">
                  <c:v>Low life satisfaction (0-4) (n=254)</c:v>
                </c:pt>
                <c:pt idx="1">
                  <c:v>Low happiness (0-4) (n=262)</c:v>
                </c:pt>
                <c:pt idx="2">
                  <c:v>Low 'Life is worthwhile' (0-4) (n=206)</c:v>
                </c:pt>
                <c:pt idx="3">
                  <c:v>High anxiety (6-10) (n=599)</c:v>
                </c:pt>
              </c:strCache>
            </c:strRef>
          </c:cat>
          <c:val>
            <c:numRef>
              <c:f>Sheet1!$G$5:$G$8</c:f>
              <c:numCache>
                <c:formatCode>0%</c:formatCode>
                <c:ptCount val="4"/>
                <c:pt idx="0">
                  <c:v>0.57599321845867402</c:v>
                </c:pt>
                <c:pt idx="1">
                  <c:v>0.54750575397569901</c:v>
                </c:pt>
                <c:pt idx="2">
                  <c:v>0.48943030421968198</c:v>
                </c:pt>
                <c:pt idx="3">
                  <c:v>0.39581030493588798</c:v>
                </c:pt>
              </c:numCache>
            </c:numRef>
          </c:val>
          <c:extLst>
            <c:ext xmlns:c16="http://schemas.microsoft.com/office/drawing/2014/chart" uri="{C3380CC4-5D6E-409C-BE32-E72D297353CC}">
              <c16:uniqueId val="{00000007-2185-43FD-8FCC-24D2C0E79B42}"/>
            </c:ext>
          </c:extLst>
        </c:ser>
        <c:dLbls>
          <c:dLblPos val="ctr"/>
          <c:showLegendKey val="0"/>
          <c:showVal val="1"/>
          <c:showCatName val="0"/>
          <c:showSerName val="0"/>
          <c:showPercent val="0"/>
          <c:showBubbleSize val="0"/>
        </c:dLbls>
        <c:gapWidth val="75"/>
        <c:overlap val="100"/>
        <c:axId val="1948619855"/>
        <c:axId val="1948612367"/>
      </c:barChart>
      <c:catAx>
        <c:axId val="1948619855"/>
        <c:scaling>
          <c:orientation val="minMax"/>
        </c:scaling>
        <c:delete val="0"/>
        <c:axPos val="b"/>
        <c:numFmt formatCode="General" sourceLinked="1"/>
        <c:majorTickMark val="out"/>
        <c:minorTickMark val="none"/>
        <c:tickLblPos val="nextTo"/>
        <c:spPr>
          <a:noFill/>
          <a:ln w="9525" cap="flat" cmpd="sng" algn="ctr">
            <a:solidFill>
              <a:schemeClr val="accent1"/>
            </a:solidFill>
            <a:round/>
          </a:ln>
          <a:effectLst/>
        </c:spPr>
        <c:txPr>
          <a:bodyPr rot="-60000000" spcFirstLastPara="1" vertOverflow="ellipsis" vert="horz" wrap="square" anchor="ctr" anchorCtr="1"/>
          <a:lstStyle/>
          <a:p>
            <a:pPr>
              <a:defRPr sz="1050" b="0" i="0" u="none" strike="noStrike" kern="1200" baseline="0">
                <a:solidFill>
                  <a:srgbClr val="5C5B5A"/>
                </a:solidFill>
                <a:latin typeface="+mn-lt"/>
                <a:ea typeface="+mn-ea"/>
                <a:cs typeface="+mn-cs"/>
              </a:defRPr>
            </a:pPr>
            <a:endParaRPr lang="en-US"/>
          </a:p>
        </c:txPr>
        <c:crossAx val="1948612367"/>
        <c:crosses val="autoZero"/>
        <c:auto val="1"/>
        <c:lblAlgn val="ctr"/>
        <c:lblOffset val="100"/>
        <c:noMultiLvlLbl val="0"/>
      </c:catAx>
      <c:valAx>
        <c:axId val="1948612367"/>
        <c:scaling>
          <c:orientation val="minMax"/>
        </c:scaling>
        <c:delete val="1"/>
        <c:axPos val="l"/>
        <c:numFmt formatCode="0%" sourceLinked="1"/>
        <c:majorTickMark val="none"/>
        <c:minorTickMark val="none"/>
        <c:tickLblPos val="nextTo"/>
        <c:crossAx val="1948619855"/>
        <c:crosses val="autoZero"/>
        <c:crossBetween val="between"/>
      </c:valAx>
      <c:spPr>
        <a:noFill/>
        <a:ln>
          <a:noFill/>
        </a:ln>
        <a:effectLst/>
      </c:spPr>
    </c:plotArea>
    <c:legend>
      <c:legendPos val="r"/>
      <c:layout>
        <c:manualLayout>
          <c:xMode val="edge"/>
          <c:yMode val="edge"/>
          <c:x val="6.7874504308379473E-3"/>
          <c:y val="5.9753744308279719E-2"/>
          <c:w val="0.18778029190771567"/>
          <c:h val="0.73424540856172493"/>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441955312631892"/>
          <c:y val="3.8049240638468068E-2"/>
          <c:w val="0.80558044687368113"/>
          <c:h val="0.84884987508297538"/>
        </c:manualLayout>
      </c:layout>
      <c:barChart>
        <c:barDir val="col"/>
        <c:grouping val="percentStacked"/>
        <c:varyColors val="0"/>
        <c:ser>
          <c:idx val="0"/>
          <c:order val="0"/>
          <c:tx>
            <c:strRef>
              <c:f>Sheet1!$B$1</c:f>
              <c:strCache>
                <c:ptCount val="1"/>
                <c:pt idx="0">
                  <c:v>Don't know / Prefer not to say</c:v>
                </c:pt>
              </c:strCache>
            </c:strRef>
          </c:tx>
          <c:spPr>
            <a:solidFill>
              <a:schemeClr val="bg1">
                <a:lumMod val="75000"/>
              </a:schemeClr>
            </a:solidFill>
            <a:ln>
              <a:noFill/>
            </a:ln>
            <a:effectLst/>
          </c:spPr>
          <c:invertIfNegative val="0"/>
          <c:dLbls>
            <c:delete val="1"/>
          </c:dLbls>
          <c:cat>
            <c:strRef>
              <c:f>Sheet1!$A$2</c:f>
              <c:strCache>
                <c:ptCount val="1"/>
                <c:pt idx="0">
                  <c:v>GM May
(S7)</c:v>
                </c:pt>
              </c:strCache>
            </c:strRef>
          </c:cat>
          <c:val>
            <c:numRef>
              <c:f>Sheet1!$B$2</c:f>
              <c:numCache>
                <c:formatCode>0%</c:formatCode>
                <c:ptCount val="1"/>
                <c:pt idx="0">
                  <c:v>9.8160225638015998E-3</c:v>
                </c:pt>
              </c:numCache>
            </c:numRef>
          </c:val>
          <c:extLst>
            <c:ext xmlns:c16="http://schemas.microsoft.com/office/drawing/2014/chart" uri="{C3380CC4-5D6E-409C-BE32-E72D297353CC}">
              <c16:uniqueId val="{00000000-2870-4053-B8C6-3CD8AE5FC045}"/>
            </c:ext>
          </c:extLst>
        </c:ser>
        <c:ser>
          <c:idx val="1"/>
          <c:order val="1"/>
          <c:tx>
            <c:strRef>
              <c:f>Sheet1!$C$1</c:f>
              <c:strCache>
                <c:ptCount val="1"/>
                <c:pt idx="0">
                  <c:v>Not at all worried</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GM May
(S7)</c:v>
                </c:pt>
              </c:strCache>
            </c:strRef>
          </c:cat>
          <c:val>
            <c:numRef>
              <c:f>Sheet1!$C$2</c:f>
              <c:numCache>
                <c:formatCode>0%</c:formatCode>
                <c:ptCount val="1"/>
                <c:pt idx="0">
                  <c:v>6.4249095330703707E-2</c:v>
                </c:pt>
              </c:numCache>
            </c:numRef>
          </c:val>
          <c:extLst>
            <c:ext xmlns:c16="http://schemas.microsoft.com/office/drawing/2014/chart" uri="{C3380CC4-5D6E-409C-BE32-E72D297353CC}">
              <c16:uniqueId val="{00000002-2870-4053-B8C6-3CD8AE5FC045}"/>
            </c:ext>
          </c:extLst>
        </c:ser>
        <c:ser>
          <c:idx val="2"/>
          <c:order val="2"/>
          <c:tx>
            <c:strRef>
              <c:f>Sheet1!$D$1</c:f>
              <c:strCache>
                <c:ptCount val="1"/>
                <c:pt idx="0">
                  <c:v>Not that worried</c:v>
                </c:pt>
              </c:strCache>
            </c:strRef>
          </c:tx>
          <c:spPr>
            <a:solidFill>
              <a:srgbClr val="61D1C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GM May
(S7)</c:v>
                </c:pt>
              </c:strCache>
            </c:strRef>
          </c:cat>
          <c:val>
            <c:numRef>
              <c:f>Sheet1!$D$2</c:f>
              <c:numCache>
                <c:formatCode>0%</c:formatCode>
                <c:ptCount val="1"/>
                <c:pt idx="0">
                  <c:v>0.123145820471428</c:v>
                </c:pt>
              </c:numCache>
            </c:numRef>
          </c:val>
          <c:extLst>
            <c:ext xmlns:c16="http://schemas.microsoft.com/office/drawing/2014/chart" uri="{C3380CC4-5D6E-409C-BE32-E72D297353CC}">
              <c16:uniqueId val="{00000003-2870-4053-B8C6-3CD8AE5FC045}"/>
            </c:ext>
          </c:extLst>
        </c:ser>
        <c:ser>
          <c:idx val="3"/>
          <c:order val="3"/>
          <c:tx>
            <c:strRef>
              <c:f>Sheet1!$E$1</c:f>
              <c:strCache>
                <c:ptCount val="1"/>
                <c:pt idx="0">
                  <c:v>Neither worried nor not worried</c:v>
                </c:pt>
              </c:strCache>
            </c:strRef>
          </c:tx>
          <c:spPr>
            <a:solidFill>
              <a:schemeClr val="bg2"/>
            </a:solidFill>
            <a:ln>
              <a:noFill/>
            </a:ln>
            <a:effectLst/>
          </c:spPr>
          <c:invertIfNegative val="0"/>
          <c:dPt>
            <c:idx val="0"/>
            <c:invertIfNegative val="0"/>
            <c:bubble3D val="0"/>
            <c:extLst>
              <c:ext xmlns:c16="http://schemas.microsoft.com/office/drawing/2014/chart" uri="{C3380CC4-5D6E-409C-BE32-E72D297353CC}">
                <c16:uniqueId val="{00000004-2870-4053-B8C6-3CD8AE5FC045}"/>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GM May
(S7)</c:v>
                </c:pt>
              </c:strCache>
            </c:strRef>
          </c:cat>
          <c:val>
            <c:numRef>
              <c:f>Sheet1!$E$2</c:f>
              <c:numCache>
                <c:formatCode>0%</c:formatCode>
                <c:ptCount val="1"/>
                <c:pt idx="0">
                  <c:v>0.11193869960481399</c:v>
                </c:pt>
              </c:numCache>
            </c:numRef>
          </c:val>
          <c:extLst>
            <c:ext xmlns:c16="http://schemas.microsoft.com/office/drawing/2014/chart" uri="{C3380CC4-5D6E-409C-BE32-E72D297353CC}">
              <c16:uniqueId val="{00000005-2870-4053-B8C6-3CD8AE5FC045}"/>
            </c:ext>
          </c:extLst>
        </c:ser>
        <c:ser>
          <c:idx val="4"/>
          <c:order val="4"/>
          <c:tx>
            <c:strRef>
              <c:f>Sheet1!$F$1</c:f>
              <c:strCache>
                <c:ptCount val="1"/>
                <c:pt idx="0">
                  <c:v>Somewhat worried</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GM May
(S7)</c:v>
                </c:pt>
              </c:strCache>
            </c:strRef>
          </c:cat>
          <c:val>
            <c:numRef>
              <c:f>Sheet1!$F$2</c:f>
              <c:numCache>
                <c:formatCode>0%</c:formatCode>
                <c:ptCount val="1"/>
                <c:pt idx="0">
                  <c:v>0.41348016127521098</c:v>
                </c:pt>
              </c:numCache>
            </c:numRef>
          </c:val>
          <c:extLst>
            <c:ext xmlns:c16="http://schemas.microsoft.com/office/drawing/2014/chart" uri="{C3380CC4-5D6E-409C-BE32-E72D297353CC}">
              <c16:uniqueId val="{00000006-2870-4053-B8C6-3CD8AE5FC045}"/>
            </c:ext>
          </c:extLst>
        </c:ser>
        <c:ser>
          <c:idx val="5"/>
          <c:order val="5"/>
          <c:tx>
            <c:strRef>
              <c:f>Sheet1!$G$1</c:f>
              <c:strCache>
                <c:ptCount val="1"/>
                <c:pt idx="0">
                  <c:v>Very worried</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GM May
(S7)</c:v>
                </c:pt>
              </c:strCache>
            </c:strRef>
          </c:cat>
          <c:val>
            <c:numRef>
              <c:f>Sheet1!$G$2</c:f>
              <c:numCache>
                <c:formatCode>0%</c:formatCode>
                <c:ptCount val="1"/>
                <c:pt idx="0">
                  <c:v>0.27317906909036499</c:v>
                </c:pt>
              </c:numCache>
            </c:numRef>
          </c:val>
          <c:extLst>
            <c:ext xmlns:c16="http://schemas.microsoft.com/office/drawing/2014/chart" uri="{C3380CC4-5D6E-409C-BE32-E72D297353CC}">
              <c16:uniqueId val="{00000007-2870-4053-B8C6-3CD8AE5FC045}"/>
            </c:ext>
          </c:extLst>
        </c:ser>
        <c:dLbls>
          <c:dLblPos val="ctr"/>
          <c:showLegendKey val="0"/>
          <c:showVal val="1"/>
          <c:showCatName val="0"/>
          <c:showSerName val="0"/>
          <c:showPercent val="0"/>
          <c:showBubbleSize val="0"/>
        </c:dLbls>
        <c:gapWidth val="75"/>
        <c:overlap val="100"/>
        <c:axId val="1948619855"/>
        <c:axId val="1948612367"/>
      </c:barChart>
      <c:catAx>
        <c:axId val="1948619855"/>
        <c:scaling>
          <c:orientation val="minMax"/>
        </c:scaling>
        <c:delete val="0"/>
        <c:axPos val="b"/>
        <c:numFmt formatCode="General" sourceLinked="1"/>
        <c:majorTickMark val="out"/>
        <c:minorTickMark val="none"/>
        <c:tickLblPos val="nextTo"/>
        <c:spPr>
          <a:noFill/>
          <a:ln w="9525" cap="flat" cmpd="sng" algn="ctr">
            <a:solidFill>
              <a:schemeClr val="accent1"/>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crossAx val="1948612367"/>
        <c:crosses val="autoZero"/>
        <c:auto val="1"/>
        <c:lblAlgn val="ctr"/>
        <c:lblOffset val="100"/>
        <c:noMultiLvlLbl val="0"/>
      </c:catAx>
      <c:valAx>
        <c:axId val="1948612367"/>
        <c:scaling>
          <c:orientation val="minMax"/>
        </c:scaling>
        <c:delete val="1"/>
        <c:axPos val="l"/>
        <c:numFmt formatCode="0%" sourceLinked="1"/>
        <c:majorTickMark val="none"/>
        <c:minorTickMark val="none"/>
        <c:tickLblPos val="nextTo"/>
        <c:crossAx val="1948619855"/>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812042126071017"/>
          <c:y val="7.4699747756185597E-2"/>
          <c:w val="0.5469424574853633"/>
          <c:h val="0.82082417891521475"/>
        </c:manualLayout>
      </c:layout>
      <c:barChart>
        <c:barDir val="bar"/>
        <c:grouping val="percentStacked"/>
        <c:varyColors val="0"/>
        <c:ser>
          <c:idx val="1"/>
          <c:order val="0"/>
          <c:tx>
            <c:strRef>
              <c:f>Sheet1!$A$2</c:f>
              <c:strCache>
                <c:ptCount val="1"/>
                <c:pt idx="0">
                  <c:v>My cost of living has increased</c:v>
                </c:pt>
              </c:strCache>
            </c:strRef>
          </c:tx>
          <c:spPr>
            <a:solidFill>
              <a:srgbClr val="FF0000"/>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Sheet1!$B$1:$G$1</c:f>
              <c:strCache>
                <c:ptCount val="4"/>
                <c:pt idx="0">
                  <c:v>GM December (S5)</c:v>
                </c:pt>
                <c:pt idx="1">
                  <c:v>GM March (S6)</c:v>
                </c:pt>
                <c:pt idx="2">
                  <c:v>GM May (S7)</c:v>
                </c:pt>
                <c:pt idx="3">
                  <c:v>GB benchmark</c:v>
                </c:pt>
              </c:strCache>
              <c:extLst/>
            </c:strRef>
          </c:cat>
          <c:val>
            <c:numRef>
              <c:f>Sheet1!$B$2:$G$2</c:f>
              <c:numCache>
                <c:formatCode>0%</c:formatCode>
                <c:ptCount val="4"/>
                <c:pt idx="0">
                  <c:v>0.79845895795998201</c:v>
                </c:pt>
                <c:pt idx="1">
                  <c:v>0.74681044175306799</c:v>
                </c:pt>
                <c:pt idx="2">
                  <c:v>0.73315259367585495</c:v>
                </c:pt>
                <c:pt idx="3">
                  <c:v>0.67</c:v>
                </c:pt>
              </c:numCache>
              <c:extLst/>
            </c:numRef>
          </c:val>
          <c:extLst>
            <c:ext xmlns:c16="http://schemas.microsoft.com/office/drawing/2014/chart" uri="{C3380CC4-5D6E-409C-BE32-E72D297353CC}">
              <c16:uniqueId val="{00000002-3AA4-404F-BD0E-DE5D4DFFE0B7}"/>
            </c:ext>
          </c:extLst>
        </c:ser>
        <c:ser>
          <c:idx val="2"/>
          <c:order val="1"/>
          <c:tx>
            <c:strRef>
              <c:f>Sheet1!$A$3</c:f>
              <c:strCache>
                <c:ptCount val="1"/>
                <c:pt idx="0">
                  <c:v>My cost of living has stayed the same</c:v>
                </c:pt>
              </c:strCache>
            </c:strRef>
          </c:tx>
          <c:spPr>
            <a:solidFill>
              <a:srgbClr val="E7E6E6"/>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Sheet1!$B$1:$G$1</c:f>
              <c:strCache>
                <c:ptCount val="4"/>
                <c:pt idx="0">
                  <c:v>GM December (S5)</c:v>
                </c:pt>
                <c:pt idx="1">
                  <c:v>GM March (S6)</c:v>
                </c:pt>
                <c:pt idx="2">
                  <c:v>GM May (S7)</c:v>
                </c:pt>
                <c:pt idx="3">
                  <c:v>GB benchmark</c:v>
                </c:pt>
              </c:strCache>
              <c:extLst/>
            </c:strRef>
          </c:cat>
          <c:val>
            <c:numRef>
              <c:f>Sheet1!$B$3:$G$3</c:f>
              <c:numCache>
                <c:formatCode>0%</c:formatCode>
                <c:ptCount val="4"/>
                <c:pt idx="0">
                  <c:v>0.18276271035351499</c:v>
                </c:pt>
                <c:pt idx="1">
                  <c:v>0.236674375231615</c:v>
                </c:pt>
                <c:pt idx="2">
                  <c:v>0.24946240388565</c:v>
                </c:pt>
                <c:pt idx="3">
                  <c:v>0.3</c:v>
                </c:pt>
              </c:numCache>
              <c:extLst/>
            </c:numRef>
          </c:val>
          <c:extLst>
            <c:ext xmlns:c16="http://schemas.microsoft.com/office/drawing/2014/chart" uri="{C3380CC4-5D6E-409C-BE32-E72D297353CC}">
              <c16:uniqueId val="{00000005-3AA4-404F-BD0E-DE5D4DFFE0B7}"/>
            </c:ext>
          </c:extLst>
        </c:ser>
        <c:ser>
          <c:idx val="0"/>
          <c:order val="2"/>
          <c:tx>
            <c:strRef>
              <c:f>Sheet1!$A$4</c:f>
              <c:strCache>
                <c:ptCount val="1"/>
                <c:pt idx="0">
                  <c:v>My cost of living has decreased</c:v>
                </c:pt>
              </c:strCache>
            </c:strRef>
          </c:tx>
          <c:spPr>
            <a:solidFill>
              <a:schemeClr val="accent1"/>
            </a:solidFill>
            <a:ln w="19050">
              <a:solidFill>
                <a:schemeClr val="lt1"/>
              </a:solidFill>
            </a:ln>
            <a:effectLst/>
          </c:spPr>
          <c:invertIfNegative val="0"/>
          <c:dLbls>
            <c:delete val="1"/>
          </c:dLbls>
          <c:cat>
            <c:strRef>
              <c:f>Sheet1!$B$1:$G$1</c:f>
              <c:strCache>
                <c:ptCount val="4"/>
                <c:pt idx="0">
                  <c:v>GM December (S5)</c:v>
                </c:pt>
                <c:pt idx="1">
                  <c:v>GM March (S6)</c:v>
                </c:pt>
                <c:pt idx="2">
                  <c:v>GM May (S7)</c:v>
                </c:pt>
                <c:pt idx="3">
                  <c:v>GB benchmark</c:v>
                </c:pt>
              </c:strCache>
              <c:extLst/>
            </c:strRef>
          </c:cat>
          <c:val>
            <c:numRef>
              <c:f>Sheet1!$B$4:$G$4</c:f>
              <c:numCache>
                <c:formatCode>0%</c:formatCode>
                <c:ptCount val="4"/>
                <c:pt idx="0">
                  <c:v>1.87783316865042E-2</c:v>
                </c:pt>
                <c:pt idx="1">
                  <c:v>1.65151830153197E-2</c:v>
                </c:pt>
                <c:pt idx="2">
                  <c:v>1.73850024384955E-2</c:v>
                </c:pt>
                <c:pt idx="3">
                  <c:v>0.02</c:v>
                </c:pt>
              </c:numCache>
              <c:extLst/>
            </c:numRef>
          </c:val>
          <c:extLst>
            <c:ext xmlns:c16="http://schemas.microsoft.com/office/drawing/2014/chart" uri="{C3380CC4-5D6E-409C-BE32-E72D297353CC}">
              <c16:uniqueId val="{00000006-6919-4551-8BE8-5FFF9F013B87}"/>
            </c:ext>
          </c:extLst>
        </c:ser>
        <c:dLbls>
          <c:dLblPos val="ctr"/>
          <c:showLegendKey val="0"/>
          <c:showVal val="1"/>
          <c:showCatName val="0"/>
          <c:showSerName val="0"/>
          <c:showPercent val="0"/>
          <c:showBubbleSize val="0"/>
        </c:dLbls>
        <c:gapWidth val="100"/>
        <c:overlap val="100"/>
        <c:axId val="679964655"/>
        <c:axId val="768089967"/>
      </c:barChart>
      <c:valAx>
        <c:axId val="768089967"/>
        <c:scaling>
          <c:orientation val="minMax"/>
          <c:min val="0"/>
        </c:scaling>
        <c:delete val="1"/>
        <c:axPos val="t"/>
        <c:numFmt formatCode="0%" sourceLinked="1"/>
        <c:majorTickMark val="out"/>
        <c:minorTickMark val="none"/>
        <c:tickLblPos val="nextTo"/>
        <c:crossAx val="679964655"/>
        <c:crosses val="autoZero"/>
        <c:crossBetween val="between"/>
      </c:valAx>
      <c:catAx>
        <c:axId val="679964655"/>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68089967"/>
        <c:crosses val="autoZero"/>
        <c:auto val="1"/>
        <c:lblAlgn val="ctr"/>
        <c:lblOffset val="100"/>
        <c:noMultiLvlLbl val="0"/>
      </c:catAx>
      <c:spPr>
        <a:noFill/>
        <a:ln>
          <a:noFill/>
        </a:ln>
        <a:effectLst/>
      </c:spPr>
    </c:plotArea>
    <c:legend>
      <c:legendPos val="r"/>
      <c:layout>
        <c:manualLayout>
          <c:xMode val="edge"/>
          <c:yMode val="edge"/>
          <c:x val="0"/>
          <c:y val="1.7093585648102396E-2"/>
          <c:w val="0.20248119647995719"/>
          <c:h val="0.98255336423915574"/>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871173194694857"/>
          <c:y val="2.5899275880718133E-2"/>
          <c:w val="0.48894592928286928"/>
          <c:h val="0.90615040504836031"/>
        </c:manualLayout>
      </c:layout>
      <c:barChart>
        <c:barDir val="bar"/>
        <c:grouping val="clustered"/>
        <c:varyColors val="0"/>
        <c:ser>
          <c:idx val="2"/>
          <c:order val="2"/>
          <c:tx>
            <c:strRef>
              <c:f>Sheet1!$D$1</c:f>
              <c:strCache>
                <c:ptCount val="1"/>
                <c:pt idx="0">
                  <c:v>GM Dec (S5)</c:v>
                </c:pt>
              </c:strCache>
            </c:strRef>
          </c:tx>
          <c:spPr>
            <a:solidFill>
              <a:srgbClr val="A3E5E0"/>
            </a:solidFill>
            <a:ln>
              <a:noFill/>
            </a:ln>
            <a:effectLst/>
          </c:spPr>
          <c:invertIfNegative val="0"/>
          <c:dLbls>
            <c:dLbl>
              <c:idx val="6"/>
              <c:delete val="1"/>
              <c:extLst>
                <c:ext xmlns:c15="http://schemas.microsoft.com/office/drawing/2012/chart" uri="{CE6537A1-D6FC-4f65-9D91-7224C49458BB}"/>
                <c:ext xmlns:c16="http://schemas.microsoft.com/office/drawing/2014/chart" uri="{C3380CC4-5D6E-409C-BE32-E72D297353CC}">
                  <c16:uniqueId val="{00000000-F143-4717-BD98-5988EA0F87E4}"/>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The price of my food shop has increased</c:v>
                </c:pt>
                <c:pt idx="1">
                  <c:v>My energy (gas or electricity) bills have increased</c:v>
                </c:pt>
                <c:pt idx="2">
                  <c:v>The price of my fuel has increased</c:v>
                </c:pt>
                <c:pt idx="3">
                  <c:v>The price of home broadband or mobile data plans has increased (not asked in ONS survey)</c:v>
                </c:pt>
                <c:pt idx="4">
                  <c:v>My rent or mortgage costs have increased</c:v>
                </c:pt>
                <c:pt idx="5">
                  <c:v>The price of my public transport has increased</c:v>
                </c:pt>
                <c:pt idx="6">
                  <c:v>The price of my childcare or other care costs have increased</c:v>
                </c:pt>
                <c:pt idx="7">
                  <c:v>Other </c:v>
                </c:pt>
              </c:strCache>
            </c:strRef>
          </c:cat>
          <c:val>
            <c:numRef>
              <c:f>Sheet1!$D$2:$D$9</c:f>
              <c:numCache>
                <c:formatCode>0%</c:formatCode>
                <c:ptCount val="8"/>
                <c:pt idx="0">
                  <c:v>0.86420032519838597</c:v>
                </c:pt>
                <c:pt idx="1">
                  <c:v>0.82931536659364802</c:v>
                </c:pt>
                <c:pt idx="2">
                  <c:v>0.51036910987550599</c:v>
                </c:pt>
                <c:pt idx="3">
                  <c:v>0.160628853155384</c:v>
                </c:pt>
                <c:pt idx="4">
                  <c:v>0.207065996519297</c:v>
                </c:pt>
                <c:pt idx="5">
                  <c:v>0.12932431026785801</c:v>
                </c:pt>
                <c:pt idx="6">
                  <c:v>0</c:v>
                </c:pt>
                <c:pt idx="7">
                  <c:v>2.8293148413506799E-2</c:v>
                </c:pt>
              </c:numCache>
            </c:numRef>
          </c:val>
          <c:extLst>
            <c:ext xmlns:c16="http://schemas.microsoft.com/office/drawing/2014/chart" uri="{C3380CC4-5D6E-409C-BE32-E72D297353CC}">
              <c16:uniqueId val="{00000001-F143-4717-BD98-5988EA0F87E4}"/>
            </c:ext>
          </c:extLst>
        </c:ser>
        <c:ser>
          <c:idx val="3"/>
          <c:order val="3"/>
          <c:tx>
            <c:strRef>
              <c:f>Sheet1!$E$1</c:f>
              <c:strCache>
                <c:ptCount val="1"/>
                <c:pt idx="0">
                  <c:v>GM Mar (S6)</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The price of my food shop has increased</c:v>
                </c:pt>
                <c:pt idx="1">
                  <c:v>My energy (gas or electricity) bills have increased</c:v>
                </c:pt>
                <c:pt idx="2">
                  <c:v>The price of my fuel has increased</c:v>
                </c:pt>
                <c:pt idx="3">
                  <c:v>The price of home broadband or mobile data plans has increased (not asked in ONS survey)</c:v>
                </c:pt>
                <c:pt idx="4">
                  <c:v>My rent or mortgage costs have increased</c:v>
                </c:pt>
                <c:pt idx="5">
                  <c:v>The price of my public transport has increased</c:v>
                </c:pt>
                <c:pt idx="6">
                  <c:v>The price of my childcare or other care costs have increased</c:v>
                </c:pt>
                <c:pt idx="7">
                  <c:v>Other </c:v>
                </c:pt>
              </c:strCache>
            </c:strRef>
          </c:cat>
          <c:val>
            <c:numRef>
              <c:f>Sheet1!$E$2:$E$9</c:f>
              <c:numCache>
                <c:formatCode>0%</c:formatCode>
                <c:ptCount val="8"/>
                <c:pt idx="0">
                  <c:v>0.906044736514101</c:v>
                </c:pt>
                <c:pt idx="1">
                  <c:v>0.77826326633955101</c:v>
                </c:pt>
                <c:pt idx="2">
                  <c:v>0.44899832985319699</c:v>
                </c:pt>
                <c:pt idx="3">
                  <c:v>0.39806289575773002</c:v>
                </c:pt>
                <c:pt idx="4">
                  <c:v>0.235655158395569</c:v>
                </c:pt>
                <c:pt idx="5">
                  <c:v>0.136202194762125</c:v>
                </c:pt>
                <c:pt idx="6">
                  <c:v>6.1719020198705399E-2</c:v>
                </c:pt>
                <c:pt idx="7">
                  <c:v>4.0149827995379299E-2</c:v>
                </c:pt>
              </c:numCache>
            </c:numRef>
          </c:val>
          <c:extLst>
            <c:ext xmlns:c16="http://schemas.microsoft.com/office/drawing/2014/chart" uri="{C3380CC4-5D6E-409C-BE32-E72D297353CC}">
              <c16:uniqueId val="{00000002-F143-4717-BD98-5988EA0F87E4}"/>
            </c:ext>
          </c:extLst>
        </c:ser>
        <c:ser>
          <c:idx val="4"/>
          <c:order val="4"/>
          <c:tx>
            <c:strRef>
              <c:f>Sheet1!$F$1</c:f>
              <c:strCache>
                <c:ptCount val="1"/>
                <c:pt idx="0">
                  <c:v>GM May (S7)</c:v>
                </c:pt>
              </c:strCache>
            </c:strRef>
          </c:tx>
          <c:spPr>
            <a:solidFill>
              <a:srgbClr val="00B8A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The price of my food shop has increased</c:v>
                </c:pt>
                <c:pt idx="1">
                  <c:v>My energy (gas or electricity) bills have increased</c:v>
                </c:pt>
                <c:pt idx="2">
                  <c:v>The price of my fuel has increased</c:v>
                </c:pt>
                <c:pt idx="3">
                  <c:v>The price of home broadband or mobile data plans has increased (not asked in ONS survey)</c:v>
                </c:pt>
                <c:pt idx="4">
                  <c:v>My rent or mortgage costs have increased</c:v>
                </c:pt>
                <c:pt idx="5">
                  <c:v>The price of my public transport has increased</c:v>
                </c:pt>
                <c:pt idx="6">
                  <c:v>The price of my childcare or other care costs have increased</c:v>
                </c:pt>
                <c:pt idx="7">
                  <c:v>Other </c:v>
                </c:pt>
              </c:strCache>
            </c:strRef>
          </c:cat>
          <c:val>
            <c:numRef>
              <c:f>Sheet1!$F$2:$F$9</c:f>
              <c:numCache>
                <c:formatCode>0%</c:formatCode>
                <c:ptCount val="8"/>
                <c:pt idx="0">
                  <c:v>0.89290530175707095</c:v>
                </c:pt>
                <c:pt idx="1">
                  <c:v>0.74089458107036898</c:v>
                </c:pt>
                <c:pt idx="2">
                  <c:v>0.401082879417058</c:v>
                </c:pt>
                <c:pt idx="3">
                  <c:v>0.41636069126263497</c:v>
                </c:pt>
                <c:pt idx="4">
                  <c:v>0.31182500077601799</c:v>
                </c:pt>
                <c:pt idx="5">
                  <c:v>0.138977998411522</c:v>
                </c:pt>
                <c:pt idx="6">
                  <c:v>6.0881029152952099E-2</c:v>
                </c:pt>
                <c:pt idx="7">
                  <c:v>7.7829282104894204E-2</c:v>
                </c:pt>
              </c:numCache>
            </c:numRef>
          </c:val>
          <c:extLst>
            <c:ext xmlns:c16="http://schemas.microsoft.com/office/drawing/2014/chart" uri="{C3380CC4-5D6E-409C-BE32-E72D297353CC}">
              <c16:uniqueId val="{00000003-F143-4717-BD98-5988EA0F87E4}"/>
            </c:ext>
          </c:extLst>
        </c:ser>
        <c:ser>
          <c:idx val="5"/>
          <c:order val="5"/>
          <c:tx>
            <c:strRef>
              <c:f>Sheet1!$G$1</c:f>
              <c:strCache>
                <c:ptCount val="1"/>
                <c:pt idx="0">
                  <c:v>GB Benchmarking </c:v>
                </c:pt>
              </c:strCache>
            </c:strRef>
          </c:tx>
          <c:spPr>
            <a:solidFill>
              <a:srgbClr val="009690"/>
            </a:solidFill>
            <a:ln>
              <a:noFill/>
            </a:ln>
            <a:effectLst/>
          </c:spPr>
          <c:invertIfNegative val="0"/>
          <c:dLbls>
            <c:dLbl>
              <c:idx val="0"/>
              <c:layout>
                <c:manualLayout>
                  <c:x val="0"/>
                  <c:y val="-1.553956552843087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143-4717-BD98-5988EA0F87E4}"/>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The price of my food shop has increased</c:v>
                </c:pt>
                <c:pt idx="1">
                  <c:v>My energy (gas or electricity) bills have increased</c:v>
                </c:pt>
                <c:pt idx="2">
                  <c:v>The price of my fuel has increased</c:v>
                </c:pt>
                <c:pt idx="3">
                  <c:v>The price of home broadband or mobile data plans has increased (not asked in ONS survey)</c:v>
                </c:pt>
                <c:pt idx="4">
                  <c:v>My rent or mortgage costs have increased</c:v>
                </c:pt>
                <c:pt idx="5">
                  <c:v>The price of my public transport has increased</c:v>
                </c:pt>
                <c:pt idx="6">
                  <c:v>The price of my childcare or other care costs have increased</c:v>
                </c:pt>
                <c:pt idx="7">
                  <c:v>Other </c:v>
                </c:pt>
              </c:strCache>
            </c:strRef>
          </c:cat>
          <c:val>
            <c:numRef>
              <c:f>Sheet1!$G$2:$G$9</c:f>
              <c:numCache>
                <c:formatCode>0%</c:formatCode>
                <c:ptCount val="8"/>
                <c:pt idx="0">
                  <c:v>0.96</c:v>
                </c:pt>
                <c:pt idx="1">
                  <c:v>0.74</c:v>
                </c:pt>
                <c:pt idx="2">
                  <c:v>0.38</c:v>
                </c:pt>
                <c:pt idx="4">
                  <c:v>0.27</c:v>
                </c:pt>
                <c:pt idx="5">
                  <c:v>0.17</c:v>
                </c:pt>
                <c:pt idx="6">
                  <c:v>7.0000000000000007E-2</c:v>
                </c:pt>
                <c:pt idx="7">
                  <c:v>0.09</c:v>
                </c:pt>
              </c:numCache>
            </c:numRef>
          </c:val>
          <c:extLst>
            <c:ext xmlns:c16="http://schemas.microsoft.com/office/drawing/2014/chart" uri="{C3380CC4-5D6E-409C-BE32-E72D297353CC}">
              <c16:uniqueId val="{00000005-F143-4717-BD98-5988EA0F87E4}"/>
            </c:ext>
          </c:extLst>
        </c:ser>
        <c:dLbls>
          <c:dLblPos val="outEnd"/>
          <c:showLegendKey val="0"/>
          <c:showVal val="1"/>
          <c:showCatName val="0"/>
          <c:showSerName val="0"/>
          <c:showPercent val="0"/>
          <c:showBubbleSize val="0"/>
        </c:dLbls>
        <c:gapWidth val="182"/>
        <c:axId val="525300752"/>
        <c:axId val="525300392"/>
        <c:extLst>
          <c:ext xmlns:c15="http://schemas.microsoft.com/office/drawing/2012/chart" uri="{02D57815-91ED-43cb-92C2-25804820EDAC}">
            <c15:filteredBarSeries>
              <c15:ser>
                <c:idx val="0"/>
                <c:order val="0"/>
                <c:tx>
                  <c:strRef>
                    <c:extLst>
                      <c:ext uri="{02D57815-91ED-43cb-92C2-25804820EDAC}">
                        <c15:formulaRef>
                          <c15:sqref>Sheet1!$B$1</c15:sqref>
                        </c15:formulaRef>
                      </c:ext>
                    </c:extLst>
                    <c:strCache>
                      <c:ptCount val="1"/>
                      <c:pt idx="0">
                        <c:v>GM Sep (S3)</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Sheet1!$A$2:$A$9</c15:sqref>
                        </c15:formulaRef>
                      </c:ext>
                    </c:extLst>
                    <c:strCache>
                      <c:ptCount val="8"/>
                      <c:pt idx="0">
                        <c:v>The price of my food shop has increased</c:v>
                      </c:pt>
                      <c:pt idx="1">
                        <c:v>My energy (gas or electricity) bills have increased</c:v>
                      </c:pt>
                      <c:pt idx="2">
                        <c:v>The price of my fuel has increased</c:v>
                      </c:pt>
                      <c:pt idx="3">
                        <c:v>The price of home broadband or mobile data plans has increased (not asked in ONS survey)</c:v>
                      </c:pt>
                      <c:pt idx="4">
                        <c:v>My rent or mortgage costs have increased</c:v>
                      </c:pt>
                      <c:pt idx="5">
                        <c:v>The price of my public transport has increased</c:v>
                      </c:pt>
                      <c:pt idx="6">
                        <c:v>The price of my childcare or other care costs have increased</c:v>
                      </c:pt>
                      <c:pt idx="7">
                        <c:v>Other </c:v>
                      </c:pt>
                    </c:strCache>
                  </c:strRef>
                </c:cat>
                <c:val>
                  <c:numRef>
                    <c:extLst>
                      <c:ext uri="{02D57815-91ED-43cb-92C2-25804820EDAC}">
                        <c15:formulaRef>
                          <c15:sqref>Sheet1!$B$2:$B$9</c15:sqref>
                        </c15:formulaRef>
                      </c:ext>
                    </c:extLst>
                    <c:numCache>
                      <c:formatCode>0%</c:formatCode>
                      <c:ptCount val="8"/>
                      <c:pt idx="0">
                        <c:v>0.89433710566857805</c:v>
                      </c:pt>
                      <c:pt idx="1">
                        <c:v>0.80478848408971604</c:v>
                      </c:pt>
                      <c:pt idx="2">
                        <c:v>0.60991012460638605</c:v>
                      </c:pt>
                      <c:pt idx="3">
                        <c:v>0.243337386661656</c:v>
                      </c:pt>
                      <c:pt idx="4">
                        <c:v>0.21181215542448001</c:v>
                      </c:pt>
                      <c:pt idx="5">
                        <c:v>0.16027493283398001</c:v>
                      </c:pt>
                      <c:pt idx="7">
                        <c:v>4.6966306867441798E-2</c:v>
                      </c:pt>
                    </c:numCache>
                  </c:numRef>
                </c:val>
                <c:extLst>
                  <c:ext xmlns:c16="http://schemas.microsoft.com/office/drawing/2014/chart" uri="{C3380CC4-5D6E-409C-BE32-E72D297353CC}">
                    <c16:uniqueId val="{00000006-F143-4717-BD98-5988EA0F87E4}"/>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Sheet1!$C$1</c15:sqref>
                        </c15:formulaRef>
                      </c:ext>
                    </c:extLst>
                    <c:strCache>
                      <c:ptCount val="1"/>
                      <c:pt idx="0">
                        <c:v>GM Nov (S4)</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Sheet1!$A$2:$A$9</c15:sqref>
                        </c15:formulaRef>
                      </c:ext>
                    </c:extLst>
                    <c:strCache>
                      <c:ptCount val="8"/>
                      <c:pt idx="0">
                        <c:v>The price of my food shop has increased</c:v>
                      </c:pt>
                      <c:pt idx="1">
                        <c:v>My energy (gas or electricity) bills have increased</c:v>
                      </c:pt>
                      <c:pt idx="2">
                        <c:v>The price of my fuel has increased</c:v>
                      </c:pt>
                      <c:pt idx="3">
                        <c:v>The price of home broadband or mobile data plans has increased (not asked in ONS survey)</c:v>
                      </c:pt>
                      <c:pt idx="4">
                        <c:v>My rent or mortgage costs have increased</c:v>
                      </c:pt>
                      <c:pt idx="5">
                        <c:v>The price of my public transport has increased</c:v>
                      </c:pt>
                      <c:pt idx="6">
                        <c:v>The price of my childcare or other care costs have increased</c:v>
                      </c:pt>
                      <c:pt idx="7">
                        <c:v>Other </c:v>
                      </c:pt>
                    </c:strCache>
                  </c:strRef>
                </c:cat>
                <c:val>
                  <c:numRef>
                    <c:extLst xmlns:c15="http://schemas.microsoft.com/office/drawing/2012/chart">
                      <c:ext xmlns:c15="http://schemas.microsoft.com/office/drawing/2012/chart" uri="{02D57815-91ED-43cb-92C2-25804820EDAC}">
                        <c15:formulaRef>
                          <c15:sqref>Sheet1!$C$2:$C$9</c15:sqref>
                        </c15:formulaRef>
                      </c:ext>
                    </c:extLst>
                    <c:numCache>
                      <c:formatCode>0%</c:formatCode>
                      <c:ptCount val="8"/>
                      <c:pt idx="0">
                        <c:v>0.91070928286139996</c:v>
                      </c:pt>
                      <c:pt idx="1">
                        <c:v>0.84419949032635</c:v>
                      </c:pt>
                      <c:pt idx="2">
                        <c:v>0.60469207646822298</c:v>
                      </c:pt>
                      <c:pt idx="3">
                        <c:v>0.19244379613113499</c:v>
                      </c:pt>
                      <c:pt idx="4">
                        <c:v>0.20091307482211501</c:v>
                      </c:pt>
                      <c:pt idx="5">
                        <c:v>0.14154897733888999</c:v>
                      </c:pt>
                      <c:pt idx="7">
                        <c:v>2.5392947203276998E-2</c:v>
                      </c:pt>
                    </c:numCache>
                  </c:numRef>
                </c:val>
                <c:extLst xmlns:c15="http://schemas.microsoft.com/office/drawing/2012/chart">
                  <c:ext xmlns:c16="http://schemas.microsoft.com/office/drawing/2014/chart" uri="{C3380CC4-5D6E-409C-BE32-E72D297353CC}">
                    <c16:uniqueId val="{00000007-F143-4717-BD98-5988EA0F87E4}"/>
                  </c:ext>
                </c:extLst>
              </c15:ser>
            </c15:filteredBarSeries>
          </c:ext>
        </c:extLst>
      </c:barChart>
      <c:catAx>
        <c:axId val="52530075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25300392"/>
        <c:crosses val="autoZero"/>
        <c:auto val="1"/>
        <c:lblAlgn val="ctr"/>
        <c:lblOffset val="100"/>
        <c:noMultiLvlLbl val="0"/>
      </c:catAx>
      <c:valAx>
        <c:axId val="525300392"/>
        <c:scaling>
          <c:orientation val="minMax"/>
          <c:max val="1"/>
        </c:scaling>
        <c:delete val="1"/>
        <c:axPos val="t"/>
        <c:numFmt formatCode="0%" sourceLinked="1"/>
        <c:majorTickMark val="none"/>
        <c:minorTickMark val="none"/>
        <c:tickLblPos val="nextTo"/>
        <c:crossAx val="525300752"/>
        <c:crosses val="autoZero"/>
        <c:crossBetween val="between"/>
      </c:valAx>
      <c:spPr>
        <a:noFill/>
        <a:ln>
          <a:noFill/>
        </a:ln>
        <a:effectLst/>
      </c:spPr>
    </c:plotArea>
    <c:legend>
      <c:legendPos val="b"/>
      <c:layout>
        <c:manualLayout>
          <c:xMode val="edge"/>
          <c:yMode val="edge"/>
          <c:x val="0.68192782278034214"/>
          <c:y val="0.77147417046862587"/>
          <c:w val="0.30756758353722496"/>
          <c:h val="0.1689574950057223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83934961529133"/>
          <c:y val="1.9191591084328143E-2"/>
          <c:w val="0.21507138729511668"/>
          <c:h val="0.98080840891567189"/>
        </c:manualLayout>
      </c:layout>
      <c:barChart>
        <c:barDir val="bar"/>
        <c:grouping val="clustered"/>
        <c:varyColors val="0"/>
        <c:ser>
          <c:idx val="0"/>
          <c:order val="0"/>
          <c:tx>
            <c:strRef>
              <c:f>Sheet1!$B$1</c:f>
              <c:strCache>
                <c:ptCount val="1"/>
                <c:pt idx="0">
                  <c:v>GB Benchmarking </c:v>
                </c:pt>
              </c:strCache>
            </c:strRef>
          </c:tx>
          <c:spPr>
            <a:solidFill>
              <a:srgbClr val="A5A5A5"/>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85000"/>
                        <a:lumOff val="1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Spending less on non-essentials</c:v>
                </c:pt>
                <c:pt idx="1">
                  <c:v>Using less fuel such as gas or electricity in my home</c:v>
                </c:pt>
                <c:pt idx="2">
                  <c:v>Shopping around more</c:v>
                </c:pt>
                <c:pt idx="3">
                  <c:v>Spending less on food shopping and essentials</c:v>
                </c:pt>
                <c:pt idx="4">
                  <c:v>Cutting back on non-essential journeys in my own vehicle</c:v>
                </c:pt>
                <c:pt idx="5">
                  <c:v>Making energy efficiency improvements to my home</c:v>
                </c:pt>
                <c:pt idx="6">
                  <c:v>Using my savings</c:v>
                </c:pt>
                <c:pt idx="7">
                  <c:v>Using credit more than usual, for example, loans or overdrafts</c:v>
                </c:pt>
                <c:pt idx="8">
                  <c:v>Using support from charities, including food banks </c:v>
                </c:pt>
              </c:strCache>
              <c:extLst/>
            </c:strRef>
          </c:cat>
          <c:val>
            <c:numRef>
              <c:f>Sheet1!$B$2:$B$10</c:f>
              <c:numCache>
                <c:formatCode>0%</c:formatCode>
                <c:ptCount val="9"/>
                <c:pt idx="0">
                  <c:v>0.66</c:v>
                </c:pt>
                <c:pt idx="1">
                  <c:v>0.49</c:v>
                </c:pt>
                <c:pt idx="2">
                  <c:v>0.49</c:v>
                </c:pt>
                <c:pt idx="3">
                  <c:v>0.44</c:v>
                </c:pt>
                <c:pt idx="4">
                  <c:v>0.33</c:v>
                </c:pt>
                <c:pt idx="5">
                  <c:v>0.22</c:v>
                </c:pt>
                <c:pt idx="6">
                  <c:v>0.28000000000000003</c:v>
                </c:pt>
                <c:pt idx="7">
                  <c:v>0.15</c:v>
                </c:pt>
                <c:pt idx="8">
                  <c:v>0.03</c:v>
                </c:pt>
              </c:numCache>
              <c:extLst/>
            </c:numRef>
          </c:val>
          <c:extLst>
            <c:ext xmlns:c16="http://schemas.microsoft.com/office/drawing/2014/chart" uri="{C3380CC4-5D6E-409C-BE32-E72D297353CC}">
              <c16:uniqueId val="{00000002-BAA7-4415-A407-3F94A36E8F61}"/>
            </c:ext>
          </c:extLst>
        </c:ser>
        <c:ser>
          <c:idx val="4"/>
          <c:order val="1"/>
          <c:tx>
            <c:strRef>
              <c:f>Sheet1!$C$1</c:f>
              <c:strCache>
                <c:ptCount val="1"/>
                <c:pt idx="0">
                  <c:v>GM May (S7)</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Sheet1!$C$2:$C$10</c:f>
              <c:numCache>
                <c:formatCode>0%</c:formatCode>
                <c:ptCount val="9"/>
                <c:pt idx="0">
                  <c:v>0.60805945892737401</c:v>
                </c:pt>
                <c:pt idx="1">
                  <c:v>0.54380146811283403</c:v>
                </c:pt>
                <c:pt idx="2">
                  <c:v>0.49046083606267699</c:v>
                </c:pt>
                <c:pt idx="3">
                  <c:v>0.46664030470677398</c:v>
                </c:pt>
                <c:pt idx="4">
                  <c:v>0.35898039556181899</c:v>
                </c:pt>
                <c:pt idx="5">
                  <c:v>0.31660831727622102</c:v>
                </c:pt>
                <c:pt idx="6">
                  <c:v>0.31917796285566302</c:v>
                </c:pt>
                <c:pt idx="7">
                  <c:v>0.18714269377697901</c:v>
                </c:pt>
                <c:pt idx="8">
                  <c:v>5.9961020466205002E-2</c:v>
                </c:pt>
              </c:numCache>
            </c:numRef>
          </c:val>
          <c:extLst>
            <c:ext xmlns:c16="http://schemas.microsoft.com/office/drawing/2014/chart" uri="{C3380CC4-5D6E-409C-BE32-E72D297353CC}">
              <c16:uniqueId val="{00000000-1EF9-4B16-9799-D2D44D5C1167}"/>
            </c:ext>
          </c:extLst>
        </c:ser>
        <c:ser>
          <c:idx val="1"/>
          <c:order val="2"/>
          <c:tx>
            <c:strRef>
              <c:f>Sheet1!$D$1</c:f>
              <c:strCache>
                <c:ptCount val="1"/>
                <c:pt idx="0">
                  <c:v>GM March (S6)</c:v>
                </c:pt>
              </c:strCache>
            </c:strRef>
          </c:tx>
          <c:spPr>
            <a:solidFill>
              <a:srgbClr val="00B8A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rgbClr val="5C5B5A"/>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Spending less on non-essentials</c:v>
                </c:pt>
                <c:pt idx="1">
                  <c:v>Using less fuel such as gas or electricity in my home</c:v>
                </c:pt>
                <c:pt idx="2">
                  <c:v>Shopping around more</c:v>
                </c:pt>
                <c:pt idx="3">
                  <c:v>Spending less on food shopping and essentials</c:v>
                </c:pt>
                <c:pt idx="4">
                  <c:v>Cutting back on non-essential journeys in my own vehicle</c:v>
                </c:pt>
                <c:pt idx="5">
                  <c:v>Making energy efficiency improvements to my home</c:v>
                </c:pt>
                <c:pt idx="6">
                  <c:v>Using my savings</c:v>
                </c:pt>
                <c:pt idx="7">
                  <c:v>Using credit more than usual, for example, loans or overdrafts</c:v>
                </c:pt>
                <c:pt idx="8">
                  <c:v>Using support from charities, including food banks </c:v>
                </c:pt>
              </c:strCache>
              <c:extLst/>
            </c:strRef>
          </c:cat>
          <c:val>
            <c:numRef>
              <c:f>Sheet1!$D$2:$D$10</c:f>
              <c:numCache>
                <c:formatCode>0%</c:formatCode>
                <c:ptCount val="9"/>
                <c:pt idx="0">
                  <c:v>0.65416901250736104</c:v>
                </c:pt>
                <c:pt idx="1">
                  <c:v>0.59148926363518195</c:v>
                </c:pt>
                <c:pt idx="2">
                  <c:v>0.51078041896909498</c:v>
                </c:pt>
                <c:pt idx="3">
                  <c:v>0.46197433789317899</c:v>
                </c:pt>
                <c:pt idx="4">
                  <c:v>0.370791158222259</c:v>
                </c:pt>
                <c:pt idx="5">
                  <c:v>0.33540495232677697</c:v>
                </c:pt>
                <c:pt idx="6">
                  <c:v>0.32704520815291799</c:v>
                </c:pt>
                <c:pt idx="7">
                  <c:v>0.196894014940621</c:v>
                </c:pt>
                <c:pt idx="8">
                  <c:v>5.8749235859025299E-2</c:v>
                </c:pt>
              </c:numCache>
              <c:extLst/>
            </c:numRef>
          </c:val>
          <c:extLst>
            <c:ext xmlns:c16="http://schemas.microsoft.com/office/drawing/2014/chart" uri="{C3380CC4-5D6E-409C-BE32-E72D297353CC}">
              <c16:uniqueId val="{00000001-0294-47D7-B053-8F304485036B}"/>
            </c:ext>
          </c:extLst>
        </c:ser>
        <c:ser>
          <c:idx val="2"/>
          <c:order val="3"/>
          <c:tx>
            <c:strRef>
              <c:f>Sheet1!$E$1</c:f>
              <c:strCache>
                <c:ptCount val="1"/>
                <c:pt idx="0">
                  <c:v>GM December (S5)</c:v>
                </c:pt>
              </c:strCache>
            </c:strRef>
          </c:tx>
          <c:spPr>
            <a:solidFill>
              <a:srgbClr val="A3E5E0"/>
            </a:solidFill>
            <a:ln>
              <a:noFill/>
            </a:ln>
            <a:effectLst/>
          </c:spPr>
          <c:invertIfNegative val="0"/>
          <c:dLbls>
            <c:delete val="1"/>
          </c:dLbls>
          <c:cat>
            <c:strRef>
              <c:f>Sheet1!$A$2:$A$10</c:f>
              <c:strCache>
                <c:ptCount val="9"/>
                <c:pt idx="0">
                  <c:v>Spending less on non-essentials</c:v>
                </c:pt>
                <c:pt idx="1">
                  <c:v>Using less fuel such as gas or electricity in my home</c:v>
                </c:pt>
                <c:pt idx="2">
                  <c:v>Shopping around more</c:v>
                </c:pt>
                <c:pt idx="3">
                  <c:v>Spending less on food shopping and essentials</c:v>
                </c:pt>
                <c:pt idx="4">
                  <c:v>Cutting back on non-essential journeys in my own vehicle</c:v>
                </c:pt>
                <c:pt idx="5">
                  <c:v>Making energy efficiency improvements to my home</c:v>
                </c:pt>
                <c:pt idx="6">
                  <c:v>Using my savings</c:v>
                </c:pt>
                <c:pt idx="7">
                  <c:v>Using credit more than usual, for example, loans or overdrafts</c:v>
                </c:pt>
                <c:pt idx="8">
                  <c:v>Using support from charities, including food banks </c:v>
                </c:pt>
              </c:strCache>
              <c:extLst/>
            </c:strRef>
          </c:cat>
          <c:val>
            <c:numRef>
              <c:f>Sheet1!$E$2:$E$10</c:f>
              <c:numCache>
                <c:formatCode>0%</c:formatCode>
                <c:ptCount val="9"/>
                <c:pt idx="0">
                  <c:v>0.61806034916016395</c:v>
                </c:pt>
                <c:pt idx="1">
                  <c:v>0.56707632757183901</c:v>
                </c:pt>
                <c:pt idx="2">
                  <c:v>0.470629265587509</c:v>
                </c:pt>
                <c:pt idx="3">
                  <c:v>0.460740753635005</c:v>
                </c:pt>
                <c:pt idx="4">
                  <c:v>0.36824507729977402</c:v>
                </c:pt>
                <c:pt idx="5">
                  <c:v>0.332869626209845</c:v>
                </c:pt>
                <c:pt idx="6">
                  <c:v>0.29274536636033899</c:v>
                </c:pt>
                <c:pt idx="7">
                  <c:v>0.17827110683865099</c:v>
                </c:pt>
                <c:pt idx="8">
                  <c:v>6.7284405137441494E-2</c:v>
                </c:pt>
              </c:numCache>
              <c:extLst/>
            </c:numRef>
          </c:val>
          <c:extLst>
            <c:ext xmlns:c16="http://schemas.microsoft.com/office/drawing/2014/chart" uri="{C3380CC4-5D6E-409C-BE32-E72D297353CC}">
              <c16:uniqueId val="{00000001-3ABE-4A38-8878-BD1800928D74}"/>
            </c:ext>
          </c:extLst>
        </c:ser>
        <c:dLbls>
          <c:dLblPos val="outEnd"/>
          <c:showLegendKey val="0"/>
          <c:showVal val="1"/>
          <c:showCatName val="0"/>
          <c:showSerName val="0"/>
          <c:showPercent val="0"/>
          <c:showBubbleSize val="0"/>
        </c:dLbls>
        <c:gapWidth val="50"/>
        <c:axId val="1948624431"/>
        <c:axId val="1948599887"/>
        <c:extLst>
          <c:ext xmlns:c15="http://schemas.microsoft.com/office/drawing/2012/chart" uri="{02D57815-91ED-43cb-92C2-25804820EDAC}">
            <c15:filteredBarSeries>
              <c15:ser>
                <c:idx val="3"/>
                <c:order val="4"/>
                <c:tx>
                  <c:strRef>
                    <c:extLst>
                      <c:ext uri="{02D57815-91ED-43cb-92C2-25804820EDAC}">
                        <c15:formulaRef>
                          <c15:sqref>Sheet1!$F$1</c15:sqref>
                        </c15:formulaRef>
                      </c:ext>
                    </c:extLst>
                    <c:strCache>
                      <c:ptCount val="1"/>
                      <c:pt idx="0">
                        <c:v>GM November (S4)</c:v>
                      </c:pt>
                    </c:strCache>
                  </c:strRef>
                </c:tx>
                <c:spPr>
                  <a:solidFill>
                    <a:srgbClr val="A3E5E0"/>
                  </a:solidFill>
                  <a:ln>
                    <a:noFill/>
                  </a:ln>
                  <a:effectLst/>
                </c:spPr>
                <c:invertIfNegative val="0"/>
                <c:dLbls>
                  <c:delete val="1"/>
                </c:dLbls>
                <c:cat>
                  <c:strRef>
                    <c:extLst>
                      <c:ext uri="{02D57815-91ED-43cb-92C2-25804820EDAC}">
                        <c15:formulaRef>
                          <c15:sqref>Sheet1!$A$2:$A$10</c15:sqref>
                        </c15:formulaRef>
                      </c:ext>
                    </c:extLst>
                    <c:strCache>
                      <c:ptCount val="9"/>
                      <c:pt idx="0">
                        <c:v>Spending less on non-essentials</c:v>
                      </c:pt>
                      <c:pt idx="1">
                        <c:v>Using less fuel such as gas or electricity in my home</c:v>
                      </c:pt>
                      <c:pt idx="2">
                        <c:v>Shopping around more</c:v>
                      </c:pt>
                      <c:pt idx="3">
                        <c:v>Spending less on food shopping and essentials</c:v>
                      </c:pt>
                      <c:pt idx="4">
                        <c:v>Cutting back on non-essential journeys in my own vehicle</c:v>
                      </c:pt>
                      <c:pt idx="5">
                        <c:v>Making energy efficiency improvements to my home</c:v>
                      </c:pt>
                      <c:pt idx="6">
                        <c:v>Using my savings</c:v>
                      </c:pt>
                      <c:pt idx="7">
                        <c:v>Using credit more than usual, for example, loans or overdrafts</c:v>
                      </c:pt>
                      <c:pt idx="8">
                        <c:v>Using support from charities, including food banks </c:v>
                      </c:pt>
                    </c:strCache>
                  </c:strRef>
                </c:cat>
                <c:val>
                  <c:numRef>
                    <c:extLst>
                      <c:ext uri="{02D57815-91ED-43cb-92C2-25804820EDAC}">
                        <c15:formulaRef>
                          <c15:sqref>Sheet1!$F$2:$F$10</c15:sqref>
                        </c15:formulaRef>
                      </c:ext>
                    </c:extLst>
                    <c:numCache>
                      <c:formatCode>0%</c:formatCode>
                      <c:ptCount val="9"/>
                      <c:pt idx="0">
                        <c:v>0.65169872108282001</c:v>
                      </c:pt>
                      <c:pt idx="1">
                        <c:v>0.63234682801589703</c:v>
                      </c:pt>
                      <c:pt idx="2">
                        <c:v>0.51004862140999696</c:v>
                      </c:pt>
                      <c:pt idx="3">
                        <c:v>0.48759272597515901</c:v>
                      </c:pt>
                      <c:pt idx="4">
                        <c:v>0.41112238249007899</c:v>
                      </c:pt>
                      <c:pt idx="5">
                        <c:v>0.350543097380491</c:v>
                      </c:pt>
                      <c:pt idx="6">
                        <c:v>0.30742054054185203</c:v>
                      </c:pt>
                      <c:pt idx="7">
                        <c:v>0.196500782986339</c:v>
                      </c:pt>
                      <c:pt idx="8">
                        <c:v>7.8619293148935607E-2</c:v>
                      </c:pt>
                    </c:numCache>
                  </c:numRef>
                </c:val>
                <c:extLst>
                  <c:ext xmlns:c16="http://schemas.microsoft.com/office/drawing/2014/chart" uri="{C3380CC4-5D6E-409C-BE32-E72D297353CC}">
                    <c16:uniqueId val="{00000001-1CA1-47C6-8FAD-B1C86157407A}"/>
                  </c:ext>
                </c:extLst>
              </c15:ser>
            </c15:filteredBarSeries>
          </c:ext>
        </c:extLst>
      </c:barChart>
      <c:catAx>
        <c:axId val="1948624431"/>
        <c:scaling>
          <c:orientation val="maxMin"/>
        </c:scaling>
        <c:delete val="0"/>
        <c:axPos val="l"/>
        <c:numFmt formatCode="General" sourceLinked="1"/>
        <c:majorTickMark val="out"/>
        <c:minorTickMark val="none"/>
        <c:tickLblPos val="nextTo"/>
        <c:spPr>
          <a:noFill/>
          <a:ln w="9525" cap="flat" cmpd="sng" algn="ctr">
            <a:solidFill>
              <a:schemeClr val="bg1">
                <a:lumMod val="9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crossAx val="1948599887"/>
        <c:crosses val="autoZero"/>
        <c:auto val="1"/>
        <c:lblAlgn val="ctr"/>
        <c:lblOffset val="100"/>
        <c:noMultiLvlLbl val="0"/>
      </c:catAx>
      <c:valAx>
        <c:axId val="1948599887"/>
        <c:scaling>
          <c:orientation val="minMax"/>
          <c:max val="0.75000000000000011"/>
        </c:scaling>
        <c:delete val="1"/>
        <c:axPos val="t"/>
        <c:numFmt formatCode="0%" sourceLinked="1"/>
        <c:majorTickMark val="out"/>
        <c:minorTickMark val="none"/>
        <c:tickLblPos val="nextTo"/>
        <c:crossAx val="1948624431"/>
        <c:crosses val="autoZero"/>
        <c:crossBetween val="between"/>
      </c:valAx>
      <c:spPr>
        <a:noFill/>
        <a:ln w="25400">
          <a:noFill/>
        </a:ln>
        <a:effectLst/>
      </c:spPr>
    </c:plotArea>
    <c:legend>
      <c:legendPos val="r"/>
      <c:layout>
        <c:manualLayout>
          <c:xMode val="edge"/>
          <c:yMode val="edge"/>
          <c:x val="0.72646690313330387"/>
          <c:y val="0.7511949614109229"/>
          <c:w val="0.14996549714813498"/>
          <c:h val="0.21890937429649801"/>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solidFill>
            <a:srgbClr val="5C5B5A"/>
          </a:solidFill>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61355327033608"/>
          <c:y val="0"/>
          <c:w val="0.36330758377002786"/>
          <c:h val="0.99377902989963462"/>
        </c:manualLayout>
      </c:layout>
      <c:barChart>
        <c:barDir val="bar"/>
        <c:grouping val="clustered"/>
        <c:varyColors val="0"/>
        <c:ser>
          <c:idx val="0"/>
          <c:order val="0"/>
          <c:tx>
            <c:strRef>
              <c:f>Sheet1!$B$1</c:f>
              <c:strCache>
                <c:ptCount val="1"/>
                <c:pt idx="0">
                  <c:v>ONS Benchmarking </c:v>
                </c:pt>
              </c:strCache>
            </c:strRef>
          </c:tx>
          <c:spPr>
            <a:solidFill>
              <a:srgbClr val="A5A5A5"/>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85000"/>
                        <a:lumOff val="1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Sheet1!$A$11:$A$18</c:f>
              <c:strCache>
                <c:ptCount val="6"/>
                <c:pt idx="0">
                  <c:v>Walking more to save money</c:v>
                </c:pt>
                <c:pt idx="1">
                  <c:v>Checking that I am benefiting from all the financial support available to me</c:v>
                </c:pt>
                <c:pt idx="2">
                  <c:v>Cutting back on non-essential journeys on public transport</c:v>
                </c:pt>
                <c:pt idx="3">
                  <c:v>Cutting back on home broadband or mobile data plans</c:v>
                </c:pt>
                <c:pt idx="4">
                  <c:v>Looking for safe, warm and free places in my local community </c:v>
                </c:pt>
                <c:pt idx="5">
                  <c:v>Cycling more to save money</c:v>
                </c:pt>
              </c:strCache>
            </c:strRef>
          </c:cat>
          <c:val>
            <c:numRef>
              <c:f>Sheet1!$B$11:$B$18</c:f>
              <c:numCache>
                <c:formatCode>General</c:formatCode>
                <c:ptCount val="6"/>
              </c:numCache>
            </c:numRef>
          </c:val>
          <c:extLst>
            <c:ext xmlns:c16="http://schemas.microsoft.com/office/drawing/2014/chart" uri="{C3380CC4-5D6E-409C-BE32-E72D297353CC}">
              <c16:uniqueId val="{00000001-9E37-4578-9C46-CE72F6F48832}"/>
            </c:ext>
          </c:extLst>
        </c:ser>
        <c:ser>
          <c:idx val="4"/>
          <c:order val="1"/>
          <c:tx>
            <c:strRef>
              <c:f>Sheet1!$C$1</c:f>
              <c:strCache>
                <c:ptCount val="1"/>
                <c:pt idx="0">
                  <c:v>GM May (S7)</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Sheet1!$A$11:$A$18</c:f>
              <c:strCache>
                <c:ptCount val="6"/>
                <c:pt idx="0">
                  <c:v>Walking more to save money</c:v>
                </c:pt>
                <c:pt idx="1">
                  <c:v>Checking that I am benefiting from all the financial support available to me</c:v>
                </c:pt>
                <c:pt idx="2">
                  <c:v>Cutting back on non-essential journeys on public transport</c:v>
                </c:pt>
                <c:pt idx="3">
                  <c:v>Cutting back on home broadband or mobile data plans</c:v>
                </c:pt>
                <c:pt idx="4">
                  <c:v>Looking for safe, warm and free places in my local community </c:v>
                </c:pt>
                <c:pt idx="5">
                  <c:v>Cycling more to save money</c:v>
                </c:pt>
              </c:strCache>
            </c:strRef>
          </c:cat>
          <c:val>
            <c:numRef>
              <c:f>Sheet1!$C$11:$C$18</c:f>
              <c:numCache>
                <c:formatCode>0%</c:formatCode>
                <c:ptCount val="6"/>
                <c:pt idx="0">
                  <c:v>0.29052795644517798</c:v>
                </c:pt>
                <c:pt idx="1">
                  <c:v>0.19999198943325899</c:v>
                </c:pt>
                <c:pt idx="2">
                  <c:v>0.23842188889430299</c:v>
                </c:pt>
                <c:pt idx="3">
                  <c:v>0.167503868310871</c:v>
                </c:pt>
                <c:pt idx="4">
                  <c:v>6.7916715333399394E-2</c:v>
                </c:pt>
                <c:pt idx="5">
                  <c:v>6.98229310385476E-2</c:v>
                </c:pt>
              </c:numCache>
            </c:numRef>
          </c:val>
          <c:extLst>
            <c:ext xmlns:c16="http://schemas.microsoft.com/office/drawing/2014/chart" uri="{C3380CC4-5D6E-409C-BE32-E72D297353CC}">
              <c16:uniqueId val="{00000001-857D-40CF-96F5-946A3131089E}"/>
            </c:ext>
          </c:extLst>
        </c:ser>
        <c:ser>
          <c:idx val="1"/>
          <c:order val="2"/>
          <c:tx>
            <c:strRef>
              <c:f>Sheet1!$D$1</c:f>
              <c:strCache>
                <c:ptCount val="1"/>
                <c:pt idx="0">
                  <c:v>GM March (S6)</c:v>
                </c:pt>
              </c:strCache>
            </c:strRef>
          </c:tx>
          <c:spPr>
            <a:solidFill>
              <a:srgbClr val="00B8A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rgbClr val="5C5B5A"/>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Sheet1!$A$11:$A$18</c:f>
              <c:strCache>
                <c:ptCount val="6"/>
                <c:pt idx="0">
                  <c:v>Walking more to save money</c:v>
                </c:pt>
                <c:pt idx="1">
                  <c:v>Checking that I am benefiting from all the financial support available to me</c:v>
                </c:pt>
                <c:pt idx="2">
                  <c:v>Cutting back on non-essential journeys on public transport</c:v>
                </c:pt>
                <c:pt idx="3">
                  <c:v>Cutting back on home broadband or mobile data plans</c:v>
                </c:pt>
                <c:pt idx="4">
                  <c:v>Looking for safe, warm and free places in my local community </c:v>
                </c:pt>
                <c:pt idx="5">
                  <c:v>Cycling more to save money</c:v>
                </c:pt>
              </c:strCache>
            </c:strRef>
          </c:cat>
          <c:val>
            <c:numRef>
              <c:f>Sheet1!$D$11:$D$18</c:f>
              <c:numCache>
                <c:formatCode>0%</c:formatCode>
                <c:ptCount val="6"/>
                <c:pt idx="0">
                  <c:v>0.289571400305836</c:v>
                </c:pt>
                <c:pt idx="1">
                  <c:v>0.18366412391189799</c:v>
                </c:pt>
                <c:pt idx="2">
                  <c:v>0.242209801969577</c:v>
                </c:pt>
                <c:pt idx="3">
                  <c:v>0.157847820290313</c:v>
                </c:pt>
                <c:pt idx="4">
                  <c:v>5.6208550196955497E-2</c:v>
                </c:pt>
                <c:pt idx="5">
                  <c:v>6.5474201434868998E-2</c:v>
                </c:pt>
              </c:numCache>
            </c:numRef>
          </c:val>
          <c:extLst>
            <c:ext xmlns:c16="http://schemas.microsoft.com/office/drawing/2014/chart" uri="{C3380CC4-5D6E-409C-BE32-E72D297353CC}">
              <c16:uniqueId val="{00000002-9E37-4578-9C46-CE72F6F48832}"/>
            </c:ext>
          </c:extLst>
        </c:ser>
        <c:ser>
          <c:idx val="2"/>
          <c:order val="3"/>
          <c:tx>
            <c:strRef>
              <c:f>Sheet1!$E$1</c:f>
              <c:strCache>
                <c:ptCount val="1"/>
                <c:pt idx="0">
                  <c:v>GM January (S5)</c:v>
                </c:pt>
              </c:strCache>
            </c:strRef>
          </c:tx>
          <c:spPr>
            <a:solidFill>
              <a:srgbClr val="A3E5E0"/>
            </a:solidFill>
            <a:ln>
              <a:noFill/>
            </a:ln>
            <a:effectLst/>
          </c:spPr>
          <c:invertIfNegative val="0"/>
          <c:dLbls>
            <c:delete val="1"/>
          </c:dLbls>
          <c:cat>
            <c:strRef>
              <c:f>Sheet1!$A$11:$A$18</c:f>
              <c:strCache>
                <c:ptCount val="6"/>
                <c:pt idx="0">
                  <c:v>Walking more to save money</c:v>
                </c:pt>
                <c:pt idx="1">
                  <c:v>Checking that I am benefiting from all the financial support available to me</c:v>
                </c:pt>
                <c:pt idx="2">
                  <c:v>Cutting back on non-essential journeys on public transport</c:v>
                </c:pt>
                <c:pt idx="3">
                  <c:v>Cutting back on home broadband or mobile data plans</c:v>
                </c:pt>
                <c:pt idx="4">
                  <c:v>Looking for safe, warm and free places in my local community </c:v>
                </c:pt>
                <c:pt idx="5">
                  <c:v>Cycling more to save money</c:v>
                </c:pt>
              </c:strCache>
            </c:strRef>
          </c:cat>
          <c:val>
            <c:numRef>
              <c:f>Sheet1!$E$11:$E$18</c:f>
              <c:numCache>
                <c:formatCode>0%</c:formatCode>
                <c:ptCount val="6"/>
                <c:pt idx="0">
                  <c:v>0.29583894271997502</c:v>
                </c:pt>
                <c:pt idx="1">
                  <c:v>0.19881876479426699</c:v>
                </c:pt>
                <c:pt idx="2">
                  <c:v>0.22857746218809</c:v>
                </c:pt>
                <c:pt idx="3">
                  <c:v>0.13749651199458501</c:v>
                </c:pt>
                <c:pt idx="4">
                  <c:v>9.7476805929658406E-2</c:v>
                </c:pt>
                <c:pt idx="5">
                  <c:v>7.6656444114403297E-2</c:v>
                </c:pt>
              </c:numCache>
            </c:numRef>
          </c:val>
          <c:extLst>
            <c:ext xmlns:c16="http://schemas.microsoft.com/office/drawing/2014/chart" uri="{C3380CC4-5D6E-409C-BE32-E72D297353CC}">
              <c16:uniqueId val="{00000003-9E37-4578-9C46-CE72F6F48832}"/>
            </c:ext>
          </c:extLst>
        </c:ser>
        <c:dLbls>
          <c:dLblPos val="outEnd"/>
          <c:showLegendKey val="0"/>
          <c:showVal val="1"/>
          <c:showCatName val="0"/>
          <c:showSerName val="0"/>
          <c:showPercent val="0"/>
          <c:showBubbleSize val="0"/>
        </c:dLbls>
        <c:gapWidth val="50"/>
        <c:axId val="1948624431"/>
        <c:axId val="1948599887"/>
      </c:barChart>
      <c:catAx>
        <c:axId val="1948624431"/>
        <c:scaling>
          <c:orientation val="maxMin"/>
        </c:scaling>
        <c:delete val="0"/>
        <c:axPos val="l"/>
        <c:numFmt formatCode="General" sourceLinked="1"/>
        <c:majorTickMark val="out"/>
        <c:minorTickMark val="none"/>
        <c:tickLblPos val="nextTo"/>
        <c:spPr>
          <a:noFill/>
          <a:ln w="9525" cap="flat" cmpd="sng" algn="ctr">
            <a:solidFill>
              <a:schemeClr val="bg1">
                <a:lumMod val="9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crossAx val="1948599887"/>
        <c:crosses val="autoZero"/>
        <c:auto val="1"/>
        <c:lblAlgn val="ctr"/>
        <c:lblOffset val="100"/>
        <c:noMultiLvlLbl val="0"/>
      </c:catAx>
      <c:valAx>
        <c:axId val="1948599887"/>
        <c:scaling>
          <c:orientation val="minMax"/>
          <c:max val="0.75000000000000011"/>
        </c:scaling>
        <c:delete val="1"/>
        <c:axPos val="t"/>
        <c:numFmt formatCode="General" sourceLinked="1"/>
        <c:majorTickMark val="out"/>
        <c:minorTickMark val="none"/>
        <c:tickLblPos val="nextTo"/>
        <c:crossAx val="1948624431"/>
        <c:crosses val="autoZero"/>
        <c:crossBetween val="between"/>
      </c:valAx>
      <c:spPr>
        <a:noFill/>
        <a:ln w="25400">
          <a:noFill/>
        </a:ln>
        <a:effectLst/>
      </c:spPr>
    </c:plotArea>
    <c:plotVisOnly val="1"/>
    <c:dispBlanksAs val="gap"/>
    <c:showDLblsOverMax val="0"/>
  </c:chart>
  <c:spPr>
    <a:noFill/>
    <a:ln>
      <a:noFill/>
    </a:ln>
    <a:effectLst/>
  </c:spPr>
  <c:txPr>
    <a:bodyPr/>
    <a:lstStyle/>
    <a:p>
      <a:pPr>
        <a:defRPr sz="1200">
          <a:solidFill>
            <a:srgbClr val="5C5B5A"/>
          </a:solidFill>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69897584276973"/>
          <c:y val="2.5778830969162253E-2"/>
          <c:w val="0.8729136352998268"/>
          <c:h val="0.72427360965774468"/>
        </c:manualLayout>
      </c:layout>
      <c:barChart>
        <c:barDir val="col"/>
        <c:grouping val="percentStacked"/>
        <c:varyColors val="0"/>
        <c:ser>
          <c:idx val="0"/>
          <c:order val="0"/>
          <c:tx>
            <c:strRef>
              <c:f>Sheet1!$B$1</c:f>
              <c:strCache>
                <c:ptCount val="1"/>
                <c:pt idx="0">
                  <c:v>Don't know</c:v>
                </c:pt>
              </c:strCache>
            </c:strRef>
          </c:tx>
          <c:spPr>
            <a:solidFill>
              <a:srgbClr val="E7E6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Sheet1!$A$4:$A$7</c:f>
              <c:strCache>
                <c:ptCount val="4"/>
                <c:pt idx="0">
                  <c:v>GM Dec 
(S5)</c:v>
                </c:pt>
                <c:pt idx="1">
                  <c:v>GM March 
(S6)</c:v>
                </c:pt>
                <c:pt idx="2">
                  <c:v>GM May 
(S7)</c:v>
                </c:pt>
                <c:pt idx="3">
                  <c:v>GB Benchmarking</c:v>
                </c:pt>
              </c:strCache>
            </c:strRef>
          </c:cat>
          <c:val>
            <c:numRef>
              <c:f>Sheet1!$B$4:$B$7</c:f>
              <c:numCache>
                <c:formatCode>0%</c:formatCode>
                <c:ptCount val="4"/>
                <c:pt idx="0">
                  <c:v>0.17171669201439901</c:v>
                </c:pt>
                <c:pt idx="1">
                  <c:v>0.16</c:v>
                </c:pt>
                <c:pt idx="2">
                  <c:v>0.16</c:v>
                </c:pt>
                <c:pt idx="3">
                  <c:v>0.23</c:v>
                </c:pt>
              </c:numCache>
            </c:numRef>
          </c:val>
          <c:extLst>
            <c:ext xmlns:c16="http://schemas.microsoft.com/office/drawing/2014/chart" uri="{C3380CC4-5D6E-409C-BE32-E72D297353CC}">
              <c16:uniqueId val="{00000000-F9C8-4CE9-B20D-1AE29F857F71}"/>
            </c:ext>
          </c:extLst>
        </c:ser>
        <c:ser>
          <c:idx val="1"/>
          <c:order val="1"/>
          <c:tx>
            <c:strRef>
              <c:f>Sheet1!$C$1</c:f>
              <c:strCache>
                <c:ptCount val="1"/>
                <c:pt idx="0">
                  <c:v>No</c:v>
                </c:pt>
              </c:strCache>
            </c:strRef>
          </c:tx>
          <c:spPr>
            <a:solidFill>
              <a:srgbClr val="7030A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Sheet1!$A$4:$A$7</c:f>
              <c:strCache>
                <c:ptCount val="4"/>
                <c:pt idx="0">
                  <c:v>GM Dec 
(S5)</c:v>
                </c:pt>
                <c:pt idx="1">
                  <c:v>GM March 
(S6)</c:v>
                </c:pt>
                <c:pt idx="2">
                  <c:v>GM May 
(S7)</c:v>
                </c:pt>
                <c:pt idx="3">
                  <c:v>GB Benchmarking</c:v>
                </c:pt>
              </c:strCache>
            </c:strRef>
          </c:cat>
          <c:val>
            <c:numRef>
              <c:f>Sheet1!$C$4:$C$7</c:f>
              <c:numCache>
                <c:formatCode>0%</c:formatCode>
                <c:ptCount val="4"/>
                <c:pt idx="0">
                  <c:v>0.41197454529507999</c:v>
                </c:pt>
                <c:pt idx="1">
                  <c:v>0.43531949142632897</c:v>
                </c:pt>
                <c:pt idx="2">
                  <c:v>0.41439183327433399</c:v>
                </c:pt>
                <c:pt idx="3">
                  <c:v>0.39</c:v>
                </c:pt>
              </c:numCache>
            </c:numRef>
          </c:val>
          <c:extLst>
            <c:ext xmlns:c16="http://schemas.microsoft.com/office/drawing/2014/chart" uri="{C3380CC4-5D6E-409C-BE32-E72D297353CC}">
              <c16:uniqueId val="{00000001-F9C8-4CE9-B20D-1AE29F857F71}"/>
            </c:ext>
          </c:extLst>
        </c:ser>
        <c:ser>
          <c:idx val="2"/>
          <c:order val="2"/>
          <c:tx>
            <c:strRef>
              <c:f>Sheet1!$D$1</c:f>
              <c:strCache>
                <c:ptCount val="1"/>
                <c:pt idx="0">
                  <c:v>Yes</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Sheet1!$A$4:$A$7</c:f>
              <c:strCache>
                <c:ptCount val="4"/>
                <c:pt idx="0">
                  <c:v>GM Dec 
(S5)</c:v>
                </c:pt>
                <c:pt idx="1">
                  <c:v>GM March 
(S6)</c:v>
                </c:pt>
                <c:pt idx="2">
                  <c:v>GM May 
(S7)</c:v>
                </c:pt>
                <c:pt idx="3">
                  <c:v>GB Benchmarking</c:v>
                </c:pt>
              </c:strCache>
            </c:strRef>
          </c:cat>
          <c:val>
            <c:numRef>
              <c:f>Sheet1!$D$4:$D$7</c:f>
              <c:numCache>
                <c:formatCode>0%</c:formatCode>
                <c:ptCount val="4"/>
                <c:pt idx="0">
                  <c:v>0.41433127012023402</c:v>
                </c:pt>
                <c:pt idx="1">
                  <c:v>0.40099475791007599</c:v>
                </c:pt>
                <c:pt idx="2">
                  <c:v>0.42618708578974202</c:v>
                </c:pt>
                <c:pt idx="3">
                  <c:v>0.39</c:v>
                </c:pt>
              </c:numCache>
            </c:numRef>
          </c:val>
          <c:extLst>
            <c:ext xmlns:c16="http://schemas.microsoft.com/office/drawing/2014/chart" uri="{C3380CC4-5D6E-409C-BE32-E72D297353CC}">
              <c16:uniqueId val="{00000002-F9C8-4CE9-B20D-1AE29F857F71}"/>
            </c:ext>
          </c:extLst>
        </c:ser>
        <c:dLbls>
          <c:dLblPos val="ctr"/>
          <c:showLegendKey val="0"/>
          <c:showVal val="1"/>
          <c:showCatName val="0"/>
          <c:showSerName val="0"/>
          <c:showPercent val="0"/>
          <c:showBubbleSize val="0"/>
        </c:dLbls>
        <c:gapWidth val="75"/>
        <c:overlap val="100"/>
        <c:axId val="397232120"/>
        <c:axId val="397228184"/>
      </c:barChart>
      <c:catAx>
        <c:axId val="397232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7228184"/>
        <c:crosses val="autoZero"/>
        <c:auto val="1"/>
        <c:lblAlgn val="ctr"/>
        <c:lblOffset val="100"/>
        <c:noMultiLvlLbl val="0"/>
      </c:catAx>
      <c:valAx>
        <c:axId val="397228184"/>
        <c:scaling>
          <c:orientation val="minMax"/>
        </c:scaling>
        <c:delete val="1"/>
        <c:axPos val="l"/>
        <c:numFmt formatCode="0%" sourceLinked="1"/>
        <c:majorTickMark val="none"/>
        <c:minorTickMark val="none"/>
        <c:tickLblPos val="nextTo"/>
        <c:crossAx val="397232120"/>
        <c:crosses val="autoZero"/>
        <c:crossBetween val="between"/>
      </c:valAx>
      <c:spPr>
        <a:noFill/>
        <a:ln>
          <a:noFill/>
        </a:ln>
        <a:effectLst/>
      </c:spPr>
    </c:plotArea>
    <c:legend>
      <c:legendPos val="l"/>
      <c:layout>
        <c:manualLayout>
          <c:xMode val="edge"/>
          <c:yMode val="edge"/>
          <c:x val="0"/>
          <c:y val="0.3401628040915986"/>
          <c:w val="0.16384097699990974"/>
          <c:h val="0.29964271969268846"/>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329983930403403"/>
          <c:y val="2.5778830969162253E-2"/>
          <c:w val="0.85216185807185352"/>
          <c:h val="0.72999694455034869"/>
        </c:manualLayout>
      </c:layout>
      <c:barChart>
        <c:barDir val="col"/>
        <c:grouping val="percentStacked"/>
        <c:varyColors val="0"/>
        <c:ser>
          <c:idx val="0"/>
          <c:order val="0"/>
          <c:tx>
            <c:strRef>
              <c:f>Sheet1!$B$1</c:f>
              <c:strCache>
                <c:ptCount val="1"/>
                <c:pt idx="0">
                  <c:v>Don't know</c:v>
                </c:pt>
              </c:strCache>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Sheet1!$A$4:$A$7</c:f>
              <c:strCache>
                <c:ptCount val="4"/>
                <c:pt idx="0">
                  <c:v>GM Dec 
(S5)</c:v>
                </c:pt>
                <c:pt idx="1">
                  <c:v>GM March 
(S6)</c:v>
                </c:pt>
                <c:pt idx="2">
                  <c:v>GM May 
(S7)</c:v>
                </c:pt>
                <c:pt idx="3">
                  <c:v>GB Benchmarking</c:v>
                </c:pt>
              </c:strCache>
            </c:strRef>
          </c:cat>
          <c:val>
            <c:numRef>
              <c:f>Sheet1!$B$4:$B$7</c:f>
              <c:numCache>
                <c:formatCode>0%</c:formatCode>
                <c:ptCount val="4"/>
                <c:pt idx="0">
                  <c:v>0.08</c:v>
                </c:pt>
                <c:pt idx="1">
                  <c:v>0.11</c:v>
                </c:pt>
                <c:pt idx="2">
                  <c:v>0.1</c:v>
                </c:pt>
                <c:pt idx="3">
                  <c:v>0.13</c:v>
                </c:pt>
              </c:numCache>
            </c:numRef>
          </c:val>
          <c:extLst>
            <c:ext xmlns:c16="http://schemas.microsoft.com/office/drawing/2014/chart" uri="{C3380CC4-5D6E-409C-BE32-E72D297353CC}">
              <c16:uniqueId val="{00000000-B360-433C-BC9B-0D539C483A71}"/>
            </c:ext>
          </c:extLst>
        </c:ser>
        <c:ser>
          <c:idx val="1"/>
          <c:order val="1"/>
          <c:tx>
            <c:strRef>
              <c:f>Sheet1!$C$1</c:f>
              <c:strCache>
                <c:ptCount val="1"/>
                <c:pt idx="0">
                  <c:v>No</c:v>
                </c:pt>
              </c:strCache>
            </c:strRef>
          </c:tx>
          <c:spPr>
            <a:solidFill>
              <a:srgbClr val="7030A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Sheet1!$A$4:$A$7</c:f>
              <c:strCache>
                <c:ptCount val="4"/>
                <c:pt idx="0">
                  <c:v>GM Dec 
(S5)</c:v>
                </c:pt>
                <c:pt idx="1">
                  <c:v>GM March 
(S6)</c:v>
                </c:pt>
                <c:pt idx="2">
                  <c:v>GM May 
(S7)</c:v>
                </c:pt>
                <c:pt idx="3">
                  <c:v>GB Benchmarking</c:v>
                </c:pt>
              </c:strCache>
            </c:strRef>
          </c:cat>
          <c:val>
            <c:numRef>
              <c:f>Sheet1!$C$4:$C$7</c:f>
              <c:numCache>
                <c:formatCode>0%</c:formatCode>
                <c:ptCount val="4"/>
                <c:pt idx="0">
                  <c:v>0.39070608306839</c:v>
                </c:pt>
                <c:pt idx="1">
                  <c:v>0.40253008802643098</c:v>
                </c:pt>
                <c:pt idx="2">
                  <c:v>0.418501898502665</c:v>
                </c:pt>
                <c:pt idx="3">
                  <c:v>0.28999999999999998</c:v>
                </c:pt>
              </c:numCache>
            </c:numRef>
          </c:val>
          <c:extLst>
            <c:ext xmlns:c16="http://schemas.microsoft.com/office/drawing/2014/chart" uri="{C3380CC4-5D6E-409C-BE32-E72D297353CC}">
              <c16:uniqueId val="{00000001-B360-433C-BC9B-0D539C483A71}"/>
            </c:ext>
          </c:extLst>
        </c:ser>
        <c:ser>
          <c:idx val="2"/>
          <c:order val="2"/>
          <c:tx>
            <c:strRef>
              <c:f>Sheet1!$D$1</c:f>
              <c:strCache>
                <c:ptCount val="1"/>
                <c:pt idx="0">
                  <c:v>Yes</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Sheet1!$A$4:$A$7</c:f>
              <c:strCache>
                <c:ptCount val="4"/>
                <c:pt idx="0">
                  <c:v>GM Dec 
(S5)</c:v>
                </c:pt>
                <c:pt idx="1">
                  <c:v>GM March 
(S6)</c:v>
                </c:pt>
                <c:pt idx="2">
                  <c:v>GM May 
(S7)</c:v>
                </c:pt>
                <c:pt idx="3">
                  <c:v>GB Benchmarking</c:v>
                </c:pt>
              </c:strCache>
            </c:strRef>
          </c:cat>
          <c:val>
            <c:numRef>
              <c:f>Sheet1!$D$4:$D$7</c:f>
              <c:numCache>
                <c:formatCode>0%</c:formatCode>
                <c:ptCount val="4"/>
                <c:pt idx="0">
                  <c:v>0.52971149417984298</c:v>
                </c:pt>
                <c:pt idx="1">
                  <c:v>0.48893158824072203</c:v>
                </c:pt>
                <c:pt idx="2">
                  <c:v>0.48103447973746699</c:v>
                </c:pt>
                <c:pt idx="3">
                  <c:v>0.59</c:v>
                </c:pt>
              </c:numCache>
            </c:numRef>
          </c:val>
          <c:extLst>
            <c:ext xmlns:c16="http://schemas.microsoft.com/office/drawing/2014/chart" uri="{C3380CC4-5D6E-409C-BE32-E72D297353CC}">
              <c16:uniqueId val="{00000002-B360-433C-BC9B-0D539C483A71}"/>
            </c:ext>
          </c:extLst>
        </c:ser>
        <c:dLbls>
          <c:dLblPos val="ctr"/>
          <c:showLegendKey val="0"/>
          <c:showVal val="1"/>
          <c:showCatName val="0"/>
          <c:showSerName val="0"/>
          <c:showPercent val="0"/>
          <c:showBubbleSize val="0"/>
        </c:dLbls>
        <c:gapWidth val="75"/>
        <c:overlap val="100"/>
        <c:axId val="397232120"/>
        <c:axId val="397228184"/>
      </c:barChart>
      <c:catAx>
        <c:axId val="397232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7228184"/>
        <c:crosses val="autoZero"/>
        <c:auto val="1"/>
        <c:lblAlgn val="ctr"/>
        <c:lblOffset val="100"/>
        <c:noMultiLvlLbl val="0"/>
      </c:catAx>
      <c:valAx>
        <c:axId val="397228184"/>
        <c:scaling>
          <c:orientation val="minMax"/>
        </c:scaling>
        <c:delete val="1"/>
        <c:axPos val="l"/>
        <c:numFmt formatCode="0%" sourceLinked="1"/>
        <c:majorTickMark val="none"/>
        <c:minorTickMark val="none"/>
        <c:tickLblPos val="nextTo"/>
        <c:crossAx val="397232120"/>
        <c:crosses val="autoZero"/>
        <c:crossBetween val="between"/>
      </c:valAx>
      <c:spPr>
        <a:noFill/>
        <a:ln>
          <a:noFill/>
        </a:ln>
        <a:effectLst/>
      </c:spPr>
    </c:plotArea>
    <c:legend>
      <c:legendPos val="l"/>
      <c:layout>
        <c:manualLayout>
          <c:xMode val="edge"/>
          <c:yMode val="edge"/>
          <c:x val="0"/>
          <c:y val="0.34302447153790067"/>
          <c:w val="0.151891505267017"/>
          <c:h val="0.3253977267094069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481098363469492E-2"/>
          <c:y val="2.5759092929603704E-2"/>
          <c:w val="0.77401362739094692"/>
          <c:h val="0.83398571110357722"/>
        </c:manualLayout>
      </c:layout>
      <c:barChart>
        <c:barDir val="col"/>
        <c:grouping val="percentStacked"/>
        <c:varyColors val="0"/>
        <c:ser>
          <c:idx val="0"/>
          <c:order val="0"/>
          <c:tx>
            <c:strRef>
              <c:f>Sheet1!$B$1</c:f>
              <c:strCache>
                <c:ptCount val="1"/>
                <c:pt idx="0">
                  <c:v>Not worthwhile (0-4)</c:v>
                </c:pt>
              </c:strCache>
            </c:strRef>
          </c:tx>
          <c:spPr>
            <a:solidFill>
              <a:srgbClr val="FF0000"/>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March '23 (S6)</c:v>
                </c:pt>
                <c:pt idx="1">
                  <c:v>May '23 (S7)</c:v>
                </c:pt>
              </c:strCache>
            </c:strRef>
          </c:cat>
          <c:val>
            <c:numRef>
              <c:f>Sheet1!$B$2:$B$3</c:f>
              <c:numCache>
                <c:formatCode>0%</c:formatCode>
                <c:ptCount val="2"/>
                <c:pt idx="0">
                  <c:v>0.13</c:v>
                </c:pt>
                <c:pt idx="1">
                  <c:v>0.14000000000000001</c:v>
                </c:pt>
              </c:numCache>
            </c:numRef>
          </c:val>
          <c:extLst>
            <c:ext xmlns:c16="http://schemas.microsoft.com/office/drawing/2014/chart" uri="{C3380CC4-5D6E-409C-BE32-E72D297353CC}">
              <c16:uniqueId val="{00000000-E89A-42B1-823C-658B0400EF2A}"/>
            </c:ext>
          </c:extLst>
        </c:ser>
        <c:ser>
          <c:idx val="1"/>
          <c:order val="1"/>
          <c:tx>
            <c:strRef>
              <c:f>Sheet1!$C$1</c:f>
              <c:strCache>
                <c:ptCount val="1"/>
                <c:pt idx="0">
                  <c:v>Neither/nor (5-6)</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March '23 (S6)</c:v>
                </c:pt>
                <c:pt idx="1">
                  <c:v>May '23 (S7)</c:v>
                </c:pt>
              </c:strCache>
            </c:strRef>
          </c:cat>
          <c:val>
            <c:numRef>
              <c:f>Sheet1!$C$2:$C$3</c:f>
              <c:numCache>
                <c:formatCode>0%</c:formatCode>
                <c:ptCount val="2"/>
                <c:pt idx="0">
                  <c:v>0.21</c:v>
                </c:pt>
                <c:pt idx="1">
                  <c:v>0.24</c:v>
                </c:pt>
              </c:numCache>
            </c:numRef>
          </c:val>
          <c:extLst>
            <c:ext xmlns:c16="http://schemas.microsoft.com/office/drawing/2014/chart" uri="{C3380CC4-5D6E-409C-BE32-E72D297353CC}">
              <c16:uniqueId val="{00000001-E89A-42B1-823C-658B0400EF2A}"/>
            </c:ext>
          </c:extLst>
        </c:ser>
        <c:ser>
          <c:idx val="2"/>
          <c:order val="2"/>
          <c:tx>
            <c:strRef>
              <c:f>Sheet1!$D$1</c:f>
              <c:strCache>
                <c:ptCount val="1"/>
                <c:pt idx="0">
                  <c:v>Quite worthwhile (7-8)</c:v>
                </c:pt>
              </c:strCache>
            </c:strRef>
          </c:tx>
          <c:spPr>
            <a:solidFill>
              <a:schemeClr val="tx1">
                <a:lumMod val="25000"/>
                <a:lumOff val="75000"/>
              </a:schemeClr>
            </a:solidFill>
            <a:ln>
              <a:noFill/>
            </a:ln>
            <a:effectLst/>
          </c:spPr>
          <c:invertIfNegative val="0"/>
          <c:dPt>
            <c:idx val="0"/>
            <c:invertIfNegative val="0"/>
            <c:bubble3D val="0"/>
            <c:spPr>
              <a:solidFill>
                <a:srgbClr val="6DD5CE"/>
              </a:solidFill>
              <a:ln>
                <a:noFill/>
              </a:ln>
              <a:effectLst/>
            </c:spPr>
            <c:extLst>
              <c:ext xmlns:c16="http://schemas.microsoft.com/office/drawing/2014/chart" uri="{C3380CC4-5D6E-409C-BE32-E72D297353CC}">
                <c16:uniqueId val="{00000000-8C79-4982-9F2A-0A9E3DE3965B}"/>
              </c:ext>
            </c:extLst>
          </c:dPt>
          <c:dPt>
            <c:idx val="1"/>
            <c:invertIfNegative val="0"/>
            <c:bubble3D val="0"/>
            <c:spPr>
              <a:solidFill>
                <a:srgbClr val="6DD5CE"/>
              </a:solidFill>
              <a:ln>
                <a:noFill/>
              </a:ln>
              <a:effectLst/>
            </c:spPr>
            <c:extLst>
              <c:ext xmlns:c16="http://schemas.microsoft.com/office/drawing/2014/chart" uri="{C3380CC4-5D6E-409C-BE32-E72D297353CC}">
                <c16:uniqueId val="{00000008-0DCF-4941-80C2-8C755536FBC4}"/>
              </c:ext>
            </c:extLst>
          </c:dPt>
          <c:dPt>
            <c:idx val="2"/>
            <c:invertIfNegative val="0"/>
            <c:bubble3D val="0"/>
            <c:spPr>
              <a:solidFill>
                <a:srgbClr val="6DD5CE"/>
              </a:solidFill>
              <a:ln>
                <a:noFill/>
              </a:ln>
              <a:effectLst/>
            </c:spPr>
            <c:extLst>
              <c:ext xmlns:c16="http://schemas.microsoft.com/office/drawing/2014/chart" uri="{C3380CC4-5D6E-409C-BE32-E72D297353CC}">
                <c16:uniqueId val="{00000004-470B-4999-AD93-CD3F18BF8440}"/>
              </c:ext>
            </c:extLst>
          </c:dPt>
          <c:dPt>
            <c:idx val="3"/>
            <c:invertIfNegative val="0"/>
            <c:bubble3D val="0"/>
            <c:spPr>
              <a:solidFill>
                <a:srgbClr val="6DD5CE"/>
              </a:solidFill>
              <a:ln>
                <a:noFill/>
              </a:ln>
              <a:effectLst/>
            </c:spPr>
            <c:extLst>
              <c:ext xmlns:c16="http://schemas.microsoft.com/office/drawing/2014/chart" uri="{C3380CC4-5D6E-409C-BE32-E72D297353CC}">
                <c16:uniqueId val="{00000006-7BBD-43FE-A6F8-CE24762D8935}"/>
              </c:ext>
            </c:extLst>
          </c:dPt>
          <c:dPt>
            <c:idx val="4"/>
            <c:invertIfNegative val="0"/>
            <c:bubble3D val="0"/>
            <c:spPr>
              <a:solidFill>
                <a:srgbClr val="6DD5CE"/>
              </a:solidFill>
              <a:ln>
                <a:noFill/>
              </a:ln>
              <a:effectLst/>
            </c:spPr>
            <c:extLst>
              <c:ext xmlns:c16="http://schemas.microsoft.com/office/drawing/2014/chart" uri="{C3380CC4-5D6E-409C-BE32-E72D297353CC}">
                <c16:uniqueId val="{00000008-D6F3-4122-9EC6-92D7A27DE411}"/>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March '23 (S6)</c:v>
                </c:pt>
                <c:pt idx="1">
                  <c:v>May '23 (S7)</c:v>
                </c:pt>
              </c:strCache>
            </c:strRef>
          </c:cat>
          <c:val>
            <c:numRef>
              <c:f>Sheet1!$D$2:$D$3</c:f>
              <c:numCache>
                <c:formatCode>0%</c:formatCode>
                <c:ptCount val="2"/>
                <c:pt idx="0">
                  <c:v>0.39</c:v>
                </c:pt>
                <c:pt idx="1">
                  <c:v>0.38</c:v>
                </c:pt>
              </c:numCache>
            </c:numRef>
          </c:val>
          <c:extLst>
            <c:ext xmlns:c16="http://schemas.microsoft.com/office/drawing/2014/chart" uri="{C3380CC4-5D6E-409C-BE32-E72D297353CC}">
              <c16:uniqueId val="{00000002-E89A-42B1-823C-658B0400EF2A}"/>
            </c:ext>
          </c:extLst>
        </c:ser>
        <c:ser>
          <c:idx val="3"/>
          <c:order val="3"/>
          <c:tx>
            <c:strRef>
              <c:f>Sheet1!$E$1</c:f>
              <c:strCache>
                <c:ptCount val="1"/>
                <c:pt idx="0">
                  <c:v>Very worthwhile (9-10)</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March '23 (S6)</c:v>
                </c:pt>
                <c:pt idx="1">
                  <c:v>May '23 (S7)</c:v>
                </c:pt>
              </c:strCache>
            </c:strRef>
          </c:cat>
          <c:val>
            <c:numRef>
              <c:f>Sheet1!$E$2:$E$3</c:f>
              <c:numCache>
                <c:formatCode>0%</c:formatCode>
                <c:ptCount val="2"/>
                <c:pt idx="0">
                  <c:v>0.26</c:v>
                </c:pt>
                <c:pt idx="1">
                  <c:v>0.24</c:v>
                </c:pt>
              </c:numCache>
            </c:numRef>
          </c:val>
          <c:extLst>
            <c:ext xmlns:c16="http://schemas.microsoft.com/office/drawing/2014/chart" uri="{C3380CC4-5D6E-409C-BE32-E72D297353CC}">
              <c16:uniqueId val="{00000001-48F3-4073-AB3F-8B778662BEDC}"/>
            </c:ext>
          </c:extLst>
        </c:ser>
        <c:dLbls>
          <c:showLegendKey val="0"/>
          <c:showVal val="0"/>
          <c:showCatName val="0"/>
          <c:showSerName val="0"/>
          <c:showPercent val="0"/>
          <c:showBubbleSize val="0"/>
        </c:dLbls>
        <c:gapWidth val="75"/>
        <c:overlap val="100"/>
        <c:axId val="1948619855"/>
        <c:axId val="1948612367"/>
      </c:barChart>
      <c:catAx>
        <c:axId val="1948619855"/>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crossAx val="1948612367"/>
        <c:crosses val="autoZero"/>
        <c:auto val="1"/>
        <c:lblAlgn val="ctr"/>
        <c:lblOffset val="100"/>
        <c:noMultiLvlLbl val="0"/>
      </c:catAx>
      <c:valAx>
        <c:axId val="1948612367"/>
        <c:scaling>
          <c:orientation val="minMax"/>
        </c:scaling>
        <c:delete val="1"/>
        <c:axPos val="l"/>
        <c:numFmt formatCode="0%" sourceLinked="1"/>
        <c:majorTickMark val="out"/>
        <c:minorTickMark val="none"/>
        <c:tickLblPos val="nextTo"/>
        <c:crossAx val="1948619855"/>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143705862969704"/>
          <c:y val="2.5778830969162253E-2"/>
          <c:w val="0.83778374943410017"/>
          <c:h val="0.76147528645967122"/>
        </c:manualLayout>
      </c:layout>
      <c:barChart>
        <c:barDir val="col"/>
        <c:grouping val="percentStacked"/>
        <c:varyColors val="0"/>
        <c:ser>
          <c:idx val="0"/>
          <c:order val="0"/>
          <c:tx>
            <c:strRef>
              <c:f>Sheet1!$B$1</c:f>
              <c:strCache>
                <c:ptCount val="1"/>
                <c:pt idx="0">
                  <c:v>Don't know</c:v>
                </c:pt>
              </c:strCache>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Sheet1!$A$4:$A$7</c:f>
              <c:strCache>
                <c:ptCount val="4"/>
                <c:pt idx="0">
                  <c:v>GM Dec
(S5)</c:v>
                </c:pt>
                <c:pt idx="1">
                  <c:v>GM March 
(S6)</c:v>
                </c:pt>
                <c:pt idx="2">
                  <c:v>GM May 
(S7)</c:v>
                </c:pt>
                <c:pt idx="3">
                  <c:v>GB Benchmarking</c:v>
                </c:pt>
              </c:strCache>
            </c:strRef>
          </c:cat>
          <c:val>
            <c:numRef>
              <c:f>Sheet1!$B$4:$B$7</c:f>
              <c:numCache>
                <c:formatCode>0%</c:formatCode>
                <c:ptCount val="4"/>
                <c:pt idx="0">
                  <c:v>0.03</c:v>
                </c:pt>
                <c:pt idx="1">
                  <c:v>0.05</c:v>
                </c:pt>
                <c:pt idx="2">
                  <c:v>0.02</c:v>
                </c:pt>
                <c:pt idx="3">
                  <c:v>0.05</c:v>
                </c:pt>
              </c:numCache>
            </c:numRef>
          </c:val>
          <c:extLst>
            <c:ext xmlns:c16="http://schemas.microsoft.com/office/drawing/2014/chart" uri="{C3380CC4-5D6E-409C-BE32-E72D297353CC}">
              <c16:uniqueId val="{00000000-98A6-4FFF-B3C9-8F6E37B0FCCD}"/>
            </c:ext>
          </c:extLst>
        </c:ser>
        <c:ser>
          <c:idx val="1"/>
          <c:order val="1"/>
          <c:tx>
            <c:strRef>
              <c:f>Sheet1!$C$1</c:f>
              <c:strCache>
                <c:ptCount val="1"/>
                <c:pt idx="0">
                  <c:v>No</c:v>
                </c:pt>
              </c:strCache>
            </c:strRef>
          </c:tx>
          <c:spPr>
            <a:solidFill>
              <a:srgbClr val="7030A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Sheet1!$A$4:$A$7</c:f>
              <c:strCache>
                <c:ptCount val="4"/>
                <c:pt idx="0">
                  <c:v>GM Dec
(S5)</c:v>
                </c:pt>
                <c:pt idx="1">
                  <c:v>GM March 
(S6)</c:v>
                </c:pt>
                <c:pt idx="2">
                  <c:v>GM May 
(S7)</c:v>
                </c:pt>
                <c:pt idx="3">
                  <c:v>GB Benchmarking</c:v>
                </c:pt>
              </c:strCache>
            </c:strRef>
          </c:cat>
          <c:val>
            <c:numRef>
              <c:f>Sheet1!$C$4:$C$7</c:f>
              <c:numCache>
                <c:formatCode>0%</c:formatCode>
                <c:ptCount val="4"/>
                <c:pt idx="0">
                  <c:v>0.65</c:v>
                </c:pt>
                <c:pt idx="1">
                  <c:v>0.61367075295818296</c:v>
                </c:pt>
                <c:pt idx="2">
                  <c:v>0.61</c:v>
                </c:pt>
                <c:pt idx="3">
                  <c:v>0.72</c:v>
                </c:pt>
              </c:numCache>
            </c:numRef>
          </c:val>
          <c:extLst>
            <c:ext xmlns:c16="http://schemas.microsoft.com/office/drawing/2014/chart" uri="{C3380CC4-5D6E-409C-BE32-E72D297353CC}">
              <c16:uniqueId val="{00000001-98A6-4FFF-B3C9-8F6E37B0FCCD}"/>
            </c:ext>
          </c:extLst>
        </c:ser>
        <c:ser>
          <c:idx val="2"/>
          <c:order val="2"/>
          <c:tx>
            <c:strRef>
              <c:f>Sheet1!$D$1</c:f>
              <c:strCache>
                <c:ptCount val="1"/>
                <c:pt idx="0">
                  <c:v>Yes</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Sheet1!$A$4:$A$7</c:f>
              <c:strCache>
                <c:ptCount val="4"/>
                <c:pt idx="0">
                  <c:v>GM Dec
(S5)</c:v>
                </c:pt>
                <c:pt idx="1">
                  <c:v>GM March 
(S6)</c:v>
                </c:pt>
                <c:pt idx="2">
                  <c:v>GM May 
(S7)</c:v>
                </c:pt>
                <c:pt idx="3">
                  <c:v>GB Benchmarking</c:v>
                </c:pt>
              </c:strCache>
            </c:strRef>
          </c:cat>
          <c:val>
            <c:numRef>
              <c:f>Sheet1!$D$4:$D$7</c:f>
              <c:numCache>
                <c:formatCode>0%</c:formatCode>
                <c:ptCount val="4"/>
                <c:pt idx="0">
                  <c:v>0.3</c:v>
                </c:pt>
                <c:pt idx="1">
                  <c:v>0.33952713511456301</c:v>
                </c:pt>
                <c:pt idx="2">
                  <c:v>0.34</c:v>
                </c:pt>
                <c:pt idx="3">
                  <c:v>0.23</c:v>
                </c:pt>
              </c:numCache>
            </c:numRef>
          </c:val>
          <c:extLst>
            <c:ext xmlns:c16="http://schemas.microsoft.com/office/drawing/2014/chart" uri="{C3380CC4-5D6E-409C-BE32-E72D297353CC}">
              <c16:uniqueId val="{00000002-98A6-4FFF-B3C9-8F6E37B0FCCD}"/>
            </c:ext>
          </c:extLst>
        </c:ser>
        <c:dLbls>
          <c:dLblPos val="ctr"/>
          <c:showLegendKey val="0"/>
          <c:showVal val="1"/>
          <c:showCatName val="0"/>
          <c:showSerName val="0"/>
          <c:showPercent val="0"/>
          <c:showBubbleSize val="0"/>
        </c:dLbls>
        <c:gapWidth val="75"/>
        <c:overlap val="100"/>
        <c:axId val="397232120"/>
        <c:axId val="397228184"/>
      </c:barChart>
      <c:catAx>
        <c:axId val="397232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7228184"/>
        <c:crosses val="autoZero"/>
        <c:auto val="1"/>
        <c:lblAlgn val="ctr"/>
        <c:lblOffset val="100"/>
        <c:noMultiLvlLbl val="0"/>
      </c:catAx>
      <c:valAx>
        <c:axId val="397228184"/>
        <c:scaling>
          <c:orientation val="minMax"/>
        </c:scaling>
        <c:delete val="1"/>
        <c:axPos val="l"/>
        <c:numFmt formatCode="0%" sourceLinked="1"/>
        <c:majorTickMark val="none"/>
        <c:minorTickMark val="none"/>
        <c:tickLblPos val="nextTo"/>
        <c:crossAx val="397232120"/>
        <c:crosses val="autoZero"/>
        <c:crossBetween val="between"/>
      </c:valAx>
      <c:spPr>
        <a:noFill/>
        <a:ln>
          <a:noFill/>
        </a:ln>
        <a:effectLst/>
      </c:spPr>
    </c:plotArea>
    <c:legend>
      <c:legendPos val="l"/>
      <c:layout>
        <c:manualLayout>
          <c:xMode val="edge"/>
          <c:yMode val="edge"/>
          <c:x val="1.5740384204766981E-2"/>
          <c:y val="0.33443946919899448"/>
          <c:w val="0.17445334697578907"/>
          <c:h val="0.2452710382129495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9006025829270667E-2"/>
          <c:y val="0"/>
          <c:w val="0.97096437448356887"/>
          <c:h val="0.75827383636369416"/>
        </c:manualLayout>
      </c:layout>
      <c:barChart>
        <c:barDir val="col"/>
        <c:grouping val="stacked"/>
        <c:varyColors val="0"/>
        <c:ser>
          <c:idx val="0"/>
          <c:order val="0"/>
          <c:tx>
            <c:strRef>
              <c:f>Sheet1!$B$1</c:f>
              <c:strCache>
                <c:ptCount val="1"/>
                <c:pt idx="0">
                  <c:v>Don't know / Prefer not to say </c:v>
                </c:pt>
              </c:strCache>
            </c:strRef>
          </c:tx>
          <c:spPr>
            <a:solidFill>
              <a:srgbClr val="5C5B5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Which of the following statements best describes your situation in relation to your current level of debt?</c:v>
                </c:pt>
              </c:strCache>
            </c:strRef>
          </c:cat>
          <c:val>
            <c:numRef>
              <c:f>Sheet1!$B$2</c:f>
              <c:numCache>
                <c:formatCode>0%</c:formatCode>
                <c:ptCount val="1"/>
                <c:pt idx="0">
                  <c:v>0.02</c:v>
                </c:pt>
              </c:numCache>
            </c:numRef>
          </c:val>
          <c:extLst>
            <c:ext xmlns:c16="http://schemas.microsoft.com/office/drawing/2014/chart" uri="{C3380CC4-5D6E-409C-BE32-E72D297353CC}">
              <c16:uniqueId val="{00000000-4567-42ED-A74C-C713DA21FA48}"/>
            </c:ext>
          </c:extLst>
        </c:ser>
        <c:ser>
          <c:idx val="1"/>
          <c:order val="1"/>
          <c:tx>
            <c:strRef>
              <c:f>Sheet1!$C$1</c:f>
              <c:strCache>
                <c:ptCount val="1"/>
                <c:pt idx="0">
                  <c:v>Unable to manage</c:v>
                </c:pt>
              </c:strCache>
            </c:strRef>
          </c:tx>
          <c:spPr>
            <a:solidFill>
              <a:srgbClr val="FF010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Which of the following statements best describes your situation in relation to your current level of debt?</c:v>
                </c:pt>
              </c:strCache>
            </c:strRef>
          </c:cat>
          <c:val>
            <c:numRef>
              <c:f>Sheet1!$C$2</c:f>
              <c:numCache>
                <c:formatCode>0%</c:formatCode>
                <c:ptCount val="1"/>
                <c:pt idx="0">
                  <c:v>5.09287374478576E-2</c:v>
                </c:pt>
              </c:numCache>
            </c:numRef>
          </c:val>
          <c:extLst>
            <c:ext xmlns:c16="http://schemas.microsoft.com/office/drawing/2014/chart" uri="{C3380CC4-5D6E-409C-BE32-E72D297353CC}">
              <c16:uniqueId val="{00000001-4567-42ED-A74C-C713DA21FA48}"/>
            </c:ext>
          </c:extLst>
        </c:ser>
        <c:ser>
          <c:idx val="2"/>
          <c:order val="2"/>
          <c:tx>
            <c:strRef>
              <c:f>Sheet1!$D$1</c:f>
              <c:strCache>
                <c:ptCount val="1"/>
                <c:pt idx="0">
                  <c:v>Difficult to manage</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Which of the following statements best describes your situation in relation to your current level of debt?</c:v>
                </c:pt>
              </c:strCache>
            </c:strRef>
          </c:cat>
          <c:val>
            <c:numRef>
              <c:f>Sheet1!$D$2</c:f>
              <c:numCache>
                <c:formatCode>0%</c:formatCode>
                <c:ptCount val="1"/>
                <c:pt idx="0">
                  <c:v>0.18854200044927599</c:v>
                </c:pt>
              </c:numCache>
            </c:numRef>
          </c:val>
          <c:extLst>
            <c:ext xmlns:c16="http://schemas.microsoft.com/office/drawing/2014/chart" uri="{C3380CC4-5D6E-409C-BE32-E72D297353CC}">
              <c16:uniqueId val="{00000002-4567-42ED-A74C-C713DA21FA48}"/>
            </c:ext>
          </c:extLst>
        </c:ser>
        <c:ser>
          <c:idx val="3"/>
          <c:order val="3"/>
          <c:tx>
            <c:strRef>
              <c:f>Sheet1!$E$1</c:f>
              <c:strCache>
                <c:ptCount val="1"/>
                <c:pt idx="0">
                  <c:v>Getting harder</c:v>
                </c:pt>
              </c:strCache>
            </c:strRef>
          </c:tx>
          <c:spPr>
            <a:solidFill>
              <a:srgbClr val="FFCCC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Which of the following statements best describes your situation in relation to your current level of debt?</c:v>
                </c:pt>
              </c:strCache>
            </c:strRef>
          </c:cat>
          <c:val>
            <c:numRef>
              <c:f>Sheet1!$E$2</c:f>
              <c:numCache>
                <c:formatCode>0%</c:formatCode>
                <c:ptCount val="1"/>
                <c:pt idx="0">
                  <c:v>0.45631765103211003</c:v>
                </c:pt>
              </c:numCache>
            </c:numRef>
          </c:val>
          <c:extLst>
            <c:ext xmlns:c16="http://schemas.microsoft.com/office/drawing/2014/chart" uri="{C3380CC4-5D6E-409C-BE32-E72D297353CC}">
              <c16:uniqueId val="{00000003-4567-42ED-A74C-C713DA21FA48}"/>
            </c:ext>
          </c:extLst>
        </c:ser>
        <c:ser>
          <c:idx val="4"/>
          <c:order val="4"/>
          <c:tx>
            <c:strRef>
              <c:f>Sheet1!$F$1</c:f>
              <c:strCache>
                <c:ptCount val="1"/>
                <c:pt idx="0">
                  <c:v>Can easily manage</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Which of the following statements best describes your situation in relation to your current level of debt?</c:v>
                </c:pt>
              </c:strCache>
            </c:strRef>
          </c:cat>
          <c:val>
            <c:numRef>
              <c:f>Sheet1!$F$2</c:f>
              <c:numCache>
                <c:formatCode>0%</c:formatCode>
                <c:ptCount val="1"/>
                <c:pt idx="0">
                  <c:v>0.199365077625964</c:v>
                </c:pt>
              </c:numCache>
            </c:numRef>
          </c:val>
          <c:extLst>
            <c:ext xmlns:c16="http://schemas.microsoft.com/office/drawing/2014/chart" uri="{C3380CC4-5D6E-409C-BE32-E72D297353CC}">
              <c16:uniqueId val="{00000004-4567-42ED-A74C-C713DA21FA48}"/>
            </c:ext>
          </c:extLst>
        </c:ser>
        <c:ser>
          <c:idx val="5"/>
          <c:order val="5"/>
          <c:tx>
            <c:strRef>
              <c:f>Sheet1!$G$1</c:f>
              <c:strCache>
                <c:ptCount val="1"/>
                <c:pt idx="0">
                  <c:v>No debt</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Which of the following statements best describes your situation in relation to your current level of debt?</c:v>
                </c:pt>
              </c:strCache>
            </c:strRef>
          </c:cat>
          <c:val>
            <c:numRef>
              <c:f>Sheet1!$G$2</c:f>
              <c:numCache>
                <c:formatCode>0%</c:formatCode>
                <c:ptCount val="1"/>
                <c:pt idx="0">
                  <c:v>8.1464053773661199E-2</c:v>
                </c:pt>
              </c:numCache>
            </c:numRef>
          </c:val>
          <c:extLst>
            <c:ext xmlns:c16="http://schemas.microsoft.com/office/drawing/2014/chart" uri="{C3380CC4-5D6E-409C-BE32-E72D297353CC}">
              <c16:uniqueId val="{00000005-4567-42ED-A74C-C713DA21FA48}"/>
            </c:ext>
          </c:extLst>
        </c:ser>
        <c:dLbls>
          <c:dLblPos val="inEnd"/>
          <c:showLegendKey val="0"/>
          <c:showVal val="1"/>
          <c:showCatName val="0"/>
          <c:showSerName val="0"/>
          <c:showPercent val="0"/>
          <c:showBubbleSize val="0"/>
        </c:dLbls>
        <c:gapWidth val="150"/>
        <c:overlap val="100"/>
        <c:axId val="1053779983"/>
        <c:axId val="1053790799"/>
      </c:barChart>
      <c:catAx>
        <c:axId val="1053779983"/>
        <c:scaling>
          <c:orientation val="minMax"/>
        </c:scaling>
        <c:delete val="1"/>
        <c:axPos val="b"/>
        <c:numFmt formatCode="General" sourceLinked="1"/>
        <c:majorTickMark val="out"/>
        <c:minorTickMark val="none"/>
        <c:tickLblPos val="nextTo"/>
        <c:crossAx val="1053790799"/>
        <c:crosses val="autoZero"/>
        <c:auto val="1"/>
        <c:lblAlgn val="ctr"/>
        <c:lblOffset val="100"/>
        <c:noMultiLvlLbl val="0"/>
      </c:catAx>
      <c:valAx>
        <c:axId val="1053790799"/>
        <c:scaling>
          <c:orientation val="minMax"/>
          <c:max val="1"/>
        </c:scaling>
        <c:delete val="1"/>
        <c:axPos val="l"/>
        <c:numFmt formatCode="0%" sourceLinked="1"/>
        <c:majorTickMark val="out"/>
        <c:minorTickMark val="none"/>
        <c:tickLblPos val="nextTo"/>
        <c:crossAx val="1053779983"/>
        <c:crosses val="autoZero"/>
        <c:crossBetween val="between"/>
      </c:valAx>
      <c:spPr>
        <a:noFill/>
        <a:ln>
          <a:noFill/>
        </a:ln>
        <a:effectLst/>
      </c:spPr>
    </c:plotArea>
    <c:legend>
      <c:legendPos val="l"/>
      <c:layout>
        <c:manualLayout>
          <c:xMode val="edge"/>
          <c:yMode val="edge"/>
          <c:x val="0"/>
          <c:y val="0.82219435048167844"/>
          <c:w val="0.99702403269215489"/>
          <c:h val="0.1778056495183214"/>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014319471768088"/>
          <c:y val="4.7199639475620529E-3"/>
          <c:w val="0.46485183857139628"/>
          <c:h val="0.99056007210487584"/>
        </c:manualLayout>
      </c:layout>
      <c:barChart>
        <c:barDir val="bar"/>
        <c:grouping val="clustered"/>
        <c:varyColors val="0"/>
        <c:ser>
          <c:idx val="0"/>
          <c:order val="0"/>
          <c:tx>
            <c:strRef>
              <c:f>Sheet1!$B$1</c:f>
              <c:strCache>
                <c:ptCount val="1"/>
                <c:pt idx="0">
                  <c:v>Series 1</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Friends and family</c:v>
                </c:pt>
                <c:pt idx="1">
                  <c:v>Online debt advice services</c:v>
                </c:pt>
                <c:pt idx="2">
                  <c:v>My gas/electricity provider</c:v>
                </c:pt>
                <c:pt idx="3">
                  <c:v>Citizens Advice</c:v>
                </c:pt>
                <c:pt idx="4">
                  <c:v>StepChange (debt charity)</c:v>
                </c:pt>
                <c:pt idx="5">
                  <c:v>Local council - welfare advice service</c:v>
                </c:pt>
                <c:pt idx="6">
                  <c:v>A credit union in my local area</c:v>
                </c:pt>
                <c:pt idx="7">
                  <c:v>Local council - money advice service</c:v>
                </c:pt>
                <c:pt idx="8">
                  <c:v>My housing provider</c:v>
                </c:pt>
                <c:pt idx="9">
                  <c:v>Turn2Us (national charity)</c:v>
                </c:pt>
                <c:pt idx="10">
                  <c:v>Another voluntary/ community org
 in my local area</c:v>
                </c:pt>
                <c:pt idx="11">
                  <c:v>Christians Against Poverty (a charity)</c:v>
                </c:pt>
                <c:pt idx="12">
                  <c:v>None of the above</c:v>
                </c:pt>
                <c:pt idx="13">
                  <c:v>Don't know / Prefer not to say</c:v>
                </c:pt>
              </c:strCache>
            </c:strRef>
          </c:cat>
          <c:val>
            <c:numRef>
              <c:f>Sheet1!$B$2:$B$15</c:f>
              <c:numCache>
                <c:formatCode>0%</c:formatCode>
                <c:ptCount val="14"/>
                <c:pt idx="0">
                  <c:v>0.32728898452711702</c:v>
                </c:pt>
                <c:pt idx="1">
                  <c:v>0.14950194966654801</c:v>
                </c:pt>
                <c:pt idx="2">
                  <c:v>0.14791579212211001</c:v>
                </c:pt>
                <c:pt idx="3">
                  <c:v>0.13725798330005401</c:v>
                </c:pt>
                <c:pt idx="4">
                  <c:v>8.4488497882665201E-2</c:v>
                </c:pt>
                <c:pt idx="5">
                  <c:v>8.3300124179630994E-2</c:v>
                </c:pt>
                <c:pt idx="6">
                  <c:v>7.8476292004668394E-2</c:v>
                </c:pt>
                <c:pt idx="7">
                  <c:v>6.5322234146953595E-2</c:v>
                </c:pt>
                <c:pt idx="8">
                  <c:v>4.5482502523110598E-2</c:v>
                </c:pt>
                <c:pt idx="9">
                  <c:v>4.0072985862567197E-2</c:v>
                </c:pt>
                <c:pt idx="10">
                  <c:v>3.5649907978856803E-2</c:v>
                </c:pt>
                <c:pt idx="11">
                  <c:v>2.2397483006446801E-2</c:v>
                </c:pt>
                <c:pt idx="12">
                  <c:v>0.40328459012530099</c:v>
                </c:pt>
                <c:pt idx="13">
                  <c:v>0.03</c:v>
                </c:pt>
              </c:numCache>
            </c:numRef>
          </c:val>
          <c:extLst>
            <c:ext xmlns:c16="http://schemas.microsoft.com/office/drawing/2014/chart" uri="{C3380CC4-5D6E-409C-BE32-E72D297353CC}">
              <c16:uniqueId val="{00000000-A9DF-449C-9368-21D574F4F3C5}"/>
            </c:ext>
          </c:extLst>
        </c:ser>
        <c:dLbls>
          <c:showLegendKey val="0"/>
          <c:showVal val="0"/>
          <c:showCatName val="0"/>
          <c:showSerName val="0"/>
          <c:showPercent val="0"/>
          <c:showBubbleSize val="0"/>
        </c:dLbls>
        <c:gapWidth val="85"/>
        <c:axId val="525551936"/>
        <c:axId val="525549776"/>
      </c:barChart>
      <c:catAx>
        <c:axId val="52555193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25549776"/>
        <c:crosses val="autoZero"/>
        <c:auto val="1"/>
        <c:lblAlgn val="ctr"/>
        <c:lblOffset val="100"/>
        <c:noMultiLvlLbl val="0"/>
      </c:catAx>
      <c:valAx>
        <c:axId val="525549776"/>
        <c:scaling>
          <c:orientation val="minMax"/>
        </c:scaling>
        <c:delete val="1"/>
        <c:axPos val="t"/>
        <c:numFmt formatCode="0%" sourceLinked="1"/>
        <c:majorTickMark val="none"/>
        <c:minorTickMark val="none"/>
        <c:tickLblPos val="nextTo"/>
        <c:crossAx val="5255519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0906981653426278E-3"/>
          <c:y val="2.9804446985633275E-2"/>
          <c:w val="0.99458335244202167"/>
          <c:h val="0.67766731743933573"/>
        </c:manualLayout>
      </c:layout>
      <c:barChart>
        <c:barDir val="col"/>
        <c:grouping val="percentStacked"/>
        <c:varyColors val="0"/>
        <c:ser>
          <c:idx val="0"/>
          <c:order val="0"/>
          <c:tx>
            <c:strRef>
              <c:f>Sheet1!$B$1</c:f>
              <c:strCache>
                <c:ptCount val="1"/>
                <c:pt idx="0">
                  <c:v>Don’t know/ Prefer not to say</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Being able to pay someone back</c:v>
                </c:pt>
                <c:pt idx="1">
                  <c:v>Being able to pay the interest of the loan back</c:v>
                </c:pt>
                <c:pt idx="2">
                  <c:v>The terms of the loan being changed suddenly</c:v>
                </c:pt>
                <c:pt idx="3">
                  <c:v>Losing the relationship you have with the person you have a loan from</c:v>
                </c:pt>
              </c:strCache>
            </c:strRef>
          </c:cat>
          <c:val>
            <c:numRef>
              <c:f>Sheet1!$B$2:$B$5</c:f>
              <c:numCache>
                <c:formatCode>0%</c:formatCode>
                <c:ptCount val="4"/>
                <c:pt idx="0">
                  <c:v>0.04</c:v>
                </c:pt>
                <c:pt idx="1">
                  <c:v>7.0000000000000007E-2</c:v>
                </c:pt>
                <c:pt idx="2">
                  <c:v>0.06</c:v>
                </c:pt>
                <c:pt idx="3">
                  <c:v>0.06</c:v>
                </c:pt>
              </c:numCache>
            </c:numRef>
          </c:val>
          <c:extLst>
            <c:ext xmlns:c16="http://schemas.microsoft.com/office/drawing/2014/chart" uri="{C3380CC4-5D6E-409C-BE32-E72D297353CC}">
              <c16:uniqueId val="{00000000-F683-4A47-BF31-AE0371964E89}"/>
            </c:ext>
          </c:extLst>
        </c:ser>
        <c:ser>
          <c:idx val="1"/>
          <c:order val="1"/>
          <c:tx>
            <c:strRef>
              <c:f>Sheet1!$C$1</c:f>
              <c:strCache>
                <c:ptCount val="1"/>
                <c:pt idx="0">
                  <c:v>Very worried</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Being able to pay someone back</c:v>
                </c:pt>
                <c:pt idx="1">
                  <c:v>Being able to pay the interest of the loan back</c:v>
                </c:pt>
                <c:pt idx="2">
                  <c:v>The terms of the loan being changed suddenly</c:v>
                </c:pt>
                <c:pt idx="3">
                  <c:v>Losing the relationship you have with the person you have a loan from</c:v>
                </c:pt>
              </c:strCache>
            </c:strRef>
          </c:cat>
          <c:val>
            <c:numRef>
              <c:f>Sheet1!$C$2:$C$5</c:f>
              <c:numCache>
                <c:formatCode>0%</c:formatCode>
                <c:ptCount val="4"/>
                <c:pt idx="0">
                  <c:v>0.24722571636868201</c:v>
                </c:pt>
                <c:pt idx="1">
                  <c:v>0.25124647766400698</c:v>
                </c:pt>
                <c:pt idx="2">
                  <c:v>0.27338699755943802</c:v>
                </c:pt>
                <c:pt idx="3">
                  <c:v>0.17424855822969099</c:v>
                </c:pt>
              </c:numCache>
            </c:numRef>
          </c:val>
          <c:extLst>
            <c:ext xmlns:c16="http://schemas.microsoft.com/office/drawing/2014/chart" uri="{C3380CC4-5D6E-409C-BE32-E72D297353CC}">
              <c16:uniqueId val="{00000001-F683-4A47-BF31-AE0371964E89}"/>
            </c:ext>
          </c:extLst>
        </c:ser>
        <c:ser>
          <c:idx val="2"/>
          <c:order val="2"/>
          <c:tx>
            <c:strRef>
              <c:f>Sheet1!$D$1</c:f>
              <c:strCache>
                <c:ptCount val="1"/>
                <c:pt idx="0">
                  <c:v>Somewhat worried</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Being able to pay someone back</c:v>
                </c:pt>
                <c:pt idx="1">
                  <c:v>Being able to pay the interest of the loan back</c:v>
                </c:pt>
                <c:pt idx="2">
                  <c:v>The terms of the loan being changed suddenly</c:v>
                </c:pt>
                <c:pt idx="3">
                  <c:v>Losing the relationship you have with the person you have a loan from</c:v>
                </c:pt>
              </c:strCache>
            </c:strRef>
          </c:cat>
          <c:val>
            <c:numRef>
              <c:f>Sheet1!$D$2:$D$5</c:f>
              <c:numCache>
                <c:formatCode>0%</c:formatCode>
                <c:ptCount val="4"/>
                <c:pt idx="0">
                  <c:v>0.283526420624783</c:v>
                </c:pt>
                <c:pt idx="1">
                  <c:v>0.28698481441898799</c:v>
                </c:pt>
                <c:pt idx="2">
                  <c:v>0.27390192286384701</c:v>
                </c:pt>
                <c:pt idx="3">
                  <c:v>0.21701098358024701</c:v>
                </c:pt>
              </c:numCache>
            </c:numRef>
          </c:val>
          <c:extLst>
            <c:ext xmlns:c16="http://schemas.microsoft.com/office/drawing/2014/chart" uri="{C3380CC4-5D6E-409C-BE32-E72D297353CC}">
              <c16:uniqueId val="{00000002-F683-4A47-BF31-AE0371964E89}"/>
            </c:ext>
          </c:extLst>
        </c:ser>
        <c:ser>
          <c:idx val="3"/>
          <c:order val="3"/>
          <c:tx>
            <c:strRef>
              <c:f>Sheet1!$E$1</c:f>
              <c:strCache>
                <c:ptCount val="1"/>
                <c:pt idx="0">
                  <c:v>Neither worried nor not worried</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Being able to pay someone back</c:v>
                </c:pt>
                <c:pt idx="1">
                  <c:v>Being able to pay the interest of the loan back</c:v>
                </c:pt>
                <c:pt idx="2">
                  <c:v>The terms of the loan being changed suddenly</c:v>
                </c:pt>
                <c:pt idx="3">
                  <c:v>Losing the relationship you have with the person you have a loan from</c:v>
                </c:pt>
              </c:strCache>
            </c:strRef>
          </c:cat>
          <c:val>
            <c:numRef>
              <c:f>Sheet1!$E$2:$E$5</c:f>
              <c:numCache>
                <c:formatCode>0%</c:formatCode>
                <c:ptCount val="4"/>
                <c:pt idx="0">
                  <c:v>0.117311728121593</c:v>
                </c:pt>
                <c:pt idx="1">
                  <c:v>0.125051243449736</c:v>
                </c:pt>
                <c:pt idx="2">
                  <c:v>0.13162052688010201</c:v>
                </c:pt>
                <c:pt idx="3">
                  <c:v>0.17581831424965799</c:v>
                </c:pt>
              </c:numCache>
            </c:numRef>
          </c:val>
          <c:extLst>
            <c:ext xmlns:c16="http://schemas.microsoft.com/office/drawing/2014/chart" uri="{C3380CC4-5D6E-409C-BE32-E72D297353CC}">
              <c16:uniqueId val="{00000003-F683-4A47-BF31-AE0371964E89}"/>
            </c:ext>
          </c:extLst>
        </c:ser>
        <c:ser>
          <c:idx val="4"/>
          <c:order val="4"/>
          <c:tx>
            <c:strRef>
              <c:f>Sheet1!$F$1</c:f>
              <c:strCache>
                <c:ptCount val="1"/>
                <c:pt idx="0">
                  <c:v>Not that worried</c:v>
                </c:pt>
              </c:strCache>
            </c:strRef>
          </c:tx>
          <c:spPr>
            <a:solidFill>
              <a:srgbClr val="A3E5E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Being able to pay someone back</c:v>
                </c:pt>
                <c:pt idx="1">
                  <c:v>Being able to pay the interest of the loan back</c:v>
                </c:pt>
                <c:pt idx="2">
                  <c:v>The terms of the loan being changed suddenly</c:v>
                </c:pt>
                <c:pt idx="3">
                  <c:v>Losing the relationship you have with the person you have a loan from</c:v>
                </c:pt>
              </c:strCache>
            </c:strRef>
          </c:cat>
          <c:val>
            <c:numRef>
              <c:f>Sheet1!$F$2:$F$5</c:f>
              <c:numCache>
                <c:formatCode>0%</c:formatCode>
                <c:ptCount val="4"/>
                <c:pt idx="0">
                  <c:v>0.176806199957526</c:v>
                </c:pt>
                <c:pt idx="1">
                  <c:v>0.143806354823833</c:v>
                </c:pt>
                <c:pt idx="2">
                  <c:v>0.14544164379925101</c:v>
                </c:pt>
                <c:pt idx="3">
                  <c:v>0.19148730519273799</c:v>
                </c:pt>
              </c:numCache>
            </c:numRef>
          </c:val>
          <c:extLst>
            <c:ext xmlns:c16="http://schemas.microsoft.com/office/drawing/2014/chart" uri="{C3380CC4-5D6E-409C-BE32-E72D297353CC}">
              <c16:uniqueId val="{00000004-F683-4A47-BF31-AE0371964E89}"/>
            </c:ext>
          </c:extLst>
        </c:ser>
        <c:ser>
          <c:idx val="5"/>
          <c:order val="5"/>
          <c:tx>
            <c:strRef>
              <c:f>Sheet1!$G$1</c:f>
              <c:strCache>
                <c:ptCount val="1"/>
                <c:pt idx="0">
                  <c:v>Not at all worried</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Being able to pay someone back</c:v>
                </c:pt>
                <c:pt idx="1">
                  <c:v>Being able to pay the interest of the loan back</c:v>
                </c:pt>
                <c:pt idx="2">
                  <c:v>The terms of the loan being changed suddenly</c:v>
                </c:pt>
                <c:pt idx="3">
                  <c:v>Losing the relationship you have with the person you have a loan from</c:v>
                </c:pt>
              </c:strCache>
            </c:strRef>
          </c:cat>
          <c:val>
            <c:numRef>
              <c:f>Sheet1!$G$2:$G$5</c:f>
              <c:numCache>
                <c:formatCode>0%</c:formatCode>
                <c:ptCount val="4"/>
                <c:pt idx="0">
                  <c:v>0.13532501283582599</c:v>
                </c:pt>
                <c:pt idx="1">
                  <c:v>0.12531229691633999</c:v>
                </c:pt>
                <c:pt idx="2">
                  <c:v>0.119560438197873</c:v>
                </c:pt>
                <c:pt idx="3">
                  <c:v>0.17857837441110699</c:v>
                </c:pt>
              </c:numCache>
            </c:numRef>
          </c:val>
          <c:extLst>
            <c:ext xmlns:c16="http://schemas.microsoft.com/office/drawing/2014/chart" uri="{C3380CC4-5D6E-409C-BE32-E72D297353CC}">
              <c16:uniqueId val="{00000005-F683-4A47-BF31-AE0371964E89}"/>
            </c:ext>
          </c:extLst>
        </c:ser>
        <c:dLbls>
          <c:dLblPos val="ctr"/>
          <c:showLegendKey val="0"/>
          <c:showVal val="1"/>
          <c:showCatName val="0"/>
          <c:showSerName val="0"/>
          <c:showPercent val="0"/>
          <c:showBubbleSize val="0"/>
        </c:dLbls>
        <c:gapWidth val="65"/>
        <c:overlap val="100"/>
        <c:axId val="1034635416"/>
        <c:axId val="1034636072"/>
      </c:barChart>
      <c:catAx>
        <c:axId val="1034635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34636072"/>
        <c:crosses val="autoZero"/>
        <c:auto val="1"/>
        <c:lblAlgn val="ctr"/>
        <c:lblOffset val="100"/>
        <c:noMultiLvlLbl val="0"/>
      </c:catAx>
      <c:valAx>
        <c:axId val="1034636072"/>
        <c:scaling>
          <c:orientation val="minMax"/>
        </c:scaling>
        <c:delete val="1"/>
        <c:axPos val="l"/>
        <c:numFmt formatCode="0%" sourceLinked="1"/>
        <c:majorTickMark val="none"/>
        <c:minorTickMark val="none"/>
        <c:tickLblPos val="nextTo"/>
        <c:crossAx val="1034635416"/>
        <c:crosses val="autoZero"/>
        <c:crossBetween val="between"/>
      </c:valAx>
      <c:spPr>
        <a:noFill/>
        <a:ln>
          <a:noFill/>
        </a:ln>
        <a:effectLst/>
      </c:spPr>
    </c:plotArea>
    <c:legend>
      <c:legendPos val="r"/>
      <c:layout>
        <c:manualLayout>
          <c:xMode val="edge"/>
          <c:yMode val="edge"/>
          <c:x val="0"/>
          <c:y val="0.92149204175260868"/>
          <c:w val="1"/>
          <c:h val="7.6877048411231275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2.0492572494174104E-3"/>
          <c:w val="0.99202963734764493"/>
          <c:h val="0.70102266544532466"/>
        </c:manualLayout>
      </c:layout>
      <c:barChart>
        <c:barDir val="col"/>
        <c:grouping val="percentStacked"/>
        <c:varyColors val="0"/>
        <c:ser>
          <c:idx val="0"/>
          <c:order val="0"/>
          <c:tx>
            <c:strRef>
              <c:f>Sheet1!$B$1</c:f>
              <c:strCache>
                <c:ptCount val="1"/>
                <c:pt idx="0">
                  <c:v>Very easy</c:v>
                </c:pt>
              </c:strCache>
            </c:strRef>
          </c:tx>
          <c:spPr>
            <a:solidFill>
              <a:srgbClr val="33B0A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Sheet1!$A$4:$A$7</c:f>
              <c:strCache>
                <c:ptCount val="4"/>
                <c:pt idx="0">
                  <c:v>GM Dec 
(S5)</c:v>
                </c:pt>
                <c:pt idx="1">
                  <c:v>GM March 
(S6)</c:v>
                </c:pt>
                <c:pt idx="2">
                  <c:v>GM May 
(S7)</c:v>
                </c:pt>
                <c:pt idx="3">
                  <c:v>GB Benchmarking</c:v>
                </c:pt>
              </c:strCache>
            </c:strRef>
          </c:cat>
          <c:val>
            <c:numRef>
              <c:f>Sheet1!$B$4:$B$7</c:f>
              <c:numCache>
                <c:formatCode>0%</c:formatCode>
                <c:ptCount val="4"/>
                <c:pt idx="0">
                  <c:v>0.11</c:v>
                </c:pt>
                <c:pt idx="1">
                  <c:v>0.103972575175257</c:v>
                </c:pt>
                <c:pt idx="2">
                  <c:v>0.112237795235994</c:v>
                </c:pt>
                <c:pt idx="3">
                  <c:v>0.12</c:v>
                </c:pt>
              </c:numCache>
            </c:numRef>
          </c:val>
          <c:extLst>
            <c:ext xmlns:c16="http://schemas.microsoft.com/office/drawing/2014/chart" uri="{C3380CC4-5D6E-409C-BE32-E72D297353CC}">
              <c16:uniqueId val="{00000000-EC9E-4300-B0E4-1B3E8E66DAE1}"/>
            </c:ext>
          </c:extLst>
        </c:ser>
        <c:ser>
          <c:idx val="1"/>
          <c:order val="1"/>
          <c:tx>
            <c:strRef>
              <c:f>Sheet1!$C$1</c:f>
              <c:strCache>
                <c:ptCount val="1"/>
                <c:pt idx="0">
                  <c:v>Somewhat easy</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Sheet1!$A$4:$A$7</c:f>
              <c:strCache>
                <c:ptCount val="4"/>
                <c:pt idx="0">
                  <c:v>GM Dec 
(S5)</c:v>
                </c:pt>
                <c:pt idx="1">
                  <c:v>GM March 
(S6)</c:v>
                </c:pt>
                <c:pt idx="2">
                  <c:v>GM May 
(S7)</c:v>
                </c:pt>
                <c:pt idx="3">
                  <c:v>GB Benchmarking</c:v>
                </c:pt>
              </c:strCache>
            </c:strRef>
          </c:cat>
          <c:val>
            <c:numRef>
              <c:f>Sheet1!$C$4:$C$7</c:f>
              <c:numCache>
                <c:formatCode>0%</c:formatCode>
                <c:ptCount val="4"/>
                <c:pt idx="0">
                  <c:v>0.32</c:v>
                </c:pt>
                <c:pt idx="1">
                  <c:v>0.301502160931089</c:v>
                </c:pt>
                <c:pt idx="2">
                  <c:v>0.298778187460228</c:v>
                </c:pt>
                <c:pt idx="3">
                  <c:v>0.35</c:v>
                </c:pt>
              </c:numCache>
            </c:numRef>
          </c:val>
          <c:extLst>
            <c:ext xmlns:c16="http://schemas.microsoft.com/office/drawing/2014/chart" uri="{C3380CC4-5D6E-409C-BE32-E72D297353CC}">
              <c16:uniqueId val="{00000001-EC9E-4300-B0E4-1B3E8E66DAE1}"/>
            </c:ext>
          </c:extLst>
        </c:ser>
        <c:ser>
          <c:idx val="2"/>
          <c:order val="2"/>
          <c:tx>
            <c:strRef>
              <c:f>Sheet1!$D$1</c:f>
              <c:strCache>
                <c:ptCount val="1"/>
                <c:pt idx="0">
                  <c:v>Somewhat difficult</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Sheet1!$A$4:$A$7</c:f>
              <c:strCache>
                <c:ptCount val="4"/>
                <c:pt idx="0">
                  <c:v>GM Dec 
(S5)</c:v>
                </c:pt>
                <c:pt idx="1">
                  <c:v>GM March 
(S6)</c:v>
                </c:pt>
                <c:pt idx="2">
                  <c:v>GM May 
(S7)</c:v>
                </c:pt>
                <c:pt idx="3">
                  <c:v>GB Benchmarking</c:v>
                </c:pt>
              </c:strCache>
            </c:strRef>
          </c:cat>
          <c:val>
            <c:numRef>
              <c:f>Sheet1!$D$4:$D$7</c:f>
              <c:numCache>
                <c:formatCode>0%</c:formatCode>
                <c:ptCount val="4"/>
                <c:pt idx="0">
                  <c:v>0.35</c:v>
                </c:pt>
                <c:pt idx="1">
                  <c:v>0.38570587688353197</c:v>
                </c:pt>
                <c:pt idx="2">
                  <c:v>0.36286402538637302</c:v>
                </c:pt>
                <c:pt idx="3">
                  <c:v>0.35</c:v>
                </c:pt>
              </c:numCache>
            </c:numRef>
          </c:val>
          <c:extLst>
            <c:ext xmlns:c16="http://schemas.microsoft.com/office/drawing/2014/chart" uri="{C3380CC4-5D6E-409C-BE32-E72D297353CC}">
              <c16:uniqueId val="{00000002-EC9E-4300-B0E4-1B3E8E66DAE1}"/>
            </c:ext>
          </c:extLst>
        </c:ser>
        <c:ser>
          <c:idx val="3"/>
          <c:order val="3"/>
          <c:tx>
            <c:strRef>
              <c:f>Sheet1!$E$1</c:f>
              <c:strCache>
                <c:ptCount val="1"/>
                <c:pt idx="0">
                  <c:v>Very difficult</c:v>
                </c:pt>
              </c:strCache>
            </c:strRef>
          </c:tx>
          <c:spPr>
            <a:solidFill>
              <a:srgbClr val="FA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Sheet1!$A$4:$A$7</c:f>
              <c:strCache>
                <c:ptCount val="4"/>
                <c:pt idx="0">
                  <c:v>GM Dec 
(S5)</c:v>
                </c:pt>
                <c:pt idx="1">
                  <c:v>GM March 
(S6)</c:v>
                </c:pt>
                <c:pt idx="2">
                  <c:v>GM May 
(S7)</c:v>
                </c:pt>
                <c:pt idx="3">
                  <c:v>GB Benchmarking</c:v>
                </c:pt>
              </c:strCache>
            </c:strRef>
          </c:cat>
          <c:val>
            <c:numRef>
              <c:f>Sheet1!$E$4:$E$7</c:f>
              <c:numCache>
                <c:formatCode>0%</c:formatCode>
                <c:ptCount val="4"/>
                <c:pt idx="0">
                  <c:v>0.18</c:v>
                </c:pt>
                <c:pt idx="1">
                  <c:v>0.16545404523284499</c:v>
                </c:pt>
                <c:pt idx="2">
                  <c:v>0.18389014308794899</c:v>
                </c:pt>
                <c:pt idx="3">
                  <c:v>0.11</c:v>
                </c:pt>
              </c:numCache>
            </c:numRef>
          </c:val>
          <c:extLst>
            <c:ext xmlns:c16="http://schemas.microsoft.com/office/drawing/2014/chart" uri="{C3380CC4-5D6E-409C-BE32-E72D297353CC}">
              <c16:uniqueId val="{00000004-EC9E-4300-B0E4-1B3E8E66DAE1}"/>
            </c:ext>
          </c:extLst>
        </c:ser>
        <c:ser>
          <c:idx val="4"/>
          <c:order val="4"/>
          <c:tx>
            <c:strRef>
              <c:f>Sheet1!$F$1</c:f>
              <c:strCache>
                <c:ptCount val="1"/>
                <c:pt idx="0">
                  <c:v>Don't know / Prefer not to say</c:v>
                </c:pt>
              </c:strCache>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Sheet1!$A$4:$A$7</c:f>
              <c:strCache>
                <c:ptCount val="4"/>
                <c:pt idx="0">
                  <c:v>GM Dec 
(S5)</c:v>
                </c:pt>
                <c:pt idx="1">
                  <c:v>GM March 
(S6)</c:v>
                </c:pt>
                <c:pt idx="2">
                  <c:v>GM May 
(S7)</c:v>
                </c:pt>
                <c:pt idx="3">
                  <c:v>GB Benchmarking</c:v>
                </c:pt>
              </c:strCache>
            </c:strRef>
          </c:cat>
          <c:val>
            <c:numRef>
              <c:f>Sheet1!$F$4:$F$7</c:f>
              <c:numCache>
                <c:formatCode>0%</c:formatCode>
                <c:ptCount val="4"/>
                <c:pt idx="0">
                  <c:v>0.03</c:v>
                </c:pt>
                <c:pt idx="1">
                  <c:v>0.04</c:v>
                </c:pt>
                <c:pt idx="2">
                  <c:v>0.04</c:v>
                </c:pt>
                <c:pt idx="3">
                  <c:v>0.06</c:v>
                </c:pt>
              </c:numCache>
            </c:numRef>
          </c:val>
          <c:extLst>
            <c:ext xmlns:c16="http://schemas.microsoft.com/office/drawing/2014/chart" uri="{C3380CC4-5D6E-409C-BE32-E72D297353CC}">
              <c16:uniqueId val="{00000005-EC9E-4300-B0E4-1B3E8E66DAE1}"/>
            </c:ext>
          </c:extLst>
        </c:ser>
        <c:dLbls>
          <c:dLblPos val="ctr"/>
          <c:showLegendKey val="0"/>
          <c:showVal val="1"/>
          <c:showCatName val="0"/>
          <c:showSerName val="0"/>
          <c:showPercent val="0"/>
          <c:showBubbleSize val="0"/>
        </c:dLbls>
        <c:gapWidth val="80"/>
        <c:overlap val="100"/>
        <c:axId val="478529208"/>
        <c:axId val="478528880"/>
      </c:barChart>
      <c:catAx>
        <c:axId val="478529208"/>
        <c:scaling>
          <c:orientation val="minMax"/>
        </c:scaling>
        <c:delete val="0"/>
        <c:axPos val="t"/>
        <c:numFmt formatCode="General" sourceLinked="1"/>
        <c:majorTickMark val="none"/>
        <c:minorTickMark val="none"/>
        <c:tickLblPos val="high"/>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478528880"/>
        <c:crosses val="autoZero"/>
        <c:auto val="1"/>
        <c:lblAlgn val="ctr"/>
        <c:lblOffset val="100"/>
        <c:noMultiLvlLbl val="0"/>
      </c:catAx>
      <c:valAx>
        <c:axId val="478528880"/>
        <c:scaling>
          <c:orientation val="maxMin"/>
        </c:scaling>
        <c:delete val="1"/>
        <c:axPos val="l"/>
        <c:numFmt formatCode="0%" sourceLinked="1"/>
        <c:majorTickMark val="none"/>
        <c:minorTickMark val="none"/>
        <c:tickLblPos val="nextTo"/>
        <c:crossAx val="478529208"/>
        <c:crosses val="autoZero"/>
        <c:crossBetween val="between"/>
      </c:valAx>
      <c:spPr>
        <a:noFill/>
        <a:ln>
          <a:noFill/>
        </a:ln>
        <a:effectLst/>
      </c:spPr>
    </c:plotArea>
    <c:legend>
      <c:legendPos val="b"/>
      <c:layout>
        <c:manualLayout>
          <c:xMode val="edge"/>
          <c:yMode val="edge"/>
          <c:x val="8.8374543955300252E-4"/>
          <c:y val="0.81356073710266663"/>
          <c:w val="0.99911632170979348"/>
          <c:h val="0.14042527392487653"/>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814985548784207E-2"/>
          <c:y val="0"/>
          <c:w val="0.5393495315863166"/>
          <c:h val="1"/>
        </c:manualLayout>
      </c:layout>
      <c:doughnutChart>
        <c:varyColors val="1"/>
        <c:ser>
          <c:idx val="0"/>
          <c:order val="0"/>
          <c:tx>
            <c:strRef>
              <c:f>Sheet1!$B$1</c:f>
              <c:strCache>
                <c:ptCount val="1"/>
                <c:pt idx="0">
                  <c:v>Column1</c:v>
                </c:pt>
              </c:strCache>
            </c:strRef>
          </c:tx>
          <c:spPr>
            <a:solidFill>
              <a:schemeClr val="accent3">
                <a:lumMod val="75000"/>
              </a:schemeClr>
            </a:solidFill>
          </c:spPr>
          <c:dPt>
            <c:idx val="0"/>
            <c:bubble3D val="0"/>
            <c:spPr>
              <a:solidFill>
                <a:srgbClr val="00706B"/>
              </a:solidFill>
              <a:ln w="19050">
                <a:solidFill>
                  <a:schemeClr val="lt1"/>
                </a:solidFill>
              </a:ln>
              <a:effectLst/>
            </c:spPr>
            <c:extLst>
              <c:ext xmlns:c16="http://schemas.microsoft.com/office/drawing/2014/chart" uri="{C3380CC4-5D6E-409C-BE32-E72D297353CC}">
                <c16:uniqueId val="{00000001-FA02-44A0-A4E2-391820E237EA}"/>
              </c:ext>
            </c:extLst>
          </c:dPt>
          <c:dPt>
            <c:idx val="1"/>
            <c:bubble3D val="0"/>
            <c:spPr>
              <a:solidFill>
                <a:srgbClr val="C00000"/>
              </a:solidFill>
              <a:ln w="19050">
                <a:solidFill>
                  <a:schemeClr val="lt1"/>
                </a:solidFill>
              </a:ln>
              <a:effectLst/>
            </c:spPr>
            <c:extLst>
              <c:ext xmlns:c16="http://schemas.microsoft.com/office/drawing/2014/chart" uri="{C3380CC4-5D6E-409C-BE32-E72D297353CC}">
                <c16:uniqueId val="{00000003-FA02-44A0-A4E2-391820E237EA}"/>
              </c:ext>
            </c:extLst>
          </c:dPt>
          <c:dPt>
            <c:idx val="2"/>
            <c:bubble3D val="0"/>
            <c:spPr>
              <a:noFill/>
              <a:ln w="19050">
                <a:solidFill>
                  <a:schemeClr val="lt1"/>
                </a:solidFill>
              </a:ln>
              <a:effectLst/>
            </c:spPr>
            <c:extLst>
              <c:ext xmlns:c16="http://schemas.microsoft.com/office/drawing/2014/chart" uri="{C3380CC4-5D6E-409C-BE32-E72D297353CC}">
                <c16:uniqueId val="{00000000-9484-4C40-A96E-2506038E7780}"/>
              </c:ext>
            </c:extLst>
          </c:dPt>
          <c:dLbls>
            <c:delete val="1"/>
          </c:dLbls>
          <c:cat>
            <c:strRef>
              <c:f>Sheet1!$A$2:$A$4</c:f>
              <c:strCache>
                <c:ptCount val="3"/>
                <c:pt idx="0">
                  <c:v>Yes</c:v>
                </c:pt>
                <c:pt idx="1">
                  <c:v>No</c:v>
                </c:pt>
                <c:pt idx="2">
                  <c:v>Don't know</c:v>
                </c:pt>
              </c:strCache>
            </c:strRef>
          </c:cat>
          <c:val>
            <c:numRef>
              <c:f>Sheet1!$B$2:$B$4</c:f>
              <c:numCache>
                <c:formatCode>0%</c:formatCode>
                <c:ptCount val="3"/>
                <c:pt idx="0">
                  <c:v>0.23190040013066501</c:v>
                </c:pt>
                <c:pt idx="1">
                  <c:v>0.72152528738972399</c:v>
                </c:pt>
                <c:pt idx="2">
                  <c:v>4.6574312479609997E-2</c:v>
                </c:pt>
              </c:numCache>
            </c:numRef>
          </c:val>
          <c:extLst>
            <c:ext xmlns:c16="http://schemas.microsoft.com/office/drawing/2014/chart" uri="{C3380CC4-5D6E-409C-BE32-E72D297353CC}">
              <c16:uniqueId val="{00000004-FA02-44A0-A4E2-391820E237EA}"/>
            </c:ext>
          </c:extLst>
        </c:ser>
        <c:dLbls>
          <c:showLegendKey val="0"/>
          <c:showVal val="1"/>
          <c:showCatName val="0"/>
          <c:showSerName val="0"/>
          <c:showPercent val="0"/>
          <c:showBubbleSize val="0"/>
          <c:showLeaderLines val="1"/>
        </c:dLbls>
        <c:firstSliceAng val="0"/>
        <c:holeSize val="5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415875441514503E-2"/>
          <c:y val="4.460727543155997E-2"/>
          <c:w val="0.44937847345698839"/>
          <c:h val="0.66541408824640069"/>
        </c:manualLayout>
      </c:layout>
      <c:doughnutChart>
        <c:varyColors val="1"/>
        <c:ser>
          <c:idx val="0"/>
          <c:order val="0"/>
          <c:tx>
            <c:strRef>
              <c:f>Sheet1!$B$1</c:f>
              <c:strCache>
                <c:ptCount val="1"/>
                <c:pt idx="0">
                  <c:v>Column1</c:v>
                </c:pt>
              </c:strCache>
            </c:strRef>
          </c:tx>
          <c:spPr>
            <a:solidFill>
              <a:schemeClr val="accent6">
                <a:lumMod val="75000"/>
              </a:schemeClr>
            </a:solidFill>
          </c:spPr>
          <c:dPt>
            <c:idx val="0"/>
            <c:bubble3D val="0"/>
            <c:spPr>
              <a:solidFill>
                <a:srgbClr val="009690"/>
              </a:solidFill>
              <a:ln w="19050">
                <a:solidFill>
                  <a:schemeClr val="lt1"/>
                </a:solidFill>
              </a:ln>
              <a:effectLst/>
            </c:spPr>
            <c:extLst>
              <c:ext xmlns:c16="http://schemas.microsoft.com/office/drawing/2014/chart" uri="{C3380CC4-5D6E-409C-BE32-E72D297353CC}">
                <c16:uniqueId val="{00000001-9442-48D5-9131-FD5F08E0358A}"/>
              </c:ext>
            </c:extLst>
          </c:dPt>
          <c:dPt>
            <c:idx val="1"/>
            <c:bubble3D val="0"/>
            <c:spPr>
              <a:solidFill>
                <a:srgbClr val="6DD5CE"/>
              </a:solidFill>
              <a:ln w="19050">
                <a:solidFill>
                  <a:schemeClr val="lt1"/>
                </a:solidFill>
              </a:ln>
              <a:effectLst/>
            </c:spPr>
            <c:extLst>
              <c:ext xmlns:c16="http://schemas.microsoft.com/office/drawing/2014/chart" uri="{C3380CC4-5D6E-409C-BE32-E72D297353CC}">
                <c16:uniqueId val="{00000003-9442-48D5-9131-FD5F08E0358A}"/>
              </c:ext>
            </c:extLst>
          </c:dPt>
          <c:dPt>
            <c:idx val="2"/>
            <c:bubble3D val="0"/>
            <c:spPr>
              <a:solidFill>
                <a:srgbClr val="B8EAE6"/>
              </a:solidFill>
              <a:ln w="19050">
                <a:solidFill>
                  <a:schemeClr val="lt1"/>
                </a:solidFill>
              </a:ln>
              <a:effectLst/>
            </c:spPr>
            <c:extLst>
              <c:ext xmlns:c16="http://schemas.microsoft.com/office/drawing/2014/chart" uri="{C3380CC4-5D6E-409C-BE32-E72D297353CC}">
                <c16:uniqueId val="{00000005-9442-48D5-9131-FD5F08E0358A}"/>
              </c:ext>
            </c:extLst>
          </c:dPt>
          <c:dPt>
            <c:idx val="3"/>
            <c:bubble3D val="0"/>
            <c:spPr>
              <a:solidFill>
                <a:srgbClr val="FF9999"/>
              </a:solidFill>
              <a:ln w="19050">
                <a:solidFill>
                  <a:schemeClr val="lt1"/>
                </a:solidFill>
              </a:ln>
              <a:effectLst/>
            </c:spPr>
            <c:extLst>
              <c:ext xmlns:c16="http://schemas.microsoft.com/office/drawing/2014/chart" uri="{C3380CC4-5D6E-409C-BE32-E72D297353CC}">
                <c16:uniqueId val="{00000007-9442-48D5-9131-FD5F08E0358A}"/>
              </c:ext>
            </c:extLst>
          </c:dPt>
          <c:dPt>
            <c:idx val="4"/>
            <c:bubble3D val="0"/>
            <c:spPr>
              <a:solidFill>
                <a:srgbClr val="FF0000"/>
              </a:solidFill>
              <a:ln w="19050">
                <a:solidFill>
                  <a:schemeClr val="lt1"/>
                </a:solidFill>
              </a:ln>
              <a:effectLst/>
            </c:spPr>
            <c:extLst>
              <c:ext xmlns:c16="http://schemas.microsoft.com/office/drawing/2014/chart" uri="{C3380CC4-5D6E-409C-BE32-E72D297353CC}">
                <c16:uniqueId val="{00000009-9442-48D5-9131-FD5F08E0358A}"/>
              </c:ext>
            </c:extLst>
          </c:dPt>
          <c:dPt>
            <c:idx val="5"/>
            <c:bubble3D val="0"/>
            <c:spPr>
              <a:solidFill>
                <a:schemeClr val="bg2"/>
              </a:solidFill>
              <a:ln w="19050">
                <a:solidFill>
                  <a:schemeClr val="lt1"/>
                </a:solidFill>
              </a:ln>
              <a:effectLst/>
            </c:spPr>
            <c:extLst>
              <c:ext xmlns:c16="http://schemas.microsoft.com/office/drawing/2014/chart" uri="{C3380CC4-5D6E-409C-BE32-E72D297353CC}">
                <c16:uniqueId val="{0000000B-9442-48D5-9131-FD5F08E0358A}"/>
              </c:ext>
            </c:extLst>
          </c:dPt>
          <c:dLbls>
            <c:dLbl>
              <c:idx val="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9442-48D5-9131-FD5F08E0358A}"/>
                </c:ext>
              </c:extLst>
            </c:dLbl>
            <c:dLbl>
              <c:idx val="3"/>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7-9442-48D5-9131-FD5F08E0358A}"/>
                </c:ext>
              </c:extLst>
            </c:dLbl>
            <c:dLbl>
              <c:idx val="4"/>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9-9442-48D5-9131-FD5F08E0358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Yes, have had a PPM for more than 12 months</c:v>
                </c:pt>
                <c:pt idx="1">
                  <c:v>Yes, I have opted to switch to a PPM in the last 12 months</c:v>
                </c:pt>
                <c:pt idx="2">
                  <c:v>Yes, I was moved onto a PPM in the last 12 months</c:v>
                </c:pt>
                <c:pt idx="3">
                  <c:v>No, but I am considering switching to a PPM</c:v>
                </c:pt>
                <c:pt idx="4">
                  <c:v>No, and I have no plans to switch to a PPM</c:v>
                </c:pt>
                <c:pt idx="5">
                  <c:v>Don’t know/Prefer not to say</c:v>
                </c:pt>
              </c:strCache>
            </c:strRef>
          </c:cat>
          <c:val>
            <c:numRef>
              <c:f>Sheet1!$B$2:$B$7</c:f>
              <c:numCache>
                <c:formatCode>0%</c:formatCode>
                <c:ptCount val="6"/>
                <c:pt idx="0">
                  <c:v>0.157306864425315</c:v>
                </c:pt>
                <c:pt idx="1">
                  <c:v>3.6460253407014101E-2</c:v>
                </c:pt>
                <c:pt idx="2">
                  <c:v>3.81332822983362E-2</c:v>
                </c:pt>
                <c:pt idx="3">
                  <c:v>4.0106486164604702E-2</c:v>
                </c:pt>
                <c:pt idx="4">
                  <c:v>0.68141880122512</c:v>
                </c:pt>
                <c:pt idx="5">
                  <c:v>4.6574312479609997E-2</c:v>
                </c:pt>
              </c:numCache>
            </c:numRef>
          </c:val>
          <c:extLst>
            <c:ext xmlns:c16="http://schemas.microsoft.com/office/drawing/2014/chart" uri="{C3380CC4-5D6E-409C-BE32-E72D297353CC}">
              <c16:uniqueId val="{0000000C-9442-48D5-9131-FD5F08E0358A}"/>
            </c:ext>
          </c:extLst>
        </c:ser>
        <c:dLbls>
          <c:showLegendKey val="0"/>
          <c:showVal val="1"/>
          <c:showCatName val="0"/>
          <c:showSerName val="0"/>
          <c:showPercent val="0"/>
          <c:showBubbleSize val="0"/>
          <c:showLeaderLines val="1"/>
        </c:dLbls>
        <c:firstSliceAng val="0"/>
        <c:holeSize val="55"/>
      </c:doughnutChart>
      <c:spPr>
        <a:noFill/>
        <a:ln>
          <a:noFill/>
        </a:ln>
        <a:effectLst/>
      </c:spPr>
    </c:plotArea>
    <c:legend>
      <c:legendPos val="r"/>
      <c:layout>
        <c:manualLayout>
          <c:xMode val="edge"/>
          <c:yMode val="edge"/>
          <c:x val="5.330027163238147E-2"/>
          <c:y val="0.75705364271220876"/>
          <c:w val="0.75051107776778681"/>
          <c:h val="0.24027458269300153"/>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5C5B5A"/>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5369105637911165"/>
          <c:y val="3.2449265445722601E-3"/>
          <c:w val="0.42047668147518669"/>
          <c:h val="0.95586635702675993"/>
        </c:manualLayout>
      </c:layout>
      <c:barChart>
        <c:barDir val="bar"/>
        <c:grouping val="clustered"/>
        <c:varyColors val="0"/>
        <c:ser>
          <c:idx val="0"/>
          <c:order val="0"/>
          <c:tx>
            <c:strRef>
              <c:f>Sheet1!$C$1</c:f>
              <c:strCache>
                <c:ptCount val="1"/>
                <c:pt idx="0">
                  <c:v>GM Dec (S5)</c:v>
                </c:pt>
              </c:strCache>
            </c:strRef>
          </c:tx>
          <c:spPr>
            <a:solidFill>
              <a:srgbClr val="A3E5E0"/>
            </a:solidFill>
            <a:ln>
              <a:noFill/>
            </a:ln>
            <a:effectLst/>
          </c:spPr>
          <c:invertIfNegative val="0"/>
          <c:dPt>
            <c:idx val="11"/>
            <c:invertIfNegative val="0"/>
            <c:bubble3D val="0"/>
            <c:extLst>
              <c:ext xmlns:c16="http://schemas.microsoft.com/office/drawing/2014/chart" uri="{C3380CC4-5D6E-409C-BE32-E72D297353CC}">
                <c16:uniqueId val="{00000000-CC6D-4624-8EA7-1D5D21FF6D2F}"/>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Keeping my PPM topped up and connected is a major daily concern</c:v>
                </c:pt>
                <c:pt idx="1">
                  <c:v>There have been times when I could not afford to top-up my PPM</c:v>
                </c:pt>
                <c:pt idx="2">
                  <c:v>I have the money to top up my PPM, but I am unable to get to my meter / a shop to top up</c:v>
                </c:pt>
                <c:pt idx="3">
                  <c:v>I have deliberately disconnected to save the remaining credit for later use</c:v>
                </c:pt>
                <c:pt idx="4">
                  <c:v>I have contacted my supplier for advice and support with energy costs</c:v>
                </c:pt>
                <c:pt idx="5">
                  <c:v>My supplier has contacted me to offer advice and support with energy costs</c:v>
                </c:pt>
                <c:pt idx="6">
                  <c:v>None of these apply to me</c:v>
                </c:pt>
                <c:pt idx="7">
                  <c:v>Prefer not to say</c:v>
                </c:pt>
              </c:strCache>
            </c:strRef>
          </c:cat>
          <c:val>
            <c:numRef>
              <c:f>Sheet1!$C$2:$C$9</c:f>
              <c:numCache>
                <c:formatCode>0%</c:formatCode>
                <c:ptCount val="8"/>
                <c:pt idx="0">
                  <c:v>0.45809578947053797</c:v>
                </c:pt>
                <c:pt idx="1">
                  <c:v>0.32309240351430302</c:v>
                </c:pt>
                <c:pt idx="2">
                  <c:v>0.164388162496059</c:v>
                </c:pt>
                <c:pt idx="3">
                  <c:v>7.1290243523000604E-2</c:v>
                </c:pt>
                <c:pt idx="6">
                  <c:v>0.24866827333765401</c:v>
                </c:pt>
                <c:pt idx="7">
                  <c:v>1.17374023308682E-2</c:v>
                </c:pt>
              </c:numCache>
            </c:numRef>
          </c:val>
          <c:extLst>
            <c:ext xmlns:c16="http://schemas.microsoft.com/office/drawing/2014/chart" uri="{C3380CC4-5D6E-409C-BE32-E72D297353CC}">
              <c16:uniqueId val="{00000001-CC6D-4624-8EA7-1D5D21FF6D2F}"/>
            </c:ext>
          </c:extLst>
        </c:ser>
        <c:ser>
          <c:idx val="1"/>
          <c:order val="1"/>
          <c:tx>
            <c:strRef>
              <c:f>Sheet1!$D$1</c:f>
              <c:strCache>
                <c:ptCount val="1"/>
                <c:pt idx="0">
                  <c:v>GM Mar (S6)</c:v>
                </c:pt>
              </c:strCache>
            </c:strRef>
          </c:tx>
          <c:spPr>
            <a:solidFill>
              <a:srgbClr val="00B8A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Keeping my PPM topped up and connected is a major daily concern</c:v>
                </c:pt>
                <c:pt idx="1">
                  <c:v>There have been times when I could not afford to top-up my PPM</c:v>
                </c:pt>
                <c:pt idx="2">
                  <c:v>I have the money to top up my PPM, but I am unable to get to my meter / a shop to top up</c:v>
                </c:pt>
                <c:pt idx="3">
                  <c:v>I have deliberately disconnected to save the remaining credit for later use</c:v>
                </c:pt>
                <c:pt idx="4">
                  <c:v>I have contacted my supplier for advice and support with energy costs</c:v>
                </c:pt>
                <c:pt idx="5">
                  <c:v>My supplier has contacted me to offer advice and support with energy costs</c:v>
                </c:pt>
                <c:pt idx="6">
                  <c:v>None of these apply to me</c:v>
                </c:pt>
                <c:pt idx="7">
                  <c:v>Prefer not to say</c:v>
                </c:pt>
              </c:strCache>
            </c:strRef>
          </c:cat>
          <c:val>
            <c:numRef>
              <c:f>Sheet1!$D$2:$D$9</c:f>
              <c:numCache>
                <c:formatCode>0%</c:formatCode>
                <c:ptCount val="8"/>
                <c:pt idx="0">
                  <c:v>0.40708389043738602</c:v>
                </c:pt>
                <c:pt idx="1">
                  <c:v>0.40563435653478902</c:v>
                </c:pt>
                <c:pt idx="2">
                  <c:v>0.15607420944286399</c:v>
                </c:pt>
                <c:pt idx="3">
                  <c:v>7.3043373511457899E-2</c:v>
                </c:pt>
                <c:pt idx="6">
                  <c:v>0.24583909095865</c:v>
                </c:pt>
                <c:pt idx="7">
                  <c:v>1.1815325766248001E-2</c:v>
                </c:pt>
              </c:numCache>
            </c:numRef>
          </c:val>
          <c:extLst>
            <c:ext xmlns:c16="http://schemas.microsoft.com/office/drawing/2014/chart" uri="{C3380CC4-5D6E-409C-BE32-E72D297353CC}">
              <c16:uniqueId val="{00000001-50CF-48AC-B71C-06C7781FBF23}"/>
            </c:ext>
          </c:extLst>
        </c:ser>
        <c:ser>
          <c:idx val="2"/>
          <c:order val="2"/>
          <c:tx>
            <c:strRef>
              <c:f>Sheet1!$E$1</c:f>
              <c:strCache>
                <c:ptCount val="1"/>
                <c:pt idx="0">
                  <c:v>GM May (S7)</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Keeping my PPM topped up and connected is a major daily concern</c:v>
                </c:pt>
                <c:pt idx="1">
                  <c:v>There have been times when I could not afford to top-up my PPM</c:v>
                </c:pt>
                <c:pt idx="2">
                  <c:v>I have the money to top up my PPM, but I am unable to get to my meter / a shop to top up</c:v>
                </c:pt>
                <c:pt idx="3">
                  <c:v>I have deliberately disconnected to save the remaining credit for later use</c:v>
                </c:pt>
                <c:pt idx="4">
                  <c:v>I have contacted my supplier for advice and support with energy costs</c:v>
                </c:pt>
                <c:pt idx="5">
                  <c:v>My supplier has contacted me to offer advice and support with energy costs</c:v>
                </c:pt>
                <c:pt idx="6">
                  <c:v>None of these apply to me</c:v>
                </c:pt>
                <c:pt idx="7">
                  <c:v>Prefer not to say</c:v>
                </c:pt>
              </c:strCache>
            </c:strRef>
          </c:cat>
          <c:val>
            <c:numRef>
              <c:f>Sheet1!$E$2:$E$9</c:f>
              <c:numCache>
                <c:formatCode>0%</c:formatCode>
                <c:ptCount val="8"/>
                <c:pt idx="0">
                  <c:v>0.37303074308770101</c:v>
                </c:pt>
                <c:pt idx="1">
                  <c:v>0.374960504511338</c:v>
                </c:pt>
                <c:pt idx="2">
                  <c:v>0.14274183368522</c:v>
                </c:pt>
                <c:pt idx="3">
                  <c:v>0.150557046333857</c:v>
                </c:pt>
                <c:pt idx="4">
                  <c:v>0.124635875517149</c:v>
                </c:pt>
                <c:pt idx="5">
                  <c:v>7.0183247982513602E-2</c:v>
                </c:pt>
                <c:pt idx="6">
                  <c:v>0.191040675058048</c:v>
                </c:pt>
                <c:pt idx="7">
                  <c:v>1.97560543909647E-2</c:v>
                </c:pt>
              </c:numCache>
            </c:numRef>
          </c:val>
          <c:extLst>
            <c:ext xmlns:c16="http://schemas.microsoft.com/office/drawing/2014/chart" uri="{C3380CC4-5D6E-409C-BE32-E72D297353CC}">
              <c16:uniqueId val="{00000001-E03D-43D6-8741-6AAE2BFB860D}"/>
            </c:ext>
          </c:extLst>
        </c:ser>
        <c:dLbls>
          <c:dLblPos val="outEnd"/>
          <c:showLegendKey val="0"/>
          <c:showVal val="1"/>
          <c:showCatName val="0"/>
          <c:showSerName val="0"/>
          <c:showPercent val="0"/>
          <c:showBubbleSize val="0"/>
        </c:dLbls>
        <c:gapWidth val="50"/>
        <c:axId val="1948624431"/>
        <c:axId val="1948599887"/>
      </c:barChart>
      <c:catAx>
        <c:axId val="1948624431"/>
        <c:scaling>
          <c:orientation val="maxMin"/>
        </c:scaling>
        <c:delete val="0"/>
        <c:axPos val="l"/>
        <c:numFmt formatCode="General" sourceLinked="1"/>
        <c:majorTickMark val="out"/>
        <c:minorTickMark val="none"/>
        <c:tickLblPos val="nextTo"/>
        <c:spPr>
          <a:noFill/>
          <a:ln w="9525" cap="flat" cmpd="sng" algn="ctr">
            <a:solidFill>
              <a:schemeClr val="bg1">
                <a:lumMod val="9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crossAx val="1948599887"/>
        <c:crosses val="autoZero"/>
        <c:auto val="1"/>
        <c:lblAlgn val="ctr"/>
        <c:lblOffset val="100"/>
        <c:noMultiLvlLbl val="0"/>
      </c:catAx>
      <c:valAx>
        <c:axId val="1948599887"/>
        <c:scaling>
          <c:orientation val="minMax"/>
        </c:scaling>
        <c:delete val="1"/>
        <c:axPos val="t"/>
        <c:numFmt formatCode="0%" sourceLinked="1"/>
        <c:majorTickMark val="out"/>
        <c:minorTickMark val="none"/>
        <c:tickLblPos val="nextTo"/>
        <c:crossAx val="1948624431"/>
        <c:crosses val="autoZero"/>
        <c:crossBetween val="between"/>
      </c:valAx>
      <c:spPr>
        <a:noFill/>
        <a:ln w="25400">
          <a:noFill/>
        </a:ln>
        <a:effectLst/>
      </c:spPr>
    </c:plotArea>
    <c:legend>
      <c:legendPos val="r"/>
      <c:layout>
        <c:manualLayout>
          <c:xMode val="edge"/>
          <c:yMode val="edge"/>
          <c:x val="0.80437639348016732"/>
          <c:y val="0.86902633821322894"/>
          <c:w val="0.17476700041956392"/>
          <c:h val="0.13097366178677106"/>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060712180475051E-2"/>
          <c:y val="0"/>
          <c:w val="0.97924327988417381"/>
          <c:h val="0.76263889401797991"/>
        </c:manualLayout>
      </c:layout>
      <c:barChart>
        <c:barDir val="col"/>
        <c:grouping val="percentStacked"/>
        <c:varyColors val="0"/>
        <c:ser>
          <c:idx val="0"/>
          <c:order val="0"/>
          <c:tx>
            <c:strRef>
              <c:f>Sheet1!$B$1</c:f>
              <c:strCache>
                <c:ptCount val="1"/>
                <c:pt idx="0">
                  <c:v>Don't know / Prefer not to say</c:v>
                </c:pt>
              </c:strCache>
            </c:strRef>
          </c:tx>
          <c:spPr>
            <a:solidFill>
              <a:srgbClr val="E7E6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Greater Manchester -
Mortgage holders</c:v>
                </c:pt>
                <c:pt idx="1">
                  <c:v>GB Benchmarking -
Mortgage holders</c:v>
                </c:pt>
                <c:pt idx="2">
                  <c:v>Greater Manchester -
Renters</c:v>
                </c:pt>
                <c:pt idx="3">
                  <c:v>GB Benchmarking -
Renters</c:v>
                </c:pt>
              </c:strCache>
            </c:strRef>
          </c:cat>
          <c:val>
            <c:numRef>
              <c:f>Sheet1!$B$2:$B$5</c:f>
              <c:numCache>
                <c:formatCode>0%</c:formatCode>
                <c:ptCount val="4"/>
                <c:pt idx="0">
                  <c:v>0.03</c:v>
                </c:pt>
                <c:pt idx="1">
                  <c:v>0.14000000000000001</c:v>
                </c:pt>
                <c:pt idx="2">
                  <c:v>0.06</c:v>
                </c:pt>
                <c:pt idx="3">
                  <c:v>0.15</c:v>
                </c:pt>
              </c:numCache>
            </c:numRef>
          </c:val>
          <c:extLst>
            <c:ext xmlns:c16="http://schemas.microsoft.com/office/drawing/2014/chart" uri="{C3380CC4-5D6E-409C-BE32-E72D297353CC}">
              <c16:uniqueId val="{00000000-4F23-4D53-867A-2752BBA57A02}"/>
            </c:ext>
          </c:extLst>
        </c:ser>
        <c:ser>
          <c:idx val="1"/>
          <c:order val="1"/>
          <c:tx>
            <c:strRef>
              <c:f>Sheet1!$C$1</c:f>
              <c:strCache>
                <c:ptCount val="1"/>
                <c:pt idx="0">
                  <c:v>Very difficult</c:v>
                </c:pt>
              </c:strCache>
            </c:strRef>
          </c:tx>
          <c:spPr>
            <a:solidFill>
              <a:srgbClr val="FA0000"/>
            </a:solidFill>
            <a:ln>
              <a:noFill/>
            </a:ln>
            <a:effectLst/>
          </c:spPr>
          <c:invertIfNegative val="0"/>
          <c:dLbls>
            <c:dLbl>
              <c:idx val="0"/>
              <c:layout>
                <c:manualLayout>
                  <c:x val="-3.4756841675662531E-3"/>
                  <c:y val="-1.0781703194992196E-2"/>
                </c:manualLayout>
              </c:layout>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6.0485223826872214E-2"/>
                      <c:h val="5.4151104296848301E-2"/>
                    </c:manualLayout>
                  </c15:layout>
                </c:ext>
                <c:ext xmlns:c16="http://schemas.microsoft.com/office/drawing/2014/chart" uri="{C3380CC4-5D6E-409C-BE32-E72D297353CC}">
                  <c16:uniqueId val="{00000001-4F23-4D53-867A-2752BBA57A02}"/>
                </c:ext>
              </c:extLst>
            </c:dLbl>
            <c:dLbl>
              <c:idx val="1"/>
              <c:layout>
                <c:manualLayout>
                  <c:x val="-3.0121014963266451E-2"/>
                  <c:y val="-2.695425798748049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F23-4D53-867A-2752BBA57A02}"/>
                </c:ext>
              </c:extLst>
            </c:dLbl>
            <c:dLbl>
              <c:idx val="2"/>
              <c:layout>
                <c:manualLayout>
                  <c:x val="0"/>
                  <c:y val="-2.156340638998439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F23-4D53-867A-2752BBA57A02}"/>
                </c:ext>
              </c:extLst>
            </c:dLbl>
            <c:dLbl>
              <c:idx val="3"/>
              <c:layout>
                <c:manualLayout>
                  <c:x val="-2.3170011510204929E-3"/>
                  <c:y val="-1.078170319499219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F23-4D53-867A-2752BBA57A02}"/>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Greater Manchester -
Mortgage holders</c:v>
                </c:pt>
                <c:pt idx="1">
                  <c:v>GB Benchmarking -
Mortgage holders</c:v>
                </c:pt>
                <c:pt idx="2">
                  <c:v>Greater Manchester -
Renters</c:v>
                </c:pt>
                <c:pt idx="3">
                  <c:v>GB Benchmarking -
Renters</c:v>
                </c:pt>
              </c:strCache>
            </c:strRef>
          </c:cat>
          <c:val>
            <c:numRef>
              <c:f>Sheet1!$C$2:$C$5</c:f>
              <c:numCache>
                <c:formatCode>0%</c:formatCode>
                <c:ptCount val="4"/>
                <c:pt idx="0">
                  <c:v>8.6784938692442401E-2</c:v>
                </c:pt>
                <c:pt idx="1">
                  <c:v>0.05</c:v>
                </c:pt>
                <c:pt idx="2">
                  <c:v>0.14705194387005399</c:v>
                </c:pt>
                <c:pt idx="3">
                  <c:v>0.1</c:v>
                </c:pt>
              </c:numCache>
            </c:numRef>
          </c:val>
          <c:extLst>
            <c:ext xmlns:c16="http://schemas.microsoft.com/office/drawing/2014/chart" uri="{C3380CC4-5D6E-409C-BE32-E72D297353CC}">
              <c16:uniqueId val="{00000005-4F23-4D53-867A-2752BBA57A02}"/>
            </c:ext>
          </c:extLst>
        </c:ser>
        <c:ser>
          <c:idx val="2"/>
          <c:order val="2"/>
          <c:tx>
            <c:strRef>
              <c:f>Sheet1!$D$1</c:f>
              <c:strCache>
                <c:ptCount val="1"/>
                <c:pt idx="0">
                  <c:v>Somewhat difficult</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Greater Manchester -
Mortgage holders</c:v>
                </c:pt>
                <c:pt idx="1">
                  <c:v>GB Benchmarking -
Mortgage holders</c:v>
                </c:pt>
                <c:pt idx="2">
                  <c:v>Greater Manchester -
Renters</c:v>
                </c:pt>
                <c:pt idx="3">
                  <c:v>GB Benchmarking -
Renters</c:v>
                </c:pt>
              </c:strCache>
            </c:strRef>
          </c:cat>
          <c:val>
            <c:numRef>
              <c:f>Sheet1!$D$2:$D$5</c:f>
              <c:numCache>
                <c:formatCode>0%</c:formatCode>
                <c:ptCount val="4"/>
                <c:pt idx="0">
                  <c:v>0.294301389505151</c:v>
                </c:pt>
                <c:pt idx="1">
                  <c:v>0.26</c:v>
                </c:pt>
                <c:pt idx="2">
                  <c:v>0.403060701363611</c:v>
                </c:pt>
                <c:pt idx="3">
                  <c:v>0.39</c:v>
                </c:pt>
              </c:numCache>
            </c:numRef>
          </c:val>
          <c:extLst>
            <c:ext xmlns:c16="http://schemas.microsoft.com/office/drawing/2014/chart" uri="{C3380CC4-5D6E-409C-BE32-E72D297353CC}">
              <c16:uniqueId val="{00000006-4F23-4D53-867A-2752BBA57A02}"/>
            </c:ext>
          </c:extLst>
        </c:ser>
        <c:ser>
          <c:idx val="3"/>
          <c:order val="3"/>
          <c:tx>
            <c:strRef>
              <c:f>Sheet1!$E$1</c:f>
              <c:strCache>
                <c:ptCount val="1"/>
                <c:pt idx="0">
                  <c:v>Somewhat easy</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Greater Manchester -
Mortgage holders</c:v>
                </c:pt>
                <c:pt idx="1">
                  <c:v>GB Benchmarking -
Mortgage holders</c:v>
                </c:pt>
                <c:pt idx="2">
                  <c:v>Greater Manchester -
Renters</c:v>
                </c:pt>
                <c:pt idx="3">
                  <c:v>GB Benchmarking -
Renters</c:v>
                </c:pt>
              </c:strCache>
            </c:strRef>
          </c:cat>
          <c:val>
            <c:numRef>
              <c:f>Sheet1!$E$2:$E$5</c:f>
              <c:numCache>
                <c:formatCode>0%</c:formatCode>
                <c:ptCount val="4"/>
                <c:pt idx="0">
                  <c:v>0.41912862008176499</c:v>
                </c:pt>
                <c:pt idx="1">
                  <c:v>0.39</c:v>
                </c:pt>
                <c:pt idx="2">
                  <c:v>0.27634908094947302</c:v>
                </c:pt>
                <c:pt idx="3">
                  <c:v>0.28000000000000003</c:v>
                </c:pt>
              </c:numCache>
            </c:numRef>
          </c:val>
          <c:extLst>
            <c:ext xmlns:c16="http://schemas.microsoft.com/office/drawing/2014/chart" uri="{C3380CC4-5D6E-409C-BE32-E72D297353CC}">
              <c16:uniqueId val="{00000007-4F23-4D53-867A-2752BBA57A02}"/>
            </c:ext>
          </c:extLst>
        </c:ser>
        <c:ser>
          <c:idx val="4"/>
          <c:order val="4"/>
          <c:tx>
            <c:strRef>
              <c:f>Sheet1!$F$1</c:f>
              <c:strCache>
                <c:ptCount val="1"/>
                <c:pt idx="0">
                  <c:v>Very easy</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Greater Manchester -
Mortgage holders</c:v>
                </c:pt>
                <c:pt idx="1">
                  <c:v>GB Benchmarking -
Mortgage holders</c:v>
                </c:pt>
                <c:pt idx="2">
                  <c:v>Greater Manchester -
Renters</c:v>
                </c:pt>
                <c:pt idx="3">
                  <c:v>GB Benchmarking -
Renters</c:v>
                </c:pt>
              </c:strCache>
            </c:strRef>
          </c:cat>
          <c:val>
            <c:numRef>
              <c:f>Sheet1!$F$2:$F$5</c:f>
              <c:numCache>
                <c:formatCode>0%</c:formatCode>
                <c:ptCount val="4"/>
                <c:pt idx="0">
                  <c:v>0.171393667839189</c:v>
                </c:pt>
                <c:pt idx="1">
                  <c:v>0.16</c:v>
                </c:pt>
                <c:pt idx="2">
                  <c:v>0.10990683876867199</c:v>
                </c:pt>
                <c:pt idx="3">
                  <c:v>0.08</c:v>
                </c:pt>
              </c:numCache>
            </c:numRef>
          </c:val>
          <c:extLst>
            <c:ext xmlns:c16="http://schemas.microsoft.com/office/drawing/2014/chart" uri="{C3380CC4-5D6E-409C-BE32-E72D297353CC}">
              <c16:uniqueId val="{00000008-4F23-4D53-867A-2752BBA57A02}"/>
            </c:ext>
          </c:extLst>
        </c:ser>
        <c:dLbls>
          <c:dLblPos val="ctr"/>
          <c:showLegendKey val="0"/>
          <c:showVal val="1"/>
          <c:showCatName val="0"/>
          <c:showSerName val="0"/>
          <c:showPercent val="0"/>
          <c:showBubbleSize val="0"/>
        </c:dLbls>
        <c:gapWidth val="75"/>
        <c:overlap val="100"/>
        <c:axId val="397232120"/>
        <c:axId val="397228184"/>
      </c:barChart>
      <c:catAx>
        <c:axId val="397232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7228184"/>
        <c:crosses val="autoZero"/>
        <c:auto val="1"/>
        <c:lblAlgn val="ctr"/>
        <c:lblOffset val="100"/>
        <c:noMultiLvlLbl val="0"/>
      </c:catAx>
      <c:valAx>
        <c:axId val="397228184"/>
        <c:scaling>
          <c:orientation val="minMax"/>
        </c:scaling>
        <c:delete val="1"/>
        <c:axPos val="l"/>
        <c:numFmt formatCode="0%" sourceLinked="1"/>
        <c:majorTickMark val="out"/>
        <c:minorTickMark val="none"/>
        <c:tickLblPos val="nextTo"/>
        <c:crossAx val="397232120"/>
        <c:crosses val="autoZero"/>
        <c:crossBetween val="between"/>
      </c:valAx>
      <c:spPr>
        <a:noFill/>
        <a:ln w="25400">
          <a:noFill/>
        </a:ln>
        <a:effectLst/>
      </c:spPr>
    </c:plotArea>
    <c:legend>
      <c:legendPos val="r"/>
      <c:layout>
        <c:manualLayout>
          <c:xMode val="edge"/>
          <c:yMode val="edge"/>
          <c:x val="0"/>
          <c:y val="0.88501504556967503"/>
          <c:w val="1"/>
          <c:h val="9.2506164460025561E-2"/>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060712180475051E-2"/>
          <c:y val="0"/>
          <c:w val="0.97924327988417381"/>
          <c:h val="0.76263889401797991"/>
        </c:manualLayout>
      </c:layout>
      <c:barChart>
        <c:barDir val="col"/>
        <c:grouping val="percentStacked"/>
        <c:varyColors val="0"/>
        <c:ser>
          <c:idx val="0"/>
          <c:order val="0"/>
          <c:tx>
            <c:strRef>
              <c:f>Sheet1!$B$1</c:f>
              <c:strCache>
                <c:ptCount val="1"/>
                <c:pt idx="0">
                  <c:v>Don't know / Prefer not to say</c:v>
                </c:pt>
              </c:strCache>
            </c:strRef>
          </c:tx>
          <c:spPr>
            <a:solidFill>
              <a:srgbClr val="E7E6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Being bought on a mortgage</c:v>
                </c:pt>
                <c:pt idx="1">
                  <c:v>Rented (Local Authority / Council)</c:v>
                </c:pt>
                <c:pt idx="2">
                  <c:v>Rented (Housing Association / Trust)</c:v>
                </c:pt>
                <c:pt idx="3">
                  <c:v>Rented (Private)</c:v>
                </c:pt>
              </c:strCache>
            </c:strRef>
          </c:cat>
          <c:val>
            <c:numRef>
              <c:f>Sheet1!$B$2:$B$5</c:f>
              <c:numCache>
                <c:formatCode>0%</c:formatCode>
                <c:ptCount val="4"/>
                <c:pt idx="0">
                  <c:v>0.03</c:v>
                </c:pt>
                <c:pt idx="1">
                  <c:v>0.05</c:v>
                </c:pt>
                <c:pt idx="2">
                  <c:v>0.12</c:v>
                </c:pt>
                <c:pt idx="3">
                  <c:v>0.04</c:v>
                </c:pt>
              </c:numCache>
            </c:numRef>
          </c:val>
          <c:extLst>
            <c:ext xmlns:c16="http://schemas.microsoft.com/office/drawing/2014/chart" uri="{C3380CC4-5D6E-409C-BE32-E72D297353CC}">
              <c16:uniqueId val="{00000000-61AB-4764-8EBC-0A7F131E0E62}"/>
            </c:ext>
          </c:extLst>
        </c:ser>
        <c:ser>
          <c:idx val="1"/>
          <c:order val="1"/>
          <c:tx>
            <c:strRef>
              <c:f>Sheet1!$C$1</c:f>
              <c:strCache>
                <c:ptCount val="1"/>
                <c:pt idx="0">
                  <c:v>Very difficult</c:v>
                </c:pt>
              </c:strCache>
            </c:strRef>
          </c:tx>
          <c:spPr>
            <a:solidFill>
              <a:srgbClr val="FA0000"/>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Being bought on a mortgage</c:v>
                </c:pt>
                <c:pt idx="1">
                  <c:v>Rented (Local Authority / Council)</c:v>
                </c:pt>
                <c:pt idx="2">
                  <c:v>Rented (Housing Association / Trust)</c:v>
                </c:pt>
                <c:pt idx="3">
                  <c:v>Rented (Private)</c:v>
                </c:pt>
              </c:strCache>
            </c:strRef>
          </c:cat>
          <c:val>
            <c:numRef>
              <c:f>Sheet1!$C$2:$C$5</c:f>
              <c:numCache>
                <c:formatCode>0%</c:formatCode>
                <c:ptCount val="4"/>
                <c:pt idx="0">
                  <c:v>8.6012833115958795E-2</c:v>
                </c:pt>
                <c:pt idx="1">
                  <c:v>0.17659574547628101</c:v>
                </c:pt>
                <c:pt idx="2">
                  <c:v>0.16055220609286999</c:v>
                </c:pt>
                <c:pt idx="3">
                  <c:v>0.12273930951706399</c:v>
                </c:pt>
              </c:numCache>
            </c:numRef>
          </c:val>
          <c:extLst>
            <c:ext xmlns:c16="http://schemas.microsoft.com/office/drawing/2014/chart" uri="{C3380CC4-5D6E-409C-BE32-E72D297353CC}">
              <c16:uniqueId val="{00000005-61AB-4764-8EBC-0A7F131E0E62}"/>
            </c:ext>
          </c:extLst>
        </c:ser>
        <c:ser>
          <c:idx val="2"/>
          <c:order val="2"/>
          <c:tx>
            <c:strRef>
              <c:f>Sheet1!$D$1</c:f>
              <c:strCache>
                <c:ptCount val="1"/>
                <c:pt idx="0">
                  <c:v>Somewhat difficult</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Being bought on a mortgage</c:v>
                </c:pt>
                <c:pt idx="1">
                  <c:v>Rented (Local Authority / Council)</c:v>
                </c:pt>
                <c:pt idx="2">
                  <c:v>Rented (Housing Association / Trust)</c:v>
                </c:pt>
                <c:pt idx="3">
                  <c:v>Rented (Private)</c:v>
                </c:pt>
              </c:strCache>
            </c:strRef>
          </c:cat>
          <c:val>
            <c:numRef>
              <c:f>Sheet1!$D$2:$D$5</c:f>
              <c:numCache>
                <c:formatCode>0%</c:formatCode>
                <c:ptCount val="4"/>
                <c:pt idx="0">
                  <c:v>0.291590585384148</c:v>
                </c:pt>
                <c:pt idx="1">
                  <c:v>0.418756309151262</c:v>
                </c:pt>
                <c:pt idx="2">
                  <c:v>0.43363161314099902</c:v>
                </c:pt>
                <c:pt idx="3">
                  <c:v>0.37724909609991403</c:v>
                </c:pt>
              </c:numCache>
            </c:numRef>
          </c:val>
          <c:extLst>
            <c:ext xmlns:c16="http://schemas.microsoft.com/office/drawing/2014/chart" uri="{C3380CC4-5D6E-409C-BE32-E72D297353CC}">
              <c16:uniqueId val="{00000006-61AB-4764-8EBC-0A7F131E0E62}"/>
            </c:ext>
          </c:extLst>
        </c:ser>
        <c:ser>
          <c:idx val="3"/>
          <c:order val="3"/>
          <c:tx>
            <c:strRef>
              <c:f>Sheet1!$E$1</c:f>
              <c:strCache>
                <c:ptCount val="1"/>
                <c:pt idx="0">
                  <c:v>Somewhat easy</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Being bought on a mortgage</c:v>
                </c:pt>
                <c:pt idx="1">
                  <c:v>Rented (Local Authority / Council)</c:v>
                </c:pt>
                <c:pt idx="2">
                  <c:v>Rented (Housing Association / Trust)</c:v>
                </c:pt>
                <c:pt idx="3">
                  <c:v>Rented (Private)</c:v>
                </c:pt>
              </c:strCache>
            </c:strRef>
          </c:cat>
          <c:val>
            <c:numRef>
              <c:f>Sheet1!$E$2:$E$5</c:f>
              <c:numCache>
                <c:formatCode>0%</c:formatCode>
                <c:ptCount val="4"/>
                <c:pt idx="0">
                  <c:v>0.42102197604587399</c:v>
                </c:pt>
                <c:pt idx="1">
                  <c:v>0.181685978979645</c:v>
                </c:pt>
                <c:pt idx="2">
                  <c:v>0.18730615851263999</c:v>
                </c:pt>
                <c:pt idx="3">
                  <c:v>0.37948353038388499</c:v>
                </c:pt>
              </c:numCache>
            </c:numRef>
          </c:val>
          <c:extLst>
            <c:ext xmlns:c16="http://schemas.microsoft.com/office/drawing/2014/chart" uri="{C3380CC4-5D6E-409C-BE32-E72D297353CC}">
              <c16:uniqueId val="{00000007-61AB-4764-8EBC-0A7F131E0E62}"/>
            </c:ext>
          </c:extLst>
        </c:ser>
        <c:ser>
          <c:idx val="4"/>
          <c:order val="4"/>
          <c:tx>
            <c:strRef>
              <c:f>Sheet1!$F$1</c:f>
              <c:strCache>
                <c:ptCount val="1"/>
                <c:pt idx="0">
                  <c:v>Very easy</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Being bought on a mortgage</c:v>
                </c:pt>
                <c:pt idx="1">
                  <c:v>Rented (Local Authority / Council)</c:v>
                </c:pt>
                <c:pt idx="2">
                  <c:v>Rented (Housing Association / Trust)</c:v>
                </c:pt>
                <c:pt idx="3">
                  <c:v>Rented (Private)</c:v>
                </c:pt>
              </c:strCache>
            </c:strRef>
          </c:cat>
          <c:val>
            <c:numRef>
              <c:f>Sheet1!$F$2:$F$5</c:f>
              <c:numCache>
                <c:formatCode>0%</c:formatCode>
                <c:ptCount val="4"/>
                <c:pt idx="0">
                  <c:v>0.17275733064701501</c:v>
                </c:pt>
                <c:pt idx="1">
                  <c:v>0.173040982676822</c:v>
                </c:pt>
                <c:pt idx="2">
                  <c:v>9.8628566266169199E-2</c:v>
                </c:pt>
                <c:pt idx="3">
                  <c:v>8.0066219828493101E-2</c:v>
                </c:pt>
              </c:numCache>
            </c:numRef>
          </c:val>
          <c:extLst>
            <c:ext xmlns:c16="http://schemas.microsoft.com/office/drawing/2014/chart" uri="{C3380CC4-5D6E-409C-BE32-E72D297353CC}">
              <c16:uniqueId val="{00000008-61AB-4764-8EBC-0A7F131E0E62}"/>
            </c:ext>
          </c:extLst>
        </c:ser>
        <c:dLbls>
          <c:dLblPos val="ctr"/>
          <c:showLegendKey val="0"/>
          <c:showVal val="1"/>
          <c:showCatName val="0"/>
          <c:showSerName val="0"/>
          <c:showPercent val="0"/>
          <c:showBubbleSize val="0"/>
        </c:dLbls>
        <c:gapWidth val="75"/>
        <c:overlap val="100"/>
        <c:axId val="397232120"/>
        <c:axId val="397228184"/>
      </c:barChart>
      <c:catAx>
        <c:axId val="397232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7228184"/>
        <c:crosses val="autoZero"/>
        <c:auto val="1"/>
        <c:lblAlgn val="ctr"/>
        <c:lblOffset val="100"/>
        <c:noMultiLvlLbl val="0"/>
      </c:catAx>
      <c:valAx>
        <c:axId val="397228184"/>
        <c:scaling>
          <c:orientation val="minMax"/>
        </c:scaling>
        <c:delete val="1"/>
        <c:axPos val="l"/>
        <c:numFmt formatCode="0%" sourceLinked="1"/>
        <c:majorTickMark val="out"/>
        <c:minorTickMark val="none"/>
        <c:tickLblPos val="nextTo"/>
        <c:crossAx val="397232120"/>
        <c:crosses val="autoZero"/>
        <c:crossBetween val="between"/>
      </c:valAx>
      <c:spPr>
        <a:noFill/>
        <a:ln>
          <a:noFill/>
        </a:ln>
        <a:effectLst/>
      </c:spPr>
    </c:plotArea>
    <c:legend>
      <c:legendPos val="r"/>
      <c:layout>
        <c:manualLayout>
          <c:xMode val="edge"/>
          <c:yMode val="edge"/>
          <c:x val="0"/>
          <c:y val="0.86633277344882487"/>
          <c:w val="0.99849510412745102"/>
          <c:h val="6.548496633935618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481098363469492E-2"/>
          <c:y val="2.5759092929603704E-2"/>
          <c:w val="0.77401362739094692"/>
          <c:h val="0.83398571110357722"/>
        </c:manualLayout>
      </c:layout>
      <c:barChart>
        <c:barDir val="col"/>
        <c:grouping val="percentStacked"/>
        <c:varyColors val="0"/>
        <c:ser>
          <c:idx val="0"/>
          <c:order val="0"/>
          <c:tx>
            <c:strRef>
              <c:f>Sheet1!$B$1</c:f>
              <c:strCache>
                <c:ptCount val="1"/>
                <c:pt idx="0">
                  <c:v>Not happy (0-4)</c:v>
                </c:pt>
              </c:strCache>
            </c:strRef>
          </c:tx>
          <c:spPr>
            <a:solidFill>
              <a:srgbClr val="FF0000"/>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March '23 (S6)</c:v>
                </c:pt>
                <c:pt idx="1">
                  <c:v>May '23 (S7)</c:v>
                </c:pt>
              </c:strCache>
            </c:strRef>
          </c:cat>
          <c:val>
            <c:numRef>
              <c:f>Sheet1!$B$2:$B$3</c:f>
              <c:numCache>
                <c:formatCode>0%</c:formatCode>
                <c:ptCount val="2"/>
                <c:pt idx="0">
                  <c:v>0.17</c:v>
                </c:pt>
                <c:pt idx="1">
                  <c:v>0.17</c:v>
                </c:pt>
              </c:numCache>
            </c:numRef>
          </c:val>
          <c:extLst>
            <c:ext xmlns:c16="http://schemas.microsoft.com/office/drawing/2014/chart" uri="{C3380CC4-5D6E-409C-BE32-E72D297353CC}">
              <c16:uniqueId val="{00000000-BB77-43EB-8857-C1B205D3BC83}"/>
            </c:ext>
          </c:extLst>
        </c:ser>
        <c:ser>
          <c:idx val="1"/>
          <c:order val="1"/>
          <c:tx>
            <c:strRef>
              <c:f>Sheet1!$C$1</c:f>
              <c:strCache>
                <c:ptCount val="1"/>
                <c:pt idx="0">
                  <c:v>Neither/nor (5-6)</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March '23 (S6)</c:v>
                </c:pt>
                <c:pt idx="1">
                  <c:v>May '23 (S7)</c:v>
                </c:pt>
              </c:strCache>
            </c:strRef>
          </c:cat>
          <c:val>
            <c:numRef>
              <c:f>Sheet1!$C$2:$C$3</c:f>
              <c:numCache>
                <c:formatCode>0%</c:formatCode>
                <c:ptCount val="2"/>
                <c:pt idx="0">
                  <c:v>0.22</c:v>
                </c:pt>
                <c:pt idx="1">
                  <c:v>0.24</c:v>
                </c:pt>
              </c:numCache>
            </c:numRef>
          </c:val>
          <c:extLst>
            <c:ext xmlns:c16="http://schemas.microsoft.com/office/drawing/2014/chart" uri="{C3380CC4-5D6E-409C-BE32-E72D297353CC}">
              <c16:uniqueId val="{00000001-BB77-43EB-8857-C1B205D3BC83}"/>
            </c:ext>
          </c:extLst>
        </c:ser>
        <c:ser>
          <c:idx val="2"/>
          <c:order val="2"/>
          <c:tx>
            <c:strRef>
              <c:f>Sheet1!$D$1</c:f>
              <c:strCache>
                <c:ptCount val="1"/>
                <c:pt idx="0">
                  <c:v>Quite happy (7-8)</c:v>
                </c:pt>
              </c:strCache>
            </c:strRef>
          </c:tx>
          <c:spPr>
            <a:solidFill>
              <a:schemeClr val="tx1">
                <a:lumMod val="25000"/>
                <a:lumOff val="75000"/>
              </a:schemeClr>
            </a:solidFill>
            <a:ln>
              <a:noFill/>
            </a:ln>
            <a:effectLst/>
          </c:spPr>
          <c:invertIfNegative val="0"/>
          <c:dPt>
            <c:idx val="0"/>
            <c:invertIfNegative val="0"/>
            <c:bubble3D val="0"/>
            <c:spPr>
              <a:solidFill>
                <a:srgbClr val="6DD5CE"/>
              </a:solidFill>
              <a:ln>
                <a:noFill/>
              </a:ln>
              <a:effectLst/>
            </c:spPr>
            <c:extLst>
              <c:ext xmlns:c16="http://schemas.microsoft.com/office/drawing/2014/chart" uri="{C3380CC4-5D6E-409C-BE32-E72D297353CC}">
                <c16:uniqueId val="{00000003-BB77-43EB-8857-C1B205D3BC83}"/>
              </c:ext>
            </c:extLst>
          </c:dPt>
          <c:dPt>
            <c:idx val="1"/>
            <c:invertIfNegative val="0"/>
            <c:bubble3D val="0"/>
            <c:spPr>
              <a:solidFill>
                <a:srgbClr val="6DD5CE"/>
              </a:solidFill>
              <a:ln>
                <a:noFill/>
              </a:ln>
              <a:effectLst/>
            </c:spPr>
            <c:extLst>
              <c:ext xmlns:c16="http://schemas.microsoft.com/office/drawing/2014/chart" uri="{C3380CC4-5D6E-409C-BE32-E72D297353CC}">
                <c16:uniqueId val="{00000008-E5D0-4262-A7B8-7BFEC952E499}"/>
              </c:ext>
            </c:extLst>
          </c:dPt>
          <c:dPt>
            <c:idx val="2"/>
            <c:invertIfNegative val="0"/>
            <c:bubble3D val="0"/>
            <c:spPr>
              <a:solidFill>
                <a:srgbClr val="6DD5CE"/>
              </a:solidFill>
              <a:ln>
                <a:noFill/>
              </a:ln>
              <a:effectLst/>
            </c:spPr>
            <c:extLst>
              <c:ext xmlns:c16="http://schemas.microsoft.com/office/drawing/2014/chart" uri="{C3380CC4-5D6E-409C-BE32-E72D297353CC}">
                <c16:uniqueId val="{00000007-BB77-43EB-8857-C1B205D3BC83}"/>
              </c:ext>
            </c:extLst>
          </c:dPt>
          <c:dPt>
            <c:idx val="3"/>
            <c:invertIfNegative val="0"/>
            <c:bubble3D val="0"/>
            <c:spPr>
              <a:solidFill>
                <a:srgbClr val="6DD5CE"/>
              </a:solidFill>
              <a:ln>
                <a:noFill/>
              </a:ln>
              <a:effectLst/>
            </c:spPr>
            <c:extLst>
              <c:ext xmlns:c16="http://schemas.microsoft.com/office/drawing/2014/chart" uri="{C3380CC4-5D6E-409C-BE32-E72D297353CC}">
                <c16:uniqueId val="{00000009-BB77-43EB-8857-C1B205D3BC83}"/>
              </c:ext>
            </c:extLst>
          </c:dPt>
          <c:dPt>
            <c:idx val="4"/>
            <c:invertIfNegative val="0"/>
            <c:bubble3D val="0"/>
            <c:spPr>
              <a:solidFill>
                <a:srgbClr val="6DD5CE"/>
              </a:solidFill>
              <a:ln>
                <a:noFill/>
              </a:ln>
              <a:effectLst/>
            </c:spPr>
            <c:extLst>
              <c:ext xmlns:c16="http://schemas.microsoft.com/office/drawing/2014/chart" uri="{C3380CC4-5D6E-409C-BE32-E72D297353CC}">
                <c16:uniqueId val="{0000000B-BB77-43EB-8857-C1B205D3BC83}"/>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March '23 (S6)</c:v>
                </c:pt>
                <c:pt idx="1">
                  <c:v>May '23 (S7)</c:v>
                </c:pt>
              </c:strCache>
            </c:strRef>
          </c:cat>
          <c:val>
            <c:numRef>
              <c:f>Sheet1!$D$2:$D$3</c:f>
              <c:numCache>
                <c:formatCode>0%</c:formatCode>
                <c:ptCount val="2"/>
                <c:pt idx="0">
                  <c:v>0.39</c:v>
                </c:pt>
                <c:pt idx="1">
                  <c:v>0.38</c:v>
                </c:pt>
              </c:numCache>
            </c:numRef>
          </c:val>
          <c:extLst>
            <c:ext xmlns:c16="http://schemas.microsoft.com/office/drawing/2014/chart" uri="{C3380CC4-5D6E-409C-BE32-E72D297353CC}">
              <c16:uniqueId val="{0000000C-BB77-43EB-8857-C1B205D3BC83}"/>
            </c:ext>
          </c:extLst>
        </c:ser>
        <c:ser>
          <c:idx val="3"/>
          <c:order val="3"/>
          <c:tx>
            <c:strRef>
              <c:f>Sheet1!$E$1</c:f>
              <c:strCache>
                <c:ptCount val="1"/>
                <c:pt idx="0">
                  <c:v>Very happy (9-10)</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March '23 (S6)</c:v>
                </c:pt>
                <c:pt idx="1">
                  <c:v>May '23 (S7)</c:v>
                </c:pt>
              </c:strCache>
            </c:strRef>
          </c:cat>
          <c:val>
            <c:numRef>
              <c:f>Sheet1!$E$2:$E$3</c:f>
              <c:numCache>
                <c:formatCode>0%</c:formatCode>
                <c:ptCount val="2"/>
                <c:pt idx="0">
                  <c:v>0.23</c:v>
                </c:pt>
                <c:pt idx="1">
                  <c:v>0.21</c:v>
                </c:pt>
              </c:numCache>
            </c:numRef>
          </c:val>
          <c:extLst>
            <c:ext xmlns:c16="http://schemas.microsoft.com/office/drawing/2014/chart" uri="{C3380CC4-5D6E-409C-BE32-E72D297353CC}">
              <c16:uniqueId val="{0000000D-BB77-43EB-8857-C1B205D3BC83}"/>
            </c:ext>
          </c:extLst>
        </c:ser>
        <c:dLbls>
          <c:showLegendKey val="0"/>
          <c:showVal val="0"/>
          <c:showCatName val="0"/>
          <c:showSerName val="0"/>
          <c:showPercent val="0"/>
          <c:showBubbleSize val="0"/>
        </c:dLbls>
        <c:gapWidth val="75"/>
        <c:overlap val="100"/>
        <c:axId val="1948619855"/>
        <c:axId val="1948612367"/>
      </c:barChart>
      <c:catAx>
        <c:axId val="1948619855"/>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crossAx val="1948612367"/>
        <c:crosses val="autoZero"/>
        <c:auto val="1"/>
        <c:lblAlgn val="ctr"/>
        <c:lblOffset val="100"/>
        <c:noMultiLvlLbl val="0"/>
      </c:catAx>
      <c:valAx>
        <c:axId val="1948612367"/>
        <c:scaling>
          <c:orientation val="minMax"/>
        </c:scaling>
        <c:delete val="1"/>
        <c:axPos val="l"/>
        <c:numFmt formatCode="0%" sourceLinked="1"/>
        <c:majorTickMark val="out"/>
        <c:minorTickMark val="none"/>
        <c:tickLblPos val="nextTo"/>
        <c:crossAx val="1948619855"/>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9769830297106"/>
          <c:y val="2.1226254798548092E-2"/>
          <c:w val="0.7186450795524435"/>
          <c:h val="0.84350130355875708"/>
        </c:manualLayout>
      </c:layout>
      <c:barChart>
        <c:barDir val="bar"/>
        <c:grouping val="percentStacked"/>
        <c:varyColors val="0"/>
        <c:ser>
          <c:idx val="0"/>
          <c:order val="0"/>
          <c:tx>
            <c:strRef>
              <c:f>Sheet1!$B$1</c:f>
              <c:strCache>
                <c:ptCount val="1"/>
                <c:pt idx="0">
                  <c:v>Yes</c:v>
                </c:pt>
              </c:strCache>
            </c:strRef>
          </c:tx>
          <c:spPr>
            <a:solidFill>
              <a:schemeClr val="accent5"/>
            </a:solidFill>
            <a:ln w="19050">
              <a:solidFill>
                <a:schemeClr val="lt1"/>
              </a:solidFill>
            </a:ln>
            <a:effectLst/>
          </c:spPr>
          <c:invertIfNegative val="0"/>
          <c:dPt>
            <c:idx val="0"/>
            <c:invertIfNegative val="0"/>
            <c:bubble3D val="0"/>
            <c:spPr>
              <a:solidFill>
                <a:schemeClr val="accent5"/>
              </a:solidFill>
              <a:ln w="19050">
                <a:solidFill>
                  <a:schemeClr val="lt1"/>
                </a:solidFill>
              </a:ln>
              <a:effectLst/>
            </c:spPr>
            <c:extLst>
              <c:ext xmlns:c16="http://schemas.microsoft.com/office/drawing/2014/chart" uri="{C3380CC4-5D6E-409C-BE32-E72D297353CC}">
                <c16:uniqueId val="{00000001-C18A-468C-AF42-C9AAD6F5B3C8}"/>
              </c:ext>
            </c:extLst>
          </c:dPt>
          <c:dPt>
            <c:idx val="1"/>
            <c:invertIfNegative val="0"/>
            <c:bubble3D val="0"/>
            <c:spPr>
              <a:solidFill>
                <a:schemeClr val="accent5"/>
              </a:solidFill>
              <a:ln w="19050">
                <a:solidFill>
                  <a:schemeClr val="lt1"/>
                </a:solidFill>
              </a:ln>
              <a:effectLst/>
            </c:spPr>
            <c:extLst>
              <c:ext xmlns:c16="http://schemas.microsoft.com/office/drawing/2014/chart" uri="{C3380CC4-5D6E-409C-BE32-E72D297353CC}">
                <c16:uniqueId val="{00000005-C18A-468C-AF42-C9AAD6F5B3C8}"/>
              </c:ext>
            </c:extLst>
          </c:dPt>
          <c:dPt>
            <c:idx val="2"/>
            <c:invertIfNegative val="0"/>
            <c:bubble3D val="0"/>
            <c:spPr>
              <a:solidFill>
                <a:schemeClr val="accent5"/>
              </a:solidFill>
              <a:ln w="19050">
                <a:solidFill>
                  <a:schemeClr val="lt1"/>
                </a:solidFill>
              </a:ln>
              <a:effectLst/>
            </c:spPr>
            <c:extLst>
              <c:ext xmlns:c16="http://schemas.microsoft.com/office/drawing/2014/chart" uri="{C3380CC4-5D6E-409C-BE32-E72D297353CC}">
                <c16:uniqueId val="{00000009-C18A-468C-AF42-C9AAD6F5B3C8}"/>
              </c:ext>
            </c:extLst>
          </c:dPt>
          <c:dPt>
            <c:idx val="3"/>
            <c:invertIfNegative val="0"/>
            <c:bubble3D val="0"/>
            <c:spPr>
              <a:solidFill>
                <a:schemeClr val="accent5"/>
              </a:solidFill>
              <a:ln w="19050">
                <a:solidFill>
                  <a:schemeClr val="lt1"/>
                </a:solidFill>
              </a:ln>
              <a:effectLst/>
            </c:spPr>
            <c:extLst>
              <c:ext xmlns:c16="http://schemas.microsoft.com/office/drawing/2014/chart" uri="{C3380CC4-5D6E-409C-BE32-E72D297353CC}">
                <c16:uniqueId val="{0000000B-C18A-468C-AF42-C9AAD6F5B3C8}"/>
              </c:ext>
            </c:extLst>
          </c:dPt>
          <c:dLbls>
            <c:dLbl>
              <c:idx val="3"/>
              <c:layout>
                <c:manualLayout>
                  <c:x val="1.3552839533312773E-2"/>
                  <c:y val="-3.1054579278917559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C18A-468C-AF42-C9AAD6F5B3C8}"/>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GM Renters - May (S7)</c:v>
                </c:pt>
                <c:pt idx="1">
                  <c:v>GB benchmarking - Renters</c:v>
                </c:pt>
                <c:pt idx="2">
                  <c:v>GM Owners - May (S7)</c:v>
                </c:pt>
                <c:pt idx="3">
                  <c:v>GB benchmarking - Owners</c:v>
                </c:pt>
              </c:strCache>
            </c:strRef>
          </c:cat>
          <c:val>
            <c:numRef>
              <c:f>Sheet1!$B$2:$B$5</c:f>
              <c:numCache>
                <c:formatCode>0%</c:formatCode>
                <c:ptCount val="4"/>
                <c:pt idx="0">
                  <c:v>0.143578805074045</c:v>
                </c:pt>
                <c:pt idx="1">
                  <c:v>0.06</c:v>
                </c:pt>
                <c:pt idx="2">
                  <c:v>7.0943887759346499E-2</c:v>
                </c:pt>
              </c:numCache>
            </c:numRef>
          </c:val>
          <c:extLst>
            <c:ext xmlns:c16="http://schemas.microsoft.com/office/drawing/2014/chart" uri="{C3380CC4-5D6E-409C-BE32-E72D297353CC}">
              <c16:uniqueId val="{0000000C-C18A-468C-AF42-C9AAD6F5B3C8}"/>
            </c:ext>
          </c:extLst>
        </c:ser>
        <c:ser>
          <c:idx val="1"/>
          <c:order val="1"/>
          <c:tx>
            <c:strRef>
              <c:f>Sheet1!$C$1</c:f>
              <c:strCache>
                <c:ptCount val="1"/>
                <c:pt idx="0">
                  <c:v>No</c:v>
                </c:pt>
              </c:strCache>
            </c:strRef>
          </c:tx>
          <c:spPr>
            <a:solidFill>
              <a:srgbClr val="7030A0"/>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GM Renters - May (S7)</c:v>
                </c:pt>
                <c:pt idx="1">
                  <c:v>GB benchmarking - Renters</c:v>
                </c:pt>
                <c:pt idx="2">
                  <c:v>GM Owners - May (S7)</c:v>
                </c:pt>
                <c:pt idx="3">
                  <c:v>GB benchmarking - Owners</c:v>
                </c:pt>
              </c:strCache>
            </c:strRef>
          </c:cat>
          <c:val>
            <c:numRef>
              <c:f>Sheet1!$C$2:$C$5</c:f>
              <c:numCache>
                <c:formatCode>0%</c:formatCode>
                <c:ptCount val="4"/>
                <c:pt idx="0">
                  <c:v>0.80138677491533705</c:v>
                </c:pt>
                <c:pt idx="1">
                  <c:v>0.84</c:v>
                </c:pt>
                <c:pt idx="2">
                  <c:v>0.91565111711254998</c:v>
                </c:pt>
                <c:pt idx="3">
                  <c:v>0.94</c:v>
                </c:pt>
              </c:numCache>
            </c:numRef>
          </c:val>
          <c:extLst>
            <c:ext xmlns:c16="http://schemas.microsoft.com/office/drawing/2014/chart" uri="{C3380CC4-5D6E-409C-BE32-E72D297353CC}">
              <c16:uniqueId val="{0000000D-C18A-468C-AF42-C9AAD6F5B3C8}"/>
            </c:ext>
          </c:extLst>
        </c:ser>
        <c:ser>
          <c:idx val="2"/>
          <c:order val="2"/>
          <c:tx>
            <c:strRef>
              <c:f>Sheet1!$D$1</c:f>
              <c:strCache>
                <c:ptCount val="1"/>
                <c:pt idx="0">
                  <c:v>Don't know</c:v>
                </c:pt>
              </c:strCache>
            </c:strRef>
          </c:tx>
          <c:spPr>
            <a:solidFill>
              <a:schemeClr val="bg1">
                <a:lumMod val="50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GM Renters - May (S7)</c:v>
                </c:pt>
                <c:pt idx="1">
                  <c:v>GB benchmarking - Renters</c:v>
                </c:pt>
                <c:pt idx="2">
                  <c:v>GM Owners - May (S7)</c:v>
                </c:pt>
                <c:pt idx="3">
                  <c:v>GB benchmarking - Owners</c:v>
                </c:pt>
              </c:strCache>
            </c:strRef>
          </c:cat>
          <c:val>
            <c:numRef>
              <c:f>Sheet1!$D$2:$D$5</c:f>
              <c:numCache>
                <c:formatCode>0%</c:formatCode>
                <c:ptCount val="4"/>
                <c:pt idx="0">
                  <c:v>0.06</c:v>
                </c:pt>
                <c:pt idx="1">
                  <c:v>0.09</c:v>
                </c:pt>
                <c:pt idx="2">
                  <c:v>8.5535841677436605E-3</c:v>
                </c:pt>
                <c:pt idx="3">
                  <c:v>0.06</c:v>
                </c:pt>
              </c:numCache>
            </c:numRef>
          </c:val>
          <c:extLst>
            <c:ext xmlns:c16="http://schemas.microsoft.com/office/drawing/2014/chart" uri="{C3380CC4-5D6E-409C-BE32-E72D297353CC}">
              <c16:uniqueId val="{0000000E-C18A-468C-AF42-C9AAD6F5B3C8}"/>
            </c:ext>
          </c:extLst>
        </c:ser>
        <c:dLbls>
          <c:dLblPos val="ctr"/>
          <c:showLegendKey val="0"/>
          <c:showVal val="1"/>
          <c:showCatName val="0"/>
          <c:showSerName val="0"/>
          <c:showPercent val="0"/>
          <c:showBubbleSize val="0"/>
        </c:dLbls>
        <c:gapWidth val="50"/>
        <c:overlap val="100"/>
        <c:axId val="666918216"/>
        <c:axId val="666920184"/>
      </c:barChart>
      <c:valAx>
        <c:axId val="666920184"/>
        <c:scaling>
          <c:orientation val="minMax"/>
        </c:scaling>
        <c:delete val="1"/>
        <c:axPos val="t"/>
        <c:numFmt formatCode="0%" sourceLinked="1"/>
        <c:majorTickMark val="out"/>
        <c:minorTickMark val="none"/>
        <c:tickLblPos val="nextTo"/>
        <c:crossAx val="666918216"/>
        <c:crosses val="autoZero"/>
        <c:crossBetween val="between"/>
      </c:valAx>
      <c:catAx>
        <c:axId val="66691821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66920184"/>
        <c:crosses val="autoZero"/>
        <c:auto val="1"/>
        <c:lblAlgn val="ctr"/>
        <c:lblOffset val="100"/>
        <c:noMultiLvlLbl val="0"/>
      </c:catAx>
      <c:spPr>
        <a:noFill/>
        <a:ln>
          <a:noFill/>
        </a:ln>
        <a:effectLst/>
      </c:spPr>
    </c:plotArea>
    <c:legend>
      <c:legendPos val="r"/>
      <c:layout>
        <c:manualLayout>
          <c:xMode val="edge"/>
          <c:yMode val="edge"/>
          <c:x val="2.7858784038294697E-3"/>
          <c:y val="0.85763284880038848"/>
          <c:w val="0.99721404679353376"/>
          <c:h val="0.1423671511996115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9769830297106"/>
          <c:y val="2.1226254798548092E-2"/>
          <c:w val="0.7186450795524435"/>
          <c:h val="0.84350130355875708"/>
        </c:manualLayout>
      </c:layout>
      <c:barChart>
        <c:barDir val="bar"/>
        <c:grouping val="percentStacked"/>
        <c:varyColors val="0"/>
        <c:ser>
          <c:idx val="0"/>
          <c:order val="0"/>
          <c:tx>
            <c:strRef>
              <c:f>Sheet1!$B$1</c:f>
              <c:strCache>
                <c:ptCount val="1"/>
                <c:pt idx="0">
                  <c:v>Yes</c:v>
                </c:pt>
              </c:strCache>
            </c:strRef>
          </c:tx>
          <c:spPr>
            <a:solidFill>
              <a:schemeClr val="accent5"/>
            </a:solidFill>
            <a:ln w="19050">
              <a:solidFill>
                <a:schemeClr val="lt1"/>
              </a:solidFill>
            </a:ln>
            <a:effectLst/>
          </c:spPr>
          <c:invertIfNegative val="0"/>
          <c:dPt>
            <c:idx val="0"/>
            <c:invertIfNegative val="0"/>
            <c:bubble3D val="0"/>
            <c:spPr>
              <a:solidFill>
                <a:schemeClr val="accent5"/>
              </a:solidFill>
              <a:ln w="19050">
                <a:solidFill>
                  <a:schemeClr val="lt1"/>
                </a:solidFill>
              </a:ln>
              <a:effectLst/>
            </c:spPr>
            <c:extLst>
              <c:ext xmlns:c16="http://schemas.microsoft.com/office/drawing/2014/chart" uri="{C3380CC4-5D6E-409C-BE32-E72D297353CC}">
                <c16:uniqueId val="{00000001-C18A-468C-AF42-C9AAD6F5B3C8}"/>
              </c:ext>
            </c:extLst>
          </c:dPt>
          <c:dPt>
            <c:idx val="1"/>
            <c:invertIfNegative val="0"/>
            <c:bubble3D val="0"/>
            <c:spPr>
              <a:solidFill>
                <a:schemeClr val="accent5"/>
              </a:solidFill>
              <a:ln w="19050">
                <a:solidFill>
                  <a:schemeClr val="lt1"/>
                </a:solidFill>
              </a:ln>
              <a:effectLst/>
            </c:spPr>
            <c:extLst>
              <c:ext xmlns:c16="http://schemas.microsoft.com/office/drawing/2014/chart" uri="{C3380CC4-5D6E-409C-BE32-E72D297353CC}">
                <c16:uniqueId val="{00000005-C18A-468C-AF42-C9AAD6F5B3C8}"/>
              </c:ext>
            </c:extLst>
          </c:dPt>
          <c:dPt>
            <c:idx val="2"/>
            <c:invertIfNegative val="0"/>
            <c:bubble3D val="0"/>
            <c:spPr>
              <a:solidFill>
                <a:schemeClr val="accent5"/>
              </a:solidFill>
              <a:ln w="19050">
                <a:solidFill>
                  <a:schemeClr val="lt1"/>
                </a:solidFill>
              </a:ln>
              <a:effectLst/>
            </c:spPr>
            <c:extLst>
              <c:ext xmlns:c16="http://schemas.microsoft.com/office/drawing/2014/chart" uri="{C3380CC4-5D6E-409C-BE32-E72D297353CC}">
                <c16:uniqueId val="{00000009-C18A-468C-AF42-C9AAD6F5B3C8}"/>
              </c:ext>
            </c:extLst>
          </c:dPt>
          <c:dLbls>
            <c:dLbl>
              <c:idx val="2"/>
              <c:layout>
                <c:manualLayout>
                  <c:x val="1.3552839533312773E-2"/>
                  <c:y val="-3.1054579278917559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18A-468C-AF42-C9AAD6F5B3C8}"/>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5"/>
                <c:pt idx="0">
                  <c:v>Total</c:v>
                </c:pt>
                <c:pt idx="1">
                  <c:v>Being bought on a mortgage</c:v>
                </c:pt>
                <c:pt idx="2">
                  <c:v>Rented (Local Authority / Council)</c:v>
                </c:pt>
                <c:pt idx="3">
                  <c:v>Rented (Housing Association / Trust)</c:v>
                </c:pt>
                <c:pt idx="4">
                  <c:v>Rented (Private)</c:v>
                </c:pt>
              </c:strCache>
            </c:strRef>
          </c:cat>
          <c:val>
            <c:numRef>
              <c:f>Sheet1!$B$2:$B$7</c:f>
              <c:numCache>
                <c:formatCode>0%</c:formatCode>
                <c:ptCount val="5"/>
                <c:pt idx="0">
                  <c:v>0.108019492387808</c:v>
                </c:pt>
                <c:pt idx="1">
                  <c:v>6.8622409930396505E-2</c:v>
                </c:pt>
                <c:pt idx="2">
                  <c:v>0.19815050384616201</c:v>
                </c:pt>
                <c:pt idx="3">
                  <c:v>0.22694024633404999</c:v>
                </c:pt>
                <c:pt idx="4">
                  <c:v>5.9589125834372002E-2</c:v>
                </c:pt>
              </c:numCache>
            </c:numRef>
          </c:val>
          <c:extLst>
            <c:ext xmlns:c16="http://schemas.microsoft.com/office/drawing/2014/chart" uri="{C3380CC4-5D6E-409C-BE32-E72D297353CC}">
              <c16:uniqueId val="{0000000C-C18A-468C-AF42-C9AAD6F5B3C8}"/>
            </c:ext>
          </c:extLst>
        </c:ser>
        <c:ser>
          <c:idx val="1"/>
          <c:order val="1"/>
          <c:tx>
            <c:strRef>
              <c:f>Sheet1!$C$1</c:f>
              <c:strCache>
                <c:ptCount val="1"/>
                <c:pt idx="0">
                  <c:v>No</c:v>
                </c:pt>
              </c:strCache>
            </c:strRef>
          </c:tx>
          <c:spPr>
            <a:solidFill>
              <a:srgbClr val="7030A0"/>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5"/>
                <c:pt idx="0">
                  <c:v>Total</c:v>
                </c:pt>
                <c:pt idx="1">
                  <c:v>Being bought on a mortgage</c:v>
                </c:pt>
                <c:pt idx="2">
                  <c:v>Rented (Local Authority / Council)</c:v>
                </c:pt>
                <c:pt idx="3">
                  <c:v>Rented (Housing Association / Trust)</c:v>
                </c:pt>
                <c:pt idx="4">
                  <c:v>Rented (Private)</c:v>
                </c:pt>
              </c:strCache>
            </c:strRef>
          </c:cat>
          <c:val>
            <c:numRef>
              <c:f>Sheet1!$C$2:$C$7</c:f>
              <c:numCache>
                <c:formatCode>0%</c:formatCode>
                <c:ptCount val="5"/>
                <c:pt idx="0">
                  <c:v>0.85732628201870298</c:v>
                </c:pt>
                <c:pt idx="1">
                  <c:v>0.91783945475227702</c:v>
                </c:pt>
                <c:pt idx="2">
                  <c:v>0.72550271173770597</c:v>
                </c:pt>
                <c:pt idx="3">
                  <c:v>0.68106929789164505</c:v>
                </c:pt>
                <c:pt idx="4">
                  <c:v>0.920890594127733</c:v>
                </c:pt>
              </c:numCache>
            </c:numRef>
          </c:val>
          <c:extLst>
            <c:ext xmlns:c16="http://schemas.microsoft.com/office/drawing/2014/chart" uri="{C3380CC4-5D6E-409C-BE32-E72D297353CC}">
              <c16:uniqueId val="{0000000D-C18A-468C-AF42-C9AAD6F5B3C8}"/>
            </c:ext>
          </c:extLst>
        </c:ser>
        <c:ser>
          <c:idx val="2"/>
          <c:order val="2"/>
          <c:tx>
            <c:strRef>
              <c:f>Sheet1!$D$1</c:f>
              <c:strCache>
                <c:ptCount val="1"/>
                <c:pt idx="0">
                  <c:v>Don't know</c:v>
                </c:pt>
              </c:strCache>
            </c:strRef>
          </c:tx>
          <c:spPr>
            <a:solidFill>
              <a:schemeClr val="bg1">
                <a:lumMod val="50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5"/>
                <c:pt idx="0">
                  <c:v>Total</c:v>
                </c:pt>
                <c:pt idx="1">
                  <c:v>Being bought on a mortgage</c:v>
                </c:pt>
                <c:pt idx="2">
                  <c:v>Rented (Local Authority / Council)</c:v>
                </c:pt>
                <c:pt idx="3">
                  <c:v>Rented (Housing Association / Trust)</c:v>
                </c:pt>
                <c:pt idx="4">
                  <c:v>Rented (Private)</c:v>
                </c:pt>
              </c:strCache>
            </c:strRef>
          </c:cat>
          <c:val>
            <c:numRef>
              <c:f>Sheet1!$D$2:$D$7</c:f>
              <c:numCache>
                <c:formatCode>0%</c:formatCode>
                <c:ptCount val="5"/>
                <c:pt idx="0">
                  <c:v>0.03</c:v>
                </c:pt>
                <c:pt idx="1">
                  <c:v>0.01</c:v>
                </c:pt>
                <c:pt idx="2">
                  <c:v>0.08</c:v>
                </c:pt>
                <c:pt idx="3">
                  <c:v>0.09</c:v>
                </c:pt>
                <c:pt idx="4">
                  <c:v>0.02</c:v>
                </c:pt>
              </c:numCache>
            </c:numRef>
          </c:val>
          <c:extLst>
            <c:ext xmlns:c16="http://schemas.microsoft.com/office/drawing/2014/chart" uri="{C3380CC4-5D6E-409C-BE32-E72D297353CC}">
              <c16:uniqueId val="{0000000E-C18A-468C-AF42-C9AAD6F5B3C8}"/>
            </c:ext>
          </c:extLst>
        </c:ser>
        <c:dLbls>
          <c:dLblPos val="ctr"/>
          <c:showLegendKey val="0"/>
          <c:showVal val="1"/>
          <c:showCatName val="0"/>
          <c:showSerName val="0"/>
          <c:showPercent val="0"/>
          <c:showBubbleSize val="0"/>
        </c:dLbls>
        <c:gapWidth val="50"/>
        <c:overlap val="100"/>
        <c:axId val="666918216"/>
        <c:axId val="666920184"/>
      </c:barChart>
      <c:valAx>
        <c:axId val="666920184"/>
        <c:scaling>
          <c:orientation val="minMax"/>
        </c:scaling>
        <c:delete val="1"/>
        <c:axPos val="t"/>
        <c:numFmt formatCode="0%" sourceLinked="1"/>
        <c:majorTickMark val="out"/>
        <c:minorTickMark val="none"/>
        <c:tickLblPos val="nextTo"/>
        <c:crossAx val="666918216"/>
        <c:crosses val="autoZero"/>
        <c:crossBetween val="between"/>
      </c:valAx>
      <c:catAx>
        <c:axId val="66691821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66920184"/>
        <c:crosses val="autoZero"/>
        <c:auto val="1"/>
        <c:lblAlgn val="ctr"/>
        <c:lblOffset val="100"/>
        <c:noMultiLvlLbl val="0"/>
      </c:catAx>
      <c:spPr>
        <a:noFill/>
        <a:ln>
          <a:noFill/>
        </a:ln>
        <a:effectLst/>
      </c:spPr>
    </c:plotArea>
    <c:legend>
      <c:legendPos val="r"/>
      <c:layout>
        <c:manualLayout>
          <c:xMode val="edge"/>
          <c:yMode val="edge"/>
          <c:x val="2.7858784038294697E-3"/>
          <c:y val="0.85763284880038848"/>
          <c:w val="0.99721404679353376"/>
          <c:h val="0.1423671511996115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5610147558080679E-2"/>
          <c:y val="0.13005785279757134"/>
          <c:w val="0.94877970488383867"/>
          <c:h val="0.53675186865711944"/>
        </c:manualLayout>
      </c:layout>
      <c:barChart>
        <c:barDir val="col"/>
        <c:grouping val="percentStacked"/>
        <c:varyColors val="0"/>
        <c:ser>
          <c:idx val="4"/>
          <c:order val="0"/>
          <c:tx>
            <c:strRef>
              <c:f>Sheet1!$B$1</c:f>
              <c:strCache>
                <c:ptCount val="1"/>
                <c:pt idx="0">
                  <c:v>Don't know </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March '23 (S6)</c:v>
                </c:pt>
                <c:pt idx="1">
                  <c:v>May '23 (S7)</c:v>
                </c:pt>
              </c:strCache>
            </c:strRef>
          </c:cat>
          <c:val>
            <c:numRef>
              <c:f>Sheet1!$B$2:$B$3</c:f>
              <c:numCache>
                <c:formatCode>0%</c:formatCode>
                <c:ptCount val="2"/>
                <c:pt idx="0">
                  <c:v>0.03</c:v>
                </c:pt>
                <c:pt idx="1">
                  <c:v>0.03</c:v>
                </c:pt>
              </c:numCache>
            </c:numRef>
          </c:val>
          <c:extLst>
            <c:ext xmlns:c16="http://schemas.microsoft.com/office/drawing/2014/chart" uri="{C3380CC4-5D6E-409C-BE32-E72D297353CC}">
              <c16:uniqueId val="{00000000-5877-4B0E-943D-91F3FBB78560}"/>
            </c:ext>
          </c:extLst>
        </c:ser>
        <c:ser>
          <c:idx val="3"/>
          <c:order val="1"/>
          <c:tx>
            <c:strRef>
              <c:f>Sheet1!$C$1</c:f>
              <c:strCache>
                <c:ptCount val="1"/>
                <c:pt idx="0">
                  <c:v>Definitely disagree</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March '23 (S6)</c:v>
                </c:pt>
                <c:pt idx="1">
                  <c:v>May '23 (S7)</c:v>
                </c:pt>
              </c:strCache>
            </c:strRef>
          </c:cat>
          <c:val>
            <c:numRef>
              <c:f>Sheet1!$C$2:$C$3</c:f>
              <c:numCache>
                <c:formatCode>0%</c:formatCode>
                <c:ptCount val="2"/>
                <c:pt idx="0">
                  <c:v>7.0000000000000007E-2</c:v>
                </c:pt>
                <c:pt idx="1">
                  <c:v>0.06</c:v>
                </c:pt>
              </c:numCache>
            </c:numRef>
          </c:val>
          <c:extLst>
            <c:ext xmlns:c16="http://schemas.microsoft.com/office/drawing/2014/chart" uri="{C3380CC4-5D6E-409C-BE32-E72D297353CC}">
              <c16:uniqueId val="{00000001-5877-4B0E-943D-91F3FBB78560}"/>
            </c:ext>
          </c:extLst>
        </c:ser>
        <c:ser>
          <c:idx val="2"/>
          <c:order val="2"/>
          <c:tx>
            <c:strRef>
              <c:f>Sheet1!$D$1</c:f>
              <c:strCache>
                <c:ptCount val="1"/>
                <c:pt idx="0">
                  <c:v>Tend to disagree</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March '23 (S6)</c:v>
                </c:pt>
                <c:pt idx="1">
                  <c:v>May '23 (S7)</c:v>
                </c:pt>
              </c:strCache>
            </c:strRef>
          </c:cat>
          <c:val>
            <c:numRef>
              <c:f>Sheet1!$D$2:$D$3</c:f>
              <c:numCache>
                <c:formatCode>0%</c:formatCode>
                <c:ptCount val="2"/>
                <c:pt idx="0">
                  <c:v>0.14000000000000001</c:v>
                </c:pt>
                <c:pt idx="1">
                  <c:v>0.14000000000000001</c:v>
                </c:pt>
              </c:numCache>
            </c:numRef>
          </c:val>
          <c:extLst>
            <c:ext xmlns:c16="http://schemas.microsoft.com/office/drawing/2014/chart" uri="{C3380CC4-5D6E-409C-BE32-E72D297353CC}">
              <c16:uniqueId val="{00000002-5877-4B0E-943D-91F3FBB78560}"/>
            </c:ext>
          </c:extLst>
        </c:ser>
        <c:ser>
          <c:idx val="1"/>
          <c:order val="3"/>
          <c:tx>
            <c:strRef>
              <c:f>Sheet1!$E$1</c:f>
              <c:strCache>
                <c:ptCount val="1"/>
                <c:pt idx="0">
                  <c:v>Tend to agree</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March '23 (S6)</c:v>
                </c:pt>
                <c:pt idx="1">
                  <c:v>May '23 (S7)</c:v>
                </c:pt>
              </c:strCache>
            </c:strRef>
          </c:cat>
          <c:val>
            <c:numRef>
              <c:f>Sheet1!$E$2:$E$3</c:f>
              <c:numCache>
                <c:formatCode>0%</c:formatCode>
                <c:ptCount val="2"/>
                <c:pt idx="0">
                  <c:v>0.5</c:v>
                </c:pt>
                <c:pt idx="1">
                  <c:v>0.48</c:v>
                </c:pt>
              </c:numCache>
            </c:numRef>
          </c:val>
          <c:extLst>
            <c:ext xmlns:c16="http://schemas.microsoft.com/office/drawing/2014/chart" uri="{C3380CC4-5D6E-409C-BE32-E72D297353CC}">
              <c16:uniqueId val="{00000003-5877-4B0E-943D-91F3FBB78560}"/>
            </c:ext>
          </c:extLst>
        </c:ser>
        <c:ser>
          <c:idx val="0"/>
          <c:order val="4"/>
          <c:tx>
            <c:strRef>
              <c:f>Sheet1!$F$1</c:f>
              <c:strCache>
                <c:ptCount val="1"/>
                <c:pt idx="0">
                  <c:v>Definitely agree</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March '23 (S6)</c:v>
                </c:pt>
                <c:pt idx="1">
                  <c:v>May '23 (S7)</c:v>
                </c:pt>
              </c:strCache>
            </c:strRef>
          </c:cat>
          <c:val>
            <c:numRef>
              <c:f>Sheet1!$F$2:$F$3</c:f>
              <c:numCache>
                <c:formatCode>0%</c:formatCode>
                <c:ptCount val="2"/>
                <c:pt idx="0">
                  <c:v>0.27</c:v>
                </c:pt>
                <c:pt idx="1">
                  <c:v>0.28999999999999998</c:v>
                </c:pt>
              </c:numCache>
            </c:numRef>
          </c:val>
          <c:extLst>
            <c:ext xmlns:c16="http://schemas.microsoft.com/office/drawing/2014/chart" uri="{C3380CC4-5D6E-409C-BE32-E72D297353CC}">
              <c16:uniqueId val="{00000000-C1F9-4F4E-900B-68923CFD7B48}"/>
            </c:ext>
          </c:extLst>
        </c:ser>
        <c:dLbls>
          <c:dLblPos val="ctr"/>
          <c:showLegendKey val="0"/>
          <c:showVal val="1"/>
          <c:showCatName val="0"/>
          <c:showSerName val="0"/>
          <c:showPercent val="0"/>
          <c:showBubbleSize val="0"/>
        </c:dLbls>
        <c:gapWidth val="85"/>
        <c:overlap val="100"/>
        <c:axId val="995150208"/>
        <c:axId val="995148896"/>
      </c:barChart>
      <c:catAx>
        <c:axId val="995150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95148896"/>
        <c:crosses val="autoZero"/>
        <c:auto val="1"/>
        <c:lblAlgn val="ctr"/>
        <c:lblOffset val="100"/>
        <c:noMultiLvlLbl val="0"/>
      </c:catAx>
      <c:valAx>
        <c:axId val="995148896"/>
        <c:scaling>
          <c:orientation val="minMax"/>
        </c:scaling>
        <c:delete val="1"/>
        <c:axPos val="l"/>
        <c:numFmt formatCode="0%" sourceLinked="1"/>
        <c:majorTickMark val="none"/>
        <c:minorTickMark val="none"/>
        <c:tickLblPos val="nextTo"/>
        <c:crossAx val="995150208"/>
        <c:crosses val="autoZero"/>
        <c:crossBetween val="between"/>
      </c:valAx>
      <c:spPr>
        <a:noFill/>
        <a:ln>
          <a:noFill/>
        </a:ln>
        <a:effectLst/>
      </c:spPr>
    </c:plotArea>
    <c:legend>
      <c:legendPos val="l"/>
      <c:layout>
        <c:manualLayout>
          <c:xMode val="edge"/>
          <c:yMode val="edge"/>
          <c:x val="0"/>
          <c:y val="0.86551263237625065"/>
          <c:w val="0.99997726801505227"/>
          <c:h val="9.7491237499141875E-2"/>
        </c:manualLayout>
      </c:layout>
      <c:overlay val="0"/>
      <c:spPr>
        <a:noFill/>
        <a:ln>
          <a:noFill/>
        </a:ln>
        <a:effectLst/>
      </c:spPr>
      <c:txPr>
        <a:bodyPr rot="0" spcFirstLastPara="1" vertOverflow="ellipsis" vert="horz" wrap="square" anchor="ctr" anchorCtr="1"/>
        <a:lstStyle/>
        <a:p>
          <a:pPr>
            <a:defRPr sz="1100" b="0" i="0" u="none" strike="noStrike" kern="1200" baseline="0">
              <a:solidFill>
                <a:srgbClr val="5C5B5A"/>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5610147558080679E-2"/>
          <c:y val="0.13005785279757134"/>
          <c:w val="0.94877970488383867"/>
          <c:h val="0.53675186865711944"/>
        </c:manualLayout>
      </c:layout>
      <c:barChart>
        <c:barDir val="col"/>
        <c:grouping val="percentStacked"/>
        <c:varyColors val="0"/>
        <c:ser>
          <c:idx val="4"/>
          <c:order val="0"/>
          <c:tx>
            <c:strRef>
              <c:f>Sheet1!$F$1</c:f>
              <c:strCache>
                <c:ptCount val="1"/>
                <c:pt idx="0">
                  <c:v>Very dissatisfied </c:v>
                </c:pt>
              </c:strCache>
            </c:strRef>
          </c:tx>
          <c:spPr>
            <a:solidFill>
              <a:srgbClr val="FF0101"/>
            </a:solidFill>
            <a:ln>
              <a:no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0-7D25-42C8-B6FC-8BC0CE742B1B}"/>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March '23 (S6)</c:v>
                </c:pt>
                <c:pt idx="1">
                  <c:v>May '23 (S7)</c:v>
                </c:pt>
                <c:pt idx="2">
                  <c:v>England benchmarking</c:v>
                </c:pt>
              </c:strCache>
            </c:strRef>
          </c:cat>
          <c:val>
            <c:numRef>
              <c:f>Sheet1!$F$2:$F$4</c:f>
              <c:numCache>
                <c:formatCode>0%</c:formatCode>
                <c:ptCount val="3"/>
                <c:pt idx="0">
                  <c:v>0.06</c:v>
                </c:pt>
                <c:pt idx="1">
                  <c:v>0.04</c:v>
                </c:pt>
                <c:pt idx="2">
                  <c:v>0.02</c:v>
                </c:pt>
              </c:numCache>
            </c:numRef>
          </c:val>
          <c:extLst>
            <c:ext xmlns:c16="http://schemas.microsoft.com/office/drawing/2014/chart" uri="{C3380CC4-5D6E-409C-BE32-E72D297353CC}">
              <c16:uniqueId val="{00000004-4DD4-4135-9587-831991CF9B13}"/>
            </c:ext>
          </c:extLst>
        </c:ser>
        <c:ser>
          <c:idx val="3"/>
          <c:order val="1"/>
          <c:tx>
            <c:strRef>
              <c:f>Sheet1!$E$1</c:f>
              <c:strCache>
                <c:ptCount val="1"/>
                <c:pt idx="0">
                  <c:v>Fairly dissatisfied</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March '23 (S6)</c:v>
                </c:pt>
                <c:pt idx="1">
                  <c:v>May '23 (S7)</c:v>
                </c:pt>
                <c:pt idx="2">
                  <c:v>England benchmarking</c:v>
                </c:pt>
              </c:strCache>
            </c:strRef>
          </c:cat>
          <c:val>
            <c:numRef>
              <c:f>Sheet1!$E$2:$E$4</c:f>
              <c:numCache>
                <c:formatCode>0%</c:formatCode>
                <c:ptCount val="3"/>
                <c:pt idx="0">
                  <c:v>0.1</c:v>
                </c:pt>
                <c:pt idx="1">
                  <c:v>0.09</c:v>
                </c:pt>
                <c:pt idx="2">
                  <c:v>0.06</c:v>
                </c:pt>
              </c:numCache>
            </c:numRef>
          </c:val>
          <c:extLst>
            <c:ext xmlns:c16="http://schemas.microsoft.com/office/drawing/2014/chart" uri="{C3380CC4-5D6E-409C-BE32-E72D297353CC}">
              <c16:uniqueId val="{00000003-4DD4-4135-9587-831991CF9B13}"/>
            </c:ext>
          </c:extLst>
        </c:ser>
        <c:ser>
          <c:idx val="2"/>
          <c:order val="2"/>
          <c:tx>
            <c:strRef>
              <c:f>Sheet1!$D$1</c:f>
              <c:strCache>
                <c:ptCount val="1"/>
                <c:pt idx="0">
                  <c:v>Neither satisfied nor dissatisfied</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March '23 (S6)</c:v>
                </c:pt>
                <c:pt idx="1">
                  <c:v>May '23 (S7)</c:v>
                </c:pt>
                <c:pt idx="2">
                  <c:v>England benchmarking</c:v>
                </c:pt>
              </c:strCache>
            </c:strRef>
          </c:cat>
          <c:val>
            <c:numRef>
              <c:f>Sheet1!$D$2:$D$4</c:f>
              <c:numCache>
                <c:formatCode>0%</c:formatCode>
                <c:ptCount val="3"/>
                <c:pt idx="0">
                  <c:v>0.13</c:v>
                </c:pt>
                <c:pt idx="1">
                  <c:v>0.12</c:v>
                </c:pt>
                <c:pt idx="2">
                  <c:v>0.15</c:v>
                </c:pt>
              </c:numCache>
            </c:numRef>
          </c:val>
          <c:extLst>
            <c:ext xmlns:c16="http://schemas.microsoft.com/office/drawing/2014/chart" uri="{C3380CC4-5D6E-409C-BE32-E72D297353CC}">
              <c16:uniqueId val="{00000002-4DD4-4135-9587-831991CF9B13}"/>
            </c:ext>
          </c:extLst>
        </c:ser>
        <c:ser>
          <c:idx val="1"/>
          <c:order val="3"/>
          <c:tx>
            <c:strRef>
              <c:f>Sheet1!$C$1</c:f>
              <c:strCache>
                <c:ptCount val="1"/>
                <c:pt idx="0">
                  <c:v>Fairly satisfied</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March '23 (S6)</c:v>
                </c:pt>
                <c:pt idx="1">
                  <c:v>May '23 (S7)</c:v>
                </c:pt>
                <c:pt idx="2">
                  <c:v>England benchmarking</c:v>
                </c:pt>
              </c:strCache>
            </c:strRef>
          </c:cat>
          <c:val>
            <c:numRef>
              <c:f>Sheet1!$C$2:$C$4</c:f>
              <c:numCache>
                <c:formatCode>0%</c:formatCode>
                <c:ptCount val="3"/>
                <c:pt idx="0">
                  <c:v>0.47</c:v>
                </c:pt>
                <c:pt idx="1">
                  <c:v>0.49</c:v>
                </c:pt>
                <c:pt idx="2">
                  <c:v>0.47</c:v>
                </c:pt>
              </c:numCache>
            </c:numRef>
          </c:val>
          <c:extLst>
            <c:ext xmlns:c16="http://schemas.microsoft.com/office/drawing/2014/chart" uri="{C3380CC4-5D6E-409C-BE32-E72D297353CC}">
              <c16:uniqueId val="{00000001-4DD4-4135-9587-831991CF9B13}"/>
            </c:ext>
          </c:extLst>
        </c:ser>
        <c:ser>
          <c:idx val="0"/>
          <c:order val="4"/>
          <c:tx>
            <c:strRef>
              <c:f>Sheet1!$B$1</c:f>
              <c:strCache>
                <c:ptCount val="1"/>
                <c:pt idx="0">
                  <c:v>Very satisfied</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March '23 (S6)</c:v>
                </c:pt>
                <c:pt idx="1">
                  <c:v>May '23 (S7)</c:v>
                </c:pt>
                <c:pt idx="2">
                  <c:v>England benchmarking</c:v>
                </c:pt>
              </c:strCache>
            </c:strRef>
          </c:cat>
          <c:val>
            <c:numRef>
              <c:f>Sheet1!$B$2:$B$4</c:f>
              <c:numCache>
                <c:formatCode>0%</c:formatCode>
                <c:ptCount val="3"/>
                <c:pt idx="0">
                  <c:v>0.25</c:v>
                </c:pt>
                <c:pt idx="1">
                  <c:v>0.27</c:v>
                </c:pt>
                <c:pt idx="2">
                  <c:v>0.3</c:v>
                </c:pt>
              </c:numCache>
            </c:numRef>
          </c:val>
          <c:extLst>
            <c:ext xmlns:c16="http://schemas.microsoft.com/office/drawing/2014/chart" uri="{C3380CC4-5D6E-409C-BE32-E72D297353CC}">
              <c16:uniqueId val="{00000000-4DD4-4135-9587-831991CF9B13}"/>
            </c:ext>
          </c:extLst>
        </c:ser>
        <c:dLbls>
          <c:dLblPos val="ctr"/>
          <c:showLegendKey val="0"/>
          <c:showVal val="1"/>
          <c:showCatName val="0"/>
          <c:showSerName val="0"/>
          <c:showPercent val="0"/>
          <c:showBubbleSize val="0"/>
        </c:dLbls>
        <c:gapWidth val="85"/>
        <c:overlap val="100"/>
        <c:axId val="995150208"/>
        <c:axId val="995148896"/>
      </c:barChart>
      <c:catAx>
        <c:axId val="995150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95148896"/>
        <c:crosses val="autoZero"/>
        <c:auto val="1"/>
        <c:lblAlgn val="ctr"/>
        <c:lblOffset val="100"/>
        <c:noMultiLvlLbl val="0"/>
      </c:catAx>
      <c:valAx>
        <c:axId val="995148896"/>
        <c:scaling>
          <c:orientation val="minMax"/>
        </c:scaling>
        <c:delete val="1"/>
        <c:axPos val="l"/>
        <c:numFmt formatCode="0%" sourceLinked="1"/>
        <c:majorTickMark val="none"/>
        <c:minorTickMark val="none"/>
        <c:tickLblPos val="nextTo"/>
        <c:crossAx val="995150208"/>
        <c:crosses val="autoZero"/>
        <c:crossBetween val="between"/>
      </c:valAx>
      <c:spPr>
        <a:noFill/>
        <a:ln>
          <a:noFill/>
        </a:ln>
        <a:effectLst/>
      </c:spPr>
    </c:plotArea>
    <c:legend>
      <c:legendPos val="l"/>
      <c:layout>
        <c:manualLayout>
          <c:xMode val="edge"/>
          <c:yMode val="edge"/>
          <c:x val="0"/>
          <c:y val="0.84837014260090671"/>
          <c:w val="0.99312082471641394"/>
          <c:h val="0.15162985739909327"/>
        </c:manualLayout>
      </c:layout>
      <c:overlay val="0"/>
      <c:spPr>
        <a:noFill/>
        <a:ln>
          <a:noFill/>
        </a:ln>
        <a:effectLst/>
      </c:spPr>
      <c:txPr>
        <a:bodyPr rot="0" spcFirstLastPara="1" vertOverflow="ellipsis" vert="horz" wrap="square" anchor="ctr" anchorCtr="1"/>
        <a:lstStyle/>
        <a:p>
          <a:pPr>
            <a:defRPr sz="1100" b="0" i="0" u="none" strike="noStrike" kern="1200" baseline="0">
              <a:solidFill>
                <a:srgbClr val="5C5B5A"/>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1.2127544631732932E-2"/>
          <c:w val="0.99398174847961962"/>
          <c:h val="0.61590213067676169"/>
        </c:manualLayout>
      </c:layout>
      <c:barChart>
        <c:barDir val="col"/>
        <c:grouping val="percentStacked"/>
        <c:varyColors val="0"/>
        <c:ser>
          <c:idx val="4"/>
          <c:order val="2"/>
          <c:tx>
            <c:strRef>
              <c:f>Sheet1!$D$1</c:f>
              <c:strCache>
                <c:ptCount val="1"/>
                <c:pt idx="0">
                  <c:v>Definitely disagree</c:v>
                </c:pt>
              </c:strCache>
            </c:strRef>
          </c:tx>
          <c:spPr>
            <a:solidFill>
              <a:srgbClr val="FF010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My local area is a place where people from different backgrounds get on well together*</c:v>
                </c:pt>
                <c:pt idx="1">
                  <c:v>My local area is a place where people look out for each other</c:v>
                </c:pt>
                <c:pt idx="2">
                  <c:v>I am proud of my local area</c:v>
                </c:pt>
                <c:pt idx="3">
                  <c:v>My local area is well maintained</c:v>
                </c:pt>
              </c:strCache>
            </c:strRef>
          </c:cat>
          <c:val>
            <c:numRef>
              <c:f>Sheet1!$D$2:$D$5</c:f>
              <c:numCache>
                <c:formatCode>0%</c:formatCode>
                <c:ptCount val="4"/>
                <c:pt idx="0">
                  <c:v>7.2517614679496203E-2</c:v>
                </c:pt>
                <c:pt idx="1">
                  <c:v>9.5611802554490199E-2</c:v>
                </c:pt>
                <c:pt idx="2">
                  <c:v>0.10132741765435201</c:v>
                </c:pt>
                <c:pt idx="3">
                  <c:v>0.14658401545639099</c:v>
                </c:pt>
              </c:numCache>
            </c:numRef>
          </c:val>
          <c:extLst xmlns:c15="http://schemas.microsoft.com/office/drawing/2012/chart">
            <c:ext xmlns:c16="http://schemas.microsoft.com/office/drawing/2014/chart" uri="{C3380CC4-5D6E-409C-BE32-E72D297353CC}">
              <c16:uniqueId val="{00000000-7464-4AAE-908E-E85B3EB92856}"/>
            </c:ext>
          </c:extLst>
        </c:ser>
        <c:ser>
          <c:idx val="3"/>
          <c:order val="3"/>
          <c:tx>
            <c:strRef>
              <c:f>Sheet1!$E$1</c:f>
              <c:strCache>
                <c:ptCount val="1"/>
                <c:pt idx="0">
                  <c:v>Tend to disagree</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My local area is a place where people from different backgrounds get on well together*</c:v>
                </c:pt>
                <c:pt idx="1">
                  <c:v>My local area is a place where people look out for each other</c:v>
                </c:pt>
                <c:pt idx="2">
                  <c:v>I am proud of my local area</c:v>
                </c:pt>
                <c:pt idx="3">
                  <c:v>My local area is well maintained</c:v>
                </c:pt>
              </c:strCache>
            </c:strRef>
          </c:cat>
          <c:val>
            <c:numRef>
              <c:f>Sheet1!$E$2:$E$5</c:f>
              <c:numCache>
                <c:formatCode>0%</c:formatCode>
                <c:ptCount val="4"/>
                <c:pt idx="0">
                  <c:v>0.103941994699444</c:v>
                </c:pt>
                <c:pt idx="1">
                  <c:v>0.197715327245919</c:v>
                </c:pt>
                <c:pt idx="2">
                  <c:v>0.20419268176389099</c:v>
                </c:pt>
                <c:pt idx="3">
                  <c:v>0.27912865655580499</c:v>
                </c:pt>
              </c:numCache>
            </c:numRef>
          </c:val>
          <c:extLst>
            <c:ext xmlns:c16="http://schemas.microsoft.com/office/drawing/2014/chart" uri="{C3380CC4-5D6E-409C-BE32-E72D297353CC}">
              <c16:uniqueId val="{00000003-2D59-47C5-AEF5-8C77A3583080}"/>
            </c:ext>
          </c:extLst>
        </c:ser>
        <c:ser>
          <c:idx val="2"/>
          <c:order val="4"/>
          <c:tx>
            <c:strRef>
              <c:f>Sheet1!$F$1</c:f>
              <c:strCache>
                <c:ptCount val="1"/>
                <c:pt idx="0">
                  <c:v>Tend to agree</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My local area is a place where people from different backgrounds get on well together*</c:v>
                </c:pt>
                <c:pt idx="1">
                  <c:v>My local area is a place where people look out for each other</c:v>
                </c:pt>
                <c:pt idx="2">
                  <c:v>I am proud of my local area</c:v>
                </c:pt>
                <c:pt idx="3">
                  <c:v>My local area is well maintained</c:v>
                </c:pt>
              </c:strCache>
            </c:strRef>
          </c:cat>
          <c:val>
            <c:numRef>
              <c:f>Sheet1!$F$2:$F$5</c:f>
              <c:numCache>
                <c:formatCode>0%</c:formatCode>
                <c:ptCount val="4"/>
                <c:pt idx="0">
                  <c:v>0.57801192559481196</c:v>
                </c:pt>
                <c:pt idx="1">
                  <c:v>0.52604527926640798</c:v>
                </c:pt>
                <c:pt idx="2">
                  <c:v>0.48641747478984498</c:v>
                </c:pt>
                <c:pt idx="3">
                  <c:v>0.440831376578939</c:v>
                </c:pt>
              </c:numCache>
            </c:numRef>
          </c:val>
          <c:extLst>
            <c:ext xmlns:c16="http://schemas.microsoft.com/office/drawing/2014/chart" uri="{C3380CC4-5D6E-409C-BE32-E72D297353CC}">
              <c16:uniqueId val="{00000002-2D59-47C5-AEF5-8C77A3583080}"/>
            </c:ext>
          </c:extLst>
        </c:ser>
        <c:ser>
          <c:idx val="1"/>
          <c:order val="5"/>
          <c:tx>
            <c:strRef>
              <c:f>Sheet1!$G$1</c:f>
              <c:strCache>
                <c:ptCount val="1"/>
                <c:pt idx="0">
                  <c:v>Definitely agree</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My local area is a place where people from different backgrounds get on well together*</c:v>
                </c:pt>
                <c:pt idx="1">
                  <c:v>My local area is a place where people look out for each other</c:v>
                </c:pt>
                <c:pt idx="2">
                  <c:v>I am proud of my local area</c:v>
                </c:pt>
                <c:pt idx="3">
                  <c:v>My local area is well maintained</c:v>
                </c:pt>
              </c:strCache>
            </c:strRef>
          </c:cat>
          <c:val>
            <c:numRef>
              <c:f>Sheet1!$G$2:$G$5</c:f>
              <c:numCache>
                <c:formatCode>0%</c:formatCode>
                <c:ptCount val="4"/>
                <c:pt idx="0">
                  <c:v>0.21310245468196401</c:v>
                </c:pt>
                <c:pt idx="1">
                  <c:v>0.18062759093318301</c:v>
                </c:pt>
                <c:pt idx="2">
                  <c:v>0.208062425791911</c:v>
                </c:pt>
                <c:pt idx="3">
                  <c:v>0.13345595140886399</c:v>
                </c:pt>
              </c:numCache>
            </c:numRef>
          </c:val>
          <c:extLst>
            <c:ext xmlns:c16="http://schemas.microsoft.com/office/drawing/2014/chart" uri="{C3380CC4-5D6E-409C-BE32-E72D297353CC}">
              <c16:uniqueId val="{00000001-2D59-47C5-AEF5-8C77A3583080}"/>
            </c:ext>
          </c:extLst>
        </c:ser>
        <c:dLbls>
          <c:showLegendKey val="0"/>
          <c:showVal val="0"/>
          <c:showCatName val="0"/>
          <c:showSerName val="0"/>
          <c:showPercent val="0"/>
          <c:showBubbleSize val="0"/>
        </c:dLbls>
        <c:gapWidth val="150"/>
        <c:overlap val="100"/>
        <c:axId val="542284431"/>
        <c:axId val="542308143"/>
        <c:extLst>
          <c:ext xmlns:c15="http://schemas.microsoft.com/office/drawing/2012/chart" uri="{02D57815-91ED-43cb-92C2-25804820EDAC}">
            <c15:filteredBarSeries>
              <c15:ser>
                <c:idx val="6"/>
                <c:order val="0"/>
                <c:tx>
                  <c:strRef>
                    <c:extLst>
                      <c:ext uri="{02D57815-91ED-43cb-92C2-25804820EDAC}">
                        <c15:formulaRef>
                          <c15:sqref>Sheet1!$B$1</c15:sqref>
                        </c15:formulaRef>
                      </c:ext>
                    </c:extLst>
                    <c:strCache>
                      <c:ptCount val="1"/>
                      <c:pt idx="0">
                        <c:v>People in this area are all of the same background </c:v>
                      </c:pt>
                    </c:strCache>
                  </c:strRef>
                </c:tx>
                <c:spPr>
                  <a:solidFill>
                    <a:srgbClr val="7030A0"/>
                  </a:solidFill>
                  <a:ln>
                    <a:noFill/>
                  </a:ln>
                  <a:effectLst/>
                </c:spPr>
                <c:invertIfNegative val="0"/>
                <c:cat>
                  <c:strRef>
                    <c:extLst>
                      <c:ext uri="{02D57815-91ED-43cb-92C2-25804820EDAC}">
                        <c15:formulaRef>
                          <c15:sqref>Sheet1!$A$2:$A$5</c15:sqref>
                        </c15:formulaRef>
                      </c:ext>
                    </c:extLst>
                    <c:strCache>
                      <c:ptCount val="4"/>
                      <c:pt idx="0">
                        <c:v>My local area is a place where people from different backgrounds get on well together*</c:v>
                      </c:pt>
                      <c:pt idx="1">
                        <c:v>My local area is a place where people look out for each other</c:v>
                      </c:pt>
                      <c:pt idx="2">
                        <c:v>I am proud of my local area</c:v>
                      </c:pt>
                      <c:pt idx="3">
                        <c:v>My local area is well maintained</c:v>
                      </c:pt>
                    </c:strCache>
                  </c:strRef>
                </c:cat>
                <c:val>
                  <c:numRef>
                    <c:extLst>
                      <c:ext uri="{02D57815-91ED-43cb-92C2-25804820EDAC}">
                        <c15:formulaRef>
                          <c15:sqref>Sheet1!$B$2:$B$5</c15:sqref>
                        </c15:formulaRef>
                      </c:ext>
                    </c:extLst>
                    <c:numCache>
                      <c:formatCode>General</c:formatCode>
                      <c:ptCount val="4"/>
                      <c:pt idx="0" formatCode="0%">
                        <c:v>2.07809509317784E-2</c:v>
                      </c:pt>
                    </c:numCache>
                  </c:numRef>
                </c:val>
                <c:extLst>
                  <c:ext xmlns:c16="http://schemas.microsoft.com/office/drawing/2014/chart" uri="{C3380CC4-5D6E-409C-BE32-E72D297353CC}">
                    <c16:uniqueId val="{00000002-7464-4AAE-908E-E85B3EB92856}"/>
                  </c:ext>
                </c:extLst>
              </c15:ser>
            </c15:filteredBarSeries>
            <c15:filteredBarSeries>
              <c15:ser>
                <c:idx val="5"/>
                <c:order val="1"/>
                <c:tx>
                  <c:strRef>
                    <c:extLst xmlns:c15="http://schemas.microsoft.com/office/drawing/2012/chart">
                      <c:ext xmlns:c15="http://schemas.microsoft.com/office/drawing/2012/chart" uri="{02D57815-91ED-43cb-92C2-25804820EDAC}">
                        <c15:formulaRef>
                          <c15:sqref>Sheet1!$C$1</c15:sqref>
                        </c15:formulaRef>
                      </c:ext>
                    </c:extLst>
                    <c:strCache>
                      <c:ptCount val="1"/>
                      <c:pt idx="0">
                        <c:v>There are too few people in the local area </c:v>
                      </c:pt>
                    </c:strCache>
                  </c:strRef>
                </c:tx>
                <c:spPr>
                  <a:solidFill>
                    <a:schemeClr val="accent4"/>
                  </a:solidFill>
                  <a:ln>
                    <a:noFill/>
                  </a:ln>
                  <a:effectLst/>
                </c:spPr>
                <c:invertIfNegative val="0"/>
                <c:cat>
                  <c:strRef>
                    <c:extLst xmlns:c15="http://schemas.microsoft.com/office/drawing/2012/chart">
                      <c:ext xmlns:c15="http://schemas.microsoft.com/office/drawing/2012/chart" uri="{02D57815-91ED-43cb-92C2-25804820EDAC}">
                        <c15:formulaRef>
                          <c15:sqref>Sheet1!$A$2:$A$5</c15:sqref>
                        </c15:formulaRef>
                      </c:ext>
                    </c:extLst>
                    <c:strCache>
                      <c:ptCount val="4"/>
                      <c:pt idx="0">
                        <c:v>My local area is a place where people from different backgrounds get on well together*</c:v>
                      </c:pt>
                      <c:pt idx="1">
                        <c:v>My local area is a place where people look out for each other</c:v>
                      </c:pt>
                      <c:pt idx="2">
                        <c:v>I am proud of my local area</c:v>
                      </c:pt>
                      <c:pt idx="3">
                        <c:v>My local area is well maintained</c:v>
                      </c:pt>
                    </c:strCache>
                  </c:strRef>
                </c:cat>
                <c:val>
                  <c:numRef>
                    <c:extLst xmlns:c15="http://schemas.microsoft.com/office/drawing/2012/chart">
                      <c:ext xmlns:c15="http://schemas.microsoft.com/office/drawing/2012/chart" uri="{02D57815-91ED-43cb-92C2-25804820EDAC}">
                        <c15:formulaRef>
                          <c15:sqref>Sheet1!$C$2:$C$5</c15:sqref>
                        </c15:formulaRef>
                      </c:ext>
                    </c:extLst>
                    <c:numCache>
                      <c:formatCode>General</c:formatCode>
                      <c:ptCount val="4"/>
                      <c:pt idx="0" formatCode="0%">
                        <c:v>1.1645059412505401E-2</c:v>
                      </c:pt>
                    </c:numCache>
                  </c:numRef>
                </c:val>
                <c:extLst xmlns:c15="http://schemas.microsoft.com/office/drawing/2012/chart">
                  <c:ext xmlns:c16="http://schemas.microsoft.com/office/drawing/2014/chart" uri="{C3380CC4-5D6E-409C-BE32-E72D297353CC}">
                    <c16:uniqueId val="{00000001-7464-4AAE-908E-E85B3EB92856}"/>
                  </c:ext>
                </c:extLst>
              </c15:ser>
            </c15:filteredBarSeries>
          </c:ext>
        </c:extLst>
      </c:barChart>
      <c:catAx>
        <c:axId val="542284431"/>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42308143"/>
        <c:crosses val="autoZero"/>
        <c:auto val="1"/>
        <c:lblAlgn val="ctr"/>
        <c:lblOffset val="100"/>
        <c:noMultiLvlLbl val="0"/>
      </c:catAx>
      <c:valAx>
        <c:axId val="542308143"/>
        <c:scaling>
          <c:orientation val="minMax"/>
        </c:scaling>
        <c:delete val="1"/>
        <c:axPos val="l"/>
        <c:numFmt formatCode="0%" sourceLinked="1"/>
        <c:majorTickMark val="none"/>
        <c:minorTickMark val="none"/>
        <c:tickLblPos val="nextTo"/>
        <c:crossAx val="542284431"/>
        <c:crosses val="autoZero"/>
        <c:crossBetween val="between"/>
      </c:valAx>
      <c:spPr>
        <a:noFill/>
        <a:ln w="25400">
          <a:noFill/>
        </a:ln>
        <a:effectLst/>
      </c:spPr>
    </c:plotArea>
    <c:legend>
      <c:legendPos val="l"/>
      <c:layout>
        <c:manualLayout>
          <c:xMode val="edge"/>
          <c:yMode val="edge"/>
          <c:x val="8.57843509755268E-3"/>
          <c:y val="0.80308546539258785"/>
          <c:w val="0.98490206680619574"/>
          <c:h val="0.19128246141250957"/>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45071897305549E-3"/>
          <c:y val="1.2127651058793812E-2"/>
          <c:w val="0.99398174847961962"/>
          <c:h val="0.61590213067676169"/>
        </c:manualLayout>
      </c:layout>
      <c:barChart>
        <c:barDir val="col"/>
        <c:grouping val="percentStacked"/>
        <c:varyColors val="0"/>
        <c:ser>
          <c:idx val="6"/>
          <c:order val="0"/>
          <c:tx>
            <c:strRef>
              <c:f>Sheet1!$B$1</c:f>
              <c:strCache>
                <c:ptCount val="1"/>
                <c:pt idx="0">
                  <c:v>Definitely disagree</c:v>
                </c:pt>
              </c:strCache>
            </c:strRef>
          </c:tx>
          <c:spPr>
            <a:solidFill>
              <a:srgbClr val="FF010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2"/>
                <c:pt idx="0">
                  <c:v>I want to have a say about what happens in my local area</c:v>
                </c:pt>
                <c:pt idx="1">
                  <c:v>I have a say about what happens in my local area</c:v>
                </c:pt>
              </c:strCache>
              <c:extLst/>
            </c:strRef>
          </c:cat>
          <c:val>
            <c:numRef>
              <c:f>Sheet1!$B$2:$B$5</c:f>
              <c:numCache>
                <c:formatCode>0%</c:formatCode>
                <c:ptCount val="2"/>
                <c:pt idx="0">
                  <c:v>6.8853755884176998E-2</c:v>
                </c:pt>
                <c:pt idx="1">
                  <c:v>0.25253862974834301</c:v>
                </c:pt>
              </c:numCache>
              <c:extLst/>
            </c:numRef>
          </c:val>
          <c:extLst xmlns:c15="http://schemas.microsoft.com/office/drawing/2012/chart">
            <c:ext xmlns:c16="http://schemas.microsoft.com/office/drawing/2014/chart" uri="{C3380CC4-5D6E-409C-BE32-E72D297353CC}">
              <c16:uniqueId val="{00000002-7464-4AAE-908E-E85B3EB92856}"/>
            </c:ext>
          </c:extLst>
        </c:ser>
        <c:ser>
          <c:idx val="0"/>
          <c:order val="1"/>
          <c:tx>
            <c:strRef>
              <c:f>Sheet1!$C$1</c:f>
              <c:strCache>
                <c:ptCount val="1"/>
                <c:pt idx="0">
                  <c:v>Tend to disagree</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2"/>
                <c:pt idx="0">
                  <c:v>I want to have a say about what happens in my local area</c:v>
                </c:pt>
                <c:pt idx="1">
                  <c:v>I have a say about what happens in my local area</c:v>
                </c:pt>
              </c:strCache>
              <c:extLst/>
            </c:strRef>
          </c:cat>
          <c:val>
            <c:numRef>
              <c:f>Sheet1!$C$2:$C$5</c:f>
              <c:numCache>
                <c:formatCode>0%</c:formatCode>
                <c:ptCount val="2"/>
                <c:pt idx="0">
                  <c:v>0.127895821563483</c:v>
                </c:pt>
                <c:pt idx="1">
                  <c:v>0.32895793710207499</c:v>
                </c:pt>
              </c:numCache>
              <c:extLst/>
            </c:numRef>
          </c:val>
          <c:extLst>
            <c:ext xmlns:c16="http://schemas.microsoft.com/office/drawing/2014/chart" uri="{C3380CC4-5D6E-409C-BE32-E72D297353CC}">
              <c16:uniqueId val="{00000006-FC23-42E0-9C1A-76852D3AA68B}"/>
            </c:ext>
          </c:extLst>
        </c:ser>
        <c:ser>
          <c:idx val="1"/>
          <c:order val="2"/>
          <c:tx>
            <c:strRef>
              <c:f>Sheet1!$D$1</c:f>
              <c:strCache>
                <c:ptCount val="1"/>
                <c:pt idx="0">
                  <c:v>Tend to agree</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2"/>
                <c:pt idx="0">
                  <c:v>I want to have a say about what happens in my local area</c:v>
                </c:pt>
                <c:pt idx="1">
                  <c:v>I have a say about what happens in my local area</c:v>
                </c:pt>
              </c:strCache>
              <c:extLst/>
            </c:strRef>
          </c:cat>
          <c:val>
            <c:numRef>
              <c:f>Sheet1!$D$2:$D$5</c:f>
              <c:numCache>
                <c:formatCode>0%</c:formatCode>
                <c:ptCount val="2"/>
                <c:pt idx="0">
                  <c:v>0.47864522653894498</c:v>
                </c:pt>
                <c:pt idx="1">
                  <c:v>0.30301961373389702</c:v>
                </c:pt>
              </c:numCache>
              <c:extLst/>
            </c:numRef>
          </c:val>
          <c:extLst>
            <c:ext xmlns:c16="http://schemas.microsoft.com/office/drawing/2014/chart" uri="{C3380CC4-5D6E-409C-BE32-E72D297353CC}">
              <c16:uniqueId val="{00000007-FC23-42E0-9C1A-76852D3AA68B}"/>
            </c:ext>
          </c:extLst>
        </c:ser>
        <c:ser>
          <c:idx val="2"/>
          <c:order val="3"/>
          <c:tx>
            <c:strRef>
              <c:f>Sheet1!$E$1</c:f>
              <c:strCache>
                <c:ptCount val="1"/>
                <c:pt idx="0">
                  <c:v>Definitely agree</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2"/>
                <c:pt idx="0">
                  <c:v>I want to have a say about what happens in my local area</c:v>
                </c:pt>
                <c:pt idx="1">
                  <c:v>I have a say about what happens in my local area</c:v>
                </c:pt>
              </c:strCache>
              <c:extLst/>
            </c:strRef>
          </c:cat>
          <c:val>
            <c:numRef>
              <c:f>Sheet1!$E$2:$E$5</c:f>
              <c:numCache>
                <c:formatCode>0%</c:formatCode>
                <c:ptCount val="2"/>
                <c:pt idx="0">
                  <c:v>0.32460519601339499</c:v>
                </c:pt>
                <c:pt idx="1">
                  <c:v>0.115483819415684</c:v>
                </c:pt>
              </c:numCache>
              <c:extLst/>
            </c:numRef>
          </c:val>
          <c:extLst>
            <c:ext xmlns:c16="http://schemas.microsoft.com/office/drawing/2014/chart" uri="{C3380CC4-5D6E-409C-BE32-E72D297353CC}">
              <c16:uniqueId val="{00000008-FC23-42E0-9C1A-76852D3AA68B}"/>
            </c:ext>
          </c:extLst>
        </c:ser>
        <c:dLbls>
          <c:showLegendKey val="0"/>
          <c:showVal val="0"/>
          <c:showCatName val="0"/>
          <c:showSerName val="0"/>
          <c:showPercent val="0"/>
          <c:showBubbleSize val="0"/>
        </c:dLbls>
        <c:gapWidth val="150"/>
        <c:overlap val="100"/>
        <c:axId val="542284431"/>
        <c:axId val="542308143"/>
        <c:extLst/>
      </c:barChart>
      <c:catAx>
        <c:axId val="542284431"/>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42308143"/>
        <c:crosses val="autoZero"/>
        <c:auto val="1"/>
        <c:lblAlgn val="ctr"/>
        <c:lblOffset val="100"/>
        <c:noMultiLvlLbl val="0"/>
      </c:catAx>
      <c:valAx>
        <c:axId val="542308143"/>
        <c:scaling>
          <c:orientation val="minMax"/>
        </c:scaling>
        <c:delete val="1"/>
        <c:axPos val="l"/>
        <c:numFmt formatCode="0%" sourceLinked="1"/>
        <c:majorTickMark val="none"/>
        <c:minorTickMark val="none"/>
        <c:tickLblPos val="nextTo"/>
        <c:crossAx val="542284431"/>
        <c:crosses val="autoZero"/>
        <c:crossBetween val="between"/>
      </c:valAx>
      <c:spPr>
        <a:noFill/>
        <a:ln w="25400">
          <a:noFill/>
        </a:ln>
        <a:effectLst/>
      </c:spPr>
    </c:plotArea>
    <c:legend>
      <c:legendPos val="l"/>
      <c:layout>
        <c:manualLayout>
          <c:xMode val="edge"/>
          <c:yMode val="edge"/>
          <c:x val="6.8192129983864775E-3"/>
          <c:y val="0.76607063658359176"/>
          <c:w val="0.98685663812799196"/>
          <c:h val="0.10476224804991884"/>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45071897305549E-3"/>
          <c:y val="1.2127651058793812E-2"/>
          <c:w val="0.99398174847961962"/>
          <c:h val="0.61590213067676169"/>
        </c:manualLayout>
      </c:layout>
      <c:barChart>
        <c:barDir val="col"/>
        <c:grouping val="percentStacked"/>
        <c:varyColors val="0"/>
        <c:ser>
          <c:idx val="6"/>
          <c:order val="0"/>
          <c:tx>
            <c:strRef>
              <c:f>Sheet1!$B$1</c:f>
              <c:strCache>
                <c:ptCount val="1"/>
                <c:pt idx="0">
                  <c:v>Definitely disagree</c:v>
                </c:pt>
              </c:strCache>
            </c:strRef>
          </c:tx>
          <c:spPr>
            <a:solidFill>
              <a:srgbClr val="FF010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2"/>
                <c:pt idx="0">
                  <c:v>If I needed help, there are people who would be there for me </c:v>
                </c:pt>
                <c:pt idx="1">
                  <c:v>If I wanted company or to socialise there are people I can call on </c:v>
                </c:pt>
              </c:strCache>
              <c:extLst/>
            </c:strRef>
          </c:cat>
          <c:val>
            <c:numRef>
              <c:f>Sheet1!$B$2:$B$5</c:f>
              <c:numCache>
                <c:formatCode>0%</c:formatCode>
                <c:ptCount val="2"/>
                <c:pt idx="0">
                  <c:v>7.0479179503736694E-2</c:v>
                </c:pt>
                <c:pt idx="1">
                  <c:v>9.1523850442011098E-2</c:v>
                </c:pt>
              </c:numCache>
              <c:extLst/>
            </c:numRef>
          </c:val>
          <c:extLst xmlns:c15="http://schemas.microsoft.com/office/drawing/2012/chart">
            <c:ext xmlns:c16="http://schemas.microsoft.com/office/drawing/2014/chart" uri="{C3380CC4-5D6E-409C-BE32-E72D297353CC}">
              <c16:uniqueId val="{00000002-7464-4AAE-908E-E85B3EB92856}"/>
            </c:ext>
          </c:extLst>
        </c:ser>
        <c:ser>
          <c:idx val="0"/>
          <c:order val="1"/>
          <c:tx>
            <c:strRef>
              <c:f>Sheet1!$C$1</c:f>
              <c:strCache>
                <c:ptCount val="1"/>
                <c:pt idx="0">
                  <c:v>Tend to disagree</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2"/>
                <c:pt idx="0">
                  <c:v>If I needed help, there are people who would be there for me </c:v>
                </c:pt>
                <c:pt idx="1">
                  <c:v>If I wanted company or to socialise there are people I can call on </c:v>
                </c:pt>
              </c:strCache>
              <c:extLst/>
            </c:strRef>
          </c:cat>
          <c:val>
            <c:numRef>
              <c:f>Sheet1!$C$2:$C$5</c:f>
              <c:numCache>
                <c:formatCode>0%</c:formatCode>
                <c:ptCount val="2"/>
                <c:pt idx="0">
                  <c:v>0.13678235900491401</c:v>
                </c:pt>
                <c:pt idx="1">
                  <c:v>0.144590807705341</c:v>
                </c:pt>
              </c:numCache>
              <c:extLst/>
            </c:numRef>
          </c:val>
          <c:extLst>
            <c:ext xmlns:c16="http://schemas.microsoft.com/office/drawing/2014/chart" uri="{C3380CC4-5D6E-409C-BE32-E72D297353CC}">
              <c16:uniqueId val="{00000006-FC23-42E0-9C1A-76852D3AA68B}"/>
            </c:ext>
          </c:extLst>
        </c:ser>
        <c:ser>
          <c:idx val="1"/>
          <c:order val="2"/>
          <c:tx>
            <c:strRef>
              <c:f>Sheet1!$D$1</c:f>
              <c:strCache>
                <c:ptCount val="1"/>
                <c:pt idx="0">
                  <c:v>Tend to agree</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2"/>
                <c:pt idx="0">
                  <c:v>If I needed help, there are people who would be there for me </c:v>
                </c:pt>
                <c:pt idx="1">
                  <c:v>If I wanted company or to socialise there are people I can call on </c:v>
                </c:pt>
              </c:strCache>
              <c:extLst/>
            </c:strRef>
          </c:cat>
          <c:val>
            <c:numRef>
              <c:f>Sheet1!$D$2:$D$5</c:f>
              <c:numCache>
                <c:formatCode>0%</c:formatCode>
                <c:ptCount val="2"/>
                <c:pt idx="0">
                  <c:v>0.51287929404935195</c:v>
                </c:pt>
                <c:pt idx="1">
                  <c:v>0.47203252767996801</c:v>
                </c:pt>
              </c:numCache>
              <c:extLst/>
            </c:numRef>
          </c:val>
          <c:extLst>
            <c:ext xmlns:c16="http://schemas.microsoft.com/office/drawing/2014/chart" uri="{C3380CC4-5D6E-409C-BE32-E72D297353CC}">
              <c16:uniqueId val="{00000007-FC23-42E0-9C1A-76852D3AA68B}"/>
            </c:ext>
          </c:extLst>
        </c:ser>
        <c:ser>
          <c:idx val="2"/>
          <c:order val="3"/>
          <c:tx>
            <c:strRef>
              <c:f>Sheet1!$E$1</c:f>
              <c:strCache>
                <c:ptCount val="1"/>
                <c:pt idx="0">
                  <c:v>Definitely agree</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2"/>
                <c:pt idx="0">
                  <c:v>If I needed help, there are people who would be there for me </c:v>
                </c:pt>
                <c:pt idx="1">
                  <c:v>If I wanted company or to socialise there are people I can call on </c:v>
                </c:pt>
              </c:strCache>
              <c:extLst/>
            </c:strRef>
          </c:cat>
          <c:val>
            <c:numRef>
              <c:f>Sheet1!$E$2:$E$5</c:f>
              <c:numCache>
                <c:formatCode>0%</c:formatCode>
                <c:ptCount val="2"/>
                <c:pt idx="0">
                  <c:v>0.27985916744199701</c:v>
                </c:pt>
                <c:pt idx="1">
                  <c:v>0.29185281417268</c:v>
                </c:pt>
              </c:numCache>
              <c:extLst/>
            </c:numRef>
          </c:val>
          <c:extLst>
            <c:ext xmlns:c16="http://schemas.microsoft.com/office/drawing/2014/chart" uri="{C3380CC4-5D6E-409C-BE32-E72D297353CC}">
              <c16:uniqueId val="{00000008-FC23-42E0-9C1A-76852D3AA68B}"/>
            </c:ext>
          </c:extLst>
        </c:ser>
        <c:dLbls>
          <c:showLegendKey val="0"/>
          <c:showVal val="0"/>
          <c:showCatName val="0"/>
          <c:showSerName val="0"/>
          <c:showPercent val="0"/>
          <c:showBubbleSize val="0"/>
        </c:dLbls>
        <c:gapWidth val="150"/>
        <c:overlap val="100"/>
        <c:axId val="542284431"/>
        <c:axId val="542308143"/>
        <c:extLst/>
      </c:barChart>
      <c:catAx>
        <c:axId val="542284431"/>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42308143"/>
        <c:crosses val="autoZero"/>
        <c:auto val="1"/>
        <c:lblAlgn val="ctr"/>
        <c:lblOffset val="100"/>
        <c:noMultiLvlLbl val="0"/>
      </c:catAx>
      <c:valAx>
        <c:axId val="542308143"/>
        <c:scaling>
          <c:orientation val="minMax"/>
        </c:scaling>
        <c:delete val="1"/>
        <c:axPos val="l"/>
        <c:numFmt formatCode="0%" sourceLinked="1"/>
        <c:majorTickMark val="none"/>
        <c:minorTickMark val="none"/>
        <c:tickLblPos val="nextTo"/>
        <c:crossAx val="542284431"/>
        <c:crosses val="autoZero"/>
        <c:crossBetween val="between"/>
      </c:valAx>
      <c:spPr>
        <a:noFill/>
        <a:ln w="25400">
          <a:noFill/>
        </a:ln>
        <a:effectLst/>
      </c:spPr>
    </c:plotArea>
    <c:legend>
      <c:legendPos val="l"/>
      <c:layout>
        <c:manualLayout>
          <c:xMode val="edge"/>
          <c:yMode val="edge"/>
          <c:x val="5.985783763561541E-3"/>
          <c:y val="0.73763743367731538"/>
          <c:w val="0.98596086263627836"/>
          <c:h val="0.15309869299058862"/>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665769991526844"/>
          <c:y val="3.2666365802500603E-2"/>
          <c:w val="0.82090148064396007"/>
          <c:h val="0.72848661427265304"/>
        </c:manualLayout>
      </c:layout>
      <c:barChart>
        <c:barDir val="col"/>
        <c:grouping val="percentStacked"/>
        <c:varyColors val="0"/>
        <c:ser>
          <c:idx val="0"/>
          <c:order val="0"/>
          <c:tx>
            <c:strRef>
              <c:f>Sheet1!$B$1</c:f>
              <c:strCache>
                <c:ptCount val="1"/>
                <c:pt idx="0">
                  <c:v>Don’t know </c:v>
                </c:pt>
              </c:strCache>
            </c:strRef>
          </c:tx>
          <c:spPr>
            <a:solidFill>
              <a:srgbClr val="5C5B5A"/>
            </a:solidFill>
            <a:ln>
              <a:noFill/>
            </a:ln>
            <a:effectLst/>
          </c:spPr>
          <c:invertIfNegative val="0"/>
          <c:dLbls>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A21-4E63-887C-49BA63D1227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Parks and other green spaces</c:v>
                </c:pt>
                <c:pt idx="1">
                  <c:v>Local services and amenities</c:v>
                </c:pt>
                <c:pt idx="2">
                  <c:v>Health and care services in your local area</c:v>
                </c:pt>
                <c:pt idx="3">
                  <c:v>Schools and colleges in your local area</c:v>
                </c:pt>
                <c:pt idx="4">
                  <c:v>Your nearest town centre</c:v>
                </c:pt>
                <c:pt idx="5">
                  <c:v>Cultural facilities (such as museums, theatres and events)</c:v>
                </c:pt>
              </c:strCache>
            </c:strRef>
          </c:cat>
          <c:val>
            <c:numRef>
              <c:f>Sheet1!$B$2:$B$7</c:f>
              <c:numCache>
                <c:formatCode>0%</c:formatCode>
                <c:ptCount val="6"/>
                <c:pt idx="0">
                  <c:v>0.01</c:v>
                </c:pt>
                <c:pt idx="1">
                  <c:v>0.01</c:v>
                </c:pt>
                <c:pt idx="2">
                  <c:v>0.01</c:v>
                </c:pt>
                <c:pt idx="3">
                  <c:v>0.12</c:v>
                </c:pt>
                <c:pt idx="4">
                  <c:v>0.01</c:v>
                </c:pt>
                <c:pt idx="5">
                  <c:v>0.03</c:v>
                </c:pt>
              </c:numCache>
            </c:numRef>
          </c:val>
          <c:extLst>
            <c:ext xmlns:c16="http://schemas.microsoft.com/office/drawing/2014/chart" uri="{C3380CC4-5D6E-409C-BE32-E72D297353CC}">
              <c16:uniqueId val="{00000000-D0C3-4EB8-BC07-BA15F6BB2083}"/>
            </c:ext>
          </c:extLst>
        </c:ser>
        <c:ser>
          <c:idx val="1"/>
          <c:order val="1"/>
          <c:tx>
            <c:strRef>
              <c:f>Sheet1!$C$1</c:f>
              <c:strCache>
                <c:ptCount val="1"/>
                <c:pt idx="0">
                  <c:v>Very dissatisfied </c:v>
                </c:pt>
              </c:strCache>
            </c:strRef>
          </c:tx>
          <c:spPr>
            <a:solidFill>
              <a:srgbClr val="FF0000"/>
            </a:solidFill>
            <a:ln>
              <a:noFill/>
            </a:ln>
            <a:effectLst/>
          </c:spPr>
          <c:invertIfNegative val="0"/>
          <c:dLbls>
            <c:dLbl>
              <c:idx val="0"/>
              <c:layout>
                <c:manualLayout>
                  <c:x val="-1.1780456147357439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09E-4662-BF82-79F523E5EBB0}"/>
                </c:ext>
              </c:extLst>
            </c:dLbl>
            <c:dLbl>
              <c:idx val="1"/>
              <c:layout>
                <c:manualLayout>
                  <c:x val="-1.7135208941610802E-2"/>
                  <c:y val="-1.088866281407154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09E-4662-BF82-79F523E5EBB0}"/>
                </c:ext>
              </c:extLst>
            </c:dLbl>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Parks and other green spaces</c:v>
                </c:pt>
                <c:pt idx="1">
                  <c:v>Local services and amenities</c:v>
                </c:pt>
                <c:pt idx="2">
                  <c:v>Health and care services in your local area</c:v>
                </c:pt>
                <c:pt idx="3">
                  <c:v>Schools and colleges in your local area</c:v>
                </c:pt>
                <c:pt idx="4">
                  <c:v>Your nearest town centre</c:v>
                </c:pt>
                <c:pt idx="5">
                  <c:v>Cultural facilities (such as museums, theatres and events)</c:v>
                </c:pt>
              </c:strCache>
            </c:strRef>
          </c:cat>
          <c:val>
            <c:numRef>
              <c:f>Sheet1!$C$2:$C$7</c:f>
              <c:numCache>
                <c:formatCode>0%</c:formatCode>
                <c:ptCount val="6"/>
                <c:pt idx="0">
                  <c:v>0.04</c:v>
                </c:pt>
                <c:pt idx="1">
                  <c:v>0.06</c:v>
                </c:pt>
                <c:pt idx="2">
                  <c:v>0.08</c:v>
                </c:pt>
                <c:pt idx="3">
                  <c:v>0.04</c:v>
                </c:pt>
                <c:pt idx="4">
                  <c:v>0.12</c:v>
                </c:pt>
                <c:pt idx="5">
                  <c:v>0.12</c:v>
                </c:pt>
              </c:numCache>
            </c:numRef>
          </c:val>
          <c:extLst>
            <c:ext xmlns:c16="http://schemas.microsoft.com/office/drawing/2014/chart" uri="{C3380CC4-5D6E-409C-BE32-E72D297353CC}">
              <c16:uniqueId val="{00000001-D0C3-4EB8-BC07-BA15F6BB2083}"/>
            </c:ext>
          </c:extLst>
        </c:ser>
        <c:ser>
          <c:idx val="2"/>
          <c:order val="2"/>
          <c:tx>
            <c:strRef>
              <c:f>Sheet1!$D$1</c:f>
              <c:strCache>
                <c:ptCount val="1"/>
                <c:pt idx="0">
                  <c:v>Fairly dissatisfied</c:v>
                </c:pt>
              </c:strCache>
            </c:strRef>
          </c:tx>
          <c:spPr>
            <a:solidFill>
              <a:srgbClr val="FF9999"/>
            </a:solidFill>
            <a:ln>
              <a:noFill/>
            </a:ln>
            <a:effectLst/>
          </c:spPr>
          <c:invertIfNegative val="0"/>
          <c:dLbls>
            <c:dLbl>
              <c:idx val="0"/>
              <c:layout>
                <c:manualLayout>
                  <c:x val="-1.499330782390945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09E-4662-BF82-79F523E5EBB0}"/>
                </c:ext>
              </c:extLst>
            </c:dLbl>
            <c:dLbl>
              <c:idx val="1"/>
              <c:layout>
                <c:manualLayout>
                  <c:x val="-1.0709505588506687E-2"/>
                  <c:y val="-1.484834809204583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09E-4662-BF82-79F523E5EBB0}"/>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Parks and other green spaces</c:v>
                </c:pt>
                <c:pt idx="1">
                  <c:v>Local services and amenities</c:v>
                </c:pt>
                <c:pt idx="2">
                  <c:v>Health and care services in your local area</c:v>
                </c:pt>
                <c:pt idx="3">
                  <c:v>Schools and colleges in your local area</c:v>
                </c:pt>
                <c:pt idx="4">
                  <c:v>Your nearest town centre</c:v>
                </c:pt>
                <c:pt idx="5">
                  <c:v>Cultural facilities (such as museums, theatres and events)</c:v>
                </c:pt>
              </c:strCache>
            </c:strRef>
          </c:cat>
          <c:val>
            <c:numRef>
              <c:f>Sheet1!$D$2:$D$7</c:f>
              <c:numCache>
                <c:formatCode>0%</c:formatCode>
                <c:ptCount val="6"/>
                <c:pt idx="0">
                  <c:v>7.0000000000000007E-2</c:v>
                </c:pt>
                <c:pt idx="1">
                  <c:v>0.12</c:v>
                </c:pt>
                <c:pt idx="2">
                  <c:v>0.15</c:v>
                </c:pt>
                <c:pt idx="3">
                  <c:v>0.06</c:v>
                </c:pt>
                <c:pt idx="4">
                  <c:v>0.15</c:v>
                </c:pt>
                <c:pt idx="5">
                  <c:v>0.2</c:v>
                </c:pt>
              </c:numCache>
            </c:numRef>
          </c:val>
          <c:extLst>
            <c:ext xmlns:c16="http://schemas.microsoft.com/office/drawing/2014/chart" uri="{C3380CC4-5D6E-409C-BE32-E72D297353CC}">
              <c16:uniqueId val="{00000002-D0C3-4EB8-BC07-BA15F6BB2083}"/>
            </c:ext>
          </c:extLst>
        </c:ser>
        <c:ser>
          <c:idx val="3"/>
          <c:order val="3"/>
          <c:tx>
            <c:strRef>
              <c:f>Sheet1!$E$1</c:f>
              <c:strCache>
                <c:ptCount val="1"/>
                <c:pt idx="0">
                  <c:v>Neither satisfied nor dissatisfied</c:v>
                </c:pt>
              </c:strCache>
            </c:strRef>
          </c:tx>
          <c:spPr>
            <a:solidFill>
              <a:srgbClr val="A5A5A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Parks and other green spaces</c:v>
                </c:pt>
                <c:pt idx="1">
                  <c:v>Local services and amenities</c:v>
                </c:pt>
                <c:pt idx="2">
                  <c:v>Health and care services in your local area</c:v>
                </c:pt>
                <c:pt idx="3">
                  <c:v>Schools and colleges in your local area</c:v>
                </c:pt>
                <c:pt idx="4">
                  <c:v>Your nearest town centre</c:v>
                </c:pt>
                <c:pt idx="5">
                  <c:v>Cultural facilities (such as museums, theatres and events)</c:v>
                </c:pt>
              </c:strCache>
            </c:strRef>
          </c:cat>
          <c:val>
            <c:numRef>
              <c:f>Sheet1!$E$2:$E$7</c:f>
              <c:numCache>
                <c:formatCode>0%</c:formatCode>
                <c:ptCount val="6"/>
                <c:pt idx="0">
                  <c:v>0.14000000000000001</c:v>
                </c:pt>
                <c:pt idx="1">
                  <c:v>0.16</c:v>
                </c:pt>
                <c:pt idx="2">
                  <c:v>0.14000000000000001</c:v>
                </c:pt>
                <c:pt idx="3">
                  <c:v>0.2</c:v>
                </c:pt>
                <c:pt idx="4">
                  <c:v>0.14000000000000001</c:v>
                </c:pt>
                <c:pt idx="5">
                  <c:v>0.24</c:v>
                </c:pt>
              </c:numCache>
            </c:numRef>
          </c:val>
          <c:extLst>
            <c:ext xmlns:c16="http://schemas.microsoft.com/office/drawing/2014/chart" uri="{C3380CC4-5D6E-409C-BE32-E72D297353CC}">
              <c16:uniqueId val="{00000003-D0C3-4EB8-BC07-BA15F6BB2083}"/>
            </c:ext>
          </c:extLst>
        </c:ser>
        <c:ser>
          <c:idx val="4"/>
          <c:order val="4"/>
          <c:tx>
            <c:strRef>
              <c:f>Sheet1!$F$1</c:f>
              <c:strCache>
                <c:ptCount val="1"/>
                <c:pt idx="0">
                  <c:v>Fairly satisfied</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Parks and other green spaces</c:v>
                </c:pt>
                <c:pt idx="1">
                  <c:v>Local services and amenities</c:v>
                </c:pt>
                <c:pt idx="2">
                  <c:v>Health and care services in your local area</c:v>
                </c:pt>
                <c:pt idx="3">
                  <c:v>Schools and colleges in your local area</c:v>
                </c:pt>
                <c:pt idx="4">
                  <c:v>Your nearest town centre</c:v>
                </c:pt>
                <c:pt idx="5">
                  <c:v>Cultural facilities (such as museums, theatres and events)</c:v>
                </c:pt>
              </c:strCache>
            </c:strRef>
          </c:cat>
          <c:val>
            <c:numRef>
              <c:f>Sheet1!$F$2:$F$7</c:f>
              <c:numCache>
                <c:formatCode>0%</c:formatCode>
                <c:ptCount val="6"/>
                <c:pt idx="0">
                  <c:v>0.39531811351864599</c:v>
                </c:pt>
                <c:pt idx="1">
                  <c:v>0.42</c:v>
                </c:pt>
                <c:pt idx="2">
                  <c:v>0.41</c:v>
                </c:pt>
                <c:pt idx="3">
                  <c:v>0.34</c:v>
                </c:pt>
                <c:pt idx="4">
                  <c:v>0.33</c:v>
                </c:pt>
                <c:pt idx="5">
                  <c:v>0.27</c:v>
                </c:pt>
              </c:numCache>
            </c:numRef>
          </c:val>
          <c:extLst>
            <c:ext xmlns:c16="http://schemas.microsoft.com/office/drawing/2014/chart" uri="{C3380CC4-5D6E-409C-BE32-E72D297353CC}">
              <c16:uniqueId val="{00000004-D0C3-4EB8-BC07-BA15F6BB2083}"/>
            </c:ext>
          </c:extLst>
        </c:ser>
        <c:ser>
          <c:idx val="5"/>
          <c:order val="5"/>
          <c:tx>
            <c:strRef>
              <c:f>Sheet1!$G$1</c:f>
              <c:strCache>
                <c:ptCount val="1"/>
                <c:pt idx="0">
                  <c:v>Very satisfied</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Parks and other green spaces</c:v>
                </c:pt>
                <c:pt idx="1">
                  <c:v>Local services and amenities</c:v>
                </c:pt>
                <c:pt idx="2">
                  <c:v>Health and care services in your local area</c:v>
                </c:pt>
                <c:pt idx="3">
                  <c:v>Schools and colleges in your local area</c:v>
                </c:pt>
                <c:pt idx="4">
                  <c:v>Your nearest town centre</c:v>
                </c:pt>
                <c:pt idx="5">
                  <c:v>Cultural facilities (such as museums, theatres and events)</c:v>
                </c:pt>
              </c:strCache>
            </c:strRef>
          </c:cat>
          <c:val>
            <c:numRef>
              <c:f>Sheet1!$G$2:$G$7</c:f>
              <c:numCache>
                <c:formatCode>0%</c:formatCode>
                <c:ptCount val="6"/>
                <c:pt idx="0">
                  <c:v>0.35</c:v>
                </c:pt>
                <c:pt idx="1">
                  <c:v>0.23</c:v>
                </c:pt>
                <c:pt idx="2">
                  <c:v>0.2</c:v>
                </c:pt>
                <c:pt idx="3">
                  <c:v>0.25</c:v>
                </c:pt>
                <c:pt idx="4">
                  <c:v>0.25</c:v>
                </c:pt>
                <c:pt idx="5">
                  <c:v>0.15</c:v>
                </c:pt>
              </c:numCache>
            </c:numRef>
          </c:val>
          <c:extLst>
            <c:ext xmlns:c16="http://schemas.microsoft.com/office/drawing/2014/chart" uri="{C3380CC4-5D6E-409C-BE32-E72D297353CC}">
              <c16:uniqueId val="{00000005-D0C3-4EB8-BC07-BA15F6BB2083}"/>
            </c:ext>
          </c:extLst>
        </c:ser>
        <c:dLbls>
          <c:showLegendKey val="0"/>
          <c:showVal val="0"/>
          <c:showCatName val="0"/>
          <c:showSerName val="0"/>
          <c:showPercent val="0"/>
          <c:showBubbleSize val="0"/>
        </c:dLbls>
        <c:gapWidth val="150"/>
        <c:overlap val="100"/>
        <c:axId val="542284431"/>
        <c:axId val="542308143"/>
      </c:barChart>
      <c:catAx>
        <c:axId val="5422844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42308143"/>
        <c:crosses val="autoZero"/>
        <c:auto val="1"/>
        <c:lblAlgn val="ctr"/>
        <c:lblOffset val="100"/>
        <c:noMultiLvlLbl val="0"/>
      </c:catAx>
      <c:valAx>
        <c:axId val="542308143"/>
        <c:scaling>
          <c:orientation val="minMax"/>
        </c:scaling>
        <c:delete val="1"/>
        <c:axPos val="l"/>
        <c:numFmt formatCode="0%" sourceLinked="1"/>
        <c:majorTickMark val="none"/>
        <c:minorTickMark val="none"/>
        <c:tickLblPos val="nextTo"/>
        <c:crossAx val="542284431"/>
        <c:crosses val="autoZero"/>
        <c:crossBetween val="between"/>
      </c:valAx>
      <c:spPr>
        <a:noFill/>
        <a:ln w="25400">
          <a:noFill/>
        </a:ln>
        <a:effectLst/>
      </c:spPr>
    </c:plotArea>
    <c:legend>
      <c:legendPos val="l"/>
      <c:layout>
        <c:manualLayout>
          <c:xMode val="edge"/>
          <c:yMode val="edge"/>
          <c:x val="0"/>
          <c:y val="5.3386007945619977E-2"/>
          <c:w val="0.17199449109778672"/>
          <c:h val="0.74474450318830288"/>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517661744030885E-2"/>
          <c:y val="0.13005785279757134"/>
          <c:w val="0.86263648127938541"/>
          <c:h val="0.70293690278734955"/>
        </c:manualLayout>
      </c:layout>
      <c:barChart>
        <c:barDir val="col"/>
        <c:grouping val="percentStacked"/>
        <c:varyColors val="0"/>
        <c:ser>
          <c:idx val="4"/>
          <c:order val="0"/>
          <c:tx>
            <c:strRef>
              <c:f>Sheet1!$F$1</c:f>
              <c:strCache>
                <c:ptCount val="1"/>
                <c:pt idx="0">
                  <c:v>Very dissatisfied </c:v>
                </c:pt>
              </c:strCache>
            </c:strRef>
          </c:tx>
          <c:spPr>
            <a:solidFill>
              <a:srgbClr val="FF010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March '23 (S6)</c:v>
                </c:pt>
                <c:pt idx="1">
                  <c:v>May '23 (S7)</c:v>
                </c:pt>
                <c:pt idx="2">
                  <c:v>England benchmarking</c:v>
                </c:pt>
              </c:strCache>
            </c:strRef>
          </c:cat>
          <c:val>
            <c:numRef>
              <c:f>Sheet1!$F$2:$F$4</c:f>
              <c:numCache>
                <c:formatCode>0%</c:formatCode>
                <c:ptCount val="3"/>
                <c:pt idx="0">
                  <c:v>0.06</c:v>
                </c:pt>
                <c:pt idx="1">
                  <c:v>0.04</c:v>
                </c:pt>
                <c:pt idx="2">
                  <c:v>0.02</c:v>
                </c:pt>
              </c:numCache>
            </c:numRef>
          </c:val>
          <c:extLst>
            <c:ext xmlns:c16="http://schemas.microsoft.com/office/drawing/2014/chart" uri="{C3380CC4-5D6E-409C-BE32-E72D297353CC}">
              <c16:uniqueId val="{00000000-12A8-44A4-833D-5FD0360A2F97}"/>
            </c:ext>
          </c:extLst>
        </c:ser>
        <c:ser>
          <c:idx val="3"/>
          <c:order val="1"/>
          <c:tx>
            <c:strRef>
              <c:f>Sheet1!$E$1</c:f>
              <c:strCache>
                <c:ptCount val="1"/>
                <c:pt idx="0">
                  <c:v>Fairly dissatisfied</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March '23 (S6)</c:v>
                </c:pt>
                <c:pt idx="1">
                  <c:v>May '23 (S7)</c:v>
                </c:pt>
                <c:pt idx="2">
                  <c:v>England benchmarking</c:v>
                </c:pt>
              </c:strCache>
            </c:strRef>
          </c:cat>
          <c:val>
            <c:numRef>
              <c:f>Sheet1!$E$2:$E$4</c:f>
              <c:numCache>
                <c:formatCode>0%</c:formatCode>
                <c:ptCount val="3"/>
                <c:pt idx="0">
                  <c:v>0.1</c:v>
                </c:pt>
                <c:pt idx="1">
                  <c:v>0.09</c:v>
                </c:pt>
                <c:pt idx="2">
                  <c:v>0.06</c:v>
                </c:pt>
              </c:numCache>
            </c:numRef>
          </c:val>
          <c:extLst>
            <c:ext xmlns:c16="http://schemas.microsoft.com/office/drawing/2014/chart" uri="{C3380CC4-5D6E-409C-BE32-E72D297353CC}">
              <c16:uniqueId val="{00000001-12A8-44A4-833D-5FD0360A2F97}"/>
            </c:ext>
          </c:extLst>
        </c:ser>
        <c:ser>
          <c:idx val="2"/>
          <c:order val="2"/>
          <c:tx>
            <c:strRef>
              <c:f>Sheet1!$D$1</c:f>
              <c:strCache>
                <c:ptCount val="1"/>
                <c:pt idx="0">
                  <c:v>Neither satisfied nor dissatisfied</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March '23 (S6)</c:v>
                </c:pt>
                <c:pt idx="1">
                  <c:v>May '23 (S7)</c:v>
                </c:pt>
                <c:pt idx="2">
                  <c:v>England benchmarking</c:v>
                </c:pt>
              </c:strCache>
            </c:strRef>
          </c:cat>
          <c:val>
            <c:numRef>
              <c:f>Sheet1!$D$2:$D$4</c:f>
              <c:numCache>
                <c:formatCode>0%</c:formatCode>
                <c:ptCount val="3"/>
                <c:pt idx="0">
                  <c:v>0.13</c:v>
                </c:pt>
                <c:pt idx="1">
                  <c:v>0.12</c:v>
                </c:pt>
                <c:pt idx="2">
                  <c:v>0.15</c:v>
                </c:pt>
              </c:numCache>
            </c:numRef>
          </c:val>
          <c:extLst>
            <c:ext xmlns:c16="http://schemas.microsoft.com/office/drawing/2014/chart" uri="{C3380CC4-5D6E-409C-BE32-E72D297353CC}">
              <c16:uniqueId val="{00000002-12A8-44A4-833D-5FD0360A2F97}"/>
            </c:ext>
          </c:extLst>
        </c:ser>
        <c:ser>
          <c:idx val="1"/>
          <c:order val="3"/>
          <c:tx>
            <c:strRef>
              <c:f>Sheet1!$C$1</c:f>
              <c:strCache>
                <c:ptCount val="1"/>
                <c:pt idx="0">
                  <c:v>Fairly satisfied</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March '23 (S6)</c:v>
                </c:pt>
                <c:pt idx="1">
                  <c:v>May '23 (S7)</c:v>
                </c:pt>
                <c:pt idx="2">
                  <c:v>England benchmarking</c:v>
                </c:pt>
              </c:strCache>
            </c:strRef>
          </c:cat>
          <c:val>
            <c:numRef>
              <c:f>Sheet1!$C$2:$C$4</c:f>
              <c:numCache>
                <c:formatCode>0%</c:formatCode>
                <c:ptCount val="3"/>
                <c:pt idx="0">
                  <c:v>0.47</c:v>
                </c:pt>
                <c:pt idx="1">
                  <c:v>0.49</c:v>
                </c:pt>
                <c:pt idx="2">
                  <c:v>0.47</c:v>
                </c:pt>
              </c:numCache>
            </c:numRef>
          </c:val>
          <c:extLst>
            <c:ext xmlns:c16="http://schemas.microsoft.com/office/drawing/2014/chart" uri="{C3380CC4-5D6E-409C-BE32-E72D297353CC}">
              <c16:uniqueId val="{00000003-12A8-44A4-833D-5FD0360A2F97}"/>
            </c:ext>
          </c:extLst>
        </c:ser>
        <c:ser>
          <c:idx val="0"/>
          <c:order val="4"/>
          <c:tx>
            <c:strRef>
              <c:f>Sheet1!$B$1</c:f>
              <c:strCache>
                <c:ptCount val="1"/>
                <c:pt idx="0">
                  <c:v>Very satisfied</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March '23 (S6)</c:v>
                </c:pt>
                <c:pt idx="1">
                  <c:v>May '23 (S7)</c:v>
                </c:pt>
                <c:pt idx="2">
                  <c:v>England benchmarking</c:v>
                </c:pt>
              </c:strCache>
            </c:strRef>
          </c:cat>
          <c:val>
            <c:numRef>
              <c:f>Sheet1!$B$2:$B$4</c:f>
              <c:numCache>
                <c:formatCode>0%</c:formatCode>
                <c:ptCount val="3"/>
                <c:pt idx="0">
                  <c:v>0.25</c:v>
                </c:pt>
                <c:pt idx="1">
                  <c:v>0.27</c:v>
                </c:pt>
                <c:pt idx="2">
                  <c:v>0.3</c:v>
                </c:pt>
              </c:numCache>
            </c:numRef>
          </c:val>
          <c:extLst>
            <c:ext xmlns:c16="http://schemas.microsoft.com/office/drawing/2014/chart" uri="{C3380CC4-5D6E-409C-BE32-E72D297353CC}">
              <c16:uniqueId val="{00000004-12A8-44A4-833D-5FD0360A2F97}"/>
            </c:ext>
          </c:extLst>
        </c:ser>
        <c:dLbls>
          <c:dLblPos val="ctr"/>
          <c:showLegendKey val="0"/>
          <c:showVal val="1"/>
          <c:showCatName val="0"/>
          <c:showSerName val="0"/>
          <c:showPercent val="0"/>
          <c:showBubbleSize val="0"/>
        </c:dLbls>
        <c:gapWidth val="85"/>
        <c:overlap val="100"/>
        <c:axId val="995150208"/>
        <c:axId val="995148896"/>
      </c:barChart>
      <c:catAx>
        <c:axId val="995150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95148896"/>
        <c:crosses val="autoZero"/>
        <c:auto val="1"/>
        <c:lblAlgn val="ctr"/>
        <c:lblOffset val="100"/>
        <c:noMultiLvlLbl val="0"/>
      </c:catAx>
      <c:valAx>
        <c:axId val="995148896"/>
        <c:scaling>
          <c:orientation val="minMax"/>
        </c:scaling>
        <c:delete val="1"/>
        <c:axPos val="l"/>
        <c:numFmt formatCode="0%" sourceLinked="1"/>
        <c:majorTickMark val="none"/>
        <c:minorTickMark val="none"/>
        <c:tickLblPos val="nextTo"/>
        <c:crossAx val="995150208"/>
        <c:crosses val="autoZero"/>
        <c:crossBetween val="between"/>
      </c:valAx>
      <c:spPr>
        <a:noFill/>
        <a:ln>
          <a:noFill/>
        </a:ln>
        <a:effectLst/>
      </c:spPr>
    </c:plotArea>
    <c:legend>
      <c:legendPos val="l"/>
      <c:layout>
        <c:manualLayout>
          <c:xMode val="edge"/>
          <c:yMode val="edge"/>
          <c:x val="1.3969171395316735E-2"/>
          <c:y val="0.9092924832141196"/>
          <c:w val="0.98603082860468327"/>
          <c:h val="8.6538247604555973E-2"/>
        </c:manualLayout>
      </c:layout>
      <c:overlay val="0"/>
      <c:spPr>
        <a:noFill/>
        <a:ln>
          <a:noFill/>
        </a:ln>
        <a:effectLst/>
      </c:spPr>
      <c:txPr>
        <a:bodyPr rot="0" spcFirstLastPara="1" vertOverflow="ellipsis" vert="horz" wrap="square" anchor="ctr" anchorCtr="1"/>
        <a:lstStyle/>
        <a:p>
          <a:pPr>
            <a:defRPr sz="1100" b="0" i="0" u="none" strike="noStrike" kern="1200" baseline="0">
              <a:solidFill>
                <a:srgbClr val="5C5B5A"/>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441154226298062"/>
          <c:y val="0.13246633155308193"/>
          <c:w val="0.76858029135076955"/>
          <c:h val="0.65235884892162732"/>
        </c:manualLayout>
      </c:layout>
      <c:barChart>
        <c:barDir val="col"/>
        <c:grouping val="percentStacked"/>
        <c:varyColors val="0"/>
        <c:ser>
          <c:idx val="3"/>
          <c:order val="0"/>
          <c:tx>
            <c:strRef>
              <c:f>Sheet1!$B$1</c:f>
              <c:strCache>
                <c:ptCount val="1"/>
                <c:pt idx="0">
                  <c:v>Don't know</c:v>
                </c:pt>
              </c:strCache>
            </c:strRef>
          </c:tx>
          <c:spPr>
            <a:solidFill>
              <a:schemeClr val="tx1">
                <a:lumMod val="65000"/>
                <a:lumOff val="3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Opportunities to take part in cultural events and activities</c:v>
                </c:pt>
              </c:strCache>
            </c:strRef>
          </c:cat>
          <c:val>
            <c:numRef>
              <c:f>Sheet1!$B$2</c:f>
              <c:numCache>
                <c:formatCode>0%</c:formatCode>
                <c:ptCount val="1"/>
                <c:pt idx="0">
                  <c:v>0.15</c:v>
                </c:pt>
              </c:numCache>
            </c:numRef>
          </c:val>
          <c:extLst>
            <c:ext xmlns:c16="http://schemas.microsoft.com/office/drawing/2014/chart" uri="{C3380CC4-5D6E-409C-BE32-E72D297353CC}">
              <c16:uniqueId val="{00000001-0313-49CE-8109-413038663535}"/>
            </c:ext>
          </c:extLst>
        </c:ser>
        <c:ser>
          <c:idx val="2"/>
          <c:order val="1"/>
          <c:tx>
            <c:strRef>
              <c:f>Sheet1!$C$1</c:f>
              <c:strCache>
                <c:ptCount val="1"/>
                <c:pt idx="0">
                  <c:v>Definitely disagree</c:v>
                </c:pt>
              </c:strCache>
            </c:strRef>
          </c:tx>
          <c:spPr>
            <a:solidFill>
              <a:srgbClr val="FF010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Opportunities to take part in cultural events and activities</c:v>
                </c:pt>
              </c:strCache>
            </c:strRef>
          </c:cat>
          <c:val>
            <c:numRef>
              <c:f>Sheet1!$C$2</c:f>
              <c:numCache>
                <c:formatCode>0%</c:formatCode>
                <c:ptCount val="1"/>
                <c:pt idx="0">
                  <c:v>7.0000000000000007E-2</c:v>
                </c:pt>
              </c:numCache>
            </c:numRef>
          </c:val>
          <c:extLst>
            <c:ext xmlns:c16="http://schemas.microsoft.com/office/drawing/2014/chart" uri="{C3380CC4-5D6E-409C-BE32-E72D297353CC}">
              <c16:uniqueId val="{00000002-0313-49CE-8109-413038663535}"/>
            </c:ext>
          </c:extLst>
        </c:ser>
        <c:ser>
          <c:idx val="1"/>
          <c:order val="2"/>
          <c:tx>
            <c:strRef>
              <c:f>Sheet1!$D$1</c:f>
              <c:strCache>
                <c:ptCount val="1"/>
                <c:pt idx="0">
                  <c:v>Tend to disagree</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Opportunities to take part in cultural events and activities</c:v>
                </c:pt>
              </c:strCache>
            </c:strRef>
          </c:cat>
          <c:val>
            <c:numRef>
              <c:f>Sheet1!$D$2</c:f>
              <c:numCache>
                <c:formatCode>0%</c:formatCode>
                <c:ptCount val="1"/>
                <c:pt idx="0">
                  <c:v>0.22</c:v>
                </c:pt>
              </c:numCache>
            </c:numRef>
          </c:val>
          <c:extLst>
            <c:ext xmlns:c16="http://schemas.microsoft.com/office/drawing/2014/chart" uri="{C3380CC4-5D6E-409C-BE32-E72D297353CC}">
              <c16:uniqueId val="{00000003-0313-49CE-8109-413038663535}"/>
            </c:ext>
          </c:extLst>
        </c:ser>
        <c:ser>
          <c:idx val="0"/>
          <c:order val="3"/>
          <c:tx>
            <c:strRef>
              <c:f>Sheet1!$E$1</c:f>
              <c:strCache>
                <c:ptCount val="1"/>
                <c:pt idx="0">
                  <c:v>Tend to agree</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Opportunities to take part in cultural events and activities</c:v>
                </c:pt>
              </c:strCache>
            </c:strRef>
          </c:cat>
          <c:val>
            <c:numRef>
              <c:f>Sheet1!$E$2</c:f>
              <c:numCache>
                <c:formatCode>0%</c:formatCode>
                <c:ptCount val="1"/>
                <c:pt idx="0">
                  <c:v>0.42</c:v>
                </c:pt>
              </c:numCache>
            </c:numRef>
          </c:val>
          <c:extLst>
            <c:ext xmlns:c16="http://schemas.microsoft.com/office/drawing/2014/chart" uri="{C3380CC4-5D6E-409C-BE32-E72D297353CC}">
              <c16:uniqueId val="{00000004-0313-49CE-8109-413038663535}"/>
            </c:ext>
          </c:extLst>
        </c:ser>
        <c:ser>
          <c:idx val="5"/>
          <c:order val="4"/>
          <c:tx>
            <c:strRef>
              <c:f>Sheet1!$F$1</c:f>
              <c:strCache>
                <c:ptCount val="1"/>
                <c:pt idx="0">
                  <c:v>Definitely agree</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Opportunities to take part in cultural events and activities</c:v>
                </c:pt>
              </c:strCache>
            </c:strRef>
          </c:cat>
          <c:val>
            <c:numRef>
              <c:f>Sheet1!$F$2</c:f>
              <c:numCache>
                <c:formatCode>0%</c:formatCode>
                <c:ptCount val="1"/>
                <c:pt idx="0">
                  <c:v>0.14000000000000001</c:v>
                </c:pt>
              </c:numCache>
            </c:numRef>
          </c:val>
          <c:extLst>
            <c:ext xmlns:c16="http://schemas.microsoft.com/office/drawing/2014/chart" uri="{C3380CC4-5D6E-409C-BE32-E72D297353CC}">
              <c16:uniqueId val="{00000005-0313-49CE-8109-413038663535}"/>
            </c:ext>
          </c:extLst>
        </c:ser>
        <c:dLbls>
          <c:dLblPos val="ctr"/>
          <c:showLegendKey val="0"/>
          <c:showVal val="1"/>
          <c:showCatName val="0"/>
          <c:showSerName val="0"/>
          <c:showPercent val="0"/>
          <c:showBubbleSize val="0"/>
        </c:dLbls>
        <c:gapWidth val="85"/>
        <c:overlap val="100"/>
        <c:axId val="995150208"/>
        <c:axId val="995148896"/>
      </c:barChart>
      <c:catAx>
        <c:axId val="995150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95148896"/>
        <c:crosses val="autoZero"/>
        <c:auto val="1"/>
        <c:lblAlgn val="ctr"/>
        <c:lblOffset val="100"/>
        <c:noMultiLvlLbl val="0"/>
      </c:catAx>
      <c:valAx>
        <c:axId val="995148896"/>
        <c:scaling>
          <c:orientation val="minMax"/>
        </c:scaling>
        <c:delete val="1"/>
        <c:axPos val="l"/>
        <c:numFmt formatCode="0%" sourceLinked="1"/>
        <c:majorTickMark val="none"/>
        <c:minorTickMark val="none"/>
        <c:tickLblPos val="nextTo"/>
        <c:crossAx val="995150208"/>
        <c:crosses val="autoZero"/>
        <c:crossBetween val="between"/>
      </c:valAx>
      <c:spPr>
        <a:noFill/>
        <a:ln>
          <a:noFill/>
        </a:ln>
        <a:effectLst/>
      </c:spPr>
    </c:plotArea>
    <c:legend>
      <c:legendPos val="l"/>
      <c:layout>
        <c:manualLayout>
          <c:xMode val="edge"/>
          <c:yMode val="edge"/>
          <c:x val="2.1990247238773828E-2"/>
          <c:y val="0.17766115093424323"/>
          <c:w val="0.30097020116841089"/>
          <c:h val="0.50980288782292105"/>
        </c:manualLayout>
      </c:layout>
      <c:overlay val="0"/>
      <c:spPr>
        <a:noFill/>
        <a:ln>
          <a:noFill/>
        </a:ln>
        <a:effectLst/>
      </c:spPr>
      <c:txPr>
        <a:bodyPr rot="0" spcFirstLastPara="1" vertOverflow="ellipsis" vert="horz" wrap="square" anchor="ctr" anchorCtr="1"/>
        <a:lstStyle/>
        <a:p>
          <a:pPr>
            <a:defRPr sz="1100" b="0" i="0" u="none" strike="noStrike" kern="1200" baseline="0">
              <a:solidFill>
                <a:srgbClr val="5C5B5A"/>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1.2127544631732932E-2"/>
          <c:w val="0.99398174847961962"/>
          <c:h val="0.61590213067676169"/>
        </c:manualLayout>
      </c:layout>
      <c:barChart>
        <c:barDir val="col"/>
        <c:grouping val="percentStacked"/>
        <c:varyColors val="0"/>
        <c:ser>
          <c:idx val="6"/>
          <c:order val="0"/>
          <c:tx>
            <c:strRef>
              <c:f>Sheet1!$B$1</c:f>
              <c:strCache>
                <c:ptCount val="1"/>
                <c:pt idx="0">
                  <c:v>Don't know </c:v>
                </c:pt>
              </c:strCache>
            </c:strRef>
          </c:tx>
          <c:spPr>
            <a:solidFill>
              <a:schemeClr val="bg1">
                <a:lumMod val="50000"/>
              </a:schemeClr>
            </a:solidFill>
            <a:ln>
              <a:noFill/>
            </a:ln>
            <a:effectLst/>
          </c:spPr>
          <c:invertIfNegative val="0"/>
          <c:cat>
            <c:strRef>
              <c:f>Sheet1!$A$2:$A$5</c:f>
              <c:strCache>
                <c:ptCount val="4"/>
                <c:pt idx="0">
                  <c:v>I am involved in decisions about me</c:v>
                </c:pt>
                <c:pt idx="1">
                  <c:v>I can look after my health</c:v>
                </c:pt>
                <c:pt idx="2">
                  <c:v>I know enough about my health</c:v>
                </c:pt>
                <c:pt idx="3">
                  <c:v>I can get the right help if I need it</c:v>
                </c:pt>
              </c:strCache>
            </c:strRef>
          </c:cat>
          <c:val>
            <c:numRef>
              <c:f>Sheet1!$B$2:$B$5</c:f>
              <c:numCache>
                <c:formatCode>0%</c:formatCode>
                <c:ptCount val="4"/>
                <c:pt idx="0">
                  <c:v>0.01</c:v>
                </c:pt>
                <c:pt idx="1">
                  <c:v>0.01</c:v>
                </c:pt>
                <c:pt idx="2">
                  <c:v>0.01</c:v>
                </c:pt>
                <c:pt idx="3">
                  <c:v>0.02</c:v>
                </c:pt>
              </c:numCache>
            </c:numRef>
          </c:val>
          <c:extLst xmlns:c15="http://schemas.microsoft.com/office/drawing/2012/chart">
            <c:ext xmlns:c16="http://schemas.microsoft.com/office/drawing/2014/chart" uri="{C3380CC4-5D6E-409C-BE32-E72D297353CC}">
              <c16:uniqueId val="{00000002-7464-4AAE-908E-E85B3EB92856}"/>
            </c:ext>
          </c:extLst>
        </c:ser>
        <c:ser>
          <c:idx val="5"/>
          <c:order val="1"/>
          <c:tx>
            <c:strRef>
              <c:f>Sheet1!$C$1</c:f>
              <c:strCache>
                <c:ptCount val="1"/>
                <c:pt idx="0">
                  <c:v>Disagree</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I am involved in decisions about me</c:v>
                </c:pt>
                <c:pt idx="1">
                  <c:v>I can look after my health</c:v>
                </c:pt>
                <c:pt idx="2">
                  <c:v>I know enough about my health</c:v>
                </c:pt>
                <c:pt idx="3">
                  <c:v>I can get the right help if I need it</c:v>
                </c:pt>
              </c:strCache>
            </c:strRef>
          </c:cat>
          <c:val>
            <c:numRef>
              <c:f>Sheet1!$C$2:$C$5</c:f>
              <c:numCache>
                <c:formatCode>0%</c:formatCode>
                <c:ptCount val="4"/>
                <c:pt idx="0">
                  <c:v>0.02</c:v>
                </c:pt>
                <c:pt idx="1">
                  <c:v>0.04</c:v>
                </c:pt>
                <c:pt idx="2">
                  <c:v>7.0000000000000007E-2</c:v>
                </c:pt>
                <c:pt idx="3">
                  <c:v>0.1</c:v>
                </c:pt>
              </c:numCache>
            </c:numRef>
          </c:val>
          <c:extLst xmlns:c15="http://schemas.microsoft.com/office/drawing/2012/chart">
            <c:ext xmlns:c16="http://schemas.microsoft.com/office/drawing/2014/chart" uri="{C3380CC4-5D6E-409C-BE32-E72D297353CC}">
              <c16:uniqueId val="{00000001-7464-4AAE-908E-E85B3EB92856}"/>
            </c:ext>
          </c:extLst>
        </c:ser>
        <c:ser>
          <c:idx val="4"/>
          <c:order val="2"/>
          <c:tx>
            <c:strRef>
              <c:f>Sheet1!$D$1</c:f>
              <c:strCache>
                <c:ptCount val="1"/>
                <c:pt idx="0">
                  <c:v>Neutral</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I am involved in decisions about me</c:v>
                </c:pt>
                <c:pt idx="1">
                  <c:v>I can look after my health</c:v>
                </c:pt>
                <c:pt idx="2">
                  <c:v>I know enough about my health</c:v>
                </c:pt>
                <c:pt idx="3">
                  <c:v>I can get the right help if I need it</c:v>
                </c:pt>
              </c:strCache>
            </c:strRef>
          </c:cat>
          <c:val>
            <c:numRef>
              <c:f>Sheet1!$D$2:$D$5</c:f>
              <c:numCache>
                <c:formatCode>0%</c:formatCode>
                <c:ptCount val="4"/>
                <c:pt idx="0">
                  <c:v>7.0000000000000007E-2</c:v>
                </c:pt>
                <c:pt idx="1">
                  <c:v>0.13</c:v>
                </c:pt>
                <c:pt idx="2">
                  <c:v>0.15</c:v>
                </c:pt>
                <c:pt idx="3">
                  <c:v>0.16</c:v>
                </c:pt>
              </c:numCache>
            </c:numRef>
          </c:val>
          <c:extLst xmlns:c15="http://schemas.microsoft.com/office/drawing/2012/chart">
            <c:ext xmlns:c16="http://schemas.microsoft.com/office/drawing/2014/chart" uri="{C3380CC4-5D6E-409C-BE32-E72D297353CC}">
              <c16:uniqueId val="{00000000-7464-4AAE-908E-E85B3EB92856}"/>
            </c:ext>
          </c:extLst>
        </c:ser>
        <c:ser>
          <c:idx val="3"/>
          <c:order val="3"/>
          <c:tx>
            <c:strRef>
              <c:f>Sheet1!$E$1</c:f>
              <c:strCache>
                <c:ptCount val="1"/>
                <c:pt idx="0">
                  <c:v>Agree</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I am involved in decisions about me</c:v>
                </c:pt>
                <c:pt idx="1">
                  <c:v>I can look after my health</c:v>
                </c:pt>
                <c:pt idx="2">
                  <c:v>I know enough about my health</c:v>
                </c:pt>
                <c:pt idx="3">
                  <c:v>I can get the right help if I need it</c:v>
                </c:pt>
              </c:strCache>
            </c:strRef>
          </c:cat>
          <c:val>
            <c:numRef>
              <c:f>Sheet1!$E$2:$E$5</c:f>
              <c:numCache>
                <c:formatCode>0%</c:formatCode>
                <c:ptCount val="4"/>
                <c:pt idx="0">
                  <c:v>0.38</c:v>
                </c:pt>
                <c:pt idx="1">
                  <c:v>0.49</c:v>
                </c:pt>
                <c:pt idx="2">
                  <c:v>0.49</c:v>
                </c:pt>
                <c:pt idx="3">
                  <c:v>0.44</c:v>
                </c:pt>
              </c:numCache>
            </c:numRef>
          </c:val>
          <c:extLst>
            <c:ext xmlns:c16="http://schemas.microsoft.com/office/drawing/2014/chart" uri="{C3380CC4-5D6E-409C-BE32-E72D297353CC}">
              <c16:uniqueId val="{00000003-2D59-47C5-AEF5-8C77A3583080}"/>
            </c:ext>
          </c:extLst>
        </c:ser>
        <c:ser>
          <c:idx val="2"/>
          <c:order val="4"/>
          <c:tx>
            <c:strRef>
              <c:f>Sheet1!$F$1</c:f>
              <c:strCache>
                <c:ptCount val="1"/>
                <c:pt idx="0">
                  <c:v>Strongly agree</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I am involved in decisions about me</c:v>
                </c:pt>
                <c:pt idx="1">
                  <c:v>I can look after my health</c:v>
                </c:pt>
                <c:pt idx="2">
                  <c:v>I know enough about my health</c:v>
                </c:pt>
                <c:pt idx="3">
                  <c:v>I can get the right help if I need it</c:v>
                </c:pt>
              </c:strCache>
            </c:strRef>
          </c:cat>
          <c:val>
            <c:numRef>
              <c:f>Sheet1!$F$2:$F$5</c:f>
              <c:numCache>
                <c:formatCode>0%</c:formatCode>
                <c:ptCount val="4"/>
                <c:pt idx="0">
                  <c:v>0.52</c:v>
                </c:pt>
                <c:pt idx="1">
                  <c:v>0.33</c:v>
                </c:pt>
                <c:pt idx="2">
                  <c:v>0.28999999999999998</c:v>
                </c:pt>
                <c:pt idx="3">
                  <c:v>0.28000000000000003</c:v>
                </c:pt>
              </c:numCache>
            </c:numRef>
          </c:val>
          <c:extLst>
            <c:ext xmlns:c16="http://schemas.microsoft.com/office/drawing/2014/chart" uri="{C3380CC4-5D6E-409C-BE32-E72D297353CC}">
              <c16:uniqueId val="{00000002-2D59-47C5-AEF5-8C77A3583080}"/>
            </c:ext>
          </c:extLst>
        </c:ser>
        <c:dLbls>
          <c:showLegendKey val="0"/>
          <c:showVal val="0"/>
          <c:showCatName val="0"/>
          <c:showSerName val="0"/>
          <c:showPercent val="0"/>
          <c:showBubbleSize val="0"/>
        </c:dLbls>
        <c:gapWidth val="150"/>
        <c:overlap val="100"/>
        <c:axId val="542284431"/>
        <c:axId val="542308143"/>
        <c:extLst/>
      </c:barChart>
      <c:catAx>
        <c:axId val="542284431"/>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42308143"/>
        <c:crosses val="autoZero"/>
        <c:auto val="1"/>
        <c:lblAlgn val="ctr"/>
        <c:lblOffset val="100"/>
        <c:noMultiLvlLbl val="0"/>
      </c:catAx>
      <c:valAx>
        <c:axId val="542308143"/>
        <c:scaling>
          <c:orientation val="minMax"/>
        </c:scaling>
        <c:delete val="1"/>
        <c:axPos val="l"/>
        <c:numFmt formatCode="0%" sourceLinked="1"/>
        <c:majorTickMark val="none"/>
        <c:minorTickMark val="none"/>
        <c:tickLblPos val="nextTo"/>
        <c:crossAx val="542284431"/>
        <c:crosses val="autoZero"/>
        <c:crossBetween val="between"/>
      </c:valAx>
      <c:spPr>
        <a:noFill/>
        <a:ln w="25400">
          <a:noFill/>
        </a:ln>
        <a:effectLst/>
      </c:spPr>
    </c:plotArea>
    <c:legend>
      <c:legendPos val="l"/>
      <c:layout>
        <c:manualLayout>
          <c:xMode val="edge"/>
          <c:yMode val="edge"/>
          <c:x val="1.3668458764353715E-2"/>
          <c:y val="0.71530147366827934"/>
          <c:w val="0.97117285845239598"/>
          <c:h val="0.24326396154219007"/>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528121557568686"/>
          <c:y val="0.10838154399797612"/>
          <c:w val="0.37572947204592588"/>
          <c:h val="0.65717580643264861"/>
        </c:manualLayout>
      </c:layout>
      <c:barChart>
        <c:barDir val="col"/>
        <c:grouping val="percentStacked"/>
        <c:varyColors val="0"/>
        <c:ser>
          <c:idx val="4"/>
          <c:order val="0"/>
          <c:tx>
            <c:strRef>
              <c:f>Sheet1!$B$1</c:f>
              <c:strCache>
                <c:ptCount val="1"/>
                <c:pt idx="0">
                  <c:v>Don't know </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You would recommend your local area as a good place to live</c:v>
                </c:pt>
              </c:strCache>
            </c:strRef>
          </c:cat>
          <c:val>
            <c:numRef>
              <c:f>Sheet1!$B$2</c:f>
              <c:numCache>
                <c:formatCode>0%</c:formatCode>
                <c:ptCount val="1"/>
                <c:pt idx="0">
                  <c:v>0.03</c:v>
                </c:pt>
              </c:numCache>
            </c:numRef>
          </c:val>
          <c:extLst>
            <c:ext xmlns:c16="http://schemas.microsoft.com/office/drawing/2014/chart" uri="{C3380CC4-5D6E-409C-BE32-E72D297353CC}">
              <c16:uniqueId val="{00000000-501A-44DA-99EC-B4A37B5A5704}"/>
            </c:ext>
          </c:extLst>
        </c:ser>
        <c:ser>
          <c:idx val="3"/>
          <c:order val="1"/>
          <c:tx>
            <c:strRef>
              <c:f>Sheet1!$C$1</c:f>
              <c:strCache>
                <c:ptCount val="1"/>
                <c:pt idx="0">
                  <c:v>Definitely disagree</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You would recommend your local area as a good place to live</c:v>
                </c:pt>
              </c:strCache>
            </c:strRef>
          </c:cat>
          <c:val>
            <c:numRef>
              <c:f>Sheet1!$C$2</c:f>
              <c:numCache>
                <c:formatCode>0%</c:formatCode>
                <c:ptCount val="1"/>
                <c:pt idx="0">
                  <c:v>0.06</c:v>
                </c:pt>
              </c:numCache>
            </c:numRef>
          </c:val>
          <c:extLst>
            <c:ext xmlns:c16="http://schemas.microsoft.com/office/drawing/2014/chart" uri="{C3380CC4-5D6E-409C-BE32-E72D297353CC}">
              <c16:uniqueId val="{00000001-501A-44DA-99EC-B4A37B5A5704}"/>
            </c:ext>
          </c:extLst>
        </c:ser>
        <c:ser>
          <c:idx val="2"/>
          <c:order val="2"/>
          <c:tx>
            <c:strRef>
              <c:f>Sheet1!$D$1</c:f>
              <c:strCache>
                <c:ptCount val="1"/>
                <c:pt idx="0">
                  <c:v>Tend to disagree</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You would recommend your local area as a good place to live</c:v>
                </c:pt>
              </c:strCache>
            </c:strRef>
          </c:cat>
          <c:val>
            <c:numRef>
              <c:f>Sheet1!$D$2</c:f>
              <c:numCache>
                <c:formatCode>0%</c:formatCode>
                <c:ptCount val="1"/>
                <c:pt idx="0">
                  <c:v>0.14000000000000001</c:v>
                </c:pt>
              </c:numCache>
            </c:numRef>
          </c:val>
          <c:extLst>
            <c:ext xmlns:c16="http://schemas.microsoft.com/office/drawing/2014/chart" uri="{C3380CC4-5D6E-409C-BE32-E72D297353CC}">
              <c16:uniqueId val="{00000002-501A-44DA-99EC-B4A37B5A5704}"/>
            </c:ext>
          </c:extLst>
        </c:ser>
        <c:ser>
          <c:idx val="1"/>
          <c:order val="3"/>
          <c:tx>
            <c:strRef>
              <c:f>Sheet1!$E$1</c:f>
              <c:strCache>
                <c:ptCount val="1"/>
                <c:pt idx="0">
                  <c:v>Tend to agree</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You would recommend your local area as a good place to live</c:v>
                </c:pt>
              </c:strCache>
            </c:strRef>
          </c:cat>
          <c:val>
            <c:numRef>
              <c:f>Sheet1!$E$2</c:f>
              <c:numCache>
                <c:formatCode>0%</c:formatCode>
                <c:ptCount val="1"/>
                <c:pt idx="0">
                  <c:v>0.48</c:v>
                </c:pt>
              </c:numCache>
            </c:numRef>
          </c:val>
          <c:extLst>
            <c:ext xmlns:c16="http://schemas.microsoft.com/office/drawing/2014/chart" uri="{C3380CC4-5D6E-409C-BE32-E72D297353CC}">
              <c16:uniqueId val="{00000003-501A-44DA-99EC-B4A37B5A5704}"/>
            </c:ext>
          </c:extLst>
        </c:ser>
        <c:ser>
          <c:idx val="0"/>
          <c:order val="4"/>
          <c:tx>
            <c:strRef>
              <c:f>Sheet1!$F$1</c:f>
              <c:strCache>
                <c:ptCount val="1"/>
                <c:pt idx="0">
                  <c:v>Definitely agree</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You would recommend your local area as a good place to live</c:v>
                </c:pt>
              </c:strCache>
            </c:strRef>
          </c:cat>
          <c:val>
            <c:numRef>
              <c:f>Sheet1!$F$2</c:f>
              <c:numCache>
                <c:formatCode>0%</c:formatCode>
                <c:ptCount val="1"/>
                <c:pt idx="0">
                  <c:v>0.28999999999999998</c:v>
                </c:pt>
              </c:numCache>
            </c:numRef>
          </c:val>
          <c:extLst>
            <c:ext xmlns:c16="http://schemas.microsoft.com/office/drawing/2014/chart" uri="{C3380CC4-5D6E-409C-BE32-E72D297353CC}">
              <c16:uniqueId val="{00000004-501A-44DA-99EC-B4A37B5A5704}"/>
            </c:ext>
          </c:extLst>
        </c:ser>
        <c:dLbls>
          <c:dLblPos val="ctr"/>
          <c:showLegendKey val="0"/>
          <c:showVal val="1"/>
          <c:showCatName val="0"/>
          <c:showSerName val="0"/>
          <c:showPercent val="0"/>
          <c:showBubbleSize val="0"/>
        </c:dLbls>
        <c:gapWidth val="85"/>
        <c:overlap val="100"/>
        <c:axId val="995150208"/>
        <c:axId val="995148896"/>
      </c:barChart>
      <c:catAx>
        <c:axId val="995150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95148896"/>
        <c:crosses val="autoZero"/>
        <c:auto val="1"/>
        <c:lblAlgn val="ctr"/>
        <c:lblOffset val="100"/>
        <c:noMultiLvlLbl val="0"/>
      </c:catAx>
      <c:valAx>
        <c:axId val="995148896"/>
        <c:scaling>
          <c:orientation val="minMax"/>
        </c:scaling>
        <c:delete val="1"/>
        <c:axPos val="l"/>
        <c:numFmt formatCode="0%" sourceLinked="1"/>
        <c:majorTickMark val="none"/>
        <c:minorTickMark val="none"/>
        <c:tickLblPos val="nextTo"/>
        <c:crossAx val="995150208"/>
        <c:crosses val="autoZero"/>
        <c:crossBetween val="between"/>
      </c:valAx>
      <c:spPr>
        <a:noFill/>
        <a:ln>
          <a:noFill/>
        </a:ln>
        <a:effectLst/>
      </c:spPr>
    </c:plotArea>
    <c:legend>
      <c:legendPos val="l"/>
      <c:layout>
        <c:manualLayout>
          <c:xMode val="edge"/>
          <c:yMode val="edge"/>
          <c:x val="0.11932173294971003"/>
          <c:y val="0.11122923824937352"/>
          <c:w val="0.15317503652636638"/>
          <c:h val="0.5174256282621138"/>
        </c:manualLayout>
      </c:layout>
      <c:overlay val="0"/>
      <c:spPr>
        <a:noFill/>
        <a:ln>
          <a:noFill/>
        </a:ln>
        <a:effectLst/>
      </c:spPr>
      <c:txPr>
        <a:bodyPr rot="0" spcFirstLastPara="1" vertOverflow="ellipsis" vert="horz" wrap="square" anchor="ctr" anchorCtr="1"/>
        <a:lstStyle/>
        <a:p>
          <a:pPr>
            <a:defRPr sz="1100" b="0" i="0" u="none" strike="noStrike" kern="1200" baseline="0">
              <a:solidFill>
                <a:srgbClr val="5C5B5A"/>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678314724828786E-3"/>
          <c:y val="1.8609741536040822E-2"/>
          <c:w val="0.94002720836852138"/>
          <c:h val="0.74254325312750491"/>
        </c:manualLayout>
      </c:layout>
      <c:barChart>
        <c:barDir val="col"/>
        <c:grouping val="percentStacked"/>
        <c:varyColors val="0"/>
        <c:ser>
          <c:idx val="0"/>
          <c:order val="0"/>
          <c:tx>
            <c:strRef>
              <c:f>Sheet1!$B$1</c:f>
              <c:strCache>
                <c:ptCount val="1"/>
                <c:pt idx="0">
                  <c:v>Don’t know </c:v>
                </c:pt>
              </c:strCache>
            </c:strRef>
          </c:tx>
          <c:spPr>
            <a:solidFill>
              <a:srgbClr val="5C5B5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(Sheet1!$A$4,Sheet1!$A$8)</c:f>
              <c:strCache>
                <c:ptCount val="2"/>
                <c:pt idx="0">
                  <c:v>Health and care services</c:v>
                </c:pt>
                <c:pt idx="1">
                  <c:v>Schools and colleges (among parents with children in education)</c:v>
                </c:pt>
              </c:strCache>
            </c:strRef>
          </c:cat>
          <c:val>
            <c:numRef>
              <c:f>(Sheet1!$B$4,Sheet1!$B$8)</c:f>
              <c:numCache>
                <c:formatCode>0%</c:formatCode>
                <c:ptCount val="2"/>
                <c:pt idx="0">
                  <c:v>0.01</c:v>
                </c:pt>
                <c:pt idx="1">
                  <c:v>9.7393496352752695E-3</c:v>
                </c:pt>
              </c:numCache>
            </c:numRef>
          </c:val>
          <c:extLst>
            <c:ext xmlns:c16="http://schemas.microsoft.com/office/drawing/2014/chart" uri="{C3380CC4-5D6E-409C-BE32-E72D297353CC}">
              <c16:uniqueId val="{00000000-D0C3-4EB8-BC07-BA15F6BB2083}"/>
            </c:ext>
          </c:extLst>
        </c:ser>
        <c:ser>
          <c:idx val="1"/>
          <c:order val="1"/>
          <c:tx>
            <c:strRef>
              <c:f>Sheet1!$C$1</c:f>
              <c:strCache>
                <c:ptCount val="1"/>
                <c:pt idx="0">
                  <c:v>Very dissatisfied </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(Sheet1!$A$4,Sheet1!$A$8)</c:f>
              <c:strCache>
                <c:ptCount val="2"/>
                <c:pt idx="0">
                  <c:v>Health and care services</c:v>
                </c:pt>
                <c:pt idx="1">
                  <c:v>Schools and colleges (among parents with children in education)</c:v>
                </c:pt>
              </c:strCache>
            </c:strRef>
          </c:cat>
          <c:val>
            <c:numRef>
              <c:f>(Sheet1!$C$4,Sheet1!$C$8)</c:f>
              <c:numCache>
                <c:formatCode>0%</c:formatCode>
                <c:ptCount val="2"/>
                <c:pt idx="0">
                  <c:v>0.08</c:v>
                </c:pt>
                <c:pt idx="1">
                  <c:v>4.5343889536989403E-2</c:v>
                </c:pt>
              </c:numCache>
            </c:numRef>
          </c:val>
          <c:extLst>
            <c:ext xmlns:c16="http://schemas.microsoft.com/office/drawing/2014/chart" uri="{C3380CC4-5D6E-409C-BE32-E72D297353CC}">
              <c16:uniqueId val="{00000001-D0C3-4EB8-BC07-BA15F6BB2083}"/>
            </c:ext>
          </c:extLst>
        </c:ser>
        <c:ser>
          <c:idx val="2"/>
          <c:order val="2"/>
          <c:tx>
            <c:strRef>
              <c:f>Sheet1!$D$1</c:f>
              <c:strCache>
                <c:ptCount val="1"/>
                <c:pt idx="0">
                  <c:v>Fairly dissatisfied</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(Sheet1!$A$4,Sheet1!$A$8)</c:f>
              <c:strCache>
                <c:ptCount val="2"/>
                <c:pt idx="0">
                  <c:v>Health and care services</c:v>
                </c:pt>
                <c:pt idx="1">
                  <c:v>Schools and colleges (among parents with children in education)</c:v>
                </c:pt>
              </c:strCache>
            </c:strRef>
          </c:cat>
          <c:val>
            <c:numRef>
              <c:f>(Sheet1!$D$4,Sheet1!$D$8)</c:f>
              <c:numCache>
                <c:formatCode>0%</c:formatCode>
                <c:ptCount val="2"/>
                <c:pt idx="0">
                  <c:v>0.15</c:v>
                </c:pt>
                <c:pt idx="1">
                  <c:v>0.08</c:v>
                </c:pt>
              </c:numCache>
            </c:numRef>
          </c:val>
          <c:extLst>
            <c:ext xmlns:c16="http://schemas.microsoft.com/office/drawing/2014/chart" uri="{C3380CC4-5D6E-409C-BE32-E72D297353CC}">
              <c16:uniqueId val="{00000002-D0C3-4EB8-BC07-BA15F6BB2083}"/>
            </c:ext>
          </c:extLst>
        </c:ser>
        <c:ser>
          <c:idx val="3"/>
          <c:order val="3"/>
          <c:tx>
            <c:strRef>
              <c:f>Sheet1!$E$1</c:f>
              <c:strCache>
                <c:ptCount val="1"/>
                <c:pt idx="0">
                  <c:v>Neither satisfied nor dissatisfied</c:v>
                </c:pt>
              </c:strCache>
            </c:strRef>
          </c:tx>
          <c:spPr>
            <a:solidFill>
              <a:srgbClr val="A5A5A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(Sheet1!$A$4,Sheet1!$A$8)</c:f>
              <c:strCache>
                <c:ptCount val="2"/>
                <c:pt idx="0">
                  <c:v>Health and care services</c:v>
                </c:pt>
                <c:pt idx="1">
                  <c:v>Schools and colleges (among parents with children in education)</c:v>
                </c:pt>
              </c:strCache>
            </c:strRef>
          </c:cat>
          <c:val>
            <c:numRef>
              <c:f>(Sheet1!$E$4,Sheet1!$E$8)</c:f>
              <c:numCache>
                <c:formatCode>0%</c:formatCode>
                <c:ptCount val="2"/>
                <c:pt idx="0">
                  <c:v>0.14000000000000001</c:v>
                </c:pt>
                <c:pt idx="1">
                  <c:v>0.15</c:v>
                </c:pt>
              </c:numCache>
            </c:numRef>
          </c:val>
          <c:extLst>
            <c:ext xmlns:c16="http://schemas.microsoft.com/office/drawing/2014/chart" uri="{C3380CC4-5D6E-409C-BE32-E72D297353CC}">
              <c16:uniqueId val="{00000003-D0C3-4EB8-BC07-BA15F6BB2083}"/>
            </c:ext>
          </c:extLst>
        </c:ser>
        <c:ser>
          <c:idx val="4"/>
          <c:order val="4"/>
          <c:tx>
            <c:strRef>
              <c:f>Sheet1!$F$1</c:f>
              <c:strCache>
                <c:ptCount val="1"/>
                <c:pt idx="0">
                  <c:v>Fairly satisfied</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(Sheet1!$A$4,Sheet1!$A$8)</c:f>
              <c:strCache>
                <c:ptCount val="2"/>
                <c:pt idx="0">
                  <c:v>Health and care services</c:v>
                </c:pt>
                <c:pt idx="1">
                  <c:v>Schools and colleges (among parents with children in education)</c:v>
                </c:pt>
              </c:strCache>
            </c:strRef>
          </c:cat>
          <c:val>
            <c:numRef>
              <c:f>(Sheet1!$F$4,Sheet1!$F$8)</c:f>
              <c:numCache>
                <c:formatCode>0%</c:formatCode>
                <c:ptCount val="2"/>
                <c:pt idx="0">
                  <c:v>0.41</c:v>
                </c:pt>
                <c:pt idx="1">
                  <c:v>0.41</c:v>
                </c:pt>
              </c:numCache>
            </c:numRef>
          </c:val>
          <c:extLst>
            <c:ext xmlns:c16="http://schemas.microsoft.com/office/drawing/2014/chart" uri="{C3380CC4-5D6E-409C-BE32-E72D297353CC}">
              <c16:uniqueId val="{00000004-D0C3-4EB8-BC07-BA15F6BB2083}"/>
            </c:ext>
          </c:extLst>
        </c:ser>
        <c:ser>
          <c:idx val="5"/>
          <c:order val="5"/>
          <c:tx>
            <c:strRef>
              <c:f>Sheet1!$G$1</c:f>
              <c:strCache>
                <c:ptCount val="1"/>
                <c:pt idx="0">
                  <c:v>Very satisfied</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(Sheet1!$A$4,Sheet1!$A$8)</c:f>
              <c:strCache>
                <c:ptCount val="2"/>
                <c:pt idx="0">
                  <c:v>Health and care services</c:v>
                </c:pt>
                <c:pt idx="1">
                  <c:v>Schools and colleges (among parents with children in education)</c:v>
                </c:pt>
              </c:strCache>
            </c:strRef>
          </c:cat>
          <c:val>
            <c:numRef>
              <c:f>(Sheet1!$G$4,Sheet1!$G$8)</c:f>
              <c:numCache>
                <c:formatCode>0%</c:formatCode>
                <c:ptCount val="2"/>
                <c:pt idx="0">
                  <c:v>0.2</c:v>
                </c:pt>
                <c:pt idx="1">
                  <c:v>0.31</c:v>
                </c:pt>
              </c:numCache>
            </c:numRef>
          </c:val>
          <c:extLst>
            <c:ext xmlns:c16="http://schemas.microsoft.com/office/drawing/2014/chart" uri="{C3380CC4-5D6E-409C-BE32-E72D297353CC}">
              <c16:uniqueId val="{00000005-D0C3-4EB8-BC07-BA15F6BB2083}"/>
            </c:ext>
          </c:extLst>
        </c:ser>
        <c:dLbls>
          <c:dLblPos val="ctr"/>
          <c:showLegendKey val="0"/>
          <c:showVal val="1"/>
          <c:showCatName val="0"/>
          <c:showSerName val="0"/>
          <c:showPercent val="0"/>
          <c:showBubbleSize val="0"/>
        </c:dLbls>
        <c:gapWidth val="150"/>
        <c:overlap val="100"/>
        <c:axId val="542284431"/>
        <c:axId val="542308143"/>
      </c:barChart>
      <c:catAx>
        <c:axId val="5422844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42308143"/>
        <c:crosses val="autoZero"/>
        <c:auto val="1"/>
        <c:lblAlgn val="ctr"/>
        <c:lblOffset val="100"/>
        <c:noMultiLvlLbl val="0"/>
      </c:catAx>
      <c:valAx>
        <c:axId val="542308143"/>
        <c:scaling>
          <c:orientation val="minMax"/>
        </c:scaling>
        <c:delete val="1"/>
        <c:axPos val="l"/>
        <c:numFmt formatCode="0%" sourceLinked="1"/>
        <c:majorTickMark val="none"/>
        <c:minorTickMark val="none"/>
        <c:tickLblPos val="nextTo"/>
        <c:crossAx val="542284431"/>
        <c:crosses val="autoZero"/>
        <c:crossBetween val="between"/>
      </c:valAx>
      <c:spPr>
        <a:noFill/>
        <a:ln w="25400">
          <a:noFill/>
        </a:ln>
        <a:effectLst/>
      </c:spPr>
    </c:plotArea>
    <c:legend>
      <c:legendPos val="l"/>
      <c:layout>
        <c:manualLayout>
          <c:xMode val="edge"/>
          <c:yMode val="edge"/>
          <c:x val="7.7335759761556572E-2"/>
          <c:y val="0.88086715002526883"/>
          <c:w val="0.88925186758426955"/>
          <c:h val="0.11913284997473117"/>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582720558472883E-2"/>
          <c:y val="3.2666365802500603E-2"/>
          <c:w val="0.9783312127950089"/>
          <c:h val="0.72848661427265304"/>
        </c:manualLayout>
      </c:layout>
      <c:barChart>
        <c:barDir val="col"/>
        <c:grouping val="percentStacked"/>
        <c:varyColors val="0"/>
        <c:ser>
          <c:idx val="0"/>
          <c:order val="0"/>
          <c:tx>
            <c:strRef>
              <c:f>Sheet1!$B$1</c:f>
              <c:strCache>
                <c:ptCount val="1"/>
                <c:pt idx="0">
                  <c:v>Don’t know </c:v>
                </c:pt>
              </c:strCache>
            </c:strRef>
          </c:tx>
          <c:spPr>
            <a:solidFill>
              <a:srgbClr val="5C5B5A"/>
            </a:solidFill>
            <a:ln>
              <a:noFill/>
            </a:ln>
            <a:effectLst/>
          </c:spPr>
          <c:invertIfNegative val="0"/>
          <c:dLbls>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44E-4D40-AC44-B18DD029354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 Availability of public transport</c:v>
                </c:pt>
                <c:pt idx="1">
                  <c:v>Bus services</c:v>
                </c:pt>
                <c:pt idx="2">
                  <c:v>Condition of paved / pedestrian areas</c:v>
                </c:pt>
                <c:pt idx="3">
                  <c:v>Train services</c:v>
                </c:pt>
                <c:pt idx="4">
                  <c:v>Metrolink (Tram)</c:v>
                </c:pt>
                <c:pt idx="5">
                  <c:v>Cycle lanes / routes</c:v>
                </c:pt>
                <c:pt idx="6">
                  <c:v> Conditions of roads</c:v>
                </c:pt>
              </c:strCache>
            </c:strRef>
          </c:cat>
          <c:val>
            <c:numRef>
              <c:f>Sheet1!$B$2:$B$8</c:f>
              <c:numCache>
                <c:formatCode>0%</c:formatCode>
                <c:ptCount val="7"/>
                <c:pt idx="0">
                  <c:v>0.02</c:v>
                </c:pt>
                <c:pt idx="1">
                  <c:v>0.04</c:v>
                </c:pt>
                <c:pt idx="2">
                  <c:v>0.01</c:v>
                </c:pt>
                <c:pt idx="3">
                  <c:v>0.03</c:v>
                </c:pt>
                <c:pt idx="4">
                  <c:v>0.03</c:v>
                </c:pt>
                <c:pt idx="5">
                  <c:v>0.06</c:v>
                </c:pt>
                <c:pt idx="6">
                  <c:v>0.01</c:v>
                </c:pt>
              </c:numCache>
            </c:numRef>
          </c:val>
          <c:extLst>
            <c:ext xmlns:c16="http://schemas.microsoft.com/office/drawing/2014/chart" uri="{C3380CC4-5D6E-409C-BE32-E72D297353CC}">
              <c16:uniqueId val="{00000000-D0C3-4EB8-BC07-BA15F6BB2083}"/>
            </c:ext>
          </c:extLst>
        </c:ser>
        <c:ser>
          <c:idx val="1"/>
          <c:order val="1"/>
          <c:tx>
            <c:strRef>
              <c:f>Sheet1!$C$1</c:f>
              <c:strCache>
                <c:ptCount val="1"/>
                <c:pt idx="0">
                  <c:v>Not available in my local area</c:v>
                </c:pt>
              </c:strCache>
            </c:strRef>
          </c:tx>
          <c:spPr>
            <a:solidFill>
              <a:srgbClr val="00B0F0"/>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1-009E-4662-BF82-79F523E5EBB0}"/>
                </c:ext>
              </c:extLst>
            </c:dLbl>
            <c:dLbl>
              <c:idx val="1"/>
              <c:delete val="1"/>
              <c:extLst>
                <c:ext xmlns:c15="http://schemas.microsoft.com/office/drawing/2012/chart" uri="{CE6537A1-D6FC-4f65-9D91-7224C49458BB}"/>
                <c:ext xmlns:c16="http://schemas.microsoft.com/office/drawing/2014/chart" uri="{C3380CC4-5D6E-409C-BE32-E72D297353CC}">
                  <c16:uniqueId val="{00000001-C44E-4D40-AC44-B18DD0293547}"/>
                </c:ext>
              </c:extLst>
            </c:dLbl>
            <c:dLbl>
              <c:idx val="2"/>
              <c:delete val="1"/>
              <c:extLst>
                <c:ext xmlns:c15="http://schemas.microsoft.com/office/drawing/2012/chart" uri="{CE6537A1-D6FC-4f65-9D91-7224C49458BB}"/>
                <c:ext xmlns:c16="http://schemas.microsoft.com/office/drawing/2014/chart" uri="{C3380CC4-5D6E-409C-BE32-E72D297353CC}">
                  <c16:uniqueId val="{00000002-C44E-4D40-AC44-B18DD0293547}"/>
                </c:ext>
              </c:extLst>
            </c:dLbl>
            <c:dLbl>
              <c:idx val="6"/>
              <c:delete val="1"/>
              <c:extLst>
                <c:ext xmlns:c15="http://schemas.microsoft.com/office/drawing/2012/chart" uri="{CE6537A1-D6FC-4f65-9D91-7224C49458BB}"/>
                <c:ext xmlns:c16="http://schemas.microsoft.com/office/drawing/2014/chart" uri="{C3380CC4-5D6E-409C-BE32-E72D297353CC}">
                  <c16:uniqueId val="{00000004-31A5-454F-8C34-2E6ACBB5738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 Availability of public transport</c:v>
                </c:pt>
                <c:pt idx="1">
                  <c:v>Bus services</c:v>
                </c:pt>
                <c:pt idx="2">
                  <c:v>Condition of paved / pedestrian areas</c:v>
                </c:pt>
                <c:pt idx="3">
                  <c:v>Train services</c:v>
                </c:pt>
                <c:pt idx="4">
                  <c:v>Metrolink (Tram)</c:v>
                </c:pt>
                <c:pt idx="5">
                  <c:v>Cycle lanes / routes</c:v>
                </c:pt>
                <c:pt idx="6">
                  <c:v> Conditions of roads</c:v>
                </c:pt>
              </c:strCache>
            </c:strRef>
          </c:cat>
          <c:val>
            <c:numRef>
              <c:f>Sheet1!$C$2:$C$8</c:f>
              <c:numCache>
                <c:formatCode>0%</c:formatCode>
                <c:ptCount val="7"/>
                <c:pt idx="0">
                  <c:v>0</c:v>
                </c:pt>
                <c:pt idx="1">
                  <c:v>0</c:v>
                </c:pt>
                <c:pt idx="2">
                  <c:v>0</c:v>
                </c:pt>
                <c:pt idx="3">
                  <c:v>0.08</c:v>
                </c:pt>
                <c:pt idx="4">
                  <c:v>0.2</c:v>
                </c:pt>
                <c:pt idx="5">
                  <c:v>0.04</c:v>
                </c:pt>
                <c:pt idx="6">
                  <c:v>0</c:v>
                </c:pt>
              </c:numCache>
            </c:numRef>
          </c:val>
          <c:extLst>
            <c:ext xmlns:c16="http://schemas.microsoft.com/office/drawing/2014/chart" uri="{C3380CC4-5D6E-409C-BE32-E72D297353CC}">
              <c16:uniqueId val="{00000001-D0C3-4EB8-BC07-BA15F6BB2083}"/>
            </c:ext>
          </c:extLst>
        </c:ser>
        <c:ser>
          <c:idx val="2"/>
          <c:order val="2"/>
          <c:tx>
            <c:strRef>
              <c:f>Sheet1!$D$1</c:f>
              <c:strCache>
                <c:ptCount val="1"/>
                <c:pt idx="0">
                  <c:v>I have no experience of this in my local area</c:v>
                </c:pt>
              </c:strCache>
            </c:strRef>
          </c:tx>
          <c:spPr>
            <a:solidFill>
              <a:srgbClr val="0070C0"/>
            </a:solidFill>
            <a:ln>
              <a:no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3-C44E-4D40-AC44-B18DD0293547}"/>
                </c:ext>
              </c:extLst>
            </c:dLbl>
            <c:dLbl>
              <c:idx val="6"/>
              <c:delete val="1"/>
              <c:extLst>
                <c:ext xmlns:c15="http://schemas.microsoft.com/office/drawing/2012/chart" uri="{CE6537A1-D6FC-4f65-9D91-7224C49458BB}"/>
                <c:ext xmlns:c16="http://schemas.microsoft.com/office/drawing/2014/chart" uri="{C3380CC4-5D6E-409C-BE32-E72D297353CC}">
                  <c16:uniqueId val="{00000004-C44E-4D40-AC44-B18DD029354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 Availability of public transport</c:v>
                </c:pt>
                <c:pt idx="1">
                  <c:v>Bus services</c:v>
                </c:pt>
                <c:pt idx="2">
                  <c:v>Condition of paved / pedestrian areas</c:v>
                </c:pt>
                <c:pt idx="3">
                  <c:v>Train services</c:v>
                </c:pt>
                <c:pt idx="4">
                  <c:v>Metrolink (Tram)</c:v>
                </c:pt>
                <c:pt idx="5">
                  <c:v>Cycle lanes / routes</c:v>
                </c:pt>
                <c:pt idx="6">
                  <c:v> Conditions of roads</c:v>
                </c:pt>
              </c:strCache>
            </c:strRef>
          </c:cat>
          <c:val>
            <c:numRef>
              <c:f>Sheet1!$D$2:$D$8</c:f>
              <c:numCache>
                <c:formatCode>0%</c:formatCode>
                <c:ptCount val="7"/>
                <c:pt idx="0">
                  <c:v>0.04</c:v>
                </c:pt>
                <c:pt idx="1">
                  <c:v>0.08</c:v>
                </c:pt>
                <c:pt idx="2">
                  <c:v>0.01</c:v>
                </c:pt>
                <c:pt idx="3">
                  <c:v>0.08</c:v>
                </c:pt>
                <c:pt idx="4">
                  <c:v>0.1</c:v>
                </c:pt>
                <c:pt idx="5">
                  <c:v>0.15</c:v>
                </c:pt>
                <c:pt idx="6">
                  <c:v>0.01</c:v>
                </c:pt>
              </c:numCache>
            </c:numRef>
          </c:val>
          <c:extLst>
            <c:ext xmlns:c16="http://schemas.microsoft.com/office/drawing/2014/chart" uri="{C3380CC4-5D6E-409C-BE32-E72D297353CC}">
              <c16:uniqueId val="{00000002-D0C3-4EB8-BC07-BA15F6BB2083}"/>
            </c:ext>
          </c:extLst>
        </c:ser>
        <c:ser>
          <c:idx val="3"/>
          <c:order val="3"/>
          <c:tx>
            <c:strRef>
              <c:f>Sheet1!$E$1</c:f>
              <c:strCache>
                <c:ptCount val="1"/>
                <c:pt idx="0">
                  <c:v>Very dissatisfied </c:v>
                </c:pt>
              </c:strCache>
            </c:strRef>
          </c:tx>
          <c:spPr>
            <a:solidFill>
              <a:srgbClr val="FF0000"/>
            </a:solidFill>
            <a:ln>
              <a:noFill/>
            </a:ln>
            <a:effectLst/>
          </c:spPr>
          <c:invertIfNegative val="0"/>
          <c:dLbls>
            <c:dLbl>
              <c:idx val="1"/>
              <c:layout>
                <c:manualLayout>
                  <c:x val="-4.283802235402691E-3"/>
                  <c:y val="2.969669618409145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CF9-4B2B-BD2B-EBE053CCE7A1}"/>
                </c:ext>
              </c:extLst>
            </c:dLbl>
            <c:dLbl>
              <c:idx val="4"/>
              <c:layout>
                <c:manualLayout>
                  <c:x val="0"/>
                  <c:y val="5.939240898280156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44E-4D40-AC44-B18DD0293547}"/>
                </c:ext>
              </c:extLst>
            </c:dLbl>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 Availability of public transport</c:v>
                </c:pt>
                <c:pt idx="1">
                  <c:v>Bus services</c:v>
                </c:pt>
                <c:pt idx="2">
                  <c:v>Condition of paved / pedestrian areas</c:v>
                </c:pt>
                <c:pt idx="3">
                  <c:v>Train services</c:v>
                </c:pt>
                <c:pt idx="4">
                  <c:v>Metrolink (Tram)</c:v>
                </c:pt>
                <c:pt idx="5">
                  <c:v>Cycle lanes / routes</c:v>
                </c:pt>
                <c:pt idx="6">
                  <c:v> Conditions of roads</c:v>
                </c:pt>
              </c:strCache>
            </c:strRef>
          </c:cat>
          <c:val>
            <c:numRef>
              <c:f>Sheet1!$E$2:$E$8</c:f>
              <c:numCache>
                <c:formatCode>0%</c:formatCode>
                <c:ptCount val="7"/>
                <c:pt idx="0">
                  <c:v>7.0000000000000007E-2</c:v>
                </c:pt>
                <c:pt idx="1">
                  <c:v>7.0000000000000007E-2</c:v>
                </c:pt>
                <c:pt idx="2">
                  <c:v>0.14000000000000001</c:v>
                </c:pt>
                <c:pt idx="3">
                  <c:v>0.08</c:v>
                </c:pt>
                <c:pt idx="4">
                  <c:v>0.05</c:v>
                </c:pt>
                <c:pt idx="5">
                  <c:v>0.09</c:v>
                </c:pt>
                <c:pt idx="6">
                  <c:v>0.3</c:v>
                </c:pt>
              </c:numCache>
            </c:numRef>
          </c:val>
          <c:extLst>
            <c:ext xmlns:c16="http://schemas.microsoft.com/office/drawing/2014/chart" uri="{C3380CC4-5D6E-409C-BE32-E72D297353CC}">
              <c16:uniqueId val="{00000003-D0C3-4EB8-BC07-BA15F6BB2083}"/>
            </c:ext>
          </c:extLst>
        </c:ser>
        <c:ser>
          <c:idx val="4"/>
          <c:order val="4"/>
          <c:tx>
            <c:strRef>
              <c:f>Sheet1!$F$1</c:f>
              <c:strCache>
                <c:ptCount val="1"/>
                <c:pt idx="0">
                  <c:v>Fairly dissatisfied</c:v>
                </c:pt>
              </c:strCache>
            </c:strRef>
          </c:tx>
          <c:spPr>
            <a:solidFill>
              <a:srgbClr val="FF9999"/>
            </a:solidFill>
            <a:ln>
              <a:noFill/>
            </a:ln>
            <a:effectLst/>
          </c:spPr>
          <c:invertIfNegative val="0"/>
          <c:dLbls>
            <c:dLbl>
              <c:idx val="1"/>
              <c:layout>
                <c:manualLayout>
                  <c:x val="0"/>
                  <c:y val="5.939339236818182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CF9-4B2B-BD2B-EBE053CCE7A1}"/>
                </c:ext>
              </c:extLst>
            </c:dLbl>
            <c:dLbl>
              <c:idx val="4"/>
              <c:layout>
                <c:manualLayout>
                  <c:x val="0"/>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44E-4D40-AC44-B18DD0293547}"/>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 Availability of public transport</c:v>
                </c:pt>
                <c:pt idx="1">
                  <c:v>Bus services</c:v>
                </c:pt>
                <c:pt idx="2">
                  <c:v>Condition of paved / pedestrian areas</c:v>
                </c:pt>
                <c:pt idx="3">
                  <c:v>Train services</c:v>
                </c:pt>
                <c:pt idx="4">
                  <c:v>Metrolink (Tram)</c:v>
                </c:pt>
                <c:pt idx="5">
                  <c:v>Cycle lanes / routes</c:v>
                </c:pt>
                <c:pt idx="6">
                  <c:v> Conditions of roads</c:v>
                </c:pt>
              </c:strCache>
            </c:strRef>
          </c:cat>
          <c:val>
            <c:numRef>
              <c:f>Sheet1!$F$2:$F$8</c:f>
              <c:numCache>
                <c:formatCode>0%</c:formatCode>
                <c:ptCount val="7"/>
                <c:pt idx="0">
                  <c:v>0.09</c:v>
                </c:pt>
                <c:pt idx="1">
                  <c:v>0.1</c:v>
                </c:pt>
                <c:pt idx="2">
                  <c:v>0.2</c:v>
                </c:pt>
                <c:pt idx="3">
                  <c:v>0.12</c:v>
                </c:pt>
                <c:pt idx="4">
                  <c:v>0.05</c:v>
                </c:pt>
                <c:pt idx="5">
                  <c:v>0.1</c:v>
                </c:pt>
                <c:pt idx="6">
                  <c:v>0.24</c:v>
                </c:pt>
              </c:numCache>
            </c:numRef>
          </c:val>
          <c:extLst>
            <c:ext xmlns:c16="http://schemas.microsoft.com/office/drawing/2014/chart" uri="{C3380CC4-5D6E-409C-BE32-E72D297353CC}">
              <c16:uniqueId val="{00000004-D0C3-4EB8-BC07-BA15F6BB2083}"/>
            </c:ext>
          </c:extLst>
        </c:ser>
        <c:ser>
          <c:idx val="5"/>
          <c:order val="5"/>
          <c:tx>
            <c:strRef>
              <c:f>Sheet1!$G$1</c:f>
              <c:strCache>
                <c:ptCount val="1"/>
                <c:pt idx="0">
                  <c:v>Neither satisfied nor dissatisfied</c:v>
                </c:pt>
              </c:strCache>
            </c:strRef>
          </c:tx>
          <c:spPr>
            <a:solidFill>
              <a:srgbClr val="A5A5A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 Availability of public transport</c:v>
                </c:pt>
                <c:pt idx="1">
                  <c:v>Bus services</c:v>
                </c:pt>
                <c:pt idx="2">
                  <c:v>Condition of paved / pedestrian areas</c:v>
                </c:pt>
                <c:pt idx="3">
                  <c:v>Train services</c:v>
                </c:pt>
                <c:pt idx="4">
                  <c:v>Metrolink (Tram)</c:v>
                </c:pt>
                <c:pt idx="5">
                  <c:v>Cycle lanes / routes</c:v>
                </c:pt>
                <c:pt idx="6">
                  <c:v> Conditions of roads</c:v>
                </c:pt>
              </c:strCache>
            </c:strRef>
          </c:cat>
          <c:val>
            <c:numRef>
              <c:f>Sheet1!$G$2:$G$8</c:f>
              <c:numCache>
                <c:formatCode>0%</c:formatCode>
                <c:ptCount val="7"/>
                <c:pt idx="0">
                  <c:v>0.12</c:v>
                </c:pt>
                <c:pt idx="1">
                  <c:v>0.14000000000000001</c:v>
                </c:pt>
                <c:pt idx="2">
                  <c:v>0.15</c:v>
                </c:pt>
                <c:pt idx="3">
                  <c:v>0.15</c:v>
                </c:pt>
                <c:pt idx="4">
                  <c:v>0.11</c:v>
                </c:pt>
                <c:pt idx="5">
                  <c:v>0.22</c:v>
                </c:pt>
                <c:pt idx="6">
                  <c:v>0.12</c:v>
                </c:pt>
              </c:numCache>
            </c:numRef>
          </c:val>
          <c:extLst>
            <c:ext xmlns:c16="http://schemas.microsoft.com/office/drawing/2014/chart" uri="{C3380CC4-5D6E-409C-BE32-E72D297353CC}">
              <c16:uniqueId val="{00000005-D0C3-4EB8-BC07-BA15F6BB2083}"/>
            </c:ext>
          </c:extLst>
        </c:ser>
        <c:ser>
          <c:idx val="6"/>
          <c:order val="6"/>
          <c:tx>
            <c:strRef>
              <c:f>Sheet1!$H$1</c:f>
              <c:strCache>
                <c:ptCount val="1"/>
                <c:pt idx="0">
                  <c:v>Fairly satisfied</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 Availability of public transport</c:v>
                </c:pt>
                <c:pt idx="1">
                  <c:v>Bus services</c:v>
                </c:pt>
                <c:pt idx="2">
                  <c:v>Condition of paved / pedestrian areas</c:v>
                </c:pt>
                <c:pt idx="3">
                  <c:v>Train services</c:v>
                </c:pt>
                <c:pt idx="4">
                  <c:v>Metrolink (Tram)</c:v>
                </c:pt>
                <c:pt idx="5">
                  <c:v>Cycle lanes / routes</c:v>
                </c:pt>
                <c:pt idx="6">
                  <c:v> Conditions of roads</c:v>
                </c:pt>
              </c:strCache>
            </c:strRef>
          </c:cat>
          <c:val>
            <c:numRef>
              <c:f>Sheet1!$H$2:$H$8</c:f>
              <c:numCache>
                <c:formatCode>0%</c:formatCode>
                <c:ptCount val="7"/>
                <c:pt idx="0">
                  <c:v>0.34</c:v>
                </c:pt>
                <c:pt idx="1">
                  <c:v>0.34</c:v>
                </c:pt>
                <c:pt idx="2">
                  <c:v>0.35</c:v>
                </c:pt>
                <c:pt idx="3">
                  <c:v>0.3</c:v>
                </c:pt>
                <c:pt idx="4">
                  <c:v>0.22</c:v>
                </c:pt>
                <c:pt idx="5">
                  <c:v>0.23</c:v>
                </c:pt>
                <c:pt idx="6">
                  <c:v>0.23</c:v>
                </c:pt>
              </c:numCache>
            </c:numRef>
          </c:val>
          <c:extLst>
            <c:ext xmlns:c16="http://schemas.microsoft.com/office/drawing/2014/chart" uri="{C3380CC4-5D6E-409C-BE32-E72D297353CC}">
              <c16:uniqueId val="{00000000-31A5-454F-8C34-2E6ACBB57389}"/>
            </c:ext>
          </c:extLst>
        </c:ser>
        <c:ser>
          <c:idx val="7"/>
          <c:order val="7"/>
          <c:tx>
            <c:strRef>
              <c:f>Sheet1!$I$1</c:f>
              <c:strCache>
                <c:ptCount val="1"/>
                <c:pt idx="0">
                  <c:v>Very satisfied</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 Availability of public transport</c:v>
                </c:pt>
                <c:pt idx="1">
                  <c:v>Bus services</c:v>
                </c:pt>
                <c:pt idx="2">
                  <c:v>Condition of paved / pedestrian areas</c:v>
                </c:pt>
                <c:pt idx="3">
                  <c:v>Train services</c:v>
                </c:pt>
                <c:pt idx="4">
                  <c:v>Metrolink (Tram)</c:v>
                </c:pt>
                <c:pt idx="5">
                  <c:v>Cycle lanes / routes</c:v>
                </c:pt>
                <c:pt idx="6">
                  <c:v> Conditions of roads</c:v>
                </c:pt>
              </c:strCache>
            </c:strRef>
          </c:cat>
          <c:val>
            <c:numRef>
              <c:f>Sheet1!$I$2:$I$8</c:f>
              <c:numCache>
                <c:formatCode>0%</c:formatCode>
                <c:ptCount val="7"/>
                <c:pt idx="0">
                  <c:v>0.31</c:v>
                </c:pt>
                <c:pt idx="1">
                  <c:v>0.24</c:v>
                </c:pt>
                <c:pt idx="2">
                  <c:v>0.13</c:v>
                </c:pt>
                <c:pt idx="3">
                  <c:v>0.16</c:v>
                </c:pt>
                <c:pt idx="4">
                  <c:v>0.23</c:v>
                </c:pt>
                <c:pt idx="5">
                  <c:v>0.11</c:v>
                </c:pt>
                <c:pt idx="6">
                  <c:v>0.09</c:v>
                </c:pt>
              </c:numCache>
            </c:numRef>
          </c:val>
          <c:extLst>
            <c:ext xmlns:c16="http://schemas.microsoft.com/office/drawing/2014/chart" uri="{C3380CC4-5D6E-409C-BE32-E72D297353CC}">
              <c16:uniqueId val="{00000001-31A5-454F-8C34-2E6ACBB57389}"/>
            </c:ext>
          </c:extLst>
        </c:ser>
        <c:dLbls>
          <c:showLegendKey val="0"/>
          <c:showVal val="0"/>
          <c:showCatName val="0"/>
          <c:showSerName val="0"/>
          <c:showPercent val="0"/>
          <c:showBubbleSize val="0"/>
        </c:dLbls>
        <c:gapWidth val="85"/>
        <c:overlap val="100"/>
        <c:axId val="542284431"/>
        <c:axId val="542308143"/>
      </c:barChart>
      <c:catAx>
        <c:axId val="5422844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42308143"/>
        <c:crosses val="autoZero"/>
        <c:auto val="1"/>
        <c:lblAlgn val="ctr"/>
        <c:lblOffset val="100"/>
        <c:noMultiLvlLbl val="0"/>
      </c:catAx>
      <c:valAx>
        <c:axId val="542308143"/>
        <c:scaling>
          <c:orientation val="minMax"/>
        </c:scaling>
        <c:delete val="1"/>
        <c:axPos val="l"/>
        <c:numFmt formatCode="0%" sourceLinked="1"/>
        <c:majorTickMark val="none"/>
        <c:minorTickMark val="none"/>
        <c:tickLblPos val="nextTo"/>
        <c:crossAx val="542284431"/>
        <c:crosses val="autoZero"/>
        <c:crossBetween val="between"/>
      </c:valAx>
      <c:spPr>
        <a:noFill/>
        <a:ln w="25400">
          <a:noFill/>
        </a:ln>
        <a:effectLst/>
      </c:spPr>
    </c:plotArea>
    <c:legend>
      <c:legendPos val="r"/>
      <c:layout>
        <c:manualLayout>
          <c:xMode val="edge"/>
          <c:yMode val="edge"/>
          <c:x val="6.1641215709343682E-3"/>
          <c:y val="0.86374202428904845"/>
          <c:w val="0.99383587842906562"/>
          <c:h val="0.11518101115687515"/>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5610147558080679E-2"/>
          <c:y val="0.13005785279757134"/>
          <c:w val="0.94877970488383867"/>
          <c:h val="0.65235884892162732"/>
        </c:manualLayout>
      </c:layout>
      <c:doughnutChart>
        <c:varyColors val="1"/>
        <c:ser>
          <c:idx val="4"/>
          <c:order val="0"/>
          <c:tx>
            <c:strRef>
              <c:f>Sheet1!$B$1</c:f>
              <c:strCache>
                <c:ptCount val="1"/>
                <c:pt idx="0">
                  <c:v>Greater Manchester </c:v>
                </c:pt>
              </c:strCache>
            </c:strRef>
          </c:tx>
          <c:spPr>
            <a:solidFill>
              <a:srgbClr val="009690"/>
            </a:solidFill>
          </c:spPr>
          <c:dPt>
            <c:idx val="0"/>
            <c:bubble3D val="0"/>
            <c:spPr>
              <a:solidFill>
                <a:srgbClr val="009690"/>
              </a:solidFill>
              <a:ln>
                <a:noFill/>
              </a:ln>
              <a:effectLst/>
            </c:spPr>
            <c:extLst>
              <c:ext xmlns:c16="http://schemas.microsoft.com/office/drawing/2014/chart" uri="{C3380CC4-5D6E-409C-BE32-E72D297353CC}">
                <c16:uniqueId val="{00000001-86AA-4ABC-9638-2568FBDA3595}"/>
              </c:ext>
            </c:extLst>
          </c:dPt>
          <c:dPt>
            <c:idx val="1"/>
            <c:bubble3D val="0"/>
            <c:spPr>
              <a:solidFill>
                <a:srgbClr val="6DD5CE"/>
              </a:solidFill>
              <a:ln>
                <a:noFill/>
              </a:ln>
              <a:effectLst/>
            </c:spPr>
            <c:extLst>
              <c:ext xmlns:c16="http://schemas.microsoft.com/office/drawing/2014/chart" uri="{C3380CC4-5D6E-409C-BE32-E72D297353CC}">
                <c16:uniqueId val="{00000001-3946-477E-852B-ED326555EA66}"/>
              </c:ext>
            </c:extLst>
          </c:dPt>
          <c:dPt>
            <c:idx val="2"/>
            <c:bubble3D val="0"/>
            <c:spPr>
              <a:solidFill>
                <a:srgbClr val="FFC5C5"/>
              </a:solidFill>
              <a:ln>
                <a:noFill/>
              </a:ln>
              <a:effectLst/>
            </c:spPr>
            <c:extLst>
              <c:ext xmlns:c16="http://schemas.microsoft.com/office/drawing/2014/chart" uri="{C3380CC4-5D6E-409C-BE32-E72D297353CC}">
                <c16:uniqueId val="{00000002-3946-477E-852B-ED326555EA66}"/>
              </c:ext>
            </c:extLst>
          </c:dPt>
          <c:dPt>
            <c:idx val="3"/>
            <c:bubble3D val="0"/>
            <c:spPr>
              <a:solidFill>
                <a:srgbClr val="FF0101"/>
              </a:solidFill>
              <a:ln>
                <a:noFill/>
              </a:ln>
              <a:effectLst/>
            </c:spPr>
            <c:extLst>
              <c:ext xmlns:c16="http://schemas.microsoft.com/office/drawing/2014/chart" uri="{C3380CC4-5D6E-409C-BE32-E72D297353CC}">
                <c16:uniqueId val="{00000003-3946-477E-852B-ED326555EA66}"/>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Definitely agree</c:v>
                </c:pt>
                <c:pt idx="1">
                  <c:v>Tend to agree</c:v>
                </c:pt>
                <c:pt idx="2">
                  <c:v>Tend to disagree</c:v>
                </c:pt>
                <c:pt idx="3">
                  <c:v>Definitely disagree</c:v>
                </c:pt>
              </c:strCache>
            </c:strRef>
          </c:cat>
          <c:val>
            <c:numRef>
              <c:f>Sheet1!$B$2:$B$5</c:f>
              <c:numCache>
                <c:formatCode>0%</c:formatCode>
                <c:ptCount val="4"/>
                <c:pt idx="0">
                  <c:v>0.21</c:v>
                </c:pt>
                <c:pt idx="1">
                  <c:v>0.57999999999999996</c:v>
                </c:pt>
                <c:pt idx="2">
                  <c:v>0.1</c:v>
                </c:pt>
                <c:pt idx="3">
                  <c:v>7.0000000000000007E-2</c:v>
                </c:pt>
              </c:numCache>
            </c:numRef>
          </c:val>
          <c:extLst>
            <c:ext xmlns:c16="http://schemas.microsoft.com/office/drawing/2014/chart" uri="{C3380CC4-5D6E-409C-BE32-E72D297353CC}">
              <c16:uniqueId val="{00000000-A0DE-4142-8B41-8EA4E8ABC9AC}"/>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l"/>
      <c:layout>
        <c:manualLayout>
          <c:xMode val="edge"/>
          <c:yMode val="edge"/>
          <c:x val="0"/>
          <c:y val="0.25563779063815817"/>
          <c:w val="0.25300588590353679"/>
          <c:h val="0.33981738821036928"/>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371454409949598"/>
          <c:y val="6.0258246318511934E-2"/>
          <c:w val="0.64407433919244939"/>
          <c:h val="0.61590213067676169"/>
        </c:manualLayout>
      </c:layout>
      <c:barChart>
        <c:barDir val="col"/>
        <c:grouping val="percentStacked"/>
        <c:varyColors val="0"/>
        <c:ser>
          <c:idx val="6"/>
          <c:order val="0"/>
          <c:tx>
            <c:strRef>
              <c:f>Sheet1!$B$1</c:f>
              <c:strCache>
                <c:ptCount val="1"/>
                <c:pt idx="0">
                  <c:v>Definitely disagree</c:v>
                </c:pt>
              </c:strCache>
            </c:strRef>
          </c:tx>
          <c:spPr>
            <a:solidFill>
              <a:srgbClr val="FF010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2"/>
                <c:pt idx="0">
                  <c:v>If I needed help, there are people who would be there for me </c:v>
                </c:pt>
                <c:pt idx="1">
                  <c:v>If I wanted company or to socialise there are people I can call on </c:v>
                </c:pt>
              </c:strCache>
              <c:extLst/>
            </c:strRef>
          </c:cat>
          <c:val>
            <c:numRef>
              <c:f>Sheet1!$B$2:$B$5</c:f>
              <c:numCache>
                <c:formatCode>0%</c:formatCode>
                <c:ptCount val="2"/>
                <c:pt idx="0">
                  <c:v>7.0479179503736694E-2</c:v>
                </c:pt>
                <c:pt idx="1">
                  <c:v>9.1523850442011098E-2</c:v>
                </c:pt>
              </c:numCache>
              <c:extLst/>
            </c:numRef>
          </c:val>
          <c:extLst xmlns:c15="http://schemas.microsoft.com/office/drawing/2012/chart">
            <c:ext xmlns:c16="http://schemas.microsoft.com/office/drawing/2014/chart" uri="{C3380CC4-5D6E-409C-BE32-E72D297353CC}">
              <c16:uniqueId val="{00000000-7C0F-4784-9585-3F12DBB0A2DB}"/>
            </c:ext>
          </c:extLst>
        </c:ser>
        <c:ser>
          <c:idx val="0"/>
          <c:order val="1"/>
          <c:tx>
            <c:strRef>
              <c:f>Sheet1!$C$1</c:f>
              <c:strCache>
                <c:ptCount val="1"/>
                <c:pt idx="0">
                  <c:v>Tend to disagree</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2"/>
                <c:pt idx="0">
                  <c:v>If I needed help, there are people who would be there for me </c:v>
                </c:pt>
                <c:pt idx="1">
                  <c:v>If I wanted company or to socialise there are people I can call on </c:v>
                </c:pt>
              </c:strCache>
              <c:extLst/>
            </c:strRef>
          </c:cat>
          <c:val>
            <c:numRef>
              <c:f>Sheet1!$C$2:$C$5</c:f>
              <c:numCache>
                <c:formatCode>0%</c:formatCode>
                <c:ptCount val="2"/>
                <c:pt idx="0">
                  <c:v>0.13678235900491401</c:v>
                </c:pt>
                <c:pt idx="1">
                  <c:v>0.144590807705341</c:v>
                </c:pt>
              </c:numCache>
              <c:extLst/>
            </c:numRef>
          </c:val>
          <c:extLst>
            <c:ext xmlns:c16="http://schemas.microsoft.com/office/drawing/2014/chart" uri="{C3380CC4-5D6E-409C-BE32-E72D297353CC}">
              <c16:uniqueId val="{00000001-7C0F-4784-9585-3F12DBB0A2DB}"/>
            </c:ext>
          </c:extLst>
        </c:ser>
        <c:ser>
          <c:idx val="1"/>
          <c:order val="2"/>
          <c:tx>
            <c:strRef>
              <c:f>Sheet1!$D$1</c:f>
              <c:strCache>
                <c:ptCount val="1"/>
                <c:pt idx="0">
                  <c:v>Tend to agree</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2"/>
                <c:pt idx="0">
                  <c:v>If I needed help, there are people who would be there for me </c:v>
                </c:pt>
                <c:pt idx="1">
                  <c:v>If I wanted company or to socialise there are people I can call on </c:v>
                </c:pt>
              </c:strCache>
              <c:extLst/>
            </c:strRef>
          </c:cat>
          <c:val>
            <c:numRef>
              <c:f>Sheet1!$D$2:$D$5</c:f>
              <c:numCache>
                <c:formatCode>0%</c:formatCode>
                <c:ptCount val="2"/>
                <c:pt idx="0">
                  <c:v>0.51287929404935195</c:v>
                </c:pt>
                <c:pt idx="1">
                  <c:v>0.47203252767996801</c:v>
                </c:pt>
              </c:numCache>
              <c:extLst/>
            </c:numRef>
          </c:val>
          <c:extLst>
            <c:ext xmlns:c16="http://schemas.microsoft.com/office/drawing/2014/chart" uri="{C3380CC4-5D6E-409C-BE32-E72D297353CC}">
              <c16:uniqueId val="{00000002-7C0F-4784-9585-3F12DBB0A2DB}"/>
            </c:ext>
          </c:extLst>
        </c:ser>
        <c:ser>
          <c:idx val="2"/>
          <c:order val="3"/>
          <c:tx>
            <c:strRef>
              <c:f>Sheet1!$E$1</c:f>
              <c:strCache>
                <c:ptCount val="1"/>
                <c:pt idx="0">
                  <c:v>Definitely agree</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2"/>
                <c:pt idx="0">
                  <c:v>If I needed help, there are people who would be there for me </c:v>
                </c:pt>
                <c:pt idx="1">
                  <c:v>If I wanted company or to socialise there are people I can call on </c:v>
                </c:pt>
              </c:strCache>
              <c:extLst/>
            </c:strRef>
          </c:cat>
          <c:val>
            <c:numRef>
              <c:f>Sheet1!$E$2:$E$5</c:f>
              <c:numCache>
                <c:formatCode>0%</c:formatCode>
                <c:ptCount val="2"/>
                <c:pt idx="0">
                  <c:v>0.27985916744199701</c:v>
                </c:pt>
                <c:pt idx="1">
                  <c:v>0.29185281417268</c:v>
                </c:pt>
              </c:numCache>
              <c:extLst/>
            </c:numRef>
          </c:val>
          <c:extLst>
            <c:ext xmlns:c16="http://schemas.microsoft.com/office/drawing/2014/chart" uri="{C3380CC4-5D6E-409C-BE32-E72D297353CC}">
              <c16:uniqueId val="{00000003-7C0F-4784-9585-3F12DBB0A2DB}"/>
            </c:ext>
          </c:extLst>
        </c:ser>
        <c:dLbls>
          <c:showLegendKey val="0"/>
          <c:showVal val="0"/>
          <c:showCatName val="0"/>
          <c:showSerName val="0"/>
          <c:showPercent val="0"/>
          <c:showBubbleSize val="0"/>
        </c:dLbls>
        <c:gapWidth val="150"/>
        <c:overlap val="100"/>
        <c:axId val="542284431"/>
        <c:axId val="542308143"/>
        <c:extLst/>
      </c:barChart>
      <c:catAx>
        <c:axId val="542284431"/>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42308143"/>
        <c:crosses val="autoZero"/>
        <c:auto val="1"/>
        <c:lblAlgn val="ctr"/>
        <c:lblOffset val="100"/>
        <c:noMultiLvlLbl val="0"/>
      </c:catAx>
      <c:valAx>
        <c:axId val="542308143"/>
        <c:scaling>
          <c:orientation val="minMax"/>
        </c:scaling>
        <c:delete val="1"/>
        <c:axPos val="l"/>
        <c:numFmt formatCode="0%" sourceLinked="1"/>
        <c:majorTickMark val="none"/>
        <c:minorTickMark val="none"/>
        <c:tickLblPos val="nextTo"/>
        <c:crossAx val="542284431"/>
        <c:crosses val="autoZero"/>
        <c:crossBetween val="between"/>
      </c:valAx>
      <c:spPr>
        <a:noFill/>
        <a:ln w="25400">
          <a:noFill/>
        </a:ln>
        <a:effectLst/>
      </c:spPr>
    </c:plotArea>
    <c:legend>
      <c:legendPos val="l"/>
      <c:layout>
        <c:manualLayout>
          <c:xMode val="edge"/>
          <c:yMode val="edge"/>
          <c:x val="0.32472876917321364"/>
          <c:y val="0.82009372210551679"/>
          <c:w val="0.67320366099018769"/>
          <c:h val="0.1530986929905886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969778586620776"/>
          <c:y val="1.202774763189989E-2"/>
          <c:w val="0.58419310418787918"/>
          <c:h val="0.61212140285984284"/>
        </c:manualLayout>
      </c:layout>
      <c:doughnutChart>
        <c:varyColors val="1"/>
        <c:ser>
          <c:idx val="4"/>
          <c:order val="0"/>
          <c:tx>
            <c:strRef>
              <c:f>Sheet1!$B$1</c:f>
              <c:strCache>
                <c:ptCount val="1"/>
                <c:pt idx="0">
                  <c:v>Greater Manchester </c:v>
                </c:pt>
              </c:strCache>
            </c:strRef>
          </c:tx>
          <c:spPr>
            <a:solidFill>
              <a:srgbClr val="009690"/>
            </a:solidFill>
          </c:spPr>
          <c:dPt>
            <c:idx val="0"/>
            <c:bubble3D val="0"/>
            <c:spPr>
              <a:solidFill>
                <a:srgbClr val="FF0000"/>
              </a:solidFill>
              <a:ln>
                <a:noFill/>
              </a:ln>
              <a:effectLst/>
            </c:spPr>
            <c:extLst>
              <c:ext xmlns:c16="http://schemas.microsoft.com/office/drawing/2014/chart" uri="{C3380CC4-5D6E-409C-BE32-E72D297353CC}">
                <c16:uniqueId val="{00000001-C58E-4652-8D2A-D82321BBDB5E}"/>
              </c:ext>
            </c:extLst>
          </c:dPt>
          <c:dPt>
            <c:idx val="1"/>
            <c:bubble3D val="0"/>
            <c:spPr>
              <a:solidFill>
                <a:srgbClr val="009690"/>
              </a:solidFill>
              <a:ln>
                <a:noFill/>
              </a:ln>
              <a:effectLst/>
            </c:spPr>
            <c:extLst>
              <c:ext xmlns:c16="http://schemas.microsoft.com/office/drawing/2014/chart" uri="{C3380CC4-5D6E-409C-BE32-E72D297353CC}">
                <c16:uniqueId val="{00000003-C58E-4652-8D2A-D82321BBDB5E}"/>
              </c:ext>
            </c:extLst>
          </c:dPt>
          <c:dPt>
            <c:idx val="2"/>
            <c:bubble3D val="0"/>
            <c:spPr>
              <a:solidFill>
                <a:srgbClr val="00C0B7"/>
              </a:solidFill>
              <a:ln>
                <a:noFill/>
              </a:ln>
              <a:effectLst/>
            </c:spPr>
            <c:extLst>
              <c:ext xmlns:c16="http://schemas.microsoft.com/office/drawing/2014/chart" uri="{C3380CC4-5D6E-409C-BE32-E72D297353CC}">
                <c16:uniqueId val="{00000005-C58E-4652-8D2A-D82321BBDB5E}"/>
              </c:ext>
            </c:extLst>
          </c:dPt>
          <c:dPt>
            <c:idx val="3"/>
            <c:bubble3D val="0"/>
            <c:spPr>
              <a:solidFill>
                <a:srgbClr val="A3E5E0"/>
              </a:solidFill>
              <a:ln>
                <a:noFill/>
              </a:ln>
              <a:effectLst/>
            </c:spPr>
            <c:extLst>
              <c:ext xmlns:c16="http://schemas.microsoft.com/office/drawing/2014/chart" uri="{C3380CC4-5D6E-409C-BE32-E72D297353CC}">
                <c16:uniqueId val="{00000007-C58E-4652-8D2A-D82321BBDB5E}"/>
              </c:ext>
            </c:extLst>
          </c:dPt>
          <c:dLbls>
            <c:dLbl>
              <c:idx val="3"/>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7-C58E-4652-8D2A-D82321BBDB5E}"/>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No</c:v>
                </c:pt>
                <c:pt idx="1">
                  <c:v>Yes, at least once a week</c:v>
                </c:pt>
                <c:pt idx="2">
                  <c:v>Yes, less than once a week but at least once a month</c:v>
                </c:pt>
                <c:pt idx="3">
                  <c:v>Yes, less often</c:v>
                </c:pt>
              </c:strCache>
            </c:strRef>
          </c:cat>
          <c:val>
            <c:numRef>
              <c:f>Sheet1!$B$2:$B$5</c:f>
              <c:numCache>
                <c:formatCode>0%</c:formatCode>
                <c:ptCount val="4"/>
                <c:pt idx="0">
                  <c:v>0.67032484508247203</c:v>
                </c:pt>
                <c:pt idx="1">
                  <c:v>0.173356148424199</c:v>
                </c:pt>
                <c:pt idx="2">
                  <c:v>7.61817978713763E-2</c:v>
                </c:pt>
                <c:pt idx="3">
                  <c:v>7.5220799871303506E-2</c:v>
                </c:pt>
              </c:numCache>
            </c:numRef>
          </c:val>
          <c:extLst>
            <c:ext xmlns:c16="http://schemas.microsoft.com/office/drawing/2014/chart" uri="{C3380CC4-5D6E-409C-BE32-E72D297353CC}">
              <c16:uniqueId val="{00000008-C58E-4652-8D2A-D82321BBDB5E}"/>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b"/>
      <c:layout>
        <c:manualLayout>
          <c:xMode val="edge"/>
          <c:yMode val="edge"/>
          <c:x val="8.0925736400011203E-3"/>
          <c:y val="0.56381545568950231"/>
          <c:w val="0.80460683033776748"/>
          <c:h val="0.20280686872595516"/>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3937595630200593"/>
          <c:y val="2.5327834726971824E-3"/>
          <c:w val="0.5388901723852263"/>
          <c:h val="0.97505866952229625"/>
        </c:manualLayout>
      </c:layout>
      <c:barChart>
        <c:barDir val="bar"/>
        <c:grouping val="clustered"/>
        <c:varyColors val="0"/>
        <c:ser>
          <c:idx val="0"/>
          <c:order val="0"/>
          <c:tx>
            <c:strRef>
              <c:f>Sheet1!$B$1</c:f>
              <c:strCache>
                <c:ptCount val="1"/>
                <c:pt idx="0">
                  <c:v>Series 1</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6"/>
                <c:pt idx="0">
                  <c:v>Charity or voluntary group</c:v>
                </c:pt>
                <c:pt idx="1">
                  <c:v>Religious group / church organisation</c:v>
                </c:pt>
                <c:pt idx="2">
                  <c:v>Other group or organisation</c:v>
                </c:pt>
                <c:pt idx="3">
                  <c:v>Education</c:v>
                </c:pt>
                <c:pt idx="4">
                  <c:v>Environmental groups</c:v>
                </c:pt>
                <c:pt idx="5">
                  <c:v>Youth group e.g., scouts</c:v>
                </c:pt>
                <c:pt idx="6">
                  <c:v>Social club e.g., Rotary club</c:v>
                </c:pt>
                <c:pt idx="7">
                  <c:v>Nature based organisation or activity</c:v>
                </c:pt>
                <c:pt idx="8">
                  <c:v>Arts, music or singing</c:v>
                </c:pt>
                <c:pt idx="9">
                  <c:v>Group for elderly / older people</c:v>
                </c:pt>
                <c:pt idx="10">
                  <c:v>Resident group / neighbourhood watch</c:v>
                </c:pt>
                <c:pt idx="11">
                  <c:v>PTA / School association</c:v>
                </c:pt>
                <c:pt idx="12">
                  <c:v>Trade union involvement</c:v>
                </c:pt>
                <c:pt idx="13">
                  <c:v>WI or other women’s group</c:v>
                </c:pt>
                <c:pt idx="14">
                  <c:v>I don’t attend any </c:v>
                </c:pt>
                <c:pt idx="15">
                  <c:v>I can’t remember</c:v>
                </c:pt>
              </c:strCache>
            </c:strRef>
          </c:cat>
          <c:val>
            <c:numRef>
              <c:f>Sheet1!$B$2:$B$17</c:f>
              <c:numCache>
                <c:formatCode>0%</c:formatCode>
                <c:ptCount val="16"/>
                <c:pt idx="0">
                  <c:v>0.38785409471782001</c:v>
                </c:pt>
                <c:pt idx="1">
                  <c:v>0.21055783448329099</c:v>
                </c:pt>
                <c:pt idx="2">
                  <c:v>0.19932002622662501</c:v>
                </c:pt>
                <c:pt idx="3">
                  <c:v>0.17422742417581799</c:v>
                </c:pt>
                <c:pt idx="4">
                  <c:v>0.170441633995324</c:v>
                </c:pt>
                <c:pt idx="5">
                  <c:v>0.149589501743883</c:v>
                </c:pt>
                <c:pt idx="6">
                  <c:v>0.13660259369712699</c:v>
                </c:pt>
                <c:pt idx="7">
                  <c:v>0.12655986038575301</c:v>
                </c:pt>
                <c:pt idx="8">
                  <c:v>0.12533060622870401</c:v>
                </c:pt>
                <c:pt idx="9">
                  <c:v>0.119594664820596</c:v>
                </c:pt>
                <c:pt idx="10">
                  <c:v>0.106587963005329</c:v>
                </c:pt>
                <c:pt idx="11">
                  <c:v>9.6006418324153395E-2</c:v>
                </c:pt>
                <c:pt idx="12">
                  <c:v>7.73008062756919E-2</c:v>
                </c:pt>
                <c:pt idx="13">
                  <c:v>3.7387537529648303E-2</c:v>
                </c:pt>
                <c:pt idx="14">
                  <c:v>2.7077126725366201E-2</c:v>
                </c:pt>
                <c:pt idx="15">
                  <c:v>9.5018554651542502E-3</c:v>
                </c:pt>
              </c:numCache>
            </c:numRef>
          </c:val>
          <c:extLst>
            <c:ext xmlns:c16="http://schemas.microsoft.com/office/drawing/2014/chart" uri="{C3380CC4-5D6E-409C-BE32-E72D297353CC}">
              <c16:uniqueId val="{00000000-D341-4DA3-8D02-044BAEAE13ED}"/>
            </c:ext>
          </c:extLst>
        </c:ser>
        <c:dLbls>
          <c:showLegendKey val="0"/>
          <c:showVal val="0"/>
          <c:showCatName val="0"/>
          <c:showSerName val="0"/>
          <c:showPercent val="0"/>
          <c:showBubbleSize val="0"/>
        </c:dLbls>
        <c:gapWidth val="85"/>
        <c:axId val="926771384"/>
        <c:axId val="926771744"/>
      </c:barChart>
      <c:catAx>
        <c:axId val="92677138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26771744"/>
        <c:crosses val="autoZero"/>
        <c:auto val="1"/>
        <c:lblAlgn val="ctr"/>
        <c:lblOffset val="100"/>
        <c:noMultiLvlLbl val="0"/>
      </c:catAx>
      <c:valAx>
        <c:axId val="926771744"/>
        <c:scaling>
          <c:orientation val="minMax"/>
        </c:scaling>
        <c:delete val="1"/>
        <c:axPos val="t"/>
        <c:numFmt formatCode="0%" sourceLinked="1"/>
        <c:majorTickMark val="none"/>
        <c:minorTickMark val="none"/>
        <c:tickLblPos val="nextTo"/>
        <c:crossAx val="9267713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36861210316227E-2"/>
          <c:y val="0"/>
          <c:w val="0.89189320561453278"/>
          <c:h val="0.78662720872038805"/>
        </c:manualLayout>
      </c:layout>
      <c:barChart>
        <c:barDir val="col"/>
        <c:grouping val="percentStacked"/>
        <c:varyColors val="0"/>
        <c:ser>
          <c:idx val="3"/>
          <c:order val="0"/>
          <c:tx>
            <c:strRef>
              <c:f>Sheet1!$B$1</c:f>
              <c:strCache>
                <c:ptCount val="1"/>
                <c:pt idx="0">
                  <c:v>Don't know</c:v>
                </c:pt>
              </c:strCache>
            </c:strRef>
          </c:tx>
          <c:spPr>
            <a:solidFill>
              <a:schemeClr val="tx1">
                <a:lumMod val="65000"/>
                <a:lumOff val="3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It's important that services are developed and influenced by the people who live and work here</c:v>
                </c:pt>
                <c:pt idx="1">
                  <c:v>       The 10 councils in GM should work together when there are issues affecting everyone in the region </c:v>
                </c:pt>
              </c:strCache>
            </c:strRef>
          </c:cat>
          <c:val>
            <c:numRef>
              <c:f>Sheet1!$B$2:$B$3</c:f>
              <c:numCache>
                <c:formatCode>0%</c:formatCode>
                <c:ptCount val="2"/>
                <c:pt idx="0">
                  <c:v>0.06</c:v>
                </c:pt>
                <c:pt idx="1">
                  <c:v>0.06</c:v>
                </c:pt>
              </c:numCache>
            </c:numRef>
          </c:val>
          <c:extLst>
            <c:ext xmlns:c16="http://schemas.microsoft.com/office/drawing/2014/chart" uri="{C3380CC4-5D6E-409C-BE32-E72D297353CC}">
              <c16:uniqueId val="{00000000-4D6D-4B3A-87DD-F95F70742E82}"/>
            </c:ext>
          </c:extLst>
        </c:ser>
        <c:ser>
          <c:idx val="2"/>
          <c:order val="1"/>
          <c:tx>
            <c:strRef>
              <c:f>Sheet1!$C$1</c:f>
              <c:strCache>
                <c:ptCount val="1"/>
                <c:pt idx="0">
                  <c:v>Definitely disagree</c:v>
                </c:pt>
              </c:strCache>
            </c:strRef>
          </c:tx>
          <c:spPr>
            <a:solidFill>
              <a:srgbClr val="FF010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It's important that services are developed and influenced by the people who live and work here</c:v>
                </c:pt>
                <c:pt idx="1">
                  <c:v>       The 10 councils in GM should work together when there are issues affecting everyone in the region </c:v>
                </c:pt>
              </c:strCache>
            </c:strRef>
          </c:cat>
          <c:val>
            <c:numRef>
              <c:f>Sheet1!$C$2:$C$3</c:f>
              <c:numCache>
                <c:formatCode>0%</c:formatCode>
                <c:ptCount val="2"/>
                <c:pt idx="0">
                  <c:v>0.03</c:v>
                </c:pt>
                <c:pt idx="1">
                  <c:v>0.03</c:v>
                </c:pt>
              </c:numCache>
            </c:numRef>
          </c:val>
          <c:extLst>
            <c:ext xmlns:c16="http://schemas.microsoft.com/office/drawing/2014/chart" uri="{C3380CC4-5D6E-409C-BE32-E72D297353CC}">
              <c16:uniqueId val="{00000001-4D6D-4B3A-87DD-F95F70742E82}"/>
            </c:ext>
          </c:extLst>
        </c:ser>
        <c:ser>
          <c:idx val="1"/>
          <c:order val="2"/>
          <c:tx>
            <c:strRef>
              <c:f>Sheet1!$D$1</c:f>
              <c:strCache>
                <c:ptCount val="1"/>
                <c:pt idx="0">
                  <c:v>Tend to disagree</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It's important that services are developed and influenced by the people who live and work here</c:v>
                </c:pt>
                <c:pt idx="1">
                  <c:v>       The 10 councils in GM should work together when there are issues affecting everyone in the region </c:v>
                </c:pt>
              </c:strCache>
            </c:strRef>
          </c:cat>
          <c:val>
            <c:numRef>
              <c:f>Sheet1!$D$2:$D$3</c:f>
              <c:numCache>
                <c:formatCode>0%</c:formatCode>
                <c:ptCount val="2"/>
                <c:pt idx="0">
                  <c:v>0.05</c:v>
                </c:pt>
                <c:pt idx="1">
                  <c:v>0.05</c:v>
                </c:pt>
              </c:numCache>
            </c:numRef>
          </c:val>
          <c:extLst>
            <c:ext xmlns:c16="http://schemas.microsoft.com/office/drawing/2014/chart" uri="{C3380CC4-5D6E-409C-BE32-E72D297353CC}">
              <c16:uniqueId val="{00000002-4D6D-4B3A-87DD-F95F70742E82}"/>
            </c:ext>
          </c:extLst>
        </c:ser>
        <c:ser>
          <c:idx val="0"/>
          <c:order val="3"/>
          <c:tx>
            <c:strRef>
              <c:f>Sheet1!$E$1</c:f>
              <c:strCache>
                <c:ptCount val="1"/>
                <c:pt idx="0">
                  <c:v>Tend to agree</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It's important that services are developed and influenced by the people who live and work here</c:v>
                </c:pt>
                <c:pt idx="1">
                  <c:v>       The 10 councils in GM should work together when there are issues affecting everyone in the region </c:v>
                </c:pt>
              </c:strCache>
            </c:strRef>
          </c:cat>
          <c:val>
            <c:numRef>
              <c:f>Sheet1!$E$2:$E$3</c:f>
              <c:numCache>
                <c:formatCode>0%</c:formatCode>
                <c:ptCount val="2"/>
                <c:pt idx="0">
                  <c:v>0.45</c:v>
                </c:pt>
                <c:pt idx="1">
                  <c:v>0.33</c:v>
                </c:pt>
              </c:numCache>
            </c:numRef>
          </c:val>
          <c:extLst>
            <c:ext xmlns:c16="http://schemas.microsoft.com/office/drawing/2014/chart" uri="{C3380CC4-5D6E-409C-BE32-E72D297353CC}">
              <c16:uniqueId val="{00000003-4D6D-4B3A-87DD-F95F70742E82}"/>
            </c:ext>
          </c:extLst>
        </c:ser>
        <c:ser>
          <c:idx val="5"/>
          <c:order val="4"/>
          <c:tx>
            <c:strRef>
              <c:f>Sheet1!$F$1</c:f>
              <c:strCache>
                <c:ptCount val="1"/>
                <c:pt idx="0">
                  <c:v>Definitely agree</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It's important that services are developed and influenced by the people who live and work here</c:v>
                </c:pt>
                <c:pt idx="1">
                  <c:v>       The 10 councils in GM should work together when there are issues affecting everyone in the region </c:v>
                </c:pt>
              </c:strCache>
            </c:strRef>
          </c:cat>
          <c:val>
            <c:numRef>
              <c:f>Sheet1!$F$2:$F$3</c:f>
              <c:numCache>
                <c:formatCode>0%</c:formatCode>
                <c:ptCount val="2"/>
                <c:pt idx="0">
                  <c:v>0.4</c:v>
                </c:pt>
                <c:pt idx="1">
                  <c:v>0.52</c:v>
                </c:pt>
              </c:numCache>
            </c:numRef>
          </c:val>
          <c:extLst>
            <c:ext xmlns:c16="http://schemas.microsoft.com/office/drawing/2014/chart" uri="{C3380CC4-5D6E-409C-BE32-E72D297353CC}">
              <c16:uniqueId val="{00000004-4D6D-4B3A-87DD-F95F70742E82}"/>
            </c:ext>
          </c:extLst>
        </c:ser>
        <c:dLbls>
          <c:dLblPos val="ctr"/>
          <c:showLegendKey val="0"/>
          <c:showVal val="1"/>
          <c:showCatName val="0"/>
          <c:showSerName val="0"/>
          <c:showPercent val="0"/>
          <c:showBubbleSize val="0"/>
        </c:dLbls>
        <c:gapWidth val="125"/>
        <c:overlap val="100"/>
        <c:axId val="995150208"/>
        <c:axId val="995148896"/>
      </c:barChart>
      <c:catAx>
        <c:axId val="995150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95148896"/>
        <c:crosses val="autoZero"/>
        <c:auto val="1"/>
        <c:lblAlgn val="ctr"/>
        <c:lblOffset val="100"/>
        <c:noMultiLvlLbl val="0"/>
      </c:catAx>
      <c:valAx>
        <c:axId val="995148896"/>
        <c:scaling>
          <c:orientation val="minMax"/>
        </c:scaling>
        <c:delete val="1"/>
        <c:axPos val="l"/>
        <c:numFmt formatCode="0%" sourceLinked="1"/>
        <c:majorTickMark val="none"/>
        <c:minorTickMark val="none"/>
        <c:tickLblPos val="nextTo"/>
        <c:crossAx val="995150208"/>
        <c:crosses val="autoZero"/>
        <c:crossBetween val="between"/>
      </c:valAx>
      <c:spPr>
        <a:noFill/>
        <a:ln>
          <a:noFill/>
        </a:ln>
        <a:effectLst/>
      </c:spPr>
    </c:plotArea>
    <c:legend>
      <c:legendPos val="l"/>
      <c:layout>
        <c:manualLayout>
          <c:xMode val="edge"/>
          <c:yMode val="edge"/>
          <c:x val="0.23753049673100118"/>
          <c:y val="0.91359967570023959"/>
          <c:w val="0.67549535960528462"/>
          <c:h val="6.7538781707014786E-2"/>
        </c:manualLayout>
      </c:layout>
      <c:overlay val="0"/>
      <c:spPr>
        <a:noFill/>
        <a:ln>
          <a:noFill/>
        </a:ln>
        <a:effectLst/>
      </c:spPr>
      <c:txPr>
        <a:bodyPr rot="0" spcFirstLastPara="1" vertOverflow="ellipsis" vert="horz" wrap="square" anchor="ctr" anchorCtr="1"/>
        <a:lstStyle/>
        <a:p>
          <a:pPr>
            <a:defRPr sz="1100" b="0" i="0" u="none" strike="noStrike" kern="1200" baseline="0">
              <a:solidFill>
                <a:srgbClr val="5C5B5A"/>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rgbClr val="5C5B5A"/>
                </a:solidFill>
                <a:latin typeface="Arial" panose="020B0604020202020204" pitchFamily="34" charset="0"/>
                <a:ea typeface="+mn-ea"/>
                <a:cs typeface="Arial" panose="020B0604020202020204" pitchFamily="34" charset="0"/>
              </a:defRPr>
            </a:pPr>
            <a:r>
              <a:rPr lang="en-GB" sz="1400" b="1" dirty="0">
                <a:solidFill>
                  <a:srgbClr val="5C5B5A"/>
                </a:solidFill>
              </a:rPr>
              <a:t>Number of aspects of digital exclusion experienced*</a:t>
            </a:r>
          </a:p>
        </c:rich>
      </c:tx>
      <c:overlay val="0"/>
      <c:spPr>
        <a:noFill/>
        <a:ln>
          <a:noFill/>
        </a:ln>
        <a:effectLst/>
      </c:spPr>
      <c:txPr>
        <a:bodyPr rot="0" spcFirstLastPara="1" vertOverflow="ellipsis" vert="horz" wrap="square" anchor="ctr" anchorCtr="1"/>
        <a:lstStyle/>
        <a:p>
          <a:pPr>
            <a:defRPr sz="1400" b="1" i="0" u="none" strike="noStrike" kern="1200" spc="0" baseline="0">
              <a:solidFill>
                <a:srgbClr val="5C5B5A"/>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7.6569522825741037E-3"/>
          <c:y val="8.0873239504943489E-2"/>
          <c:w val="0.98327269222626867"/>
          <c:h val="0.71953375835334554"/>
        </c:manualLayout>
      </c:layout>
      <c:barChart>
        <c:barDir val="col"/>
        <c:grouping val="clustered"/>
        <c:varyColors val="0"/>
        <c:ser>
          <c:idx val="0"/>
          <c:order val="0"/>
          <c:tx>
            <c:strRef>
              <c:f>Sheet1!$B$1</c:f>
              <c:strCache>
                <c:ptCount val="1"/>
                <c:pt idx="0">
                  <c:v>Total</c:v>
                </c:pt>
              </c:strCache>
            </c:strRef>
          </c:tx>
          <c:spPr>
            <a:solidFill>
              <a:schemeClr val="accent1"/>
            </a:solidFill>
            <a:ln>
              <a:noFill/>
            </a:ln>
            <a:effectLst/>
          </c:spPr>
          <c:invertIfNegative val="0"/>
          <c:dLbls>
            <c:dLbl>
              <c:idx val="1"/>
              <c:layout>
                <c:manualLayout>
                  <c:x val="-3.4550767251477258E-3"/>
                  <c:y val="-1.75093158981601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728-48A9-A465-398563ED090C}"/>
                </c:ext>
              </c:extLst>
            </c:dLbl>
            <c:spPr>
              <a:noFill/>
              <a:ln>
                <a:noFill/>
              </a:ln>
              <a:effectLst/>
            </c:spPr>
            <c:txPr>
              <a:bodyPr rot="0" spcFirstLastPara="1" vertOverflow="ellipsis" vert="horz" wrap="square" anchor="ctr" anchorCtr="1"/>
              <a:lstStyle/>
              <a:p>
                <a:pPr>
                  <a:defRPr sz="11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Sheet1!$B$2:$B$7</c:f>
              <c:numCache>
                <c:formatCode>0%</c:formatCode>
                <c:ptCount val="6"/>
                <c:pt idx="0">
                  <c:v>0.63</c:v>
                </c:pt>
                <c:pt idx="1">
                  <c:v>0.2</c:v>
                </c:pt>
                <c:pt idx="2">
                  <c:v>7.0000000000000007E-2</c:v>
                </c:pt>
                <c:pt idx="3">
                  <c:v>0.03</c:v>
                </c:pt>
                <c:pt idx="4">
                  <c:v>0.03</c:v>
                </c:pt>
                <c:pt idx="5">
                  <c:v>0.04</c:v>
                </c:pt>
              </c:numCache>
            </c:numRef>
          </c:val>
          <c:extLst>
            <c:ext xmlns:c16="http://schemas.microsoft.com/office/drawing/2014/chart" uri="{C3380CC4-5D6E-409C-BE32-E72D297353CC}">
              <c16:uniqueId val="{00000000-B8C7-46A5-B84E-F69ECA0E8571}"/>
            </c:ext>
          </c:extLst>
        </c:ser>
        <c:ser>
          <c:idx val="1"/>
          <c:order val="1"/>
          <c:tx>
            <c:strRef>
              <c:f>Sheet1!$C$1</c:f>
              <c:strCache>
                <c:ptCount val="1"/>
                <c:pt idx="0">
                  <c:v>16-24 (n=101)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Sheet1!$C$2:$C$7</c:f>
              <c:numCache>
                <c:formatCode>0%</c:formatCode>
                <c:ptCount val="6"/>
                <c:pt idx="0">
                  <c:v>0.64</c:v>
                </c:pt>
                <c:pt idx="1">
                  <c:v>0.2</c:v>
                </c:pt>
                <c:pt idx="2">
                  <c:v>7.0000000000000007E-2</c:v>
                </c:pt>
                <c:pt idx="3">
                  <c:v>0.02</c:v>
                </c:pt>
                <c:pt idx="4">
                  <c:v>0.05</c:v>
                </c:pt>
                <c:pt idx="5">
                  <c:v>0.03</c:v>
                </c:pt>
              </c:numCache>
            </c:numRef>
          </c:val>
          <c:extLst>
            <c:ext xmlns:c16="http://schemas.microsoft.com/office/drawing/2014/chart" uri="{C3380CC4-5D6E-409C-BE32-E72D297353CC}">
              <c16:uniqueId val="{00000001-B8C7-46A5-B84E-F69ECA0E8571}"/>
            </c:ext>
          </c:extLst>
        </c:ser>
        <c:ser>
          <c:idx val="2"/>
          <c:order val="2"/>
          <c:tx>
            <c:strRef>
              <c:f>Sheet1!$D$1</c:f>
              <c:strCache>
                <c:ptCount val="1"/>
                <c:pt idx="0">
                  <c:v>75+ (n=76)</c:v>
                </c:pt>
              </c:strCache>
            </c:strRef>
          </c:tx>
          <c:spPr>
            <a:solidFill>
              <a:srgbClr val="6DD5CE"/>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Sheet1!$D$2:$D$7</c:f>
              <c:numCache>
                <c:formatCode>0%</c:formatCode>
                <c:ptCount val="6"/>
                <c:pt idx="0">
                  <c:v>0.37</c:v>
                </c:pt>
                <c:pt idx="1">
                  <c:v>0.17</c:v>
                </c:pt>
                <c:pt idx="2">
                  <c:v>0.11</c:v>
                </c:pt>
                <c:pt idx="3">
                  <c:v>0.05</c:v>
                </c:pt>
                <c:pt idx="4">
                  <c:v>0.06</c:v>
                </c:pt>
                <c:pt idx="5">
                  <c:v>0.24</c:v>
                </c:pt>
              </c:numCache>
            </c:numRef>
          </c:val>
          <c:extLst>
            <c:ext xmlns:c16="http://schemas.microsoft.com/office/drawing/2014/chart" uri="{C3380CC4-5D6E-409C-BE32-E72D297353CC}">
              <c16:uniqueId val="{00000002-B8C7-46A5-B84E-F69ECA0E8571}"/>
            </c:ext>
          </c:extLst>
        </c:ser>
        <c:ser>
          <c:idx val="3"/>
          <c:order val="3"/>
          <c:tx>
            <c:strRef>
              <c:f>Sheet1!$E$1</c:f>
              <c:strCache>
                <c:ptCount val="1"/>
                <c:pt idx="0">
                  <c:v>Disabled (n=119)</c:v>
                </c:pt>
              </c:strCache>
            </c:strRef>
          </c:tx>
          <c:spPr>
            <a:solidFill>
              <a:schemeClr val="bg1">
                <a:lumMod val="65000"/>
              </a:schemeClr>
            </a:solidFill>
            <a:ln>
              <a:noFill/>
            </a:ln>
            <a:effectLst/>
          </c:spPr>
          <c:invertIfNegative val="0"/>
          <c:dPt>
            <c:idx val="0"/>
            <c:invertIfNegative val="0"/>
            <c:bubble3D val="0"/>
            <c:spPr>
              <a:solidFill>
                <a:schemeClr val="bg1">
                  <a:lumMod val="65000"/>
                </a:schemeClr>
              </a:solidFill>
              <a:ln>
                <a:noFill/>
              </a:ln>
              <a:effectLst/>
            </c:spPr>
            <c:extLst>
              <c:ext xmlns:c16="http://schemas.microsoft.com/office/drawing/2014/chart" uri="{C3380CC4-5D6E-409C-BE32-E72D297353CC}">
                <c16:uniqueId val="{00000001-233F-4489-9294-83227E6ADEA5}"/>
              </c:ext>
            </c:extLst>
          </c:dPt>
          <c:dPt>
            <c:idx val="1"/>
            <c:invertIfNegative val="0"/>
            <c:bubble3D val="0"/>
            <c:spPr>
              <a:solidFill>
                <a:schemeClr val="bg1">
                  <a:lumMod val="65000"/>
                </a:schemeClr>
              </a:solidFill>
              <a:ln>
                <a:noFill/>
              </a:ln>
              <a:effectLst/>
            </c:spPr>
            <c:extLst>
              <c:ext xmlns:c16="http://schemas.microsoft.com/office/drawing/2014/chart" uri="{C3380CC4-5D6E-409C-BE32-E72D297353CC}">
                <c16:uniqueId val="{00000003-B8C7-46A5-B84E-F69ECA0E8571}"/>
              </c:ext>
            </c:extLst>
          </c:dPt>
          <c:dPt>
            <c:idx val="2"/>
            <c:invertIfNegative val="0"/>
            <c:bubble3D val="0"/>
            <c:spPr>
              <a:solidFill>
                <a:schemeClr val="bg1">
                  <a:lumMod val="65000"/>
                </a:schemeClr>
              </a:solidFill>
              <a:ln>
                <a:noFill/>
              </a:ln>
              <a:effectLst/>
            </c:spPr>
            <c:extLst>
              <c:ext xmlns:c16="http://schemas.microsoft.com/office/drawing/2014/chart" uri="{C3380CC4-5D6E-409C-BE32-E72D297353CC}">
                <c16:uniqueId val="{00000002-233F-4489-9294-83227E6ADEA5}"/>
              </c:ext>
            </c:extLst>
          </c:dPt>
          <c:dPt>
            <c:idx val="3"/>
            <c:invertIfNegative val="0"/>
            <c:bubble3D val="0"/>
            <c:spPr>
              <a:solidFill>
                <a:schemeClr val="bg1">
                  <a:lumMod val="65000"/>
                </a:schemeClr>
              </a:solidFill>
              <a:ln>
                <a:noFill/>
              </a:ln>
              <a:effectLst/>
            </c:spPr>
            <c:extLst>
              <c:ext xmlns:c16="http://schemas.microsoft.com/office/drawing/2014/chart" uri="{C3380CC4-5D6E-409C-BE32-E72D297353CC}">
                <c16:uniqueId val="{00000003-233F-4489-9294-83227E6ADEA5}"/>
              </c:ext>
            </c:extLst>
          </c:dPt>
          <c:dPt>
            <c:idx val="4"/>
            <c:invertIfNegative val="0"/>
            <c:bubble3D val="0"/>
            <c:spPr>
              <a:solidFill>
                <a:schemeClr val="bg1">
                  <a:lumMod val="65000"/>
                </a:schemeClr>
              </a:solidFill>
              <a:ln>
                <a:noFill/>
              </a:ln>
              <a:effectLst/>
            </c:spPr>
            <c:extLst>
              <c:ext xmlns:c16="http://schemas.microsoft.com/office/drawing/2014/chart" uri="{C3380CC4-5D6E-409C-BE32-E72D297353CC}">
                <c16:uniqueId val="{00000004-233F-4489-9294-83227E6ADEA5}"/>
              </c:ext>
            </c:extLst>
          </c:dPt>
          <c:dPt>
            <c:idx val="5"/>
            <c:invertIfNegative val="0"/>
            <c:bubble3D val="0"/>
            <c:spPr>
              <a:solidFill>
                <a:schemeClr val="bg1">
                  <a:lumMod val="65000"/>
                </a:schemeClr>
              </a:solidFill>
              <a:ln>
                <a:noFill/>
              </a:ln>
              <a:effectLst/>
            </c:spPr>
            <c:extLst>
              <c:ext xmlns:c16="http://schemas.microsoft.com/office/drawing/2014/chart" uri="{C3380CC4-5D6E-409C-BE32-E72D297353CC}">
                <c16:uniqueId val="{00000005-233F-4489-9294-83227E6ADEA5}"/>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33F-4489-9294-83227E6ADEA5}"/>
                </c:ext>
              </c:extLst>
            </c:dLbl>
            <c:dLbl>
              <c:idx val="1"/>
              <c:layout>
                <c:manualLayout>
                  <c:x val="8.8368013951848207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8C7-46A5-B84E-F69ECA0E8571}"/>
                </c:ext>
              </c:extLst>
            </c:dLbl>
            <c:dLbl>
              <c:idx val="2"/>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33F-4489-9294-83227E6ADEA5}"/>
                </c:ext>
              </c:extLst>
            </c:dLbl>
            <c:dLbl>
              <c:idx val="3"/>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33F-4489-9294-83227E6ADEA5}"/>
                </c:ext>
              </c:extLst>
            </c:dLbl>
            <c:dLbl>
              <c:idx val="4"/>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33F-4489-9294-83227E6ADEA5}"/>
                </c:ext>
              </c:extLst>
            </c:dLbl>
            <c:dLbl>
              <c:idx val="5"/>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33F-4489-9294-83227E6ADEA5}"/>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Sheet1!$E$2:$E$7</c:f>
              <c:numCache>
                <c:formatCode>0%</c:formatCode>
                <c:ptCount val="6"/>
                <c:pt idx="0">
                  <c:v>0.45</c:v>
                </c:pt>
                <c:pt idx="1">
                  <c:v>0.21</c:v>
                </c:pt>
                <c:pt idx="2">
                  <c:v>0.15</c:v>
                </c:pt>
                <c:pt idx="3">
                  <c:v>0.08</c:v>
                </c:pt>
                <c:pt idx="4">
                  <c:v>0.03</c:v>
                </c:pt>
                <c:pt idx="5">
                  <c:v>0.08</c:v>
                </c:pt>
              </c:numCache>
            </c:numRef>
          </c:val>
          <c:extLst>
            <c:ext xmlns:c16="http://schemas.microsoft.com/office/drawing/2014/chart" uri="{C3380CC4-5D6E-409C-BE32-E72D297353CC}">
              <c16:uniqueId val="{00000004-B8C7-46A5-B84E-F69ECA0E8571}"/>
            </c:ext>
          </c:extLst>
        </c:ser>
        <c:dLbls>
          <c:dLblPos val="outEnd"/>
          <c:showLegendKey val="0"/>
          <c:showVal val="1"/>
          <c:showCatName val="0"/>
          <c:showSerName val="0"/>
          <c:showPercent val="0"/>
          <c:showBubbleSize val="0"/>
        </c:dLbls>
        <c:gapWidth val="100"/>
        <c:axId val="2068775232"/>
        <c:axId val="2068776896"/>
      </c:barChart>
      <c:catAx>
        <c:axId val="2068775232"/>
        <c:scaling>
          <c:orientation val="minMax"/>
        </c:scaling>
        <c:delete val="0"/>
        <c:axPos val="b"/>
        <c:numFmt formatCode="General" sourceLinked="1"/>
        <c:majorTickMark val="none"/>
        <c:minorTickMark val="none"/>
        <c:tickLblPos val="nextTo"/>
        <c:spPr>
          <a:noFill/>
          <a:ln w="9525" cap="flat" cmpd="sng" algn="ctr">
            <a:solidFill>
              <a:schemeClr val="bg1">
                <a:lumMod val="95000"/>
              </a:schemeClr>
            </a:solidFill>
            <a:round/>
          </a:ln>
          <a:effectLst/>
        </c:spPr>
        <c:txPr>
          <a:bodyPr rot="-60000000" spcFirstLastPara="1" vertOverflow="ellipsis" vert="horz" wrap="square" anchor="ctr" anchorCtr="1"/>
          <a:lstStyle/>
          <a:p>
            <a:pPr>
              <a:defRPr sz="1200" b="1"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crossAx val="2068776896"/>
        <c:crosses val="autoZero"/>
        <c:auto val="1"/>
        <c:lblAlgn val="ctr"/>
        <c:lblOffset val="100"/>
        <c:noMultiLvlLbl val="0"/>
      </c:catAx>
      <c:valAx>
        <c:axId val="2068776896"/>
        <c:scaling>
          <c:orientation val="minMax"/>
        </c:scaling>
        <c:delete val="1"/>
        <c:axPos val="l"/>
        <c:numFmt formatCode="0%" sourceLinked="1"/>
        <c:majorTickMark val="none"/>
        <c:minorTickMark val="none"/>
        <c:tickLblPos val="nextTo"/>
        <c:crossAx val="2068775232"/>
        <c:crosses val="autoZero"/>
        <c:crossBetween val="between"/>
      </c:valAx>
      <c:spPr>
        <a:noFill/>
        <a:ln>
          <a:noFill/>
        </a:ln>
        <a:effectLst/>
      </c:spPr>
    </c:plotArea>
    <c:legend>
      <c:legendPos val="b"/>
      <c:layout>
        <c:manualLayout>
          <c:xMode val="edge"/>
          <c:yMode val="edge"/>
          <c:x val="0.11483792192943418"/>
          <c:y val="0.94602085615961862"/>
          <c:w val="0.68869451636812196"/>
          <c:h val="5.3979143840381348E-2"/>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rgbClr val="5C5B5A"/>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63178041834186"/>
          <c:y val="2.5449248914779531E-2"/>
          <c:w val="0.59336281921823897"/>
          <c:h val="0.95425654907481605"/>
        </c:manualLayout>
      </c:layout>
      <c:doughnutChart>
        <c:varyColors val="1"/>
        <c:ser>
          <c:idx val="0"/>
          <c:order val="0"/>
          <c:tx>
            <c:strRef>
              <c:f>Sheet1!$B$1</c:f>
              <c:strCache>
                <c:ptCount val="1"/>
                <c:pt idx="0">
                  <c:v>Column1</c:v>
                </c:pt>
              </c:strCache>
            </c:strRef>
          </c:tx>
          <c:dPt>
            <c:idx val="0"/>
            <c:bubble3D val="0"/>
            <c:spPr>
              <a:solidFill>
                <a:srgbClr val="009690"/>
              </a:solidFill>
              <a:ln w="19050">
                <a:solidFill>
                  <a:schemeClr val="lt1"/>
                </a:solidFill>
              </a:ln>
              <a:effectLst/>
            </c:spPr>
            <c:extLst>
              <c:ext xmlns:c16="http://schemas.microsoft.com/office/drawing/2014/chart" uri="{C3380CC4-5D6E-409C-BE32-E72D297353CC}">
                <c16:uniqueId val="{00000001-7A72-499D-AF6B-EE7C3F5AC8C8}"/>
              </c:ext>
            </c:extLst>
          </c:dPt>
          <c:dPt>
            <c:idx val="1"/>
            <c:bubble3D val="0"/>
            <c:spPr>
              <a:solidFill>
                <a:srgbClr val="FA0000"/>
              </a:solidFill>
              <a:ln w="19050">
                <a:solidFill>
                  <a:schemeClr val="lt1"/>
                </a:solidFill>
              </a:ln>
              <a:effectLst/>
            </c:spPr>
            <c:extLst>
              <c:ext xmlns:c16="http://schemas.microsoft.com/office/drawing/2014/chart" uri="{C3380CC4-5D6E-409C-BE32-E72D297353CC}">
                <c16:uniqueId val="{00000003-7A72-499D-AF6B-EE7C3F5AC8C8}"/>
              </c:ext>
            </c:extLst>
          </c:dPt>
          <c:cat>
            <c:strRef>
              <c:f>Sheet1!$A$2:$A$3</c:f>
              <c:strCache>
                <c:ptCount val="2"/>
                <c:pt idx="0">
                  <c:v>Confident</c:v>
                </c:pt>
                <c:pt idx="1">
                  <c:v>NOT confident</c:v>
                </c:pt>
              </c:strCache>
            </c:strRef>
          </c:cat>
          <c:val>
            <c:numRef>
              <c:f>Sheet1!$B$2:$B$3</c:f>
              <c:numCache>
                <c:formatCode>0%</c:formatCode>
                <c:ptCount val="2"/>
                <c:pt idx="0">
                  <c:v>0.86</c:v>
                </c:pt>
                <c:pt idx="1">
                  <c:v>0.13</c:v>
                </c:pt>
              </c:numCache>
            </c:numRef>
          </c:val>
          <c:extLst>
            <c:ext xmlns:c16="http://schemas.microsoft.com/office/drawing/2014/chart" uri="{C3380CC4-5D6E-409C-BE32-E72D297353CC}">
              <c16:uniqueId val="{00000004-7A72-499D-AF6B-EE7C3F5AC8C8}"/>
            </c:ext>
          </c:extLst>
        </c:ser>
        <c:dLbls>
          <c:showLegendKey val="0"/>
          <c:showVal val="0"/>
          <c:showCatName val="0"/>
          <c:showSerName val="0"/>
          <c:showPercent val="0"/>
          <c:showBubbleSize val="0"/>
          <c:showLeaderLines val="1"/>
        </c:dLbls>
        <c:firstSliceAng val="0"/>
        <c:holeSize val="55"/>
      </c:doughnutChart>
      <c:spPr>
        <a:noFill/>
        <a:ln>
          <a:noFill/>
        </a:ln>
        <a:effectLst/>
      </c:spPr>
    </c:plotArea>
    <c:legend>
      <c:legendPos val="r"/>
      <c:layout>
        <c:manualLayout>
          <c:xMode val="edge"/>
          <c:yMode val="edge"/>
          <c:x val="0.71912148457828617"/>
          <c:y val="0.30093225491754882"/>
          <c:w val="0.25248562035246436"/>
          <c:h val="0.50468005071952549"/>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481098363469492E-2"/>
          <c:y val="2.5759092929603704E-2"/>
          <c:w val="0.90739778664872761"/>
          <c:h val="0.83398571110357722"/>
        </c:manualLayout>
      </c:layout>
      <c:barChart>
        <c:barDir val="col"/>
        <c:grouping val="percentStacked"/>
        <c:varyColors val="0"/>
        <c:ser>
          <c:idx val="0"/>
          <c:order val="0"/>
          <c:tx>
            <c:strRef>
              <c:f>Sheet1!$B$1</c:f>
              <c:strCache>
                <c:ptCount val="1"/>
                <c:pt idx="0">
                  <c:v>Low (0-4)</c:v>
                </c:pt>
              </c:strCache>
            </c:strRef>
          </c:tx>
          <c:spPr>
            <a:solidFill>
              <a:srgbClr val="FF0000"/>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Apr '22
(S2)</c:v>
                </c:pt>
                <c:pt idx="1">
                  <c:v>Sept '22 
(S3)</c:v>
                </c:pt>
                <c:pt idx="2">
                  <c:v>Nov '22
(S4)</c:v>
                </c:pt>
                <c:pt idx="3">
                  <c:v>Dec '22
(S5)</c:v>
                </c:pt>
                <c:pt idx="4">
                  <c:v>Mar '23 
(S6)</c:v>
                </c:pt>
                <c:pt idx="5">
                  <c:v>May '23
 (S7)</c:v>
                </c:pt>
              </c:strCache>
            </c:strRef>
          </c:cat>
          <c:val>
            <c:numRef>
              <c:f>Sheet1!$B$2:$B$7</c:f>
              <c:numCache>
                <c:formatCode>0%</c:formatCode>
                <c:ptCount val="6"/>
                <c:pt idx="0">
                  <c:v>0.14000000000000001</c:v>
                </c:pt>
                <c:pt idx="1">
                  <c:v>0.16</c:v>
                </c:pt>
                <c:pt idx="2">
                  <c:v>0.15010720356634799</c:v>
                </c:pt>
                <c:pt idx="3">
                  <c:v>0.151115622013787</c:v>
                </c:pt>
                <c:pt idx="4">
                  <c:v>0.16</c:v>
                </c:pt>
                <c:pt idx="5">
                  <c:v>0.16</c:v>
                </c:pt>
              </c:numCache>
            </c:numRef>
          </c:val>
          <c:extLst>
            <c:ext xmlns:c16="http://schemas.microsoft.com/office/drawing/2014/chart" uri="{C3380CC4-5D6E-409C-BE32-E72D297353CC}">
              <c16:uniqueId val="{00000000-B3B3-446C-9B67-EAAB730F6D0F}"/>
            </c:ext>
          </c:extLst>
        </c:ser>
        <c:ser>
          <c:idx val="1"/>
          <c:order val="1"/>
          <c:tx>
            <c:strRef>
              <c:f>Sheet1!$C$1</c:f>
              <c:strCache>
                <c:ptCount val="1"/>
                <c:pt idx="0">
                  <c:v>Medium (5-6)</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Apr '22
(S2)</c:v>
                </c:pt>
                <c:pt idx="1">
                  <c:v>Sept '22 
(S3)</c:v>
                </c:pt>
                <c:pt idx="2">
                  <c:v>Nov '22
(S4)</c:v>
                </c:pt>
                <c:pt idx="3">
                  <c:v>Dec '22
(S5)</c:v>
                </c:pt>
                <c:pt idx="4">
                  <c:v>Mar '23 
(S6)</c:v>
                </c:pt>
                <c:pt idx="5">
                  <c:v>May '23
 (S7)</c:v>
                </c:pt>
              </c:strCache>
            </c:strRef>
          </c:cat>
          <c:val>
            <c:numRef>
              <c:f>Sheet1!$C$2:$C$7</c:f>
              <c:numCache>
                <c:formatCode>0%</c:formatCode>
                <c:ptCount val="6"/>
                <c:pt idx="0">
                  <c:v>0.23</c:v>
                </c:pt>
                <c:pt idx="1">
                  <c:v>0.24</c:v>
                </c:pt>
                <c:pt idx="2">
                  <c:v>0.23</c:v>
                </c:pt>
                <c:pt idx="3">
                  <c:v>0.23</c:v>
                </c:pt>
                <c:pt idx="4">
                  <c:v>0.21</c:v>
                </c:pt>
                <c:pt idx="5">
                  <c:v>0.23</c:v>
                </c:pt>
              </c:numCache>
            </c:numRef>
          </c:val>
          <c:extLst>
            <c:ext xmlns:c16="http://schemas.microsoft.com/office/drawing/2014/chart" uri="{C3380CC4-5D6E-409C-BE32-E72D297353CC}">
              <c16:uniqueId val="{00000001-B3B3-446C-9B67-EAAB730F6D0F}"/>
            </c:ext>
          </c:extLst>
        </c:ser>
        <c:ser>
          <c:idx val="2"/>
          <c:order val="2"/>
          <c:tx>
            <c:strRef>
              <c:f>Sheet1!$D$1</c:f>
              <c:strCache>
                <c:ptCount val="1"/>
                <c:pt idx="0">
                  <c:v>High (7-8)</c:v>
                </c:pt>
              </c:strCache>
            </c:strRef>
          </c:tx>
          <c:spPr>
            <a:solidFill>
              <a:schemeClr val="tx1">
                <a:lumMod val="25000"/>
                <a:lumOff val="75000"/>
              </a:schemeClr>
            </a:solidFill>
            <a:ln>
              <a:noFill/>
            </a:ln>
            <a:effectLst/>
          </c:spPr>
          <c:invertIfNegative val="0"/>
          <c:dPt>
            <c:idx val="0"/>
            <c:invertIfNegative val="0"/>
            <c:bubble3D val="0"/>
            <c:spPr>
              <a:solidFill>
                <a:srgbClr val="6DD5CE"/>
              </a:solidFill>
              <a:ln>
                <a:noFill/>
              </a:ln>
              <a:effectLst/>
            </c:spPr>
            <c:extLst>
              <c:ext xmlns:c16="http://schemas.microsoft.com/office/drawing/2014/chart" uri="{C3380CC4-5D6E-409C-BE32-E72D297353CC}">
                <c16:uniqueId val="{00000003-B3B3-446C-9B67-EAAB730F6D0F}"/>
              </c:ext>
            </c:extLst>
          </c:dPt>
          <c:dPt>
            <c:idx val="1"/>
            <c:invertIfNegative val="0"/>
            <c:bubble3D val="0"/>
            <c:spPr>
              <a:solidFill>
                <a:srgbClr val="6DD5CE"/>
              </a:solidFill>
              <a:ln>
                <a:noFill/>
              </a:ln>
              <a:effectLst/>
            </c:spPr>
            <c:extLst>
              <c:ext xmlns:c16="http://schemas.microsoft.com/office/drawing/2014/chart" uri="{C3380CC4-5D6E-409C-BE32-E72D297353CC}">
                <c16:uniqueId val="{00000005-B3B3-446C-9B67-EAAB730F6D0F}"/>
              </c:ext>
            </c:extLst>
          </c:dPt>
          <c:dPt>
            <c:idx val="2"/>
            <c:invertIfNegative val="0"/>
            <c:bubble3D val="0"/>
            <c:spPr>
              <a:solidFill>
                <a:srgbClr val="6DD5CE"/>
              </a:solidFill>
              <a:ln>
                <a:noFill/>
              </a:ln>
              <a:effectLst/>
            </c:spPr>
            <c:extLst>
              <c:ext xmlns:c16="http://schemas.microsoft.com/office/drawing/2014/chart" uri="{C3380CC4-5D6E-409C-BE32-E72D297353CC}">
                <c16:uniqueId val="{00000007-B3B3-446C-9B67-EAAB730F6D0F}"/>
              </c:ext>
            </c:extLst>
          </c:dPt>
          <c:dPt>
            <c:idx val="3"/>
            <c:invertIfNegative val="0"/>
            <c:bubble3D val="0"/>
            <c:spPr>
              <a:solidFill>
                <a:srgbClr val="6DD5CE"/>
              </a:solidFill>
              <a:ln>
                <a:noFill/>
              </a:ln>
              <a:effectLst/>
            </c:spPr>
            <c:extLst>
              <c:ext xmlns:c16="http://schemas.microsoft.com/office/drawing/2014/chart" uri="{C3380CC4-5D6E-409C-BE32-E72D297353CC}">
                <c16:uniqueId val="{00000009-B3B3-446C-9B67-EAAB730F6D0F}"/>
              </c:ext>
            </c:extLst>
          </c:dPt>
          <c:dPt>
            <c:idx val="4"/>
            <c:invertIfNegative val="0"/>
            <c:bubble3D val="0"/>
            <c:spPr>
              <a:solidFill>
                <a:srgbClr val="6DD5CE"/>
              </a:solidFill>
              <a:ln>
                <a:noFill/>
              </a:ln>
              <a:effectLst/>
            </c:spPr>
            <c:extLst>
              <c:ext xmlns:c16="http://schemas.microsoft.com/office/drawing/2014/chart" uri="{C3380CC4-5D6E-409C-BE32-E72D297353CC}">
                <c16:uniqueId val="{0000000B-B3B3-446C-9B67-EAAB730F6D0F}"/>
              </c:ext>
            </c:extLst>
          </c:dPt>
          <c:dPt>
            <c:idx val="5"/>
            <c:invertIfNegative val="0"/>
            <c:bubble3D val="0"/>
            <c:spPr>
              <a:solidFill>
                <a:srgbClr val="6DD5CE"/>
              </a:solidFill>
              <a:ln>
                <a:noFill/>
              </a:ln>
              <a:effectLst/>
            </c:spPr>
            <c:extLst>
              <c:ext xmlns:c16="http://schemas.microsoft.com/office/drawing/2014/chart" uri="{C3380CC4-5D6E-409C-BE32-E72D297353CC}">
                <c16:uniqueId val="{0000000D-B3B3-446C-9B67-EAAB730F6D0F}"/>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Apr '22
(S2)</c:v>
                </c:pt>
                <c:pt idx="1">
                  <c:v>Sept '22 
(S3)</c:v>
                </c:pt>
                <c:pt idx="2">
                  <c:v>Nov '22
(S4)</c:v>
                </c:pt>
                <c:pt idx="3">
                  <c:v>Dec '22
(S5)</c:v>
                </c:pt>
                <c:pt idx="4">
                  <c:v>Mar '23 
(S6)</c:v>
                </c:pt>
                <c:pt idx="5">
                  <c:v>May '23
 (S7)</c:v>
                </c:pt>
              </c:strCache>
            </c:strRef>
          </c:cat>
          <c:val>
            <c:numRef>
              <c:f>Sheet1!$D$2:$D$7</c:f>
              <c:numCache>
                <c:formatCode>0%</c:formatCode>
                <c:ptCount val="6"/>
                <c:pt idx="0">
                  <c:v>0.44</c:v>
                </c:pt>
                <c:pt idx="1">
                  <c:v>0.43</c:v>
                </c:pt>
                <c:pt idx="2">
                  <c:v>0.46</c:v>
                </c:pt>
                <c:pt idx="3">
                  <c:v>0.43</c:v>
                </c:pt>
                <c:pt idx="4">
                  <c:v>0.43</c:v>
                </c:pt>
                <c:pt idx="5">
                  <c:v>0.42</c:v>
                </c:pt>
              </c:numCache>
            </c:numRef>
          </c:val>
          <c:extLst>
            <c:ext xmlns:c16="http://schemas.microsoft.com/office/drawing/2014/chart" uri="{C3380CC4-5D6E-409C-BE32-E72D297353CC}">
              <c16:uniqueId val="{0000000E-B3B3-446C-9B67-EAAB730F6D0F}"/>
            </c:ext>
          </c:extLst>
        </c:ser>
        <c:ser>
          <c:idx val="3"/>
          <c:order val="3"/>
          <c:tx>
            <c:strRef>
              <c:f>Sheet1!$E$1</c:f>
              <c:strCache>
                <c:ptCount val="1"/>
                <c:pt idx="0">
                  <c:v>Very high (9-10)</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Apr '22
(S2)</c:v>
                </c:pt>
                <c:pt idx="1">
                  <c:v>Sept '22 
(S3)</c:v>
                </c:pt>
                <c:pt idx="2">
                  <c:v>Nov '22
(S4)</c:v>
                </c:pt>
                <c:pt idx="3">
                  <c:v>Dec '22
(S5)</c:v>
                </c:pt>
                <c:pt idx="4">
                  <c:v>Mar '23 
(S6)</c:v>
                </c:pt>
                <c:pt idx="5">
                  <c:v>May '23
 (S7)</c:v>
                </c:pt>
              </c:strCache>
            </c:strRef>
          </c:cat>
          <c:val>
            <c:numRef>
              <c:f>Sheet1!$E$2:$E$7</c:f>
              <c:numCache>
                <c:formatCode>0%</c:formatCode>
                <c:ptCount val="6"/>
                <c:pt idx="0">
                  <c:v>0.19</c:v>
                </c:pt>
                <c:pt idx="1">
                  <c:v>0.17286028087842301</c:v>
                </c:pt>
                <c:pt idx="2">
                  <c:v>0.156660413478867</c:v>
                </c:pt>
                <c:pt idx="3">
                  <c:v>0.18416821028569899</c:v>
                </c:pt>
                <c:pt idx="4">
                  <c:v>0.2</c:v>
                </c:pt>
                <c:pt idx="5">
                  <c:v>0.18</c:v>
                </c:pt>
              </c:numCache>
            </c:numRef>
          </c:val>
          <c:extLst>
            <c:ext xmlns:c16="http://schemas.microsoft.com/office/drawing/2014/chart" uri="{C3380CC4-5D6E-409C-BE32-E72D297353CC}">
              <c16:uniqueId val="{0000000F-B3B3-446C-9B67-EAAB730F6D0F}"/>
            </c:ext>
          </c:extLst>
        </c:ser>
        <c:dLbls>
          <c:showLegendKey val="0"/>
          <c:showVal val="0"/>
          <c:showCatName val="0"/>
          <c:showSerName val="0"/>
          <c:showPercent val="0"/>
          <c:showBubbleSize val="0"/>
        </c:dLbls>
        <c:gapWidth val="75"/>
        <c:overlap val="100"/>
        <c:axId val="1948619855"/>
        <c:axId val="1948612367"/>
      </c:barChart>
      <c:catAx>
        <c:axId val="1948619855"/>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crossAx val="1948612367"/>
        <c:crosses val="autoZero"/>
        <c:auto val="1"/>
        <c:lblAlgn val="ctr"/>
        <c:lblOffset val="100"/>
        <c:noMultiLvlLbl val="0"/>
      </c:catAx>
      <c:valAx>
        <c:axId val="1948612367"/>
        <c:scaling>
          <c:orientation val="minMax"/>
        </c:scaling>
        <c:delete val="1"/>
        <c:axPos val="l"/>
        <c:numFmt formatCode="0%" sourceLinked="1"/>
        <c:majorTickMark val="out"/>
        <c:minorTickMark val="none"/>
        <c:tickLblPos val="nextTo"/>
        <c:crossAx val="1948619855"/>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rgbClr val="5C5B5A"/>
                </a:solidFill>
                <a:latin typeface="Arial" panose="020B0604020202020204" pitchFamily="34" charset="0"/>
                <a:ea typeface="+mn-ea"/>
                <a:cs typeface="Arial" panose="020B0604020202020204" pitchFamily="34" charset="0"/>
              </a:defRPr>
            </a:pPr>
            <a:r>
              <a:rPr lang="en-GB" sz="1400" b="1" dirty="0">
                <a:solidFill>
                  <a:srgbClr val="5C5B5A"/>
                </a:solidFill>
              </a:rPr>
              <a:t>Number of aspects of digital exclusion experienced**</a:t>
            </a:r>
          </a:p>
        </c:rich>
      </c:tx>
      <c:overlay val="0"/>
      <c:spPr>
        <a:noFill/>
        <a:ln>
          <a:noFill/>
        </a:ln>
        <a:effectLst/>
      </c:spPr>
      <c:txPr>
        <a:bodyPr rot="0" spcFirstLastPara="1" vertOverflow="ellipsis" vert="horz" wrap="square" anchor="ctr" anchorCtr="1"/>
        <a:lstStyle/>
        <a:p>
          <a:pPr>
            <a:defRPr sz="1400" b="1" i="0" u="none" strike="noStrike" kern="1200" spc="0" baseline="0">
              <a:solidFill>
                <a:srgbClr val="5C5B5A"/>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3.2320610443850534E-3"/>
          <c:y val="8.0873239504943489E-2"/>
          <c:w val="0.99389396795199259"/>
          <c:h val="0.71953375835334554"/>
        </c:manualLayout>
      </c:layout>
      <c:barChart>
        <c:barDir val="col"/>
        <c:grouping val="clustered"/>
        <c:varyColors val="0"/>
        <c:ser>
          <c:idx val="0"/>
          <c:order val="0"/>
          <c:tx>
            <c:strRef>
              <c:f>Sheet1!$B$1</c:f>
              <c:strCache>
                <c:ptCount val="1"/>
                <c:pt idx="0">
                  <c:v>Total</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Sheet1!$B$2:$B$7</c:f>
              <c:numCache>
                <c:formatCode>0%</c:formatCode>
                <c:ptCount val="6"/>
                <c:pt idx="0">
                  <c:v>0.63</c:v>
                </c:pt>
                <c:pt idx="1">
                  <c:v>0.2</c:v>
                </c:pt>
                <c:pt idx="2">
                  <c:v>7.0000000000000007E-2</c:v>
                </c:pt>
                <c:pt idx="3">
                  <c:v>0.03</c:v>
                </c:pt>
                <c:pt idx="4">
                  <c:v>2.9322009333414702E-2</c:v>
                </c:pt>
                <c:pt idx="5">
                  <c:v>3.9329758668071299E-2</c:v>
                </c:pt>
              </c:numCache>
            </c:numRef>
          </c:val>
          <c:extLst>
            <c:ext xmlns:c16="http://schemas.microsoft.com/office/drawing/2014/chart" uri="{C3380CC4-5D6E-409C-BE32-E72D297353CC}">
              <c16:uniqueId val="{00000000-B8C7-46A5-B84E-F69ECA0E8571}"/>
            </c:ext>
          </c:extLst>
        </c:ser>
        <c:ser>
          <c:idx val="1"/>
          <c:order val="1"/>
          <c:tx>
            <c:strRef>
              <c:f>Sheet1!$C$1</c:f>
              <c:strCache>
                <c:ptCount val="1"/>
                <c:pt idx="0">
                  <c:v>Sept (S3)</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Sheet1!$C$2:$C$7</c:f>
            </c:numRef>
          </c:val>
          <c:extLst>
            <c:ext xmlns:c16="http://schemas.microsoft.com/office/drawing/2014/chart" uri="{C3380CC4-5D6E-409C-BE32-E72D297353CC}">
              <c16:uniqueId val="{00000001-B8C7-46A5-B84E-F69ECA0E8571}"/>
            </c:ext>
          </c:extLst>
        </c:ser>
        <c:ser>
          <c:idx val="2"/>
          <c:order val="2"/>
          <c:tx>
            <c:strRef>
              <c:f>Sheet1!$D$1</c:f>
              <c:strCache>
                <c:ptCount val="1"/>
                <c:pt idx="0">
                  <c:v>Oct (S4)</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Sheet1!$D$2:$D$7</c:f>
            </c:numRef>
          </c:val>
          <c:extLst>
            <c:ext xmlns:c16="http://schemas.microsoft.com/office/drawing/2014/chart" uri="{C3380CC4-5D6E-409C-BE32-E72D297353CC}">
              <c16:uniqueId val="{00000002-B8C7-46A5-B84E-F69ECA0E8571}"/>
            </c:ext>
          </c:extLst>
        </c:ser>
        <c:ser>
          <c:idx val="3"/>
          <c:order val="3"/>
          <c:tx>
            <c:strRef>
              <c:f>Sheet1!$E$1</c:f>
              <c:strCache>
                <c:ptCount val="1"/>
                <c:pt idx="0">
                  <c:v>Jan (S5)</c:v>
                </c:pt>
              </c:strCache>
            </c:strRef>
          </c:tx>
          <c:spPr>
            <a:solidFill>
              <a:srgbClr val="6DD5CE"/>
            </a:solidFill>
            <a:ln>
              <a:noFill/>
            </a:ln>
            <a:effectLst/>
          </c:spPr>
          <c:invertIfNegative val="0"/>
          <c:dLbls>
            <c:dLbl>
              <c:idx val="1"/>
              <c:layout>
                <c:manualLayout>
                  <c:x val="-2.4682950552810873E-5"/>
                  <c:y val="5.360168503438744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8C7-46A5-B84E-F69ECA0E8571}"/>
                </c:ext>
              </c:extLst>
            </c:dLbl>
            <c:spPr>
              <a:noFill/>
              <a:ln>
                <a:noFill/>
              </a:ln>
              <a:effectLst/>
            </c:spPr>
            <c:txPr>
              <a:bodyPr rot="0" spcFirstLastPara="1" vertOverflow="ellipsis" vert="horz" wrap="square" anchor="ctr" anchorCtr="1"/>
              <a:lstStyle/>
              <a:p>
                <a:pPr>
                  <a:defRPr sz="11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Sheet1!$E$2:$E$7</c:f>
              <c:numCache>
                <c:formatCode>0%</c:formatCode>
                <c:ptCount val="6"/>
                <c:pt idx="0">
                  <c:v>0.6</c:v>
                </c:pt>
                <c:pt idx="1">
                  <c:v>0.2</c:v>
                </c:pt>
                <c:pt idx="2">
                  <c:v>8.7008995288151106E-2</c:v>
                </c:pt>
                <c:pt idx="3">
                  <c:v>3.7912374230924799E-2</c:v>
                </c:pt>
                <c:pt idx="4">
                  <c:v>2.7119020626034301E-2</c:v>
                </c:pt>
                <c:pt idx="5">
                  <c:v>4.8437934579874303E-2</c:v>
                </c:pt>
              </c:numCache>
            </c:numRef>
          </c:val>
          <c:extLst>
            <c:ext xmlns:c16="http://schemas.microsoft.com/office/drawing/2014/chart" uri="{C3380CC4-5D6E-409C-BE32-E72D297353CC}">
              <c16:uniqueId val="{00000004-B8C7-46A5-B84E-F69ECA0E8571}"/>
            </c:ext>
          </c:extLst>
        </c:ser>
        <c:ser>
          <c:idx val="4"/>
          <c:order val="4"/>
          <c:tx>
            <c:strRef>
              <c:f>Sheet1!$F$1</c:f>
              <c:strCache>
                <c:ptCount val="1"/>
                <c:pt idx="0">
                  <c:v>Mar (S6)</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Sheet1!$F$2:$F$7</c:f>
              <c:numCache>
                <c:formatCode>0%</c:formatCode>
                <c:ptCount val="6"/>
                <c:pt idx="0">
                  <c:v>0.66</c:v>
                </c:pt>
                <c:pt idx="1">
                  <c:v>0.19</c:v>
                </c:pt>
                <c:pt idx="2">
                  <c:v>8.48146220288091E-2</c:v>
                </c:pt>
                <c:pt idx="3">
                  <c:v>0.02</c:v>
                </c:pt>
                <c:pt idx="4">
                  <c:v>0.02</c:v>
                </c:pt>
                <c:pt idx="5">
                  <c:v>0.04</c:v>
                </c:pt>
              </c:numCache>
            </c:numRef>
          </c:val>
          <c:extLst>
            <c:ext xmlns:c16="http://schemas.microsoft.com/office/drawing/2014/chart" uri="{C3380CC4-5D6E-409C-BE32-E72D297353CC}">
              <c16:uniqueId val="{00000001-ADAF-4C6C-821C-AE915BD6E796}"/>
            </c:ext>
          </c:extLst>
        </c:ser>
        <c:ser>
          <c:idx val="5"/>
          <c:order val="5"/>
          <c:tx>
            <c:strRef>
              <c:f>Sheet1!$G$1</c:f>
              <c:strCache>
                <c:ptCount val="1"/>
                <c:pt idx="0">
                  <c:v>May (S7)</c:v>
                </c:pt>
              </c:strCache>
            </c:strRef>
          </c:tx>
          <c:spPr>
            <a:solidFill>
              <a:srgbClr val="5B9BD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Sheet1!$G$2:$G$7</c:f>
              <c:numCache>
                <c:formatCode>0%</c:formatCode>
                <c:ptCount val="6"/>
                <c:pt idx="0">
                  <c:v>0.64417514941193799</c:v>
                </c:pt>
                <c:pt idx="1">
                  <c:v>0.21</c:v>
                </c:pt>
                <c:pt idx="2">
                  <c:v>6.4534445829888903E-2</c:v>
                </c:pt>
                <c:pt idx="3">
                  <c:v>2.8888207375439599E-2</c:v>
                </c:pt>
                <c:pt idx="4">
                  <c:v>3.4465068948296297E-2</c:v>
                </c:pt>
                <c:pt idx="5">
                  <c:v>3.4307564731481097E-2</c:v>
                </c:pt>
              </c:numCache>
            </c:numRef>
          </c:val>
          <c:extLst>
            <c:ext xmlns:c16="http://schemas.microsoft.com/office/drawing/2014/chart" uri="{C3380CC4-5D6E-409C-BE32-E72D297353CC}">
              <c16:uniqueId val="{00000000-4E33-43A0-900F-CFCBAB16377D}"/>
            </c:ext>
          </c:extLst>
        </c:ser>
        <c:dLbls>
          <c:dLblPos val="outEnd"/>
          <c:showLegendKey val="0"/>
          <c:showVal val="1"/>
          <c:showCatName val="0"/>
          <c:showSerName val="0"/>
          <c:showPercent val="0"/>
          <c:showBubbleSize val="0"/>
        </c:dLbls>
        <c:gapWidth val="100"/>
        <c:axId val="2068775232"/>
        <c:axId val="2068776896"/>
      </c:barChart>
      <c:catAx>
        <c:axId val="2068775232"/>
        <c:scaling>
          <c:orientation val="minMax"/>
        </c:scaling>
        <c:delete val="0"/>
        <c:axPos val="b"/>
        <c:numFmt formatCode="General" sourceLinked="1"/>
        <c:majorTickMark val="none"/>
        <c:minorTickMark val="none"/>
        <c:tickLblPos val="nextTo"/>
        <c:spPr>
          <a:noFill/>
          <a:ln w="9525" cap="flat" cmpd="sng" algn="ctr">
            <a:solidFill>
              <a:schemeClr val="bg1">
                <a:lumMod val="95000"/>
              </a:schemeClr>
            </a:solidFill>
            <a:round/>
          </a:ln>
          <a:effectLst/>
        </c:spPr>
        <c:txPr>
          <a:bodyPr rot="-60000000" spcFirstLastPara="1" vertOverflow="ellipsis" vert="horz" wrap="square" anchor="ctr" anchorCtr="1"/>
          <a:lstStyle/>
          <a:p>
            <a:pPr>
              <a:defRPr sz="1200" b="1"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crossAx val="2068776896"/>
        <c:crosses val="autoZero"/>
        <c:auto val="1"/>
        <c:lblAlgn val="ctr"/>
        <c:lblOffset val="100"/>
        <c:noMultiLvlLbl val="0"/>
      </c:catAx>
      <c:valAx>
        <c:axId val="2068776896"/>
        <c:scaling>
          <c:orientation val="minMax"/>
        </c:scaling>
        <c:delete val="1"/>
        <c:axPos val="l"/>
        <c:numFmt formatCode="0%" sourceLinked="1"/>
        <c:majorTickMark val="none"/>
        <c:minorTickMark val="none"/>
        <c:tickLblPos val="nextTo"/>
        <c:crossAx val="2068775232"/>
        <c:crosses val="autoZero"/>
        <c:crossBetween val="between"/>
      </c:valAx>
      <c:spPr>
        <a:noFill/>
        <a:ln>
          <a:noFill/>
        </a:ln>
        <a:effectLst/>
      </c:spPr>
    </c:plotArea>
    <c:legend>
      <c:legendPos val="b"/>
      <c:layout>
        <c:manualLayout>
          <c:xMode val="edge"/>
          <c:yMode val="edge"/>
          <c:x val="0.4634147243298099"/>
          <c:y val="0.1821967700975192"/>
          <c:w val="0.4455079820998894"/>
          <c:h val="5.1661050799836329E-2"/>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rgbClr val="5C5B5A"/>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400" b="1" u="none" dirty="0">
                <a:latin typeface="+mj-lt"/>
              </a:rPr>
              <a:t>How confident</a:t>
            </a:r>
            <a:r>
              <a:rPr lang="en-GB" sz="1400" b="1" u="none" baseline="0" dirty="0">
                <a:latin typeface="+mj-lt"/>
              </a:rPr>
              <a:t> are you in using digital services online?</a:t>
            </a:r>
            <a:endParaRPr lang="en-GB" sz="1400" b="1" u="none" dirty="0">
              <a:latin typeface="+mj-lt"/>
            </a:endParaRPr>
          </a:p>
        </c:rich>
      </c:tx>
      <c:layout>
        <c:manualLayout>
          <c:xMode val="edge"/>
          <c:yMode val="edge"/>
          <c:x val="0.32387500203088221"/>
          <c:y val="7.3422711339497612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3199983500999374"/>
          <c:y val="1.2241700661844676E-2"/>
          <c:w val="0.763890946304011"/>
          <c:h val="0.8744225536611695"/>
        </c:manualLayout>
      </c:layout>
      <c:barChart>
        <c:barDir val="col"/>
        <c:grouping val="stacked"/>
        <c:varyColors val="0"/>
        <c:ser>
          <c:idx val="0"/>
          <c:order val="0"/>
          <c:tx>
            <c:strRef>
              <c:f>Sheet1!$B$1</c:f>
              <c:strCache>
                <c:ptCount val="1"/>
                <c:pt idx="0">
                  <c:v>Prefer not to say</c:v>
                </c:pt>
              </c:strCache>
            </c:strRef>
          </c:tx>
          <c:spPr>
            <a:solidFill>
              <a:schemeClr val="bg2"/>
            </a:solidFill>
            <a:ln>
              <a:noFill/>
            </a:ln>
            <a:effectLst/>
          </c:spPr>
          <c:invertIfNegative val="0"/>
          <c:dLbls>
            <c:delete val="1"/>
          </c:dLbls>
          <c:cat>
            <c:strRef>
              <c:f>Sheet1!$A$2:$A$3</c:f>
              <c:strCache>
                <c:ptCount val="2"/>
                <c:pt idx="0">
                  <c:v>Someone else in
 your household</c:v>
                </c:pt>
                <c:pt idx="1">
                  <c:v>You</c:v>
                </c:pt>
              </c:strCache>
            </c:strRef>
          </c:cat>
          <c:val>
            <c:numRef>
              <c:f>Sheet1!$B$2:$B$3</c:f>
              <c:numCache>
                <c:formatCode>0%</c:formatCode>
                <c:ptCount val="2"/>
                <c:pt idx="0">
                  <c:v>0.01</c:v>
                </c:pt>
                <c:pt idx="1">
                  <c:v>0.01</c:v>
                </c:pt>
              </c:numCache>
            </c:numRef>
          </c:val>
          <c:extLst>
            <c:ext xmlns:c16="http://schemas.microsoft.com/office/drawing/2014/chart" uri="{C3380CC4-5D6E-409C-BE32-E72D297353CC}">
              <c16:uniqueId val="{00000000-6BA3-45A5-B382-40D7FC9AED71}"/>
            </c:ext>
          </c:extLst>
        </c:ser>
        <c:ser>
          <c:idx val="1"/>
          <c:order val="1"/>
          <c:tx>
            <c:strRef>
              <c:f>Sheet1!$C$1</c:f>
              <c:strCache>
                <c:ptCount val="1"/>
                <c:pt idx="0">
                  <c:v>Not at all confident</c:v>
                </c:pt>
              </c:strCache>
            </c:strRef>
          </c:tx>
          <c:spPr>
            <a:solidFill>
              <a:srgbClr val="FA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Someone else in
 your household</c:v>
                </c:pt>
                <c:pt idx="1">
                  <c:v>You</c:v>
                </c:pt>
              </c:strCache>
            </c:strRef>
          </c:cat>
          <c:val>
            <c:numRef>
              <c:f>Sheet1!$C$2:$C$3</c:f>
              <c:numCache>
                <c:formatCode>0%</c:formatCode>
                <c:ptCount val="2"/>
                <c:pt idx="0">
                  <c:v>0.02</c:v>
                </c:pt>
                <c:pt idx="1">
                  <c:v>0.05</c:v>
                </c:pt>
              </c:numCache>
            </c:numRef>
          </c:val>
          <c:extLst>
            <c:ext xmlns:c16="http://schemas.microsoft.com/office/drawing/2014/chart" uri="{C3380CC4-5D6E-409C-BE32-E72D297353CC}">
              <c16:uniqueId val="{00000001-6BA3-45A5-B382-40D7FC9AED71}"/>
            </c:ext>
          </c:extLst>
        </c:ser>
        <c:ser>
          <c:idx val="2"/>
          <c:order val="2"/>
          <c:tx>
            <c:strRef>
              <c:f>Sheet1!$D$1</c:f>
              <c:strCache>
                <c:ptCount val="1"/>
                <c:pt idx="0">
                  <c:v>Not very confident</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Someone else in
 your household</c:v>
                </c:pt>
                <c:pt idx="1">
                  <c:v>You</c:v>
                </c:pt>
              </c:strCache>
            </c:strRef>
          </c:cat>
          <c:val>
            <c:numRef>
              <c:f>Sheet1!$D$2:$D$3</c:f>
              <c:numCache>
                <c:formatCode>0%</c:formatCode>
                <c:ptCount val="2"/>
                <c:pt idx="0">
                  <c:v>0.09</c:v>
                </c:pt>
                <c:pt idx="1">
                  <c:v>0.05</c:v>
                </c:pt>
              </c:numCache>
            </c:numRef>
          </c:val>
          <c:extLst>
            <c:ext xmlns:c16="http://schemas.microsoft.com/office/drawing/2014/chart" uri="{C3380CC4-5D6E-409C-BE32-E72D297353CC}">
              <c16:uniqueId val="{00000002-6BA3-45A5-B382-40D7FC9AED71}"/>
            </c:ext>
          </c:extLst>
        </c:ser>
        <c:ser>
          <c:idx val="3"/>
          <c:order val="3"/>
          <c:tx>
            <c:strRef>
              <c:f>Sheet1!$E$1</c:f>
              <c:strCache>
                <c:ptCount val="1"/>
                <c:pt idx="0">
                  <c:v>Quite confident </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Someone else in
 your household</c:v>
                </c:pt>
                <c:pt idx="1">
                  <c:v>You</c:v>
                </c:pt>
              </c:strCache>
            </c:strRef>
          </c:cat>
          <c:val>
            <c:numRef>
              <c:f>Sheet1!$E$2:$E$3</c:f>
              <c:numCache>
                <c:formatCode>0%</c:formatCode>
                <c:ptCount val="2"/>
                <c:pt idx="0">
                  <c:v>0.3</c:v>
                </c:pt>
                <c:pt idx="1">
                  <c:v>0.28000000000000003</c:v>
                </c:pt>
              </c:numCache>
            </c:numRef>
          </c:val>
          <c:extLst>
            <c:ext xmlns:c16="http://schemas.microsoft.com/office/drawing/2014/chart" uri="{C3380CC4-5D6E-409C-BE32-E72D297353CC}">
              <c16:uniqueId val="{00000003-6BA3-45A5-B382-40D7FC9AED71}"/>
            </c:ext>
          </c:extLst>
        </c:ser>
        <c:ser>
          <c:idx val="4"/>
          <c:order val="4"/>
          <c:tx>
            <c:strRef>
              <c:f>Sheet1!$F$1</c:f>
              <c:strCache>
                <c:ptCount val="1"/>
                <c:pt idx="0">
                  <c:v>Very confident</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Someone else in
 your household</c:v>
                </c:pt>
                <c:pt idx="1">
                  <c:v>You</c:v>
                </c:pt>
              </c:strCache>
            </c:strRef>
          </c:cat>
          <c:val>
            <c:numRef>
              <c:f>Sheet1!$F$2:$F$3</c:f>
              <c:numCache>
                <c:formatCode>0%</c:formatCode>
                <c:ptCount val="2"/>
                <c:pt idx="0">
                  <c:v>0.56999999999999995</c:v>
                </c:pt>
                <c:pt idx="1">
                  <c:v>0.61</c:v>
                </c:pt>
              </c:numCache>
            </c:numRef>
          </c:val>
          <c:extLst>
            <c:ext xmlns:c16="http://schemas.microsoft.com/office/drawing/2014/chart" uri="{C3380CC4-5D6E-409C-BE32-E72D297353CC}">
              <c16:uniqueId val="{00000004-6BA3-45A5-B382-40D7FC9AED71}"/>
            </c:ext>
          </c:extLst>
        </c:ser>
        <c:dLbls>
          <c:dLblPos val="ctr"/>
          <c:showLegendKey val="0"/>
          <c:showVal val="1"/>
          <c:showCatName val="0"/>
          <c:showSerName val="0"/>
          <c:showPercent val="0"/>
          <c:showBubbleSize val="0"/>
        </c:dLbls>
        <c:gapWidth val="66"/>
        <c:overlap val="100"/>
        <c:axId val="676988536"/>
        <c:axId val="676986568"/>
      </c:barChart>
      <c:catAx>
        <c:axId val="676988536"/>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76986568"/>
        <c:crosses val="autoZero"/>
        <c:auto val="1"/>
        <c:lblAlgn val="ctr"/>
        <c:lblOffset val="100"/>
        <c:noMultiLvlLbl val="0"/>
      </c:catAx>
      <c:valAx>
        <c:axId val="676986568"/>
        <c:scaling>
          <c:orientation val="minMax"/>
        </c:scaling>
        <c:delete val="1"/>
        <c:axPos val="r"/>
        <c:numFmt formatCode="0%" sourceLinked="1"/>
        <c:majorTickMark val="none"/>
        <c:minorTickMark val="none"/>
        <c:tickLblPos val="nextTo"/>
        <c:crossAx val="676988536"/>
        <c:crosses val="autoZero"/>
        <c:crossBetween val="between"/>
      </c:valAx>
      <c:spPr>
        <a:noFill/>
        <a:ln>
          <a:noFill/>
        </a:ln>
        <a:effectLst/>
      </c:spPr>
    </c:plotArea>
    <c:legend>
      <c:legendPos val="l"/>
      <c:layout>
        <c:manualLayout>
          <c:xMode val="edge"/>
          <c:yMode val="edge"/>
          <c:x val="1.0616302437517686E-2"/>
          <c:y val="0.14305669546654592"/>
          <c:w val="0.23343706746298529"/>
          <c:h val="0.75705367936314116"/>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rgbClr val="5C5B5A"/>
                </a:solidFill>
                <a:latin typeface="Arial" panose="020B0604020202020204" pitchFamily="34" charset="0"/>
                <a:ea typeface="+mn-ea"/>
                <a:cs typeface="Arial" panose="020B0604020202020204" pitchFamily="34" charset="0"/>
              </a:defRPr>
            </a:pPr>
            <a:r>
              <a:rPr lang="en-GB" sz="1400" b="1" dirty="0">
                <a:solidFill>
                  <a:srgbClr val="5C5B5A"/>
                </a:solidFill>
              </a:rPr>
              <a:t>Number of aspects of digital exclusion experienced</a:t>
            </a:r>
          </a:p>
        </c:rich>
      </c:tx>
      <c:overlay val="0"/>
      <c:spPr>
        <a:noFill/>
        <a:ln>
          <a:noFill/>
        </a:ln>
        <a:effectLst/>
      </c:spPr>
      <c:txPr>
        <a:bodyPr rot="0" spcFirstLastPara="1" vertOverflow="ellipsis" vert="horz" wrap="square" anchor="ctr" anchorCtr="1"/>
        <a:lstStyle/>
        <a:p>
          <a:pPr>
            <a:defRPr sz="1400" b="1" i="0" u="none" strike="noStrike" kern="1200" spc="0" baseline="0">
              <a:solidFill>
                <a:srgbClr val="5C5B5A"/>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3.0323533866623526E-2"/>
          <c:y val="8.0873239504943489E-2"/>
          <c:w val="0.95188820681363329"/>
          <c:h val="0.70431151902700995"/>
        </c:manualLayout>
      </c:layout>
      <c:barChart>
        <c:barDir val="col"/>
        <c:grouping val="clustered"/>
        <c:varyColors val="0"/>
        <c:ser>
          <c:idx val="0"/>
          <c:order val="0"/>
          <c:tx>
            <c:strRef>
              <c:f>Sheet1!$B$1</c:f>
              <c:strCache>
                <c:ptCount val="1"/>
                <c:pt idx="0">
                  <c:v>Spring (S1+S2): Total</c:v>
                </c:pt>
              </c:strCache>
              <c:extLst xmlns:c15="http://schemas.microsoft.com/office/drawing/2012/chart"/>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extLst xmlns:c15="http://schemas.microsoft.com/office/drawing/2012/chart"/>
            </c:strRef>
          </c:cat>
          <c:val>
            <c:numRef>
              <c:f>Sheet1!$B$2:$B$7</c:f>
              <c:extLst xmlns:c15="http://schemas.microsoft.com/office/drawing/2012/chart"/>
            </c:numRef>
          </c:val>
          <c:extLst xmlns:c15="http://schemas.microsoft.com/office/drawing/2012/chart">
            <c:ext xmlns:c16="http://schemas.microsoft.com/office/drawing/2014/chart" uri="{C3380CC4-5D6E-409C-BE32-E72D297353CC}">
              <c16:uniqueId val="{00000000-7FB1-4EB6-9246-DEE6481016AD}"/>
            </c:ext>
          </c:extLst>
        </c:ser>
        <c:ser>
          <c:idx val="1"/>
          <c:order val="1"/>
          <c:tx>
            <c:strRef>
              <c:f>Sheet1!$C$1</c:f>
              <c:strCache>
                <c:ptCount val="1"/>
                <c:pt idx="0">
                  <c:v>Autumn (S5+S6+S7):Total</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Sheet1!$C$2:$C$7</c:f>
              <c:numCache>
                <c:formatCode>0%</c:formatCode>
                <c:ptCount val="6"/>
                <c:pt idx="0">
                  <c:v>0.62</c:v>
                </c:pt>
                <c:pt idx="1">
                  <c:v>0.2</c:v>
                </c:pt>
                <c:pt idx="2">
                  <c:v>0.08</c:v>
                </c:pt>
                <c:pt idx="3">
                  <c:v>0.04</c:v>
                </c:pt>
                <c:pt idx="4">
                  <c:v>0.03</c:v>
                </c:pt>
                <c:pt idx="5">
                  <c:v>0.04</c:v>
                </c:pt>
              </c:numCache>
            </c:numRef>
          </c:val>
          <c:extLst>
            <c:ext xmlns:c16="http://schemas.microsoft.com/office/drawing/2014/chart" uri="{C3380CC4-5D6E-409C-BE32-E72D297353CC}">
              <c16:uniqueId val="{00000002-7FB1-4EB6-9246-DEE6481016AD}"/>
            </c:ext>
          </c:extLst>
        </c:ser>
        <c:ser>
          <c:idx val="2"/>
          <c:order val="2"/>
          <c:tx>
            <c:strRef>
              <c:f>Sheet1!$D$1</c:f>
              <c:strCache>
                <c:ptCount val="1"/>
                <c:pt idx="0">
                  <c:v>16-24 (n=101)</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Sheet1!$D$2:$D$7</c:f>
              <c:numCache>
                <c:formatCode>0%</c:formatCode>
                <c:ptCount val="6"/>
                <c:pt idx="0">
                  <c:v>0.64</c:v>
                </c:pt>
                <c:pt idx="1">
                  <c:v>0.19</c:v>
                </c:pt>
                <c:pt idx="2">
                  <c:v>7.0000000000000007E-2</c:v>
                </c:pt>
                <c:pt idx="3">
                  <c:v>0.02</c:v>
                </c:pt>
                <c:pt idx="4">
                  <c:v>0.05</c:v>
                </c:pt>
                <c:pt idx="5">
                  <c:v>0.03</c:v>
                </c:pt>
              </c:numCache>
            </c:numRef>
          </c:val>
          <c:extLst>
            <c:ext xmlns:c16="http://schemas.microsoft.com/office/drawing/2014/chart" uri="{C3380CC4-5D6E-409C-BE32-E72D297353CC}">
              <c16:uniqueId val="{00000000-1D26-42E5-99A3-C4BC608D1098}"/>
            </c:ext>
          </c:extLst>
        </c:ser>
        <c:ser>
          <c:idx val="3"/>
          <c:order val="3"/>
          <c:tx>
            <c:strRef>
              <c:f>Sheet1!$E$1</c:f>
              <c:strCache>
                <c:ptCount val="1"/>
                <c:pt idx="0">
                  <c:v>75+ (n=76)</c:v>
                </c:pt>
              </c:strCache>
            </c:strRef>
          </c:tx>
          <c:spPr>
            <a:solidFill>
              <a:srgbClr val="6DD5CE"/>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Sheet1!$E$2:$E$7</c:f>
              <c:numCache>
                <c:formatCode>0%</c:formatCode>
                <c:ptCount val="6"/>
                <c:pt idx="0">
                  <c:v>0.37</c:v>
                </c:pt>
                <c:pt idx="1">
                  <c:v>0.18</c:v>
                </c:pt>
                <c:pt idx="2">
                  <c:v>0.1</c:v>
                </c:pt>
                <c:pt idx="3">
                  <c:v>7.0000000000000007E-2</c:v>
                </c:pt>
                <c:pt idx="4">
                  <c:v>0.08</c:v>
                </c:pt>
                <c:pt idx="5">
                  <c:v>0.2</c:v>
                </c:pt>
              </c:numCache>
            </c:numRef>
          </c:val>
          <c:extLst>
            <c:ext xmlns:c16="http://schemas.microsoft.com/office/drawing/2014/chart" uri="{C3380CC4-5D6E-409C-BE32-E72D297353CC}">
              <c16:uniqueId val="{00000001-13FD-495C-B1CA-D8CAF4617FBA}"/>
            </c:ext>
          </c:extLst>
        </c:ser>
        <c:ser>
          <c:idx val="4"/>
          <c:order val="4"/>
          <c:tx>
            <c:strRef>
              <c:f>Sheet1!$F$1</c:f>
              <c:strCache>
                <c:ptCount val="1"/>
                <c:pt idx="0">
                  <c:v>Disabled (n=150)</c:v>
                </c:pt>
              </c:strCache>
            </c:strRef>
          </c:tx>
          <c:spPr>
            <a:solidFill>
              <a:srgbClr val="A3E5E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Sheet1!$F$2:$F$7</c:f>
              <c:numCache>
                <c:formatCode>0%</c:formatCode>
                <c:ptCount val="6"/>
                <c:pt idx="0">
                  <c:v>0.48</c:v>
                </c:pt>
                <c:pt idx="1">
                  <c:v>0.2</c:v>
                </c:pt>
                <c:pt idx="2">
                  <c:v>0.12</c:v>
                </c:pt>
                <c:pt idx="3">
                  <c:v>0.09</c:v>
                </c:pt>
                <c:pt idx="4">
                  <c:v>0.04</c:v>
                </c:pt>
                <c:pt idx="5">
                  <c:v>7.0000000000000007E-2</c:v>
                </c:pt>
              </c:numCache>
            </c:numRef>
          </c:val>
          <c:extLst>
            <c:ext xmlns:c16="http://schemas.microsoft.com/office/drawing/2014/chart" uri="{C3380CC4-5D6E-409C-BE32-E72D297353CC}">
              <c16:uniqueId val="{00000003-2A69-4A3D-9464-D1086846F46B}"/>
            </c:ext>
          </c:extLst>
        </c:ser>
        <c:dLbls>
          <c:dLblPos val="outEnd"/>
          <c:showLegendKey val="0"/>
          <c:showVal val="1"/>
          <c:showCatName val="0"/>
          <c:showSerName val="0"/>
          <c:showPercent val="0"/>
          <c:showBubbleSize val="0"/>
        </c:dLbls>
        <c:gapWidth val="100"/>
        <c:axId val="2068775232"/>
        <c:axId val="2068776896"/>
        <c:extLst/>
      </c:barChart>
      <c:catAx>
        <c:axId val="2068775232"/>
        <c:scaling>
          <c:orientation val="minMax"/>
        </c:scaling>
        <c:delete val="0"/>
        <c:axPos val="b"/>
        <c:numFmt formatCode="General" sourceLinked="1"/>
        <c:majorTickMark val="none"/>
        <c:minorTickMark val="none"/>
        <c:tickLblPos val="nextTo"/>
        <c:spPr>
          <a:noFill/>
          <a:ln w="9525" cap="flat" cmpd="sng" algn="ctr">
            <a:solidFill>
              <a:schemeClr val="bg1">
                <a:lumMod val="9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crossAx val="2068776896"/>
        <c:crosses val="autoZero"/>
        <c:auto val="1"/>
        <c:lblAlgn val="ctr"/>
        <c:lblOffset val="100"/>
        <c:noMultiLvlLbl val="0"/>
      </c:catAx>
      <c:valAx>
        <c:axId val="2068776896"/>
        <c:scaling>
          <c:orientation val="minMax"/>
        </c:scaling>
        <c:delete val="1"/>
        <c:axPos val="l"/>
        <c:numFmt formatCode="0%" sourceLinked="1"/>
        <c:majorTickMark val="none"/>
        <c:minorTickMark val="none"/>
        <c:tickLblPos val="nextTo"/>
        <c:crossAx val="2068775232"/>
        <c:crosses val="autoZero"/>
        <c:crossBetween val="between"/>
      </c:valAx>
      <c:spPr>
        <a:noFill/>
        <a:ln>
          <a:noFill/>
        </a:ln>
        <a:effectLst/>
      </c:spPr>
    </c:plotArea>
    <c:legend>
      <c:legendPos val="b"/>
      <c:layout>
        <c:manualLayout>
          <c:xMode val="edge"/>
          <c:yMode val="edge"/>
          <c:x val="8.5970332724033593E-2"/>
          <c:y val="0.9434195568864483"/>
          <c:w val="0.75556137029352011"/>
          <c:h val="5.0141430113451332E-2"/>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rgbClr val="5C5B5A"/>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4087724144711131E-2"/>
          <c:y val="1.9882898891036616E-2"/>
          <c:w val="0.90094077068673273"/>
          <c:h val="0.86824673403231545"/>
        </c:manualLayout>
      </c:layout>
      <c:barChart>
        <c:barDir val="col"/>
        <c:grouping val="percentStacked"/>
        <c:varyColors val="0"/>
        <c:ser>
          <c:idx val="1"/>
          <c:order val="0"/>
          <c:tx>
            <c:strRef>
              <c:f>Sheet1!$B$1</c:f>
              <c:strCache>
                <c:ptCount val="1"/>
                <c:pt idx="0">
                  <c:v>1 or more aspect of digital exclusion</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1"/>
                <c:pt idx="0">
                  <c:v>Greater Manchester
(751)</c:v>
                </c:pt>
                <c:pt idx="1">
                  <c:v>Trafford
(74)</c:v>
                </c:pt>
                <c:pt idx="2">
                  <c:v>Stockport
(79)</c:v>
                </c:pt>
                <c:pt idx="3">
                  <c:v>Salford
(73)</c:v>
                </c:pt>
                <c:pt idx="4">
                  <c:v>Tameside
(66)</c:v>
                </c:pt>
                <c:pt idx="5">
                  <c:v>Bury
(71)</c:v>
                </c:pt>
                <c:pt idx="6">
                  <c:v>Manchester
(84)</c:v>
                </c:pt>
                <c:pt idx="7">
                  <c:v>Bolton
(73)</c:v>
                </c:pt>
                <c:pt idx="8">
                  <c:v>Oldham
(72)</c:v>
                </c:pt>
                <c:pt idx="9">
                  <c:v>Rochdale
(80)</c:v>
                </c:pt>
                <c:pt idx="10">
                  <c:v>Wigan
(79)</c:v>
                </c:pt>
              </c:strCache>
            </c:strRef>
          </c:cat>
          <c:val>
            <c:numRef>
              <c:f>Sheet1!$B$2:$B$15</c:f>
              <c:numCache>
                <c:formatCode>0%</c:formatCode>
                <c:ptCount val="11"/>
                <c:pt idx="0">
                  <c:v>0.38</c:v>
                </c:pt>
                <c:pt idx="1">
                  <c:v>0.24</c:v>
                </c:pt>
                <c:pt idx="2">
                  <c:v>0.31</c:v>
                </c:pt>
                <c:pt idx="3">
                  <c:v>0.34</c:v>
                </c:pt>
                <c:pt idx="4">
                  <c:v>0.34</c:v>
                </c:pt>
                <c:pt idx="5">
                  <c:v>0.32</c:v>
                </c:pt>
                <c:pt idx="6">
                  <c:v>0.37</c:v>
                </c:pt>
                <c:pt idx="7">
                  <c:v>0.42</c:v>
                </c:pt>
                <c:pt idx="8">
                  <c:v>0.44</c:v>
                </c:pt>
                <c:pt idx="9">
                  <c:v>0.5</c:v>
                </c:pt>
                <c:pt idx="10">
                  <c:v>0.51</c:v>
                </c:pt>
              </c:numCache>
            </c:numRef>
          </c:val>
          <c:extLst>
            <c:ext xmlns:c16="http://schemas.microsoft.com/office/drawing/2014/chart" uri="{C3380CC4-5D6E-409C-BE32-E72D297353CC}">
              <c16:uniqueId val="{00000001-82AE-416B-9FED-2DAB91597A5C}"/>
            </c:ext>
          </c:extLst>
        </c:ser>
        <c:ser>
          <c:idx val="2"/>
          <c:order val="1"/>
          <c:tx>
            <c:strRef>
              <c:f>Sheet1!$C$1</c:f>
              <c:strCache>
                <c:ptCount val="1"/>
                <c:pt idx="0">
                  <c:v>No digital exclusion</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1"/>
                <c:pt idx="0">
                  <c:v>Greater Manchester
(751)</c:v>
                </c:pt>
                <c:pt idx="1">
                  <c:v>Trafford
(74)</c:v>
                </c:pt>
                <c:pt idx="2">
                  <c:v>Stockport
(79)</c:v>
                </c:pt>
                <c:pt idx="3">
                  <c:v>Salford
(73)</c:v>
                </c:pt>
                <c:pt idx="4">
                  <c:v>Tameside
(66)</c:v>
                </c:pt>
                <c:pt idx="5">
                  <c:v>Bury
(71)</c:v>
                </c:pt>
                <c:pt idx="6">
                  <c:v>Manchester
(84)</c:v>
                </c:pt>
                <c:pt idx="7">
                  <c:v>Bolton
(73)</c:v>
                </c:pt>
                <c:pt idx="8">
                  <c:v>Oldham
(72)</c:v>
                </c:pt>
                <c:pt idx="9">
                  <c:v>Rochdale
(80)</c:v>
                </c:pt>
                <c:pt idx="10">
                  <c:v>Wigan
(79)</c:v>
                </c:pt>
              </c:strCache>
            </c:strRef>
          </c:cat>
          <c:val>
            <c:numRef>
              <c:f>Sheet1!$C$2:$C$15</c:f>
              <c:numCache>
                <c:formatCode>0%</c:formatCode>
                <c:ptCount val="11"/>
                <c:pt idx="0">
                  <c:v>0.62</c:v>
                </c:pt>
                <c:pt idx="1">
                  <c:v>0.76</c:v>
                </c:pt>
                <c:pt idx="2">
                  <c:v>0.69</c:v>
                </c:pt>
                <c:pt idx="3">
                  <c:v>0.66</c:v>
                </c:pt>
                <c:pt idx="4">
                  <c:v>0.66</c:v>
                </c:pt>
                <c:pt idx="5">
                  <c:v>0.68</c:v>
                </c:pt>
                <c:pt idx="6">
                  <c:v>0.63</c:v>
                </c:pt>
                <c:pt idx="7">
                  <c:v>0.57999999999999996</c:v>
                </c:pt>
                <c:pt idx="8">
                  <c:v>0.56000000000000005</c:v>
                </c:pt>
                <c:pt idx="9">
                  <c:v>0.5</c:v>
                </c:pt>
                <c:pt idx="10">
                  <c:v>0.49</c:v>
                </c:pt>
              </c:numCache>
            </c:numRef>
          </c:val>
          <c:extLst>
            <c:ext xmlns:c16="http://schemas.microsoft.com/office/drawing/2014/chart" uri="{C3380CC4-5D6E-409C-BE32-E72D297353CC}">
              <c16:uniqueId val="{00000002-82AE-416B-9FED-2DAB91597A5C}"/>
            </c:ext>
          </c:extLst>
        </c:ser>
        <c:dLbls>
          <c:dLblPos val="ctr"/>
          <c:showLegendKey val="0"/>
          <c:showVal val="1"/>
          <c:showCatName val="0"/>
          <c:showSerName val="0"/>
          <c:showPercent val="0"/>
          <c:showBubbleSize val="0"/>
        </c:dLbls>
        <c:gapWidth val="50"/>
        <c:overlap val="100"/>
        <c:axId val="1040181088"/>
        <c:axId val="1040174200"/>
      </c:barChart>
      <c:catAx>
        <c:axId val="1040181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040174200"/>
        <c:crosses val="autoZero"/>
        <c:auto val="1"/>
        <c:lblAlgn val="ctr"/>
        <c:lblOffset val="100"/>
        <c:noMultiLvlLbl val="0"/>
      </c:catAx>
      <c:valAx>
        <c:axId val="1040174200"/>
        <c:scaling>
          <c:orientation val="minMax"/>
        </c:scaling>
        <c:delete val="1"/>
        <c:axPos val="l"/>
        <c:numFmt formatCode="0%" sourceLinked="1"/>
        <c:majorTickMark val="none"/>
        <c:minorTickMark val="none"/>
        <c:tickLblPos val="nextTo"/>
        <c:crossAx val="1040181088"/>
        <c:crosses val="autoZero"/>
        <c:crossBetween val="between"/>
      </c:valAx>
      <c:spPr>
        <a:noFill/>
        <a:ln>
          <a:noFill/>
        </a:ln>
        <a:effectLst/>
      </c:spPr>
    </c:plotArea>
    <c:legend>
      <c:legendPos val="l"/>
      <c:layout>
        <c:manualLayout>
          <c:xMode val="edge"/>
          <c:yMode val="edge"/>
          <c:x val="4.2758761632192832E-3"/>
          <c:y val="0.36182008766560375"/>
          <c:w val="7.0727031937596455E-2"/>
          <c:h val="0.40022301876943056"/>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rgbClr val="5C5B5A"/>
                </a:solidFill>
                <a:latin typeface="Arial" panose="020B0604020202020204" pitchFamily="34" charset="0"/>
                <a:ea typeface="+mn-ea"/>
                <a:cs typeface="Arial" panose="020B0604020202020204" pitchFamily="34" charset="0"/>
              </a:defRPr>
            </a:pPr>
            <a:r>
              <a:rPr lang="en-GB" sz="1400" b="1" dirty="0"/>
              <a:t>How often…? (Respondents reporting</a:t>
            </a:r>
            <a:r>
              <a:rPr lang="en-GB" sz="1400" b="1" baseline="0" dirty="0"/>
              <a:t> digital exclusion)*</a:t>
            </a:r>
            <a:r>
              <a:rPr lang="en-GB" sz="1400" b="1" dirty="0"/>
              <a:t> </a:t>
            </a:r>
          </a:p>
        </c:rich>
      </c:tx>
      <c:overlay val="0"/>
      <c:spPr>
        <a:noFill/>
        <a:ln>
          <a:noFill/>
        </a:ln>
        <a:effectLst/>
      </c:spPr>
      <c:txPr>
        <a:bodyPr rot="0" spcFirstLastPara="1" vertOverflow="ellipsis" vert="horz" wrap="square" anchor="ctr" anchorCtr="1"/>
        <a:lstStyle/>
        <a:p>
          <a:pPr>
            <a:defRPr sz="1400" b="1" i="0" u="none" strike="noStrike" kern="1200" spc="0" baseline="0">
              <a:solidFill>
                <a:srgbClr val="5C5B5A"/>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8.1366421166737066E-3"/>
          <c:y val="0"/>
          <c:w val="0.98524573650591662"/>
          <c:h val="0.58767129204513824"/>
        </c:manualLayout>
      </c:layout>
      <c:barChart>
        <c:barDir val="col"/>
        <c:grouping val="stacked"/>
        <c:varyColors val="0"/>
        <c:ser>
          <c:idx val="1"/>
          <c:order val="0"/>
          <c:tx>
            <c:strRef>
              <c:f>Sheet1!$B$1</c:f>
              <c:strCache>
                <c:ptCount val="1"/>
                <c:pt idx="0">
                  <c:v>1 - Never do / Never have</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…do you have access to an internet connection? </c:v>
                </c:pt>
                <c:pt idx="1">
                  <c:v>…do other members of your HH have access to an internet connection? </c:v>
                </c:pt>
                <c:pt idx="2">
                  <c:v>….do you have access to devices that allow you to access the internet? </c:v>
                </c:pt>
                <c:pt idx="3">
                  <c:v>…do other members of your HH have access to devices that allow you to access the internet? </c:v>
                </c:pt>
                <c:pt idx="4">
                  <c:v>…can you afford access to the internet? </c:v>
                </c:pt>
                <c:pt idx="5">
                  <c:v>…can other members of your HH afford access to the internet? </c:v>
                </c:pt>
                <c:pt idx="6">
                  <c:v>…do you have the skills you need to access / use digital services online? </c:v>
                </c:pt>
                <c:pt idx="7">
                  <c:v>…do other members of your HH have the skills they need to access / use digital services online? </c:v>
                </c:pt>
                <c:pt idx="8">
                  <c:v>…do you have the support you need to access / use digital services online? </c:v>
                </c:pt>
                <c:pt idx="9">
                  <c:v>…do other members of your HH have the support it needs to access / use digital services online? </c:v>
                </c:pt>
              </c:strCache>
            </c:strRef>
          </c:cat>
          <c:val>
            <c:numRef>
              <c:f>Sheet1!$B$2:$B$11</c:f>
              <c:numCache>
                <c:formatCode>0%</c:formatCode>
                <c:ptCount val="10"/>
                <c:pt idx="0">
                  <c:v>0.03</c:v>
                </c:pt>
                <c:pt idx="1">
                  <c:v>0.02</c:v>
                </c:pt>
                <c:pt idx="2">
                  <c:v>0.04</c:v>
                </c:pt>
                <c:pt idx="3">
                  <c:v>0.02</c:v>
                </c:pt>
                <c:pt idx="4">
                  <c:v>0.04</c:v>
                </c:pt>
                <c:pt idx="5">
                  <c:v>0.03</c:v>
                </c:pt>
                <c:pt idx="6">
                  <c:v>0.05</c:v>
                </c:pt>
                <c:pt idx="7">
                  <c:v>0.03</c:v>
                </c:pt>
                <c:pt idx="8">
                  <c:v>0.11</c:v>
                </c:pt>
                <c:pt idx="9">
                  <c:v>7.0000000000000007E-2</c:v>
                </c:pt>
              </c:numCache>
            </c:numRef>
          </c:val>
          <c:extLst>
            <c:ext xmlns:c16="http://schemas.microsoft.com/office/drawing/2014/chart" uri="{C3380CC4-5D6E-409C-BE32-E72D297353CC}">
              <c16:uniqueId val="{00000002-7FB1-4EB6-9246-DEE6481016AD}"/>
            </c:ext>
          </c:extLst>
        </c:ser>
        <c:ser>
          <c:idx val="2"/>
          <c:order val="1"/>
          <c:tx>
            <c:strRef>
              <c:f>Sheet1!$C$1</c:f>
              <c:strCache>
                <c:ptCount val="1"/>
                <c:pt idx="0">
                  <c:v>2 - Rarely do / Rarely have</c:v>
                </c:pt>
              </c:strCache>
            </c:strRef>
          </c:tx>
          <c:spPr>
            <a:solidFill>
              <a:srgbClr val="FF9999"/>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3-8A6D-452E-9F29-C52440CC6B24}"/>
                </c:ext>
              </c:extLst>
            </c:dLbl>
            <c:dLbl>
              <c:idx val="1"/>
              <c:delete val="1"/>
              <c:extLst>
                <c:ext xmlns:c15="http://schemas.microsoft.com/office/drawing/2012/chart" uri="{CE6537A1-D6FC-4f65-9D91-7224C49458BB}"/>
                <c:ext xmlns:c16="http://schemas.microsoft.com/office/drawing/2014/chart" uri="{C3380CC4-5D6E-409C-BE32-E72D297353CC}">
                  <c16:uniqueId val="{00000002-8A6D-452E-9F29-C52440CC6B24}"/>
                </c:ext>
              </c:extLst>
            </c:dLbl>
            <c:dLbl>
              <c:idx val="2"/>
              <c:delete val="1"/>
              <c:extLst>
                <c:ext xmlns:c15="http://schemas.microsoft.com/office/drawing/2012/chart" uri="{CE6537A1-D6FC-4f65-9D91-7224C49458BB}"/>
                <c:ext xmlns:c16="http://schemas.microsoft.com/office/drawing/2014/chart" uri="{C3380CC4-5D6E-409C-BE32-E72D297353CC}">
                  <c16:uniqueId val="{00000004-7A40-4399-990D-145EA77FC025}"/>
                </c:ext>
              </c:extLst>
            </c:dLbl>
            <c:dLbl>
              <c:idx val="3"/>
              <c:delete val="1"/>
              <c:extLst>
                <c:ext xmlns:c15="http://schemas.microsoft.com/office/drawing/2012/chart" uri="{CE6537A1-D6FC-4f65-9D91-7224C49458BB}"/>
                <c:ext xmlns:c16="http://schemas.microsoft.com/office/drawing/2014/chart" uri="{C3380CC4-5D6E-409C-BE32-E72D297353CC}">
                  <c16:uniqueId val="{00000003-7A40-4399-990D-145EA77FC025}"/>
                </c:ext>
              </c:extLst>
            </c:dLbl>
            <c:dLbl>
              <c:idx val="4"/>
              <c:delete val="1"/>
              <c:extLst>
                <c:ext xmlns:c15="http://schemas.microsoft.com/office/drawing/2012/chart" uri="{CE6537A1-D6FC-4f65-9D91-7224C49458BB}"/>
                <c:ext xmlns:c16="http://schemas.microsoft.com/office/drawing/2014/chart" uri="{C3380CC4-5D6E-409C-BE32-E72D297353CC}">
                  <c16:uniqueId val="{00000001-7A40-4399-990D-145EA77FC025}"/>
                </c:ext>
              </c:extLst>
            </c:dLbl>
            <c:dLbl>
              <c:idx val="5"/>
              <c:delete val="1"/>
              <c:extLst>
                <c:ext xmlns:c15="http://schemas.microsoft.com/office/drawing/2012/chart" uri="{CE6537A1-D6FC-4f65-9D91-7224C49458BB}"/>
                <c:ext xmlns:c16="http://schemas.microsoft.com/office/drawing/2014/chart" uri="{C3380CC4-5D6E-409C-BE32-E72D297353CC}">
                  <c16:uniqueId val="{00000002-7A40-4399-990D-145EA77FC025}"/>
                </c:ext>
              </c:extLst>
            </c:dLbl>
            <c:dLbl>
              <c:idx val="7"/>
              <c:delete val="1"/>
              <c:extLst>
                <c:ext xmlns:c15="http://schemas.microsoft.com/office/drawing/2012/chart" uri="{CE6537A1-D6FC-4f65-9D91-7224C49458BB}"/>
                <c:ext xmlns:c16="http://schemas.microsoft.com/office/drawing/2014/chart" uri="{C3380CC4-5D6E-409C-BE32-E72D297353CC}">
                  <c16:uniqueId val="{00000001-8A6D-452E-9F29-C52440CC6B24}"/>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…do you have access to an internet connection? </c:v>
                </c:pt>
                <c:pt idx="1">
                  <c:v>…do other members of your HH have access to an internet connection? </c:v>
                </c:pt>
                <c:pt idx="2">
                  <c:v>….do you have access to devices that allow you to access the internet? </c:v>
                </c:pt>
                <c:pt idx="3">
                  <c:v>…do other members of your HH have access to devices that allow you to access the internet? </c:v>
                </c:pt>
                <c:pt idx="4">
                  <c:v>…can you afford access to the internet? </c:v>
                </c:pt>
                <c:pt idx="5">
                  <c:v>…can other members of your HH afford access to the internet? </c:v>
                </c:pt>
                <c:pt idx="6">
                  <c:v>…do you have the skills you need to access / use digital services online? </c:v>
                </c:pt>
                <c:pt idx="7">
                  <c:v>…do other members of your HH have the skills they need to access / use digital services online? </c:v>
                </c:pt>
                <c:pt idx="8">
                  <c:v>…do you have the support you need to access / use digital services online? </c:v>
                </c:pt>
                <c:pt idx="9">
                  <c:v>…do other members of your HH have the support it needs to access / use digital services online? </c:v>
                </c:pt>
              </c:strCache>
            </c:strRef>
          </c:cat>
          <c:val>
            <c:numRef>
              <c:f>Sheet1!$C$2:$C$11</c:f>
              <c:numCache>
                <c:formatCode>0%</c:formatCode>
                <c:ptCount val="10"/>
                <c:pt idx="0">
                  <c:v>0.01</c:v>
                </c:pt>
                <c:pt idx="1">
                  <c:v>0.01</c:v>
                </c:pt>
                <c:pt idx="2">
                  <c:v>0.01</c:v>
                </c:pt>
                <c:pt idx="3">
                  <c:v>0.02</c:v>
                </c:pt>
                <c:pt idx="4">
                  <c:v>0.02</c:v>
                </c:pt>
                <c:pt idx="5">
                  <c:v>0.03</c:v>
                </c:pt>
                <c:pt idx="6">
                  <c:v>0.01</c:v>
                </c:pt>
                <c:pt idx="7">
                  <c:v>0.03</c:v>
                </c:pt>
                <c:pt idx="8">
                  <c:v>0.03</c:v>
                </c:pt>
                <c:pt idx="9">
                  <c:v>0.04</c:v>
                </c:pt>
              </c:numCache>
            </c:numRef>
          </c:val>
          <c:extLst>
            <c:ext xmlns:c16="http://schemas.microsoft.com/office/drawing/2014/chart" uri="{C3380CC4-5D6E-409C-BE32-E72D297353CC}">
              <c16:uniqueId val="{00000000-1D26-42E5-99A3-C4BC608D1098}"/>
            </c:ext>
          </c:extLst>
        </c:ser>
        <c:ser>
          <c:idx val="0"/>
          <c:order val="2"/>
          <c:tx>
            <c:strRef>
              <c:f>Sheet1!$D$1</c:f>
              <c:strCache>
                <c:ptCount val="1"/>
                <c:pt idx="0">
                  <c:v>3 - Usually do / Usually have</c:v>
                </c:pt>
              </c:strCache>
            </c:strRef>
          </c:tx>
          <c:spPr>
            <a:solidFill>
              <a:srgbClr val="FFC5C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…do you have access to an internet connection? </c:v>
                </c:pt>
                <c:pt idx="1">
                  <c:v>…do other members of your HH have access to an internet connection? </c:v>
                </c:pt>
                <c:pt idx="2">
                  <c:v>….do you have access to devices that allow you to access the internet? </c:v>
                </c:pt>
                <c:pt idx="3">
                  <c:v>…do other members of your HH have access to devices that allow you to access the internet? </c:v>
                </c:pt>
                <c:pt idx="4">
                  <c:v>…can you afford access to the internet? </c:v>
                </c:pt>
                <c:pt idx="5">
                  <c:v>…can other members of your HH afford access to the internet? </c:v>
                </c:pt>
                <c:pt idx="6">
                  <c:v>…do you have the skills you need to access / use digital services online? </c:v>
                </c:pt>
                <c:pt idx="7">
                  <c:v>…do other members of your HH have the skills they need to access / use digital services online? </c:v>
                </c:pt>
                <c:pt idx="8">
                  <c:v>…do you have the support you need to access / use digital services online? </c:v>
                </c:pt>
                <c:pt idx="9">
                  <c:v>…do other members of your HH have the support it needs to access / use digital services online? </c:v>
                </c:pt>
              </c:strCache>
            </c:strRef>
          </c:cat>
          <c:val>
            <c:numRef>
              <c:f>Sheet1!$D$2:$D$11</c:f>
              <c:numCache>
                <c:formatCode>0%</c:formatCode>
                <c:ptCount val="10"/>
                <c:pt idx="0">
                  <c:v>0.05</c:v>
                </c:pt>
                <c:pt idx="1">
                  <c:v>0.05</c:v>
                </c:pt>
                <c:pt idx="2">
                  <c:v>0.03</c:v>
                </c:pt>
                <c:pt idx="3">
                  <c:v>0.03</c:v>
                </c:pt>
                <c:pt idx="4">
                  <c:v>0.06</c:v>
                </c:pt>
                <c:pt idx="5">
                  <c:v>0.05</c:v>
                </c:pt>
                <c:pt idx="6">
                  <c:v>0.06</c:v>
                </c:pt>
                <c:pt idx="7">
                  <c:v>0.08</c:v>
                </c:pt>
                <c:pt idx="8">
                  <c:v>0.08</c:v>
                </c:pt>
                <c:pt idx="9">
                  <c:v>0.06</c:v>
                </c:pt>
              </c:numCache>
            </c:numRef>
          </c:val>
          <c:extLst>
            <c:ext xmlns:c16="http://schemas.microsoft.com/office/drawing/2014/chart" uri="{C3380CC4-5D6E-409C-BE32-E72D297353CC}">
              <c16:uniqueId val="{00000000-7A40-4399-990D-145EA77FC025}"/>
            </c:ext>
          </c:extLst>
        </c:ser>
        <c:dLbls>
          <c:dLblPos val="ctr"/>
          <c:showLegendKey val="0"/>
          <c:showVal val="1"/>
          <c:showCatName val="0"/>
          <c:showSerName val="0"/>
          <c:showPercent val="0"/>
          <c:showBubbleSize val="0"/>
        </c:dLbls>
        <c:gapWidth val="65"/>
        <c:overlap val="100"/>
        <c:axId val="2068775232"/>
        <c:axId val="2068776896"/>
        <c:extLst/>
      </c:barChart>
      <c:catAx>
        <c:axId val="2068775232"/>
        <c:scaling>
          <c:orientation val="minMax"/>
        </c:scaling>
        <c:delete val="0"/>
        <c:axPos val="b"/>
        <c:numFmt formatCode="General" sourceLinked="1"/>
        <c:majorTickMark val="none"/>
        <c:minorTickMark val="none"/>
        <c:tickLblPos val="nextTo"/>
        <c:spPr>
          <a:noFill/>
          <a:ln w="9525" cap="flat" cmpd="sng" algn="ctr">
            <a:solidFill>
              <a:schemeClr val="bg1">
                <a:lumMod val="9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crossAx val="2068776896"/>
        <c:crosses val="autoZero"/>
        <c:auto val="1"/>
        <c:lblAlgn val="ctr"/>
        <c:lblOffset val="100"/>
        <c:noMultiLvlLbl val="0"/>
      </c:catAx>
      <c:valAx>
        <c:axId val="2068776896"/>
        <c:scaling>
          <c:orientation val="minMax"/>
          <c:max val="0.35000000000000003"/>
        </c:scaling>
        <c:delete val="1"/>
        <c:axPos val="l"/>
        <c:numFmt formatCode="0%" sourceLinked="1"/>
        <c:majorTickMark val="out"/>
        <c:minorTickMark val="none"/>
        <c:tickLblPos val="nextTo"/>
        <c:crossAx val="2068775232"/>
        <c:crosses val="autoZero"/>
        <c:crossBetween val="between"/>
      </c:valAx>
      <c:spPr>
        <a:noFill/>
        <a:ln>
          <a:noFill/>
        </a:ln>
        <a:effectLst/>
      </c:spPr>
    </c:plotArea>
    <c:legend>
      <c:legendPos val="b"/>
      <c:layout>
        <c:manualLayout>
          <c:xMode val="edge"/>
          <c:yMode val="edge"/>
          <c:x val="0.14642722221495311"/>
          <c:y val="0.92593326155560907"/>
          <c:w val="0.70833481608923643"/>
          <c:h val="5.6803752634420231E-2"/>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rgbClr val="5C5B5A"/>
          </a:solidFill>
          <a:latin typeface="Arial" panose="020B0604020202020204" pitchFamily="34" charset="0"/>
          <a:cs typeface="Arial" panose="020B0604020202020204" pitchFamily="34" charset="0"/>
        </a:defRPr>
      </a:pPr>
      <a:endParaRPr lang="en-US"/>
    </a:p>
  </c:txPr>
  <c:externalData r:id="rId3">
    <c:autoUpdate val="0"/>
  </c:externalData>
  <c:userShapes r:id="rId4"/>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499445876573374"/>
          <c:y val="2.8124998269869694E-2"/>
          <c:w val="0.67500554123426637"/>
          <c:h val="0.81379248688427808"/>
        </c:manualLayout>
      </c:layout>
      <c:barChart>
        <c:barDir val="col"/>
        <c:grouping val="stacked"/>
        <c:varyColors val="0"/>
        <c:ser>
          <c:idx val="5"/>
          <c:order val="0"/>
          <c:tx>
            <c:strRef>
              <c:f>Sheet1!$B$1</c:f>
              <c:strCache>
                <c:ptCount val="1"/>
                <c:pt idx="0">
                  <c:v>Prefer not to say</c:v>
                </c:pt>
              </c:strCache>
            </c:strRef>
          </c:tx>
          <c:spPr>
            <a:solidFill>
              <a:srgbClr val="5C5B5A"/>
            </a:solidFill>
            <a:ln>
              <a:noFill/>
            </a:ln>
            <a:effectLst/>
          </c:spPr>
          <c:invertIfNegative val="0"/>
          <c:dLbls>
            <c:delete val="1"/>
          </c:dLbls>
          <c:cat>
            <c:strRef>
              <c:f>Sheet1!$A$2:$A$4</c:f>
              <c:strCache>
                <c:ptCount val="3"/>
                <c:pt idx="0">
                  <c:v>Me</c:v>
                </c:pt>
                <c:pt idx="1">
                  <c:v>Someone else in my  household</c:v>
                </c:pt>
                <c:pt idx="2">
                  <c:v>NET: Me or someone else in my household</c:v>
                </c:pt>
              </c:strCache>
              <c:extLst/>
            </c:strRef>
          </c:cat>
          <c:val>
            <c:numRef>
              <c:f>Sheet1!$B$2:$B$4</c:f>
              <c:numCache>
                <c:formatCode>0%</c:formatCode>
                <c:ptCount val="3"/>
                <c:pt idx="0">
                  <c:v>0.01</c:v>
                </c:pt>
                <c:pt idx="1">
                  <c:v>0.02</c:v>
                </c:pt>
                <c:pt idx="2">
                  <c:v>0.01</c:v>
                </c:pt>
              </c:numCache>
              <c:extLst/>
            </c:numRef>
          </c:val>
          <c:extLst>
            <c:ext xmlns:c16="http://schemas.microsoft.com/office/drawing/2014/chart" uri="{C3380CC4-5D6E-409C-BE32-E72D297353CC}">
              <c16:uniqueId val="{00000000-840A-43A9-AEA4-4C11B00C3399}"/>
            </c:ext>
          </c:extLst>
        </c:ser>
        <c:ser>
          <c:idx val="0"/>
          <c:order val="1"/>
          <c:tx>
            <c:strRef>
              <c:f>Sheet1!$C$1</c:f>
              <c:strCache>
                <c:ptCount val="1"/>
                <c:pt idx="0">
                  <c:v>I do not use digital services online and do not want to use them</c:v>
                </c:pt>
              </c:strCache>
            </c:strRef>
          </c:tx>
          <c:spPr>
            <a:solidFill>
              <a:srgbClr val="FA0000"/>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Me</c:v>
                </c:pt>
                <c:pt idx="1">
                  <c:v>Someone else in my  household</c:v>
                </c:pt>
                <c:pt idx="2">
                  <c:v>NET: Me or someone else in my household</c:v>
                </c:pt>
              </c:strCache>
              <c:extLst/>
            </c:strRef>
          </c:cat>
          <c:val>
            <c:numRef>
              <c:f>Sheet1!$C$2:$C$4</c:f>
              <c:numCache>
                <c:formatCode>0%</c:formatCode>
                <c:ptCount val="3"/>
                <c:pt idx="0">
                  <c:v>0.06</c:v>
                </c:pt>
                <c:pt idx="1">
                  <c:v>0.04</c:v>
                </c:pt>
                <c:pt idx="2">
                  <c:v>7.0000000000000007E-2</c:v>
                </c:pt>
              </c:numCache>
              <c:extLst/>
            </c:numRef>
          </c:val>
          <c:extLst>
            <c:ext xmlns:c16="http://schemas.microsoft.com/office/drawing/2014/chart" uri="{C3380CC4-5D6E-409C-BE32-E72D297353CC}">
              <c16:uniqueId val="{00000001-840A-43A9-AEA4-4C11B00C3399}"/>
            </c:ext>
          </c:extLst>
        </c:ser>
        <c:ser>
          <c:idx val="1"/>
          <c:order val="2"/>
          <c:tx>
            <c:strRef>
              <c:f>Sheet1!$D$1</c:f>
              <c:strCache>
                <c:ptCount val="1"/>
                <c:pt idx="0">
                  <c:v>I do not use digital services online, but want to use them</c:v>
                </c:pt>
              </c:strCache>
            </c:strRef>
          </c:tx>
          <c:spPr>
            <a:solidFill>
              <a:srgbClr val="FF9999"/>
            </a:solidFill>
            <a:ln>
              <a:noFill/>
            </a:ln>
            <a:effectLst/>
          </c:spPr>
          <c:invertIfNegative val="0"/>
          <c:dLbls>
            <c:delete val="1"/>
          </c:dLbls>
          <c:cat>
            <c:strRef>
              <c:f>Sheet1!$A$2:$A$4</c:f>
              <c:strCache>
                <c:ptCount val="3"/>
                <c:pt idx="0">
                  <c:v>Me</c:v>
                </c:pt>
                <c:pt idx="1">
                  <c:v>Someone else in my  household</c:v>
                </c:pt>
                <c:pt idx="2">
                  <c:v>NET: Me or someone else in my household</c:v>
                </c:pt>
              </c:strCache>
              <c:extLst/>
            </c:strRef>
          </c:cat>
          <c:val>
            <c:numRef>
              <c:f>Sheet1!$D$2:$D$4</c:f>
              <c:numCache>
                <c:formatCode>0%</c:formatCode>
                <c:ptCount val="3"/>
                <c:pt idx="0">
                  <c:v>0.01</c:v>
                </c:pt>
                <c:pt idx="1">
                  <c:v>0</c:v>
                </c:pt>
                <c:pt idx="2">
                  <c:v>0.01</c:v>
                </c:pt>
              </c:numCache>
              <c:extLst/>
            </c:numRef>
          </c:val>
          <c:extLst>
            <c:ext xmlns:c16="http://schemas.microsoft.com/office/drawing/2014/chart" uri="{C3380CC4-5D6E-409C-BE32-E72D297353CC}">
              <c16:uniqueId val="{00000004-840A-43A9-AEA4-4C11B00C3399}"/>
            </c:ext>
          </c:extLst>
        </c:ser>
        <c:ser>
          <c:idx val="2"/>
          <c:order val="3"/>
          <c:tx>
            <c:strRef>
              <c:f>Sheet1!$E$1</c:f>
              <c:strCache>
                <c:ptCount val="1"/>
                <c:pt idx="0">
                  <c:v>I use digital services online, but want to use them less</c:v>
                </c:pt>
              </c:strCache>
            </c:strRef>
          </c:tx>
          <c:spPr>
            <a:solidFill>
              <a:srgbClr val="A3E5E0"/>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40A-43A9-AEA4-4C11B00C3399}"/>
                </c:ext>
              </c:extLst>
            </c:dLbl>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Me</c:v>
                </c:pt>
                <c:pt idx="1">
                  <c:v>Someone else in my  household</c:v>
                </c:pt>
                <c:pt idx="2">
                  <c:v>NET: Me or someone else in my household</c:v>
                </c:pt>
              </c:strCache>
              <c:extLst/>
            </c:strRef>
          </c:cat>
          <c:val>
            <c:numRef>
              <c:f>Sheet1!$E$2:$E$4</c:f>
              <c:numCache>
                <c:formatCode>0%</c:formatCode>
                <c:ptCount val="3"/>
                <c:pt idx="0">
                  <c:v>7.0000000000000007E-2</c:v>
                </c:pt>
                <c:pt idx="1">
                  <c:v>0.06</c:v>
                </c:pt>
                <c:pt idx="2">
                  <c:v>0.09</c:v>
                </c:pt>
              </c:numCache>
              <c:extLst/>
            </c:numRef>
          </c:val>
          <c:extLst>
            <c:ext xmlns:c16="http://schemas.microsoft.com/office/drawing/2014/chart" uri="{C3380CC4-5D6E-409C-BE32-E72D297353CC}">
              <c16:uniqueId val="{00000008-840A-43A9-AEA4-4C11B00C3399}"/>
            </c:ext>
          </c:extLst>
        </c:ser>
        <c:ser>
          <c:idx val="3"/>
          <c:order val="4"/>
          <c:tx>
            <c:strRef>
              <c:f>Sheet1!$F$1</c:f>
              <c:strCache>
                <c:ptCount val="1"/>
                <c:pt idx="0">
                  <c:v>Column1</c:v>
                </c:pt>
              </c:strCache>
            </c:strRef>
          </c:tx>
          <c:spPr>
            <a:solidFill>
              <a:schemeClr val="bg1">
                <a:lumMod val="95000"/>
              </a:schemeClr>
            </a:solidFill>
            <a:ln>
              <a:noFill/>
            </a:ln>
            <a:effectLst/>
          </c:spPr>
          <c:invertIfNegative val="0"/>
          <c:dLbls>
            <c:delete val="1"/>
          </c:dLbls>
          <c:cat>
            <c:strRef>
              <c:f>Sheet1!$A$2:$A$4</c:f>
              <c:strCache>
                <c:ptCount val="3"/>
                <c:pt idx="0">
                  <c:v>Me</c:v>
                </c:pt>
                <c:pt idx="1">
                  <c:v>Someone else in my  household</c:v>
                </c:pt>
                <c:pt idx="2">
                  <c:v>NET: Me or someone else in my household</c:v>
                </c:pt>
              </c:strCache>
              <c:extLst/>
            </c:strRef>
          </c:cat>
          <c:val>
            <c:numRef>
              <c:f>Sheet1!$F$2:$F$4</c:f>
              <c:extLst/>
            </c:numRef>
          </c:val>
          <c:extLst xmlns:c15="http://schemas.microsoft.com/office/drawing/2012/chart">
            <c:ext xmlns:c16="http://schemas.microsoft.com/office/drawing/2014/chart" uri="{C3380CC4-5D6E-409C-BE32-E72D297353CC}">
              <c16:uniqueId val="{00000009-840A-43A9-AEA4-4C11B00C3399}"/>
            </c:ext>
          </c:extLst>
        </c:ser>
        <c:ser>
          <c:idx val="4"/>
          <c:order val="5"/>
          <c:tx>
            <c:strRef>
              <c:f>Sheet1!$G$1</c:f>
              <c:strCache>
                <c:ptCount val="1"/>
                <c:pt idx="0">
                  <c:v>I use digital services online, and want to use them more</c:v>
                </c:pt>
              </c:strCache>
            </c:strRef>
          </c:tx>
          <c:spPr>
            <a:solidFill>
              <a:srgbClr val="009690"/>
            </a:solidFill>
            <a:ln>
              <a:noFill/>
            </a:ln>
            <a:effectLst/>
          </c:spPr>
          <c:invertIfNegative val="0"/>
          <c:dPt>
            <c:idx val="0"/>
            <c:invertIfNegative val="0"/>
            <c:bubble3D val="0"/>
            <c:spPr>
              <a:solidFill>
                <a:srgbClr val="009690"/>
              </a:solidFill>
              <a:ln>
                <a:noFill/>
              </a:ln>
              <a:effectLst/>
            </c:spPr>
            <c:extLst xmlns:c15="http://schemas.microsoft.com/office/drawing/2012/chart">
              <c:ext xmlns:c16="http://schemas.microsoft.com/office/drawing/2014/chart" uri="{C3380CC4-5D6E-409C-BE32-E72D297353CC}">
                <c16:uniqueId val="{0000000D-840A-43A9-AEA4-4C11B00C3399}"/>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Me</c:v>
                </c:pt>
                <c:pt idx="1">
                  <c:v>Someone else in my  household</c:v>
                </c:pt>
                <c:pt idx="2">
                  <c:v>NET: Me or someone else in my household</c:v>
                </c:pt>
              </c:strCache>
              <c:extLst/>
            </c:strRef>
          </c:cat>
          <c:val>
            <c:numRef>
              <c:f>Sheet1!$G$2:$G$4</c:f>
              <c:numCache>
                <c:formatCode>0%</c:formatCode>
                <c:ptCount val="3"/>
                <c:pt idx="0">
                  <c:v>0.14000000000000001</c:v>
                </c:pt>
                <c:pt idx="1">
                  <c:v>0.16</c:v>
                </c:pt>
                <c:pt idx="2">
                  <c:v>0.17</c:v>
                </c:pt>
              </c:numCache>
              <c:extLst/>
            </c:numRef>
          </c:val>
          <c:extLst xmlns:c15="http://schemas.microsoft.com/office/drawing/2012/chart">
            <c:ext xmlns:c16="http://schemas.microsoft.com/office/drawing/2014/chart" uri="{C3380CC4-5D6E-409C-BE32-E72D297353CC}">
              <c16:uniqueId val="{0000000E-840A-43A9-AEA4-4C11B00C3399}"/>
            </c:ext>
          </c:extLst>
        </c:ser>
        <c:ser>
          <c:idx val="6"/>
          <c:order val="6"/>
          <c:tx>
            <c:strRef>
              <c:f>Sheet1!$H$1</c:f>
              <c:strCache>
                <c:ptCount val="1"/>
                <c:pt idx="0">
                  <c:v>I use digital services online, and am happy with my level of use</c:v>
                </c:pt>
              </c:strCache>
            </c:strRef>
          </c:tx>
          <c:spPr>
            <a:solidFill>
              <a:srgbClr val="F2F2F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Me</c:v>
                </c:pt>
                <c:pt idx="1">
                  <c:v>Someone else in my  household</c:v>
                </c:pt>
                <c:pt idx="2">
                  <c:v>NET: Me or someone else in my household</c:v>
                </c:pt>
              </c:strCache>
              <c:extLst/>
            </c:strRef>
          </c:cat>
          <c:val>
            <c:numRef>
              <c:f>Sheet1!$H$2:$H$4</c:f>
              <c:numCache>
                <c:formatCode>0%</c:formatCode>
                <c:ptCount val="3"/>
                <c:pt idx="0">
                  <c:v>0.71</c:v>
                </c:pt>
                <c:pt idx="1">
                  <c:v>0.71</c:v>
                </c:pt>
                <c:pt idx="2">
                  <c:v>0.75</c:v>
                </c:pt>
              </c:numCache>
              <c:extLst/>
            </c:numRef>
          </c:val>
          <c:extLst>
            <c:ext xmlns:c16="http://schemas.microsoft.com/office/drawing/2014/chart" uri="{C3380CC4-5D6E-409C-BE32-E72D297353CC}">
              <c16:uniqueId val="{0000000F-840A-43A9-AEA4-4C11B00C3399}"/>
            </c:ext>
          </c:extLst>
        </c:ser>
        <c:dLbls>
          <c:dLblPos val="ctr"/>
          <c:showLegendKey val="0"/>
          <c:showVal val="1"/>
          <c:showCatName val="0"/>
          <c:showSerName val="0"/>
          <c:showPercent val="0"/>
          <c:showBubbleSize val="0"/>
        </c:dLbls>
        <c:gapWidth val="75"/>
        <c:overlap val="100"/>
        <c:axId val="477871824"/>
        <c:axId val="477869856"/>
        <c:extLst/>
      </c:barChart>
      <c:catAx>
        <c:axId val="47787182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77869856"/>
        <c:crosses val="autoZero"/>
        <c:auto val="1"/>
        <c:lblAlgn val="ctr"/>
        <c:lblOffset val="100"/>
        <c:noMultiLvlLbl val="0"/>
      </c:catAx>
      <c:valAx>
        <c:axId val="477869856"/>
        <c:scaling>
          <c:orientation val="minMax"/>
          <c:max val="1"/>
        </c:scaling>
        <c:delete val="1"/>
        <c:axPos val="l"/>
        <c:numFmt formatCode="0%" sourceLinked="1"/>
        <c:majorTickMark val="out"/>
        <c:minorTickMark val="none"/>
        <c:tickLblPos val="nextTo"/>
        <c:crossAx val="477871824"/>
        <c:crosses val="autoZero"/>
        <c:crossBetween val="between"/>
      </c:valAx>
      <c:spPr>
        <a:noFill/>
        <a:ln>
          <a:noFill/>
        </a:ln>
        <a:effectLst/>
      </c:spPr>
    </c:plotArea>
    <c:legend>
      <c:legendPos val="l"/>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577163865323205"/>
          <c:y val="0"/>
          <c:w val="0.48138880450007759"/>
          <c:h val="0.9830965004458031"/>
        </c:manualLayout>
      </c:layout>
      <c:barChart>
        <c:barDir val="bar"/>
        <c:grouping val="clustered"/>
        <c:varyColors val="0"/>
        <c:ser>
          <c:idx val="0"/>
          <c:order val="0"/>
          <c:tx>
            <c:strRef>
              <c:f>Sheet1!$B$1</c:f>
              <c:strCache>
                <c:ptCount val="1"/>
                <c:pt idx="0">
                  <c:v>Me</c:v>
                </c:pt>
              </c:strCache>
            </c:strRef>
          </c:tx>
          <c:spPr>
            <a:solidFill>
              <a:schemeClr val="accent5">
                <a:lumMod val="75000"/>
              </a:schemeClr>
            </a:solidFill>
            <a:ln>
              <a:noFill/>
            </a:ln>
            <a:effectLst/>
          </c:spPr>
          <c:invertIfNegative val="0"/>
          <c:dPt>
            <c:idx val="13"/>
            <c:invertIfNegative val="0"/>
            <c:bubble3D val="0"/>
            <c:extLst>
              <c:ext xmlns:c16="http://schemas.microsoft.com/office/drawing/2014/chart" uri="{C3380CC4-5D6E-409C-BE32-E72D297353CC}">
                <c16:uniqueId val="{00000000-9E95-4914-8532-8A17C35F5BF7}"/>
              </c:ext>
            </c:extLst>
          </c:dPt>
          <c:dLbls>
            <c:dLbl>
              <c:idx val="18"/>
              <c:delete val="1"/>
              <c:extLst>
                <c:ext xmlns:c15="http://schemas.microsoft.com/office/drawing/2012/chart" uri="{CE6537A1-D6FC-4f65-9D91-7224C49458BB}"/>
                <c:ext xmlns:c16="http://schemas.microsoft.com/office/drawing/2014/chart" uri="{C3380CC4-5D6E-409C-BE32-E72D297353CC}">
                  <c16:uniqueId val="{00000002-F9BC-4828-866F-DF5AA2A8C3B5}"/>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Sending / receiving e-mails</c:v>
                </c:pt>
                <c:pt idx="1">
                  <c:v>Online banking</c:v>
                </c:pt>
                <c:pt idx="2">
                  <c:v>Online shopping</c:v>
                </c:pt>
                <c:pt idx="3">
                  <c:v>Paying bills or checking bills online</c:v>
                </c:pt>
                <c:pt idx="4">
                  <c:v>Watching TV programmes/ films content online</c:v>
                </c:pt>
                <c:pt idx="5">
                  <c:v>Watching video clips</c:v>
                </c:pt>
                <c:pt idx="6">
                  <c:v>Making voice or video calls </c:v>
                </c:pt>
                <c:pt idx="7">
                  <c:v>Finding information for your leisure time</c:v>
                </c:pt>
                <c:pt idx="8">
                  <c:v>Looking online for public services information on government sites </c:v>
                </c:pt>
                <c:pt idx="9">
                  <c:v>Accessing news websites or websites about politics or current affairs</c:v>
                </c:pt>
                <c:pt idx="10">
                  <c:v>Completing government processes online</c:v>
                </c:pt>
                <c:pt idx="11">
                  <c:v>Using streamed audio services</c:v>
                </c:pt>
                <c:pt idx="12">
                  <c:v>Looking at job opportunities or applying for a job online</c:v>
                </c:pt>
                <c:pt idx="13">
                  <c:v>Paying for your council tax or another local council service online </c:v>
                </c:pt>
                <c:pt idx="14">
                  <c:v>Signing an online petition or using a campaigning website</c:v>
                </c:pt>
                <c:pt idx="15">
                  <c:v>Listening to live, catch-up or on-demand radio</c:v>
                </c:pt>
                <c:pt idx="16">
                  <c:v>Completing a tax return online </c:v>
                </c:pt>
                <c:pt idx="17">
                  <c:v>None of the above</c:v>
                </c:pt>
                <c:pt idx="18">
                  <c:v>Prefer not to say</c:v>
                </c:pt>
              </c:strCache>
            </c:strRef>
          </c:cat>
          <c:val>
            <c:numRef>
              <c:f>Sheet1!$B$2:$B$20</c:f>
              <c:numCache>
                <c:formatCode>0%</c:formatCode>
                <c:ptCount val="19"/>
                <c:pt idx="0">
                  <c:v>0.82</c:v>
                </c:pt>
                <c:pt idx="1">
                  <c:v>0.78</c:v>
                </c:pt>
                <c:pt idx="2">
                  <c:v>0.75</c:v>
                </c:pt>
                <c:pt idx="3">
                  <c:v>0.73</c:v>
                </c:pt>
                <c:pt idx="4">
                  <c:v>0.7</c:v>
                </c:pt>
                <c:pt idx="5">
                  <c:v>0.68</c:v>
                </c:pt>
                <c:pt idx="6">
                  <c:v>0.59</c:v>
                </c:pt>
                <c:pt idx="7">
                  <c:v>0.59</c:v>
                </c:pt>
                <c:pt idx="8">
                  <c:v>0.57999999999999996</c:v>
                </c:pt>
                <c:pt idx="9">
                  <c:v>0.56999999999999995</c:v>
                </c:pt>
                <c:pt idx="10">
                  <c:v>0.55000000000000004</c:v>
                </c:pt>
                <c:pt idx="11">
                  <c:v>0.48</c:v>
                </c:pt>
                <c:pt idx="12">
                  <c:v>0.47</c:v>
                </c:pt>
                <c:pt idx="13">
                  <c:v>0.46</c:v>
                </c:pt>
                <c:pt idx="14">
                  <c:v>0.45</c:v>
                </c:pt>
                <c:pt idx="15">
                  <c:v>0.41</c:v>
                </c:pt>
                <c:pt idx="16">
                  <c:v>0.23</c:v>
                </c:pt>
                <c:pt idx="17">
                  <c:v>0.02</c:v>
                </c:pt>
                <c:pt idx="18">
                  <c:v>0.01</c:v>
                </c:pt>
              </c:numCache>
            </c:numRef>
          </c:val>
          <c:extLst>
            <c:ext xmlns:c16="http://schemas.microsoft.com/office/drawing/2014/chart" uri="{C3380CC4-5D6E-409C-BE32-E72D297353CC}">
              <c16:uniqueId val="{00000002-BAA7-4415-A407-3F94A36E8F61}"/>
            </c:ext>
          </c:extLst>
        </c:ser>
        <c:ser>
          <c:idx val="1"/>
          <c:order val="1"/>
          <c:tx>
            <c:strRef>
              <c:f>Sheet1!$C$1</c:f>
              <c:strCache>
                <c:ptCount val="1"/>
                <c:pt idx="0">
                  <c:v>Others in my household</c:v>
                </c:pt>
              </c:strCache>
            </c:strRef>
          </c:tx>
          <c:spPr>
            <a:solidFill>
              <a:srgbClr val="6DD5CE"/>
            </a:solidFill>
            <a:ln>
              <a:noFill/>
            </a:ln>
            <a:effectLst/>
          </c:spPr>
          <c:invertIfNegative val="0"/>
          <c:dLbls>
            <c:dLbl>
              <c:idx val="18"/>
              <c:layout>
                <c:manualLayout>
                  <c:x val="-6.4197278743067833E-3"/>
                  <c:y val="4.0693092896837516E-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9BC-4828-866F-DF5AA2A8C3B5}"/>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Sending / receiving e-mails</c:v>
                </c:pt>
                <c:pt idx="1">
                  <c:v>Online banking</c:v>
                </c:pt>
                <c:pt idx="2">
                  <c:v>Online shopping</c:v>
                </c:pt>
                <c:pt idx="3">
                  <c:v>Paying bills or checking bills online</c:v>
                </c:pt>
                <c:pt idx="4">
                  <c:v>Watching TV programmes/ films content online</c:v>
                </c:pt>
                <c:pt idx="5">
                  <c:v>Watching video clips</c:v>
                </c:pt>
                <c:pt idx="6">
                  <c:v>Making voice or video calls </c:v>
                </c:pt>
                <c:pt idx="7">
                  <c:v>Finding information for your leisure time</c:v>
                </c:pt>
                <c:pt idx="8">
                  <c:v>Looking online for public services information on government sites </c:v>
                </c:pt>
                <c:pt idx="9">
                  <c:v>Accessing news websites or websites about politics or current affairs</c:v>
                </c:pt>
                <c:pt idx="10">
                  <c:v>Completing government processes online</c:v>
                </c:pt>
                <c:pt idx="11">
                  <c:v>Using streamed audio services</c:v>
                </c:pt>
                <c:pt idx="12">
                  <c:v>Looking at job opportunities or applying for a job online</c:v>
                </c:pt>
                <c:pt idx="13">
                  <c:v>Paying for your council tax or another local council service online </c:v>
                </c:pt>
                <c:pt idx="14">
                  <c:v>Signing an online petition or using a campaigning website</c:v>
                </c:pt>
                <c:pt idx="15">
                  <c:v>Listening to live, catch-up or on-demand radio</c:v>
                </c:pt>
                <c:pt idx="16">
                  <c:v>Completing a tax return online </c:v>
                </c:pt>
                <c:pt idx="17">
                  <c:v>None of the above</c:v>
                </c:pt>
                <c:pt idx="18">
                  <c:v>Prefer not to say</c:v>
                </c:pt>
              </c:strCache>
            </c:strRef>
          </c:cat>
          <c:val>
            <c:numRef>
              <c:f>Sheet1!$C$2:$C$20</c:f>
              <c:numCache>
                <c:formatCode>0%</c:formatCode>
                <c:ptCount val="19"/>
                <c:pt idx="0">
                  <c:v>0.62</c:v>
                </c:pt>
                <c:pt idx="1">
                  <c:v>0.57999999999999996</c:v>
                </c:pt>
                <c:pt idx="2">
                  <c:v>0.56000000000000005</c:v>
                </c:pt>
                <c:pt idx="3">
                  <c:v>0.49</c:v>
                </c:pt>
                <c:pt idx="4">
                  <c:v>0.57999999999999996</c:v>
                </c:pt>
                <c:pt idx="5">
                  <c:v>0.55000000000000004</c:v>
                </c:pt>
                <c:pt idx="6">
                  <c:v>0.5</c:v>
                </c:pt>
                <c:pt idx="7">
                  <c:v>0.46</c:v>
                </c:pt>
                <c:pt idx="8">
                  <c:v>0.37</c:v>
                </c:pt>
                <c:pt idx="9">
                  <c:v>0.43</c:v>
                </c:pt>
                <c:pt idx="10">
                  <c:v>0.4</c:v>
                </c:pt>
                <c:pt idx="11">
                  <c:v>0.41</c:v>
                </c:pt>
                <c:pt idx="12">
                  <c:v>0.34</c:v>
                </c:pt>
                <c:pt idx="13">
                  <c:v>0.35</c:v>
                </c:pt>
                <c:pt idx="14">
                  <c:v>0.25</c:v>
                </c:pt>
                <c:pt idx="15">
                  <c:v>0.34</c:v>
                </c:pt>
                <c:pt idx="16">
                  <c:v>0.22</c:v>
                </c:pt>
                <c:pt idx="17">
                  <c:v>0.08</c:v>
                </c:pt>
                <c:pt idx="18">
                  <c:v>0.05</c:v>
                </c:pt>
              </c:numCache>
            </c:numRef>
          </c:val>
          <c:extLst>
            <c:ext xmlns:c16="http://schemas.microsoft.com/office/drawing/2014/chart" uri="{C3380CC4-5D6E-409C-BE32-E72D297353CC}">
              <c16:uniqueId val="{00000001-91E5-4F16-8881-F7D8D5650D8E}"/>
            </c:ext>
          </c:extLst>
        </c:ser>
        <c:dLbls>
          <c:dLblPos val="outEnd"/>
          <c:showLegendKey val="0"/>
          <c:showVal val="1"/>
          <c:showCatName val="0"/>
          <c:showSerName val="0"/>
          <c:showPercent val="0"/>
          <c:showBubbleSize val="0"/>
        </c:dLbls>
        <c:gapWidth val="50"/>
        <c:axId val="1948624431"/>
        <c:axId val="1948599887"/>
      </c:barChart>
      <c:catAx>
        <c:axId val="1948624431"/>
        <c:scaling>
          <c:orientation val="maxMin"/>
        </c:scaling>
        <c:delete val="0"/>
        <c:axPos val="l"/>
        <c:numFmt formatCode="General" sourceLinked="1"/>
        <c:majorTickMark val="out"/>
        <c:minorTickMark val="none"/>
        <c:tickLblPos val="nextTo"/>
        <c:spPr>
          <a:noFill/>
          <a:ln w="9525" cap="flat" cmpd="sng" algn="ctr">
            <a:solidFill>
              <a:schemeClr val="bg1">
                <a:lumMod val="9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crossAx val="1948599887"/>
        <c:crosses val="autoZero"/>
        <c:auto val="1"/>
        <c:lblAlgn val="ctr"/>
        <c:lblOffset val="100"/>
        <c:noMultiLvlLbl val="0"/>
      </c:catAx>
      <c:valAx>
        <c:axId val="1948599887"/>
        <c:scaling>
          <c:orientation val="minMax"/>
        </c:scaling>
        <c:delete val="1"/>
        <c:axPos val="t"/>
        <c:numFmt formatCode="0%" sourceLinked="1"/>
        <c:majorTickMark val="out"/>
        <c:minorTickMark val="none"/>
        <c:tickLblPos val="nextTo"/>
        <c:crossAx val="1948624431"/>
        <c:crosses val="autoZero"/>
        <c:crossBetween val="between"/>
      </c:valAx>
      <c:spPr>
        <a:noFill/>
        <a:ln w="25400">
          <a:noFill/>
        </a:ln>
        <a:effectLst/>
      </c:spPr>
    </c:plotArea>
    <c:legend>
      <c:legendPos val="r"/>
      <c:layout>
        <c:manualLayout>
          <c:xMode val="edge"/>
          <c:yMode val="edge"/>
          <c:x val="0.72434466962917721"/>
          <c:y val="0.91960896379311718"/>
          <c:w val="0.27304336045963234"/>
          <c:h val="7.1601328141165974E-2"/>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577163865323205"/>
          <c:y val="0"/>
          <c:w val="0.48138880450007759"/>
          <c:h val="0.9830965004458031"/>
        </c:manualLayout>
      </c:layout>
      <c:barChart>
        <c:barDir val="bar"/>
        <c:grouping val="clustered"/>
        <c:varyColors val="0"/>
        <c:ser>
          <c:idx val="0"/>
          <c:order val="0"/>
          <c:tx>
            <c:strRef>
              <c:f>Sheet1!$B$1</c:f>
              <c:strCache>
                <c:ptCount val="1"/>
                <c:pt idx="0">
                  <c:v>S5</c:v>
                </c:pt>
              </c:strCache>
            </c:strRef>
          </c:tx>
          <c:spPr>
            <a:solidFill>
              <a:schemeClr val="accent5">
                <a:lumMod val="75000"/>
              </a:schemeClr>
            </a:solidFill>
            <a:ln>
              <a:noFill/>
            </a:ln>
            <a:effectLst/>
          </c:spPr>
          <c:invertIfNegative val="0"/>
          <c:dPt>
            <c:idx val="3"/>
            <c:invertIfNegative val="0"/>
            <c:bubble3D val="0"/>
            <c:extLst>
              <c:ext xmlns:c16="http://schemas.microsoft.com/office/drawing/2014/chart" uri="{C3380CC4-5D6E-409C-BE32-E72D297353CC}">
                <c16:uniqueId val="{00000000-F89F-4B2F-B4A9-48BDB6CF27BA}"/>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Sending/receiving emails </c:v>
                </c:pt>
                <c:pt idx="1">
                  <c:v>Online banking</c:v>
                </c:pt>
                <c:pt idx="2">
                  <c:v>Online shopping</c:v>
                </c:pt>
                <c:pt idx="3">
                  <c:v>Paying or checking bills online</c:v>
                </c:pt>
                <c:pt idx="4">
                  <c:v>Watching TV programmes / films online </c:v>
                </c:pt>
                <c:pt idx="5">
                  <c:v>Watching video clips</c:v>
                </c:pt>
                <c:pt idx="6">
                  <c:v>Making voice or video calls </c:v>
                </c:pt>
                <c:pt idx="7">
                  <c:v>Looking online for public services information on government sites </c:v>
                </c:pt>
                <c:pt idx="8">
                  <c:v>Finding information for your leisure time</c:v>
                </c:pt>
                <c:pt idx="9">
                  <c:v>Completing government processes online</c:v>
                </c:pt>
                <c:pt idx="10">
                  <c:v>Accessing news websites or websites about politics or current affairs</c:v>
                </c:pt>
                <c:pt idx="11">
                  <c:v>Paying for your council tax or another local council service online </c:v>
                </c:pt>
                <c:pt idx="12">
                  <c:v>Using streamed audio services</c:v>
                </c:pt>
                <c:pt idx="13">
                  <c:v>Looking at job opportunities or applying for a job online</c:v>
                </c:pt>
                <c:pt idx="14">
                  <c:v>Signing an online petition or using a campaigning website</c:v>
                </c:pt>
                <c:pt idx="15">
                  <c:v>Listening to live, catch-up or on-demand radio</c:v>
                </c:pt>
                <c:pt idx="16">
                  <c:v>Completing a tax return online </c:v>
                </c:pt>
              </c:strCache>
            </c:strRef>
          </c:cat>
          <c:val>
            <c:numRef>
              <c:f>Sheet1!$B$2:$B$18</c:f>
              <c:numCache>
                <c:formatCode>0%</c:formatCode>
                <c:ptCount val="17"/>
                <c:pt idx="0">
                  <c:v>0.84</c:v>
                </c:pt>
                <c:pt idx="1">
                  <c:v>0.81</c:v>
                </c:pt>
                <c:pt idx="2">
                  <c:v>0.8</c:v>
                </c:pt>
                <c:pt idx="3">
                  <c:v>0.79</c:v>
                </c:pt>
                <c:pt idx="4">
                  <c:v>0.74</c:v>
                </c:pt>
                <c:pt idx="5">
                  <c:v>0.73</c:v>
                </c:pt>
                <c:pt idx="6">
                  <c:v>0.64</c:v>
                </c:pt>
                <c:pt idx="7">
                  <c:v>0.64</c:v>
                </c:pt>
                <c:pt idx="8">
                  <c:v>0.64</c:v>
                </c:pt>
                <c:pt idx="9">
                  <c:v>0.63</c:v>
                </c:pt>
                <c:pt idx="10">
                  <c:v>0.63</c:v>
                </c:pt>
                <c:pt idx="11">
                  <c:v>0.56999999999999995</c:v>
                </c:pt>
                <c:pt idx="12">
                  <c:v>0.55000000000000004</c:v>
                </c:pt>
                <c:pt idx="13">
                  <c:v>0.52</c:v>
                </c:pt>
                <c:pt idx="14">
                  <c:v>0.52</c:v>
                </c:pt>
                <c:pt idx="15">
                  <c:v>0.47</c:v>
                </c:pt>
                <c:pt idx="16">
                  <c:v>0.33</c:v>
                </c:pt>
              </c:numCache>
            </c:numRef>
          </c:val>
          <c:extLst>
            <c:ext xmlns:c16="http://schemas.microsoft.com/office/drawing/2014/chart" uri="{C3380CC4-5D6E-409C-BE32-E72D297353CC}">
              <c16:uniqueId val="{00000002-BAA7-4415-A407-3F94A36E8F61}"/>
            </c:ext>
          </c:extLst>
        </c:ser>
        <c:ser>
          <c:idx val="1"/>
          <c:order val="1"/>
          <c:tx>
            <c:strRef>
              <c:f>Sheet1!$C$1</c:f>
              <c:strCache>
                <c:ptCount val="1"/>
                <c:pt idx="0">
                  <c:v>S7</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Sending/receiving emails </c:v>
                </c:pt>
                <c:pt idx="1">
                  <c:v>Online banking</c:v>
                </c:pt>
                <c:pt idx="2">
                  <c:v>Online shopping</c:v>
                </c:pt>
                <c:pt idx="3">
                  <c:v>Paying or checking bills online</c:v>
                </c:pt>
                <c:pt idx="4">
                  <c:v>Watching TV programmes / films online </c:v>
                </c:pt>
                <c:pt idx="5">
                  <c:v>Watching video clips</c:v>
                </c:pt>
                <c:pt idx="6">
                  <c:v>Making voice or video calls </c:v>
                </c:pt>
                <c:pt idx="7">
                  <c:v>Looking online for public services information on government sites </c:v>
                </c:pt>
                <c:pt idx="8">
                  <c:v>Finding information for your leisure time</c:v>
                </c:pt>
                <c:pt idx="9">
                  <c:v>Completing government processes online</c:v>
                </c:pt>
                <c:pt idx="10">
                  <c:v>Accessing news websites or websites about politics or current affairs</c:v>
                </c:pt>
                <c:pt idx="11">
                  <c:v>Paying for your council tax or another local council service online </c:v>
                </c:pt>
                <c:pt idx="12">
                  <c:v>Using streamed audio services</c:v>
                </c:pt>
                <c:pt idx="13">
                  <c:v>Looking at job opportunities or applying for a job online</c:v>
                </c:pt>
                <c:pt idx="14">
                  <c:v>Signing an online petition or using a campaigning website</c:v>
                </c:pt>
                <c:pt idx="15">
                  <c:v>Listening to live, catch-up or on-demand radio</c:v>
                </c:pt>
                <c:pt idx="16">
                  <c:v>Completing a tax return online </c:v>
                </c:pt>
              </c:strCache>
            </c:strRef>
          </c:cat>
          <c:val>
            <c:numRef>
              <c:f>Sheet1!$C$2:$C$18</c:f>
              <c:numCache>
                <c:formatCode>0%</c:formatCode>
                <c:ptCount val="17"/>
                <c:pt idx="0">
                  <c:v>0.83</c:v>
                </c:pt>
                <c:pt idx="1">
                  <c:v>0.81</c:v>
                </c:pt>
                <c:pt idx="2">
                  <c:v>0.77</c:v>
                </c:pt>
                <c:pt idx="3">
                  <c:v>0.8</c:v>
                </c:pt>
                <c:pt idx="4">
                  <c:v>0.74</c:v>
                </c:pt>
                <c:pt idx="5">
                  <c:v>0.72</c:v>
                </c:pt>
                <c:pt idx="6">
                  <c:v>0.64</c:v>
                </c:pt>
                <c:pt idx="7">
                  <c:v>0.62</c:v>
                </c:pt>
                <c:pt idx="8">
                  <c:v>0.64</c:v>
                </c:pt>
                <c:pt idx="9">
                  <c:v>0.61</c:v>
                </c:pt>
                <c:pt idx="10">
                  <c:v>0.63</c:v>
                </c:pt>
                <c:pt idx="11">
                  <c:v>0.56000000000000005</c:v>
                </c:pt>
                <c:pt idx="12">
                  <c:v>0.53</c:v>
                </c:pt>
                <c:pt idx="13">
                  <c:v>0.53</c:v>
                </c:pt>
                <c:pt idx="14">
                  <c:v>0.47</c:v>
                </c:pt>
                <c:pt idx="15">
                  <c:v>0.46</c:v>
                </c:pt>
                <c:pt idx="16">
                  <c:v>0.31</c:v>
                </c:pt>
              </c:numCache>
            </c:numRef>
          </c:val>
          <c:extLst>
            <c:ext xmlns:c16="http://schemas.microsoft.com/office/drawing/2014/chart" uri="{C3380CC4-5D6E-409C-BE32-E72D297353CC}">
              <c16:uniqueId val="{00000001-91E5-4F16-8881-F7D8D5650D8E}"/>
            </c:ext>
          </c:extLst>
        </c:ser>
        <c:dLbls>
          <c:dLblPos val="outEnd"/>
          <c:showLegendKey val="0"/>
          <c:showVal val="1"/>
          <c:showCatName val="0"/>
          <c:showSerName val="0"/>
          <c:showPercent val="0"/>
          <c:showBubbleSize val="0"/>
        </c:dLbls>
        <c:gapWidth val="50"/>
        <c:axId val="1948624431"/>
        <c:axId val="1948599887"/>
      </c:barChart>
      <c:catAx>
        <c:axId val="1948624431"/>
        <c:scaling>
          <c:orientation val="maxMin"/>
        </c:scaling>
        <c:delete val="0"/>
        <c:axPos val="l"/>
        <c:numFmt formatCode="General" sourceLinked="1"/>
        <c:majorTickMark val="out"/>
        <c:minorTickMark val="none"/>
        <c:tickLblPos val="nextTo"/>
        <c:spPr>
          <a:noFill/>
          <a:ln w="9525" cap="flat" cmpd="sng" algn="ctr">
            <a:solidFill>
              <a:schemeClr val="bg1">
                <a:lumMod val="9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crossAx val="1948599887"/>
        <c:crosses val="autoZero"/>
        <c:auto val="1"/>
        <c:lblAlgn val="ctr"/>
        <c:lblOffset val="100"/>
        <c:noMultiLvlLbl val="0"/>
      </c:catAx>
      <c:valAx>
        <c:axId val="1948599887"/>
        <c:scaling>
          <c:orientation val="minMax"/>
        </c:scaling>
        <c:delete val="1"/>
        <c:axPos val="t"/>
        <c:numFmt formatCode="0%" sourceLinked="1"/>
        <c:majorTickMark val="out"/>
        <c:minorTickMark val="none"/>
        <c:tickLblPos val="nextTo"/>
        <c:crossAx val="1948624431"/>
        <c:crosses val="autoZero"/>
        <c:crossBetween val="between"/>
      </c:valAx>
      <c:spPr>
        <a:noFill/>
        <a:ln w="25400">
          <a:noFill/>
        </a:ln>
        <a:effectLst/>
      </c:spPr>
    </c:plotArea>
    <c:legend>
      <c:legendPos val="r"/>
      <c:layout>
        <c:manualLayout>
          <c:xMode val="edge"/>
          <c:yMode val="edge"/>
          <c:x val="0.80780113199516534"/>
          <c:y val="0.90668890679837122"/>
          <c:w val="0.18573506136906007"/>
          <c:h val="7.1601328141165974E-2"/>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125365757406187E-2"/>
          <c:y val="2.5759092929603704E-2"/>
          <c:w val="0.90211666573191196"/>
          <c:h val="0.83927835801255679"/>
        </c:manualLayout>
      </c:layout>
      <c:barChart>
        <c:barDir val="col"/>
        <c:grouping val="percentStacked"/>
        <c:varyColors val="0"/>
        <c:ser>
          <c:idx val="0"/>
          <c:order val="0"/>
          <c:tx>
            <c:strRef>
              <c:f>Sheet1!$B$1</c:f>
              <c:strCache>
                <c:ptCount val="1"/>
                <c:pt idx="0">
                  <c:v>Very low (0-1)</c:v>
                </c:pt>
              </c:strCache>
            </c:strRef>
          </c:tx>
          <c:spPr>
            <a:solidFill>
              <a:srgbClr val="009690"/>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Sheet1!$A$3:$A$8</c:f>
              <c:strCache>
                <c:ptCount val="6"/>
                <c:pt idx="0">
                  <c:v>Apr '22
(S2)</c:v>
                </c:pt>
                <c:pt idx="1">
                  <c:v>Sept '22 
(S3)</c:v>
                </c:pt>
                <c:pt idx="2">
                  <c:v>Nov '22
(S4)</c:v>
                </c:pt>
                <c:pt idx="3">
                  <c:v>Dec '22
(S5)</c:v>
                </c:pt>
                <c:pt idx="4">
                  <c:v>Mar '23 
(S6)</c:v>
                </c:pt>
                <c:pt idx="5">
                  <c:v>May '23 
(S7)</c:v>
                </c:pt>
              </c:strCache>
            </c:strRef>
          </c:cat>
          <c:val>
            <c:numRef>
              <c:f>Sheet1!$B$3:$B$8</c:f>
              <c:numCache>
                <c:formatCode>0%</c:formatCode>
                <c:ptCount val="6"/>
                <c:pt idx="0">
                  <c:v>0.24</c:v>
                </c:pt>
                <c:pt idx="1">
                  <c:v>0.212072706620933</c:v>
                </c:pt>
                <c:pt idx="2">
                  <c:v>0.19933525940267299</c:v>
                </c:pt>
                <c:pt idx="3">
                  <c:v>0.23886319341472301</c:v>
                </c:pt>
                <c:pt idx="4">
                  <c:v>0.24</c:v>
                </c:pt>
                <c:pt idx="5">
                  <c:v>0.23</c:v>
                </c:pt>
              </c:numCache>
            </c:numRef>
          </c:val>
          <c:extLst>
            <c:ext xmlns:c16="http://schemas.microsoft.com/office/drawing/2014/chart" uri="{C3380CC4-5D6E-409C-BE32-E72D297353CC}">
              <c16:uniqueId val="{00000000-75D0-47C4-9219-F918B5BAF49D}"/>
            </c:ext>
          </c:extLst>
        </c:ser>
        <c:ser>
          <c:idx val="1"/>
          <c:order val="1"/>
          <c:tx>
            <c:strRef>
              <c:f>Sheet1!$C$1</c:f>
              <c:strCache>
                <c:ptCount val="1"/>
                <c:pt idx="0">
                  <c:v>Low (2-3)</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Sheet1!$A$3:$A$8</c:f>
              <c:strCache>
                <c:ptCount val="6"/>
                <c:pt idx="0">
                  <c:v>Apr '22
(S2)</c:v>
                </c:pt>
                <c:pt idx="1">
                  <c:v>Sept '22 
(S3)</c:v>
                </c:pt>
                <c:pt idx="2">
                  <c:v>Nov '22
(S4)</c:v>
                </c:pt>
                <c:pt idx="3">
                  <c:v>Dec '22
(S5)</c:v>
                </c:pt>
                <c:pt idx="4">
                  <c:v>Mar '23 
(S6)</c:v>
                </c:pt>
                <c:pt idx="5">
                  <c:v>May '23 
(S7)</c:v>
                </c:pt>
              </c:strCache>
            </c:strRef>
          </c:cat>
          <c:val>
            <c:numRef>
              <c:f>Sheet1!$C$3:$C$8</c:f>
              <c:numCache>
                <c:formatCode>0%</c:formatCode>
                <c:ptCount val="6"/>
                <c:pt idx="0">
                  <c:v>0.18</c:v>
                </c:pt>
                <c:pt idx="1">
                  <c:v>0.17</c:v>
                </c:pt>
                <c:pt idx="2">
                  <c:v>0.18</c:v>
                </c:pt>
                <c:pt idx="3">
                  <c:v>0.16</c:v>
                </c:pt>
                <c:pt idx="4">
                  <c:v>0.18</c:v>
                </c:pt>
                <c:pt idx="5">
                  <c:v>0.18</c:v>
                </c:pt>
              </c:numCache>
            </c:numRef>
          </c:val>
          <c:extLst>
            <c:ext xmlns:c16="http://schemas.microsoft.com/office/drawing/2014/chart" uri="{C3380CC4-5D6E-409C-BE32-E72D297353CC}">
              <c16:uniqueId val="{00000001-75D0-47C4-9219-F918B5BAF49D}"/>
            </c:ext>
          </c:extLst>
        </c:ser>
        <c:ser>
          <c:idx val="2"/>
          <c:order val="2"/>
          <c:tx>
            <c:strRef>
              <c:f>Sheet1!$D$1</c:f>
              <c:strCache>
                <c:ptCount val="1"/>
                <c:pt idx="0">
                  <c:v>Medium (4-5)</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Sheet1!$A$3:$A$8</c:f>
              <c:strCache>
                <c:ptCount val="6"/>
                <c:pt idx="0">
                  <c:v>Apr '22
(S2)</c:v>
                </c:pt>
                <c:pt idx="1">
                  <c:v>Sept '22 
(S3)</c:v>
                </c:pt>
                <c:pt idx="2">
                  <c:v>Nov '22
(S4)</c:v>
                </c:pt>
                <c:pt idx="3">
                  <c:v>Dec '22
(S5)</c:v>
                </c:pt>
                <c:pt idx="4">
                  <c:v>Mar '23 
(S6)</c:v>
                </c:pt>
                <c:pt idx="5">
                  <c:v>May '23 
(S7)</c:v>
                </c:pt>
              </c:strCache>
            </c:strRef>
          </c:cat>
          <c:val>
            <c:numRef>
              <c:f>Sheet1!$D$3:$D$8</c:f>
              <c:numCache>
                <c:formatCode>0%</c:formatCode>
                <c:ptCount val="6"/>
                <c:pt idx="0">
                  <c:v>0.18</c:v>
                </c:pt>
                <c:pt idx="1">
                  <c:v>0.19</c:v>
                </c:pt>
                <c:pt idx="2">
                  <c:v>0.19</c:v>
                </c:pt>
                <c:pt idx="3">
                  <c:v>0.18</c:v>
                </c:pt>
                <c:pt idx="4">
                  <c:v>0.17</c:v>
                </c:pt>
                <c:pt idx="5">
                  <c:v>0.18</c:v>
                </c:pt>
              </c:numCache>
            </c:numRef>
          </c:val>
          <c:extLst>
            <c:ext xmlns:c16="http://schemas.microsoft.com/office/drawing/2014/chart" uri="{C3380CC4-5D6E-409C-BE32-E72D297353CC}">
              <c16:uniqueId val="{00000002-75D0-47C4-9219-F918B5BAF49D}"/>
            </c:ext>
          </c:extLst>
        </c:ser>
        <c:ser>
          <c:idx val="3"/>
          <c:order val="3"/>
          <c:tx>
            <c:strRef>
              <c:f>Sheet1!$E$1</c:f>
              <c:strCache>
                <c:ptCount val="1"/>
                <c:pt idx="0">
                  <c:v>High (6-10)</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Sheet1!$A$3:$A$8</c:f>
              <c:strCache>
                <c:ptCount val="6"/>
                <c:pt idx="0">
                  <c:v>Apr '22
(S2)</c:v>
                </c:pt>
                <c:pt idx="1">
                  <c:v>Sept '22 
(S3)</c:v>
                </c:pt>
                <c:pt idx="2">
                  <c:v>Nov '22
(S4)</c:v>
                </c:pt>
                <c:pt idx="3">
                  <c:v>Dec '22
(S5)</c:v>
                </c:pt>
                <c:pt idx="4">
                  <c:v>Mar '23 
(S6)</c:v>
                </c:pt>
                <c:pt idx="5">
                  <c:v>May '23 
(S7)</c:v>
                </c:pt>
              </c:strCache>
            </c:strRef>
          </c:cat>
          <c:val>
            <c:numRef>
              <c:f>Sheet1!$E$3:$E$8</c:f>
              <c:numCache>
                <c:formatCode>0%</c:formatCode>
                <c:ptCount val="6"/>
                <c:pt idx="0">
                  <c:v>0.4</c:v>
                </c:pt>
                <c:pt idx="1">
                  <c:v>0.43320390242123302</c:v>
                </c:pt>
                <c:pt idx="2">
                  <c:v>0.43440679628231099</c:v>
                </c:pt>
                <c:pt idx="3">
                  <c:v>0.415586212987271</c:v>
                </c:pt>
                <c:pt idx="4">
                  <c:v>0.41</c:v>
                </c:pt>
                <c:pt idx="5">
                  <c:v>0.41</c:v>
                </c:pt>
              </c:numCache>
            </c:numRef>
          </c:val>
          <c:extLst>
            <c:ext xmlns:c16="http://schemas.microsoft.com/office/drawing/2014/chart" uri="{C3380CC4-5D6E-409C-BE32-E72D297353CC}">
              <c16:uniqueId val="{00000004-75D0-47C4-9219-F918B5BAF49D}"/>
            </c:ext>
          </c:extLst>
        </c:ser>
        <c:dLbls>
          <c:showLegendKey val="0"/>
          <c:showVal val="0"/>
          <c:showCatName val="0"/>
          <c:showSerName val="0"/>
          <c:showPercent val="0"/>
          <c:showBubbleSize val="0"/>
        </c:dLbls>
        <c:gapWidth val="75"/>
        <c:overlap val="100"/>
        <c:axId val="1948619855"/>
        <c:axId val="1948612367"/>
      </c:barChart>
      <c:catAx>
        <c:axId val="1948619855"/>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crossAx val="1948612367"/>
        <c:crosses val="autoZero"/>
        <c:auto val="1"/>
        <c:lblAlgn val="ctr"/>
        <c:lblOffset val="100"/>
        <c:noMultiLvlLbl val="0"/>
      </c:catAx>
      <c:valAx>
        <c:axId val="1948612367"/>
        <c:scaling>
          <c:orientation val="minMax"/>
        </c:scaling>
        <c:delete val="1"/>
        <c:axPos val="l"/>
        <c:numFmt formatCode="0%" sourceLinked="1"/>
        <c:majorTickMark val="none"/>
        <c:minorTickMark val="none"/>
        <c:tickLblPos val="nextTo"/>
        <c:crossAx val="1948619855"/>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481098363469492E-2"/>
          <c:y val="2.5759092929603704E-2"/>
          <c:w val="0.77401362739094692"/>
          <c:h val="0.83398571110357722"/>
        </c:manualLayout>
      </c:layout>
      <c:barChart>
        <c:barDir val="col"/>
        <c:grouping val="percentStacked"/>
        <c:varyColors val="0"/>
        <c:ser>
          <c:idx val="0"/>
          <c:order val="0"/>
          <c:tx>
            <c:strRef>
              <c:f>Sheet1!$B$1</c:f>
              <c:strCache>
                <c:ptCount val="1"/>
                <c:pt idx="0">
                  <c:v>Not worthwhile (0-4)</c:v>
                </c:pt>
              </c:strCache>
            </c:strRef>
          </c:tx>
          <c:spPr>
            <a:solidFill>
              <a:srgbClr val="FF0000"/>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c:f>
              <c:strCache>
                <c:ptCount val="1"/>
                <c:pt idx="0">
                  <c:v>May '23 (S7)</c:v>
                </c:pt>
              </c:strCache>
            </c:strRef>
          </c:cat>
          <c:val>
            <c:numRef>
              <c:f>Sheet1!$B$3</c:f>
              <c:numCache>
                <c:formatCode>0%</c:formatCode>
                <c:ptCount val="1"/>
                <c:pt idx="0">
                  <c:v>0.14000000000000001</c:v>
                </c:pt>
              </c:numCache>
            </c:numRef>
          </c:val>
          <c:extLst>
            <c:ext xmlns:c16="http://schemas.microsoft.com/office/drawing/2014/chart" uri="{C3380CC4-5D6E-409C-BE32-E72D297353CC}">
              <c16:uniqueId val="{00000000-007F-47BB-9AE9-6617E8F68E54}"/>
            </c:ext>
          </c:extLst>
        </c:ser>
        <c:ser>
          <c:idx val="1"/>
          <c:order val="1"/>
          <c:tx>
            <c:strRef>
              <c:f>Sheet1!$C$1</c:f>
              <c:strCache>
                <c:ptCount val="1"/>
                <c:pt idx="0">
                  <c:v>Neither/nor (5-6)</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c:f>
              <c:strCache>
                <c:ptCount val="1"/>
                <c:pt idx="0">
                  <c:v>May '23 (S7)</c:v>
                </c:pt>
              </c:strCache>
            </c:strRef>
          </c:cat>
          <c:val>
            <c:numRef>
              <c:f>Sheet1!$C$3</c:f>
              <c:numCache>
                <c:formatCode>0%</c:formatCode>
                <c:ptCount val="1"/>
                <c:pt idx="0">
                  <c:v>0.24</c:v>
                </c:pt>
              </c:numCache>
            </c:numRef>
          </c:val>
          <c:extLst>
            <c:ext xmlns:c16="http://schemas.microsoft.com/office/drawing/2014/chart" uri="{C3380CC4-5D6E-409C-BE32-E72D297353CC}">
              <c16:uniqueId val="{00000001-007F-47BB-9AE9-6617E8F68E54}"/>
            </c:ext>
          </c:extLst>
        </c:ser>
        <c:ser>
          <c:idx val="2"/>
          <c:order val="2"/>
          <c:tx>
            <c:strRef>
              <c:f>Sheet1!$D$1</c:f>
              <c:strCache>
                <c:ptCount val="1"/>
                <c:pt idx="0">
                  <c:v>Quite worthwhile (7-8)</c:v>
                </c:pt>
              </c:strCache>
            </c:strRef>
          </c:tx>
          <c:spPr>
            <a:solidFill>
              <a:schemeClr val="tx1">
                <a:lumMod val="25000"/>
                <a:lumOff val="75000"/>
              </a:schemeClr>
            </a:solidFill>
            <a:ln>
              <a:noFill/>
            </a:ln>
            <a:effectLst/>
          </c:spPr>
          <c:invertIfNegative val="0"/>
          <c:dPt>
            <c:idx val="0"/>
            <c:invertIfNegative val="0"/>
            <c:bubble3D val="0"/>
            <c:spPr>
              <a:solidFill>
                <a:srgbClr val="6DD5CE"/>
              </a:solidFill>
              <a:ln>
                <a:noFill/>
              </a:ln>
              <a:effectLst/>
            </c:spPr>
            <c:extLst>
              <c:ext xmlns:c16="http://schemas.microsoft.com/office/drawing/2014/chart" uri="{C3380CC4-5D6E-409C-BE32-E72D297353CC}">
                <c16:uniqueId val="{00000003-007F-47BB-9AE9-6617E8F68E54}"/>
              </c:ext>
            </c:extLst>
          </c:dPt>
          <c:dPt>
            <c:idx val="2"/>
            <c:invertIfNegative val="0"/>
            <c:bubble3D val="0"/>
            <c:spPr>
              <a:solidFill>
                <a:srgbClr val="6DD5CE"/>
              </a:solidFill>
              <a:ln>
                <a:noFill/>
              </a:ln>
              <a:effectLst/>
            </c:spPr>
            <c:extLst>
              <c:ext xmlns:c16="http://schemas.microsoft.com/office/drawing/2014/chart" uri="{C3380CC4-5D6E-409C-BE32-E72D297353CC}">
                <c16:uniqueId val="{00000007-007F-47BB-9AE9-6617E8F68E54}"/>
              </c:ext>
            </c:extLst>
          </c:dPt>
          <c:dPt>
            <c:idx val="3"/>
            <c:invertIfNegative val="0"/>
            <c:bubble3D val="0"/>
            <c:spPr>
              <a:solidFill>
                <a:srgbClr val="6DD5CE"/>
              </a:solidFill>
              <a:ln>
                <a:noFill/>
              </a:ln>
              <a:effectLst/>
            </c:spPr>
            <c:extLst>
              <c:ext xmlns:c16="http://schemas.microsoft.com/office/drawing/2014/chart" uri="{C3380CC4-5D6E-409C-BE32-E72D297353CC}">
                <c16:uniqueId val="{00000009-007F-47BB-9AE9-6617E8F68E54}"/>
              </c:ext>
            </c:extLst>
          </c:dPt>
          <c:dPt>
            <c:idx val="4"/>
            <c:invertIfNegative val="0"/>
            <c:bubble3D val="0"/>
            <c:spPr>
              <a:solidFill>
                <a:srgbClr val="6DD5CE"/>
              </a:solidFill>
              <a:ln>
                <a:noFill/>
              </a:ln>
              <a:effectLst/>
            </c:spPr>
            <c:extLst>
              <c:ext xmlns:c16="http://schemas.microsoft.com/office/drawing/2014/chart" uri="{C3380CC4-5D6E-409C-BE32-E72D297353CC}">
                <c16:uniqueId val="{0000000B-007F-47BB-9AE9-6617E8F68E54}"/>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c:f>
              <c:strCache>
                <c:ptCount val="1"/>
                <c:pt idx="0">
                  <c:v>May '23 (S7)</c:v>
                </c:pt>
              </c:strCache>
            </c:strRef>
          </c:cat>
          <c:val>
            <c:numRef>
              <c:f>Sheet1!$D$3</c:f>
              <c:numCache>
                <c:formatCode>0%</c:formatCode>
                <c:ptCount val="1"/>
                <c:pt idx="0">
                  <c:v>0.38</c:v>
                </c:pt>
              </c:numCache>
            </c:numRef>
          </c:val>
          <c:extLst>
            <c:ext xmlns:c16="http://schemas.microsoft.com/office/drawing/2014/chart" uri="{C3380CC4-5D6E-409C-BE32-E72D297353CC}">
              <c16:uniqueId val="{0000000C-007F-47BB-9AE9-6617E8F68E54}"/>
            </c:ext>
          </c:extLst>
        </c:ser>
        <c:ser>
          <c:idx val="3"/>
          <c:order val="3"/>
          <c:tx>
            <c:strRef>
              <c:f>Sheet1!$E$1</c:f>
              <c:strCache>
                <c:ptCount val="1"/>
                <c:pt idx="0">
                  <c:v>Very worthwhile (9-10)</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c:f>
              <c:strCache>
                <c:ptCount val="1"/>
                <c:pt idx="0">
                  <c:v>May '23 (S7)</c:v>
                </c:pt>
              </c:strCache>
            </c:strRef>
          </c:cat>
          <c:val>
            <c:numRef>
              <c:f>Sheet1!$E$3</c:f>
              <c:numCache>
                <c:formatCode>0%</c:formatCode>
                <c:ptCount val="1"/>
                <c:pt idx="0">
                  <c:v>0.24</c:v>
                </c:pt>
              </c:numCache>
            </c:numRef>
          </c:val>
          <c:extLst>
            <c:ext xmlns:c16="http://schemas.microsoft.com/office/drawing/2014/chart" uri="{C3380CC4-5D6E-409C-BE32-E72D297353CC}">
              <c16:uniqueId val="{0000000D-007F-47BB-9AE9-6617E8F68E54}"/>
            </c:ext>
          </c:extLst>
        </c:ser>
        <c:dLbls>
          <c:showLegendKey val="0"/>
          <c:showVal val="0"/>
          <c:showCatName val="0"/>
          <c:showSerName val="0"/>
          <c:showPercent val="0"/>
          <c:showBubbleSize val="0"/>
        </c:dLbls>
        <c:gapWidth val="75"/>
        <c:overlap val="100"/>
        <c:axId val="1948619855"/>
        <c:axId val="1948612367"/>
      </c:barChart>
      <c:catAx>
        <c:axId val="1948619855"/>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crossAx val="1948612367"/>
        <c:crosses val="autoZero"/>
        <c:auto val="1"/>
        <c:lblAlgn val="ctr"/>
        <c:lblOffset val="100"/>
        <c:noMultiLvlLbl val="0"/>
      </c:catAx>
      <c:valAx>
        <c:axId val="1948612367"/>
        <c:scaling>
          <c:orientation val="minMax"/>
        </c:scaling>
        <c:delete val="1"/>
        <c:axPos val="l"/>
        <c:numFmt formatCode="0%" sourceLinked="1"/>
        <c:majorTickMark val="out"/>
        <c:minorTickMark val="none"/>
        <c:tickLblPos val="nextTo"/>
        <c:crossAx val="1948619855"/>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481098363469492E-2"/>
          <c:y val="2.5759092929603704E-2"/>
          <c:w val="0.77401362739094692"/>
          <c:h val="0.83398571110357722"/>
        </c:manualLayout>
      </c:layout>
      <c:barChart>
        <c:barDir val="col"/>
        <c:grouping val="percentStacked"/>
        <c:varyColors val="0"/>
        <c:ser>
          <c:idx val="0"/>
          <c:order val="0"/>
          <c:tx>
            <c:strRef>
              <c:f>Sheet1!$B$1</c:f>
              <c:strCache>
                <c:ptCount val="1"/>
                <c:pt idx="0">
                  <c:v>Not happy (0-4)</c:v>
                </c:pt>
              </c:strCache>
            </c:strRef>
          </c:tx>
          <c:spPr>
            <a:solidFill>
              <a:srgbClr val="FF0000"/>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c:f>
              <c:strCache>
                <c:ptCount val="1"/>
                <c:pt idx="0">
                  <c:v>May '23 (S7)</c:v>
                </c:pt>
              </c:strCache>
            </c:strRef>
          </c:cat>
          <c:val>
            <c:numRef>
              <c:f>Sheet1!$B$3</c:f>
              <c:numCache>
                <c:formatCode>0%</c:formatCode>
                <c:ptCount val="1"/>
                <c:pt idx="0">
                  <c:v>0.17</c:v>
                </c:pt>
              </c:numCache>
            </c:numRef>
          </c:val>
          <c:extLst>
            <c:ext xmlns:c16="http://schemas.microsoft.com/office/drawing/2014/chart" uri="{C3380CC4-5D6E-409C-BE32-E72D297353CC}">
              <c16:uniqueId val="{00000000-0371-42B7-8EDF-37F67D0DDC8F}"/>
            </c:ext>
          </c:extLst>
        </c:ser>
        <c:ser>
          <c:idx val="1"/>
          <c:order val="1"/>
          <c:tx>
            <c:strRef>
              <c:f>Sheet1!$C$1</c:f>
              <c:strCache>
                <c:ptCount val="1"/>
                <c:pt idx="0">
                  <c:v>Neither/nor (5-6)</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c:f>
              <c:strCache>
                <c:ptCount val="1"/>
                <c:pt idx="0">
                  <c:v>May '23 (S7)</c:v>
                </c:pt>
              </c:strCache>
            </c:strRef>
          </c:cat>
          <c:val>
            <c:numRef>
              <c:f>Sheet1!$C$3</c:f>
              <c:numCache>
                <c:formatCode>0%</c:formatCode>
                <c:ptCount val="1"/>
                <c:pt idx="0">
                  <c:v>0.24</c:v>
                </c:pt>
              </c:numCache>
            </c:numRef>
          </c:val>
          <c:extLst>
            <c:ext xmlns:c16="http://schemas.microsoft.com/office/drawing/2014/chart" uri="{C3380CC4-5D6E-409C-BE32-E72D297353CC}">
              <c16:uniqueId val="{00000001-0371-42B7-8EDF-37F67D0DDC8F}"/>
            </c:ext>
          </c:extLst>
        </c:ser>
        <c:ser>
          <c:idx val="2"/>
          <c:order val="2"/>
          <c:tx>
            <c:strRef>
              <c:f>Sheet1!$D$1</c:f>
              <c:strCache>
                <c:ptCount val="1"/>
                <c:pt idx="0">
                  <c:v>Quite happy (7-8)</c:v>
                </c:pt>
              </c:strCache>
            </c:strRef>
          </c:tx>
          <c:spPr>
            <a:solidFill>
              <a:schemeClr val="tx1">
                <a:lumMod val="25000"/>
                <a:lumOff val="75000"/>
              </a:schemeClr>
            </a:solidFill>
            <a:ln>
              <a:noFill/>
            </a:ln>
            <a:effectLst/>
          </c:spPr>
          <c:invertIfNegative val="0"/>
          <c:dPt>
            <c:idx val="0"/>
            <c:invertIfNegative val="0"/>
            <c:bubble3D val="0"/>
            <c:spPr>
              <a:solidFill>
                <a:srgbClr val="6DD5CE"/>
              </a:solidFill>
              <a:ln>
                <a:noFill/>
              </a:ln>
              <a:effectLst/>
            </c:spPr>
            <c:extLst>
              <c:ext xmlns:c16="http://schemas.microsoft.com/office/drawing/2014/chart" uri="{C3380CC4-5D6E-409C-BE32-E72D297353CC}">
                <c16:uniqueId val="{00000003-0371-42B7-8EDF-37F67D0DDC8F}"/>
              </c:ext>
            </c:extLst>
          </c:dPt>
          <c:dPt>
            <c:idx val="2"/>
            <c:invertIfNegative val="0"/>
            <c:bubble3D val="0"/>
            <c:spPr>
              <a:solidFill>
                <a:srgbClr val="6DD5CE"/>
              </a:solidFill>
              <a:ln>
                <a:noFill/>
              </a:ln>
              <a:effectLst/>
            </c:spPr>
            <c:extLst>
              <c:ext xmlns:c16="http://schemas.microsoft.com/office/drawing/2014/chart" uri="{C3380CC4-5D6E-409C-BE32-E72D297353CC}">
                <c16:uniqueId val="{00000007-0371-42B7-8EDF-37F67D0DDC8F}"/>
              </c:ext>
            </c:extLst>
          </c:dPt>
          <c:dPt>
            <c:idx val="3"/>
            <c:invertIfNegative val="0"/>
            <c:bubble3D val="0"/>
            <c:spPr>
              <a:solidFill>
                <a:srgbClr val="6DD5CE"/>
              </a:solidFill>
              <a:ln>
                <a:noFill/>
              </a:ln>
              <a:effectLst/>
            </c:spPr>
            <c:extLst>
              <c:ext xmlns:c16="http://schemas.microsoft.com/office/drawing/2014/chart" uri="{C3380CC4-5D6E-409C-BE32-E72D297353CC}">
                <c16:uniqueId val="{00000009-0371-42B7-8EDF-37F67D0DDC8F}"/>
              </c:ext>
            </c:extLst>
          </c:dPt>
          <c:dPt>
            <c:idx val="4"/>
            <c:invertIfNegative val="0"/>
            <c:bubble3D val="0"/>
            <c:spPr>
              <a:solidFill>
                <a:srgbClr val="6DD5CE"/>
              </a:solidFill>
              <a:ln>
                <a:noFill/>
              </a:ln>
              <a:effectLst/>
            </c:spPr>
            <c:extLst>
              <c:ext xmlns:c16="http://schemas.microsoft.com/office/drawing/2014/chart" uri="{C3380CC4-5D6E-409C-BE32-E72D297353CC}">
                <c16:uniqueId val="{0000000B-0371-42B7-8EDF-37F67D0DDC8F}"/>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c:f>
              <c:strCache>
                <c:ptCount val="1"/>
                <c:pt idx="0">
                  <c:v>May '23 (S7)</c:v>
                </c:pt>
              </c:strCache>
            </c:strRef>
          </c:cat>
          <c:val>
            <c:numRef>
              <c:f>Sheet1!$D$3</c:f>
              <c:numCache>
                <c:formatCode>0%</c:formatCode>
                <c:ptCount val="1"/>
                <c:pt idx="0">
                  <c:v>0.38</c:v>
                </c:pt>
              </c:numCache>
            </c:numRef>
          </c:val>
          <c:extLst>
            <c:ext xmlns:c16="http://schemas.microsoft.com/office/drawing/2014/chart" uri="{C3380CC4-5D6E-409C-BE32-E72D297353CC}">
              <c16:uniqueId val="{0000000C-0371-42B7-8EDF-37F67D0DDC8F}"/>
            </c:ext>
          </c:extLst>
        </c:ser>
        <c:ser>
          <c:idx val="3"/>
          <c:order val="3"/>
          <c:tx>
            <c:strRef>
              <c:f>Sheet1!$E$1</c:f>
              <c:strCache>
                <c:ptCount val="1"/>
                <c:pt idx="0">
                  <c:v>Very happy (9-10)</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c:f>
              <c:strCache>
                <c:ptCount val="1"/>
                <c:pt idx="0">
                  <c:v>May '23 (S7)</c:v>
                </c:pt>
              </c:strCache>
            </c:strRef>
          </c:cat>
          <c:val>
            <c:numRef>
              <c:f>Sheet1!$E$3</c:f>
              <c:numCache>
                <c:formatCode>0%</c:formatCode>
                <c:ptCount val="1"/>
                <c:pt idx="0">
                  <c:v>0.21</c:v>
                </c:pt>
              </c:numCache>
            </c:numRef>
          </c:val>
          <c:extLst>
            <c:ext xmlns:c16="http://schemas.microsoft.com/office/drawing/2014/chart" uri="{C3380CC4-5D6E-409C-BE32-E72D297353CC}">
              <c16:uniqueId val="{0000000D-0371-42B7-8EDF-37F67D0DDC8F}"/>
            </c:ext>
          </c:extLst>
        </c:ser>
        <c:dLbls>
          <c:showLegendKey val="0"/>
          <c:showVal val="0"/>
          <c:showCatName val="0"/>
          <c:showSerName val="0"/>
          <c:showPercent val="0"/>
          <c:showBubbleSize val="0"/>
        </c:dLbls>
        <c:gapWidth val="75"/>
        <c:overlap val="100"/>
        <c:axId val="1948619855"/>
        <c:axId val="1948612367"/>
      </c:barChart>
      <c:catAx>
        <c:axId val="1948619855"/>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crossAx val="1948612367"/>
        <c:crosses val="autoZero"/>
        <c:auto val="1"/>
        <c:lblAlgn val="ctr"/>
        <c:lblOffset val="100"/>
        <c:noMultiLvlLbl val="0"/>
      </c:catAx>
      <c:valAx>
        <c:axId val="1948612367"/>
        <c:scaling>
          <c:orientation val="minMax"/>
        </c:scaling>
        <c:delete val="1"/>
        <c:axPos val="l"/>
        <c:numFmt formatCode="0%" sourceLinked="1"/>
        <c:majorTickMark val="out"/>
        <c:minorTickMark val="none"/>
        <c:tickLblPos val="nextTo"/>
        <c:crossAx val="1948619855"/>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0.33868</cdr:x>
      <cdr:y>0.07324</cdr:y>
    </cdr:from>
    <cdr:to>
      <cdr:x>0.40567</cdr:x>
      <cdr:y>0.13593</cdr:y>
    </cdr:to>
    <cdr:sp macro="" textlink="">
      <cdr:nvSpPr>
        <cdr:cNvPr id="2" name="TextBox 1">
          <a:extLst xmlns:a="http://schemas.openxmlformats.org/drawingml/2006/main">
            <a:ext uri="{FF2B5EF4-FFF2-40B4-BE49-F238E27FC236}">
              <a16:creationId xmlns:a16="http://schemas.microsoft.com/office/drawing/2014/main" id="{020E8FEE-484D-0A42-8E4B-238B7E9278DE}"/>
            </a:ext>
          </a:extLst>
        </cdr:cNvPr>
        <cdr:cNvSpPr txBox="1"/>
      </cdr:nvSpPr>
      <cdr:spPr>
        <a:xfrm xmlns:a="http://schemas.openxmlformats.org/drawingml/2006/main">
          <a:off x="3008386" y="305580"/>
          <a:ext cx="595035" cy="261610"/>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(+1pp)</a:t>
          </a:r>
        </a:p>
      </cdr:txBody>
    </cdr:sp>
  </cdr:relSizeAnchor>
  <cdr:relSizeAnchor xmlns:cdr="http://schemas.openxmlformats.org/drawingml/2006/chartDrawing">
    <cdr:from>
      <cdr:x>0.33733</cdr:x>
      <cdr:y>0.2953</cdr:y>
    </cdr:from>
    <cdr:to>
      <cdr:x>0.41388</cdr:x>
      <cdr:y>0.358</cdr:y>
    </cdr:to>
    <cdr:sp macro="" textlink="">
      <cdr:nvSpPr>
        <cdr:cNvPr id="3" name="TextBox 1">
          <a:extLst xmlns:a="http://schemas.openxmlformats.org/drawingml/2006/main">
            <a:ext uri="{FF2B5EF4-FFF2-40B4-BE49-F238E27FC236}">
              <a16:creationId xmlns:a16="http://schemas.microsoft.com/office/drawing/2014/main" id="{DE76DB0B-8167-CCA9-760E-30B899EB1A82}"/>
            </a:ext>
          </a:extLst>
        </cdr:cNvPr>
        <cdr:cNvSpPr txBox="1"/>
      </cdr:nvSpPr>
      <cdr:spPr>
        <a:xfrm xmlns:a="http://schemas.openxmlformats.org/drawingml/2006/main">
          <a:off x="2996414" y="1232157"/>
          <a:ext cx="679994" cy="261610"/>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(+/-0pp)</a:t>
          </a:r>
        </a:p>
      </cdr:txBody>
    </cdr:sp>
  </cdr:relSizeAnchor>
  <cdr:relSizeAnchor xmlns:cdr="http://schemas.openxmlformats.org/drawingml/2006/chartDrawing">
    <cdr:from>
      <cdr:x>0.33265</cdr:x>
      <cdr:y>0.50809</cdr:y>
    </cdr:from>
    <cdr:to>
      <cdr:x>0.4092</cdr:x>
      <cdr:y>0.57079</cdr:y>
    </cdr:to>
    <cdr:sp macro="" textlink="">
      <cdr:nvSpPr>
        <cdr:cNvPr id="4" name="TextBox 1">
          <a:extLst xmlns:a="http://schemas.openxmlformats.org/drawingml/2006/main">
            <a:ext uri="{FF2B5EF4-FFF2-40B4-BE49-F238E27FC236}">
              <a16:creationId xmlns:a16="http://schemas.microsoft.com/office/drawing/2014/main" id="{72968921-5FEA-9F34-268D-FB54B168455E}"/>
            </a:ext>
          </a:extLst>
        </cdr:cNvPr>
        <cdr:cNvSpPr txBox="1"/>
      </cdr:nvSpPr>
      <cdr:spPr>
        <a:xfrm xmlns:a="http://schemas.openxmlformats.org/drawingml/2006/main">
          <a:off x="2954850" y="2120029"/>
          <a:ext cx="679994" cy="261610"/>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(+/-0pp)</a:t>
          </a:r>
        </a:p>
      </cdr:txBody>
    </cdr:sp>
  </cdr:relSizeAnchor>
</c:userShapes>
</file>

<file path=ppt/drawings/drawing2.xml><?xml version="1.0" encoding="utf-8"?>
<c:userShapes xmlns:c="http://schemas.openxmlformats.org/drawingml/2006/chart">
  <cdr:relSizeAnchor xmlns:cdr="http://schemas.openxmlformats.org/drawingml/2006/chartDrawing">
    <cdr:from>
      <cdr:x>0.06481</cdr:x>
      <cdr:y>0.08214</cdr:y>
    </cdr:from>
    <cdr:to>
      <cdr:x>0.13864</cdr:x>
      <cdr:y>0.1587</cdr:y>
    </cdr:to>
    <cdr:sp macro="" textlink="">
      <cdr:nvSpPr>
        <cdr:cNvPr id="2" name="TextBox 1">
          <a:extLst xmlns:a="http://schemas.openxmlformats.org/drawingml/2006/main">
            <a:ext uri="{FF2B5EF4-FFF2-40B4-BE49-F238E27FC236}">
              <a16:creationId xmlns:a16="http://schemas.microsoft.com/office/drawing/2014/main" id="{03200984-8A2E-6F60-2399-3708CAC09613}"/>
            </a:ext>
          </a:extLst>
        </cdr:cNvPr>
        <cdr:cNvSpPr txBox="1"/>
      </cdr:nvSpPr>
      <cdr:spPr>
        <a:xfrm xmlns:a="http://schemas.openxmlformats.org/drawingml/2006/main">
          <a:off x="777688" y="398531"/>
          <a:ext cx="885821" cy="37147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GB" sz="1400" b="1" dirty="0">
              <a:solidFill>
                <a:srgbClr val="5C5B5A"/>
              </a:solidFill>
            </a:rPr>
            <a:t>Connectivity</a:t>
          </a:r>
        </a:p>
      </cdr:txBody>
    </cdr:sp>
  </cdr:relSizeAnchor>
  <cdr:relSizeAnchor xmlns:cdr="http://schemas.openxmlformats.org/drawingml/2006/chartDrawing">
    <cdr:from>
      <cdr:x>0.26587</cdr:x>
      <cdr:y>0.08214</cdr:y>
    </cdr:from>
    <cdr:to>
      <cdr:x>0.3397</cdr:x>
      <cdr:y>0.1587</cdr:y>
    </cdr:to>
    <cdr:sp macro="" textlink="">
      <cdr:nvSpPr>
        <cdr:cNvPr id="3" name="TextBox 1">
          <a:extLst xmlns:a="http://schemas.openxmlformats.org/drawingml/2006/main">
            <a:ext uri="{FF2B5EF4-FFF2-40B4-BE49-F238E27FC236}">
              <a16:creationId xmlns:a16="http://schemas.microsoft.com/office/drawing/2014/main" id="{3CD55C8D-4060-E312-ED37-D8042BF6C257}"/>
            </a:ext>
          </a:extLst>
        </cdr:cNvPr>
        <cdr:cNvSpPr txBox="1"/>
      </cdr:nvSpPr>
      <cdr:spPr>
        <a:xfrm xmlns:a="http://schemas.openxmlformats.org/drawingml/2006/main">
          <a:off x="3190222" y="398531"/>
          <a:ext cx="885821" cy="37147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1400" b="1" dirty="0">
              <a:solidFill>
                <a:srgbClr val="5C5B5A"/>
              </a:solidFill>
            </a:rPr>
            <a:t>Devices</a:t>
          </a:r>
        </a:p>
      </cdr:txBody>
    </cdr:sp>
  </cdr:relSizeAnchor>
  <cdr:relSizeAnchor xmlns:cdr="http://schemas.openxmlformats.org/drawingml/2006/chartDrawing">
    <cdr:from>
      <cdr:x>0.46484</cdr:x>
      <cdr:y>0.08214</cdr:y>
    </cdr:from>
    <cdr:to>
      <cdr:x>0.53866</cdr:x>
      <cdr:y>0.1587</cdr:y>
    </cdr:to>
    <cdr:sp macro="" textlink="">
      <cdr:nvSpPr>
        <cdr:cNvPr id="4" name="TextBox 1">
          <a:extLst xmlns:a="http://schemas.openxmlformats.org/drawingml/2006/main">
            <a:ext uri="{FF2B5EF4-FFF2-40B4-BE49-F238E27FC236}">
              <a16:creationId xmlns:a16="http://schemas.microsoft.com/office/drawing/2014/main" id="{92A61911-E61D-16E7-A727-6FE425EC4FB4}"/>
            </a:ext>
          </a:extLst>
        </cdr:cNvPr>
        <cdr:cNvSpPr txBox="1"/>
      </cdr:nvSpPr>
      <cdr:spPr>
        <a:xfrm xmlns:a="http://schemas.openxmlformats.org/drawingml/2006/main">
          <a:off x="5577588" y="398531"/>
          <a:ext cx="885821" cy="37147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1400" b="1" dirty="0">
              <a:solidFill>
                <a:srgbClr val="5C5B5A"/>
              </a:solidFill>
            </a:rPr>
            <a:t>Affordability</a:t>
          </a:r>
        </a:p>
      </cdr:txBody>
    </cdr:sp>
  </cdr:relSizeAnchor>
  <cdr:relSizeAnchor xmlns:cdr="http://schemas.openxmlformats.org/drawingml/2006/chartDrawing">
    <cdr:from>
      <cdr:x>0.65832</cdr:x>
      <cdr:y>0.08214</cdr:y>
    </cdr:from>
    <cdr:to>
      <cdr:x>0.73215</cdr:x>
      <cdr:y>0.1587</cdr:y>
    </cdr:to>
    <cdr:sp macro="" textlink="">
      <cdr:nvSpPr>
        <cdr:cNvPr id="5" name="TextBox 1">
          <a:extLst xmlns:a="http://schemas.openxmlformats.org/drawingml/2006/main">
            <a:ext uri="{FF2B5EF4-FFF2-40B4-BE49-F238E27FC236}">
              <a16:creationId xmlns:a16="http://schemas.microsoft.com/office/drawing/2014/main" id="{EDE1F479-1D33-0AA3-25B4-20BB7B92C61C}"/>
            </a:ext>
          </a:extLst>
        </cdr:cNvPr>
        <cdr:cNvSpPr txBox="1"/>
      </cdr:nvSpPr>
      <cdr:spPr>
        <a:xfrm xmlns:a="http://schemas.openxmlformats.org/drawingml/2006/main">
          <a:off x="7899243" y="398531"/>
          <a:ext cx="885821" cy="37147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1400" b="1" dirty="0">
              <a:solidFill>
                <a:srgbClr val="5C5B5A"/>
              </a:solidFill>
            </a:rPr>
            <a:t>Skills</a:t>
          </a:r>
        </a:p>
      </cdr:txBody>
    </cdr:sp>
  </cdr:relSizeAnchor>
  <cdr:relSizeAnchor xmlns:cdr="http://schemas.openxmlformats.org/drawingml/2006/chartDrawing">
    <cdr:from>
      <cdr:x>0.85897</cdr:x>
      <cdr:y>0.08214</cdr:y>
    </cdr:from>
    <cdr:to>
      <cdr:x>0.9328</cdr:x>
      <cdr:y>0.1587</cdr:y>
    </cdr:to>
    <cdr:sp macro="" textlink="">
      <cdr:nvSpPr>
        <cdr:cNvPr id="6" name="TextBox 1">
          <a:extLst xmlns:a="http://schemas.openxmlformats.org/drawingml/2006/main">
            <a:ext uri="{FF2B5EF4-FFF2-40B4-BE49-F238E27FC236}">
              <a16:creationId xmlns:a16="http://schemas.microsoft.com/office/drawing/2014/main" id="{8E21955C-77B2-D8FE-D89C-123ED73BE1CA}"/>
            </a:ext>
          </a:extLst>
        </cdr:cNvPr>
        <cdr:cNvSpPr txBox="1"/>
      </cdr:nvSpPr>
      <cdr:spPr>
        <a:xfrm xmlns:a="http://schemas.openxmlformats.org/drawingml/2006/main">
          <a:off x="10306883" y="398531"/>
          <a:ext cx="885821" cy="37147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1400" b="1" dirty="0">
              <a:solidFill>
                <a:srgbClr val="5C5B5A"/>
              </a:solidFill>
            </a:rPr>
            <a:t>Support</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694C56-12D3-48EE-9703-4C50371FEE35}" type="datetimeFigureOut">
              <a:rPr lang="en-GB" smtClean="0"/>
              <a:t>16/06/2023</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D56AD6-0BA7-4D54-8FF8-0C6644A05EEC}" type="slidenum">
              <a:rPr lang="en-GB" smtClean="0"/>
              <a:t>‹#›</a:t>
            </a:fld>
            <a:endParaRPr lang="en-GB" dirty="0"/>
          </a:p>
        </p:txBody>
      </p:sp>
    </p:spTree>
    <p:extLst>
      <p:ext uri="{BB962C8B-B14F-4D97-AF65-F5344CB8AC3E}">
        <p14:creationId xmlns:p14="http://schemas.microsoft.com/office/powerpoint/2010/main" val="22784391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C3250-6B3B-5E49-8010-DD707763E9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52380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29C3250-6B3B-5E49-8010-DD707763E9F6}" type="slidenum">
              <a:rPr lang="en-US" smtClean="0"/>
              <a:t>13</a:t>
            </a:fld>
            <a:endParaRPr lang="en-US" dirty="0"/>
          </a:p>
        </p:txBody>
      </p:sp>
    </p:spTree>
    <p:extLst>
      <p:ext uri="{BB962C8B-B14F-4D97-AF65-F5344CB8AC3E}">
        <p14:creationId xmlns:p14="http://schemas.microsoft.com/office/powerpoint/2010/main" val="40481560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ea typeface="Calibri"/>
              <a:cs typeface="Calibri"/>
            </a:endParaRPr>
          </a:p>
        </p:txBody>
      </p:sp>
      <p:sp>
        <p:nvSpPr>
          <p:cNvPr id="4" name="Slide Number Placeholder 3"/>
          <p:cNvSpPr>
            <a:spLocks noGrp="1"/>
          </p:cNvSpPr>
          <p:nvPr>
            <p:ph type="sldNum" sz="quarter" idx="5"/>
          </p:nvPr>
        </p:nvSpPr>
        <p:spPr/>
        <p:txBody>
          <a:bodyPr/>
          <a:lstStyle/>
          <a:p>
            <a:fld id="{C6CB10FE-945D-410D-898A-FE70916EFDF3}" type="slidenum">
              <a:rPr lang="en-GB" smtClean="0"/>
              <a:t>14</a:t>
            </a:fld>
            <a:endParaRPr lang="en-GB" dirty="0"/>
          </a:p>
        </p:txBody>
      </p:sp>
    </p:spTree>
    <p:extLst>
      <p:ext uri="{BB962C8B-B14F-4D97-AF65-F5344CB8AC3E}">
        <p14:creationId xmlns:p14="http://schemas.microsoft.com/office/powerpoint/2010/main" val="20081957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29C3250-6B3B-5E49-8010-DD707763E9F6}" type="slidenum">
              <a:rPr lang="en-US" smtClean="0"/>
              <a:t>16</a:t>
            </a:fld>
            <a:endParaRPr lang="en-US" dirty="0"/>
          </a:p>
        </p:txBody>
      </p:sp>
    </p:spTree>
    <p:extLst>
      <p:ext uri="{BB962C8B-B14F-4D97-AF65-F5344CB8AC3E}">
        <p14:creationId xmlns:p14="http://schemas.microsoft.com/office/powerpoint/2010/main" val="35522714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29C3250-6B3B-5E49-8010-DD707763E9F6}" type="slidenum">
              <a:rPr lang="en-US" smtClean="0"/>
              <a:t>18</a:t>
            </a:fld>
            <a:endParaRPr lang="en-US" dirty="0"/>
          </a:p>
        </p:txBody>
      </p:sp>
    </p:spTree>
    <p:extLst>
      <p:ext uri="{BB962C8B-B14F-4D97-AF65-F5344CB8AC3E}">
        <p14:creationId xmlns:p14="http://schemas.microsoft.com/office/powerpoint/2010/main" val="40481560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ea typeface="Calibri"/>
              <a:cs typeface="Calibri"/>
            </a:endParaRPr>
          </a:p>
        </p:txBody>
      </p:sp>
      <p:sp>
        <p:nvSpPr>
          <p:cNvPr id="4" name="Slide Number Placeholder 3"/>
          <p:cNvSpPr>
            <a:spLocks noGrp="1"/>
          </p:cNvSpPr>
          <p:nvPr>
            <p:ph type="sldNum" sz="quarter" idx="5"/>
          </p:nvPr>
        </p:nvSpPr>
        <p:spPr/>
        <p:txBody>
          <a:bodyPr/>
          <a:lstStyle/>
          <a:p>
            <a:fld id="{C6CB10FE-945D-410D-898A-FE70916EFDF3}" type="slidenum">
              <a:rPr lang="en-GB" smtClean="0"/>
              <a:t>19</a:t>
            </a:fld>
            <a:endParaRPr lang="en-GB" dirty="0"/>
          </a:p>
        </p:txBody>
      </p:sp>
    </p:spTree>
    <p:extLst>
      <p:ext uri="{BB962C8B-B14F-4D97-AF65-F5344CB8AC3E}">
        <p14:creationId xmlns:p14="http://schemas.microsoft.com/office/powerpoint/2010/main" val="5205924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ea typeface="Calibri"/>
              <a:cs typeface="Calibri"/>
            </a:endParaRPr>
          </a:p>
        </p:txBody>
      </p:sp>
      <p:sp>
        <p:nvSpPr>
          <p:cNvPr id="4" name="Slide Number Placeholder 3"/>
          <p:cNvSpPr>
            <a:spLocks noGrp="1"/>
          </p:cNvSpPr>
          <p:nvPr>
            <p:ph type="sldNum" sz="quarter" idx="5"/>
          </p:nvPr>
        </p:nvSpPr>
        <p:spPr/>
        <p:txBody>
          <a:bodyPr/>
          <a:lstStyle/>
          <a:p>
            <a:fld id="{C6CB10FE-945D-410D-898A-FE70916EFDF3}" type="slidenum">
              <a:rPr lang="en-GB" smtClean="0"/>
              <a:t>20</a:t>
            </a:fld>
            <a:endParaRPr lang="en-GB" dirty="0"/>
          </a:p>
        </p:txBody>
      </p:sp>
    </p:spTree>
    <p:extLst>
      <p:ext uri="{BB962C8B-B14F-4D97-AF65-F5344CB8AC3E}">
        <p14:creationId xmlns:p14="http://schemas.microsoft.com/office/powerpoint/2010/main" val="11178526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6CB10FE-945D-410D-898A-FE70916EFDF3}" type="slidenum">
              <a:rPr lang="en-GB" smtClean="0"/>
              <a:t>21</a:t>
            </a:fld>
            <a:endParaRPr lang="en-GB" dirty="0"/>
          </a:p>
        </p:txBody>
      </p:sp>
    </p:spTree>
    <p:extLst>
      <p:ext uri="{BB962C8B-B14F-4D97-AF65-F5344CB8AC3E}">
        <p14:creationId xmlns:p14="http://schemas.microsoft.com/office/powerpoint/2010/main" val="4072301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6CB10FE-945D-410D-898A-FE70916EFDF3}" type="slidenum">
              <a:rPr lang="en-GB" smtClean="0"/>
              <a:t>24</a:t>
            </a:fld>
            <a:endParaRPr lang="en-GB" dirty="0"/>
          </a:p>
        </p:txBody>
      </p:sp>
    </p:spTree>
    <p:extLst>
      <p:ext uri="{BB962C8B-B14F-4D97-AF65-F5344CB8AC3E}">
        <p14:creationId xmlns:p14="http://schemas.microsoft.com/office/powerpoint/2010/main" val="9228883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A significantly higher proportion of respondents have seen an increase in their rent or mortgage payments compared to March data (31% of those experiencing higher living costs, vs 24% in March). This translates into a further increase in the proportion of GM respondents struggling to afford their mortgage (38% vs 35% in March) or their rent (55% vs 53% in March)</a:t>
            </a:r>
          </a:p>
          <a:p>
            <a:endParaRPr lang="en-GB" dirty="0"/>
          </a:p>
        </p:txBody>
      </p:sp>
      <p:sp>
        <p:nvSpPr>
          <p:cNvPr id="4" name="Slide Number Placeholder 3"/>
          <p:cNvSpPr>
            <a:spLocks noGrp="1"/>
          </p:cNvSpPr>
          <p:nvPr>
            <p:ph type="sldNum" sz="quarter" idx="5"/>
          </p:nvPr>
        </p:nvSpPr>
        <p:spPr/>
        <p:txBody>
          <a:bodyPr/>
          <a:lstStyle/>
          <a:p>
            <a:fld id="{C6CB10FE-945D-410D-898A-FE70916EFDF3}" type="slidenum">
              <a:rPr lang="en-GB" smtClean="0"/>
              <a:t>25</a:t>
            </a:fld>
            <a:endParaRPr lang="en-GB" dirty="0"/>
          </a:p>
        </p:txBody>
      </p:sp>
    </p:spTree>
    <p:extLst>
      <p:ext uri="{BB962C8B-B14F-4D97-AF65-F5344CB8AC3E}">
        <p14:creationId xmlns:p14="http://schemas.microsoft.com/office/powerpoint/2010/main" val="30342276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6CB10FE-945D-410D-898A-FE70916EFDF3}" type="slidenum">
              <a:rPr lang="en-GB" smtClean="0"/>
              <a:t>26</a:t>
            </a:fld>
            <a:endParaRPr lang="en-GB" dirty="0"/>
          </a:p>
        </p:txBody>
      </p:sp>
    </p:spTree>
    <p:extLst>
      <p:ext uri="{BB962C8B-B14F-4D97-AF65-F5344CB8AC3E}">
        <p14:creationId xmlns:p14="http://schemas.microsoft.com/office/powerpoint/2010/main" val="16794399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4D56AD6-0BA7-4D54-8FF8-0C6644A05EEC}" type="slidenum">
              <a:rPr lang="en-GB" smtClean="0"/>
              <a:t>2</a:t>
            </a:fld>
            <a:endParaRPr lang="en-GB" dirty="0"/>
          </a:p>
        </p:txBody>
      </p:sp>
    </p:spTree>
    <p:extLst>
      <p:ext uri="{BB962C8B-B14F-4D97-AF65-F5344CB8AC3E}">
        <p14:creationId xmlns:p14="http://schemas.microsoft.com/office/powerpoint/2010/main" val="11715984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u="none" dirty="0"/>
          </a:p>
        </p:txBody>
      </p:sp>
      <p:sp>
        <p:nvSpPr>
          <p:cNvPr id="4" name="Slide Number Placeholder 3"/>
          <p:cNvSpPr>
            <a:spLocks noGrp="1"/>
          </p:cNvSpPr>
          <p:nvPr>
            <p:ph type="sldNum" sz="quarter" idx="5"/>
          </p:nvPr>
        </p:nvSpPr>
        <p:spPr/>
        <p:txBody>
          <a:bodyPr/>
          <a:lstStyle/>
          <a:p>
            <a:fld id="{C6CB10FE-945D-410D-898A-FE70916EFDF3}" type="slidenum">
              <a:rPr lang="en-GB" smtClean="0"/>
              <a:t>27</a:t>
            </a:fld>
            <a:endParaRPr lang="en-GB" dirty="0"/>
          </a:p>
        </p:txBody>
      </p:sp>
    </p:spTree>
    <p:extLst>
      <p:ext uri="{BB962C8B-B14F-4D97-AF65-F5344CB8AC3E}">
        <p14:creationId xmlns:p14="http://schemas.microsoft.com/office/powerpoint/2010/main" val="37743053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u="sng" dirty="0"/>
          </a:p>
        </p:txBody>
      </p:sp>
      <p:sp>
        <p:nvSpPr>
          <p:cNvPr id="4" name="Slide Number Placeholder 3"/>
          <p:cNvSpPr>
            <a:spLocks noGrp="1"/>
          </p:cNvSpPr>
          <p:nvPr>
            <p:ph type="sldNum" sz="quarter" idx="5"/>
          </p:nvPr>
        </p:nvSpPr>
        <p:spPr/>
        <p:txBody>
          <a:bodyPr/>
          <a:lstStyle/>
          <a:p>
            <a:fld id="{C6CB10FE-945D-410D-898A-FE70916EFDF3}" type="slidenum">
              <a:rPr lang="en-GB" smtClean="0"/>
              <a:t>28</a:t>
            </a:fld>
            <a:endParaRPr lang="en-GB" dirty="0"/>
          </a:p>
        </p:txBody>
      </p:sp>
    </p:spTree>
    <p:extLst>
      <p:ext uri="{BB962C8B-B14F-4D97-AF65-F5344CB8AC3E}">
        <p14:creationId xmlns:p14="http://schemas.microsoft.com/office/powerpoint/2010/main" val="17937780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u="sng" dirty="0"/>
          </a:p>
        </p:txBody>
      </p:sp>
      <p:sp>
        <p:nvSpPr>
          <p:cNvPr id="4" name="Slide Number Placeholder 3"/>
          <p:cNvSpPr>
            <a:spLocks noGrp="1"/>
          </p:cNvSpPr>
          <p:nvPr>
            <p:ph type="sldNum" sz="quarter" idx="5"/>
          </p:nvPr>
        </p:nvSpPr>
        <p:spPr/>
        <p:txBody>
          <a:bodyPr/>
          <a:lstStyle/>
          <a:p>
            <a:fld id="{C6CB10FE-945D-410D-898A-FE70916EFDF3}" type="slidenum">
              <a:rPr lang="en-GB" smtClean="0"/>
              <a:t>29</a:t>
            </a:fld>
            <a:endParaRPr lang="en-GB" dirty="0"/>
          </a:p>
        </p:txBody>
      </p:sp>
    </p:spTree>
    <p:extLst>
      <p:ext uri="{BB962C8B-B14F-4D97-AF65-F5344CB8AC3E}">
        <p14:creationId xmlns:p14="http://schemas.microsoft.com/office/powerpoint/2010/main" val="35014972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u="sng" dirty="0"/>
          </a:p>
        </p:txBody>
      </p:sp>
      <p:sp>
        <p:nvSpPr>
          <p:cNvPr id="4" name="Slide Number Placeholder 3"/>
          <p:cNvSpPr>
            <a:spLocks noGrp="1"/>
          </p:cNvSpPr>
          <p:nvPr>
            <p:ph type="sldNum" sz="quarter" idx="5"/>
          </p:nvPr>
        </p:nvSpPr>
        <p:spPr/>
        <p:txBody>
          <a:bodyPr/>
          <a:lstStyle/>
          <a:p>
            <a:fld id="{C6CB10FE-945D-410D-898A-FE70916EFDF3}" type="slidenum">
              <a:rPr lang="en-GB" smtClean="0"/>
              <a:t>30</a:t>
            </a:fld>
            <a:endParaRPr lang="en-GB" dirty="0"/>
          </a:p>
        </p:txBody>
      </p:sp>
    </p:spTree>
    <p:extLst>
      <p:ext uri="{BB962C8B-B14F-4D97-AF65-F5344CB8AC3E}">
        <p14:creationId xmlns:p14="http://schemas.microsoft.com/office/powerpoint/2010/main" val="987002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u="sng" dirty="0"/>
          </a:p>
        </p:txBody>
      </p:sp>
      <p:sp>
        <p:nvSpPr>
          <p:cNvPr id="4" name="Slide Number Placeholder 3"/>
          <p:cNvSpPr>
            <a:spLocks noGrp="1"/>
          </p:cNvSpPr>
          <p:nvPr>
            <p:ph type="sldNum" sz="quarter" idx="5"/>
          </p:nvPr>
        </p:nvSpPr>
        <p:spPr/>
        <p:txBody>
          <a:bodyPr/>
          <a:lstStyle/>
          <a:p>
            <a:fld id="{C6CB10FE-945D-410D-898A-FE70916EFDF3}" type="slidenum">
              <a:rPr lang="en-GB" smtClean="0"/>
              <a:t>31</a:t>
            </a:fld>
            <a:endParaRPr lang="en-GB" dirty="0"/>
          </a:p>
        </p:txBody>
      </p:sp>
    </p:spTree>
    <p:extLst>
      <p:ext uri="{BB962C8B-B14F-4D97-AF65-F5344CB8AC3E}">
        <p14:creationId xmlns:p14="http://schemas.microsoft.com/office/powerpoint/2010/main" val="30638469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4620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24469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27406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51695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3062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C3250-6B3B-5E49-8010-DD707763E9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6343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C3250-6B3B-5E49-8010-DD707763E9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67358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63514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3478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73956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79488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231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024601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475810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323292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6CB10FE-945D-410D-898A-FE70916EFDF3}" type="slidenum">
              <a:rPr lang="en-GB" smtClean="0"/>
              <a:t>50</a:t>
            </a:fld>
            <a:endParaRPr lang="en-GB" dirty="0"/>
          </a:p>
        </p:txBody>
      </p:sp>
    </p:spTree>
    <p:extLst>
      <p:ext uri="{BB962C8B-B14F-4D97-AF65-F5344CB8AC3E}">
        <p14:creationId xmlns:p14="http://schemas.microsoft.com/office/powerpoint/2010/main" val="20068458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C3250-6B3B-5E49-8010-DD707763E9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816510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6CB10FE-945D-410D-898A-FE70916EFDF3}" type="slidenum">
              <a:rPr lang="en-GB" smtClean="0"/>
              <a:t>51</a:t>
            </a:fld>
            <a:endParaRPr lang="en-GB" dirty="0"/>
          </a:p>
        </p:txBody>
      </p:sp>
    </p:spTree>
    <p:extLst>
      <p:ext uri="{BB962C8B-B14F-4D97-AF65-F5344CB8AC3E}">
        <p14:creationId xmlns:p14="http://schemas.microsoft.com/office/powerpoint/2010/main" val="267239276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u="none" dirty="0"/>
          </a:p>
        </p:txBody>
      </p:sp>
      <p:sp>
        <p:nvSpPr>
          <p:cNvPr id="4" name="Slide Number Placeholder 3"/>
          <p:cNvSpPr>
            <a:spLocks noGrp="1"/>
          </p:cNvSpPr>
          <p:nvPr>
            <p:ph type="sldNum" sz="quarter" idx="5"/>
          </p:nvPr>
        </p:nvSpPr>
        <p:spPr/>
        <p:txBody>
          <a:bodyPr/>
          <a:lstStyle/>
          <a:p>
            <a:fld id="{C6CB10FE-945D-410D-898A-FE70916EFDF3}" type="slidenum">
              <a:rPr lang="en-GB" smtClean="0"/>
              <a:t>53</a:t>
            </a:fld>
            <a:endParaRPr lang="en-GB" dirty="0"/>
          </a:p>
        </p:txBody>
      </p:sp>
    </p:spTree>
    <p:extLst>
      <p:ext uri="{BB962C8B-B14F-4D97-AF65-F5344CB8AC3E}">
        <p14:creationId xmlns:p14="http://schemas.microsoft.com/office/powerpoint/2010/main" val="339816024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u="none" dirty="0"/>
          </a:p>
        </p:txBody>
      </p:sp>
      <p:sp>
        <p:nvSpPr>
          <p:cNvPr id="4" name="Slide Number Placeholder 3"/>
          <p:cNvSpPr>
            <a:spLocks noGrp="1"/>
          </p:cNvSpPr>
          <p:nvPr>
            <p:ph type="sldNum" sz="quarter" idx="5"/>
          </p:nvPr>
        </p:nvSpPr>
        <p:spPr/>
        <p:txBody>
          <a:bodyPr/>
          <a:lstStyle/>
          <a:p>
            <a:fld id="{C6CB10FE-945D-410D-898A-FE70916EFDF3}" type="slidenum">
              <a:rPr lang="en-GB" smtClean="0"/>
              <a:t>54</a:t>
            </a:fld>
            <a:endParaRPr lang="en-GB" dirty="0"/>
          </a:p>
        </p:txBody>
      </p:sp>
    </p:spTree>
    <p:extLst>
      <p:ext uri="{BB962C8B-B14F-4D97-AF65-F5344CB8AC3E}">
        <p14:creationId xmlns:p14="http://schemas.microsoft.com/office/powerpoint/2010/main" val="185268705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u="none" dirty="0"/>
          </a:p>
        </p:txBody>
      </p:sp>
      <p:sp>
        <p:nvSpPr>
          <p:cNvPr id="4" name="Slide Number Placeholder 3"/>
          <p:cNvSpPr>
            <a:spLocks noGrp="1"/>
          </p:cNvSpPr>
          <p:nvPr>
            <p:ph type="sldNum" sz="quarter" idx="5"/>
          </p:nvPr>
        </p:nvSpPr>
        <p:spPr/>
        <p:txBody>
          <a:bodyPr/>
          <a:lstStyle/>
          <a:p>
            <a:fld id="{C6CB10FE-945D-410D-898A-FE70916EFDF3}" type="slidenum">
              <a:rPr lang="en-GB" smtClean="0"/>
              <a:t>55</a:t>
            </a:fld>
            <a:endParaRPr lang="en-GB" dirty="0"/>
          </a:p>
        </p:txBody>
      </p:sp>
    </p:spTree>
    <p:extLst>
      <p:ext uri="{BB962C8B-B14F-4D97-AF65-F5344CB8AC3E}">
        <p14:creationId xmlns:p14="http://schemas.microsoft.com/office/powerpoint/2010/main" val="385596380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C3250-6B3B-5E49-8010-DD707763E9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227145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C3250-6B3B-5E49-8010-DD707763E9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534851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C3250-6B3B-5E49-8010-DD707763E9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402290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C3250-6B3B-5E49-8010-DD707763E9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419140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6CB10FE-945D-410D-898A-FE70916EFDF3}" type="slidenum">
              <a:rPr lang="en-GB" smtClean="0"/>
              <a:t>67</a:t>
            </a:fld>
            <a:endParaRPr lang="en-GB" dirty="0"/>
          </a:p>
        </p:txBody>
      </p:sp>
    </p:spTree>
    <p:extLst>
      <p:ext uri="{BB962C8B-B14F-4D97-AF65-F5344CB8AC3E}">
        <p14:creationId xmlns:p14="http://schemas.microsoft.com/office/powerpoint/2010/main" val="91897371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6CB10FE-945D-410D-898A-FE70916EFDF3}" type="slidenum">
              <a:rPr lang="en-GB" smtClean="0"/>
              <a:t>68</a:t>
            </a:fld>
            <a:endParaRPr lang="en-GB" dirty="0"/>
          </a:p>
        </p:txBody>
      </p:sp>
    </p:spTree>
    <p:extLst>
      <p:ext uri="{BB962C8B-B14F-4D97-AF65-F5344CB8AC3E}">
        <p14:creationId xmlns:p14="http://schemas.microsoft.com/office/powerpoint/2010/main" val="7366168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29C3250-6B3B-5E49-8010-DD707763E9F6}" type="slidenum">
              <a:rPr lang="en-US" smtClean="0"/>
              <a:t>6</a:t>
            </a:fld>
            <a:endParaRPr lang="en-US" dirty="0"/>
          </a:p>
        </p:txBody>
      </p:sp>
    </p:spTree>
    <p:extLst>
      <p:ext uri="{BB962C8B-B14F-4D97-AF65-F5344CB8AC3E}">
        <p14:creationId xmlns:p14="http://schemas.microsoft.com/office/powerpoint/2010/main" val="298354498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29C3250-6B3B-5E49-8010-DD707763E9F6}" type="slidenum">
              <a:rPr lang="en-US" smtClean="0"/>
              <a:t>69</a:t>
            </a:fld>
            <a:endParaRPr lang="en-US" dirty="0"/>
          </a:p>
        </p:txBody>
      </p:sp>
    </p:spTree>
    <p:extLst>
      <p:ext uri="{BB962C8B-B14F-4D97-AF65-F5344CB8AC3E}">
        <p14:creationId xmlns:p14="http://schemas.microsoft.com/office/powerpoint/2010/main" val="177481395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29C3250-6B3B-5E49-8010-DD707763E9F6}" type="slidenum">
              <a:rPr lang="en-US" smtClean="0"/>
              <a:t>70</a:t>
            </a:fld>
            <a:endParaRPr lang="en-US" dirty="0"/>
          </a:p>
        </p:txBody>
      </p:sp>
    </p:spTree>
    <p:extLst>
      <p:ext uri="{BB962C8B-B14F-4D97-AF65-F5344CB8AC3E}">
        <p14:creationId xmlns:p14="http://schemas.microsoft.com/office/powerpoint/2010/main" val="234385222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C3250-6B3B-5E49-8010-DD707763E9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689266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547929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C3250-6B3B-5E49-8010-DD707763E9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865184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C3250-6B3B-5E49-8010-DD707763E9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35813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C3250-6B3B-5E49-8010-DD707763E9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8628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6CB10FE-945D-410D-898A-FE70916EFDF3}" type="slidenum">
              <a:rPr lang="en-GB" smtClean="0"/>
              <a:t>10</a:t>
            </a:fld>
            <a:endParaRPr lang="en-GB" dirty="0"/>
          </a:p>
        </p:txBody>
      </p:sp>
    </p:spTree>
    <p:extLst>
      <p:ext uri="{BB962C8B-B14F-4D97-AF65-F5344CB8AC3E}">
        <p14:creationId xmlns:p14="http://schemas.microsoft.com/office/powerpoint/2010/main" val="17718494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ea typeface="Calibri"/>
              <a:cs typeface="Calibri"/>
            </a:endParaRPr>
          </a:p>
        </p:txBody>
      </p:sp>
      <p:sp>
        <p:nvSpPr>
          <p:cNvPr id="4" name="Slide Number Placeholder 3"/>
          <p:cNvSpPr>
            <a:spLocks noGrp="1"/>
          </p:cNvSpPr>
          <p:nvPr>
            <p:ph type="sldNum" sz="quarter" idx="5"/>
          </p:nvPr>
        </p:nvSpPr>
        <p:spPr/>
        <p:txBody>
          <a:bodyPr/>
          <a:lstStyle/>
          <a:p>
            <a:fld id="{C6CB10FE-945D-410D-898A-FE70916EFDF3}" type="slidenum">
              <a:rPr lang="en-GB" smtClean="0"/>
              <a:t>11</a:t>
            </a:fld>
            <a:endParaRPr lang="en-GB" dirty="0"/>
          </a:p>
        </p:txBody>
      </p:sp>
    </p:spTree>
    <p:extLst>
      <p:ext uri="{BB962C8B-B14F-4D97-AF65-F5344CB8AC3E}">
        <p14:creationId xmlns:p14="http://schemas.microsoft.com/office/powerpoint/2010/main" val="17718494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29C3250-6B3B-5E49-8010-DD707763E9F6}" type="slidenum">
              <a:rPr lang="en-US" smtClean="0"/>
              <a:t>12</a:t>
            </a:fld>
            <a:endParaRPr lang="en-US" dirty="0"/>
          </a:p>
        </p:txBody>
      </p:sp>
    </p:spTree>
    <p:extLst>
      <p:ext uri="{BB962C8B-B14F-4D97-AF65-F5344CB8AC3E}">
        <p14:creationId xmlns:p14="http://schemas.microsoft.com/office/powerpoint/2010/main" val="35522714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1.xml"/><Relationship Id="rId5" Type="http://schemas.openxmlformats.org/officeDocument/2006/relationships/image" Target="../media/image3.jpeg"/><Relationship Id="rId4" Type="http://schemas.openxmlformats.org/officeDocument/2006/relationships/image" Target="../media/image2.em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tags" Target="../tags/tag2.xml"/><Relationship Id="rId5" Type="http://schemas.openxmlformats.org/officeDocument/2006/relationships/image" Target="../media/image3.jpeg"/><Relationship Id="rId4" Type="http://schemas.openxmlformats.org/officeDocument/2006/relationships/image" Target="../media/image2.emf"/></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12.jpeg"/></Relationships>
</file>

<file path=ppt/slideLayouts/_rels/slideLayout3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2.xml"/><Relationship Id="rId1" Type="http://schemas.openxmlformats.org/officeDocument/2006/relationships/tags" Target="../tags/tag3.xml"/><Relationship Id="rId4" Type="http://schemas.openxmlformats.org/officeDocument/2006/relationships/image" Target="../media/image13.emf"/></Relationships>
</file>

<file path=ppt/slideLayouts/_rels/slideLayout3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2.xml"/><Relationship Id="rId1" Type="http://schemas.openxmlformats.org/officeDocument/2006/relationships/tags" Target="../tags/tag4.xml"/><Relationship Id="rId4" Type="http://schemas.openxmlformats.org/officeDocument/2006/relationships/image" Target="../media/image2.emf"/></Relationships>
</file>

<file path=ppt/slideLayouts/_rels/slideLayout3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2.xml"/><Relationship Id="rId1" Type="http://schemas.openxmlformats.org/officeDocument/2006/relationships/tags" Target="../tags/tag5.xml"/><Relationship Id="rId4" Type="http://schemas.openxmlformats.org/officeDocument/2006/relationships/image" Target="../media/image13.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2.xml"/><Relationship Id="rId1" Type="http://schemas.openxmlformats.org/officeDocument/2006/relationships/tags" Target="../tags/tag6.xml"/><Relationship Id="rId4" Type="http://schemas.openxmlformats.org/officeDocument/2006/relationships/image" Target="../media/image13.emf"/></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FFE03-029D-2468-5140-D09DDB97101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50CF073-6D85-1695-4D0E-F796C8A37BF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E22D521-C8AB-A606-B03D-45FD5125CF8C}"/>
              </a:ext>
            </a:extLst>
          </p:cNvPr>
          <p:cNvSpPr>
            <a:spLocks noGrp="1"/>
          </p:cNvSpPr>
          <p:nvPr>
            <p:ph type="dt" sz="half" idx="10"/>
          </p:nvPr>
        </p:nvSpPr>
        <p:spPr/>
        <p:txBody>
          <a:bodyPr/>
          <a:lstStyle/>
          <a:p>
            <a:fld id="{E4CF0BE3-6A8D-4984-B760-ED0626AB0082}" type="datetimeFigureOut">
              <a:rPr lang="en-GB" smtClean="0"/>
              <a:t>16/06/2023</a:t>
            </a:fld>
            <a:endParaRPr lang="en-GB" dirty="0"/>
          </a:p>
        </p:txBody>
      </p:sp>
      <p:sp>
        <p:nvSpPr>
          <p:cNvPr id="5" name="Footer Placeholder 4">
            <a:extLst>
              <a:ext uri="{FF2B5EF4-FFF2-40B4-BE49-F238E27FC236}">
                <a16:creationId xmlns:a16="http://schemas.microsoft.com/office/drawing/2014/main" id="{A6495C2B-A9CA-DA34-9986-46D6E7D850A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C9C60E7D-C661-9C41-EC32-D5846D6513E6}"/>
              </a:ext>
            </a:extLst>
          </p:cNvPr>
          <p:cNvSpPr>
            <a:spLocks noGrp="1"/>
          </p:cNvSpPr>
          <p:nvPr>
            <p:ph type="sldNum" sz="quarter" idx="12"/>
          </p:nvPr>
        </p:nvSpPr>
        <p:spPr/>
        <p:txBody>
          <a:bodyPr/>
          <a:lstStyle/>
          <a:p>
            <a:fld id="{39C0EAFD-05BE-4049-801D-226FD712920F}" type="slidenum">
              <a:rPr lang="en-GB" smtClean="0"/>
              <a:t>‹#›</a:t>
            </a:fld>
            <a:endParaRPr lang="en-GB" dirty="0"/>
          </a:p>
        </p:txBody>
      </p:sp>
    </p:spTree>
    <p:extLst>
      <p:ext uri="{BB962C8B-B14F-4D97-AF65-F5344CB8AC3E}">
        <p14:creationId xmlns:p14="http://schemas.microsoft.com/office/powerpoint/2010/main" val="2919380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BE317-C7A2-CCF6-2D6C-1D0D2EDBF38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E2EC9E1-BE82-7157-4141-C6C8EFAD0FF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C5BAD99-2072-E804-E3D4-5A5A63353417}"/>
              </a:ext>
            </a:extLst>
          </p:cNvPr>
          <p:cNvSpPr>
            <a:spLocks noGrp="1"/>
          </p:cNvSpPr>
          <p:nvPr>
            <p:ph type="dt" sz="half" idx="10"/>
          </p:nvPr>
        </p:nvSpPr>
        <p:spPr/>
        <p:txBody>
          <a:bodyPr/>
          <a:lstStyle/>
          <a:p>
            <a:fld id="{E4CF0BE3-6A8D-4984-B760-ED0626AB0082}" type="datetimeFigureOut">
              <a:rPr lang="en-GB" smtClean="0"/>
              <a:t>16/06/2023</a:t>
            </a:fld>
            <a:endParaRPr lang="en-GB" dirty="0"/>
          </a:p>
        </p:txBody>
      </p:sp>
      <p:sp>
        <p:nvSpPr>
          <p:cNvPr id="5" name="Footer Placeholder 4">
            <a:extLst>
              <a:ext uri="{FF2B5EF4-FFF2-40B4-BE49-F238E27FC236}">
                <a16:creationId xmlns:a16="http://schemas.microsoft.com/office/drawing/2014/main" id="{3BC901BC-8ECE-4DFE-8DC1-DE28ABF376CE}"/>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F2B93EDE-7FA8-A0FE-A7E1-E55D09A54259}"/>
              </a:ext>
            </a:extLst>
          </p:cNvPr>
          <p:cNvSpPr>
            <a:spLocks noGrp="1"/>
          </p:cNvSpPr>
          <p:nvPr>
            <p:ph type="sldNum" sz="quarter" idx="12"/>
          </p:nvPr>
        </p:nvSpPr>
        <p:spPr/>
        <p:txBody>
          <a:bodyPr/>
          <a:lstStyle/>
          <a:p>
            <a:fld id="{39C0EAFD-05BE-4049-801D-226FD712920F}" type="slidenum">
              <a:rPr lang="en-GB" smtClean="0"/>
              <a:t>‹#›</a:t>
            </a:fld>
            <a:endParaRPr lang="en-GB" dirty="0"/>
          </a:p>
        </p:txBody>
      </p:sp>
    </p:spTree>
    <p:extLst>
      <p:ext uri="{BB962C8B-B14F-4D97-AF65-F5344CB8AC3E}">
        <p14:creationId xmlns:p14="http://schemas.microsoft.com/office/powerpoint/2010/main" val="39161857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CDF737-0357-5856-5DCC-C0837E7EA49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FDB28B0-DFCC-7903-7BEB-C3FA01997A5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CB70900-BF9D-E6CE-6147-BA242AF2735F}"/>
              </a:ext>
            </a:extLst>
          </p:cNvPr>
          <p:cNvSpPr>
            <a:spLocks noGrp="1"/>
          </p:cNvSpPr>
          <p:nvPr>
            <p:ph type="dt" sz="half" idx="10"/>
          </p:nvPr>
        </p:nvSpPr>
        <p:spPr/>
        <p:txBody>
          <a:bodyPr/>
          <a:lstStyle/>
          <a:p>
            <a:fld id="{E4CF0BE3-6A8D-4984-B760-ED0626AB0082}" type="datetimeFigureOut">
              <a:rPr lang="en-GB" smtClean="0"/>
              <a:t>16/06/2023</a:t>
            </a:fld>
            <a:endParaRPr lang="en-GB" dirty="0"/>
          </a:p>
        </p:txBody>
      </p:sp>
      <p:sp>
        <p:nvSpPr>
          <p:cNvPr id="5" name="Footer Placeholder 4">
            <a:extLst>
              <a:ext uri="{FF2B5EF4-FFF2-40B4-BE49-F238E27FC236}">
                <a16:creationId xmlns:a16="http://schemas.microsoft.com/office/drawing/2014/main" id="{C8D1C756-7BB5-6559-1932-A1521118176F}"/>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2E722FFC-BC9E-8D21-BFDA-813690484EDD}"/>
              </a:ext>
            </a:extLst>
          </p:cNvPr>
          <p:cNvSpPr>
            <a:spLocks noGrp="1"/>
          </p:cNvSpPr>
          <p:nvPr>
            <p:ph type="sldNum" sz="quarter" idx="12"/>
          </p:nvPr>
        </p:nvSpPr>
        <p:spPr/>
        <p:txBody>
          <a:bodyPr/>
          <a:lstStyle/>
          <a:p>
            <a:fld id="{39C0EAFD-05BE-4049-801D-226FD712920F}" type="slidenum">
              <a:rPr lang="en-GB" smtClean="0"/>
              <a:t>‹#›</a:t>
            </a:fld>
            <a:endParaRPr lang="en-GB" dirty="0"/>
          </a:p>
        </p:txBody>
      </p:sp>
    </p:spTree>
    <p:extLst>
      <p:ext uri="{BB962C8B-B14F-4D97-AF65-F5344CB8AC3E}">
        <p14:creationId xmlns:p14="http://schemas.microsoft.com/office/powerpoint/2010/main" val="42086292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ig pip on grey background">
    <p:spTree>
      <p:nvGrpSpPr>
        <p:cNvPr id="1" name=""/>
        <p:cNvGrpSpPr/>
        <p:nvPr/>
      </p:nvGrpSpPr>
      <p:grpSpPr>
        <a:xfrm>
          <a:off x="0" y="0"/>
          <a:ext cx="0" cy="0"/>
          <a:chOff x="0" y="0"/>
          <a:chExt cx="0" cy="0"/>
        </a:xfrm>
      </p:grpSpPr>
      <p:sp>
        <p:nvSpPr>
          <p:cNvPr id="3" name="Rectangle 2" descr="Background colour" title="artefacts"/>
          <p:cNvSpPr/>
          <p:nvPr userDrawn="1"/>
        </p:nvSpPr>
        <p:spPr>
          <a:xfrm>
            <a:off x="0" y="0"/>
            <a:ext cx="12192000" cy="6858000"/>
          </a:xfrm>
          <a:prstGeom prst="rect">
            <a:avLst/>
          </a:prstGeom>
          <a:solidFill>
            <a:srgbClr val="5C5B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p:cNvSpPr>
            <a:spLocks noGrp="1"/>
          </p:cNvSpPr>
          <p:nvPr>
            <p:ph type="title"/>
          </p:nvPr>
        </p:nvSpPr>
        <p:spPr>
          <a:xfrm>
            <a:off x="586800" y="583200"/>
            <a:ext cx="5495023" cy="1116000"/>
          </a:xfrm>
        </p:spPr>
        <p:txBody>
          <a:bodyPr>
            <a:normAutofit/>
          </a:bodyPr>
          <a:lstStyle>
            <a:lvl1pPr>
              <a:defRPr sz="3600">
                <a:solidFill>
                  <a:schemeClr val="bg1"/>
                </a:solidFill>
              </a:defRPr>
            </a:lvl1pPr>
          </a:lstStyle>
          <a:p>
            <a:r>
              <a:rPr lang="en-US"/>
              <a:t>Click to edit Master title style</a:t>
            </a:r>
          </a:p>
        </p:txBody>
      </p:sp>
      <p:cxnSp>
        <p:nvCxnSpPr>
          <p:cNvPr id="5" name="Straight Connector 4" descr="Line" title="Line"/>
          <p:cNvCxnSpPr/>
          <p:nvPr userDrawn="1"/>
        </p:nvCxnSpPr>
        <p:spPr>
          <a:xfrm>
            <a:off x="587375" y="6129338"/>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chemeClr val="bg1"/>
                </a:solidFill>
              </a:defRPr>
            </a:lvl1pPr>
          </a:lstStyle>
          <a:p>
            <a:pPr lvl="0"/>
            <a:r>
              <a:rPr lang="en-US"/>
              <a:t>Click to edit Master text styles</a:t>
            </a:r>
          </a:p>
        </p:txBody>
      </p:sp>
      <p:pic>
        <p:nvPicPr>
          <p:cNvPr id="8" name="Picture 7" descr="Decorative shape holding statistic or key information" title="Decorative shap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08775" y="584200"/>
            <a:ext cx="4897437" cy="4897437"/>
          </a:xfrm>
          <a:prstGeom prst="rect">
            <a:avLst/>
          </a:prstGeom>
        </p:spPr>
      </p:pic>
      <p:sp>
        <p:nvSpPr>
          <p:cNvPr id="10" name="Text Placeholder 9"/>
          <p:cNvSpPr>
            <a:spLocks noGrp="1"/>
          </p:cNvSpPr>
          <p:nvPr>
            <p:ph type="body" sz="quarter" idx="12"/>
          </p:nvPr>
        </p:nvSpPr>
        <p:spPr>
          <a:xfrm>
            <a:off x="6708775" y="583200"/>
            <a:ext cx="4895850" cy="4898437"/>
          </a:xfrm>
        </p:spPr>
        <p:txBody>
          <a:bodyPr anchor="ctr" anchorCtr="0"/>
          <a:lstStyle>
            <a:lvl1pPr marL="0" indent="0" algn="ctr">
              <a:buNone/>
              <a:defRPr b="1">
                <a:solidFill>
                  <a:schemeClr val="bg1"/>
                </a:solidFill>
              </a:defRPr>
            </a:lvl1pPr>
            <a:lvl2pPr marL="457200" indent="0">
              <a:buNone/>
              <a:defRPr b="1"/>
            </a:lvl2pPr>
            <a:lvl3pPr marL="914400" indent="0">
              <a:buNone/>
              <a:defRPr b="1"/>
            </a:lvl3pPr>
            <a:lvl4pPr marL="1371600" indent="0">
              <a:buNone/>
              <a:defRPr b="1"/>
            </a:lvl4pPr>
            <a:lvl5pPr marL="1828800" indent="0">
              <a:buNone/>
              <a:defRPr b="1"/>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2686636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79E9FAB8-EBFA-425C-9C6D-0243AE8AABF0}"/>
              </a:ext>
            </a:extLst>
          </p:cNvPr>
          <p:cNvGraphicFramePr>
            <a:graphicFrameLocks noChangeAspect="1"/>
          </p:cNvGraphicFramePr>
          <p:nvPr userDrawn="1">
            <p:custDataLst>
              <p:tags r:id="rId1"/>
            </p:custDataLst>
            <p:extLst>
              <p:ext uri="{D42A27DB-BD31-4B8C-83A1-F6EECF244321}">
                <p14:modId xmlns:p14="http://schemas.microsoft.com/office/powerpoint/2010/main" val="41402687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16" imgH="318" progId="TCLayout.ActiveDocument.1">
                  <p:embed/>
                </p:oleObj>
              </mc:Choice>
              <mc:Fallback>
                <p:oleObj name="think-cell Slide" r:id="rId3" imgW="316" imgH="318" progId="TCLayout.ActiveDocument.1">
                  <p:embed/>
                  <p:pic>
                    <p:nvPicPr>
                      <p:cNvPr id="8" name="Object 7" hidden="1">
                        <a:extLst>
                          <a:ext uri="{FF2B5EF4-FFF2-40B4-BE49-F238E27FC236}">
                            <a16:creationId xmlns:a16="http://schemas.microsoft.com/office/drawing/2014/main" id="{79E9FAB8-EBFA-425C-9C6D-0243AE8AABF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CAA1876-46FA-440E-A015-60CCD9D877B1}"/>
              </a:ext>
            </a:extLst>
          </p:cNvPr>
          <p:cNvSpPr>
            <a:spLocks noGrp="1" noChangeAspect="1"/>
          </p:cNvSpPr>
          <p:nvPr>
            <p:ph type="title"/>
          </p:nvPr>
        </p:nvSpPr>
        <p:spPr>
          <a:xfrm>
            <a:off x="359757" y="136525"/>
            <a:ext cx="28678937" cy="923330"/>
          </a:xfrm>
        </p:spPr>
        <p:txBody>
          <a:bodyPr vert="horz">
            <a:noAutofit/>
          </a:bodyPr>
          <a:lstStyle>
            <a:lvl1pPr>
              <a:lnSpc>
                <a:spcPct val="100000"/>
              </a:lnSpc>
              <a:defRPr/>
            </a:lvl1pPr>
          </a:lstStyle>
          <a:p>
            <a:r>
              <a:rPr lang="en-US"/>
              <a:t>Click to edit Master title style</a:t>
            </a:r>
            <a:endParaRPr lang="en-IN"/>
          </a:p>
        </p:txBody>
      </p:sp>
      <p:sp>
        <p:nvSpPr>
          <p:cNvPr id="5" name="Text Placeholder 4">
            <a:extLst>
              <a:ext uri="{FF2B5EF4-FFF2-40B4-BE49-F238E27FC236}">
                <a16:creationId xmlns:a16="http://schemas.microsoft.com/office/drawing/2014/main" id="{802D3927-608A-4226-8AE9-B31DBD09E932}"/>
              </a:ext>
            </a:extLst>
          </p:cNvPr>
          <p:cNvSpPr>
            <a:spLocks noGrp="1"/>
          </p:cNvSpPr>
          <p:nvPr>
            <p:ph type="body" sz="quarter" idx="11"/>
          </p:nvPr>
        </p:nvSpPr>
        <p:spPr>
          <a:xfrm>
            <a:off x="359756" y="1141730"/>
            <a:ext cx="5317144" cy="5068570"/>
          </a:xfrm>
        </p:spPr>
        <p:txBody>
          <a:bodyPr>
            <a:normAutofit/>
          </a:bodyPr>
          <a:lstStyle>
            <a:lvl1pPr marL="0" indent="0">
              <a:lnSpc>
                <a:spcPct val="130000"/>
              </a:lnSpc>
              <a:spcBef>
                <a:spcPts val="1000"/>
              </a:spcBef>
              <a:spcAft>
                <a:spcPts val="1000"/>
              </a:spcAft>
              <a:buNone/>
              <a:defRPr lang="en-IN" sz="1800" kern="1200" dirty="0">
                <a:solidFill>
                  <a:schemeClr val="tx1"/>
                </a:solidFill>
                <a:latin typeface="+mn-lt"/>
                <a:ea typeface="+mn-ea"/>
                <a:cs typeface="+mn-cs"/>
              </a:defRPr>
            </a:lvl1pPr>
            <a:lvl2pPr marL="457200" indent="0">
              <a:spcBef>
                <a:spcPts val="600"/>
              </a:spcBef>
              <a:spcAft>
                <a:spcPts val="600"/>
              </a:spcAft>
              <a:buNone/>
              <a:defRPr sz="1800"/>
            </a:lvl2pPr>
            <a:lvl3pPr marL="914400" indent="0">
              <a:spcBef>
                <a:spcPts val="600"/>
              </a:spcBef>
              <a:spcAft>
                <a:spcPts val="600"/>
              </a:spcAft>
              <a:buNone/>
              <a:defRPr sz="1800"/>
            </a:lvl3pPr>
            <a:lvl4pPr marL="1371600" indent="0">
              <a:spcBef>
                <a:spcPts val="600"/>
              </a:spcBef>
              <a:spcAft>
                <a:spcPts val="600"/>
              </a:spcAft>
              <a:buNone/>
              <a:defRPr sz="1800"/>
            </a:lvl4pPr>
            <a:lvl5pPr marL="1828800" indent="0">
              <a:spcBef>
                <a:spcPts val="600"/>
              </a:spcBef>
              <a:spcAft>
                <a:spcPts val="600"/>
              </a:spcAft>
              <a:buNone/>
              <a:defRPr sz="1800"/>
            </a:lvl5pPr>
          </a:lstStyle>
          <a:p>
            <a:pPr lvl="0"/>
            <a:r>
              <a:rPr lang="en-US"/>
              <a:t>Click to edit Master text styles</a:t>
            </a:r>
          </a:p>
        </p:txBody>
      </p:sp>
      <p:pic>
        <p:nvPicPr>
          <p:cNvPr id="7" name="Picture 2" descr="people walking on sidewalk near buildings">
            <a:extLst>
              <a:ext uri="{FF2B5EF4-FFF2-40B4-BE49-F238E27FC236}">
                <a16:creationId xmlns:a16="http://schemas.microsoft.com/office/drawing/2014/main" id="{435550B5-4B18-4032-9598-BB900CA034EE}"/>
              </a:ext>
            </a:extLst>
          </p:cNvPr>
          <p:cNvPicPr>
            <a:picLocks noChangeAspect="1" noChangeArrowheads="1"/>
          </p:cNvPicPr>
          <p:nvPr userDrawn="1"/>
        </p:nvPicPr>
        <p:blipFill rotWithShape="1">
          <a:blip r:embed="rId5">
            <a:extLst>
              <a:ext uri="{28A0092B-C50C-407E-A947-70E740481C1C}">
                <a14:useLocalDpi xmlns:a14="http://schemas.microsoft.com/office/drawing/2010/main" val="0"/>
              </a:ext>
            </a:extLst>
          </a:blip>
          <a:srcRect t="13398"/>
          <a:stretch/>
        </p:blipFill>
        <p:spPr bwMode="auto">
          <a:xfrm>
            <a:off x="6832600" y="0"/>
            <a:ext cx="53594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5818251D-E5FA-45AA-8053-90F45DC4B338}"/>
              </a:ext>
            </a:extLst>
          </p:cNvPr>
          <p:cNvSpPr>
            <a:spLocks noGrp="1"/>
          </p:cNvSpPr>
          <p:nvPr>
            <p:ph type="sldNum" sz="quarter" idx="10"/>
          </p:nvPr>
        </p:nvSpPr>
        <p:spPr>
          <a:xfrm>
            <a:off x="11312769" y="6356350"/>
            <a:ext cx="482356" cy="365125"/>
          </a:xfrm>
          <a:prstGeom prst="rect">
            <a:avLst/>
          </a:prstGeom>
        </p:spPr>
        <p:txBody>
          <a:bodyPr/>
          <a:lstStyle>
            <a:lvl1pPr>
              <a:defRPr>
                <a:solidFill>
                  <a:schemeClr val="bg1"/>
                </a:solidFill>
              </a:defRPr>
            </a:lvl1pPr>
          </a:lstStyle>
          <a:p>
            <a:fld id="{FD5D5F4F-603C-4AB0-922F-C42AF3B2CB87}" type="slidenum">
              <a:rPr lang="en-GB" smtClean="0"/>
              <a:pPr/>
              <a:t>‹#›</a:t>
            </a:fld>
            <a:endParaRPr lang="en-GB" dirty="0">
              <a:solidFill>
                <a:schemeClr val="bg1"/>
              </a:solidFill>
            </a:endParaRPr>
          </a:p>
        </p:txBody>
      </p:sp>
    </p:spTree>
    <p:extLst>
      <p:ext uri="{BB962C8B-B14F-4D97-AF65-F5344CB8AC3E}">
        <p14:creationId xmlns:p14="http://schemas.microsoft.com/office/powerpoint/2010/main" val="3539044095"/>
      </p:ext>
    </p:extLst>
  </p:cSld>
  <p:clrMapOvr>
    <a:masterClrMapping/>
  </p:clrMapOvr>
  <p:hf hdr="0"/>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Pip background, turquoise background">
    <p:spTree>
      <p:nvGrpSpPr>
        <p:cNvPr id="1" name=""/>
        <p:cNvGrpSpPr/>
        <p:nvPr/>
      </p:nvGrpSpPr>
      <p:grpSpPr>
        <a:xfrm>
          <a:off x="0" y="0"/>
          <a:ext cx="0" cy="0"/>
          <a:chOff x="0" y="0"/>
          <a:chExt cx="0" cy="0"/>
        </a:xfrm>
      </p:grpSpPr>
      <p:sp>
        <p:nvSpPr>
          <p:cNvPr id="3" name="Rectangle 2" descr="Background colour" title="Background colour"/>
          <p:cNvSpPr/>
          <p:nvPr userDrawn="1"/>
        </p:nvSpPr>
        <p:spPr>
          <a:xfrm>
            <a:off x="0" y="0"/>
            <a:ext cx="12192000" cy="6858000"/>
          </a:xfrm>
          <a:prstGeom prst="rect">
            <a:avLst/>
          </a:prstGeom>
          <a:solidFill>
            <a:srgbClr val="33B0A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56700" y="1757366"/>
            <a:ext cx="3724272" cy="3724272"/>
          </a:xfrm>
          <a:prstGeom prst="rect">
            <a:avLst/>
          </a:prstGeom>
        </p:spPr>
      </p:pic>
      <p:cxnSp>
        <p:nvCxnSpPr>
          <p:cNvPr id="5" name="Straight Connector 4" descr="Line" title="Line"/>
          <p:cNvCxnSpPr/>
          <p:nvPr userDrawn="1"/>
        </p:nvCxnSpPr>
        <p:spPr>
          <a:xfrm>
            <a:off x="587375" y="6129338"/>
            <a:ext cx="1101725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84019" y="590069"/>
            <a:ext cx="4897440" cy="4897440"/>
          </a:xfrm>
          <a:prstGeom prst="rect">
            <a:avLst/>
          </a:prstGeom>
        </p:spPr>
      </p:pic>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23964" y="-2445230"/>
            <a:ext cx="7932739" cy="7932739"/>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156700" y="584199"/>
            <a:ext cx="2454589" cy="2454589"/>
          </a:xfrm>
          <a:prstGeom prst="rect">
            <a:avLst/>
          </a:prstGeom>
        </p:spPr>
      </p:pic>
      <p:sp>
        <p:nvSpPr>
          <p:cNvPr id="9" name="Title 1"/>
          <p:cNvSpPr>
            <a:spLocks noGrp="1"/>
          </p:cNvSpPr>
          <p:nvPr>
            <p:ph type="title"/>
          </p:nvPr>
        </p:nvSpPr>
        <p:spPr>
          <a:xfrm>
            <a:off x="586800" y="583200"/>
            <a:ext cx="5495023" cy="1116000"/>
          </a:xfrm>
        </p:spPr>
        <p:txBody>
          <a:bodyPr>
            <a:normAutofit/>
          </a:bodyPr>
          <a:lstStyle>
            <a:lvl1pPr>
              <a:defRPr sz="3600">
                <a:solidFill>
                  <a:schemeClr val="bg1"/>
                </a:solidFill>
              </a:defRPr>
            </a:lvl1pPr>
          </a:lstStyle>
          <a:p>
            <a:r>
              <a:rPr lang="en-US"/>
              <a:t>Click to edit Master title style</a:t>
            </a:r>
          </a:p>
        </p:txBody>
      </p:sp>
      <p:sp>
        <p:nvSpPr>
          <p:cNvPr id="10"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6891157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Large type, turquoise background">
    <p:spTree>
      <p:nvGrpSpPr>
        <p:cNvPr id="1" name=""/>
        <p:cNvGrpSpPr/>
        <p:nvPr/>
      </p:nvGrpSpPr>
      <p:grpSpPr>
        <a:xfrm>
          <a:off x="0" y="0"/>
          <a:ext cx="0" cy="0"/>
          <a:chOff x="0" y="0"/>
          <a:chExt cx="0" cy="0"/>
        </a:xfrm>
      </p:grpSpPr>
      <p:sp>
        <p:nvSpPr>
          <p:cNvPr id="3" name="Rectangle 2" descr="Background colour" title="artefacts"/>
          <p:cNvSpPr/>
          <p:nvPr userDrawn="1"/>
        </p:nvSpPr>
        <p:spPr>
          <a:xfrm>
            <a:off x="0" y="0"/>
            <a:ext cx="12192000" cy="6858000"/>
          </a:xfrm>
          <a:prstGeom prst="rect">
            <a:avLst/>
          </a:prstGeom>
          <a:solidFill>
            <a:srgbClr val="0096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27B0F"/>
              </a:solidFill>
            </a:endParaRPr>
          </a:p>
        </p:txBody>
      </p:sp>
      <p:sp>
        <p:nvSpPr>
          <p:cNvPr id="4" name="Title 1"/>
          <p:cNvSpPr>
            <a:spLocks noGrp="1"/>
          </p:cNvSpPr>
          <p:nvPr>
            <p:ph type="title"/>
          </p:nvPr>
        </p:nvSpPr>
        <p:spPr>
          <a:xfrm>
            <a:off x="586800" y="583200"/>
            <a:ext cx="10515600" cy="1116000"/>
          </a:xfrm>
        </p:spPr>
        <p:txBody>
          <a:bodyPr>
            <a:normAutofit/>
          </a:bodyPr>
          <a:lstStyle>
            <a:lvl1pPr>
              <a:defRPr sz="3600">
                <a:solidFill>
                  <a:schemeClr val="bg1"/>
                </a:solidFill>
              </a:defRPr>
            </a:lvl1pPr>
          </a:lstStyle>
          <a:p>
            <a:r>
              <a:rPr lang="en-US"/>
              <a:t>Click to edit Master title style</a:t>
            </a:r>
          </a:p>
        </p:txBody>
      </p:sp>
      <p:cxnSp>
        <p:nvCxnSpPr>
          <p:cNvPr id="5" name="Straight Connector 4" descr="Line" title="Line"/>
          <p:cNvCxnSpPr/>
          <p:nvPr userDrawn="1"/>
        </p:nvCxnSpPr>
        <p:spPr>
          <a:xfrm>
            <a:off x="587375" y="6129338"/>
            <a:ext cx="1101725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3539888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586800" y="583200"/>
            <a:ext cx="10515600" cy="586800"/>
          </a:xfrm>
          <a:prstGeom prst="rect">
            <a:avLst/>
          </a:prstGeom>
        </p:spPr>
        <p:txBody>
          <a:bodyPr/>
          <a:lstStyle/>
          <a:p>
            <a:r>
              <a:rPr lang="en-US"/>
              <a:t>Click to edit Master title style</a:t>
            </a:r>
          </a:p>
        </p:txBody>
      </p:sp>
      <p:cxnSp>
        <p:nvCxnSpPr>
          <p:cNvPr id="6" name="Straight Connector 5" descr="Line" title="Line"/>
          <p:cNvCxnSpPr/>
          <p:nvPr userDrawn="1"/>
        </p:nvCxnSpPr>
        <p:spPr>
          <a:xfrm>
            <a:off x="587375" y="6341482"/>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5" name="Text Placeholder 5"/>
          <p:cNvSpPr>
            <a:spLocks noGrp="1"/>
          </p:cNvSpPr>
          <p:nvPr>
            <p:ph type="body" sz="quarter" idx="11"/>
          </p:nvPr>
        </p:nvSpPr>
        <p:spPr>
          <a:xfrm>
            <a:off x="586799" y="6274800"/>
            <a:ext cx="11017826" cy="382588"/>
          </a:xfrm>
        </p:spPr>
        <p:txBody>
          <a:bodyPr>
            <a:normAutofit/>
          </a:bodyPr>
          <a:lstStyle>
            <a:lvl1pPr marL="0" indent="0">
              <a:buNone/>
              <a:defRPr sz="1600"/>
            </a:lvl1pPr>
          </a:lstStyle>
          <a:p>
            <a:pPr lvl="0"/>
            <a:r>
              <a:rPr lang="en-US"/>
              <a:t>Click to edit Master text styles</a:t>
            </a:r>
          </a:p>
        </p:txBody>
      </p:sp>
    </p:spTree>
    <p:extLst>
      <p:ext uri="{BB962C8B-B14F-4D97-AF65-F5344CB8AC3E}">
        <p14:creationId xmlns:p14="http://schemas.microsoft.com/office/powerpoint/2010/main" val="9977110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6800" y="583200"/>
            <a:ext cx="11017824" cy="926623"/>
          </a:xfrm>
          <a:prstGeom prst="rect">
            <a:avLst/>
          </a:prstGeom>
        </p:spPr>
        <p:txBody>
          <a:bodyPr lIns="0" tIns="0" rIns="0" bIns="0"/>
          <a:lstStyle>
            <a:lvl1pPr>
              <a:defRPr>
                <a:solidFill>
                  <a:srgbClr val="5C5B5A"/>
                </a:solidFill>
              </a:defRPr>
            </a:lvl1pPr>
          </a:lstStyle>
          <a:p>
            <a:r>
              <a:rPr lang="en-US"/>
              <a:t>Click to edit Master title style</a:t>
            </a:r>
          </a:p>
        </p:txBody>
      </p:sp>
      <p:sp>
        <p:nvSpPr>
          <p:cNvPr id="3" name="Content Placeholder 2"/>
          <p:cNvSpPr>
            <a:spLocks noGrp="1"/>
          </p:cNvSpPr>
          <p:nvPr>
            <p:ph idx="1"/>
          </p:nvPr>
        </p:nvSpPr>
        <p:spPr>
          <a:xfrm>
            <a:off x="586799" y="1807200"/>
            <a:ext cx="11017825" cy="4351338"/>
          </a:xfrm>
          <a:prstGeom prst="rect">
            <a:avLst/>
          </a:prstGeom>
        </p:spPr>
        <p:txBody>
          <a:bodyPr bIns="0"/>
          <a:lstStyle>
            <a:lvl1pPr>
              <a:defRPr>
                <a:solidFill>
                  <a:srgbClr val="5C5B5A"/>
                </a:solidFill>
              </a:defRPr>
            </a:lvl1pPr>
            <a:lvl2pPr>
              <a:defRPr>
                <a:solidFill>
                  <a:srgbClr val="5C5B5A"/>
                </a:solidFill>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descr="Line" title="Line"/>
          <p:cNvCxnSpPr/>
          <p:nvPr userDrawn="1"/>
        </p:nvCxnSpPr>
        <p:spPr>
          <a:xfrm>
            <a:off x="587375" y="6129338"/>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1"/>
          </p:nvPr>
        </p:nvSpPr>
        <p:spPr>
          <a:xfrm>
            <a:off x="586799" y="6274800"/>
            <a:ext cx="11017826" cy="382588"/>
          </a:xfrm>
        </p:spPr>
        <p:txBody>
          <a:bodyPr>
            <a:normAutofit/>
          </a:bodyPr>
          <a:lstStyle>
            <a:lvl1pPr marL="0" indent="0">
              <a:buNone/>
              <a:defRPr sz="1600"/>
            </a:lvl1pPr>
          </a:lstStyle>
          <a:p>
            <a:pPr lvl="0"/>
            <a:r>
              <a:rPr lang="en-US"/>
              <a:t>Click to edit Master text styles</a:t>
            </a:r>
          </a:p>
        </p:txBody>
      </p:sp>
    </p:spTree>
    <p:extLst>
      <p:ext uri="{BB962C8B-B14F-4D97-AF65-F5344CB8AC3E}">
        <p14:creationId xmlns:p14="http://schemas.microsoft.com/office/powerpoint/2010/main" val="32897353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descr="Background colour" title="artefacts"/>
          <p:cNvSpPr/>
          <p:nvPr userDrawn="1"/>
        </p:nvSpPr>
        <p:spPr>
          <a:xfrm>
            <a:off x="0" y="0"/>
            <a:ext cx="12192000" cy="6858000"/>
          </a:xfrm>
          <a:prstGeom prst="rect">
            <a:avLst/>
          </a:prstGeom>
          <a:solidFill>
            <a:srgbClr val="5C5B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Greater Manchester – Going Things Differently" title="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62976" y="487951"/>
            <a:ext cx="2669913" cy="962326"/>
          </a:xfrm>
          <a:prstGeom prst="rect">
            <a:avLst/>
          </a:prstGeom>
        </p:spPr>
      </p:pic>
      <p:pic>
        <p:nvPicPr>
          <p:cNvPr id="10" name="Picture 9" descr="Decorative pattern" title="Decorative pattern"/>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7375" y="3513007"/>
            <a:ext cx="11017250" cy="2760793"/>
          </a:xfrm>
          <a:prstGeom prst="rect">
            <a:avLst/>
          </a:prstGeom>
        </p:spPr>
      </p:pic>
      <p:sp>
        <p:nvSpPr>
          <p:cNvPr id="2" name="Title 1"/>
          <p:cNvSpPr>
            <a:spLocks noGrp="1"/>
          </p:cNvSpPr>
          <p:nvPr>
            <p:ph type="title"/>
          </p:nvPr>
        </p:nvSpPr>
        <p:spPr>
          <a:xfrm>
            <a:off x="586800" y="1807200"/>
            <a:ext cx="10515600" cy="1116000"/>
          </a:xfrm>
        </p:spPr>
        <p:txBody>
          <a:bodyPr/>
          <a:lstStyle>
            <a:lvl1pPr>
              <a:defRPr>
                <a:solidFill>
                  <a:schemeClr val="bg1"/>
                </a:solidFill>
              </a:defRPr>
            </a:lvl1pPr>
          </a:lstStyle>
          <a:p>
            <a:r>
              <a:rPr lang="en-US"/>
              <a:t>Click to edit Master title style</a:t>
            </a:r>
          </a:p>
        </p:txBody>
      </p:sp>
      <p:sp>
        <p:nvSpPr>
          <p:cNvPr id="6" name="Text Placeholder 5"/>
          <p:cNvSpPr>
            <a:spLocks noGrp="1"/>
          </p:cNvSpPr>
          <p:nvPr>
            <p:ph type="body" sz="quarter" idx="10" hasCustomPrompt="1"/>
          </p:nvPr>
        </p:nvSpPr>
        <p:spPr>
          <a:xfrm>
            <a:off x="586800" y="2678400"/>
            <a:ext cx="5278438" cy="742950"/>
          </a:xfrm>
        </p:spPr>
        <p:txBody>
          <a:bodyPr>
            <a:normAutofit/>
          </a:bodyPr>
          <a:lstStyle>
            <a:lvl1pPr marL="0" indent="0">
              <a:buNone/>
              <a:defRPr sz="2400" b="1">
                <a:solidFill>
                  <a:schemeClr val="bg1"/>
                </a:solidFill>
              </a:defRPr>
            </a:lvl1pPr>
          </a:lstStyle>
          <a:p>
            <a:pPr lvl="0"/>
            <a:r>
              <a:rPr lang="en-US"/>
              <a:t>Sub-heading</a:t>
            </a:r>
          </a:p>
        </p:txBody>
      </p:sp>
    </p:spTree>
    <p:extLst>
      <p:ext uri="{BB962C8B-B14F-4D97-AF65-F5344CB8AC3E}">
        <p14:creationId xmlns:p14="http://schemas.microsoft.com/office/powerpoint/2010/main" val="13868011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6800" y="583200"/>
            <a:ext cx="11017824" cy="926623"/>
          </a:xfrm>
          <a:prstGeom prst="rect">
            <a:avLst/>
          </a:prstGeom>
        </p:spPr>
        <p:txBody>
          <a:bodyPr lIns="0" tIns="0" rIns="0" bIns="0"/>
          <a:lstStyle>
            <a:lvl1pPr>
              <a:defRPr>
                <a:solidFill>
                  <a:srgbClr val="5C5B5A"/>
                </a:solidFill>
              </a:defRPr>
            </a:lvl1pPr>
          </a:lstStyle>
          <a:p>
            <a:r>
              <a:rPr lang="en-US"/>
              <a:t>Click to edit Master title style</a:t>
            </a:r>
          </a:p>
        </p:txBody>
      </p:sp>
      <p:sp>
        <p:nvSpPr>
          <p:cNvPr id="3" name="Content Placeholder 2"/>
          <p:cNvSpPr>
            <a:spLocks noGrp="1"/>
          </p:cNvSpPr>
          <p:nvPr>
            <p:ph idx="1"/>
          </p:nvPr>
        </p:nvSpPr>
        <p:spPr>
          <a:xfrm>
            <a:off x="586799" y="1807200"/>
            <a:ext cx="11017825" cy="4351338"/>
          </a:xfrm>
          <a:prstGeom prst="rect">
            <a:avLst/>
          </a:prstGeom>
        </p:spPr>
        <p:txBody>
          <a:bodyPr bIns="0"/>
          <a:lstStyle>
            <a:lvl1pPr>
              <a:defRPr>
                <a:solidFill>
                  <a:srgbClr val="5C5B5A"/>
                </a:solidFill>
              </a:defRPr>
            </a:lvl1pPr>
            <a:lvl2pPr>
              <a:defRPr>
                <a:solidFill>
                  <a:srgbClr val="5C5B5A"/>
                </a:solidFill>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descr="Line" title="Line"/>
          <p:cNvCxnSpPr/>
          <p:nvPr userDrawn="1"/>
        </p:nvCxnSpPr>
        <p:spPr>
          <a:xfrm>
            <a:off x="587375" y="6129338"/>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1"/>
          </p:nvPr>
        </p:nvSpPr>
        <p:spPr>
          <a:xfrm>
            <a:off x="586799" y="6274800"/>
            <a:ext cx="11017826" cy="382588"/>
          </a:xfrm>
        </p:spPr>
        <p:txBody>
          <a:bodyPr>
            <a:normAutofit/>
          </a:bodyPr>
          <a:lstStyle>
            <a:lvl1pPr marL="0" indent="0">
              <a:buNone/>
              <a:defRPr sz="1600"/>
            </a:lvl1pPr>
          </a:lstStyle>
          <a:p>
            <a:pPr lvl="0"/>
            <a:r>
              <a:rPr lang="en-US"/>
              <a:t>Click to edit Master text styles</a:t>
            </a:r>
          </a:p>
        </p:txBody>
      </p:sp>
    </p:spTree>
    <p:extLst>
      <p:ext uri="{BB962C8B-B14F-4D97-AF65-F5344CB8AC3E}">
        <p14:creationId xmlns:p14="http://schemas.microsoft.com/office/powerpoint/2010/main" val="702558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26876-4492-40F4-9593-50CDF23D9EC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E50C26B-DAE0-E0F4-3435-FC2C2EC9524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74F1646-EF59-AAEA-F8D4-DE2581C54ADB}"/>
              </a:ext>
            </a:extLst>
          </p:cNvPr>
          <p:cNvSpPr>
            <a:spLocks noGrp="1"/>
          </p:cNvSpPr>
          <p:nvPr>
            <p:ph type="dt" sz="half" idx="10"/>
          </p:nvPr>
        </p:nvSpPr>
        <p:spPr/>
        <p:txBody>
          <a:bodyPr/>
          <a:lstStyle/>
          <a:p>
            <a:fld id="{E4CF0BE3-6A8D-4984-B760-ED0626AB0082}" type="datetimeFigureOut">
              <a:rPr lang="en-GB" smtClean="0"/>
              <a:t>16/06/2023</a:t>
            </a:fld>
            <a:endParaRPr lang="en-GB" dirty="0"/>
          </a:p>
        </p:txBody>
      </p:sp>
      <p:sp>
        <p:nvSpPr>
          <p:cNvPr id="5" name="Footer Placeholder 4">
            <a:extLst>
              <a:ext uri="{FF2B5EF4-FFF2-40B4-BE49-F238E27FC236}">
                <a16:creationId xmlns:a16="http://schemas.microsoft.com/office/drawing/2014/main" id="{3261367D-9F00-5A88-BBDC-53E046A1B7E0}"/>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EF5BF9FC-5FB4-33BD-084F-C5D70E1CF40A}"/>
              </a:ext>
            </a:extLst>
          </p:cNvPr>
          <p:cNvSpPr>
            <a:spLocks noGrp="1"/>
          </p:cNvSpPr>
          <p:nvPr>
            <p:ph type="sldNum" sz="quarter" idx="12"/>
          </p:nvPr>
        </p:nvSpPr>
        <p:spPr/>
        <p:txBody>
          <a:bodyPr/>
          <a:lstStyle/>
          <a:p>
            <a:fld id="{39C0EAFD-05BE-4049-801D-226FD712920F}" type="slidenum">
              <a:rPr lang="en-GB" smtClean="0"/>
              <a:t>‹#›</a:t>
            </a:fld>
            <a:endParaRPr lang="en-GB" dirty="0"/>
          </a:p>
        </p:txBody>
      </p:sp>
    </p:spTree>
    <p:extLst>
      <p:ext uri="{BB962C8B-B14F-4D97-AF65-F5344CB8AC3E}">
        <p14:creationId xmlns:p14="http://schemas.microsoft.com/office/powerpoint/2010/main" val="40201536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86800" y="1710000"/>
            <a:ext cx="10515600" cy="2852737"/>
          </a:xfrm>
          <a:prstGeom prst="rect">
            <a:avLst/>
          </a:prstGeom>
        </p:spPr>
        <p:txBody>
          <a:bodyPr anchor="t" anchorCtr="0"/>
          <a:lstStyle>
            <a:lvl1pPr>
              <a:defRPr sz="6000"/>
            </a:lvl1pPr>
          </a:lstStyle>
          <a:p>
            <a:r>
              <a:rPr lang="en-US"/>
              <a:t>Click to edit Master title style</a:t>
            </a:r>
          </a:p>
        </p:txBody>
      </p:sp>
      <p:cxnSp>
        <p:nvCxnSpPr>
          <p:cNvPr id="9" name="Straight Connector 8" descr="Line" title="Line"/>
          <p:cNvCxnSpPr/>
          <p:nvPr userDrawn="1"/>
        </p:nvCxnSpPr>
        <p:spPr>
          <a:xfrm>
            <a:off x="587375" y="6129338"/>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5" name="Text Placeholder 5"/>
          <p:cNvSpPr>
            <a:spLocks noGrp="1"/>
          </p:cNvSpPr>
          <p:nvPr>
            <p:ph type="body" sz="quarter" idx="11"/>
          </p:nvPr>
        </p:nvSpPr>
        <p:spPr>
          <a:xfrm>
            <a:off x="586799" y="6274800"/>
            <a:ext cx="11017826" cy="382588"/>
          </a:xfrm>
        </p:spPr>
        <p:txBody>
          <a:bodyPr>
            <a:normAutofit/>
          </a:bodyPr>
          <a:lstStyle>
            <a:lvl1pPr marL="0" indent="0">
              <a:buNone/>
              <a:defRPr sz="1600"/>
            </a:lvl1pPr>
          </a:lstStyle>
          <a:p>
            <a:pPr lvl="0"/>
            <a:r>
              <a:rPr lang="en-US"/>
              <a:t>Click to edit Master text styles</a:t>
            </a:r>
          </a:p>
        </p:txBody>
      </p:sp>
    </p:spTree>
    <p:extLst>
      <p:ext uri="{BB962C8B-B14F-4D97-AF65-F5344CB8AC3E}">
        <p14:creationId xmlns:p14="http://schemas.microsoft.com/office/powerpoint/2010/main" val="33270001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6800" y="583200"/>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586800" y="1807200"/>
            <a:ext cx="5292000" cy="3671999"/>
          </a:xfrm>
          <a:prstGeom prst="rect">
            <a:avLst/>
          </a:prstGeom>
        </p:spPr>
        <p:txBody>
          <a:bodyPr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10800" y="1807200"/>
            <a:ext cx="5292000" cy="367199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descr="Line" title="Line"/>
          <p:cNvCxnSpPr/>
          <p:nvPr userDrawn="1"/>
        </p:nvCxnSpPr>
        <p:spPr>
          <a:xfrm>
            <a:off x="587375" y="6129338"/>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7" name="Text Placeholder 5"/>
          <p:cNvSpPr>
            <a:spLocks noGrp="1"/>
          </p:cNvSpPr>
          <p:nvPr>
            <p:ph type="body" sz="quarter" idx="11"/>
          </p:nvPr>
        </p:nvSpPr>
        <p:spPr>
          <a:xfrm>
            <a:off x="586799" y="6274800"/>
            <a:ext cx="11017826" cy="382588"/>
          </a:xfrm>
        </p:spPr>
        <p:txBody>
          <a:bodyPr>
            <a:normAutofit/>
          </a:bodyPr>
          <a:lstStyle>
            <a:lvl1pPr marL="0" indent="0">
              <a:buNone/>
              <a:defRPr sz="1600"/>
            </a:lvl1pPr>
          </a:lstStyle>
          <a:p>
            <a:pPr lvl="0"/>
            <a:r>
              <a:rPr lang="en-US"/>
              <a:t>Click to edit Master text styles</a:t>
            </a:r>
          </a:p>
        </p:txBody>
      </p:sp>
    </p:spTree>
    <p:extLst>
      <p:ext uri="{BB962C8B-B14F-4D97-AF65-F5344CB8AC3E}">
        <p14:creationId xmlns:p14="http://schemas.microsoft.com/office/powerpoint/2010/main" val="32154537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86800" y="586800"/>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586799" y="1807200"/>
            <a:ext cx="5292000" cy="823912"/>
          </a:xfrm>
          <a:prstGeom prst="rect">
            <a:avLst/>
          </a:prstGeo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6799" y="2520000"/>
            <a:ext cx="5292000" cy="2962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10800" y="1807200"/>
            <a:ext cx="5292000" cy="823912"/>
          </a:xfrm>
          <a:prstGeom prst="rect">
            <a:avLst/>
          </a:prstGeo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10800" y="2520000"/>
            <a:ext cx="5292000" cy="2962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descr="Line" title="Line"/>
          <p:cNvCxnSpPr/>
          <p:nvPr userDrawn="1"/>
        </p:nvCxnSpPr>
        <p:spPr>
          <a:xfrm>
            <a:off x="587375" y="6129338"/>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9" name="Text Placeholder 5"/>
          <p:cNvSpPr>
            <a:spLocks noGrp="1"/>
          </p:cNvSpPr>
          <p:nvPr>
            <p:ph type="body" sz="quarter" idx="11"/>
          </p:nvPr>
        </p:nvSpPr>
        <p:spPr>
          <a:xfrm>
            <a:off x="586799" y="6274800"/>
            <a:ext cx="11017826" cy="382588"/>
          </a:xfrm>
        </p:spPr>
        <p:txBody>
          <a:bodyPr>
            <a:normAutofit/>
          </a:bodyPr>
          <a:lstStyle>
            <a:lvl1pPr marL="0" indent="0">
              <a:buNone/>
              <a:defRPr sz="1600"/>
            </a:lvl1pPr>
          </a:lstStyle>
          <a:p>
            <a:pPr lvl="0"/>
            <a:r>
              <a:rPr lang="en-US"/>
              <a:t>Click to edit Master text styles</a:t>
            </a:r>
          </a:p>
        </p:txBody>
      </p:sp>
    </p:spTree>
    <p:extLst>
      <p:ext uri="{BB962C8B-B14F-4D97-AF65-F5344CB8AC3E}">
        <p14:creationId xmlns:p14="http://schemas.microsoft.com/office/powerpoint/2010/main" val="4728320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86800" y="583200"/>
            <a:ext cx="10515600" cy="586800"/>
          </a:xfrm>
          <a:prstGeom prst="rect">
            <a:avLst/>
          </a:prstGeom>
        </p:spPr>
        <p:txBody>
          <a:bodyPr/>
          <a:lstStyle/>
          <a:p>
            <a:r>
              <a:rPr lang="en-US"/>
              <a:t>Click to edit Master title style</a:t>
            </a:r>
          </a:p>
        </p:txBody>
      </p:sp>
      <p:cxnSp>
        <p:nvCxnSpPr>
          <p:cNvPr id="6" name="Straight Connector 5" descr="Line" title="Line"/>
          <p:cNvCxnSpPr/>
          <p:nvPr userDrawn="1"/>
        </p:nvCxnSpPr>
        <p:spPr>
          <a:xfrm>
            <a:off x="587375" y="6341482"/>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5" name="Text Placeholder 5"/>
          <p:cNvSpPr>
            <a:spLocks noGrp="1"/>
          </p:cNvSpPr>
          <p:nvPr>
            <p:ph type="body" sz="quarter" idx="11"/>
          </p:nvPr>
        </p:nvSpPr>
        <p:spPr>
          <a:xfrm>
            <a:off x="586799" y="6274800"/>
            <a:ext cx="11017826" cy="382588"/>
          </a:xfrm>
        </p:spPr>
        <p:txBody>
          <a:bodyPr>
            <a:normAutofit/>
          </a:bodyPr>
          <a:lstStyle>
            <a:lvl1pPr marL="0" indent="0">
              <a:buNone/>
              <a:defRPr sz="1600"/>
            </a:lvl1pPr>
          </a:lstStyle>
          <a:p>
            <a:pPr lvl="0"/>
            <a:r>
              <a:rPr lang="en-US"/>
              <a:t>Click to edit Master text styles</a:t>
            </a:r>
          </a:p>
        </p:txBody>
      </p:sp>
    </p:spTree>
    <p:extLst>
      <p:ext uri="{BB962C8B-B14F-4D97-AF65-F5344CB8AC3E}">
        <p14:creationId xmlns:p14="http://schemas.microsoft.com/office/powerpoint/2010/main" val="40069446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9186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arge type, grey background">
    <p:spTree>
      <p:nvGrpSpPr>
        <p:cNvPr id="1" name=""/>
        <p:cNvGrpSpPr/>
        <p:nvPr/>
      </p:nvGrpSpPr>
      <p:grpSpPr>
        <a:xfrm>
          <a:off x="0" y="0"/>
          <a:ext cx="0" cy="0"/>
          <a:chOff x="0" y="0"/>
          <a:chExt cx="0" cy="0"/>
        </a:xfrm>
      </p:grpSpPr>
      <p:sp>
        <p:nvSpPr>
          <p:cNvPr id="5" name="Rectangle 4" descr="Background colour" title="artefacts"/>
          <p:cNvSpPr/>
          <p:nvPr userDrawn="1"/>
        </p:nvSpPr>
        <p:spPr>
          <a:xfrm>
            <a:off x="0" y="0"/>
            <a:ext cx="12192000" cy="6858000"/>
          </a:xfrm>
          <a:prstGeom prst="rect">
            <a:avLst/>
          </a:prstGeom>
          <a:solidFill>
            <a:srgbClr val="5C5B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a:spLocks noGrp="1"/>
          </p:cNvSpPr>
          <p:nvPr>
            <p:ph type="title"/>
          </p:nvPr>
        </p:nvSpPr>
        <p:spPr>
          <a:xfrm>
            <a:off x="586800" y="583200"/>
            <a:ext cx="10515600" cy="1116000"/>
          </a:xfrm>
        </p:spPr>
        <p:txBody>
          <a:bodyPr>
            <a:normAutofit/>
          </a:bodyPr>
          <a:lstStyle>
            <a:lvl1pPr>
              <a:defRPr sz="3600">
                <a:solidFill>
                  <a:schemeClr val="bg1"/>
                </a:solidFill>
              </a:defRPr>
            </a:lvl1pPr>
          </a:lstStyle>
          <a:p>
            <a:r>
              <a:rPr lang="en-US"/>
              <a:t>Click to edit Master title style</a:t>
            </a:r>
          </a:p>
        </p:txBody>
      </p:sp>
      <p:cxnSp>
        <p:nvCxnSpPr>
          <p:cNvPr id="3" name="Straight Connector 2" descr="Line" title="Line"/>
          <p:cNvCxnSpPr/>
          <p:nvPr userDrawn="1"/>
        </p:nvCxnSpPr>
        <p:spPr>
          <a:xfrm>
            <a:off x="587375" y="6129338"/>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9"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12618026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Large type, turquoise background">
    <p:spTree>
      <p:nvGrpSpPr>
        <p:cNvPr id="1" name=""/>
        <p:cNvGrpSpPr/>
        <p:nvPr/>
      </p:nvGrpSpPr>
      <p:grpSpPr>
        <a:xfrm>
          <a:off x="0" y="0"/>
          <a:ext cx="0" cy="0"/>
          <a:chOff x="0" y="0"/>
          <a:chExt cx="0" cy="0"/>
        </a:xfrm>
      </p:grpSpPr>
      <p:sp>
        <p:nvSpPr>
          <p:cNvPr id="3" name="Rectangle 2" descr="Background colour" title="artefacts"/>
          <p:cNvSpPr/>
          <p:nvPr userDrawn="1"/>
        </p:nvSpPr>
        <p:spPr>
          <a:xfrm>
            <a:off x="0" y="0"/>
            <a:ext cx="12192000" cy="6858000"/>
          </a:xfrm>
          <a:prstGeom prst="rect">
            <a:avLst/>
          </a:prstGeom>
          <a:solidFill>
            <a:srgbClr val="0096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27B0F"/>
              </a:solidFill>
            </a:endParaRPr>
          </a:p>
        </p:txBody>
      </p:sp>
      <p:sp>
        <p:nvSpPr>
          <p:cNvPr id="4" name="Title 1"/>
          <p:cNvSpPr>
            <a:spLocks noGrp="1"/>
          </p:cNvSpPr>
          <p:nvPr>
            <p:ph type="title"/>
          </p:nvPr>
        </p:nvSpPr>
        <p:spPr>
          <a:xfrm>
            <a:off x="586800" y="583200"/>
            <a:ext cx="10515600" cy="1116000"/>
          </a:xfrm>
        </p:spPr>
        <p:txBody>
          <a:bodyPr>
            <a:normAutofit/>
          </a:bodyPr>
          <a:lstStyle>
            <a:lvl1pPr>
              <a:defRPr sz="3600">
                <a:solidFill>
                  <a:schemeClr val="bg1"/>
                </a:solidFill>
              </a:defRPr>
            </a:lvl1pPr>
          </a:lstStyle>
          <a:p>
            <a:r>
              <a:rPr lang="en-US"/>
              <a:t>Click to edit Master title style</a:t>
            </a:r>
          </a:p>
        </p:txBody>
      </p:sp>
      <p:cxnSp>
        <p:nvCxnSpPr>
          <p:cNvPr id="5" name="Straight Connector 4" descr="Line" title="Line"/>
          <p:cNvCxnSpPr/>
          <p:nvPr userDrawn="1"/>
        </p:nvCxnSpPr>
        <p:spPr>
          <a:xfrm>
            <a:off x="587375" y="6129338"/>
            <a:ext cx="1101725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3356006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ig pip on grey background">
    <p:spTree>
      <p:nvGrpSpPr>
        <p:cNvPr id="1" name=""/>
        <p:cNvGrpSpPr/>
        <p:nvPr/>
      </p:nvGrpSpPr>
      <p:grpSpPr>
        <a:xfrm>
          <a:off x="0" y="0"/>
          <a:ext cx="0" cy="0"/>
          <a:chOff x="0" y="0"/>
          <a:chExt cx="0" cy="0"/>
        </a:xfrm>
      </p:grpSpPr>
      <p:sp>
        <p:nvSpPr>
          <p:cNvPr id="3" name="Rectangle 2" descr="Background colour" title="artefacts"/>
          <p:cNvSpPr/>
          <p:nvPr userDrawn="1"/>
        </p:nvSpPr>
        <p:spPr>
          <a:xfrm>
            <a:off x="0" y="0"/>
            <a:ext cx="12192000" cy="6858000"/>
          </a:xfrm>
          <a:prstGeom prst="rect">
            <a:avLst/>
          </a:prstGeom>
          <a:solidFill>
            <a:srgbClr val="5C5B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p:cNvSpPr>
            <a:spLocks noGrp="1"/>
          </p:cNvSpPr>
          <p:nvPr>
            <p:ph type="title"/>
          </p:nvPr>
        </p:nvSpPr>
        <p:spPr>
          <a:xfrm>
            <a:off x="586800" y="583200"/>
            <a:ext cx="5495023" cy="1116000"/>
          </a:xfrm>
        </p:spPr>
        <p:txBody>
          <a:bodyPr>
            <a:normAutofit/>
          </a:bodyPr>
          <a:lstStyle>
            <a:lvl1pPr>
              <a:defRPr sz="3600">
                <a:solidFill>
                  <a:schemeClr val="bg1"/>
                </a:solidFill>
              </a:defRPr>
            </a:lvl1pPr>
          </a:lstStyle>
          <a:p>
            <a:r>
              <a:rPr lang="en-US"/>
              <a:t>Click to edit Master title style</a:t>
            </a:r>
          </a:p>
        </p:txBody>
      </p:sp>
      <p:cxnSp>
        <p:nvCxnSpPr>
          <p:cNvPr id="5" name="Straight Connector 4" descr="Line" title="Line"/>
          <p:cNvCxnSpPr/>
          <p:nvPr userDrawn="1"/>
        </p:nvCxnSpPr>
        <p:spPr>
          <a:xfrm>
            <a:off x="587375" y="6129338"/>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chemeClr val="bg1"/>
                </a:solidFill>
              </a:defRPr>
            </a:lvl1pPr>
          </a:lstStyle>
          <a:p>
            <a:pPr lvl="0"/>
            <a:r>
              <a:rPr lang="en-US"/>
              <a:t>Click to edit Master text styles</a:t>
            </a:r>
          </a:p>
        </p:txBody>
      </p:sp>
      <p:pic>
        <p:nvPicPr>
          <p:cNvPr id="8" name="Picture 7" descr="Decorative shape holding statistic or key information" title="Decorative shap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08775" y="584200"/>
            <a:ext cx="4897437" cy="4897437"/>
          </a:xfrm>
          <a:prstGeom prst="rect">
            <a:avLst/>
          </a:prstGeom>
        </p:spPr>
      </p:pic>
      <p:sp>
        <p:nvSpPr>
          <p:cNvPr id="10" name="Text Placeholder 9"/>
          <p:cNvSpPr>
            <a:spLocks noGrp="1"/>
          </p:cNvSpPr>
          <p:nvPr>
            <p:ph type="body" sz="quarter" idx="12"/>
          </p:nvPr>
        </p:nvSpPr>
        <p:spPr>
          <a:xfrm>
            <a:off x="6708775" y="583200"/>
            <a:ext cx="4895850" cy="4898437"/>
          </a:xfrm>
        </p:spPr>
        <p:txBody>
          <a:bodyPr anchor="ctr" anchorCtr="0"/>
          <a:lstStyle>
            <a:lvl1pPr marL="0" indent="0" algn="ctr">
              <a:buNone/>
              <a:defRPr b="1">
                <a:solidFill>
                  <a:schemeClr val="bg1"/>
                </a:solidFill>
              </a:defRPr>
            </a:lvl1pPr>
            <a:lvl2pPr marL="457200" indent="0">
              <a:buNone/>
              <a:defRPr b="1"/>
            </a:lvl2pPr>
            <a:lvl3pPr marL="914400" indent="0">
              <a:buNone/>
              <a:defRPr b="1"/>
            </a:lvl3pPr>
            <a:lvl4pPr marL="1371600" indent="0">
              <a:buNone/>
              <a:defRPr b="1"/>
            </a:lvl4pPr>
            <a:lvl5pPr marL="1828800" indent="0">
              <a:buNone/>
              <a:defRPr b="1"/>
            </a:lvl5pPr>
          </a:lstStyle>
          <a:p>
            <a:pPr lvl="0"/>
            <a:r>
              <a:rPr lang="en-US"/>
              <a:t>Click to edit</a:t>
            </a:r>
          </a:p>
          <a:p>
            <a:pPr lvl="0"/>
            <a:r>
              <a:rPr lang="en-US"/>
              <a:t>Master text</a:t>
            </a:r>
          </a:p>
          <a:p>
            <a:pPr lvl="0"/>
            <a:r>
              <a:rPr lang="en-US"/>
              <a:t>styles</a:t>
            </a:r>
          </a:p>
        </p:txBody>
      </p:sp>
    </p:spTree>
    <p:extLst>
      <p:ext uri="{BB962C8B-B14F-4D97-AF65-F5344CB8AC3E}">
        <p14:creationId xmlns:p14="http://schemas.microsoft.com/office/powerpoint/2010/main" val="16559571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ig pip on white background">
    <p:spTree>
      <p:nvGrpSpPr>
        <p:cNvPr id="1" name=""/>
        <p:cNvGrpSpPr/>
        <p:nvPr/>
      </p:nvGrpSpPr>
      <p:grpSpPr>
        <a:xfrm>
          <a:off x="0" y="0"/>
          <a:ext cx="0" cy="0"/>
          <a:chOff x="0" y="0"/>
          <a:chExt cx="0" cy="0"/>
        </a:xfrm>
      </p:grpSpPr>
      <p:sp>
        <p:nvSpPr>
          <p:cNvPr id="4" name="Title 1"/>
          <p:cNvSpPr>
            <a:spLocks noGrp="1"/>
          </p:cNvSpPr>
          <p:nvPr>
            <p:ph type="title"/>
          </p:nvPr>
        </p:nvSpPr>
        <p:spPr>
          <a:xfrm>
            <a:off x="586800" y="583200"/>
            <a:ext cx="5495023" cy="1116000"/>
          </a:xfrm>
        </p:spPr>
        <p:txBody>
          <a:bodyPr>
            <a:normAutofit/>
          </a:bodyPr>
          <a:lstStyle>
            <a:lvl1pPr>
              <a:defRPr sz="3600">
                <a:solidFill>
                  <a:srgbClr val="5C5B5A"/>
                </a:solidFill>
              </a:defRPr>
            </a:lvl1pPr>
          </a:lstStyle>
          <a:p>
            <a:r>
              <a:rPr lang="en-US"/>
              <a:t>Click to edit Master title style</a:t>
            </a:r>
          </a:p>
        </p:txBody>
      </p:sp>
      <p:cxnSp>
        <p:nvCxnSpPr>
          <p:cNvPr id="5" name="Straight Connector 4" descr="Line" title="Line"/>
          <p:cNvCxnSpPr/>
          <p:nvPr userDrawn="1"/>
        </p:nvCxnSpPr>
        <p:spPr>
          <a:xfrm>
            <a:off x="587375" y="6129338"/>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rgbClr val="5C5B5A"/>
                </a:solidFill>
              </a:defRPr>
            </a:lvl1pPr>
          </a:lstStyle>
          <a:p>
            <a:pPr lvl="0"/>
            <a:r>
              <a:rPr lang="en-US"/>
              <a:t>Click to edit Master text styles</a:t>
            </a:r>
          </a:p>
        </p:txBody>
      </p:sp>
      <p:pic>
        <p:nvPicPr>
          <p:cNvPr id="7" name="Picture 6" descr="Decorative shape holding statistic or key information" title="Decorative shap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08775" y="584200"/>
            <a:ext cx="4897437" cy="4897437"/>
          </a:xfrm>
          <a:prstGeom prst="rect">
            <a:avLst/>
          </a:prstGeom>
        </p:spPr>
      </p:pic>
      <p:sp>
        <p:nvSpPr>
          <p:cNvPr id="8" name="Text Placeholder 9"/>
          <p:cNvSpPr>
            <a:spLocks noGrp="1"/>
          </p:cNvSpPr>
          <p:nvPr>
            <p:ph type="body" sz="quarter" idx="12"/>
          </p:nvPr>
        </p:nvSpPr>
        <p:spPr>
          <a:xfrm>
            <a:off x="6708775" y="583200"/>
            <a:ext cx="4895850" cy="4898437"/>
          </a:xfrm>
        </p:spPr>
        <p:txBody>
          <a:bodyPr anchor="ctr" anchorCtr="0"/>
          <a:lstStyle>
            <a:lvl1pPr marL="0" indent="0" algn="ctr">
              <a:buNone/>
              <a:defRPr b="1">
                <a:solidFill>
                  <a:schemeClr val="bg1"/>
                </a:solidFill>
              </a:defRPr>
            </a:lvl1pPr>
            <a:lvl2pPr marL="457200" indent="0">
              <a:buNone/>
              <a:defRPr b="1"/>
            </a:lvl2pPr>
            <a:lvl3pPr marL="914400" indent="0">
              <a:buNone/>
              <a:defRPr b="1"/>
            </a:lvl3pPr>
            <a:lvl4pPr marL="1371600" indent="0">
              <a:buNone/>
              <a:defRPr b="1"/>
            </a:lvl4pPr>
            <a:lvl5pPr marL="1828800" indent="0">
              <a:buNone/>
              <a:defRPr b="1"/>
            </a:lvl5pPr>
          </a:lstStyle>
          <a:p>
            <a:pPr lvl="0"/>
            <a:r>
              <a:rPr lang="en-US"/>
              <a:t>Click to edit</a:t>
            </a:r>
          </a:p>
          <a:p>
            <a:pPr lvl="0"/>
            <a:r>
              <a:rPr lang="en-US"/>
              <a:t>Master text</a:t>
            </a:r>
          </a:p>
          <a:p>
            <a:pPr lvl="0"/>
            <a:r>
              <a:rPr lang="en-US"/>
              <a:t>styles</a:t>
            </a:r>
          </a:p>
        </p:txBody>
      </p:sp>
    </p:spTree>
    <p:extLst>
      <p:ext uri="{BB962C8B-B14F-4D97-AF65-F5344CB8AC3E}">
        <p14:creationId xmlns:p14="http://schemas.microsoft.com/office/powerpoint/2010/main" val="2772108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ig pip on turquoise background">
    <p:spTree>
      <p:nvGrpSpPr>
        <p:cNvPr id="1" name=""/>
        <p:cNvGrpSpPr/>
        <p:nvPr/>
      </p:nvGrpSpPr>
      <p:grpSpPr>
        <a:xfrm>
          <a:off x="0" y="0"/>
          <a:ext cx="0" cy="0"/>
          <a:chOff x="0" y="0"/>
          <a:chExt cx="0" cy="0"/>
        </a:xfrm>
      </p:grpSpPr>
      <p:sp>
        <p:nvSpPr>
          <p:cNvPr id="3" name="Rectangle 2" descr="Background colour" title="artefacts"/>
          <p:cNvSpPr/>
          <p:nvPr userDrawn="1"/>
        </p:nvSpPr>
        <p:spPr>
          <a:xfrm>
            <a:off x="0" y="0"/>
            <a:ext cx="12192000" cy="6858000"/>
          </a:xfrm>
          <a:prstGeom prst="rect">
            <a:avLst/>
          </a:prstGeom>
          <a:solidFill>
            <a:srgbClr val="33B0A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08625" y="585637"/>
            <a:ext cx="4896000" cy="4896000"/>
          </a:xfrm>
          <a:prstGeom prst="rect">
            <a:avLst/>
          </a:prstGeom>
        </p:spPr>
      </p:pic>
      <p:sp>
        <p:nvSpPr>
          <p:cNvPr id="5" name="Title 1"/>
          <p:cNvSpPr>
            <a:spLocks noGrp="1"/>
          </p:cNvSpPr>
          <p:nvPr>
            <p:ph type="title"/>
          </p:nvPr>
        </p:nvSpPr>
        <p:spPr>
          <a:xfrm>
            <a:off x="586800" y="583200"/>
            <a:ext cx="5495023" cy="1116000"/>
          </a:xfrm>
        </p:spPr>
        <p:txBody>
          <a:bodyPr>
            <a:normAutofit/>
          </a:bodyPr>
          <a:lstStyle>
            <a:lvl1pPr>
              <a:defRPr sz="3600">
                <a:solidFill>
                  <a:schemeClr val="bg1"/>
                </a:solidFill>
              </a:defRPr>
            </a:lvl1pPr>
          </a:lstStyle>
          <a:p>
            <a:r>
              <a:rPr lang="en-US"/>
              <a:t>Click to edit Master title style</a:t>
            </a:r>
          </a:p>
        </p:txBody>
      </p:sp>
      <p:cxnSp>
        <p:nvCxnSpPr>
          <p:cNvPr id="6" name="Straight Connector 5" descr="Line" title="Line"/>
          <p:cNvCxnSpPr/>
          <p:nvPr userDrawn="1"/>
        </p:nvCxnSpPr>
        <p:spPr>
          <a:xfrm>
            <a:off x="587375" y="6129338"/>
            <a:ext cx="1101725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chemeClr val="bg1"/>
                </a:solidFill>
              </a:defRPr>
            </a:lvl1pPr>
          </a:lstStyle>
          <a:p>
            <a:pPr lvl="0"/>
            <a:r>
              <a:rPr lang="en-US"/>
              <a:t>Click to edit Master text styles</a:t>
            </a:r>
          </a:p>
        </p:txBody>
      </p:sp>
      <p:sp>
        <p:nvSpPr>
          <p:cNvPr id="8" name="Text Placeholder 9"/>
          <p:cNvSpPr>
            <a:spLocks noGrp="1"/>
          </p:cNvSpPr>
          <p:nvPr>
            <p:ph type="body" sz="quarter" idx="12"/>
          </p:nvPr>
        </p:nvSpPr>
        <p:spPr>
          <a:xfrm>
            <a:off x="6708775" y="583200"/>
            <a:ext cx="4895850" cy="4898437"/>
          </a:xfrm>
        </p:spPr>
        <p:txBody>
          <a:bodyPr anchor="ctr" anchorCtr="0"/>
          <a:lstStyle>
            <a:lvl1pPr marL="0" indent="0" algn="ctr">
              <a:buNone/>
              <a:defRPr b="1">
                <a:solidFill>
                  <a:schemeClr val="bg1"/>
                </a:solidFill>
              </a:defRPr>
            </a:lvl1pPr>
            <a:lvl2pPr marL="457200" indent="0">
              <a:buNone/>
              <a:defRPr b="1"/>
            </a:lvl2pPr>
            <a:lvl3pPr marL="914400" indent="0">
              <a:buNone/>
              <a:defRPr b="1"/>
            </a:lvl3pPr>
            <a:lvl4pPr marL="1371600" indent="0">
              <a:buNone/>
              <a:defRPr b="1"/>
            </a:lvl4pPr>
            <a:lvl5pPr marL="1828800" indent="0">
              <a:buNone/>
              <a:defRPr b="1"/>
            </a:lvl5pPr>
          </a:lstStyle>
          <a:p>
            <a:pPr lvl="0"/>
            <a:r>
              <a:rPr lang="en-US"/>
              <a:t>Click to edit</a:t>
            </a:r>
          </a:p>
          <a:p>
            <a:pPr lvl="0"/>
            <a:r>
              <a:rPr lang="en-US"/>
              <a:t>Master text</a:t>
            </a:r>
          </a:p>
          <a:p>
            <a:pPr lvl="0"/>
            <a:r>
              <a:rPr lang="en-US"/>
              <a:t>styles</a:t>
            </a:r>
          </a:p>
        </p:txBody>
      </p:sp>
    </p:spTree>
    <p:extLst>
      <p:ext uri="{BB962C8B-B14F-4D97-AF65-F5344CB8AC3E}">
        <p14:creationId xmlns:p14="http://schemas.microsoft.com/office/powerpoint/2010/main" val="12070724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D2DBC-4754-2A37-4928-6BF0AEB30E5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D5CCEC2-4B5B-374C-1FC0-46B4D756BC6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72B927B-5964-7196-EC6F-C0B7FA0A8450}"/>
              </a:ext>
            </a:extLst>
          </p:cNvPr>
          <p:cNvSpPr>
            <a:spLocks noGrp="1"/>
          </p:cNvSpPr>
          <p:nvPr>
            <p:ph type="dt" sz="half" idx="10"/>
          </p:nvPr>
        </p:nvSpPr>
        <p:spPr/>
        <p:txBody>
          <a:bodyPr/>
          <a:lstStyle/>
          <a:p>
            <a:fld id="{E4CF0BE3-6A8D-4984-B760-ED0626AB0082}" type="datetimeFigureOut">
              <a:rPr lang="en-GB" smtClean="0"/>
              <a:t>16/06/2023</a:t>
            </a:fld>
            <a:endParaRPr lang="en-GB" dirty="0"/>
          </a:p>
        </p:txBody>
      </p:sp>
      <p:sp>
        <p:nvSpPr>
          <p:cNvPr id="5" name="Footer Placeholder 4">
            <a:extLst>
              <a:ext uri="{FF2B5EF4-FFF2-40B4-BE49-F238E27FC236}">
                <a16:creationId xmlns:a16="http://schemas.microsoft.com/office/drawing/2014/main" id="{EBE7518F-139E-3F3C-CD79-31E90672AA48}"/>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10A66CA-328C-FC4D-CA1D-493309B986D8}"/>
              </a:ext>
            </a:extLst>
          </p:cNvPr>
          <p:cNvSpPr>
            <a:spLocks noGrp="1"/>
          </p:cNvSpPr>
          <p:nvPr>
            <p:ph type="sldNum" sz="quarter" idx="12"/>
          </p:nvPr>
        </p:nvSpPr>
        <p:spPr/>
        <p:txBody>
          <a:bodyPr/>
          <a:lstStyle/>
          <a:p>
            <a:fld id="{39C0EAFD-05BE-4049-801D-226FD712920F}" type="slidenum">
              <a:rPr lang="en-GB" smtClean="0"/>
              <a:t>‹#›</a:t>
            </a:fld>
            <a:endParaRPr lang="en-GB" dirty="0"/>
          </a:p>
        </p:txBody>
      </p:sp>
    </p:spTree>
    <p:extLst>
      <p:ext uri="{BB962C8B-B14F-4D97-AF65-F5344CB8AC3E}">
        <p14:creationId xmlns:p14="http://schemas.microsoft.com/office/powerpoint/2010/main" val="20934690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Large type with imag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6706800" y="583200"/>
            <a:ext cx="4896000" cy="4896000"/>
          </a:xfrm>
          <a:noFill/>
        </p:spPr>
        <p:txBody>
          <a:bodyPr/>
          <a:lstStyle/>
          <a:p>
            <a:endParaRPr lang="en-US" dirty="0"/>
          </a:p>
        </p:txBody>
      </p:sp>
      <p:sp>
        <p:nvSpPr>
          <p:cNvPr id="5" name="Title 1"/>
          <p:cNvSpPr>
            <a:spLocks noGrp="1"/>
          </p:cNvSpPr>
          <p:nvPr>
            <p:ph type="title"/>
          </p:nvPr>
        </p:nvSpPr>
        <p:spPr>
          <a:xfrm>
            <a:off x="586800" y="583200"/>
            <a:ext cx="5495023" cy="1116000"/>
          </a:xfrm>
        </p:spPr>
        <p:txBody>
          <a:bodyPr>
            <a:normAutofit/>
          </a:bodyPr>
          <a:lstStyle>
            <a:lvl1pPr>
              <a:defRPr sz="3600">
                <a:solidFill>
                  <a:srgbClr val="5C5B5A"/>
                </a:solidFill>
              </a:defRPr>
            </a:lvl1pPr>
          </a:lstStyle>
          <a:p>
            <a:r>
              <a:rPr lang="en-US"/>
              <a:t>Click to edit Master title style</a:t>
            </a:r>
          </a:p>
        </p:txBody>
      </p:sp>
      <p:cxnSp>
        <p:nvCxnSpPr>
          <p:cNvPr id="6" name="Straight Connector 5" descr="Line" title="Line"/>
          <p:cNvCxnSpPr/>
          <p:nvPr userDrawn="1"/>
        </p:nvCxnSpPr>
        <p:spPr>
          <a:xfrm>
            <a:off x="587375" y="6129338"/>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7"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rgbClr val="5C5B5A"/>
                </a:solidFill>
              </a:defRPr>
            </a:lvl1pPr>
          </a:lstStyle>
          <a:p>
            <a:pPr lvl="0"/>
            <a:r>
              <a:rPr lang="en-US"/>
              <a:t>Click to edit Master text styles</a:t>
            </a:r>
          </a:p>
        </p:txBody>
      </p:sp>
    </p:spTree>
    <p:extLst>
      <p:ext uri="{BB962C8B-B14F-4D97-AF65-F5344CB8AC3E}">
        <p14:creationId xmlns:p14="http://schemas.microsoft.com/office/powerpoint/2010/main" val="6825602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ip background, turquoise background">
    <p:spTree>
      <p:nvGrpSpPr>
        <p:cNvPr id="1" name=""/>
        <p:cNvGrpSpPr/>
        <p:nvPr/>
      </p:nvGrpSpPr>
      <p:grpSpPr>
        <a:xfrm>
          <a:off x="0" y="0"/>
          <a:ext cx="0" cy="0"/>
          <a:chOff x="0" y="0"/>
          <a:chExt cx="0" cy="0"/>
        </a:xfrm>
      </p:grpSpPr>
      <p:sp>
        <p:nvSpPr>
          <p:cNvPr id="3" name="Rectangle 2" descr="Background colour" title="Background colour"/>
          <p:cNvSpPr/>
          <p:nvPr userDrawn="1"/>
        </p:nvSpPr>
        <p:spPr>
          <a:xfrm>
            <a:off x="0" y="0"/>
            <a:ext cx="12192000" cy="6858000"/>
          </a:xfrm>
          <a:prstGeom prst="rect">
            <a:avLst/>
          </a:prstGeom>
          <a:solidFill>
            <a:srgbClr val="33B0A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56700" y="1757366"/>
            <a:ext cx="3724272" cy="3724272"/>
          </a:xfrm>
          <a:prstGeom prst="rect">
            <a:avLst/>
          </a:prstGeom>
        </p:spPr>
      </p:pic>
      <p:cxnSp>
        <p:nvCxnSpPr>
          <p:cNvPr id="5" name="Straight Connector 4" descr="Line" title="Line"/>
          <p:cNvCxnSpPr/>
          <p:nvPr userDrawn="1"/>
        </p:nvCxnSpPr>
        <p:spPr>
          <a:xfrm>
            <a:off x="587375" y="6129338"/>
            <a:ext cx="1101725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84019" y="590069"/>
            <a:ext cx="4897440" cy="4897440"/>
          </a:xfrm>
          <a:prstGeom prst="rect">
            <a:avLst/>
          </a:prstGeom>
        </p:spPr>
      </p:pic>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23964" y="-2445230"/>
            <a:ext cx="7932739" cy="7932739"/>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156700" y="584199"/>
            <a:ext cx="2454589" cy="2454589"/>
          </a:xfrm>
          <a:prstGeom prst="rect">
            <a:avLst/>
          </a:prstGeom>
        </p:spPr>
      </p:pic>
      <p:sp>
        <p:nvSpPr>
          <p:cNvPr id="9" name="Title 1"/>
          <p:cNvSpPr>
            <a:spLocks noGrp="1"/>
          </p:cNvSpPr>
          <p:nvPr>
            <p:ph type="title"/>
          </p:nvPr>
        </p:nvSpPr>
        <p:spPr>
          <a:xfrm>
            <a:off x="586800" y="583200"/>
            <a:ext cx="5495023" cy="1116000"/>
          </a:xfrm>
        </p:spPr>
        <p:txBody>
          <a:bodyPr>
            <a:normAutofit/>
          </a:bodyPr>
          <a:lstStyle>
            <a:lvl1pPr>
              <a:defRPr sz="3600">
                <a:solidFill>
                  <a:schemeClr val="bg1"/>
                </a:solidFill>
              </a:defRPr>
            </a:lvl1pPr>
          </a:lstStyle>
          <a:p>
            <a:r>
              <a:rPr lang="en-US"/>
              <a:t>Click to edit Master title style</a:t>
            </a:r>
          </a:p>
        </p:txBody>
      </p:sp>
      <p:sp>
        <p:nvSpPr>
          <p:cNvPr id="10"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5542117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ip background, grey background">
    <p:spTree>
      <p:nvGrpSpPr>
        <p:cNvPr id="1" name=""/>
        <p:cNvGrpSpPr/>
        <p:nvPr/>
      </p:nvGrpSpPr>
      <p:grpSpPr>
        <a:xfrm>
          <a:off x="0" y="0"/>
          <a:ext cx="0" cy="0"/>
          <a:chOff x="0" y="0"/>
          <a:chExt cx="0" cy="0"/>
        </a:xfrm>
      </p:grpSpPr>
      <p:sp>
        <p:nvSpPr>
          <p:cNvPr id="3" name="Rectangle 2" descr="Background colour" title="Background colour"/>
          <p:cNvSpPr/>
          <p:nvPr userDrawn="1"/>
        </p:nvSpPr>
        <p:spPr>
          <a:xfrm>
            <a:off x="0" y="0"/>
            <a:ext cx="12192000" cy="6858000"/>
          </a:xfrm>
          <a:prstGeom prst="rect">
            <a:avLst/>
          </a:prstGeom>
          <a:solidFill>
            <a:srgbClr val="5C5B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56700" y="1757366"/>
            <a:ext cx="3724272" cy="3724272"/>
          </a:xfrm>
          <a:prstGeom prst="rect">
            <a:avLst/>
          </a:prstGeom>
        </p:spPr>
      </p:pic>
      <p:cxnSp>
        <p:nvCxnSpPr>
          <p:cNvPr id="5" name="Straight Connector 4" descr="Line" title="Line"/>
          <p:cNvCxnSpPr/>
          <p:nvPr userDrawn="1"/>
        </p:nvCxnSpPr>
        <p:spPr>
          <a:xfrm>
            <a:off x="587375" y="6129338"/>
            <a:ext cx="11017250" cy="0"/>
          </a:xfrm>
          <a:prstGeom prst="line">
            <a:avLst/>
          </a:prstGeom>
          <a:ln w="38100">
            <a:solidFill>
              <a:srgbClr val="33B0A6"/>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84019" y="590069"/>
            <a:ext cx="4897440" cy="4897440"/>
          </a:xfrm>
          <a:prstGeom prst="rect">
            <a:avLst/>
          </a:prstGeom>
        </p:spPr>
      </p:pic>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23964" y="-2445230"/>
            <a:ext cx="7932739" cy="7932739"/>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156700" y="584199"/>
            <a:ext cx="2454589" cy="2454589"/>
          </a:xfrm>
          <a:prstGeom prst="rect">
            <a:avLst/>
          </a:prstGeom>
        </p:spPr>
      </p:pic>
      <p:sp>
        <p:nvSpPr>
          <p:cNvPr id="9" name="Title 1"/>
          <p:cNvSpPr>
            <a:spLocks noGrp="1"/>
          </p:cNvSpPr>
          <p:nvPr>
            <p:ph type="title"/>
          </p:nvPr>
        </p:nvSpPr>
        <p:spPr>
          <a:xfrm>
            <a:off x="586800" y="583200"/>
            <a:ext cx="5495023" cy="1116000"/>
          </a:xfrm>
        </p:spPr>
        <p:txBody>
          <a:bodyPr>
            <a:normAutofit/>
          </a:bodyPr>
          <a:lstStyle>
            <a:lvl1pPr>
              <a:defRPr sz="3600">
                <a:solidFill>
                  <a:schemeClr val="bg1"/>
                </a:solidFill>
              </a:defRPr>
            </a:lvl1pPr>
          </a:lstStyle>
          <a:p>
            <a:r>
              <a:rPr lang="en-US"/>
              <a:t>Click to edit Master title style</a:t>
            </a:r>
          </a:p>
        </p:txBody>
      </p:sp>
      <p:sp>
        <p:nvSpPr>
          <p:cNvPr id="10"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14812797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Large image">
    <p:spTree>
      <p:nvGrpSpPr>
        <p:cNvPr id="1" name=""/>
        <p:cNvGrpSpPr/>
        <p:nvPr/>
      </p:nvGrpSpPr>
      <p:grpSpPr>
        <a:xfrm>
          <a:off x="0" y="0"/>
          <a:ext cx="0" cy="0"/>
          <a:chOff x="0" y="0"/>
          <a:chExt cx="0" cy="0"/>
        </a:xfrm>
      </p:grpSpPr>
      <p:sp>
        <p:nvSpPr>
          <p:cNvPr id="3" name="Picture Placeholder 3"/>
          <p:cNvSpPr>
            <a:spLocks noGrp="1"/>
          </p:cNvSpPr>
          <p:nvPr>
            <p:ph type="pic" sz="quarter" idx="10"/>
          </p:nvPr>
        </p:nvSpPr>
        <p:spPr>
          <a:xfrm>
            <a:off x="5484624" y="0"/>
            <a:ext cx="6707375" cy="6858000"/>
          </a:xfrm>
          <a:noFill/>
        </p:spPr>
        <p:txBody>
          <a:bodyPr/>
          <a:lstStyle/>
          <a:p>
            <a:endParaRPr lang="en-US" dirty="0"/>
          </a:p>
        </p:txBody>
      </p:sp>
      <p:sp>
        <p:nvSpPr>
          <p:cNvPr id="4" name="Title 1"/>
          <p:cNvSpPr>
            <a:spLocks noGrp="1"/>
          </p:cNvSpPr>
          <p:nvPr>
            <p:ph type="title"/>
          </p:nvPr>
        </p:nvSpPr>
        <p:spPr>
          <a:xfrm>
            <a:off x="586800" y="583200"/>
            <a:ext cx="4320000" cy="1116000"/>
          </a:xfrm>
        </p:spPr>
        <p:txBody>
          <a:bodyPr>
            <a:normAutofit/>
          </a:bodyPr>
          <a:lstStyle>
            <a:lvl1pPr>
              <a:defRPr sz="3600">
                <a:solidFill>
                  <a:srgbClr val="5C5B5A"/>
                </a:solidFill>
              </a:defRPr>
            </a:lvl1pPr>
          </a:lstStyle>
          <a:p>
            <a:r>
              <a:rPr lang="en-US"/>
              <a:t>Click to edit Master title style</a:t>
            </a:r>
          </a:p>
        </p:txBody>
      </p:sp>
      <p:sp>
        <p:nvSpPr>
          <p:cNvPr id="6"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rgbClr val="5C5B5A"/>
                </a:solidFill>
              </a:defRPr>
            </a:lvl1pPr>
          </a:lstStyle>
          <a:p>
            <a:pPr lvl="0"/>
            <a:r>
              <a:rPr lang="en-US"/>
              <a:t>Click to edit Master text styles</a:t>
            </a:r>
          </a:p>
        </p:txBody>
      </p:sp>
      <p:cxnSp>
        <p:nvCxnSpPr>
          <p:cNvPr id="5" name="Straight Connector 4" descr="Line" title="Line"/>
          <p:cNvCxnSpPr/>
          <p:nvPr userDrawn="1"/>
        </p:nvCxnSpPr>
        <p:spPr>
          <a:xfrm>
            <a:off x="587375" y="6129338"/>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78601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ip pattern on whit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587375" y="2136267"/>
            <a:ext cx="11024774" cy="4137533"/>
          </a:xfrm>
          <a:prstGeom prst="rect">
            <a:avLst/>
          </a:prstGeom>
        </p:spPr>
      </p:pic>
      <p:sp>
        <p:nvSpPr>
          <p:cNvPr id="5" name="Title 1"/>
          <p:cNvSpPr>
            <a:spLocks noGrp="1"/>
          </p:cNvSpPr>
          <p:nvPr>
            <p:ph type="title"/>
          </p:nvPr>
        </p:nvSpPr>
        <p:spPr>
          <a:xfrm>
            <a:off x="586800" y="583200"/>
            <a:ext cx="10515600" cy="586800"/>
          </a:xfrm>
          <a:prstGeom prst="rect">
            <a:avLst/>
          </a:prstGeom>
        </p:spPr>
        <p:txBody>
          <a:bodyPr>
            <a:normAutofit/>
          </a:bodyPr>
          <a:lstStyle>
            <a:lvl1pPr>
              <a:defRPr sz="3600"/>
            </a:lvl1pPr>
          </a:lstStyle>
          <a:p>
            <a:r>
              <a:rPr lang="en-US"/>
              <a:t>Click to edit Master title style</a:t>
            </a:r>
          </a:p>
        </p:txBody>
      </p:sp>
    </p:spTree>
    <p:extLst>
      <p:ext uri="{BB962C8B-B14F-4D97-AF65-F5344CB8AC3E}">
        <p14:creationId xmlns:p14="http://schemas.microsoft.com/office/powerpoint/2010/main" val="42677134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79E9FAB8-EBFA-425C-9C6D-0243AE8AABF0}"/>
              </a:ext>
            </a:extLst>
          </p:cNvPr>
          <p:cNvGraphicFramePr>
            <a:graphicFrameLocks noChangeAspect="1"/>
          </p:cNvGraphicFramePr>
          <p:nvPr userDrawn="1">
            <p:custDataLst>
              <p:tags r:id="rId1"/>
            </p:custDataLst>
            <p:extLst>
              <p:ext uri="{D42A27DB-BD31-4B8C-83A1-F6EECF244321}">
                <p14:modId xmlns:p14="http://schemas.microsoft.com/office/powerpoint/2010/main" val="41402687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16" imgH="318" progId="TCLayout.ActiveDocument.1">
                  <p:embed/>
                </p:oleObj>
              </mc:Choice>
              <mc:Fallback>
                <p:oleObj name="think-cell Slide" r:id="rId3" imgW="316" imgH="318" progId="TCLayout.ActiveDocument.1">
                  <p:embed/>
                  <p:pic>
                    <p:nvPicPr>
                      <p:cNvPr id="8" name="Object 7" hidden="1">
                        <a:extLst>
                          <a:ext uri="{FF2B5EF4-FFF2-40B4-BE49-F238E27FC236}">
                            <a16:creationId xmlns:a16="http://schemas.microsoft.com/office/drawing/2014/main" id="{79E9FAB8-EBFA-425C-9C6D-0243AE8AABF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CAA1876-46FA-440E-A015-60CCD9D877B1}"/>
              </a:ext>
            </a:extLst>
          </p:cNvPr>
          <p:cNvSpPr>
            <a:spLocks noGrp="1" noChangeAspect="1"/>
          </p:cNvSpPr>
          <p:nvPr>
            <p:ph type="title"/>
          </p:nvPr>
        </p:nvSpPr>
        <p:spPr>
          <a:xfrm>
            <a:off x="359757" y="136525"/>
            <a:ext cx="28678937" cy="923330"/>
          </a:xfrm>
        </p:spPr>
        <p:txBody>
          <a:bodyPr vert="horz">
            <a:noAutofit/>
          </a:bodyPr>
          <a:lstStyle>
            <a:lvl1pPr>
              <a:lnSpc>
                <a:spcPct val="100000"/>
              </a:lnSpc>
              <a:defRPr/>
            </a:lvl1pPr>
          </a:lstStyle>
          <a:p>
            <a:r>
              <a:rPr lang="en-US"/>
              <a:t>Click to edit Master title style</a:t>
            </a:r>
            <a:endParaRPr lang="en-IN"/>
          </a:p>
        </p:txBody>
      </p:sp>
      <p:sp>
        <p:nvSpPr>
          <p:cNvPr id="5" name="Text Placeholder 4">
            <a:extLst>
              <a:ext uri="{FF2B5EF4-FFF2-40B4-BE49-F238E27FC236}">
                <a16:creationId xmlns:a16="http://schemas.microsoft.com/office/drawing/2014/main" id="{802D3927-608A-4226-8AE9-B31DBD09E932}"/>
              </a:ext>
            </a:extLst>
          </p:cNvPr>
          <p:cNvSpPr>
            <a:spLocks noGrp="1"/>
          </p:cNvSpPr>
          <p:nvPr>
            <p:ph type="body" sz="quarter" idx="11"/>
          </p:nvPr>
        </p:nvSpPr>
        <p:spPr>
          <a:xfrm>
            <a:off x="359756" y="1141730"/>
            <a:ext cx="5317144" cy="5068570"/>
          </a:xfrm>
        </p:spPr>
        <p:txBody>
          <a:bodyPr>
            <a:normAutofit/>
          </a:bodyPr>
          <a:lstStyle>
            <a:lvl1pPr marL="0" indent="0">
              <a:lnSpc>
                <a:spcPct val="130000"/>
              </a:lnSpc>
              <a:spcBef>
                <a:spcPts val="1000"/>
              </a:spcBef>
              <a:spcAft>
                <a:spcPts val="1000"/>
              </a:spcAft>
              <a:buNone/>
              <a:defRPr lang="en-IN" sz="1800" kern="1200" dirty="0">
                <a:solidFill>
                  <a:schemeClr val="tx1"/>
                </a:solidFill>
                <a:latin typeface="+mn-lt"/>
                <a:ea typeface="+mn-ea"/>
                <a:cs typeface="+mn-cs"/>
              </a:defRPr>
            </a:lvl1pPr>
            <a:lvl2pPr marL="457200" indent="0">
              <a:spcBef>
                <a:spcPts val="600"/>
              </a:spcBef>
              <a:spcAft>
                <a:spcPts val="600"/>
              </a:spcAft>
              <a:buNone/>
              <a:defRPr sz="1800"/>
            </a:lvl2pPr>
            <a:lvl3pPr marL="914400" indent="0">
              <a:spcBef>
                <a:spcPts val="600"/>
              </a:spcBef>
              <a:spcAft>
                <a:spcPts val="600"/>
              </a:spcAft>
              <a:buNone/>
              <a:defRPr sz="1800"/>
            </a:lvl3pPr>
            <a:lvl4pPr marL="1371600" indent="0">
              <a:spcBef>
                <a:spcPts val="600"/>
              </a:spcBef>
              <a:spcAft>
                <a:spcPts val="600"/>
              </a:spcAft>
              <a:buNone/>
              <a:defRPr sz="1800"/>
            </a:lvl4pPr>
            <a:lvl5pPr marL="1828800" indent="0">
              <a:spcBef>
                <a:spcPts val="600"/>
              </a:spcBef>
              <a:spcAft>
                <a:spcPts val="600"/>
              </a:spcAft>
              <a:buNone/>
              <a:defRPr sz="1800"/>
            </a:lvl5pPr>
          </a:lstStyle>
          <a:p>
            <a:pPr lvl="0"/>
            <a:r>
              <a:rPr lang="en-US"/>
              <a:t>Click to edit Master text styles</a:t>
            </a:r>
          </a:p>
        </p:txBody>
      </p:sp>
      <p:pic>
        <p:nvPicPr>
          <p:cNvPr id="7" name="Picture 2" descr="people walking on sidewalk near buildings">
            <a:extLst>
              <a:ext uri="{FF2B5EF4-FFF2-40B4-BE49-F238E27FC236}">
                <a16:creationId xmlns:a16="http://schemas.microsoft.com/office/drawing/2014/main" id="{435550B5-4B18-4032-9598-BB900CA034EE}"/>
              </a:ext>
            </a:extLst>
          </p:cNvPr>
          <p:cNvPicPr>
            <a:picLocks noChangeAspect="1" noChangeArrowheads="1"/>
          </p:cNvPicPr>
          <p:nvPr userDrawn="1"/>
        </p:nvPicPr>
        <p:blipFill rotWithShape="1">
          <a:blip r:embed="rId5">
            <a:extLst>
              <a:ext uri="{28A0092B-C50C-407E-A947-70E740481C1C}">
                <a14:useLocalDpi xmlns:a14="http://schemas.microsoft.com/office/drawing/2010/main" val="0"/>
              </a:ext>
            </a:extLst>
          </a:blip>
          <a:srcRect t="13398"/>
          <a:stretch/>
        </p:blipFill>
        <p:spPr bwMode="auto">
          <a:xfrm>
            <a:off x="6832600" y="0"/>
            <a:ext cx="53594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5818251D-E5FA-45AA-8053-90F45DC4B338}"/>
              </a:ext>
            </a:extLst>
          </p:cNvPr>
          <p:cNvSpPr>
            <a:spLocks noGrp="1"/>
          </p:cNvSpPr>
          <p:nvPr>
            <p:ph type="sldNum" sz="quarter" idx="10"/>
          </p:nvPr>
        </p:nvSpPr>
        <p:spPr>
          <a:xfrm>
            <a:off x="11312769" y="6356350"/>
            <a:ext cx="482356" cy="365125"/>
          </a:xfrm>
          <a:prstGeom prst="rect">
            <a:avLst/>
          </a:prstGeom>
        </p:spPr>
        <p:txBody>
          <a:bodyPr/>
          <a:lstStyle>
            <a:lvl1pPr>
              <a:defRPr>
                <a:solidFill>
                  <a:schemeClr val="bg1"/>
                </a:solidFill>
              </a:defRPr>
            </a:lvl1pPr>
          </a:lstStyle>
          <a:p>
            <a:fld id="{FD5D5F4F-603C-4AB0-922F-C42AF3B2CB87}" type="slidenum">
              <a:rPr lang="en-GB" smtClean="0"/>
              <a:pPr/>
              <a:t>‹#›</a:t>
            </a:fld>
            <a:endParaRPr lang="en-GB" dirty="0">
              <a:solidFill>
                <a:schemeClr val="bg1"/>
              </a:solidFill>
            </a:endParaRPr>
          </a:p>
        </p:txBody>
      </p:sp>
    </p:spTree>
    <p:extLst>
      <p:ext uri="{BB962C8B-B14F-4D97-AF65-F5344CB8AC3E}">
        <p14:creationId xmlns:p14="http://schemas.microsoft.com/office/powerpoint/2010/main" val="1058974543"/>
      </p:ext>
    </p:extLst>
  </p:cSld>
  <p:clrMapOvr>
    <a:masterClrMapping/>
  </p:clrMapOvr>
  <p:hf hdr="0"/>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47913" y="3860800"/>
            <a:ext cx="6687075" cy="935789"/>
          </a:xfrm>
          <a:prstGeom prst="rect">
            <a:avLst/>
          </a:prstGeom>
        </p:spPr>
        <p:txBody>
          <a:bodyPr>
            <a:normAutofit/>
          </a:bodyPr>
          <a:lstStyle>
            <a:lvl1pPr>
              <a:defRPr sz="3600" b="1">
                <a:latin typeface="+mn-lt"/>
              </a:defRPr>
            </a:lvl1pPr>
          </a:lstStyle>
          <a:p>
            <a:r>
              <a:rPr lang="en-US"/>
              <a:t>Click to edit Master title style</a:t>
            </a:r>
            <a:endParaRPr lang="en-GB"/>
          </a:p>
        </p:txBody>
      </p:sp>
      <p:sp>
        <p:nvSpPr>
          <p:cNvPr id="11" name="Text Placeholder 10"/>
          <p:cNvSpPr>
            <a:spLocks noGrp="1"/>
          </p:cNvSpPr>
          <p:nvPr>
            <p:ph type="body" sz="quarter" idx="14"/>
          </p:nvPr>
        </p:nvSpPr>
        <p:spPr>
          <a:xfrm>
            <a:off x="547688" y="5214438"/>
            <a:ext cx="3559175" cy="368216"/>
          </a:xfrm>
        </p:spPr>
        <p:txBody>
          <a:bodyPr>
            <a:normAutofit/>
          </a:bodyPr>
          <a:lstStyle>
            <a:lvl1pPr>
              <a:defRPr sz="1400"/>
            </a:lvl1pPr>
          </a:lstStyle>
          <a:p>
            <a:pPr lvl="0"/>
            <a:r>
              <a:rPr lang="en-US"/>
              <a:t>Click to edit Master text styles</a:t>
            </a:r>
          </a:p>
        </p:txBody>
      </p:sp>
      <p:sp>
        <p:nvSpPr>
          <p:cNvPr id="12" name="Text Placeholder 10"/>
          <p:cNvSpPr>
            <a:spLocks noGrp="1"/>
          </p:cNvSpPr>
          <p:nvPr>
            <p:ph type="body" sz="quarter" idx="15" hasCustomPrompt="1"/>
          </p:nvPr>
        </p:nvSpPr>
        <p:spPr>
          <a:xfrm>
            <a:off x="6192253" y="5214438"/>
            <a:ext cx="1042736" cy="368216"/>
          </a:xfrm>
        </p:spPr>
        <p:txBody>
          <a:bodyPr>
            <a:normAutofit/>
          </a:bodyPr>
          <a:lstStyle>
            <a:lvl1pPr marL="0" indent="0" algn="l">
              <a:buNone/>
              <a:defRPr sz="1400">
                <a:solidFill>
                  <a:schemeClr val="accent3"/>
                </a:solidFill>
              </a:defRPr>
            </a:lvl1pPr>
          </a:lstStyle>
          <a:p>
            <a:pPr lvl="0"/>
            <a:r>
              <a:rPr lang="en-US"/>
              <a:t>Page No.</a:t>
            </a:r>
            <a:endParaRPr lang="en-GB"/>
          </a:p>
        </p:txBody>
      </p:sp>
      <p:pic>
        <p:nvPicPr>
          <p:cNvPr id="6" name="Picture 5">
            <a:extLst>
              <a:ext uri="{FF2B5EF4-FFF2-40B4-BE49-F238E27FC236}">
                <a16:creationId xmlns:a16="http://schemas.microsoft.com/office/drawing/2014/main" id="{9250EF83-1BE8-417E-AA12-66A0194DC027}"/>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547688" y="6201451"/>
            <a:ext cx="2452024" cy="295737"/>
          </a:xfrm>
          <a:prstGeom prst="rect">
            <a:avLst/>
          </a:prstGeom>
        </p:spPr>
      </p:pic>
      <p:pic>
        <p:nvPicPr>
          <p:cNvPr id="7" name="Picture 2" descr="GMCA Logo">
            <a:extLst>
              <a:ext uri="{FF2B5EF4-FFF2-40B4-BE49-F238E27FC236}">
                <a16:creationId xmlns:a16="http://schemas.microsoft.com/office/drawing/2014/main" id="{5462AAB3-A01E-4400-AA29-7E8E11359DDE}"/>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35473"/>
          <a:stretch/>
        </p:blipFill>
        <p:spPr bwMode="auto">
          <a:xfrm>
            <a:off x="3138045" y="6087845"/>
            <a:ext cx="1987826" cy="770155"/>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2">
            <a:extLst>
              <a:ext uri="{FF2B5EF4-FFF2-40B4-BE49-F238E27FC236}">
                <a16:creationId xmlns:a16="http://schemas.microsoft.com/office/drawing/2014/main" id="{15A34A5F-5B16-4B7D-9DAE-217742250DA9}"/>
              </a:ext>
            </a:extLst>
          </p:cNvPr>
          <p:cNvSpPr txBox="1">
            <a:spLocks/>
          </p:cNvSpPr>
          <p:nvPr userDrawn="1"/>
        </p:nvSpPr>
        <p:spPr>
          <a:xfrm>
            <a:off x="5142339" y="6357356"/>
            <a:ext cx="4152134" cy="516554"/>
          </a:xfrm>
          <a:prstGeom prst="rect">
            <a:avLst/>
          </a:prstGeom>
        </p:spPr>
        <p:txBody>
          <a:bodyPr vert="horz" lIns="91440" tIns="45720" rIns="91440" bIns="45720" rtlCol="0">
            <a:normAutofit/>
          </a:bodyPr>
          <a:lstStyle>
            <a:lvl1pPr marL="0" indent="0" algn="r" defTabSz="914400" rtl="0" eaLnBrk="1" latinLnBrk="0" hangingPunct="1">
              <a:lnSpc>
                <a:spcPct val="80000"/>
              </a:lnSpc>
              <a:spcBef>
                <a:spcPts val="0"/>
              </a:spcBef>
              <a:buFont typeface="Arial" panose="020B0604020202020204" pitchFamily="34" charset="0"/>
              <a:buNone/>
              <a:defRPr sz="4000" b="1" kern="1200" spc="-100" baseline="0">
                <a:solidFill>
                  <a:schemeClr val="bg1"/>
                </a:solidFill>
                <a:effectLst>
                  <a:outerShdw blurRad="127000" algn="ctr" rotWithShape="0">
                    <a:schemeClr val="tx2">
                      <a:alpha val="60000"/>
                    </a:schemeClr>
                  </a:outerShdw>
                </a:effectLst>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GB" sz="1400" dirty="0">
                <a:solidFill>
                  <a:srgbClr val="5C5B5A"/>
                </a:solidFill>
                <a:effectLst/>
                <a:latin typeface="Arial" panose="020B0604020202020204" pitchFamily="34" charset="0"/>
                <a:cs typeface="Arial" panose="020B0604020202020204" pitchFamily="34" charset="0"/>
              </a:rPr>
              <a:t>Carried out on behalf of Greater Manchester partners</a:t>
            </a:r>
            <a:endParaRPr lang="en-US" sz="1400" dirty="0">
              <a:solidFill>
                <a:srgbClr val="5C5B5A"/>
              </a:solidFill>
              <a:effectLst/>
              <a:latin typeface="Arial" panose="020B0604020202020204" pitchFamily="34" charset="0"/>
              <a:cs typeface="Arial" panose="020B0604020202020204" pitchFamily="34" charset="0"/>
            </a:endParaRPr>
          </a:p>
        </p:txBody>
      </p:sp>
      <p:sp>
        <p:nvSpPr>
          <p:cNvPr id="10" name="Slide Number Placeholder 2">
            <a:extLst>
              <a:ext uri="{FF2B5EF4-FFF2-40B4-BE49-F238E27FC236}">
                <a16:creationId xmlns:a16="http://schemas.microsoft.com/office/drawing/2014/main" id="{7B922843-66D3-4D71-B6B9-31D805CF522E}"/>
              </a:ext>
            </a:extLst>
          </p:cNvPr>
          <p:cNvSpPr>
            <a:spLocks noGrp="1"/>
          </p:cNvSpPr>
          <p:nvPr>
            <p:ph type="sldNum" sz="quarter" idx="10"/>
          </p:nvPr>
        </p:nvSpPr>
        <p:spPr>
          <a:xfrm>
            <a:off x="11312769" y="6400413"/>
            <a:ext cx="482356" cy="276999"/>
          </a:xfrm>
          <a:prstGeom prst="rect">
            <a:avLst/>
          </a:prstGeom>
        </p:spPr>
        <p:txBody>
          <a:bodyPr anchor="ctr">
            <a:spAutoFit/>
          </a:bodyPr>
          <a:lstStyle>
            <a:lvl1pPr algn="r">
              <a:defRPr>
                <a:solidFill>
                  <a:schemeClr val="tx2"/>
                </a:solidFill>
              </a:defRPr>
            </a:lvl1pPr>
          </a:lstStyle>
          <a:p>
            <a:fld id="{FD5D5F4F-603C-4AB0-922F-C42AF3B2CB87}" type="slidenum">
              <a:rPr lang="en-GB" smtClean="0"/>
              <a:pPr/>
              <a:t>‹#›</a:t>
            </a:fld>
            <a:endParaRPr lang="en-GB" dirty="0"/>
          </a:p>
        </p:txBody>
      </p:sp>
      <p:pic>
        <p:nvPicPr>
          <p:cNvPr id="15" name="Picture 2" descr="yellow and black tram on road during daytime">
            <a:extLst>
              <a:ext uri="{FF2B5EF4-FFF2-40B4-BE49-F238E27FC236}">
                <a16:creationId xmlns:a16="http://schemas.microsoft.com/office/drawing/2014/main" id="{DB174E63-639E-4A2B-BFF6-93C4CFDC6A3E}"/>
              </a:ext>
            </a:extLst>
          </p:cNvPr>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t="-11" b="43669"/>
          <a:stretch/>
        </p:blipFill>
        <p:spPr bwMode="auto">
          <a:xfrm>
            <a:off x="1" y="0"/>
            <a:ext cx="12192000" cy="3755254"/>
          </a:xfrm>
          <a:prstGeom prst="rect">
            <a:avLst/>
          </a:prstGeom>
          <a:noFill/>
          <a:effectLst>
            <a:glow>
              <a:schemeClr val="accent1"/>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85695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3 point column">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B3F1D219-95D4-4F62-B058-7C495178AF59}"/>
              </a:ext>
            </a:extLst>
          </p:cNvPr>
          <p:cNvGraphicFramePr>
            <a:graphicFrameLocks noChangeAspect="1"/>
          </p:cNvGraphicFramePr>
          <p:nvPr userDrawn="1">
            <p:custDataLst>
              <p:tags r:id="rId1"/>
            </p:custDataLst>
            <p:extLst>
              <p:ext uri="{D42A27DB-BD31-4B8C-83A1-F6EECF244321}">
                <p14:modId xmlns:p14="http://schemas.microsoft.com/office/powerpoint/2010/main" val="30804781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78" imgH="377" progId="TCLayout.ActiveDocument.1">
                  <p:embed/>
                </p:oleObj>
              </mc:Choice>
              <mc:Fallback>
                <p:oleObj name="think-cell Slide" r:id="rId3" imgW="378" imgH="377" progId="TCLayout.ActiveDocument.1">
                  <p:embed/>
                  <p:pic>
                    <p:nvPicPr>
                      <p:cNvPr id="6" name="Object 5" hidden="1">
                        <a:extLst>
                          <a:ext uri="{FF2B5EF4-FFF2-40B4-BE49-F238E27FC236}">
                            <a16:creationId xmlns:a16="http://schemas.microsoft.com/office/drawing/2014/main" id="{B3F1D219-95D4-4F62-B058-7C495178AF5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1" name="Text Placeholder 2">
            <a:extLst>
              <a:ext uri="{FF2B5EF4-FFF2-40B4-BE49-F238E27FC236}">
                <a16:creationId xmlns:a16="http://schemas.microsoft.com/office/drawing/2014/main" id="{8D082E66-EDDA-4917-9421-9B501325FDE6}"/>
              </a:ext>
            </a:extLst>
          </p:cNvPr>
          <p:cNvSpPr>
            <a:spLocks noGrp="1"/>
          </p:cNvSpPr>
          <p:nvPr>
            <p:ph type="body" sz="quarter" idx="16" hasCustomPrompt="1"/>
          </p:nvPr>
        </p:nvSpPr>
        <p:spPr>
          <a:xfrm>
            <a:off x="359756" y="2021305"/>
            <a:ext cx="5394960" cy="3818021"/>
          </a:xfrm>
          <a:ln>
            <a:solidFill>
              <a:srgbClr val="0039A6"/>
            </a:solidFill>
          </a:ln>
        </p:spPr>
        <p:txBody>
          <a:bodyPr numCol="1" spcCol="457200">
            <a:noAutofit/>
          </a:bodyPr>
          <a:lstStyle>
            <a:lvl1pPr marL="171450" indent="-171450">
              <a:lnSpc>
                <a:spcPct val="100000"/>
              </a:lnSpc>
              <a:spcBef>
                <a:spcPts val="0"/>
              </a:spcBef>
              <a:spcAft>
                <a:spcPts val="600"/>
              </a:spcAft>
              <a:buFont typeface="Arial" panose="020B0604020202020204" pitchFamily="34" charset="0"/>
              <a:buChar char="•"/>
              <a:defRPr lang="en-US" sz="1600" kern="1200" dirty="0">
                <a:solidFill>
                  <a:schemeClr val="tx1"/>
                </a:solidFill>
                <a:latin typeface="+mn-lt"/>
                <a:ea typeface="+mn-ea"/>
                <a:cs typeface="+mn-cs"/>
              </a:defRPr>
            </a:lvl1pPr>
            <a:lvl2pPr marL="457200" indent="0">
              <a:buNone/>
              <a:defRPr/>
            </a:lvl2pPr>
          </a:lstStyle>
          <a:p>
            <a:pPr marL="228600" lvl="0" indent="-228600" algn="l" defTabSz="914400" rtl="0" eaLnBrk="1" latinLnBrk="0" hangingPunct="1">
              <a:lnSpc>
                <a:spcPct val="90000"/>
              </a:lnSpc>
              <a:spcBef>
                <a:spcPts val="1000"/>
              </a:spcBef>
              <a:buFont typeface="Arial" panose="020B0604020202020204" pitchFamily="34" charset="0"/>
              <a:buChar char="•"/>
            </a:pPr>
            <a:r>
              <a:rPr lang="en-US"/>
              <a:t>Ga. </a:t>
            </a:r>
            <a:r>
              <a:rPr lang="en-US" err="1"/>
              <a:t>Occusae</a:t>
            </a:r>
            <a:r>
              <a:rPr lang="en-US"/>
              <a:t> </a:t>
            </a:r>
            <a:r>
              <a:rPr lang="en-US" err="1"/>
              <a:t>inulparum</a:t>
            </a:r>
            <a:r>
              <a:rPr lang="en-US"/>
              <a:t> </a:t>
            </a:r>
            <a:r>
              <a:rPr lang="en-US" err="1"/>
              <a:t>volor</a:t>
            </a:r>
            <a:r>
              <a:rPr lang="en-US"/>
              <a:t> </a:t>
            </a:r>
            <a:r>
              <a:rPr lang="en-US" err="1"/>
              <a:t>rehendae</a:t>
            </a:r>
            <a:r>
              <a:rPr lang="en-US"/>
              <a:t> </a:t>
            </a:r>
            <a:r>
              <a:rPr lang="en-US" err="1"/>
              <a:t>cupta</a:t>
            </a:r>
            <a:r>
              <a:rPr lang="en-US"/>
              <a:t> num </a:t>
            </a:r>
            <a:r>
              <a:rPr lang="en-US" err="1"/>
              <a:t>vernam</a:t>
            </a:r>
            <a:r>
              <a:rPr lang="en-US"/>
              <a:t> </a:t>
            </a:r>
            <a:r>
              <a:rPr lang="en-US" err="1"/>
              <a:t>faccatis</a:t>
            </a:r>
            <a:r>
              <a:rPr lang="en-US"/>
              <a:t> </a:t>
            </a:r>
            <a:r>
              <a:rPr lang="en-US" err="1"/>
              <a:t>anim</a:t>
            </a:r>
            <a:r>
              <a:rPr lang="en-US"/>
              <a:t> </a:t>
            </a:r>
            <a:r>
              <a:rPr lang="en-US" err="1"/>
              <a:t>quatium</a:t>
            </a:r>
            <a:r>
              <a:rPr lang="en-US"/>
              <a:t> </a:t>
            </a:r>
            <a:r>
              <a:rPr lang="en-US" err="1"/>
              <a:t>incipitatem</a:t>
            </a:r>
            <a:r>
              <a:rPr lang="en-US"/>
              <a:t> </a:t>
            </a:r>
            <a:r>
              <a:rPr lang="en-US" err="1"/>
              <a:t>iunt</a:t>
            </a:r>
            <a:r>
              <a:rPr lang="en-US"/>
              <a:t> </a:t>
            </a:r>
            <a:r>
              <a:rPr lang="en-US" err="1"/>
              <a:t>labo</a:t>
            </a:r>
            <a:r>
              <a:rPr lang="en-US"/>
              <a:t>. </a:t>
            </a:r>
            <a:r>
              <a:rPr lang="en-US" err="1"/>
              <a:t>Itatur</a:t>
            </a:r>
            <a:r>
              <a:rPr lang="en-US"/>
              <a:t>, </a:t>
            </a:r>
            <a:r>
              <a:rPr lang="en-US" err="1"/>
              <a:t>aut</a:t>
            </a:r>
            <a:r>
              <a:rPr lang="en-US"/>
              <a:t> qui </a:t>
            </a:r>
            <a:r>
              <a:rPr lang="en-US" err="1"/>
              <a:t>volor</a:t>
            </a:r>
            <a:r>
              <a:rPr lang="en-US"/>
              <a:t> </a:t>
            </a:r>
            <a:r>
              <a:rPr lang="en-US" err="1"/>
              <a:t>maximpe</a:t>
            </a:r>
            <a:r>
              <a:rPr lang="en-US"/>
              <a:t> </a:t>
            </a:r>
            <a:r>
              <a:rPr lang="en-US" err="1"/>
              <a:t>disimi</a:t>
            </a:r>
            <a:r>
              <a:rPr lang="en-US"/>
              <a:t>, </a:t>
            </a:r>
            <a:r>
              <a:rPr lang="en-US" err="1"/>
              <a:t>solore</a:t>
            </a:r>
            <a:r>
              <a:rPr lang="en-US"/>
              <a:t>, que </a:t>
            </a:r>
            <a:r>
              <a:rPr lang="en-US" err="1"/>
              <a:t>offici</a:t>
            </a:r>
            <a:r>
              <a:rPr lang="en-US"/>
              <a:t> </a:t>
            </a:r>
            <a:r>
              <a:rPr lang="en-US" err="1"/>
              <a:t>coratur</a:t>
            </a:r>
            <a:r>
              <a:rPr lang="en-US"/>
              <a:t>? </a:t>
            </a:r>
            <a:r>
              <a:rPr lang="en-US" err="1"/>
              <a:t>Quiandeles</a:t>
            </a:r>
            <a:r>
              <a:rPr lang="en-US"/>
              <a:t> </a:t>
            </a:r>
            <a:r>
              <a:rPr lang="en-US" err="1"/>
              <a:t>dendus</a:t>
            </a:r>
            <a:r>
              <a:rPr lang="en-US"/>
              <a:t>.</a:t>
            </a:r>
          </a:p>
          <a:p>
            <a:pPr marL="228600" lvl="0" indent="-228600" algn="l" defTabSz="914400" rtl="0" eaLnBrk="1" latinLnBrk="0" hangingPunct="1">
              <a:lnSpc>
                <a:spcPct val="90000"/>
              </a:lnSpc>
              <a:spcBef>
                <a:spcPts val="1000"/>
              </a:spcBef>
              <a:buFont typeface="Arial" panose="020B0604020202020204" pitchFamily="34" charset="0"/>
              <a:buChar char="•"/>
            </a:pPr>
            <a:r>
              <a:rPr lang="en-US" err="1"/>
              <a:t>Occullo</a:t>
            </a:r>
            <a:r>
              <a:rPr lang="en-US"/>
              <a:t> </a:t>
            </a:r>
            <a:r>
              <a:rPr lang="en-US" err="1"/>
              <a:t>volor</a:t>
            </a:r>
            <a:r>
              <a:rPr lang="en-US"/>
              <a:t> </a:t>
            </a:r>
            <a:r>
              <a:rPr lang="en-US" err="1"/>
              <a:t>repernam</a:t>
            </a:r>
            <a:r>
              <a:rPr lang="en-US"/>
              <a:t> id maxim </a:t>
            </a:r>
            <a:r>
              <a:rPr lang="en-US" err="1"/>
              <a:t>dolorep</a:t>
            </a:r>
            <a:r>
              <a:rPr lang="en-US"/>
              <a:t> </a:t>
            </a:r>
            <a:r>
              <a:rPr lang="en-US" err="1"/>
              <a:t>tatio</a:t>
            </a:r>
            <a:r>
              <a:rPr lang="en-US"/>
              <a:t>. </a:t>
            </a:r>
            <a:r>
              <a:rPr lang="en-US" err="1"/>
              <a:t>Bitatin</a:t>
            </a:r>
            <a:r>
              <a:rPr lang="en-US"/>
              <a:t> </a:t>
            </a:r>
            <a:r>
              <a:rPr lang="en-US" err="1"/>
              <a:t>vendaec</a:t>
            </a:r>
            <a:r>
              <a:rPr lang="en-US"/>
              <a:t> </a:t>
            </a:r>
            <a:r>
              <a:rPr lang="en-US" err="1"/>
              <a:t>ullendae</a:t>
            </a:r>
            <a:r>
              <a:rPr lang="en-US"/>
              <a:t> </a:t>
            </a:r>
            <a:r>
              <a:rPr lang="en-US" err="1"/>
              <a:t>enimintest</a:t>
            </a:r>
            <a:r>
              <a:rPr lang="en-US"/>
              <a:t> </a:t>
            </a:r>
            <a:r>
              <a:rPr lang="en-US" err="1"/>
              <a:t>eosa</a:t>
            </a:r>
            <a:r>
              <a:rPr lang="en-US"/>
              <a:t> et </a:t>
            </a:r>
            <a:r>
              <a:rPr lang="en-US" err="1"/>
              <a:t>est</a:t>
            </a:r>
            <a:r>
              <a:rPr lang="en-US"/>
              <a:t> </a:t>
            </a:r>
            <a:r>
              <a:rPr lang="en-US" err="1"/>
              <a:t>labo</a:t>
            </a:r>
            <a:r>
              <a:rPr lang="en-US"/>
              <a:t>. Is </a:t>
            </a:r>
            <a:r>
              <a:rPr lang="en-US" err="1"/>
              <a:t>volorporro</a:t>
            </a:r>
            <a:r>
              <a:rPr lang="en-US"/>
              <a:t> </a:t>
            </a:r>
            <a:r>
              <a:rPr lang="en-US" err="1"/>
              <a:t>enihil</a:t>
            </a:r>
            <a:r>
              <a:rPr lang="en-US"/>
              <a:t> is </a:t>
            </a:r>
            <a:r>
              <a:rPr lang="en-US" err="1"/>
              <a:t>volo</a:t>
            </a:r>
            <a:r>
              <a:rPr lang="en-US"/>
              <a:t> </a:t>
            </a:r>
            <a:r>
              <a:rPr lang="en-US" err="1"/>
              <a:t>quiate</a:t>
            </a:r>
            <a:r>
              <a:rPr lang="en-US"/>
              <a:t> </a:t>
            </a:r>
            <a:r>
              <a:rPr lang="en-US" err="1"/>
              <a:t>earum</a:t>
            </a:r>
            <a:r>
              <a:rPr lang="en-US"/>
              <a:t> vid </a:t>
            </a:r>
            <a:r>
              <a:rPr lang="en-US" err="1"/>
              <a:t>modis</a:t>
            </a:r>
            <a:r>
              <a:rPr lang="en-US"/>
              <a:t> </a:t>
            </a:r>
            <a:r>
              <a:rPr lang="en-US" err="1"/>
              <a:t>volorupta</a:t>
            </a:r>
            <a:r>
              <a:rPr lang="en-US"/>
              <a:t> por </a:t>
            </a:r>
            <a:r>
              <a:rPr lang="en-US" err="1"/>
              <a:t>sumeni</a:t>
            </a:r>
            <a:r>
              <a:rPr lang="en-US"/>
              <a:t> </a:t>
            </a:r>
            <a:r>
              <a:rPr lang="en-US" err="1"/>
              <a:t>ut</a:t>
            </a:r>
            <a:r>
              <a:rPr lang="en-US"/>
              <a:t> que </a:t>
            </a:r>
            <a:r>
              <a:rPr lang="en-US" err="1"/>
              <a:t>eicipsusciam</a:t>
            </a:r>
            <a:r>
              <a:rPr lang="en-US"/>
              <a:t> </a:t>
            </a:r>
            <a:r>
              <a:rPr lang="en-US" err="1"/>
              <a:t>volupti</a:t>
            </a:r>
            <a:r>
              <a:rPr lang="en-US"/>
              <a:t> </a:t>
            </a:r>
            <a:r>
              <a:rPr lang="en-US" err="1"/>
              <a:t>beaquib</a:t>
            </a:r>
            <a:r>
              <a:rPr lang="en-US"/>
              <a:t> </a:t>
            </a:r>
            <a:r>
              <a:rPr lang="en-US" err="1"/>
              <a:t>usandant</a:t>
            </a:r>
            <a:r>
              <a:rPr lang="en-US"/>
              <a:t>, </a:t>
            </a:r>
            <a:r>
              <a:rPr lang="en-US" err="1"/>
              <a:t>quaecae</a:t>
            </a:r>
            <a:r>
              <a:rPr lang="en-US"/>
              <a:t> </a:t>
            </a:r>
            <a:r>
              <a:rPr lang="en-US" err="1"/>
              <a:t>nihit</a:t>
            </a:r>
            <a:r>
              <a:rPr lang="en-US"/>
              <a:t> qui </a:t>
            </a:r>
            <a:r>
              <a:rPr lang="en-US" err="1"/>
              <a:t>cus</a:t>
            </a:r>
            <a:r>
              <a:rPr lang="en-US"/>
              <a:t> </a:t>
            </a:r>
            <a:r>
              <a:rPr lang="en-US" err="1"/>
              <a:t>ium</a:t>
            </a:r>
            <a:r>
              <a:rPr lang="en-US"/>
              <a:t> </a:t>
            </a:r>
            <a:r>
              <a:rPr lang="en-US" err="1"/>
              <a:t>voluptatem</a:t>
            </a:r>
            <a:r>
              <a:rPr lang="en-US"/>
              <a:t> et </a:t>
            </a:r>
            <a:r>
              <a:rPr lang="en-US" err="1"/>
              <a:t>errum</a:t>
            </a:r>
            <a:r>
              <a:rPr lang="en-US"/>
              <a:t> et </a:t>
            </a:r>
            <a:r>
              <a:rPr lang="en-US" err="1"/>
              <a:t>untiurio</a:t>
            </a:r>
            <a:r>
              <a:rPr lang="en-US"/>
              <a:t> </a:t>
            </a:r>
            <a:r>
              <a:rPr lang="en-US" err="1"/>
              <a:t>verum</a:t>
            </a:r>
            <a:r>
              <a:rPr lang="en-US"/>
              <a:t> </a:t>
            </a:r>
            <a:r>
              <a:rPr lang="en-US" err="1"/>
              <a:t>sapiet</a:t>
            </a:r>
            <a:r>
              <a:rPr lang="en-US"/>
              <a:t>, into ex es </a:t>
            </a:r>
            <a:r>
              <a:rPr lang="en-US" err="1"/>
              <a:t>suntus</a:t>
            </a:r>
            <a:r>
              <a:rPr lang="en-US"/>
              <a:t> </a:t>
            </a:r>
            <a:r>
              <a:rPr lang="en-US" err="1"/>
              <a:t>eari</a:t>
            </a:r>
            <a:r>
              <a:rPr lang="en-US"/>
              <a:t> </a:t>
            </a:r>
            <a:r>
              <a:rPr lang="en-US" err="1"/>
              <a:t>ipsam</a:t>
            </a:r>
            <a:r>
              <a:rPr lang="en-US"/>
              <a:t> </a:t>
            </a:r>
            <a:r>
              <a:rPr lang="en-US" err="1"/>
              <a:t>idundantio</a:t>
            </a:r>
            <a:r>
              <a:rPr lang="en-US"/>
              <a:t> </a:t>
            </a:r>
            <a:r>
              <a:rPr lang="en-US" err="1"/>
              <a:t>exceratia</a:t>
            </a:r>
            <a:r>
              <a:rPr lang="en-US"/>
              <a:t> dem </a:t>
            </a:r>
            <a:r>
              <a:rPr lang="en-US" err="1"/>
              <a:t>voluptat</a:t>
            </a:r>
            <a:r>
              <a:rPr lang="en-US"/>
              <a:t>.</a:t>
            </a:r>
          </a:p>
          <a:p>
            <a:pPr marL="228600" lvl="0" indent="-228600" algn="l" defTabSz="914400" rtl="0" eaLnBrk="1" latinLnBrk="0" hangingPunct="1">
              <a:lnSpc>
                <a:spcPct val="90000"/>
              </a:lnSpc>
              <a:spcBef>
                <a:spcPts val="1000"/>
              </a:spcBef>
              <a:buFont typeface="Arial" panose="020B0604020202020204" pitchFamily="34" charset="0"/>
              <a:buChar char="•"/>
            </a:pPr>
            <a:r>
              <a:rPr lang="en-US" err="1"/>
              <a:t>Agnam</a:t>
            </a:r>
            <a:r>
              <a:rPr lang="en-US"/>
              <a:t> de mil </a:t>
            </a:r>
            <a:r>
              <a:rPr lang="en-US" err="1"/>
              <a:t>ilignimus</a:t>
            </a:r>
            <a:r>
              <a:rPr lang="en-US"/>
              <a:t> </a:t>
            </a:r>
            <a:r>
              <a:rPr lang="en-US" err="1"/>
              <a:t>apedist</a:t>
            </a:r>
            <a:r>
              <a:rPr lang="en-US"/>
              <a:t> quasi </a:t>
            </a:r>
            <a:r>
              <a:rPr lang="en-US" err="1"/>
              <a:t>sita</a:t>
            </a:r>
            <a:r>
              <a:rPr lang="en-US"/>
              <a:t> </a:t>
            </a:r>
            <a:r>
              <a:rPr lang="en-US" err="1"/>
              <a:t>quame</a:t>
            </a:r>
            <a:r>
              <a:rPr lang="en-US"/>
              <a:t> peris es core </a:t>
            </a:r>
            <a:r>
              <a:rPr lang="en-US" err="1"/>
              <a:t>venim</a:t>
            </a:r>
            <a:r>
              <a:rPr lang="en-US"/>
              <a:t> que </a:t>
            </a:r>
            <a:r>
              <a:rPr lang="en-US" err="1"/>
              <a:t>perum</a:t>
            </a:r>
            <a:r>
              <a:rPr lang="en-US"/>
              <a:t> </a:t>
            </a:r>
            <a:r>
              <a:rPr lang="en-US" err="1"/>
              <a:t>volo</a:t>
            </a:r>
            <a:r>
              <a:rPr lang="en-US"/>
              <a:t> to </a:t>
            </a:r>
            <a:r>
              <a:rPr lang="en-US" err="1"/>
              <a:t>venimus</a:t>
            </a:r>
            <a:r>
              <a:rPr lang="en-US"/>
              <a:t>.</a:t>
            </a:r>
          </a:p>
          <a:p>
            <a:pPr marL="228600" lvl="0" indent="-228600" algn="l" defTabSz="914400" rtl="0" eaLnBrk="1" latinLnBrk="0" hangingPunct="1">
              <a:lnSpc>
                <a:spcPct val="90000"/>
              </a:lnSpc>
              <a:spcBef>
                <a:spcPts val="1000"/>
              </a:spcBef>
              <a:buFont typeface="Arial" panose="020B0604020202020204" pitchFamily="34" charset="0"/>
              <a:buChar char="•"/>
            </a:pPr>
            <a:endParaRPr lang="en-US"/>
          </a:p>
        </p:txBody>
      </p:sp>
      <p:sp>
        <p:nvSpPr>
          <p:cNvPr id="24" name="Text Placeholder 2">
            <a:extLst>
              <a:ext uri="{FF2B5EF4-FFF2-40B4-BE49-F238E27FC236}">
                <a16:creationId xmlns:a16="http://schemas.microsoft.com/office/drawing/2014/main" id="{4830DF0B-A43F-40DE-BF5E-109F76A239FC}"/>
              </a:ext>
            </a:extLst>
          </p:cNvPr>
          <p:cNvSpPr>
            <a:spLocks noGrp="1"/>
          </p:cNvSpPr>
          <p:nvPr>
            <p:ph type="body" sz="quarter" idx="19" hasCustomPrompt="1"/>
          </p:nvPr>
        </p:nvSpPr>
        <p:spPr>
          <a:xfrm>
            <a:off x="6412229" y="2021305"/>
            <a:ext cx="5394960" cy="3818021"/>
          </a:xfrm>
          <a:ln>
            <a:solidFill>
              <a:srgbClr val="0039A6"/>
            </a:solidFill>
          </a:ln>
        </p:spPr>
        <p:txBody>
          <a:bodyPr numCol="1" spcCol="457200">
            <a:noAutofit/>
          </a:bodyPr>
          <a:lstStyle>
            <a:lvl1pPr marL="171450" indent="-171450">
              <a:lnSpc>
                <a:spcPct val="100000"/>
              </a:lnSpc>
              <a:spcBef>
                <a:spcPts val="0"/>
              </a:spcBef>
              <a:spcAft>
                <a:spcPts val="600"/>
              </a:spcAft>
              <a:buFont typeface="Arial" panose="020B0604020202020204" pitchFamily="34" charset="0"/>
              <a:buChar char="•"/>
              <a:defRPr lang="en-US" sz="1600" kern="1200" dirty="0">
                <a:solidFill>
                  <a:schemeClr val="tx1"/>
                </a:solidFill>
                <a:latin typeface="+mn-lt"/>
                <a:ea typeface="+mn-ea"/>
                <a:cs typeface="+mn-cs"/>
              </a:defRPr>
            </a:lvl1pPr>
            <a:lvl2pPr marL="457200" indent="0">
              <a:buNone/>
              <a:defRPr/>
            </a:lvl2pPr>
          </a:lstStyle>
          <a:p>
            <a:pPr marL="228600" lvl="0" indent="-228600" algn="l" defTabSz="914400" rtl="0" eaLnBrk="1" latinLnBrk="0" hangingPunct="1">
              <a:lnSpc>
                <a:spcPct val="90000"/>
              </a:lnSpc>
              <a:spcBef>
                <a:spcPts val="1000"/>
              </a:spcBef>
              <a:spcAft>
                <a:spcPts val="600"/>
              </a:spcAft>
              <a:buFont typeface="Arial" panose="020B0604020202020204" pitchFamily="34" charset="0"/>
              <a:buChar char="•"/>
            </a:pPr>
            <a:r>
              <a:rPr lang="en-US"/>
              <a:t>Ga. </a:t>
            </a:r>
            <a:r>
              <a:rPr lang="en-US" err="1"/>
              <a:t>Occusae</a:t>
            </a:r>
            <a:r>
              <a:rPr lang="en-US"/>
              <a:t> </a:t>
            </a:r>
            <a:r>
              <a:rPr lang="en-US" err="1"/>
              <a:t>inulparum</a:t>
            </a:r>
            <a:r>
              <a:rPr lang="en-US"/>
              <a:t> </a:t>
            </a:r>
            <a:r>
              <a:rPr lang="en-US" err="1"/>
              <a:t>volor</a:t>
            </a:r>
            <a:r>
              <a:rPr lang="en-US"/>
              <a:t> </a:t>
            </a:r>
            <a:r>
              <a:rPr lang="en-US" err="1"/>
              <a:t>rehendae</a:t>
            </a:r>
            <a:r>
              <a:rPr lang="en-US"/>
              <a:t> </a:t>
            </a:r>
            <a:r>
              <a:rPr lang="en-US" err="1"/>
              <a:t>cupta</a:t>
            </a:r>
            <a:r>
              <a:rPr lang="en-US"/>
              <a:t> num </a:t>
            </a:r>
            <a:r>
              <a:rPr lang="en-US" err="1"/>
              <a:t>vernam</a:t>
            </a:r>
            <a:r>
              <a:rPr lang="en-US"/>
              <a:t> </a:t>
            </a:r>
            <a:r>
              <a:rPr lang="en-US" err="1"/>
              <a:t>faccatis</a:t>
            </a:r>
            <a:r>
              <a:rPr lang="en-US"/>
              <a:t> </a:t>
            </a:r>
            <a:r>
              <a:rPr lang="en-US" err="1"/>
              <a:t>anim</a:t>
            </a:r>
            <a:r>
              <a:rPr lang="en-US"/>
              <a:t> </a:t>
            </a:r>
            <a:r>
              <a:rPr lang="en-US" err="1"/>
              <a:t>quatium</a:t>
            </a:r>
            <a:r>
              <a:rPr lang="en-US"/>
              <a:t> </a:t>
            </a:r>
            <a:r>
              <a:rPr lang="en-US" err="1"/>
              <a:t>incipitatem</a:t>
            </a:r>
            <a:r>
              <a:rPr lang="en-US"/>
              <a:t> </a:t>
            </a:r>
            <a:r>
              <a:rPr lang="en-US" err="1"/>
              <a:t>iunt</a:t>
            </a:r>
            <a:r>
              <a:rPr lang="en-US"/>
              <a:t> </a:t>
            </a:r>
            <a:r>
              <a:rPr lang="en-US" err="1"/>
              <a:t>labo</a:t>
            </a:r>
            <a:r>
              <a:rPr lang="en-US"/>
              <a:t>. </a:t>
            </a:r>
            <a:r>
              <a:rPr lang="en-US" err="1"/>
              <a:t>Itatur</a:t>
            </a:r>
            <a:r>
              <a:rPr lang="en-US"/>
              <a:t>, </a:t>
            </a:r>
            <a:r>
              <a:rPr lang="en-US" err="1"/>
              <a:t>aut</a:t>
            </a:r>
            <a:r>
              <a:rPr lang="en-US"/>
              <a:t> qui </a:t>
            </a:r>
            <a:r>
              <a:rPr lang="en-US" err="1"/>
              <a:t>volor</a:t>
            </a:r>
            <a:r>
              <a:rPr lang="en-US"/>
              <a:t> </a:t>
            </a:r>
            <a:r>
              <a:rPr lang="en-US" err="1"/>
              <a:t>maximpe</a:t>
            </a:r>
            <a:r>
              <a:rPr lang="en-US"/>
              <a:t> </a:t>
            </a:r>
            <a:r>
              <a:rPr lang="en-US" err="1"/>
              <a:t>disimi</a:t>
            </a:r>
            <a:r>
              <a:rPr lang="en-US"/>
              <a:t>, </a:t>
            </a:r>
            <a:r>
              <a:rPr lang="en-US" err="1"/>
              <a:t>solore</a:t>
            </a:r>
            <a:r>
              <a:rPr lang="en-US"/>
              <a:t>, que </a:t>
            </a:r>
            <a:r>
              <a:rPr lang="en-US" err="1"/>
              <a:t>offici</a:t>
            </a:r>
            <a:r>
              <a:rPr lang="en-US"/>
              <a:t> </a:t>
            </a:r>
            <a:r>
              <a:rPr lang="en-US" err="1"/>
              <a:t>coratur</a:t>
            </a:r>
            <a:r>
              <a:rPr lang="en-US"/>
              <a:t>? </a:t>
            </a:r>
            <a:r>
              <a:rPr lang="en-US" err="1"/>
              <a:t>Quiandeles</a:t>
            </a:r>
            <a:r>
              <a:rPr lang="en-US"/>
              <a:t> </a:t>
            </a:r>
            <a:r>
              <a:rPr lang="en-US" err="1"/>
              <a:t>dendus</a:t>
            </a:r>
            <a:r>
              <a:rPr lang="en-US"/>
              <a:t>.</a:t>
            </a:r>
          </a:p>
          <a:p>
            <a:pPr marL="228600" lvl="0" indent="-228600" algn="l" defTabSz="914400" rtl="0" eaLnBrk="1" latinLnBrk="0" hangingPunct="1">
              <a:lnSpc>
                <a:spcPct val="90000"/>
              </a:lnSpc>
              <a:spcBef>
                <a:spcPts val="1000"/>
              </a:spcBef>
              <a:spcAft>
                <a:spcPts val="600"/>
              </a:spcAft>
              <a:buFont typeface="Arial" panose="020B0604020202020204" pitchFamily="34" charset="0"/>
              <a:buChar char="•"/>
            </a:pPr>
            <a:r>
              <a:rPr lang="en-US" err="1"/>
              <a:t>Occullo</a:t>
            </a:r>
            <a:r>
              <a:rPr lang="en-US"/>
              <a:t> </a:t>
            </a:r>
            <a:r>
              <a:rPr lang="en-US" err="1"/>
              <a:t>volor</a:t>
            </a:r>
            <a:r>
              <a:rPr lang="en-US"/>
              <a:t> </a:t>
            </a:r>
            <a:r>
              <a:rPr lang="en-US" err="1"/>
              <a:t>repernam</a:t>
            </a:r>
            <a:r>
              <a:rPr lang="en-US"/>
              <a:t> id maxim </a:t>
            </a:r>
            <a:r>
              <a:rPr lang="en-US" err="1"/>
              <a:t>dolorep</a:t>
            </a:r>
            <a:r>
              <a:rPr lang="en-US"/>
              <a:t> </a:t>
            </a:r>
            <a:r>
              <a:rPr lang="en-US" err="1"/>
              <a:t>tatio</a:t>
            </a:r>
            <a:r>
              <a:rPr lang="en-US"/>
              <a:t>. </a:t>
            </a:r>
            <a:r>
              <a:rPr lang="en-US" err="1"/>
              <a:t>Bitatin</a:t>
            </a:r>
            <a:r>
              <a:rPr lang="en-US"/>
              <a:t> </a:t>
            </a:r>
            <a:r>
              <a:rPr lang="en-US" err="1"/>
              <a:t>vendaec</a:t>
            </a:r>
            <a:r>
              <a:rPr lang="en-US"/>
              <a:t> </a:t>
            </a:r>
            <a:r>
              <a:rPr lang="en-US" err="1"/>
              <a:t>ullendae</a:t>
            </a:r>
            <a:r>
              <a:rPr lang="en-US"/>
              <a:t> </a:t>
            </a:r>
            <a:r>
              <a:rPr lang="en-US" err="1"/>
              <a:t>enimintest</a:t>
            </a:r>
            <a:r>
              <a:rPr lang="en-US"/>
              <a:t> </a:t>
            </a:r>
            <a:r>
              <a:rPr lang="en-US" err="1"/>
              <a:t>eosa</a:t>
            </a:r>
            <a:r>
              <a:rPr lang="en-US"/>
              <a:t> et </a:t>
            </a:r>
            <a:r>
              <a:rPr lang="en-US" err="1"/>
              <a:t>est</a:t>
            </a:r>
            <a:r>
              <a:rPr lang="en-US"/>
              <a:t> </a:t>
            </a:r>
            <a:r>
              <a:rPr lang="en-US" err="1"/>
              <a:t>labo</a:t>
            </a:r>
            <a:r>
              <a:rPr lang="en-US"/>
              <a:t>. Is </a:t>
            </a:r>
            <a:r>
              <a:rPr lang="en-US" err="1"/>
              <a:t>volorporro</a:t>
            </a:r>
            <a:r>
              <a:rPr lang="en-US"/>
              <a:t> </a:t>
            </a:r>
            <a:r>
              <a:rPr lang="en-US" err="1"/>
              <a:t>enihil</a:t>
            </a:r>
            <a:r>
              <a:rPr lang="en-US"/>
              <a:t> is </a:t>
            </a:r>
            <a:r>
              <a:rPr lang="en-US" err="1"/>
              <a:t>volo</a:t>
            </a:r>
            <a:r>
              <a:rPr lang="en-US"/>
              <a:t> </a:t>
            </a:r>
            <a:r>
              <a:rPr lang="en-US" err="1"/>
              <a:t>quiate</a:t>
            </a:r>
            <a:r>
              <a:rPr lang="en-US"/>
              <a:t> </a:t>
            </a:r>
            <a:r>
              <a:rPr lang="en-US" err="1"/>
              <a:t>earum</a:t>
            </a:r>
            <a:r>
              <a:rPr lang="en-US"/>
              <a:t> vid </a:t>
            </a:r>
            <a:r>
              <a:rPr lang="en-US" err="1"/>
              <a:t>modis</a:t>
            </a:r>
            <a:r>
              <a:rPr lang="en-US"/>
              <a:t> </a:t>
            </a:r>
            <a:r>
              <a:rPr lang="en-US" err="1"/>
              <a:t>volorupta</a:t>
            </a:r>
            <a:r>
              <a:rPr lang="en-US"/>
              <a:t> por </a:t>
            </a:r>
            <a:r>
              <a:rPr lang="en-US" err="1"/>
              <a:t>sumeni</a:t>
            </a:r>
            <a:r>
              <a:rPr lang="en-US"/>
              <a:t> </a:t>
            </a:r>
            <a:r>
              <a:rPr lang="en-US" err="1"/>
              <a:t>ut</a:t>
            </a:r>
            <a:r>
              <a:rPr lang="en-US"/>
              <a:t> que </a:t>
            </a:r>
            <a:r>
              <a:rPr lang="en-US" err="1"/>
              <a:t>eicipsusciam</a:t>
            </a:r>
            <a:r>
              <a:rPr lang="en-US"/>
              <a:t> </a:t>
            </a:r>
            <a:r>
              <a:rPr lang="en-US" err="1"/>
              <a:t>volupti</a:t>
            </a:r>
            <a:r>
              <a:rPr lang="en-US"/>
              <a:t> </a:t>
            </a:r>
            <a:r>
              <a:rPr lang="en-US" err="1"/>
              <a:t>beaquib</a:t>
            </a:r>
            <a:r>
              <a:rPr lang="en-US"/>
              <a:t> </a:t>
            </a:r>
            <a:r>
              <a:rPr lang="en-US" err="1"/>
              <a:t>usandant</a:t>
            </a:r>
            <a:r>
              <a:rPr lang="en-US"/>
              <a:t>, </a:t>
            </a:r>
            <a:r>
              <a:rPr lang="en-US" err="1"/>
              <a:t>quaecae</a:t>
            </a:r>
            <a:r>
              <a:rPr lang="en-US"/>
              <a:t> </a:t>
            </a:r>
            <a:r>
              <a:rPr lang="en-US" err="1"/>
              <a:t>nihit</a:t>
            </a:r>
            <a:r>
              <a:rPr lang="en-US"/>
              <a:t> qui </a:t>
            </a:r>
            <a:r>
              <a:rPr lang="en-US" err="1"/>
              <a:t>cus</a:t>
            </a:r>
            <a:r>
              <a:rPr lang="en-US"/>
              <a:t> </a:t>
            </a:r>
            <a:r>
              <a:rPr lang="en-US" err="1"/>
              <a:t>ium</a:t>
            </a:r>
            <a:r>
              <a:rPr lang="en-US"/>
              <a:t> </a:t>
            </a:r>
            <a:r>
              <a:rPr lang="en-US" err="1"/>
              <a:t>voluptatem</a:t>
            </a:r>
            <a:r>
              <a:rPr lang="en-US"/>
              <a:t> et </a:t>
            </a:r>
            <a:r>
              <a:rPr lang="en-US" err="1"/>
              <a:t>errum</a:t>
            </a:r>
            <a:r>
              <a:rPr lang="en-US"/>
              <a:t> et </a:t>
            </a:r>
            <a:r>
              <a:rPr lang="en-US" err="1"/>
              <a:t>untiurio</a:t>
            </a:r>
            <a:r>
              <a:rPr lang="en-US"/>
              <a:t> </a:t>
            </a:r>
            <a:r>
              <a:rPr lang="en-US" err="1"/>
              <a:t>verum</a:t>
            </a:r>
            <a:r>
              <a:rPr lang="en-US"/>
              <a:t> </a:t>
            </a:r>
            <a:r>
              <a:rPr lang="en-US" err="1"/>
              <a:t>sapiet</a:t>
            </a:r>
            <a:r>
              <a:rPr lang="en-US"/>
              <a:t>, into ex es </a:t>
            </a:r>
            <a:r>
              <a:rPr lang="en-US" err="1"/>
              <a:t>suntus</a:t>
            </a:r>
            <a:r>
              <a:rPr lang="en-US"/>
              <a:t> </a:t>
            </a:r>
            <a:r>
              <a:rPr lang="en-US" err="1"/>
              <a:t>eari</a:t>
            </a:r>
            <a:r>
              <a:rPr lang="en-US"/>
              <a:t> </a:t>
            </a:r>
            <a:r>
              <a:rPr lang="en-US" err="1"/>
              <a:t>ipsam</a:t>
            </a:r>
            <a:r>
              <a:rPr lang="en-US"/>
              <a:t> </a:t>
            </a:r>
            <a:r>
              <a:rPr lang="en-US" err="1"/>
              <a:t>idundantio</a:t>
            </a:r>
            <a:r>
              <a:rPr lang="en-US"/>
              <a:t> </a:t>
            </a:r>
            <a:r>
              <a:rPr lang="en-US" err="1"/>
              <a:t>exceratia</a:t>
            </a:r>
            <a:r>
              <a:rPr lang="en-US"/>
              <a:t> dem </a:t>
            </a:r>
            <a:r>
              <a:rPr lang="en-US" err="1"/>
              <a:t>voluptat</a:t>
            </a:r>
            <a:r>
              <a:rPr lang="en-US"/>
              <a:t>.</a:t>
            </a:r>
          </a:p>
          <a:p>
            <a:pPr marL="228600" lvl="0" indent="-228600" algn="l" defTabSz="914400" rtl="0" eaLnBrk="1" latinLnBrk="0" hangingPunct="1">
              <a:lnSpc>
                <a:spcPct val="90000"/>
              </a:lnSpc>
              <a:spcBef>
                <a:spcPts val="1000"/>
              </a:spcBef>
              <a:spcAft>
                <a:spcPts val="600"/>
              </a:spcAft>
              <a:buFont typeface="Arial" panose="020B0604020202020204" pitchFamily="34" charset="0"/>
              <a:buChar char="•"/>
            </a:pPr>
            <a:r>
              <a:rPr lang="en-US" err="1"/>
              <a:t>Agnam</a:t>
            </a:r>
            <a:r>
              <a:rPr lang="en-US"/>
              <a:t> de mil </a:t>
            </a:r>
            <a:r>
              <a:rPr lang="en-US" err="1"/>
              <a:t>ilignimus</a:t>
            </a:r>
            <a:r>
              <a:rPr lang="en-US"/>
              <a:t> </a:t>
            </a:r>
            <a:r>
              <a:rPr lang="en-US" err="1"/>
              <a:t>apedist</a:t>
            </a:r>
            <a:r>
              <a:rPr lang="en-US"/>
              <a:t> quasi </a:t>
            </a:r>
            <a:r>
              <a:rPr lang="en-US" err="1"/>
              <a:t>sita</a:t>
            </a:r>
            <a:r>
              <a:rPr lang="en-US"/>
              <a:t> </a:t>
            </a:r>
            <a:r>
              <a:rPr lang="en-US" err="1"/>
              <a:t>quame</a:t>
            </a:r>
            <a:r>
              <a:rPr lang="en-US"/>
              <a:t> peris es core </a:t>
            </a:r>
            <a:r>
              <a:rPr lang="en-US" err="1"/>
              <a:t>venim</a:t>
            </a:r>
            <a:r>
              <a:rPr lang="en-US"/>
              <a:t> que </a:t>
            </a:r>
            <a:r>
              <a:rPr lang="en-US" err="1"/>
              <a:t>perum</a:t>
            </a:r>
            <a:r>
              <a:rPr lang="en-US"/>
              <a:t> </a:t>
            </a:r>
            <a:r>
              <a:rPr lang="en-US" err="1"/>
              <a:t>volo</a:t>
            </a:r>
            <a:r>
              <a:rPr lang="en-US"/>
              <a:t> to </a:t>
            </a:r>
            <a:r>
              <a:rPr lang="en-US" err="1"/>
              <a:t>venimus</a:t>
            </a:r>
            <a:r>
              <a:rPr lang="en-US"/>
              <a:t>.</a:t>
            </a:r>
          </a:p>
          <a:p>
            <a:pPr marL="228600" lvl="0" indent="-228600" algn="l" defTabSz="914400" rtl="0" eaLnBrk="1" latinLnBrk="0" hangingPunct="1">
              <a:lnSpc>
                <a:spcPct val="90000"/>
              </a:lnSpc>
              <a:spcBef>
                <a:spcPts val="1000"/>
              </a:spcBef>
              <a:spcAft>
                <a:spcPts val="600"/>
              </a:spcAft>
              <a:buFont typeface="Arial" panose="020B0604020202020204" pitchFamily="34" charset="0"/>
              <a:buChar char="•"/>
            </a:pPr>
            <a:endParaRPr lang="en-US"/>
          </a:p>
        </p:txBody>
      </p:sp>
      <p:sp>
        <p:nvSpPr>
          <p:cNvPr id="3" name="Text Placeholder 2"/>
          <p:cNvSpPr>
            <a:spLocks noGrp="1"/>
          </p:cNvSpPr>
          <p:nvPr>
            <p:ph type="body" sz="quarter" idx="20"/>
          </p:nvPr>
        </p:nvSpPr>
        <p:spPr>
          <a:xfrm>
            <a:off x="360362" y="1571625"/>
            <a:ext cx="5394960" cy="449680"/>
          </a:xfrm>
          <a:solidFill>
            <a:schemeClr val="accent1"/>
          </a:solidFill>
          <a:ln>
            <a:solidFill>
              <a:srgbClr val="0039A6"/>
            </a:solidFill>
          </a:ln>
        </p:spPr>
        <p:txBody>
          <a:bodyPr anchor="ctr">
            <a:normAutofit/>
          </a:bodyPr>
          <a:lstStyle>
            <a:lvl1pPr marL="0" indent="0" algn="ctr">
              <a:buNone/>
              <a:defRPr sz="1600" b="1">
                <a:solidFill>
                  <a:schemeClr val="bg1"/>
                </a:solidFill>
              </a:defRPr>
            </a:lvl1pPr>
          </a:lstStyle>
          <a:p>
            <a:pPr lvl="0"/>
            <a:r>
              <a:rPr lang="en-US"/>
              <a:t>Click to edit Master text styles</a:t>
            </a:r>
          </a:p>
        </p:txBody>
      </p:sp>
      <p:sp>
        <p:nvSpPr>
          <p:cNvPr id="10" name="Text Placeholder 2"/>
          <p:cNvSpPr>
            <a:spLocks noGrp="1"/>
          </p:cNvSpPr>
          <p:nvPr>
            <p:ph type="body" sz="quarter" idx="21"/>
          </p:nvPr>
        </p:nvSpPr>
        <p:spPr>
          <a:xfrm>
            <a:off x="6412229" y="1571625"/>
            <a:ext cx="5394960" cy="449680"/>
          </a:xfrm>
          <a:solidFill>
            <a:schemeClr val="accent1"/>
          </a:solidFill>
          <a:ln>
            <a:solidFill>
              <a:srgbClr val="0039A6"/>
            </a:solidFill>
          </a:ln>
        </p:spPr>
        <p:txBody>
          <a:bodyPr anchor="ctr">
            <a:normAutofit/>
          </a:bodyPr>
          <a:lstStyle>
            <a:lvl1pPr marL="0" indent="0" algn="ctr">
              <a:buNone/>
              <a:defRPr sz="1600" b="1">
                <a:solidFill>
                  <a:schemeClr val="bg1"/>
                </a:solidFill>
              </a:defRPr>
            </a:lvl1pPr>
          </a:lstStyle>
          <a:p>
            <a:pPr lvl="0"/>
            <a:r>
              <a:rPr lang="en-US"/>
              <a:t>Click to edit Master text styles</a:t>
            </a:r>
          </a:p>
        </p:txBody>
      </p:sp>
      <p:sp>
        <p:nvSpPr>
          <p:cNvPr id="9" name="Footer Placeholder 7">
            <a:extLst>
              <a:ext uri="{FF2B5EF4-FFF2-40B4-BE49-F238E27FC236}">
                <a16:creationId xmlns:a16="http://schemas.microsoft.com/office/drawing/2014/main" id="{74D47C3D-5FA2-46D3-AB67-566A2C6AE2DB}"/>
              </a:ext>
            </a:extLst>
          </p:cNvPr>
          <p:cNvSpPr>
            <a:spLocks noGrp="1"/>
          </p:cNvSpPr>
          <p:nvPr>
            <p:ph type="ftr" sz="quarter" idx="24"/>
          </p:nvPr>
        </p:nvSpPr>
        <p:spPr>
          <a:xfrm>
            <a:off x="359754" y="6026987"/>
            <a:ext cx="9409887" cy="329364"/>
          </a:xfrm>
          <a:prstGeom prst="rect">
            <a:avLst/>
          </a:prstGeom>
        </p:spPr>
        <p:txBody>
          <a:bodyPr/>
          <a:lstStyle>
            <a:lvl1pPr algn="l">
              <a:defRPr sz="1000">
                <a:solidFill>
                  <a:schemeClr val="tx1"/>
                </a:solidFill>
              </a:defRPr>
            </a:lvl1pPr>
          </a:lstStyle>
          <a:p>
            <a:endParaRPr lang="en-GB" dirty="0"/>
          </a:p>
        </p:txBody>
      </p:sp>
      <p:sp>
        <p:nvSpPr>
          <p:cNvPr id="4" name="Title 3">
            <a:extLst>
              <a:ext uri="{FF2B5EF4-FFF2-40B4-BE49-F238E27FC236}">
                <a16:creationId xmlns:a16="http://schemas.microsoft.com/office/drawing/2014/main" id="{FC025EA1-5069-4E21-B647-BB16DFF9572F}"/>
              </a:ext>
            </a:extLst>
          </p:cNvPr>
          <p:cNvSpPr>
            <a:spLocks noGrp="1"/>
          </p:cNvSpPr>
          <p:nvPr>
            <p:ph type="title"/>
          </p:nvPr>
        </p:nvSpPr>
        <p:spPr>
          <a:xfrm>
            <a:off x="359757" y="136525"/>
            <a:ext cx="11447432" cy="923330"/>
          </a:xfrm>
        </p:spPr>
        <p:txBody>
          <a:bodyPr vert="horz">
            <a:noAutofit/>
          </a:bodyPr>
          <a:lstStyle/>
          <a:p>
            <a:r>
              <a:rPr lang="en-US"/>
              <a:t>Click to edit Master title style</a:t>
            </a:r>
            <a:endParaRPr lang="en-GB"/>
          </a:p>
        </p:txBody>
      </p:sp>
      <p:sp>
        <p:nvSpPr>
          <p:cNvPr id="11" name="Slide Number Placeholder 2">
            <a:extLst>
              <a:ext uri="{FF2B5EF4-FFF2-40B4-BE49-F238E27FC236}">
                <a16:creationId xmlns:a16="http://schemas.microsoft.com/office/drawing/2014/main" id="{88B84EA7-AE4B-4E84-AE24-26C6D808C121}"/>
              </a:ext>
            </a:extLst>
          </p:cNvPr>
          <p:cNvSpPr>
            <a:spLocks noGrp="1"/>
          </p:cNvSpPr>
          <p:nvPr>
            <p:ph type="sldNum" sz="quarter" idx="10"/>
          </p:nvPr>
        </p:nvSpPr>
        <p:spPr>
          <a:xfrm>
            <a:off x="11312769" y="6400413"/>
            <a:ext cx="482356" cy="276999"/>
          </a:xfrm>
          <a:prstGeom prst="rect">
            <a:avLst/>
          </a:prstGeom>
        </p:spPr>
        <p:txBody>
          <a:bodyPr anchor="ctr">
            <a:spAutoFit/>
          </a:bodyPr>
          <a:lstStyle>
            <a:lvl1pPr algn="r">
              <a:defRPr>
                <a:solidFill>
                  <a:schemeClr val="tx2"/>
                </a:solidFill>
              </a:defRPr>
            </a:lvl1pPr>
          </a:lstStyle>
          <a:p>
            <a:fld id="{FD5D5F4F-603C-4AB0-922F-C42AF3B2CB87}" type="slidenum">
              <a:rPr lang="en-GB" smtClean="0"/>
              <a:pPr/>
              <a:t>‹#›</a:t>
            </a:fld>
            <a:endParaRPr lang="en-GB" dirty="0"/>
          </a:p>
        </p:txBody>
      </p:sp>
      <p:sp>
        <p:nvSpPr>
          <p:cNvPr id="17" name="Text Placeholder 2">
            <a:extLst>
              <a:ext uri="{FF2B5EF4-FFF2-40B4-BE49-F238E27FC236}">
                <a16:creationId xmlns:a16="http://schemas.microsoft.com/office/drawing/2014/main" id="{895D7087-56EE-4579-AA47-34E0A7A0C67C}"/>
              </a:ext>
            </a:extLst>
          </p:cNvPr>
          <p:cNvSpPr>
            <a:spLocks noGrp="1"/>
          </p:cNvSpPr>
          <p:nvPr>
            <p:ph type="body" sz="quarter" idx="17" hasCustomPrompt="1"/>
          </p:nvPr>
        </p:nvSpPr>
        <p:spPr>
          <a:xfrm>
            <a:off x="359757" y="1121005"/>
            <a:ext cx="11447432" cy="350238"/>
          </a:xfrm>
        </p:spPr>
        <p:txBody>
          <a:bodyPr anchor="ctr">
            <a:normAutofit/>
          </a:bodyPr>
          <a:lstStyle>
            <a:lvl1pPr marL="0" indent="0">
              <a:lnSpc>
                <a:spcPct val="80000"/>
              </a:lnSpc>
              <a:spcBef>
                <a:spcPts val="0"/>
              </a:spcBef>
              <a:buNone/>
              <a:defRPr sz="1600" b="0" spc="-100" baseline="0">
                <a:solidFill>
                  <a:schemeClr val="tx2"/>
                </a:solidFill>
              </a:defRPr>
            </a:lvl1pPr>
            <a:lvl2pPr marL="457200" indent="0">
              <a:buNone/>
              <a:defRPr/>
            </a:lvl2pPr>
          </a:lstStyle>
          <a:p>
            <a:pPr lvl="0"/>
            <a:r>
              <a:rPr lang="en-US"/>
              <a:t>Insert sub title here</a:t>
            </a:r>
          </a:p>
        </p:txBody>
      </p:sp>
    </p:spTree>
    <p:extLst>
      <p:ext uri="{BB962C8B-B14F-4D97-AF65-F5344CB8AC3E}">
        <p14:creationId xmlns:p14="http://schemas.microsoft.com/office/powerpoint/2010/main" val="40793605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3_3 point column">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FF7EE146-F018-4D9E-8213-73F745069F42}"/>
              </a:ext>
            </a:extLst>
          </p:cNvPr>
          <p:cNvGraphicFramePr>
            <a:graphicFrameLocks noChangeAspect="1"/>
          </p:cNvGraphicFramePr>
          <p:nvPr userDrawn="1">
            <p:custDataLst>
              <p:tags r:id="rId1"/>
            </p:custDataLst>
            <p:extLst>
              <p:ext uri="{D42A27DB-BD31-4B8C-83A1-F6EECF244321}">
                <p14:modId xmlns:p14="http://schemas.microsoft.com/office/powerpoint/2010/main" val="14415441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16" imgH="318" progId="TCLayout.ActiveDocument.1">
                  <p:embed/>
                </p:oleObj>
              </mc:Choice>
              <mc:Fallback>
                <p:oleObj name="think-cell Slide" r:id="rId3" imgW="316" imgH="318" progId="TCLayout.ActiveDocument.1">
                  <p:embed/>
                  <p:pic>
                    <p:nvPicPr>
                      <p:cNvPr id="5" name="Object 4" hidden="1">
                        <a:extLst>
                          <a:ext uri="{FF2B5EF4-FFF2-40B4-BE49-F238E27FC236}">
                            <a16:creationId xmlns:a16="http://schemas.microsoft.com/office/drawing/2014/main" id="{FF7EE146-F018-4D9E-8213-73F745069F4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1" name="Text Placeholder 2">
            <a:extLst>
              <a:ext uri="{FF2B5EF4-FFF2-40B4-BE49-F238E27FC236}">
                <a16:creationId xmlns:a16="http://schemas.microsoft.com/office/drawing/2014/main" id="{8D082E66-EDDA-4917-9421-9B501325FDE6}"/>
              </a:ext>
            </a:extLst>
          </p:cNvPr>
          <p:cNvSpPr>
            <a:spLocks noGrp="1"/>
          </p:cNvSpPr>
          <p:nvPr>
            <p:ph type="body" sz="quarter" idx="16" hasCustomPrompt="1"/>
          </p:nvPr>
        </p:nvSpPr>
        <p:spPr>
          <a:xfrm>
            <a:off x="359755" y="2021305"/>
            <a:ext cx="11447433" cy="3818021"/>
          </a:xfrm>
          <a:ln>
            <a:solidFill>
              <a:srgbClr val="0039A6"/>
            </a:solidFill>
          </a:ln>
        </p:spPr>
        <p:txBody>
          <a:bodyPr numCol="1" spcCol="457200">
            <a:noAutofit/>
          </a:bodyPr>
          <a:lstStyle>
            <a:lvl1pPr marL="171450" indent="-171450">
              <a:lnSpc>
                <a:spcPct val="100000"/>
              </a:lnSpc>
              <a:spcBef>
                <a:spcPts val="0"/>
              </a:spcBef>
              <a:spcAft>
                <a:spcPts val="600"/>
              </a:spcAft>
              <a:buFont typeface="Arial" panose="020B0604020202020204" pitchFamily="34" charset="0"/>
              <a:buChar char="•"/>
              <a:defRPr lang="en-US" sz="1600" kern="1200" dirty="0">
                <a:solidFill>
                  <a:schemeClr val="tx1"/>
                </a:solidFill>
                <a:latin typeface="+mn-lt"/>
                <a:ea typeface="+mn-ea"/>
                <a:cs typeface="+mn-cs"/>
              </a:defRPr>
            </a:lvl1pPr>
            <a:lvl2pPr marL="457200" indent="0">
              <a:buNone/>
              <a:defRPr/>
            </a:lvl2pPr>
          </a:lstStyle>
          <a:p>
            <a:pPr marL="228600" lvl="0" indent="-228600" algn="l" defTabSz="914400" rtl="0" eaLnBrk="1" latinLnBrk="0" hangingPunct="1">
              <a:lnSpc>
                <a:spcPct val="90000"/>
              </a:lnSpc>
              <a:spcBef>
                <a:spcPts val="1000"/>
              </a:spcBef>
              <a:buFont typeface="Arial" panose="020B0604020202020204" pitchFamily="34" charset="0"/>
              <a:buChar char="•"/>
            </a:pPr>
            <a:r>
              <a:rPr lang="en-US"/>
              <a:t>Ga. </a:t>
            </a:r>
            <a:r>
              <a:rPr lang="en-US" err="1"/>
              <a:t>Occusae</a:t>
            </a:r>
            <a:r>
              <a:rPr lang="en-US"/>
              <a:t> </a:t>
            </a:r>
            <a:r>
              <a:rPr lang="en-US" err="1"/>
              <a:t>inulparum</a:t>
            </a:r>
            <a:r>
              <a:rPr lang="en-US"/>
              <a:t> </a:t>
            </a:r>
            <a:r>
              <a:rPr lang="en-US" err="1"/>
              <a:t>volor</a:t>
            </a:r>
            <a:r>
              <a:rPr lang="en-US"/>
              <a:t> </a:t>
            </a:r>
            <a:r>
              <a:rPr lang="en-US" err="1"/>
              <a:t>rehendae</a:t>
            </a:r>
            <a:r>
              <a:rPr lang="en-US"/>
              <a:t> </a:t>
            </a:r>
            <a:r>
              <a:rPr lang="en-US" err="1"/>
              <a:t>cupta</a:t>
            </a:r>
            <a:r>
              <a:rPr lang="en-US"/>
              <a:t> num </a:t>
            </a:r>
            <a:r>
              <a:rPr lang="en-US" err="1"/>
              <a:t>vernam</a:t>
            </a:r>
            <a:r>
              <a:rPr lang="en-US"/>
              <a:t> </a:t>
            </a:r>
            <a:r>
              <a:rPr lang="en-US" err="1"/>
              <a:t>faccatis</a:t>
            </a:r>
            <a:r>
              <a:rPr lang="en-US"/>
              <a:t> </a:t>
            </a:r>
            <a:r>
              <a:rPr lang="en-US" err="1"/>
              <a:t>anim</a:t>
            </a:r>
            <a:r>
              <a:rPr lang="en-US"/>
              <a:t> </a:t>
            </a:r>
            <a:r>
              <a:rPr lang="en-US" err="1"/>
              <a:t>quatium</a:t>
            </a:r>
            <a:r>
              <a:rPr lang="en-US"/>
              <a:t> </a:t>
            </a:r>
            <a:r>
              <a:rPr lang="en-US" err="1"/>
              <a:t>incipitatem</a:t>
            </a:r>
            <a:r>
              <a:rPr lang="en-US"/>
              <a:t> </a:t>
            </a:r>
            <a:r>
              <a:rPr lang="en-US" err="1"/>
              <a:t>iunt</a:t>
            </a:r>
            <a:r>
              <a:rPr lang="en-US"/>
              <a:t> </a:t>
            </a:r>
            <a:r>
              <a:rPr lang="en-US" err="1"/>
              <a:t>labo</a:t>
            </a:r>
            <a:r>
              <a:rPr lang="en-US"/>
              <a:t>. </a:t>
            </a:r>
            <a:r>
              <a:rPr lang="en-US" err="1"/>
              <a:t>Itatur</a:t>
            </a:r>
            <a:r>
              <a:rPr lang="en-US"/>
              <a:t>, </a:t>
            </a:r>
            <a:r>
              <a:rPr lang="en-US" err="1"/>
              <a:t>aut</a:t>
            </a:r>
            <a:r>
              <a:rPr lang="en-US"/>
              <a:t> qui </a:t>
            </a:r>
            <a:r>
              <a:rPr lang="en-US" err="1"/>
              <a:t>volor</a:t>
            </a:r>
            <a:r>
              <a:rPr lang="en-US"/>
              <a:t> </a:t>
            </a:r>
            <a:r>
              <a:rPr lang="en-US" err="1"/>
              <a:t>maximpe</a:t>
            </a:r>
            <a:r>
              <a:rPr lang="en-US"/>
              <a:t> </a:t>
            </a:r>
            <a:r>
              <a:rPr lang="en-US" err="1"/>
              <a:t>disimi</a:t>
            </a:r>
            <a:r>
              <a:rPr lang="en-US"/>
              <a:t>, </a:t>
            </a:r>
            <a:r>
              <a:rPr lang="en-US" err="1"/>
              <a:t>solore</a:t>
            </a:r>
            <a:r>
              <a:rPr lang="en-US"/>
              <a:t>, que </a:t>
            </a:r>
            <a:r>
              <a:rPr lang="en-US" err="1"/>
              <a:t>offici</a:t>
            </a:r>
            <a:r>
              <a:rPr lang="en-US"/>
              <a:t> </a:t>
            </a:r>
            <a:r>
              <a:rPr lang="en-US" err="1"/>
              <a:t>coratur</a:t>
            </a:r>
            <a:r>
              <a:rPr lang="en-US"/>
              <a:t>? </a:t>
            </a:r>
            <a:r>
              <a:rPr lang="en-US" err="1"/>
              <a:t>Quiandeles</a:t>
            </a:r>
            <a:r>
              <a:rPr lang="en-US"/>
              <a:t> </a:t>
            </a:r>
            <a:r>
              <a:rPr lang="en-US" err="1"/>
              <a:t>dendus</a:t>
            </a:r>
            <a:r>
              <a:rPr lang="en-US"/>
              <a:t>.</a:t>
            </a:r>
          </a:p>
          <a:p>
            <a:pPr marL="228600" lvl="0" indent="-228600" algn="l" defTabSz="914400" rtl="0" eaLnBrk="1" latinLnBrk="0" hangingPunct="1">
              <a:lnSpc>
                <a:spcPct val="90000"/>
              </a:lnSpc>
              <a:spcBef>
                <a:spcPts val="1000"/>
              </a:spcBef>
              <a:buFont typeface="Arial" panose="020B0604020202020204" pitchFamily="34" charset="0"/>
              <a:buChar char="•"/>
            </a:pPr>
            <a:r>
              <a:rPr lang="en-US" err="1"/>
              <a:t>Occullo</a:t>
            </a:r>
            <a:r>
              <a:rPr lang="en-US"/>
              <a:t> </a:t>
            </a:r>
            <a:r>
              <a:rPr lang="en-US" err="1"/>
              <a:t>volor</a:t>
            </a:r>
            <a:r>
              <a:rPr lang="en-US"/>
              <a:t> </a:t>
            </a:r>
            <a:r>
              <a:rPr lang="en-US" err="1"/>
              <a:t>repernam</a:t>
            </a:r>
            <a:r>
              <a:rPr lang="en-US"/>
              <a:t> id maxim </a:t>
            </a:r>
            <a:r>
              <a:rPr lang="en-US" err="1"/>
              <a:t>dolorep</a:t>
            </a:r>
            <a:r>
              <a:rPr lang="en-US"/>
              <a:t> </a:t>
            </a:r>
            <a:r>
              <a:rPr lang="en-US" err="1"/>
              <a:t>tatio</a:t>
            </a:r>
            <a:r>
              <a:rPr lang="en-US"/>
              <a:t>. </a:t>
            </a:r>
            <a:r>
              <a:rPr lang="en-US" err="1"/>
              <a:t>Bitatin</a:t>
            </a:r>
            <a:r>
              <a:rPr lang="en-US"/>
              <a:t> </a:t>
            </a:r>
            <a:r>
              <a:rPr lang="en-US" err="1"/>
              <a:t>vendaec</a:t>
            </a:r>
            <a:r>
              <a:rPr lang="en-US"/>
              <a:t> </a:t>
            </a:r>
            <a:r>
              <a:rPr lang="en-US" err="1"/>
              <a:t>ullendae</a:t>
            </a:r>
            <a:r>
              <a:rPr lang="en-US"/>
              <a:t> </a:t>
            </a:r>
            <a:r>
              <a:rPr lang="en-US" err="1"/>
              <a:t>enimintest</a:t>
            </a:r>
            <a:r>
              <a:rPr lang="en-US"/>
              <a:t> </a:t>
            </a:r>
            <a:r>
              <a:rPr lang="en-US" err="1"/>
              <a:t>eosa</a:t>
            </a:r>
            <a:r>
              <a:rPr lang="en-US"/>
              <a:t> et </a:t>
            </a:r>
            <a:r>
              <a:rPr lang="en-US" err="1"/>
              <a:t>est</a:t>
            </a:r>
            <a:r>
              <a:rPr lang="en-US"/>
              <a:t> </a:t>
            </a:r>
            <a:r>
              <a:rPr lang="en-US" err="1"/>
              <a:t>labo</a:t>
            </a:r>
            <a:r>
              <a:rPr lang="en-US"/>
              <a:t>. Is </a:t>
            </a:r>
            <a:r>
              <a:rPr lang="en-US" err="1"/>
              <a:t>volorporro</a:t>
            </a:r>
            <a:r>
              <a:rPr lang="en-US"/>
              <a:t> </a:t>
            </a:r>
            <a:r>
              <a:rPr lang="en-US" err="1"/>
              <a:t>enihil</a:t>
            </a:r>
            <a:r>
              <a:rPr lang="en-US"/>
              <a:t> is </a:t>
            </a:r>
            <a:r>
              <a:rPr lang="en-US" err="1"/>
              <a:t>volo</a:t>
            </a:r>
            <a:r>
              <a:rPr lang="en-US"/>
              <a:t> </a:t>
            </a:r>
            <a:r>
              <a:rPr lang="en-US" err="1"/>
              <a:t>quiate</a:t>
            </a:r>
            <a:r>
              <a:rPr lang="en-US"/>
              <a:t> </a:t>
            </a:r>
            <a:r>
              <a:rPr lang="en-US" err="1"/>
              <a:t>earum</a:t>
            </a:r>
            <a:r>
              <a:rPr lang="en-US"/>
              <a:t> vid </a:t>
            </a:r>
            <a:r>
              <a:rPr lang="en-US" err="1"/>
              <a:t>modis</a:t>
            </a:r>
            <a:r>
              <a:rPr lang="en-US"/>
              <a:t> </a:t>
            </a:r>
            <a:r>
              <a:rPr lang="en-US" err="1"/>
              <a:t>volorupta</a:t>
            </a:r>
            <a:r>
              <a:rPr lang="en-US"/>
              <a:t> por </a:t>
            </a:r>
            <a:r>
              <a:rPr lang="en-US" err="1"/>
              <a:t>sumeni</a:t>
            </a:r>
            <a:r>
              <a:rPr lang="en-US"/>
              <a:t> </a:t>
            </a:r>
            <a:r>
              <a:rPr lang="en-US" err="1"/>
              <a:t>ut</a:t>
            </a:r>
            <a:r>
              <a:rPr lang="en-US"/>
              <a:t> que </a:t>
            </a:r>
            <a:r>
              <a:rPr lang="en-US" err="1"/>
              <a:t>eicipsusciam</a:t>
            </a:r>
            <a:r>
              <a:rPr lang="en-US"/>
              <a:t> </a:t>
            </a:r>
            <a:r>
              <a:rPr lang="en-US" err="1"/>
              <a:t>volupti</a:t>
            </a:r>
            <a:r>
              <a:rPr lang="en-US"/>
              <a:t> </a:t>
            </a:r>
            <a:r>
              <a:rPr lang="en-US" err="1"/>
              <a:t>beaquib</a:t>
            </a:r>
            <a:r>
              <a:rPr lang="en-US"/>
              <a:t> </a:t>
            </a:r>
            <a:r>
              <a:rPr lang="en-US" err="1"/>
              <a:t>usandant</a:t>
            </a:r>
            <a:r>
              <a:rPr lang="en-US"/>
              <a:t>, </a:t>
            </a:r>
            <a:r>
              <a:rPr lang="en-US" err="1"/>
              <a:t>quaecae</a:t>
            </a:r>
            <a:r>
              <a:rPr lang="en-US"/>
              <a:t> </a:t>
            </a:r>
            <a:r>
              <a:rPr lang="en-US" err="1"/>
              <a:t>nihit</a:t>
            </a:r>
            <a:r>
              <a:rPr lang="en-US"/>
              <a:t> qui </a:t>
            </a:r>
            <a:r>
              <a:rPr lang="en-US" err="1"/>
              <a:t>cus</a:t>
            </a:r>
            <a:r>
              <a:rPr lang="en-US"/>
              <a:t> </a:t>
            </a:r>
            <a:r>
              <a:rPr lang="en-US" err="1"/>
              <a:t>ium</a:t>
            </a:r>
            <a:r>
              <a:rPr lang="en-US"/>
              <a:t> </a:t>
            </a:r>
            <a:r>
              <a:rPr lang="en-US" err="1"/>
              <a:t>voluptatem</a:t>
            </a:r>
            <a:r>
              <a:rPr lang="en-US"/>
              <a:t> et </a:t>
            </a:r>
            <a:r>
              <a:rPr lang="en-US" err="1"/>
              <a:t>errum</a:t>
            </a:r>
            <a:r>
              <a:rPr lang="en-US"/>
              <a:t> et </a:t>
            </a:r>
            <a:r>
              <a:rPr lang="en-US" err="1"/>
              <a:t>untiurio</a:t>
            </a:r>
            <a:r>
              <a:rPr lang="en-US"/>
              <a:t> </a:t>
            </a:r>
            <a:r>
              <a:rPr lang="en-US" err="1"/>
              <a:t>verum</a:t>
            </a:r>
            <a:r>
              <a:rPr lang="en-US"/>
              <a:t> </a:t>
            </a:r>
            <a:r>
              <a:rPr lang="en-US" err="1"/>
              <a:t>sapiet</a:t>
            </a:r>
            <a:r>
              <a:rPr lang="en-US"/>
              <a:t>, into ex es </a:t>
            </a:r>
            <a:r>
              <a:rPr lang="en-US" err="1"/>
              <a:t>suntus</a:t>
            </a:r>
            <a:r>
              <a:rPr lang="en-US"/>
              <a:t> </a:t>
            </a:r>
            <a:r>
              <a:rPr lang="en-US" err="1"/>
              <a:t>eari</a:t>
            </a:r>
            <a:r>
              <a:rPr lang="en-US"/>
              <a:t> </a:t>
            </a:r>
            <a:r>
              <a:rPr lang="en-US" err="1"/>
              <a:t>ipsam</a:t>
            </a:r>
            <a:r>
              <a:rPr lang="en-US"/>
              <a:t> </a:t>
            </a:r>
            <a:r>
              <a:rPr lang="en-US" err="1"/>
              <a:t>idundantio</a:t>
            </a:r>
            <a:r>
              <a:rPr lang="en-US"/>
              <a:t> </a:t>
            </a:r>
            <a:r>
              <a:rPr lang="en-US" err="1"/>
              <a:t>exceratia</a:t>
            </a:r>
            <a:r>
              <a:rPr lang="en-US"/>
              <a:t> dem </a:t>
            </a:r>
            <a:r>
              <a:rPr lang="en-US" err="1"/>
              <a:t>voluptat</a:t>
            </a:r>
            <a:r>
              <a:rPr lang="en-US"/>
              <a:t>.</a:t>
            </a:r>
          </a:p>
          <a:p>
            <a:pPr marL="228600" lvl="0" indent="-228600" algn="l" defTabSz="914400" rtl="0" eaLnBrk="1" latinLnBrk="0" hangingPunct="1">
              <a:lnSpc>
                <a:spcPct val="90000"/>
              </a:lnSpc>
              <a:spcBef>
                <a:spcPts val="1000"/>
              </a:spcBef>
              <a:buFont typeface="Arial" panose="020B0604020202020204" pitchFamily="34" charset="0"/>
              <a:buChar char="•"/>
            </a:pPr>
            <a:r>
              <a:rPr lang="en-US" err="1"/>
              <a:t>Agnam</a:t>
            </a:r>
            <a:r>
              <a:rPr lang="en-US"/>
              <a:t> de mil </a:t>
            </a:r>
            <a:r>
              <a:rPr lang="en-US" err="1"/>
              <a:t>ilignimus</a:t>
            </a:r>
            <a:r>
              <a:rPr lang="en-US"/>
              <a:t> </a:t>
            </a:r>
            <a:r>
              <a:rPr lang="en-US" err="1"/>
              <a:t>apedist</a:t>
            </a:r>
            <a:r>
              <a:rPr lang="en-US"/>
              <a:t> quasi </a:t>
            </a:r>
            <a:r>
              <a:rPr lang="en-US" err="1"/>
              <a:t>sita</a:t>
            </a:r>
            <a:r>
              <a:rPr lang="en-US"/>
              <a:t> </a:t>
            </a:r>
            <a:r>
              <a:rPr lang="en-US" err="1"/>
              <a:t>quame</a:t>
            </a:r>
            <a:r>
              <a:rPr lang="en-US"/>
              <a:t> peris es core </a:t>
            </a:r>
            <a:r>
              <a:rPr lang="en-US" err="1"/>
              <a:t>venim</a:t>
            </a:r>
            <a:r>
              <a:rPr lang="en-US"/>
              <a:t> que </a:t>
            </a:r>
            <a:r>
              <a:rPr lang="en-US" err="1"/>
              <a:t>perum</a:t>
            </a:r>
            <a:r>
              <a:rPr lang="en-US"/>
              <a:t> </a:t>
            </a:r>
            <a:r>
              <a:rPr lang="en-US" err="1"/>
              <a:t>volo</a:t>
            </a:r>
            <a:r>
              <a:rPr lang="en-US"/>
              <a:t> to </a:t>
            </a:r>
            <a:r>
              <a:rPr lang="en-US" err="1"/>
              <a:t>venimus</a:t>
            </a:r>
            <a:r>
              <a:rPr lang="en-US"/>
              <a:t>.</a:t>
            </a:r>
          </a:p>
          <a:p>
            <a:pPr marL="228600" lvl="0" indent="-228600" algn="l" defTabSz="914400" rtl="0" eaLnBrk="1" latinLnBrk="0" hangingPunct="1">
              <a:lnSpc>
                <a:spcPct val="90000"/>
              </a:lnSpc>
              <a:spcBef>
                <a:spcPts val="1000"/>
              </a:spcBef>
              <a:buFont typeface="Arial" panose="020B0604020202020204" pitchFamily="34" charset="0"/>
              <a:buChar char="•"/>
            </a:pPr>
            <a:endParaRPr lang="en-US"/>
          </a:p>
        </p:txBody>
      </p:sp>
      <p:sp>
        <p:nvSpPr>
          <p:cNvPr id="3" name="Text Placeholder 2"/>
          <p:cNvSpPr>
            <a:spLocks noGrp="1"/>
          </p:cNvSpPr>
          <p:nvPr>
            <p:ph type="body" sz="quarter" idx="20"/>
          </p:nvPr>
        </p:nvSpPr>
        <p:spPr>
          <a:xfrm>
            <a:off x="360361" y="1571625"/>
            <a:ext cx="11447433" cy="449680"/>
          </a:xfrm>
          <a:solidFill>
            <a:schemeClr val="accent1"/>
          </a:solidFill>
          <a:ln>
            <a:solidFill>
              <a:srgbClr val="0039A6"/>
            </a:solidFill>
          </a:ln>
        </p:spPr>
        <p:txBody>
          <a:bodyPr anchor="ctr">
            <a:normAutofit/>
          </a:bodyPr>
          <a:lstStyle>
            <a:lvl1pPr marL="0" indent="0" algn="ctr">
              <a:buNone/>
              <a:defRPr sz="1600" b="1">
                <a:solidFill>
                  <a:schemeClr val="bg1"/>
                </a:solidFill>
              </a:defRPr>
            </a:lvl1pPr>
          </a:lstStyle>
          <a:p>
            <a:pPr lvl="0"/>
            <a:r>
              <a:rPr lang="en-US"/>
              <a:t>Click to edit Master text styles</a:t>
            </a:r>
          </a:p>
        </p:txBody>
      </p:sp>
      <p:sp>
        <p:nvSpPr>
          <p:cNvPr id="2" name="Title 1"/>
          <p:cNvSpPr>
            <a:spLocks noGrp="1"/>
          </p:cNvSpPr>
          <p:nvPr>
            <p:ph type="title"/>
          </p:nvPr>
        </p:nvSpPr>
        <p:spPr>
          <a:xfrm>
            <a:off x="359757" y="136525"/>
            <a:ext cx="11447432" cy="923330"/>
          </a:xfrm>
        </p:spPr>
        <p:txBody>
          <a:bodyPr vert="horz">
            <a:noAutofit/>
          </a:bodyPr>
          <a:lstStyle/>
          <a:p>
            <a:r>
              <a:rPr lang="en-US"/>
              <a:t>Click to edit Master title style</a:t>
            </a:r>
            <a:endParaRPr lang="en-GB"/>
          </a:p>
        </p:txBody>
      </p:sp>
      <p:sp>
        <p:nvSpPr>
          <p:cNvPr id="7" name="Slide Number Placeholder 2">
            <a:extLst>
              <a:ext uri="{FF2B5EF4-FFF2-40B4-BE49-F238E27FC236}">
                <a16:creationId xmlns:a16="http://schemas.microsoft.com/office/drawing/2014/main" id="{E127B7E4-942E-4131-908A-7C79C106E205}"/>
              </a:ext>
            </a:extLst>
          </p:cNvPr>
          <p:cNvSpPr>
            <a:spLocks noGrp="1"/>
          </p:cNvSpPr>
          <p:nvPr>
            <p:ph type="sldNum" sz="quarter" idx="10"/>
          </p:nvPr>
        </p:nvSpPr>
        <p:spPr>
          <a:xfrm>
            <a:off x="11312769" y="6400413"/>
            <a:ext cx="482356" cy="276999"/>
          </a:xfrm>
          <a:prstGeom prst="rect">
            <a:avLst/>
          </a:prstGeom>
        </p:spPr>
        <p:txBody>
          <a:bodyPr anchor="ctr">
            <a:spAutoFit/>
          </a:bodyPr>
          <a:lstStyle>
            <a:lvl1pPr algn="r">
              <a:defRPr>
                <a:solidFill>
                  <a:schemeClr val="tx2"/>
                </a:solidFill>
              </a:defRPr>
            </a:lvl1pPr>
          </a:lstStyle>
          <a:p>
            <a:fld id="{FD5D5F4F-603C-4AB0-922F-C42AF3B2CB87}" type="slidenum">
              <a:rPr lang="en-GB" smtClean="0"/>
              <a:pPr/>
              <a:t>‹#›</a:t>
            </a:fld>
            <a:endParaRPr lang="en-GB" dirty="0"/>
          </a:p>
        </p:txBody>
      </p:sp>
      <p:sp>
        <p:nvSpPr>
          <p:cNvPr id="8" name="Text Placeholder 2">
            <a:extLst>
              <a:ext uri="{FF2B5EF4-FFF2-40B4-BE49-F238E27FC236}">
                <a16:creationId xmlns:a16="http://schemas.microsoft.com/office/drawing/2014/main" id="{BF0E14AB-A6AB-4230-BC67-4367126A332C}"/>
              </a:ext>
            </a:extLst>
          </p:cNvPr>
          <p:cNvSpPr>
            <a:spLocks noGrp="1"/>
          </p:cNvSpPr>
          <p:nvPr>
            <p:ph type="body" sz="quarter" idx="17" hasCustomPrompt="1"/>
          </p:nvPr>
        </p:nvSpPr>
        <p:spPr>
          <a:xfrm>
            <a:off x="359757" y="1121005"/>
            <a:ext cx="11447432" cy="350238"/>
          </a:xfrm>
        </p:spPr>
        <p:txBody>
          <a:bodyPr anchor="ctr">
            <a:normAutofit/>
          </a:bodyPr>
          <a:lstStyle>
            <a:lvl1pPr marL="0" indent="0">
              <a:lnSpc>
                <a:spcPct val="80000"/>
              </a:lnSpc>
              <a:spcBef>
                <a:spcPts val="0"/>
              </a:spcBef>
              <a:buNone/>
              <a:defRPr sz="1600" b="0" spc="-100" baseline="0">
                <a:solidFill>
                  <a:schemeClr val="tx2"/>
                </a:solidFill>
              </a:defRPr>
            </a:lvl1pPr>
            <a:lvl2pPr marL="457200" indent="0">
              <a:buNone/>
              <a:defRPr/>
            </a:lvl2pPr>
          </a:lstStyle>
          <a:p>
            <a:pPr lvl="0"/>
            <a:r>
              <a:rPr lang="en-US"/>
              <a:t>Insert sub title here</a:t>
            </a:r>
          </a:p>
        </p:txBody>
      </p:sp>
    </p:spTree>
    <p:extLst>
      <p:ext uri="{BB962C8B-B14F-4D97-AF65-F5344CB8AC3E}">
        <p14:creationId xmlns:p14="http://schemas.microsoft.com/office/powerpoint/2010/main" val="402259395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3_3 point column">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7F247C84-751B-410E-908A-F215AC753BDF}"/>
              </a:ext>
            </a:extLst>
          </p:cNvPr>
          <p:cNvGraphicFramePr>
            <a:graphicFrameLocks noChangeAspect="1"/>
          </p:cNvGraphicFramePr>
          <p:nvPr userDrawn="1">
            <p:custDataLst>
              <p:tags r:id="rId1"/>
            </p:custDataLst>
            <p:extLst>
              <p:ext uri="{D42A27DB-BD31-4B8C-83A1-F6EECF244321}">
                <p14:modId xmlns:p14="http://schemas.microsoft.com/office/powerpoint/2010/main" val="41379018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78" imgH="377" progId="TCLayout.ActiveDocument.1">
                  <p:embed/>
                </p:oleObj>
              </mc:Choice>
              <mc:Fallback>
                <p:oleObj name="think-cell Slide" r:id="rId3" imgW="378" imgH="377" progId="TCLayout.ActiveDocument.1">
                  <p:embed/>
                  <p:pic>
                    <p:nvPicPr>
                      <p:cNvPr id="6" name="Object 5" hidden="1">
                        <a:extLst>
                          <a:ext uri="{FF2B5EF4-FFF2-40B4-BE49-F238E27FC236}">
                            <a16:creationId xmlns:a16="http://schemas.microsoft.com/office/drawing/2014/main" id="{7F247C84-751B-410E-908A-F215AC753BD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1" name="Text Placeholder 2">
            <a:extLst>
              <a:ext uri="{FF2B5EF4-FFF2-40B4-BE49-F238E27FC236}">
                <a16:creationId xmlns:a16="http://schemas.microsoft.com/office/drawing/2014/main" id="{8D082E66-EDDA-4917-9421-9B501325FDE6}"/>
              </a:ext>
            </a:extLst>
          </p:cNvPr>
          <p:cNvSpPr>
            <a:spLocks noGrp="1"/>
          </p:cNvSpPr>
          <p:nvPr>
            <p:ph type="body" sz="quarter" idx="16" hasCustomPrompt="1"/>
          </p:nvPr>
        </p:nvSpPr>
        <p:spPr>
          <a:xfrm>
            <a:off x="359755" y="4944175"/>
            <a:ext cx="11447433" cy="802104"/>
          </a:xfrm>
          <a:ln>
            <a:solidFill>
              <a:srgbClr val="0039A6"/>
            </a:solidFill>
          </a:ln>
        </p:spPr>
        <p:txBody>
          <a:bodyPr numCol="1" spcCol="457200">
            <a:noAutofit/>
          </a:bodyPr>
          <a:lstStyle>
            <a:lvl1pPr marL="171450" indent="-171450">
              <a:lnSpc>
                <a:spcPct val="100000"/>
              </a:lnSpc>
              <a:spcBef>
                <a:spcPts val="0"/>
              </a:spcBef>
              <a:spcAft>
                <a:spcPts val="600"/>
              </a:spcAft>
              <a:buFont typeface="Arial" panose="020B0604020202020204" pitchFamily="34" charset="0"/>
              <a:buChar char="•"/>
              <a:defRPr lang="en-US" sz="1600" kern="1200" dirty="0">
                <a:solidFill>
                  <a:schemeClr val="tx1"/>
                </a:solidFill>
                <a:latin typeface="+mn-lt"/>
                <a:ea typeface="+mn-ea"/>
                <a:cs typeface="+mn-cs"/>
              </a:defRPr>
            </a:lvl1pPr>
            <a:lvl2pPr marL="457200" indent="0">
              <a:buNone/>
              <a:defRPr/>
            </a:lvl2pPr>
          </a:lstStyle>
          <a:p>
            <a:pPr marL="228600" lvl="0" indent="-228600" algn="l" defTabSz="914400" rtl="0" eaLnBrk="1" latinLnBrk="0" hangingPunct="1">
              <a:lnSpc>
                <a:spcPct val="90000"/>
              </a:lnSpc>
              <a:spcBef>
                <a:spcPts val="1000"/>
              </a:spcBef>
              <a:buFont typeface="Arial" panose="020B0604020202020204" pitchFamily="34" charset="0"/>
              <a:buChar char="•"/>
            </a:pPr>
            <a:r>
              <a:rPr lang="en-US" err="1"/>
              <a:t>Occullo</a:t>
            </a:r>
            <a:r>
              <a:rPr lang="en-US"/>
              <a:t> </a:t>
            </a:r>
            <a:r>
              <a:rPr lang="en-US" err="1"/>
              <a:t>volor</a:t>
            </a:r>
            <a:r>
              <a:rPr lang="en-US"/>
              <a:t> </a:t>
            </a:r>
            <a:r>
              <a:rPr lang="en-US" err="1"/>
              <a:t>repernam</a:t>
            </a:r>
            <a:r>
              <a:rPr lang="en-US"/>
              <a:t> id maxim </a:t>
            </a:r>
            <a:r>
              <a:rPr lang="en-US" err="1"/>
              <a:t>dolorep</a:t>
            </a:r>
            <a:r>
              <a:rPr lang="en-US"/>
              <a:t> </a:t>
            </a:r>
            <a:r>
              <a:rPr lang="en-US" err="1"/>
              <a:t>tatio</a:t>
            </a:r>
            <a:r>
              <a:rPr lang="en-US"/>
              <a:t>. </a:t>
            </a:r>
            <a:r>
              <a:rPr lang="en-US" err="1"/>
              <a:t>Bitatin</a:t>
            </a:r>
            <a:r>
              <a:rPr lang="en-US"/>
              <a:t> </a:t>
            </a:r>
            <a:r>
              <a:rPr lang="en-US" err="1"/>
              <a:t>vendaec</a:t>
            </a:r>
            <a:r>
              <a:rPr lang="en-US"/>
              <a:t> </a:t>
            </a:r>
            <a:r>
              <a:rPr lang="en-US" err="1"/>
              <a:t>ullendae</a:t>
            </a:r>
            <a:r>
              <a:rPr lang="en-US"/>
              <a:t> </a:t>
            </a:r>
            <a:r>
              <a:rPr lang="en-US" err="1"/>
              <a:t>enimintest</a:t>
            </a:r>
            <a:r>
              <a:rPr lang="en-US"/>
              <a:t> </a:t>
            </a:r>
            <a:r>
              <a:rPr lang="en-US" err="1"/>
              <a:t>eosa</a:t>
            </a:r>
            <a:r>
              <a:rPr lang="en-US"/>
              <a:t> et </a:t>
            </a:r>
            <a:r>
              <a:rPr lang="en-US" err="1"/>
              <a:t>est</a:t>
            </a:r>
            <a:r>
              <a:rPr lang="en-US"/>
              <a:t> </a:t>
            </a:r>
            <a:r>
              <a:rPr lang="en-US" err="1"/>
              <a:t>labo</a:t>
            </a:r>
            <a:r>
              <a:rPr lang="en-US"/>
              <a:t>. Is </a:t>
            </a:r>
            <a:r>
              <a:rPr lang="en-US" err="1"/>
              <a:t>volorporro</a:t>
            </a:r>
            <a:r>
              <a:rPr lang="en-US"/>
              <a:t> </a:t>
            </a:r>
            <a:r>
              <a:rPr lang="en-US" err="1"/>
              <a:t>enihil</a:t>
            </a:r>
            <a:r>
              <a:rPr lang="en-US"/>
              <a:t> is </a:t>
            </a:r>
            <a:r>
              <a:rPr lang="en-US" err="1"/>
              <a:t>volo</a:t>
            </a:r>
            <a:r>
              <a:rPr lang="en-US"/>
              <a:t> </a:t>
            </a:r>
            <a:r>
              <a:rPr lang="en-US" err="1"/>
              <a:t>quiate</a:t>
            </a:r>
            <a:r>
              <a:rPr lang="en-US"/>
              <a:t> </a:t>
            </a:r>
            <a:r>
              <a:rPr lang="en-US" err="1"/>
              <a:t>earum</a:t>
            </a:r>
            <a:r>
              <a:rPr lang="en-US"/>
              <a:t> vid </a:t>
            </a:r>
            <a:r>
              <a:rPr lang="en-US" err="1"/>
              <a:t>modis</a:t>
            </a:r>
            <a:r>
              <a:rPr lang="en-US"/>
              <a:t> </a:t>
            </a:r>
            <a:r>
              <a:rPr lang="en-US" err="1"/>
              <a:t>volorupta</a:t>
            </a:r>
            <a:r>
              <a:rPr lang="en-US"/>
              <a:t> por </a:t>
            </a:r>
            <a:r>
              <a:rPr lang="en-US" err="1"/>
              <a:t>sumeni</a:t>
            </a:r>
            <a:r>
              <a:rPr lang="en-US"/>
              <a:t> </a:t>
            </a:r>
            <a:r>
              <a:rPr lang="en-US" err="1"/>
              <a:t>ut</a:t>
            </a:r>
            <a:r>
              <a:rPr lang="en-US"/>
              <a:t> que </a:t>
            </a:r>
            <a:r>
              <a:rPr lang="en-US" err="1"/>
              <a:t>eicipsusciam</a:t>
            </a:r>
            <a:r>
              <a:rPr lang="en-US"/>
              <a:t> </a:t>
            </a:r>
            <a:r>
              <a:rPr lang="en-US" err="1"/>
              <a:t>volupti</a:t>
            </a:r>
            <a:r>
              <a:rPr lang="en-US"/>
              <a:t> </a:t>
            </a:r>
            <a:r>
              <a:rPr lang="en-US" err="1"/>
              <a:t>beaquib</a:t>
            </a:r>
            <a:r>
              <a:rPr lang="en-US"/>
              <a:t> </a:t>
            </a:r>
            <a:r>
              <a:rPr lang="en-US" err="1"/>
              <a:t>usandant</a:t>
            </a:r>
            <a:r>
              <a:rPr lang="en-US"/>
              <a:t>, </a:t>
            </a:r>
            <a:r>
              <a:rPr lang="en-US" err="1"/>
              <a:t>quaecae</a:t>
            </a:r>
            <a:r>
              <a:rPr lang="en-US"/>
              <a:t> </a:t>
            </a:r>
            <a:r>
              <a:rPr lang="en-US" err="1"/>
              <a:t>nihit</a:t>
            </a:r>
            <a:r>
              <a:rPr lang="en-US"/>
              <a:t> qui </a:t>
            </a:r>
            <a:r>
              <a:rPr lang="en-US" err="1"/>
              <a:t>cus</a:t>
            </a:r>
            <a:r>
              <a:rPr lang="en-US"/>
              <a:t> </a:t>
            </a:r>
            <a:r>
              <a:rPr lang="en-US" err="1"/>
              <a:t>ium</a:t>
            </a:r>
            <a:r>
              <a:rPr lang="en-US"/>
              <a:t> </a:t>
            </a:r>
            <a:r>
              <a:rPr lang="en-US" err="1"/>
              <a:t>voluptatem</a:t>
            </a:r>
            <a:r>
              <a:rPr lang="en-US"/>
              <a:t> et </a:t>
            </a:r>
            <a:r>
              <a:rPr lang="en-US" err="1"/>
              <a:t>errum</a:t>
            </a:r>
            <a:r>
              <a:rPr lang="en-US"/>
              <a:t> et </a:t>
            </a:r>
            <a:r>
              <a:rPr lang="en-US" err="1"/>
              <a:t>untiurio</a:t>
            </a:r>
            <a:r>
              <a:rPr lang="en-US"/>
              <a:t> </a:t>
            </a:r>
            <a:r>
              <a:rPr lang="en-US" err="1"/>
              <a:t>verum</a:t>
            </a:r>
            <a:r>
              <a:rPr lang="en-US"/>
              <a:t> </a:t>
            </a:r>
            <a:r>
              <a:rPr lang="en-US" err="1"/>
              <a:t>sapiet</a:t>
            </a:r>
            <a:r>
              <a:rPr lang="en-US"/>
              <a:t>, into ex es </a:t>
            </a:r>
            <a:r>
              <a:rPr lang="en-US" err="1"/>
              <a:t>suntus</a:t>
            </a:r>
            <a:r>
              <a:rPr lang="en-US"/>
              <a:t> </a:t>
            </a:r>
            <a:r>
              <a:rPr lang="en-US" err="1"/>
              <a:t>eari</a:t>
            </a:r>
            <a:r>
              <a:rPr lang="en-US"/>
              <a:t> </a:t>
            </a:r>
            <a:r>
              <a:rPr lang="en-US" err="1"/>
              <a:t>ipsam</a:t>
            </a:r>
            <a:r>
              <a:rPr lang="en-US"/>
              <a:t> </a:t>
            </a:r>
            <a:r>
              <a:rPr lang="en-US" err="1"/>
              <a:t>idundantio</a:t>
            </a:r>
            <a:r>
              <a:rPr lang="en-US"/>
              <a:t> </a:t>
            </a:r>
            <a:r>
              <a:rPr lang="en-US" err="1"/>
              <a:t>exceratia</a:t>
            </a:r>
            <a:r>
              <a:rPr lang="en-US"/>
              <a:t> dem </a:t>
            </a:r>
            <a:r>
              <a:rPr lang="en-US" err="1"/>
              <a:t>voluptat</a:t>
            </a:r>
            <a:r>
              <a:rPr lang="en-US"/>
              <a:t>.</a:t>
            </a:r>
          </a:p>
        </p:txBody>
      </p:sp>
      <p:sp>
        <p:nvSpPr>
          <p:cNvPr id="4" name="Chart Placeholder 3"/>
          <p:cNvSpPr>
            <a:spLocks noGrp="1"/>
          </p:cNvSpPr>
          <p:nvPr>
            <p:ph type="chart" sz="quarter" idx="18"/>
          </p:nvPr>
        </p:nvSpPr>
        <p:spPr>
          <a:xfrm>
            <a:off x="360363" y="1562099"/>
            <a:ext cx="11447462" cy="3218448"/>
          </a:xfrm>
        </p:spPr>
        <p:txBody>
          <a:bodyPr anchor="ctr"/>
          <a:lstStyle>
            <a:lvl1pPr marL="0" indent="0" algn="ctr">
              <a:buNone/>
              <a:defRPr/>
            </a:lvl1pPr>
          </a:lstStyle>
          <a:p>
            <a:r>
              <a:rPr lang="en-US" dirty="0"/>
              <a:t>Click icon to add chart</a:t>
            </a:r>
            <a:endParaRPr lang="en-GB" dirty="0"/>
          </a:p>
        </p:txBody>
      </p:sp>
      <p:sp>
        <p:nvSpPr>
          <p:cNvPr id="8" name="Footer Placeholder 7"/>
          <p:cNvSpPr>
            <a:spLocks noGrp="1"/>
          </p:cNvSpPr>
          <p:nvPr>
            <p:ph type="ftr" sz="quarter" idx="20"/>
          </p:nvPr>
        </p:nvSpPr>
        <p:spPr>
          <a:xfrm>
            <a:off x="359754" y="6026987"/>
            <a:ext cx="9409887" cy="329364"/>
          </a:xfrm>
          <a:prstGeom prst="rect">
            <a:avLst/>
          </a:prstGeom>
        </p:spPr>
        <p:txBody>
          <a:bodyPr/>
          <a:lstStyle>
            <a:lvl1pPr algn="l">
              <a:defRPr sz="1000">
                <a:solidFill>
                  <a:schemeClr val="tx1"/>
                </a:solidFill>
              </a:defRPr>
            </a:lvl1pPr>
          </a:lstStyle>
          <a:p>
            <a:endParaRPr lang="en-GB" dirty="0"/>
          </a:p>
        </p:txBody>
      </p:sp>
      <p:sp>
        <p:nvSpPr>
          <p:cNvPr id="3" name="Title 2">
            <a:extLst>
              <a:ext uri="{FF2B5EF4-FFF2-40B4-BE49-F238E27FC236}">
                <a16:creationId xmlns:a16="http://schemas.microsoft.com/office/drawing/2014/main" id="{C3A453A8-E7E4-4918-81D3-0F4D17232DC5}"/>
              </a:ext>
            </a:extLst>
          </p:cNvPr>
          <p:cNvSpPr>
            <a:spLocks noGrp="1"/>
          </p:cNvSpPr>
          <p:nvPr>
            <p:ph type="title"/>
          </p:nvPr>
        </p:nvSpPr>
        <p:spPr>
          <a:xfrm>
            <a:off x="359757" y="136525"/>
            <a:ext cx="11448000" cy="923330"/>
          </a:xfrm>
        </p:spPr>
        <p:txBody>
          <a:bodyPr vert="horz"/>
          <a:lstStyle/>
          <a:p>
            <a:r>
              <a:rPr lang="en-US"/>
              <a:t>Click to edit Master title style</a:t>
            </a:r>
            <a:endParaRPr lang="en-GB"/>
          </a:p>
        </p:txBody>
      </p:sp>
      <p:sp>
        <p:nvSpPr>
          <p:cNvPr id="9" name="Slide Number Placeholder 2">
            <a:extLst>
              <a:ext uri="{FF2B5EF4-FFF2-40B4-BE49-F238E27FC236}">
                <a16:creationId xmlns:a16="http://schemas.microsoft.com/office/drawing/2014/main" id="{CA275456-D477-418B-AC25-5997EFCB34A7}"/>
              </a:ext>
            </a:extLst>
          </p:cNvPr>
          <p:cNvSpPr>
            <a:spLocks noGrp="1"/>
          </p:cNvSpPr>
          <p:nvPr>
            <p:ph type="sldNum" sz="quarter" idx="10"/>
          </p:nvPr>
        </p:nvSpPr>
        <p:spPr>
          <a:xfrm>
            <a:off x="11312769" y="6400413"/>
            <a:ext cx="482356" cy="276999"/>
          </a:xfrm>
          <a:prstGeom prst="rect">
            <a:avLst/>
          </a:prstGeom>
        </p:spPr>
        <p:txBody>
          <a:bodyPr anchor="ctr">
            <a:spAutoFit/>
          </a:bodyPr>
          <a:lstStyle>
            <a:lvl1pPr algn="r">
              <a:defRPr>
                <a:solidFill>
                  <a:schemeClr val="tx2"/>
                </a:solidFill>
              </a:defRPr>
            </a:lvl1pPr>
          </a:lstStyle>
          <a:p>
            <a:fld id="{FD5D5F4F-603C-4AB0-922F-C42AF3B2CB87}" type="slidenum">
              <a:rPr lang="en-GB" smtClean="0"/>
              <a:pPr/>
              <a:t>‹#›</a:t>
            </a:fld>
            <a:endParaRPr lang="en-GB" dirty="0"/>
          </a:p>
        </p:txBody>
      </p:sp>
      <p:sp>
        <p:nvSpPr>
          <p:cNvPr id="12" name="Text Placeholder 2">
            <a:extLst>
              <a:ext uri="{FF2B5EF4-FFF2-40B4-BE49-F238E27FC236}">
                <a16:creationId xmlns:a16="http://schemas.microsoft.com/office/drawing/2014/main" id="{20278B90-98F1-48FD-86E9-81942CB8EA0D}"/>
              </a:ext>
            </a:extLst>
          </p:cNvPr>
          <p:cNvSpPr>
            <a:spLocks noGrp="1"/>
          </p:cNvSpPr>
          <p:nvPr>
            <p:ph type="body" sz="quarter" idx="17" hasCustomPrompt="1"/>
          </p:nvPr>
        </p:nvSpPr>
        <p:spPr>
          <a:xfrm>
            <a:off x="359757" y="1121005"/>
            <a:ext cx="11447432" cy="350238"/>
          </a:xfrm>
        </p:spPr>
        <p:txBody>
          <a:bodyPr anchor="ctr">
            <a:normAutofit/>
          </a:bodyPr>
          <a:lstStyle>
            <a:lvl1pPr marL="0" indent="0">
              <a:lnSpc>
                <a:spcPct val="80000"/>
              </a:lnSpc>
              <a:spcBef>
                <a:spcPts val="0"/>
              </a:spcBef>
              <a:buNone/>
              <a:defRPr sz="1600" b="0" spc="-100" baseline="0">
                <a:solidFill>
                  <a:schemeClr val="tx2"/>
                </a:solidFill>
              </a:defRPr>
            </a:lvl1pPr>
            <a:lvl2pPr marL="457200" indent="0">
              <a:buNone/>
              <a:defRPr/>
            </a:lvl2pPr>
          </a:lstStyle>
          <a:p>
            <a:pPr lvl="0"/>
            <a:r>
              <a:rPr lang="en-US"/>
              <a:t>Insert sub title here</a:t>
            </a:r>
          </a:p>
        </p:txBody>
      </p:sp>
    </p:spTree>
    <p:extLst>
      <p:ext uri="{BB962C8B-B14F-4D97-AF65-F5344CB8AC3E}">
        <p14:creationId xmlns:p14="http://schemas.microsoft.com/office/powerpoint/2010/main" val="220215114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98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91987-3379-1915-4010-6771F38954A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485292E-78A9-CCD0-0F7A-411EA06F985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402810C-618A-B166-147C-682DE6785C5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9F2C195-71EB-47ED-26B8-EB80FB3284EA}"/>
              </a:ext>
            </a:extLst>
          </p:cNvPr>
          <p:cNvSpPr>
            <a:spLocks noGrp="1"/>
          </p:cNvSpPr>
          <p:nvPr>
            <p:ph type="dt" sz="half" idx="10"/>
          </p:nvPr>
        </p:nvSpPr>
        <p:spPr/>
        <p:txBody>
          <a:bodyPr/>
          <a:lstStyle/>
          <a:p>
            <a:fld id="{E4CF0BE3-6A8D-4984-B760-ED0626AB0082}" type="datetimeFigureOut">
              <a:rPr lang="en-GB" smtClean="0"/>
              <a:t>16/06/2023</a:t>
            </a:fld>
            <a:endParaRPr lang="en-GB" dirty="0"/>
          </a:p>
        </p:txBody>
      </p:sp>
      <p:sp>
        <p:nvSpPr>
          <p:cNvPr id="6" name="Footer Placeholder 5">
            <a:extLst>
              <a:ext uri="{FF2B5EF4-FFF2-40B4-BE49-F238E27FC236}">
                <a16:creationId xmlns:a16="http://schemas.microsoft.com/office/drawing/2014/main" id="{EE6AB00E-9427-3415-3916-EC6350F08A9E}"/>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69221FFF-3D5C-6C9A-571A-18E38C47A709}"/>
              </a:ext>
            </a:extLst>
          </p:cNvPr>
          <p:cNvSpPr>
            <a:spLocks noGrp="1"/>
          </p:cNvSpPr>
          <p:nvPr>
            <p:ph type="sldNum" sz="quarter" idx="12"/>
          </p:nvPr>
        </p:nvSpPr>
        <p:spPr/>
        <p:txBody>
          <a:bodyPr/>
          <a:lstStyle/>
          <a:p>
            <a:fld id="{39C0EAFD-05BE-4049-801D-226FD712920F}" type="slidenum">
              <a:rPr lang="en-GB" smtClean="0"/>
              <a:t>‹#›</a:t>
            </a:fld>
            <a:endParaRPr lang="en-GB" dirty="0"/>
          </a:p>
        </p:txBody>
      </p:sp>
    </p:spTree>
    <p:extLst>
      <p:ext uri="{BB962C8B-B14F-4D97-AF65-F5344CB8AC3E}">
        <p14:creationId xmlns:p14="http://schemas.microsoft.com/office/powerpoint/2010/main" val="309492549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7_3 point column">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F860F676-46E0-438C-B037-841D5882557C}"/>
              </a:ext>
            </a:extLst>
          </p:cNvPr>
          <p:cNvGraphicFramePr>
            <a:graphicFrameLocks noChangeAspect="1"/>
          </p:cNvGraphicFramePr>
          <p:nvPr userDrawn="1">
            <p:custDataLst>
              <p:tags r:id="rId1"/>
            </p:custDataLst>
            <p:extLst>
              <p:ext uri="{D42A27DB-BD31-4B8C-83A1-F6EECF244321}">
                <p14:modId xmlns:p14="http://schemas.microsoft.com/office/powerpoint/2010/main" val="3468934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78" imgH="377" progId="TCLayout.ActiveDocument.1">
                  <p:embed/>
                </p:oleObj>
              </mc:Choice>
              <mc:Fallback>
                <p:oleObj name="think-cell Slide" r:id="rId3" imgW="378" imgH="377" progId="TCLayout.ActiveDocument.1">
                  <p:embed/>
                  <p:pic>
                    <p:nvPicPr>
                      <p:cNvPr id="5" name="Object 4" hidden="1">
                        <a:extLst>
                          <a:ext uri="{FF2B5EF4-FFF2-40B4-BE49-F238E27FC236}">
                            <a16:creationId xmlns:a16="http://schemas.microsoft.com/office/drawing/2014/main" id="{F860F676-46E0-438C-B037-841D5882557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1" name="Content Placeholder 6">
            <a:extLst>
              <a:ext uri="{FF2B5EF4-FFF2-40B4-BE49-F238E27FC236}">
                <a16:creationId xmlns:a16="http://schemas.microsoft.com/office/drawing/2014/main" id="{E02FE020-A694-4C84-8422-D3433E953E9A}"/>
              </a:ext>
            </a:extLst>
          </p:cNvPr>
          <p:cNvSpPr>
            <a:spLocks noGrp="1"/>
          </p:cNvSpPr>
          <p:nvPr>
            <p:ph sz="quarter" idx="19"/>
          </p:nvPr>
        </p:nvSpPr>
        <p:spPr>
          <a:xfrm>
            <a:off x="359757" y="1571625"/>
            <a:ext cx="11447433" cy="4267701"/>
          </a:xfrm>
        </p:spPr>
        <p:txBody>
          <a:bodyPr>
            <a:normAutofit/>
          </a:bodyPr>
          <a:lstStyle>
            <a:lvl1pPr>
              <a:spcAft>
                <a:spcPts val="500"/>
              </a:spcAft>
              <a:defRPr sz="1600"/>
            </a:lvl1pPr>
            <a:lvl2pPr marL="232200" indent="0">
              <a:buNone/>
              <a:defRPr sz="1600" i="1">
                <a:solidFill>
                  <a:schemeClr val="accent3"/>
                </a:solidFill>
              </a:defRPr>
            </a:lvl2pPr>
            <a:lvl3pPr>
              <a:defRPr sz="1600"/>
            </a:lvl3pPr>
            <a:lvl4pPr>
              <a:defRPr sz="1600"/>
            </a:lvl4pPr>
            <a:lvl5pPr>
              <a:defRPr sz="1600"/>
            </a:lvl5pPr>
          </a:lstStyle>
          <a:p>
            <a:pPr lvl="0"/>
            <a:r>
              <a:rPr lang="en-US"/>
              <a:t>Click to edit Master text styles</a:t>
            </a:r>
          </a:p>
          <a:p>
            <a:pPr lvl="1"/>
            <a:r>
              <a:rPr lang="en-US"/>
              <a:t>Second level</a:t>
            </a:r>
          </a:p>
        </p:txBody>
      </p:sp>
      <p:sp>
        <p:nvSpPr>
          <p:cNvPr id="6" name="Footer Placeholder 7">
            <a:extLst>
              <a:ext uri="{FF2B5EF4-FFF2-40B4-BE49-F238E27FC236}">
                <a16:creationId xmlns:a16="http://schemas.microsoft.com/office/drawing/2014/main" id="{B184FE6C-20FA-4D22-A7BC-73EDB0A5B1F2}"/>
              </a:ext>
            </a:extLst>
          </p:cNvPr>
          <p:cNvSpPr>
            <a:spLocks noGrp="1"/>
          </p:cNvSpPr>
          <p:nvPr>
            <p:ph type="ftr" sz="quarter" idx="24"/>
          </p:nvPr>
        </p:nvSpPr>
        <p:spPr>
          <a:xfrm>
            <a:off x="359754" y="6026987"/>
            <a:ext cx="9409887" cy="329364"/>
          </a:xfrm>
          <a:prstGeom prst="rect">
            <a:avLst/>
          </a:prstGeom>
        </p:spPr>
        <p:txBody>
          <a:bodyPr/>
          <a:lstStyle>
            <a:lvl1pPr algn="l">
              <a:defRPr sz="1000">
                <a:solidFill>
                  <a:schemeClr val="tx1"/>
                </a:solidFill>
              </a:defRPr>
            </a:lvl1pPr>
          </a:lstStyle>
          <a:p>
            <a:endParaRPr lang="en-GB" dirty="0"/>
          </a:p>
        </p:txBody>
      </p:sp>
      <p:sp>
        <p:nvSpPr>
          <p:cNvPr id="7" name="Title 6">
            <a:extLst>
              <a:ext uri="{FF2B5EF4-FFF2-40B4-BE49-F238E27FC236}">
                <a16:creationId xmlns:a16="http://schemas.microsoft.com/office/drawing/2014/main" id="{8DDA2FF5-0D09-4E2D-8764-9E5053B66EE7}"/>
              </a:ext>
            </a:extLst>
          </p:cNvPr>
          <p:cNvSpPr>
            <a:spLocks noGrp="1"/>
          </p:cNvSpPr>
          <p:nvPr>
            <p:ph type="title"/>
          </p:nvPr>
        </p:nvSpPr>
        <p:spPr>
          <a:xfrm>
            <a:off x="359757" y="136525"/>
            <a:ext cx="11448000" cy="923330"/>
          </a:xfrm>
        </p:spPr>
        <p:txBody>
          <a:bodyPr vert="horz"/>
          <a:lstStyle/>
          <a:p>
            <a:r>
              <a:rPr lang="en-US"/>
              <a:t>Click to edit Master title style</a:t>
            </a:r>
            <a:endParaRPr lang="en-GB"/>
          </a:p>
        </p:txBody>
      </p:sp>
      <p:sp>
        <p:nvSpPr>
          <p:cNvPr id="8" name="Slide Number Placeholder 2">
            <a:extLst>
              <a:ext uri="{FF2B5EF4-FFF2-40B4-BE49-F238E27FC236}">
                <a16:creationId xmlns:a16="http://schemas.microsoft.com/office/drawing/2014/main" id="{6FD16114-C781-4653-99A1-C04F1819A6C9}"/>
              </a:ext>
            </a:extLst>
          </p:cNvPr>
          <p:cNvSpPr>
            <a:spLocks noGrp="1"/>
          </p:cNvSpPr>
          <p:nvPr>
            <p:ph type="sldNum" sz="quarter" idx="10"/>
          </p:nvPr>
        </p:nvSpPr>
        <p:spPr>
          <a:xfrm>
            <a:off x="11312769" y="6400413"/>
            <a:ext cx="482356" cy="276999"/>
          </a:xfrm>
          <a:prstGeom prst="rect">
            <a:avLst/>
          </a:prstGeom>
        </p:spPr>
        <p:txBody>
          <a:bodyPr anchor="ctr">
            <a:spAutoFit/>
          </a:bodyPr>
          <a:lstStyle>
            <a:lvl1pPr algn="r">
              <a:defRPr>
                <a:solidFill>
                  <a:schemeClr val="tx2"/>
                </a:solidFill>
              </a:defRPr>
            </a:lvl1pPr>
          </a:lstStyle>
          <a:p>
            <a:fld id="{FD5D5F4F-603C-4AB0-922F-C42AF3B2CB87}" type="slidenum">
              <a:rPr lang="en-GB" smtClean="0"/>
              <a:pPr/>
              <a:t>‹#›</a:t>
            </a:fld>
            <a:endParaRPr lang="en-GB" dirty="0"/>
          </a:p>
        </p:txBody>
      </p:sp>
      <p:sp>
        <p:nvSpPr>
          <p:cNvPr id="12" name="Text Placeholder 2">
            <a:extLst>
              <a:ext uri="{FF2B5EF4-FFF2-40B4-BE49-F238E27FC236}">
                <a16:creationId xmlns:a16="http://schemas.microsoft.com/office/drawing/2014/main" id="{4C152CD8-BB04-42DE-ABF2-7F147980075F}"/>
              </a:ext>
            </a:extLst>
          </p:cNvPr>
          <p:cNvSpPr>
            <a:spLocks noGrp="1"/>
          </p:cNvSpPr>
          <p:nvPr>
            <p:ph type="body" sz="quarter" idx="17" hasCustomPrompt="1"/>
          </p:nvPr>
        </p:nvSpPr>
        <p:spPr>
          <a:xfrm>
            <a:off x="359757" y="1121005"/>
            <a:ext cx="11447432" cy="350238"/>
          </a:xfrm>
        </p:spPr>
        <p:txBody>
          <a:bodyPr anchor="ctr">
            <a:normAutofit/>
          </a:bodyPr>
          <a:lstStyle>
            <a:lvl1pPr marL="0" indent="0">
              <a:lnSpc>
                <a:spcPct val="80000"/>
              </a:lnSpc>
              <a:spcBef>
                <a:spcPts val="0"/>
              </a:spcBef>
              <a:buNone/>
              <a:defRPr sz="1600" b="0" spc="-100" baseline="0">
                <a:solidFill>
                  <a:schemeClr val="tx2"/>
                </a:solidFill>
              </a:defRPr>
            </a:lvl1pPr>
            <a:lvl2pPr marL="457200" indent="0">
              <a:buNone/>
              <a:defRPr/>
            </a:lvl2pPr>
          </a:lstStyle>
          <a:p>
            <a:pPr lvl="0"/>
            <a:r>
              <a:rPr lang="en-US"/>
              <a:t>Insert sub title here</a:t>
            </a:r>
          </a:p>
        </p:txBody>
      </p:sp>
    </p:spTree>
    <p:extLst>
      <p:ext uri="{BB962C8B-B14F-4D97-AF65-F5344CB8AC3E}">
        <p14:creationId xmlns:p14="http://schemas.microsoft.com/office/powerpoint/2010/main" val="23544365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FE6B0-3590-F716-1EC7-E3AA34B6BC3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DEAA984-1B0F-F74D-A728-1C866C7C5F7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3867792-D741-BEB1-214B-25005033C2B4}"/>
              </a:ext>
            </a:extLst>
          </p:cNvPr>
          <p:cNvSpPr>
            <a:spLocks noGrp="1"/>
          </p:cNvSpPr>
          <p:nvPr>
            <p:ph type="dt" sz="half" idx="10"/>
          </p:nvPr>
        </p:nvSpPr>
        <p:spPr/>
        <p:txBody>
          <a:bodyPr/>
          <a:lstStyle/>
          <a:p>
            <a:fld id="{1576DA4D-A459-43EC-8313-D2EF92F047CA}" type="datetimeFigureOut">
              <a:rPr lang="en-GB" smtClean="0"/>
              <a:t>16/06/2023</a:t>
            </a:fld>
            <a:endParaRPr lang="en-GB" dirty="0"/>
          </a:p>
        </p:txBody>
      </p:sp>
      <p:sp>
        <p:nvSpPr>
          <p:cNvPr id="5" name="Footer Placeholder 4">
            <a:extLst>
              <a:ext uri="{FF2B5EF4-FFF2-40B4-BE49-F238E27FC236}">
                <a16:creationId xmlns:a16="http://schemas.microsoft.com/office/drawing/2014/main" id="{878DF857-17BB-394A-45C3-62FDD8CADFFC}"/>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F9EC538D-DFDE-1C52-43A2-FD5C34951B9E}"/>
              </a:ext>
            </a:extLst>
          </p:cNvPr>
          <p:cNvSpPr>
            <a:spLocks noGrp="1"/>
          </p:cNvSpPr>
          <p:nvPr>
            <p:ph type="sldNum" sz="quarter" idx="12"/>
          </p:nvPr>
        </p:nvSpPr>
        <p:spPr/>
        <p:txBody>
          <a:bodyPr/>
          <a:lstStyle/>
          <a:p>
            <a:fld id="{BB6EA736-E548-4651-A9B9-8C081C55EB98}" type="slidenum">
              <a:rPr lang="en-GB" smtClean="0"/>
              <a:t>‹#›</a:t>
            </a:fld>
            <a:endParaRPr lang="en-GB" dirty="0"/>
          </a:p>
        </p:txBody>
      </p:sp>
    </p:spTree>
    <p:extLst>
      <p:ext uri="{BB962C8B-B14F-4D97-AF65-F5344CB8AC3E}">
        <p14:creationId xmlns:p14="http://schemas.microsoft.com/office/powerpoint/2010/main" val="106809754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01E3A-11BE-87FA-1B48-ECFAE3DBFDB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5D53E0B-690D-1EAB-2D3A-26056E4AF05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0203223-508B-EE29-8E35-D8FF958FA40E}"/>
              </a:ext>
            </a:extLst>
          </p:cNvPr>
          <p:cNvSpPr>
            <a:spLocks noGrp="1"/>
          </p:cNvSpPr>
          <p:nvPr>
            <p:ph type="dt" sz="half" idx="10"/>
          </p:nvPr>
        </p:nvSpPr>
        <p:spPr/>
        <p:txBody>
          <a:bodyPr/>
          <a:lstStyle/>
          <a:p>
            <a:fld id="{1576DA4D-A459-43EC-8313-D2EF92F047CA}" type="datetimeFigureOut">
              <a:rPr lang="en-GB" smtClean="0"/>
              <a:t>16/06/2023</a:t>
            </a:fld>
            <a:endParaRPr lang="en-GB" dirty="0"/>
          </a:p>
        </p:txBody>
      </p:sp>
      <p:sp>
        <p:nvSpPr>
          <p:cNvPr id="5" name="Footer Placeholder 4">
            <a:extLst>
              <a:ext uri="{FF2B5EF4-FFF2-40B4-BE49-F238E27FC236}">
                <a16:creationId xmlns:a16="http://schemas.microsoft.com/office/drawing/2014/main" id="{731A581D-10A9-FBDE-6F0B-B97D4B53E644}"/>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B66801B-068B-F457-BC16-08272C8CB320}"/>
              </a:ext>
            </a:extLst>
          </p:cNvPr>
          <p:cNvSpPr>
            <a:spLocks noGrp="1"/>
          </p:cNvSpPr>
          <p:nvPr>
            <p:ph type="sldNum" sz="quarter" idx="12"/>
          </p:nvPr>
        </p:nvSpPr>
        <p:spPr/>
        <p:txBody>
          <a:bodyPr/>
          <a:lstStyle/>
          <a:p>
            <a:fld id="{BB6EA736-E548-4651-A9B9-8C081C55EB98}" type="slidenum">
              <a:rPr lang="en-GB" smtClean="0"/>
              <a:t>‹#›</a:t>
            </a:fld>
            <a:endParaRPr lang="en-GB" dirty="0"/>
          </a:p>
        </p:txBody>
      </p:sp>
    </p:spTree>
    <p:extLst>
      <p:ext uri="{BB962C8B-B14F-4D97-AF65-F5344CB8AC3E}">
        <p14:creationId xmlns:p14="http://schemas.microsoft.com/office/powerpoint/2010/main" val="238273169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5245C-0F50-ABD7-4AF2-35B79D321F1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D8ACB40-C32F-6FE6-A364-D0358BBD370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EAB03EF-3649-AEE9-70FE-AFD82C6E1789}"/>
              </a:ext>
            </a:extLst>
          </p:cNvPr>
          <p:cNvSpPr>
            <a:spLocks noGrp="1"/>
          </p:cNvSpPr>
          <p:nvPr>
            <p:ph type="dt" sz="half" idx="10"/>
          </p:nvPr>
        </p:nvSpPr>
        <p:spPr/>
        <p:txBody>
          <a:bodyPr/>
          <a:lstStyle/>
          <a:p>
            <a:fld id="{1576DA4D-A459-43EC-8313-D2EF92F047CA}" type="datetimeFigureOut">
              <a:rPr lang="en-GB" smtClean="0"/>
              <a:t>16/06/2023</a:t>
            </a:fld>
            <a:endParaRPr lang="en-GB" dirty="0"/>
          </a:p>
        </p:txBody>
      </p:sp>
      <p:sp>
        <p:nvSpPr>
          <p:cNvPr id="5" name="Footer Placeholder 4">
            <a:extLst>
              <a:ext uri="{FF2B5EF4-FFF2-40B4-BE49-F238E27FC236}">
                <a16:creationId xmlns:a16="http://schemas.microsoft.com/office/drawing/2014/main" id="{261831AF-D9F1-2C55-A295-70306D361BB8}"/>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FDEB9895-4CB8-BBD0-A0AD-FE943126CDFB}"/>
              </a:ext>
            </a:extLst>
          </p:cNvPr>
          <p:cNvSpPr>
            <a:spLocks noGrp="1"/>
          </p:cNvSpPr>
          <p:nvPr>
            <p:ph type="sldNum" sz="quarter" idx="12"/>
          </p:nvPr>
        </p:nvSpPr>
        <p:spPr/>
        <p:txBody>
          <a:bodyPr/>
          <a:lstStyle/>
          <a:p>
            <a:fld id="{BB6EA736-E548-4651-A9B9-8C081C55EB98}" type="slidenum">
              <a:rPr lang="en-GB" smtClean="0"/>
              <a:t>‹#›</a:t>
            </a:fld>
            <a:endParaRPr lang="en-GB" dirty="0"/>
          </a:p>
        </p:txBody>
      </p:sp>
    </p:spTree>
    <p:extLst>
      <p:ext uri="{BB962C8B-B14F-4D97-AF65-F5344CB8AC3E}">
        <p14:creationId xmlns:p14="http://schemas.microsoft.com/office/powerpoint/2010/main" val="277676220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2A04A-A43F-27FB-1109-72A4BAAE715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0D4B9A0-B693-3BAE-752C-3A5E4327A6D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828CA99-DDAB-3052-4BA8-89EE89CAB62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DA8C882-ABFE-984F-11A0-4AE42CE4CB61}"/>
              </a:ext>
            </a:extLst>
          </p:cNvPr>
          <p:cNvSpPr>
            <a:spLocks noGrp="1"/>
          </p:cNvSpPr>
          <p:nvPr>
            <p:ph type="dt" sz="half" idx="10"/>
          </p:nvPr>
        </p:nvSpPr>
        <p:spPr/>
        <p:txBody>
          <a:bodyPr/>
          <a:lstStyle/>
          <a:p>
            <a:fld id="{1576DA4D-A459-43EC-8313-D2EF92F047CA}" type="datetimeFigureOut">
              <a:rPr lang="en-GB" smtClean="0"/>
              <a:t>16/06/2023</a:t>
            </a:fld>
            <a:endParaRPr lang="en-GB" dirty="0"/>
          </a:p>
        </p:txBody>
      </p:sp>
      <p:sp>
        <p:nvSpPr>
          <p:cNvPr id="6" name="Footer Placeholder 5">
            <a:extLst>
              <a:ext uri="{FF2B5EF4-FFF2-40B4-BE49-F238E27FC236}">
                <a16:creationId xmlns:a16="http://schemas.microsoft.com/office/drawing/2014/main" id="{F5787D2F-A9F5-AC96-651F-9F4BA07ACBBE}"/>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598945B8-519E-9E1D-1F92-ED138FBC6423}"/>
              </a:ext>
            </a:extLst>
          </p:cNvPr>
          <p:cNvSpPr>
            <a:spLocks noGrp="1"/>
          </p:cNvSpPr>
          <p:nvPr>
            <p:ph type="sldNum" sz="quarter" idx="12"/>
          </p:nvPr>
        </p:nvSpPr>
        <p:spPr/>
        <p:txBody>
          <a:bodyPr/>
          <a:lstStyle/>
          <a:p>
            <a:fld id="{BB6EA736-E548-4651-A9B9-8C081C55EB98}" type="slidenum">
              <a:rPr lang="en-GB" smtClean="0"/>
              <a:t>‹#›</a:t>
            </a:fld>
            <a:endParaRPr lang="en-GB" dirty="0"/>
          </a:p>
        </p:txBody>
      </p:sp>
    </p:spTree>
    <p:extLst>
      <p:ext uri="{BB962C8B-B14F-4D97-AF65-F5344CB8AC3E}">
        <p14:creationId xmlns:p14="http://schemas.microsoft.com/office/powerpoint/2010/main" val="144283653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D254C-415D-3D7D-D19F-F9210E25815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A54089C-B701-3019-B856-EACCC9906C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477D80-02E8-C336-97F7-C8BA8CF17A2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4C18166-E1E8-9C90-EDF7-71890DF17C1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1282CE2-4CA7-583B-75D9-DA2342296C5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BC96BF4-100F-4162-4337-E4465556EB71}"/>
              </a:ext>
            </a:extLst>
          </p:cNvPr>
          <p:cNvSpPr>
            <a:spLocks noGrp="1"/>
          </p:cNvSpPr>
          <p:nvPr>
            <p:ph type="dt" sz="half" idx="10"/>
          </p:nvPr>
        </p:nvSpPr>
        <p:spPr/>
        <p:txBody>
          <a:bodyPr/>
          <a:lstStyle/>
          <a:p>
            <a:fld id="{1576DA4D-A459-43EC-8313-D2EF92F047CA}" type="datetimeFigureOut">
              <a:rPr lang="en-GB" smtClean="0"/>
              <a:t>16/06/2023</a:t>
            </a:fld>
            <a:endParaRPr lang="en-GB" dirty="0"/>
          </a:p>
        </p:txBody>
      </p:sp>
      <p:sp>
        <p:nvSpPr>
          <p:cNvPr id="8" name="Footer Placeholder 7">
            <a:extLst>
              <a:ext uri="{FF2B5EF4-FFF2-40B4-BE49-F238E27FC236}">
                <a16:creationId xmlns:a16="http://schemas.microsoft.com/office/drawing/2014/main" id="{8605FF63-575F-DBD4-CA9D-E6B6EC85F720}"/>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C6B46C5C-74A3-8C5C-D57E-754B300E36CB}"/>
              </a:ext>
            </a:extLst>
          </p:cNvPr>
          <p:cNvSpPr>
            <a:spLocks noGrp="1"/>
          </p:cNvSpPr>
          <p:nvPr>
            <p:ph type="sldNum" sz="quarter" idx="12"/>
          </p:nvPr>
        </p:nvSpPr>
        <p:spPr/>
        <p:txBody>
          <a:bodyPr/>
          <a:lstStyle/>
          <a:p>
            <a:fld id="{BB6EA736-E548-4651-A9B9-8C081C55EB98}" type="slidenum">
              <a:rPr lang="en-GB" smtClean="0"/>
              <a:t>‹#›</a:t>
            </a:fld>
            <a:endParaRPr lang="en-GB" dirty="0"/>
          </a:p>
        </p:txBody>
      </p:sp>
    </p:spTree>
    <p:extLst>
      <p:ext uri="{BB962C8B-B14F-4D97-AF65-F5344CB8AC3E}">
        <p14:creationId xmlns:p14="http://schemas.microsoft.com/office/powerpoint/2010/main" val="355113071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243F9-2CA4-AA54-4176-2E7682064AA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967FEA6-B249-14A8-7E88-84CFBD9523B4}"/>
              </a:ext>
            </a:extLst>
          </p:cNvPr>
          <p:cNvSpPr>
            <a:spLocks noGrp="1"/>
          </p:cNvSpPr>
          <p:nvPr>
            <p:ph type="dt" sz="half" idx="10"/>
          </p:nvPr>
        </p:nvSpPr>
        <p:spPr/>
        <p:txBody>
          <a:bodyPr/>
          <a:lstStyle/>
          <a:p>
            <a:fld id="{1576DA4D-A459-43EC-8313-D2EF92F047CA}" type="datetimeFigureOut">
              <a:rPr lang="en-GB" smtClean="0"/>
              <a:t>16/06/2023</a:t>
            </a:fld>
            <a:endParaRPr lang="en-GB" dirty="0"/>
          </a:p>
        </p:txBody>
      </p:sp>
      <p:sp>
        <p:nvSpPr>
          <p:cNvPr id="4" name="Footer Placeholder 3">
            <a:extLst>
              <a:ext uri="{FF2B5EF4-FFF2-40B4-BE49-F238E27FC236}">
                <a16:creationId xmlns:a16="http://schemas.microsoft.com/office/drawing/2014/main" id="{E729690F-0878-29E1-2880-CDB3DA810B4B}"/>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2A5D0E81-7001-22D0-EE5A-D1167769685F}"/>
              </a:ext>
            </a:extLst>
          </p:cNvPr>
          <p:cNvSpPr>
            <a:spLocks noGrp="1"/>
          </p:cNvSpPr>
          <p:nvPr>
            <p:ph type="sldNum" sz="quarter" idx="12"/>
          </p:nvPr>
        </p:nvSpPr>
        <p:spPr/>
        <p:txBody>
          <a:bodyPr/>
          <a:lstStyle/>
          <a:p>
            <a:fld id="{BB6EA736-E548-4651-A9B9-8C081C55EB98}" type="slidenum">
              <a:rPr lang="en-GB" smtClean="0"/>
              <a:t>‹#›</a:t>
            </a:fld>
            <a:endParaRPr lang="en-GB" dirty="0"/>
          </a:p>
        </p:txBody>
      </p:sp>
    </p:spTree>
    <p:extLst>
      <p:ext uri="{BB962C8B-B14F-4D97-AF65-F5344CB8AC3E}">
        <p14:creationId xmlns:p14="http://schemas.microsoft.com/office/powerpoint/2010/main" val="153142317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EE8E180-3F9F-22BB-1D5A-B7B9AAFA2A5D}"/>
              </a:ext>
            </a:extLst>
          </p:cNvPr>
          <p:cNvSpPr>
            <a:spLocks noGrp="1"/>
          </p:cNvSpPr>
          <p:nvPr>
            <p:ph type="dt" sz="half" idx="10"/>
          </p:nvPr>
        </p:nvSpPr>
        <p:spPr/>
        <p:txBody>
          <a:bodyPr/>
          <a:lstStyle/>
          <a:p>
            <a:fld id="{1576DA4D-A459-43EC-8313-D2EF92F047CA}" type="datetimeFigureOut">
              <a:rPr lang="en-GB" smtClean="0"/>
              <a:t>16/06/2023</a:t>
            </a:fld>
            <a:endParaRPr lang="en-GB" dirty="0"/>
          </a:p>
        </p:txBody>
      </p:sp>
      <p:sp>
        <p:nvSpPr>
          <p:cNvPr id="3" name="Footer Placeholder 2">
            <a:extLst>
              <a:ext uri="{FF2B5EF4-FFF2-40B4-BE49-F238E27FC236}">
                <a16:creationId xmlns:a16="http://schemas.microsoft.com/office/drawing/2014/main" id="{A95668FA-22B7-B787-3529-A8DB67D18D4F}"/>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00E209CE-A263-1015-768D-845EBD39B0A9}"/>
              </a:ext>
            </a:extLst>
          </p:cNvPr>
          <p:cNvSpPr>
            <a:spLocks noGrp="1"/>
          </p:cNvSpPr>
          <p:nvPr>
            <p:ph type="sldNum" sz="quarter" idx="12"/>
          </p:nvPr>
        </p:nvSpPr>
        <p:spPr/>
        <p:txBody>
          <a:bodyPr/>
          <a:lstStyle/>
          <a:p>
            <a:fld id="{BB6EA736-E548-4651-A9B9-8C081C55EB98}" type="slidenum">
              <a:rPr lang="en-GB" smtClean="0"/>
              <a:t>‹#›</a:t>
            </a:fld>
            <a:endParaRPr lang="en-GB" dirty="0"/>
          </a:p>
        </p:txBody>
      </p:sp>
    </p:spTree>
    <p:extLst>
      <p:ext uri="{BB962C8B-B14F-4D97-AF65-F5344CB8AC3E}">
        <p14:creationId xmlns:p14="http://schemas.microsoft.com/office/powerpoint/2010/main" val="128634139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40DCD-2081-DC0E-EB07-8AA958117F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676A0AD-70D2-1E34-5ECE-4F47A14C565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F83ABC8-22FA-8C2C-9D9D-0B18B49932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BC52D7-3A36-F6D2-D4E4-95327832E996}"/>
              </a:ext>
            </a:extLst>
          </p:cNvPr>
          <p:cNvSpPr>
            <a:spLocks noGrp="1"/>
          </p:cNvSpPr>
          <p:nvPr>
            <p:ph type="dt" sz="half" idx="10"/>
          </p:nvPr>
        </p:nvSpPr>
        <p:spPr/>
        <p:txBody>
          <a:bodyPr/>
          <a:lstStyle/>
          <a:p>
            <a:fld id="{1576DA4D-A459-43EC-8313-D2EF92F047CA}" type="datetimeFigureOut">
              <a:rPr lang="en-GB" smtClean="0"/>
              <a:t>16/06/2023</a:t>
            </a:fld>
            <a:endParaRPr lang="en-GB" dirty="0"/>
          </a:p>
        </p:txBody>
      </p:sp>
      <p:sp>
        <p:nvSpPr>
          <p:cNvPr id="6" name="Footer Placeholder 5">
            <a:extLst>
              <a:ext uri="{FF2B5EF4-FFF2-40B4-BE49-F238E27FC236}">
                <a16:creationId xmlns:a16="http://schemas.microsoft.com/office/drawing/2014/main" id="{C9E88A6F-56CA-FC23-D540-B443B93E5198}"/>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5258F8E6-B0C5-D6C4-C84B-C42AA8A41834}"/>
              </a:ext>
            </a:extLst>
          </p:cNvPr>
          <p:cNvSpPr>
            <a:spLocks noGrp="1"/>
          </p:cNvSpPr>
          <p:nvPr>
            <p:ph type="sldNum" sz="quarter" idx="12"/>
          </p:nvPr>
        </p:nvSpPr>
        <p:spPr/>
        <p:txBody>
          <a:bodyPr/>
          <a:lstStyle/>
          <a:p>
            <a:fld id="{BB6EA736-E548-4651-A9B9-8C081C55EB98}" type="slidenum">
              <a:rPr lang="en-GB" smtClean="0"/>
              <a:t>‹#›</a:t>
            </a:fld>
            <a:endParaRPr lang="en-GB" dirty="0"/>
          </a:p>
        </p:txBody>
      </p:sp>
    </p:spTree>
    <p:extLst>
      <p:ext uri="{BB962C8B-B14F-4D97-AF65-F5344CB8AC3E}">
        <p14:creationId xmlns:p14="http://schemas.microsoft.com/office/powerpoint/2010/main" val="5476001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25F4D-F0A3-DB8D-286E-0DE2A9ED26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7DBCA61-79BC-0E78-5661-FE7CFE83E8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EDBAF074-0F9C-3638-24DB-BB16F8BFD1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BA3454A-5EED-7E67-506E-1F97B7BDA8EF}"/>
              </a:ext>
            </a:extLst>
          </p:cNvPr>
          <p:cNvSpPr>
            <a:spLocks noGrp="1"/>
          </p:cNvSpPr>
          <p:nvPr>
            <p:ph type="dt" sz="half" idx="10"/>
          </p:nvPr>
        </p:nvSpPr>
        <p:spPr/>
        <p:txBody>
          <a:bodyPr/>
          <a:lstStyle/>
          <a:p>
            <a:fld id="{1576DA4D-A459-43EC-8313-D2EF92F047CA}" type="datetimeFigureOut">
              <a:rPr lang="en-GB" smtClean="0"/>
              <a:t>16/06/2023</a:t>
            </a:fld>
            <a:endParaRPr lang="en-GB" dirty="0"/>
          </a:p>
        </p:txBody>
      </p:sp>
      <p:sp>
        <p:nvSpPr>
          <p:cNvPr id="6" name="Footer Placeholder 5">
            <a:extLst>
              <a:ext uri="{FF2B5EF4-FFF2-40B4-BE49-F238E27FC236}">
                <a16:creationId xmlns:a16="http://schemas.microsoft.com/office/drawing/2014/main" id="{B7C6A406-3317-B83B-8C1B-B937356EAA76}"/>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B05BCA26-77A4-7316-6C71-DC162B788839}"/>
              </a:ext>
            </a:extLst>
          </p:cNvPr>
          <p:cNvSpPr>
            <a:spLocks noGrp="1"/>
          </p:cNvSpPr>
          <p:nvPr>
            <p:ph type="sldNum" sz="quarter" idx="12"/>
          </p:nvPr>
        </p:nvSpPr>
        <p:spPr/>
        <p:txBody>
          <a:bodyPr/>
          <a:lstStyle/>
          <a:p>
            <a:fld id="{BB6EA736-E548-4651-A9B9-8C081C55EB98}" type="slidenum">
              <a:rPr lang="en-GB" smtClean="0"/>
              <a:t>‹#›</a:t>
            </a:fld>
            <a:endParaRPr lang="en-GB" dirty="0"/>
          </a:p>
        </p:txBody>
      </p:sp>
    </p:spTree>
    <p:extLst>
      <p:ext uri="{BB962C8B-B14F-4D97-AF65-F5344CB8AC3E}">
        <p14:creationId xmlns:p14="http://schemas.microsoft.com/office/powerpoint/2010/main" val="2208399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4ED2F-4C96-339A-4FE0-A9AB93E2A13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ED05659-4BDB-CAAF-0415-B19EA5EA3FA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06DC22-DA55-8A95-A156-533BEA15A0A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68482BB-24BD-B8AD-7A2F-FBD3C8A2175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6EC2F92-3B01-795E-B4D8-798256C180F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520BE1B-4172-CE66-24F9-A7913093B28B}"/>
              </a:ext>
            </a:extLst>
          </p:cNvPr>
          <p:cNvSpPr>
            <a:spLocks noGrp="1"/>
          </p:cNvSpPr>
          <p:nvPr>
            <p:ph type="dt" sz="half" idx="10"/>
          </p:nvPr>
        </p:nvSpPr>
        <p:spPr/>
        <p:txBody>
          <a:bodyPr/>
          <a:lstStyle/>
          <a:p>
            <a:fld id="{E4CF0BE3-6A8D-4984-B760-ED0626AB0082}" type="datetimeFigureOut">
              <a:rPr lang="en-GB" smtClean="0"/>
              <a:t>16/06/2023</a:t>
            </a:fld>
            <a:endParaRPr lang="en-GB" dirty="0"/>
          </a:p>
        </p:txBody>
      </p:sp>
      <p:sp>
        <p:nvSpPr>
          <p:cNvPr id="8" name="Footer Placeholder 7">
            <a:extLst>
              <a:ext uri="{FF2B5EF4-FFF2-40B4-BE49-F238E27FC236}">
                <a16:creationId xmlns:a16="http://schemas.microsoft.com/office/drawing/2014/main" id="{F832C750-6CBA-5ACB-3498-846D19AC49CB}"/>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24330FFD-61B0-36FC-74E6-563324033C27}"/>
              </a:ext>
            </a:extLst>
          </p:cNvPr>
          <p:cNvSpPr>
            <a:spLocks noGrp="1"/>
          </p:cNvSpPr>
          <p:nvPr>
            <p:ph type="sldNum" sz="quarter" idx="12"/>
          </p:nvPr>
        </p:nvSpPr>
        <p:spPr/>
        <p:txBody>
          <a:bodyPr/>
          <a:lstStyle/>
          <a:p>
            <a:fld id="{39C0EAFD-05BE-4049-801D-226FD712920F}" type="slidenum">
              <a:rPr lang="en-GB" smtClean="0"/>
              <a:t>‹#›</a:t>
            </a:fld>
            <a:endParaRPr lang="en-GB" dirty="0"/>
          </a:p>
        </p:txBody>
      </p:sp>
    </p:spTree>
    <p:extLst>
      <p:ext uri="{BB962C8B-B14F-4D97-AF65-F5344CB8AC3E}">
        <p14:creationId xmlns:p14="http://schemas.microsoft.com/office/powerpoint/2010/main" val="144494667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0492D-3A17-39D7-5C80-1FC9C108EF4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DBD1FF6-1A08-802F-01BA-3C405F34E47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2015FB4-6626-BDEB-822C-16D0787B834F}"/>
              </a:ext>
            </a:extLst>
          </p:cNvPr>
          <p:cNvSpPr>
            <a:spLocks noGrp="1"/>
          </p:cNvSpPr>
          <p:nvPr>
            <p:ph type="dt" sz="half" idx="10"/>
          </p:nvPr>
        </p:nvSpPr>
        <p:spPr/>
        <p:txBody>
          <a:bodyPr/>
          <a:lstStyle/>
          <a:p>
            <a:fld id="{1576DA4D-A459-43EC-8313-D2EF92F047CA}" type="datetimeFigureOut">
              <a:rPr lang="en-GB" smtClean="0"/>
              <a:t>16/06/2023</a:t>
            </a:fld>
            <a:endParaRPr lang="en-GB" dirty="0"/>
          </a:p>
        </p:txBody>
      </p:sp>
      <p:sp>
        <p:nvSpPr>
          <p:cNvPr id="5" name="Footer Placeholder 4">
            <a:extLst>
              <a:ext uri="{FF2B5EF4-FFF2-40B4-BE49-F238E27FC236}">
                <a16:creationId xmlns:a16="http://schemas.microsoft.com/office/drawing/2014/main" id="{3C054F23-4A6E-FE4E-9B95-E26C2279720C}"/>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A361C975-8740-6EDA-CDF3-3158AF6276BD}"/>
              </a:ext>
            </a:extLst>
          </p:cNvPr>
          <p:cNvSpPr>
            <a:spLocks noGrp="1"/>
          </p:cNvSpPr>
          <p:nvPr>
            <p:ph type="sldNum" sz="quarter" idx="12"/>
          </p:nvPr>
        </p:nvSpPr>
        <p:spPr/>
        <p:txBody>
          <a:bodyPr/>
          <a:lstStyle/>
          <a:p>
            <a:fld id="{BB6EA736-E548-4651-A9B9-8C081C55EB98}" type="slidenum">
              <a:rPr lang="en-GB" smtClean="0"/>
              <a:t>‹#›</a:t>
            </a:fld>
            <a:endParaRPr lang="en-GB" dirty="0"/>
          </a:p>
        </p:txBody>
      </p:sp>
    </p:spTree>
    <p:extLst>
      <p:ext uri="{BB962C8B-B14F-4D97-AF65-F5344CB8AC3E}">
        <p14:creationId xmlns:p14="http://schemas.microsoft.com/office/powerpoint/2010/main" val="130046688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35B70F4-729F-F65C-C92D-D3D41402BFA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5D1B96B-3A0D-AAA7-D927-3CD3460393A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F22B67A-CFB0-8CDF-3883-21A235D80B6C}"/>
              </a:ext>
            </a:extLst>
          </p:cNvPr>
          <p:cNvSpPr>
            <a:spLocks noGrp="1"/>
          </p:cNvSpPr>
          <p:nvPr>
            <p:ph type="dt" sz="half" idx="10"/>
          </p:nvPr>
        </p:nvSpPr>
        <p:spPr/>
        <p:txBody>
          <a:bodyPr/>
          <a:lstStyle/>
          <a:p>
            <a:fld id="{1576DA4D-A459-43EC-8313-D2EF92F047CA}" type="datetimeFigureOut">
              <a:rPr lang="en-GB" smtClean="0"/>
              <a:t>16/06/2023</a:t>
            </a:fld>
            <a:endParaRPr lang="en-GB" dirty="0"/>
          </a:p>
        </p:txBody>
      </p:sp>
      <p:sp>
        <p:nvSpPr>
          <p:cNvPr id="5" name="Footer Placeholder 4">
            <a:extLst>
              <a:ext uri="{FF2B5EF4-FFF2-40B4-BE49-F238E27FC236}">
                <a16:creationId xmlns:a16="http://schemas.microsoft.com/office/drawing/2014/main" id="{6D277243-124F-6475-C736-BA4522217D8F}"/>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6E32EDEB-6A0E-9F0C-95EA-B8EA4DB5D961}"/>
              </a:ext>
            </a:extLst>
          </p:cNvPr>
          <p:cNvSpPr>
            <a:spLocks noGrp="1"/>
          </p:cNvSpPr>
          <p:nvPr>
            <p:ph type="sldNum" sz="quarter" idx="12"/>
          </p:nvPr>
        </p:nvSpPr>
        <p:spPr/>
        <p:txBody>
          <a:bodyPr/>
          <a:lstStyle/>
          <a:p>
            <a:fld id="{BB6EA736-E548-4651-A9B9-8C081C55EB98}" type="slidenum">
              <a:rPr lang="en-GB" smtClean="0"/>
              <a:t>‹#›</a:t>
            </a:fld>
            <a:endParaRPr lang="en-GB" dirty="0"/>
          </a:p>
        </p:txBody>
      </p:sp>
    </p:spTree>
    <p:extLst>
      <p:ext uri="{BB962C8B-B14F-4D97-AF65-F5344CB8AC3E}">
        <p14:creationId xmlns:p14="http://schemas.microsoft.com/office/powerpoint/2010/main" val="244380720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586800" y="583200"/>
            <a:ext cx="10515600" cy="586800"/>
          </a:xfrm>
          <a:prstGeom prst="rect">
            <a:avLst/>
          </a:prstGeom>
        </p:spPr>
        <p:txBody>
          <a:bodyPr/>
          <a:lstStyle/>
          <a:p>
            <a:r>
              <a:rPr lang="en-US"/>
              <a:t>Click to edit Master title style</a:t>
            </a:r>
          </a:p>
        </p:txBody>
      </p:sp>
      <p:cxnSp>
        <p:nvCxnSpPr>
          <p:cNvPr id="6" name="Straight Connector 5" descr="Line" title="Line"/>
          <p:cNvCxnSpPr/>
          <p:nvPr userDrawn="1"/>
        </p:nvCxnSpPr>
        <p:spPr>
          <a:xfrm>
            <a:off x="587375" y="6341482"/>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5" name="Text Placeholder 5"/>
          <p:cNvSpPr>
            <a:spLocks noGrp="1"/>
          </p:cNvSpPr>
          <p:nvPr>
            <p:ph type="body" sz="quarter" idx="11"/>
          </p:nvPr>
        </p:nvSpPr>
        <p:spPr>
          <a:xfrm>
            <a:off x="586799" y="6274800"/>
            <a:ext cx="11017826" cy="382588"/>
          </a:xfrm>
        </p:spPr>
        <p:txBody>
          <a:bodyPr>
            <a:normAutofit/>
          </a:bodyPr>
          <a:lstStyle>
            <a:lvl1pPr marL="0" indent="0">
              <a:buNone/>
              <a:defRPr sz="1600"/>
            </a:lvl1pPr>
          </a:lstStyle>
          <a:p>
            <a:pPr lvl="0"/>
            <a:r>
              <a:rPr lang="en-US"/>
              <a:t>Click to edit Master text styles</a:t>
            </a:r>
          </a:p>
        </p:txBody>
      </p:sp>
    </p:spTree>
    <p:extLst>
      <p:ext uri="{BB962C8B-B14F-4D97-AF65-F5344CB8AC3E}">
        <p14:creationId xmlns:p14="http://schemas.microsoft.com/office/powerpoint/2010/main" val="330011638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9D2D5-F180-A36C-EC5B-B5089AF770C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C56A918-AD60-DE5D-840E-435308AF3AC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A85EA74-9669-4AFC-B4B2-C624D91F851A}"/>
              </a:ext>
            </a:extLst>
          </p:cNvPr>
          <p:cNvSpPr>
            <a:spLocks noGrp="1"/>
          </p:cNvSpPr>
          <p:nvPr>
            <p:ph type="dt" sz="half" idx="10"/>
          </p:nvPr>
        </p:nvSpPr>
        <p:spPr/>
        <p:txBody>
          <a:bodyPr/>
          <a:lstStyle/>
          <a:p>
            <a:fld id="{A9BC734D-9D53-4625-A014-948E0A0C2E9A}" type="datetimeFigureOut">
              <a:rPr lang="en-GB" smtClean="0"/>
              <a:t>16/06/2023</a:t>
            </a:fld>
            <a:endParaRPr lang="en-GB" dirty="0"/>
          </a:p>
        </p:txBody>
      </p:sp>
      <p:sp>
        <p:nvSpPr>
          <p:cNvPr id="5" name="Footer Placeholder 4">
            <a:extLst>
              <a:ext uri="{FF2B5EF4-FFF2-40B4-BE49-F238E27FC236}">
                <a16:creationId xmlns:a16="http://schemas.microsoft.com/office/drawing/2014/main" id="{36463187-F215-8093-A93C-CF9D2533EFE9}"/>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FE40750-91BA-4F08-726B-CD076FB18B72}"/>
              </a:ext>
            </a:extLst>
          </p:cNvPr>
          <p:cNvSpPr>
            <a:spLocks noGrp="1"/>
          </p:cNvSpPr>
          <p:nvPr>
            <p:ph type="sldNum" sz="quarter" idx="12"/>
          </p:nvPr>
        </p:nvSpPr>
        <p:spPr/>
        <p:txBody>
          <a:bodyPr/>
          <a:lstStyle/>
          <a:p>
            <a:fld id="{476ECF57-FBB9-42ED-A967-F750FCF19937}" type="slidenum">
              <a:rPr lang="en-GB" smtClean="0"/>
              <a:t>‹#›</a:t>
            </a:fld>
            <a:endParaRPr lang="en-GB" dirty="0"/>
          </a:p>
        </p:txBody>
      </p:sp>
    </p:spTree>
    <p:extLst>
      <p:ext uri="{BB962C8B-B14F-4D97-AF65-F5344CB8AC3E}">
        <p14:creationId xmlns:p14="http://schemas.microsoft.com/office/powerpoint/2010/main" val="308623899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3D6F9-62FF-E972-68FE-3CD44ED528F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457148F-3CEB-0BC1-024C-166E5E65834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E24E586-D2BF-9AF6-8E37-8F2822E51997}"/>
              </a:ext>
            </a:extLst>
          </p:cNvPr>
          <p:cNvSpPr>
            <a:spLocks noGrp="1"/>
          </p:cNvSpPr>
          <p:nvPr>
            <p:ph type="dt" sz="half" idx="10"/>
          </p:nvPr>
        </p:nvSpPr>
        <p:spPr/>
        <p:txBody>
          <a:bodyPr/>
          <a:lstStyle/>
          <a:p>
            <a:fld id="{A9BC734D-9D53-4625-A014-948E0A0C2E9A}" type="datetimeFigureOut">
              <a:rPr lang="en-GB" smtClean="0"/>
              <a:t>16/06/2023</a:t>
            </a:fld>
            <a:endParaRPr lang="en-GB" dirty="0"/>
          </a:p>
        </p:txBody>
      </p:sp>
      <p:sp>
        <p:nvSpPr>
          <p:cNvPr id="5" name="Footer Placeholder 4">
            <a:extLst>
              <a:ext uri="{FF2B5EF4-FFF2-40B4-BE49-F238E27FC236}">
                <a16:creationId xmlns:a16="http://schemas.microsoft.com/office/drawing/2014/main" id="{B3772EC1-F9EB-EEC3-5B58-C54B9D872A5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B423E319-4FF0-7365-1944-6BA53926ABC2}"/>
              </a:ext>
            </a:extLst>
          </p:cNvPr>
          <p:cNvSpPr>
            <a:spLocks noGrp="1"/>
          </p:cNvSpPr>
          <p:nvPr>
            <p:ph type="sldNum" sz="quarter" idx="12"/>
          </p:nvPr>
        </p:nvSpPr>
        <p:spPr/>
        <p:txBody>
          <a:bodyPr/>
          <a:lstStyle/>
          <a:p>
            <a:fld id="{476ECF57-FBB9-42ED-A967-F750FCF19937}" type="slidenum">
              <a:rPr lang="en-GB" smtClean="0"/>
              <a:t>‹#›</a:t>
            </a:fld>
            <a:endParaRPr lang="en-GB" dirty="0"/>
          </a:p>
        </p:txBody>
      </p:sp>
    </p:spTree>
    <p:extLst>
      <p:ext uri="{BB962C8B-B14F-4D97-AF65-F5344CB8AC3E}">
        <p14:creationId xmlns:p14="http://schemas.microsoft.com/office/powerpoint/2010/main" val="147767776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F1E47-C4A1-7517-027D-6A928DB790F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2DA8E1B-D9D1-2635-9ED7-5A6C249DADA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6456CF0-86C5-1FAD-AE69-A34678D71C5F}"/>
              </a:ext>
            </a:extLst>
          </p:cNvPr>
          <p:cNvSpPr>
            <a:spLocks noGrp="1"/>
          </p:cNvSpPr>
          <p:nvPr>
            <p:ph type="dt" sz="half" idx="10"/>
          </p:nvPr>
        </p:nvSpPr>
        <p:spPr/>
        <p:txBody>
          <a:bodyPr/>
          <a:lstStyle/>
          <a:p>
            <a:fld id="{A9BC734D-9D53-4625-A014-948E0A0C2E9A}" type="datetimeFigureOut">
              <a:rPr lang="en-GB" smtClean="0"/>
              <a:t>16/06/2023</a:t>
            </a:fld>
            <a:endParaRPr lang="en-GB" dirty="0"/>
          </a:p>
        </p:txBody>
      </p:sp>
      <p:sp>
        <p:nvSpPr>
          <p:cNvPr id="5" name="Footer Placeholder 4">
            <a:extLst>
              <a:ext uri="{FF2B5EF4-FFF2-40B4-BE49-F238E27FC236}">
                <a16:creationId xmlns:a16="http://schemas.microsoft.com/office/drawing/2014/main" id="{5E040B39-B2B6-22BD-C0ED-B60A491002AF}"/>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B50E4A48-F940-9628-5D58-CEB816FFB34C}"/>
              </a:ext>
            </a:extLst>
          </p:cNvPr>
          <p:cNvSpPr>
            <a:spLocks noGrp="1"/>
          </p:cNvSpPr>
          <p:nvPr>
            <p:ph type="sldNum" sz="quarter" idx="12"/>
          </p:nvPr>
        </p:nvSpPr>
        <p:spPr/>
        <p:txBody>
          <a:bodyPr/>
          <a:lstStyle/>
          <a:p>
            <a:fld id="{476ECF57-FBB9-42ED-A967-F750FCF19937}" type="slidenum">
              <a:rPr lang="en-GB" smtClean="0"/>
              <a:t>‹#›</a:t>
            </a:fld>
            <a:endParaRPr lang="en-GB" dirty="0"/>
          </a:p>
        </p:txBody>
      </p:sp>
    </p:spTree>
    <p:extLst>
      <p:ext uri="{BB962C8B-B14F-4D97-AF65-F5344CB8AC3E}">
        <p14:creationId xmlns:p14="http://schemas.microsoft.com/office/powerpoint/2010/main" val="285758955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59480-6A36-71E5-6F97-AE26A84D1BA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B8114A4-763D-B6E5-5BE1-B7854D140D7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C9BBE99-CE12-6993-82D9-3877887C600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3638037-E0C7-CD21-F030-CF5767157459}"/>
              </a:ext>
            </a:extLst>
          </p:cNvPr>
          <p:cNvSpPr>
            <a:spLocks noGrp="1"/>
          </p:cNvSpPr>
          <p:nvPr>
            <p:ph type="dt" sz="half" idx="10"/>
          </p:nvPr>
        </p:nvSpPr>
        <p:spPr/>
        <p:txBody>
          <a:bodyPr/>
          <a:lstStyle/>
          <a:p>
            <a:fld id="{A9BC734D-9D53-4625-A014-948E0A0C2E9A}" type="datetimeFigureOut">
              <a:rPr lang="en-GB" smtClean="0"/>
              <a:t>16/06/2023</a:t>
            </a:fld>
            <a:endParaRPr lang="en-GB" dirty="0"/>
          </a:p>
        </p:txBody>
      </p:sp>
      <p:sp>
        <p:nvSpPr>
          <p:cNvPr id="6" name="Footer Placeholder 5">
            <a:extLst>
              <a:ext uri="{FF2B5EF4-FFF2-40B4-BE49-F238E27FC236}">
                <a16:creationId xmlns:a16="http://schemas.microsoft.com/office/drawing/2014/main" id="{EA2A0001-B6A3-3E58-D67E-77FABF29AFF6}"/>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333EF517-81D7-604A-9E38-8544296C03E1}"/>
              </a:ext>
            </a:extLst>
          </p:cNvPr>
          <p:cNvSpPr>
            <a:spLocks noGrp="1"/>
          </p:cNvSpPr>
          <p:nvPr>
            <p:ph type="sldNum" sz="quarter" idx="12"/>
          </p:nvPr>
        </p:nvSpPr>
        <p:spPr/>
        <p:txBody>
          <a:bodyPr/>
          <a:lstStyle/>
          <a:p>
            <a:fld id="{476ECF57-FBB9-42ED-A967-F750FCF19937}" type="slidenum">
              <a:rPr lang="en-GB" smtClean="0"/>
              <a:t>‹#›</a:t>
            </a:fld>
            <a:endParaRPr lang="en-GB" dirty="0"/>
          </a:p>
        </p:txBody>
      </p:sp>
    </p:spTree>
    <p:extLst>
      <p:ext uri="{BB962C8B-B14F-4D97-AF65-F5344CB8AC3E}">
        <p14:creationId xmlns:p14="http://schemas.microsoft.com/office/powerpoint/2010/main" val="371982277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38DE0-578F-5921-11DE-1078425FE74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BAE150B-6BB0-56AB-01D8-A0DA45E29A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0206FCF-181E-7E7C-EA42-E8753C3F3EF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4696EC2-A123-A0E4-DB92-45383C9F337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CA91D6-4BDA-78D6-3577-97D4865B942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EAA0B2B-8480-D930-CA91-389AF357E7BE}"/>
              </a:ext>
            </a:extLst>
          </p:cNvPr>
          <p:cNvSpPr>
            <a:spLocks noGrp="1"/>
          </p:cNvSpPr>
          <p:nvPr>
            <p:ph type="dt" sz="half" idx="10"/>
          </p:nvPr>
        </p:nvSpPr>
        <p:spPr/>
        <p:txBody>
          <a:bodyPr/>
          <a:lstStyle/>
          <a:p>
            <a:fld id="{A9BC734D-9D53-4625-A014-948E0A0C2E9A}" type="datetimeFigureOut">
              <a:rPr lang="en-GB" smtClean="0"/>
              <a:t>16/06/2023</a:t>
            </a:fld>
            <a:endParaRPr lang="en-GB" dirty="0"/>
          </a:p>
        </p:txBody>
      </p:sp>
      <p:sp>
        <p:nvSpPr>
          <p:cNvPr id="8" name="Footer Placeholder 7">
            <a:extLst>
              <a:ext uri="{FF2B5EF4-FFF2-40B4-BE49-F238E27FC236}">
                <a16:creationId xmlns:a16="http://schemas.microsoft.com/office/drawing/2014/main" id="{722371A1-EB48-494D-1332-D58154075C3E}"/>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54543957-7ED0-9F11-05C6-59B9D6133A80}"/>
              </a:ext>
            </a:extLst>
          </p:cNvPr>
          <p:cNvSpPr>
            <a:spLocks noGrp="1"/>
          </p:cNvSpPr>
          <p:nvPr>
            <p:ph type="sldNum" sz="quarter" idx="12"/>
          </p:nvPr>
        </p:nvSpPr>
        <p:spPr/>
        <p:txBody>
          <a:bodyPr/>
          <a:lstStyle/>
          <a:p>
            <a:fld id="{476ECF57-FBB9-42ED-A967-F750FCF19937}" type="slidenum">
              <a:rPr lang="en-GB" smtClean="0"/>
              <a:t>‹#›</a:t>
            </a:fld>
            <a:endParaRPr lang="en-GB" dirty="0"/>
          </a:p>
        </p:txBody>
      </p:sp>
    </p:spTree>
    <p:extLst>
      <p:ext uri="{BB962C8B-B14F-4D97-AF65-F5344CB8AC3E}">
        <p14:creationId xmlns:p14="http://schemas.microsoft.com/office/powerpoint/2010/main" val="16720726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A91FC-4D9B-8983-D536-1AE875ED7FD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7AA5C1E-779F-A37C-428F-87A14414AD3F}"/>
              </a:ext>
            </a:extLst>
          </p:cNvPr>
          <p:cNvSpPr>
            <a:spLocks noGrp="1"/>
          </p:cNvSpPr>
          <p:nvPr>
            <p:ph type="dt" sz="half" idx="10"/>
          </p:nvPr>
        </p:nvSpPr>
        <p:spPr/>
        <p:txBody>
          <a:bodyPr/>
          <a:lstStyle/>
          <a:p>
            <a:fld id="{A9BC734D-9D53-4625-A014-948E0A0C2E9A}" type="datetimeFigureOut">
              <a:rPr lang="en-GB" smtClean="0"/>
              <a:t>16/06/2023</a:t>
            </a:fld>
            <a:endParaRPr lang="en-GB" dirty="0"/>
          </a:p>
        </p:txBody>
      </p:sp>
      <p:sp>
        <p:nvSpPr>
          <p:cNvPr id="4" name="Footer Placeholder 3">
            <a:extLst>
              <a:ext uri="{FF2B5EF4-FFF2-40B4-BE49-F238E27FC236}">
                <a16:creationId xmlns:a16="http://schemas.microsoft.com/office/drawing/2014/main" id="{A51550AC-CC6E-D116-5ECE-4151F7B1FF6E}"/>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07A79948-1E2A-4569-465C-7EBF7B486C5F}"/>
              </a:ext>
            </a:extLst>
          </p:cNvPr>
          <p:cNvSpPr>
            <a:spLocks noGrp="1"/>
          </p:cNvSpPr>
          <p:nvPr>
            <p:ph type="sldNum" sz="quarter" idx="12"/>
          </p:nvPr>
        </p:nvSpPr>
        <p:spPr/>
        <p:txBody>
          <a:bodyPr/>
          <a:lstStyle/>
          <a:p>
            <a:fld id="{476ECF57-FBB9-42ED-A967-F750FCF19937}" type="slidenum">
              <a:rPr lang="en-GB" smtClean="0"/>
              <a:t>‹#›</a:t>
            </a:fld>
            <a:endParaRPr lang="en-GB" dirty="0"/>
          </a:p>
        </p:txBody>
      </p:sp>
    </p:spTree>
    <p:extLst>
      <p:ext uri="{BB962C8B-B14F-4D97-AF65-F5344CB8AC3E}">
        <p14:creationId xmlns:p14="http://schemas.microsoft.com/office/powerpoint/2010/main" val="76374233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55B9B23-9345-D2F5-5885-EEFE8685F466}"/>
              </a:ext>
            </a:extLst>
          </p:cNvPr>
          <p:cNvSpPr>
            <a:spLocks noGrp="1"/>
          </p:cNvSpPr>
          <p:nvPr>
            <p:ph type="dt" sz="half" idx="10"/>
          </p:nvPr>
        </p:nvSpPr>
        <p:spPr/>
        <p:txBody>
          <a:bodyPr/>
          <a:lstStyle/>
          <a:p>
            <a:fld id="{A9BC734D-9D53-4625-A014-948E0A0C2E9A}" type="datetimeFigureOut">
              <a:rPr lang="en-GB" smtClean="0"/>
              <a:t>16/06/2023</a:t>
            </a:fld>
            <a:endParaRPr lang="en-GB" dirty="0"/>
          </a:p>
        </p:txBody>
      </p:sp>
      <p:sp>
        <p:nvSpPr>
          <p:cNvPr id="3" name="Footer Placeholder 2">
            <a:extLst>
              <a:ext uri="{FF2B5EF4-FFF2-40B4-BE49-F238E27FC236}">
                <a16:creationId xmlns:a16="http://schemas.microsoft.com/office/drawing/2014/main" id="{3266560D-8864-3EE6-3581-0F582E3FEAD5}"/>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07AD9FEA-8DC0-9CAB-DA50-39C73311DC03}"/>
              </a:ext>
            </a:extLst>
          </p:cNvPr>
          <p:cNvSpPr>
            <a:spLocks noGrp="1"/>
          </p:cNvSpPr>
          <p:nvPr>
            <p:ph type="sldNum" sz="quarter" idx="12"/>
          </p:nvPr>
        </p:nvSpPr>
        <p:spPr/>
        <p:txBody>
          <a:bodyPr/>
          <a:lstStyle/>
          <a:p>
            <a:fld id="{476ECF57-FBB9-42ED-A967-F750FCF19937}" type="slidenum">
              <a:rPr lang="en-GB" smtClean="0"/>
              <a:t>‹#›</a:t>
            </a:fld>
            <a:endParaRPr lang="en-GB" dirty="0"/>
          </a:p>
        </p:txBody>
      </p:sp>
    </p:spTree>
    <p:extLst>
      <p:ext uri="{BB962C8B-B14F-4D97-AF65-F5344CB8AC3E}">
        <p14:creationId xmlns:p14="http://schemas.microsoft.com/office/powerpoint/2010/main" val="10933828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6955C-281D-C8FD-A6EC-D3AF8280AAD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3B1E4DD-99ED-46A6-EE17-DD309040CCBA}"/>
              </a:ext>
            </a:extLst>
          </p:cNvPr>
          <p:cNvSpPr>
            <a:spLocks noGrp="1"/>
          </p:cNvSpPr>
          <p:nvPr>
            <p:ph type="dt" sz="half" idx="10"/>
          </p:nvPr>
        </p:nvSpPr>
        <p:spPr/>
        <p:txBody>
          <a:bodyPr/>
          <a:lstStyle/>
          <a:p>
            <a:fld id="{E4CF0BE3-6A8D-4984-B760-ED0626AB0082}" type="datetimeFigureOut">
              <a:rPr lang="en-GB" smtClean="0"/>
              <a:t>16/06/2023</a:t>
            </a:fld>
            <a:endParaRPr lang="en-GB" dirty="0"/>
          </a:p>
        </p:txBody>
      </p:sp>
      <p:sp>
        <p:nvSpPr>
          <p:cNvPr id="4" name="Footer Placeholder 3">
            <a:extLst>
              <a:ext uri="{FF2B5EF4-FFF2-40B4-BE49-F238E27FC236}">
                <a16:creationId xmlns:a16="http://schemas.microsoft.com/office/drawing/2014/main" id="{EC9B6D82-B164-E82F-DE53-9F1AF8885D1E}"/>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E76D87C5-DFE5-014D-0297-F642113EA800}"/>
              </a:ext>
            </a:extLst>
          </p:cNvPr>
          <p:cNvSpPr>
            <a:spLocks noGrp="1"/>
          </p:cNvSpPr>
          <p:nvPr>
            <p:ph type="sldNum" sz="quarter" idx="12"/>
          </p:nvPr>
        </p:nvSpPr>
        <p:spPr/>
        <p:txBody>
          <a:bodyPr/>
          <a:lstStyle/>
          <a:p>
            <a:fld id="{39C0EAFD-05BE-4049-801D-226FD712920F}" type="slidenum">
              <a:rPr lang="en-GB" smtClean="0"/>
              <a:t>‹#›</a:t>
            </a:fld>
            <a:endParaRPr lang="en-GB" dirty="0"/>
          </a:p>
        </p:txBody>
      </p:sp>
    </p:spTree>
    <p:extLst>
      <p:ext uri="{BB962C8B-B14F-4D97-AF65-F5344CB8AC3E}">
        <p14:creationId xmlns:p14="http://schemas.microsoft.com/office/powerpoint/2010/main" val="115824777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57376-41BA-5F6D-8AE3-EBEC06F283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934403C-9A06-588A-55B9-DF749D4474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F41CB4C-9654-5F10-D75C-447476A818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7FEB77-63B7-4E83-3DF2-1E77B16ADC23}"/>
              </a:ext>
            </a:extLst>
          </p:cNvPr>
          <p:cNvSpPr>
            <a:spLocks noGrp="1"/>
          </p:cNvSpPr>
          <p:nvPr>
            <p:ph type="dt" sz="half" idx="10"/>
          </p:nvPr>
        </p:nvSpPr>
        <p:spPr/>
        <p:txBody>
          <a:bodyPr/>
          <a:lstStyle/>
          <a:p>
            <a:fld id="{A9BC734D-9D53-4625-A014-948E0A0C2E9A}" type="datetimeFigureOut">
              <a:rPr lang="en-GB" smtClean="0"/>
              <a:t>16/06/2023</a:t>
            </a:fld>
            <a:endParaRPr lang="en-GB" dirty="0"/>
          </a:p>
        </p:txBody>
      </p:sp>
      <p:sp>
        <p:nvSpPr>
          <p:cNvPr id="6" name="Footer Placeholder 5">
            <a:extLst>
              <a:ext uri="{FF2B5EF4-FFF2-40B4-BE49-F238E27FC236}">
                <a16:creationId xmlns:a16="http://schemas.microsoft.com/office/drawing/2014/main" id="{12AAD2A0-5BC4-3DCA-372A-E08ACED2CFDE}"/>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8083FCA3-E530-9FFA-2D0F-352A063907C5}"/>
              </a:ext>
            </a:extLst>
          </p:cNvPr>
          <p:cNvSpPr>
            <a:spLocks noGrp="1"/>
          </p:cNvSpPr>
          <p:nvPr>
            <p:ph type="sldNum" sz="quarter" idx="12"/>
          </p:nvPr>
        </p:nvSpPr>
        <p:spPr/>
        <p:txBody>
          <a:bodyPr/>
          <a:lstStyle/>
          <a:p>
            <a:fld id="{476ECF57-FBB9-42ED-A967-F750FCF19937}" type="slidenum">
              <a:rPr lang="en-GB" smtClean="0"/>
              <a:t>‹#›</a:t>
            </a:fld>
            <a:endParaRPr lang="en-GB" dirty="0"/>
          </a:p>
        </p:txBody>
      </p:sp>
    </p:spTree>
    <p:extLst>
      <p:ext uri="{BB962C8B-B14F-4D97-AF65-F5344CB8AC3E}">
        <p14:creationId xmlns:p14="http://schemas.microsoft.com/office/powerpoint/2010/main" val="68011513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00334-2A08-0EEC-C679-EBB8A1C915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58D420E-FF89-5065-9A56-4EB0F574F3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38BAF4BE-02AF-E51E-D138-EA7756D8F1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A520BC2-9C64-383C-B695-BF65715E749A}"/>
              </a:ext>
            </a:extLst>
          </p:cNvPr>
          <p:cNvSpPr>
            <a:spLocks noGrp="1"/>
          </p:cNvSpPr>
          <p:nvPr>
            <p:ph type="dt" sz="half" idx="10"/>
          </p:nvPr>
        </p:nvSpPr>
        <p:spPr/>
        <p:txBody>
          <a:bodyPr/>
          <a:lstStyle/>
          <a:p>
            <a:fld id="{A9BC734D-9D53-4625-A014-948E0A0C2E9A}" type="datetimeFigureOut">
              <a:rPr lang="en-GB" smtClean="0"/>
              <a:t>16/06/2023</a:t>
            </a:fld>
            <a:endParaRPr lang="en-GB" dirty="0"/>
          </a:p>
        </p:txBody>
      </p:sp>
      <p:sp>
        <p:nvSpPr>
          <p:cNvPr id="6" name="Footer Placeholder 5">
            <a:extLst>
              <a:ext uri="{FF2B5EF4-FFF2-40B4-BE49-F238E27FC236}">
                <a16:creationId xmlns:a16="http://schemas.microsoft.com/office/drawing/2014/main" id="{DC1F932A-D078-642A-2915-91FAE770F8F8}"/>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4181D6E6-B97B-159E-45D5-C17B3792D6D7}"/>
              </a:ext>
            </a:extLst>
          </p:cNvPr>
          <p:cNvSpPr>
            <a:spLocks noGrp="1"/>
          </p:cNvSpPr>
          <p:nvPr>
            <p:ph type="sldNum" sz="quarter" idx="12"/>
          </p:nvPr>
        </p:nvSpPr>
        <p:spPr/>
        <p:txBody>
          <a:bodyPr/>
          <a:lstStyle/>
          <a:p>
            <a:fld id="{476ECF57-FBB9-42ED-A967-F750FCF19937}" type="slidenum">
              <a:rPr lang="en-GB" smtClean="0"/>
              <a:t>‹#›</a:t>
            </a:fld>
            <a:endParaRPr lang="en-GB" dirty="0"/>
          </a:p>
        </p:txBody>
      </p:sp>
    </p:spTree>
    <p:extLst>
      <p:ext uri="{BB962C8B-B14F-4D97-AF65-F5344CB8AC3E}">
        <p14:creationId xmlns:p14="http://schemas.microsoft.com/office/powerpoint/2010/main" val="252582976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4F48C-6EE2-512A-581A-4F770F5567E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8324A8F-B6E8-215B-F0D8-50528D01280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BBC54B6-AEA1-DAB1-8B0B-237EB712D285}"/>
              </a:ext>
            </a:extLst>
          </p:cNvPr>
          <p:cNvSpPr>
            <a:spLocks noGrp="1"/>
          </p:cNvSpPr>
          <p:nvPr>
            <p:ph type="dt" sz="half" idx="10"/>
          </p:nvPr>
        </p:nvSpPr>
        <p:spPr/>
        <p:txBody>
          <a:bodyPr/>
          <a:lstStyle/>
          <a:p>
            <a:fld id="{A9BC734D-9D53-4625-A014-948E0A0C2E9A}" type="datetimeFigureOut">
              <a:rPr lang="en-GB" smtClean="0"/>
              <a:t>16/06/2023</a:t>
            </a:fld>
            <a:endParaRPr lang="en-GB" dirty="0"/>
          </a:p>
        </p:txBody>
      </p:sp>
      <p:sp>
        <p:nvSpPr>
          <p:cNvPr id="5" name="Footer Placeholder 4">
            <a:extLst>
              <a:ext uri="{FF2B5EF4-FFF2-40B4-BE49-F238E27FC236}">
                <a16:creationId xmlns:a16="http://schemas.microsoft.com/office/drawing/2014/main" id="{1A7CF9E5-F1AA-6FBB-0407-E7B75DFA0496}"/>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38C39920-CCCD-88AD-593B-14DB7F1094A6}"/>
              </a:ext>
            </a:extLst>
          </p:cNvPr>
          <p:cNvSpPr>
            <a:spLocks noGrp="1"/>
          </p:cNvSpPr>
          <p:nvPr>
            <p:ph type="sldNum" sz="quarter" idx="12"/>
          </p:nvPr>
        </p:nvSpPr>
        <p:spPr/>
        <p:txBody>
          <a:bodyPr/>
          <a:lstStyle/>
          <a:p>
            <a:fld id="{476ECF57-FBB9-42ED-A967-F750FCF19937}" type="slidenum">
              <a:rPr lang="en-GB" smtClean="0"/>
              <a:t>‹#›</a:t>
            </a:fld>
            <a:endParaRPr lang="en-GB" dirty="0"/>
          </a:p>
        </p:txBody>
      </p:sp>
    </p:spTree>
    <p:extLst>
      <p:ext uri="{BB962C8B-B14F-4D97-AF65-F5344CB8AC3E}">
        <p14:creationId xmlns:p14="http://schemas.microsoft.com/office/powerpoint/2010/main" val="360088846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69ED231-926E-8613-1A72-B493EC97354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437E25B-0C30-3F91-7797-D2CF8ED6B1D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EF791FE-5EF9-A35E-3DC0-911F9331EAE9}"/>
              </a:ext>
            </a:extLst>
          </p:cNvPr>
          <p:cNvSpPr>
            <a:spLocks noGrp="1"/>
          </p:cNvSpPr>
          <p:nvPr>
            <p:ph type="dt" sz="half" idx="10"/>
          </p:nvPr>
        </p:nvSpPr>
        <p:spPr/>
        <p:txBody>
          <a:bodyPr/>
          <a:lstStyle/>
          <a:p>
            <a:fld id="{A9BC734D-9D53-4625-A014-948E0A0C2E9A}" type="datetimeFigureOut">
              <a:rPr lang="en-GB" smtClean="0"/>
              <a:t>16/06/2023</a:t>
            </a:fld>
            <a:endParaRPr lang="en-GB" dirty="0"/>
          </a:p>
        </p:txBody>
      </p:sp>
      <p:sp>
        <p:nvSpPr>
          <p:cNvPr id="5" name="Footer Placeholder 4">
            <a:extLst>
              <a:ext uri="{FF2B5EF4-FFF2-40B4-BE49-F238E27FC236}">
                <a16:creationId xmlns:a16="http://schemas.microsoft.com/office/drawing/2014/main" id="{B70A469C-9402-2D7D-A78F-39B086822418}"/>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FC110555-E75D-B7BD-0A4A-A5C6BDD2C794}"/>
              </a:ext>
            </a:extLst>
          </p:cNvPr>
          <p:cNvSpPr>
            <a:spLocks noGrp="1"/>
          </p:cNvSpPr>
          <p:nvPr>
            <p:ph type="sldNum" sz="quarter" idx="12"/>
          </p:nvPr>
        </p:nvSpPr>
        <p:spPr/>
        <p:txBody>
          <a:bodyPr/>
          <a:lstStyle/>
          <a:p>
            <a:fld id="{476ECF57-FBB9-42ED-A967-F750FCF19937}" type="slidenum">
              <a:rPr lang="en-GB" smtClean="0"/>
              <a:t>‹#›</a:t>
            </a:fld>
            <a:endParaRPr lang="en-GB" dirty="0"/>
          </a:p>
        </p:txBody>
      </p:sp>
    </p:spTree>
    <p:extLst>
      <p:ext uri="{BB962C8B-B14F-4D97-AF65-F5344CB8AC3E}">
        <p14:creationId xmlns:p14="http://schemas.microsoft.com/office/powerpoint/2010/main" val="126449017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586800" y="583200"/>
            <a:ext cx="10515600" cy="586800"/>
          </a:xfrm>
          <a:prstGeom prst="rect">
            <a:avLst/>
          </a:prstGeom>
        </p:spPr>
        <p:txBody>
          <a:bodyPr/>
          <a:lstStyle/>
          <a:p>
            <a:r>
              <a:rPr lang="en-US"/>
              <a:t>Click to edit Master title style</a:t>
            </a:r>
          </a:p>
        </p:txBody>
      </p:sp>
      <p:cxnSp>
        <p:nvCxnSpPr>
          <p:cNvPr id="6" name="Straight Connector 5" descr="Line" title="Line"/>
          <p:cNvCxnSpPr/>
          <p:nvPr userDrawn="1"/>
        </p:nvCxnSpPr>
        <p:spPr>
          <a:xfrm>
            <a:off x="587375" y="6341482"/>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5" name="Text Placeholder 5"/>
          <p:cNvSpPr>
            <a:spLocks noGrp="1"/>
          </p:cNvSpPr>
          <p:nvPr>
            <p:ph type="body" sz="quarter" idx="11"/>
          </p:nvPr>
        </p:nvSpPr>
        <p:spPr>
          <a:xfrm>
            <a:off x="586799" y="6274800"/>
            <a:ext cx="11017826" cy="382588"/>
          </a:xfrm>
        </p:spPr>
        <p:txBody>
          <a:bodyPr>
            <a:normAutofit/>
          </a:bodyPr>
          <a:lstStyle>
            <a:lvl1pPr marL="0" indent="0">
              <a:buNone/>
              <a:defRPr sz="1600"/>
            </a:lvl1pPr>
          </a:lstStyle>
          <a:p>
            <a:pPr lvl="0"/>
            <a:r>
              <a:rPr lang="en-US"/>
              <a:t>Click to edit Master text styles</a:t>
            </a:r>
          </a:p>
        </p:txBody>
      </p:sp>
    </p:spTree>
    <p:extLst>
      <p:ext uri="{BB962C8B-B14F-4D97-AF65-F5344CB8AC3E}">
        <p14:creationId xmlns:p14="http://schemas.microsoft.com/office/powerpoint/2010/main" val="25941461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B6209D3-4004-E967-072D-EC7AE3DBD64F}"/>
              </a:ext>
            </a:extLst>
          </p:cNvPr>
          <p:cNvSpPr>
            <a:spLocks noGrp="1"/>
          </p:cNvSpPr>
          <p:nvPr>
            <p:ph type="dt" sz="half" idx="10"/>
          </p:nvPr>
        </p:nvSpPr>
        <p:spPr/>
        <p:txBody>
          <a:bodyPr/>
          <a:lstStyle/>
          <a:p>
            <a:fld id="{E4CF0BE3-6A8D-4984-B760-ED0626AB0082}" type="datetimeFigureOut">
              <a:rPr lang="en-GB" smtClean="0"/>
              <a:t>16/06/2023</a:t>
            </a:fld>
            <a:endParaRPr lang="en-GB" dirty="0"/>
          </a:p>
        </p:txBody>
      </p:sp>
      <p:sp>
        <p:nvSpPr>
          <p:cNvPr id="3" name="Footer Placeholder 2">
            <a:extLst>
              <a:ext uri="{FF2B5EF4-FFF2-40B4-BE49-F238E27FC236}">
                <a16:creationId xmlns:a16="http://schemas.microsoft.com/office/drawing/2014/main" id="{3B8C67BE-313C-3693-437D-3C94FC6F3C77}"/>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5753FD5D-1CD8-0501-FBAB-ABD04BC33CD0}"/>
              </a:ext>
            </a:extLst>
          </p:cNvPr>
          <p:cNvSpPr>
            <a:spLocks noGrp="1"/>
          </p:cNvSpPr>
          <p:nvPr>
            <p:ph type="sldNum" sz="quarter" idx="12"/>
          </p:nvPr>
        </p:nvSpPr>
        <p:spPr/>
        <p:txBody>
          <a:bodyPr/>
          <a:lstStyle/>
          <a:p>
            <a:fld id="{39C0EAFD-05BE-4049-801D-226FD712920F}" type="slidenum">
              <a:rPr lang="en-GB" smtClean="0"/>
              <a:t>‹#›</a:t>
            </a:fld>
            <a:endParaRPr lang="en-GB" dirty="0"/>
          </a:p>
        </p:txBody>
      </p:sp>
    </p:spTree>
    <p:extLst>
      <p:ext uri="{BB962C8B-B14F-4D97-AF65-F5344CB8AC3E}">
        <p14:creationId xmlns:p14="http://schemas.microsoft.com/office/powerpoint/2010/main" val="5397769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56869-C67C-2929-1AD2-C58557B36C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E620BE1-DD92-08FE-CC86-7A9809A04E5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6C25E83-E7E4-DAA1-B799-88852E8957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ADE391-D5B2-5099-898D-EAFD889CC7A5}"/>
              </a:ext>
            </a:extLst>
          </p:cNvPr>
          <p:cNvSpPr>
            <a:spLocks noGrp="1"/>
          </p:cNvSpPr>
          <p:nvPr>
            <p:ph type="dt" sz="half" idx="10"/>
          </p:nvPr>
        </p:nvSpPr>
        <p:spPr/>
        <p:txBody>
          <a:bodyPr/>
          <a:lstStyle/>
          <a:p>
            <a:fld id="{E4CF0BE3-6A8D-4984-B760-ED0626AB0082}" type="datetimeFigureOut">
              <a:rPr lang="en-GB" smtClean="0"/>
              <a:t>16/06/2023</a:t>
            </a:fld>
            <a:endParaRPr lang="en-GB" dirty="0"/>
          </a:p>
        </p:txBody>
      </p:sp>
      <p:sp>
        <p:nvSpPr>
          <p:cNvPr id="6" name="Footer Placeholder 5">
            <a:extLst>
              <a:ext uri="{FF2B5EF4-FFF2-40B4-BE49-F238E27FC236}">
                <a16:creationId xmlns:a16="http://schemas.microsoft.com/office/drawing/2014/main" id="{A9CF3308-0BDB-AA0C-88EF-8CF134AE20BC}"/>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BF51D13C-CDCB-3235-5599-4B62E9AC7E7E}"/>
              </a:ext>
            </a:extLst>
          </p:cNvPr>
          <p:cNvSpPr>
            <a:spLocks noGrp="1"/>
          </p:cNvSpPr>
          <p:nvPr>
            <p:ph type="sldNum" sz="quarter" idx="12"/>
          </p:nvPr>
        </p:nvSpPr>
        <p:spPr/>
        <p:txBody>
          <a:bodyPr/>
          <a:lstStyle/>
          <a:p>
            <a:fld id="{39C0EAFD-05BE-4049-801D-226FD712920F}" type="slidenum">
              <a:rPr lang="en-GB" smtClean="0"/>
              <a:t>‹#›</a:t>
            </a:fld>
            <a:endParaRPr lang="en-GB" dirty="0"/>
          </a:p>
        </p:txBody>
      </p:sp>
    </p:spTree>
    <p:extLst>
      <p:ext uri="{BB962C8B-B14F-4D97-AF65-F5344CB8AC3E}">
        <p14:creationId xmlns:p14="http://schemas.microsoft.com/office/powerpoint/2010/main" val="3435270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EA6EA-6F46-D109-DA36-CD11CE8398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734A59C-1294-B19F-6BB4-F85BACEEACA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GB" dirty="0"/>
          </a:p>
        </p:txBody>
      </p:sp>
      <p:sp>
        <p:nvSpPr>
          <p:cNvPr id="4" name="Text Placeholder 3">
            <a:extLst>
              <a:ext uri="{FF2B5EF4-FFF2-40B4-BE49-F238E27FC236}">
                <a16:creationId xmlns:a16="http://schemas.microsoft.com/office/drawing/2014/main" id="{CBBC6332-F965-EE7D-D947-AF8A3F800C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63E349-5D2F-F7C2-F3AC-A55BDEAACC32}"/>
              </a:ext>
            </a:extLst>
          </p:cNvPr>
          <p:cNvSpPr>
            <a:spLocks noGrp="1"/>
          </p:cNvSpPr>
          <p:nvPr>
            <p:ph type="dt" sz="half" idx="10"/>
          </p:nvPr>
        </p:nvSpPr>
        <p:spPr/>
        <p:txBody>
          <a:bodyPr/>
          <a:lstStyle/>
          <a:p>
            <a:fld id="{E4CF0BE3-6A8D-4984-B760-ED0626AB0082}" type="datetimeFigureOut">
              <a:rPr lang="en-GB" smtClean="0"/>
              <a:t>16/06/2023</a:t>
            </a:fld>
            <a:endParaRPr lang="en-GB" dirty="0"/>
          </a:p>
        </p:txBody>
      </p:sp>
      <p:sp>
        <p:nvSpPr>
          <p:cNvPr id="6" name="Footer Placeholder 5">
            <a:extLst>
              <a:ext uri="{FF2B5EF4-FFF2-40B4-BE49-F238E27FC236}">
                <a16:creationId xmlns:a16="http://schemas.microsoft.com/office/drawing/2014/main" id="{DAA206A4-2D0F-FEBE-5A18-B28E3D4A5367}"/>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65BC34F3-B8DE-7054-235C-FD789D9458ED}"/>
              </a:ext>
            </a:extLst>
          </p:cNvPr>
          <p:cNvSpPr>
            <a:spLocks noGrp="1"/>
          </p:cNvSpPr>
          <p:nvPr>
            <p:ph type="sldNum" sz="quarter" idx="12"/>
          </p:nvPr>
        </p:nvSpPr>
        <p:spPr/>
        <p:txBody>
          <a:bodyPr/>
          <a:lstStyle/>
          <a:p>
            <a:fld id="{39C0EAFD-05BE-4049-801D-226FD712920F}" type="slidenum">
              <a:rPr lang="en-GB" smtClean="0"/>
              <a:t>‹#›</a:t>
            </a:fld>
            <a:endParaRPr lang="en-GB" dirty="0"/>
          </a:p>
        </p:txBody>
      </p:sp>
    </p:spTree>
    <p:extLst>
      <p:ext uri="{BB962C8B-B14F-4D97-AF65-F5344CB8AC3E}">
        <p14:creationId xmlns:p14="http://schemas.microsoft.com/office/powerpoint/2010/main" val="2524916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3" Type="http://schemas.openxmlformats.org/officeDocument/2006/relationships/slideLayout" Target="../slideLayouts/slideLayout20.xml"/><Relationship Id="rId21" Type="http://schemas.openxmlformats.org/officeDocument/2006/relationships/slideLayout" Target="../slideLayouts/slideLayout38.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slideLayout" Target="../slideLayouts/slideLayout37.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24" Type="http://schemas.openxmlformats.org/officeDocument/2006/relationships/theme" Target="../theme/theme2.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23" Type="http://schemas.openxmlformats.org/officeDocument/2006/relationships/slideLayout" Target="../slideLayouts/slideLayout40.xml"/><Relationship Id="rId10" Type="http://schemas.openxmlformats.org/officeDocument/2006/relationships/slideLayout" Target="../slideLayouts/slideLayout27.xml"/><Relationship Id="rId19" Type="http://schemas.openxmlformats.org/officeDocument/2006/relationships/slideLayout" Target="../slideLayouts/slideLayout36.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slideLayout" Target="../slideLayouts/slideLayout3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theme" Target="../theme/theme3.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theme" Target="../theme/theme4.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593011-4E0C-5BB1-6EAA-1BEC8A6FE79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2DC1D09-9020-3DF6-A36B-ADECF35FF2A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1F061E4-9E07-7A6E-2005-9B67D791A3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CF0BE3-6A8D-4984-B760-ED0626AB0082}" type="datetimeFigureOut">
              <a:rPr lang="en-GB" smtClean="0"/>
              <a:t>16/06/2023</a:t>
            </a:fld>
            <a:endParaRPr lang="en-GB" dirty="0"/>
          </a:p>
        </p:txBody>
      </p:sp>
      <p:sp>
        <p:nvSpPr>
          <p:cNvPr id="5" name="Footer Placeholder 4">
            <a:extLst>
              <a:ext uri="{FF2B5EF4-FFF2-40B4-BE49-F238E27FC236}">
                <a16:creationId xmlns:a16="http://schemas.microsoft.com/office/drawing/2014/main" id="{4E62247B-0A5D-86FE-A913-A3E831A6BEA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B1F52CA8-2673-9D6C-07A8-3AB1DEF31D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C0EAFD-05BE-4049-801D-226FD712920F}" type="slidenum">
              <a:rPr lang="en-GB" smtClean="0"/>
              <a:t>‹#›</a:t>
            </a:fld>
            <a:endParaRPr lang="en-GB" dirty="0"/>
          </a:p>
        </p:txBody>
      </p:sp>
    </p:spTree>
    <p:extLst>
      <p:ext uri="{BB962C8B-B14F-4D97-AF65-F5344CB8AC3E}">
        <p14:creationId xmlns:p14="http://schemas.microsoft.com/office/powerpoint/2010/main" val="3801332974"/>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661" r:id="rId13"/>
    <p:sldLayoutId id="2147483662" r:id="rId14"/>
    <p:sldLayoutId id="2147483663" r:id="rId15"/>
    <p:sldLayoutId id="2147483664" r:id="rId16"/>
    <p:sldLayoutId id="214748366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Title Placeholder 1"/>
          <p:cNvSpPr>
            <a:spLocks noGrp="1"/>
          </p:cNvSpPr>
          <p:nvPr>
            <p:ph type="title"/>
          </p:nvPr>
        </p:nvSpPr>
        <p:spPr>
          <a:xfrm>
            <a:off x="586800" y="583201"/>
            <a:ext cx="10515600" cy="1116000"/>
          </a:xfrm>
          <a:prstGeom prst="rect">
            <a:avLst/>
          </a:prstGeom>
        </p:spPr>
        <p:txBody>
          <a:bodyPr vert="horz" lIns="0" tIns="0" rIns="0" bIns="0" rtlCol="0" anchor="t" anchorCtr="0">
            <a:normAutofit/>
          </a:bodyPr>
          <a:lstStyle/>
          <a:p>
            <a:r>
              <a:rPr lang="en-US"/>
              <a:t>Click to edit Master title style</a:t>
            </a:r>
          </a:p>
        </p:txBody>
      </p:sp>
      <p:sp>
        <p:nvSpPr>
          <p:cNvPr id="18" name="Text Placeholder 2"/>
          <p:cNvSpPr>
            <a:spLocks noGrp="1"/>
          </p:cNvSpPr>
          <p:nvPr>
            <p:ph type="body" idx="1"/>
          </p:nvPr>
        </p:nvSpPr>
        <p:spPr>
          <a:xfrm>
            <a:off x="586800" y="1699200"/>
            <a:ext cx="10515600" cy="4351338"/>
          </a:xfrm>
          <a:prstGeom prst="rect">
            <a:avLst/>
          </a:prstGeom>
        </p:spPr>
        <p:txBody>
          <a:bodyPr vert="horz" lIns="0" tIns="0" rIns="0" bIns="468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55250705"/>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 id="2147483684" r:id="rId18"/>
    <p:sldLayoutId id="2147483685" r:id="rId19"/>
    <p:sldLayoutId id="2147483686" r:id="rId20"/>
    <p:sldLayoutId id="2147483687" r:id="rId21"/>
    <p:sldLayoutId id="2147483688" r:id="rId22"/>
    <p:sldLayoutId id="2147483689" r:id="rId23"/>
  </p:sldLayoutIdLst>
  <p:txStyles>
    <p:titleStyle>
      <a:lvl1pPr algn="l" defTabSz="914400" rtl="0" eaLnBrk="1" latinLnBrk="0" hangingPunct="1">
        <a:lnSpc>
          <a:spcPct val="90000"/>
        </a:lnSpc>
        <a:spcBef>
          <a:spcPct val="0"/>
        </a:spcBef>
        <a:buNone/>
        <a:defRPr sz="4400" kern="1200">
          <a:solidFill>
            <a:srgbClr val="5C5B5A"/>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3600" kern="1200">
          <a:solidFill>
            <a:srgbClr val="5C5B5A"/>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5C5B5A"/>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E7F8EEB-B3B0-522F-76B0-1BF30B0BF04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D6594BD-5299-84E3-1087-2808662537B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2CEC4FE-781E-8DEA-905F-9556FD0E4F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76DA4D-A459-43EC-8313-D2EF92F047CA}" type="datetimeFigureOut">
              <a:rPr lang="en-GB" smtClean="0"/>
              <a:t>16/06/2023</a:t>
            </a:fld>
            <a:endParaRPr lang="en-GB" dirty="0"/>
          </a:p>
        </p:txBody>
      </p:sp>
      <p:sp>
        <p:nvSpPr>
          <p:cNvPr id="5" name="Footer Placeholder 4">
            <a:extLst>
              <a:ext uri="{FF2B5EF4-FFF2-40B4-BE49-F238E27FC236}">
                <a16:creationId xmlns:a16="http://schemas.microsoft.com/office/drawing/2014/main" id="{95FC14EB-E629-D3E7-D557-D7CDBD0551B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48833736-CB06-DC9B-BE36-A93EF58F27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6EA736-E548-4651-A9B9-8C081C55EB98}" type="slidenum">
              <a:rPr lang="en-GB" smtClean="0"/>
              <a:t>‹#›</a:t>
            </a:fld>
            <a:endParaRPr lang="en-GB" dirty="0"/>
          </a:p>
        </p:txBody>
      </p:sp>
    </p:spTree>
    <p:extLst>
      <p:ext uri="{BB962C8B-B14F-4D97-AF65-F5344CB8AC3E}">
        <p14:creationId xmlns:p14="http://schemas.microsoft.com/office/powerpoint/2010/main" val="2816224151"/>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42AE27-1D7E-AB6F-AE3B-BAE27EA3A2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A4635C0-DA76-7A36-1D52-299838D2122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3910A21-A111-A54F-0E0A-63E085EA5C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BC734D-9D53-4625-A014-948E0A0C2E9A}" type="datetimeFigureOut">
              <a:rPr lang="en-GB" smtClean="0"/>
              <a:t>16/06/2023</a:t>
            </a:fld>
            <a:endParaRPr lang="en-GB" dirty="0"/>
          </a:p>
        </p:txBody>
      </p:sp>
      <p:sp>
        <p:nvSpPr>
          <p:cNvPr id="5" name="Footer Placeholder 4">
            <a:extLst>
              <a:ext uri="{FF2B5EF4-FFF2-40B4-BE49-F238E27FC236}">
                <a16:creationId xmlns:a16="http://schemas.microsoft.com/office/drawing/2014/main" id="{571DD013-B35A-6087-2847-5B02110B39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5BC0F7D9-01F3-85BB-DE84-10198FFF95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6ECF57-FBB9-42ED-A967-F750FCF19937}" type="slidenum">
              <a:rPr lang="en-GB" smtClean="0"/>
              <a:t>‹#›</a:t>
            </a:fld>
            <a:endParaRPr lang="en-GB" dirty="0"/>
          </a:p>
        </p:txBody>
      </p:sp>
    </p:spTree>
    <p:extLst>
      <p:ext uri="{BB962C8B-B14F-4D97-AF65-F5344CB8AC3E}">
        <p14:creationId xmlns:p14="http://schemas.microsoft.com/office/powerpoint/2010/main" val="40330728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8.emf"/></Relationships>
</file>

<file path=ppt/slides/_rels/slide10.xml.rels><?xml version="1.0" encoding="UTF-8" standalone="yes"?>
<Relationships xmlns="http://schemas.openxmlformats.org/package/2006/relationships"><Relationship Id="rId3" Type="http://schemas.openxmlformats.org/officeDocument/2006/relationships/slide" Target="slide57.xml"/><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23.xml"/><Relationship Id="rId4" Type="http://schemas.openxmlformats.org/officeDocument/2006/relationships/chart" Target="../charts/chart4.xml"/></Relationships>
</file>

<file path=ppt/slides/_rels/slide1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3.xml"/><Relationship Id="rId1" Type="http://schemas.openxmlformats.org/officeDocument/2006/relationships/slideLayout" Target="../slideLayouts/slideLayout23.xml"/><Relationship Id="rId4" Type="http://schemas.openxmlformats.org/officeDocument/2006/relationships/chart" Target="../charts/chart9.xml"/></Relationships>
</file>

<file path=ppt/slides/_rels/slide1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8" Type="http://schemas.openxmlformats.org/officeDocument/2006/relationships/slide" Target="slide80.xml"/><Relationship Id="rId3" Type="http://schemas.openxmlformats.org/officeDocument/2006/relationships/slide" Target="slide3.xml"/><Relationship Id="rId7" Type="http://schemas.openxmlformats.org/officeDocument/2006/relationships/slide" Target="slide65.xm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slide" Target="slide48.xml"/><Relationship Id="rId5" Type="http://schemas.openxmlformats.org/officeDocument/2006/relationships/slide" Target="slide22.xml"/><Relationship Id="rId4" Type="http://schemas.openxmlformats.org/officeDocument/2006/relationships/slide" Target="slide8.xml"/></Relationships>
</file>

<file path=ppt/slides/_rels/slide20.xml.rels><?xml version="1.0" encoding="UTF-8" standalone="yes"?>
<Relationships xmlns="http://schemas.openxmlformats.org/package/2006/relationships"><Relationship Id="rId3" Type="http://schemas.openxmlformats.org/officeDocument/2006/relationships/hyperlink" Target="https://pubmed.ncbi.nlm.nih.gov/31259277/" TargetMode="External"/><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3" Type="http://schemas.openxmlformats.org/officeDocument/2006/relationships/hyperlink" Target="https://www.ons.gov.uk/peoplepopulationandcommunity/wellbeing/datasets/quarterlypersonalwellbeingestimatesnonseasonallyadjusted" TargetMode="External"/><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slide" Target="slide24.xml"/><Relationship Id="rId1" Type="http://schemas.openxmlformats.org/officeDocument/2006/relationships/slideLayout" Target="../slideLayouts/slideLayout14.xml"/><Relationship Id="rId6" Type="http://schemas.openxmlformats.org/officeDocument/2006/relationships/slide" Target="slide32.xml"/><Relationship Id="rId5" Type="http://schemas.openxmlformats.org/officeDocument/2006/relationships/slide" Target="slide31.xml"/><Relationship Id="rId4" Type="http://schemas.openxmlformats.org/officeDocument/2006/relationships/slide" Target="slide2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svg"/><Relationship Id="rId3" Type="http://schemas.openxmlformats.org/officeDocument/2006/relationships/chart" Target="../charts/chart11.xml"/><Relationship Id="rId7" Type="http://schemas.openxmlformats.org/officeDocument/2006/relationships/image" Target="../media/image17.svg"/><Relationship Id="rId12"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3.xml"/><Relationship Id="rId6" Type="http://schemas.openxmlformats.org/officeDocument/2006/relationships/image" Target="../media/image16.png"/><Relationship Id="rId11" Type="http://schemas.openxmlformats.org/officeDocument/2006/relationships/image" Target="../media/image21.svg"/><Relationship Id="rId5" Type="http://schemas.openxmlformats.org/officeDocument/2006/relationships/image" Target="../media/image15.sv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svg"/><Relationship Id="rId14" Type="http://schemas.openxmlformats.org/officeDocument/2006/relationships/chart" Target="../charts/chart12.xml"/></Relationships>
</file>

<file path=ppt/slides/_rels/slide2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1.xml"/><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2.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 Target="slide4.xml"/><Relationship Id="rId1" Type="http://schemas.openxmlformats.org/officeDocument/2006/relationships/slideLayout" Target="../slideLayouts/slideLayout14.xml"/><Relationship Id="rId5" Type="http://schemas.openxmlformats.org/officeDocument/2006/relationships/slide" Target="slide7.xml"/><Relationship Id="rId4" Type="http://schemas.openxmlformats.org/officeDocument/2006/relationships/slide" Target="slide6.xml"/></Relationships>
</file>

<file path=ppt/slides/_rels/slide30.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3.xml"/><Relationship Id="rId1" Type="http://schemas.openxmlformats.org/officeDocument/2006/relationships/slideLayout" Target="../slideLayouts/slideLayout23.xml"/><Relationship Id="rId5" Type="http://schemas.openxmlformats.org/officeDocument/2006/relationships/chart" Target="../charts/chart17.xml"/><Relationship Id="rId4" Type="http://schemas.openxmlformats.org/officeDocument/2006/relationships/chart" Target="../charts/chart16.xml"/></Relationships>
</file>

<file path=ppt/slides/_rels/slide31.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4.xml"/><Relationship Id="rId1" Type="http://schemas.openxmlformats.org/officeDocument/2006/relationships/slideLayout" Target="../slideLayouts/slideLayout23.xml"/><Relationship Id="rId5" Type="http://schemas.openxmlformats.org/officeDocument/2006/relationships/chart" Target="../charts/chart20.xml"/><Relationship Id="rId4" Type="http://schemas.openxmlformats.org/officeDocument/2006/relationships/chart" Target="../charts/chart1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3.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5.xml"/><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6.xml"/><Relationship Id="rId1" Type="http://schemas.openxmlformats.org/officeDocument/2006/relationships/slideLayout" Target="../slideLayouts/slideLayout23.xml"/><Relationship Id="rId4" Type="http://schemas.openxmlformats.org/officeDocument/2006/relationships/chart" Target="../charts/chart23.xml"/></Relationships>
</file>

<file path=ppt/slides/_rels/slide35.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27.xml"/><Relationship Id="rId1" Type="http://schemas.openxmlformats.org/officeDocument/2006/relationships/slideLayout" Target="../slideLayouts/slideLayout23.xml"/><Relationship Id="rId4" Type="http://schemas.openxmlformats.org/officeDocument/2006/relationships/chart" Target="../charts/chart25.xml"/></Relationships>
</file>

<file path=ppt/slides/_rels/slide36.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chart" Target="../charts/chart26.xml"/><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8.xml"/><Relationship Id="rId1" Type="http://schemas.openxmlformats.org/officeDocument/2006/relationships/slideLayout" Target="../slideLayouts/slideLayout23.xml"/><Relationship Id="rId4" Type="http://schemas.openxmlformats.org/officeDocument/2006/relationships/chart" Target="../charts/chart29.xml"/></Relationships>
</file>

<file path=ppt/slides/_rels/slide38.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29.xml"/><Relationship Id="rId1" Type="http://schemas.openxmlformats.org/officeDocument/2006/relationships/slideLayout" Target="../slideLayouts/slideLayout23.xml"/><Relationship Id="rId4" Type="http://schemas.openxmlformats.org/officeDocument/2006/relationships/chart" Target="../charts/chart3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31.xml"/><Relationship Id="rId1" Type="http://schemas.openxmlformats.org/officeDocument/2006/relationships/slideLayout" Target="../slideLayouts/slideLayout52.xml"/></Relationships>
</file>

<file path=ppt/slides/_rels/slide41.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32.xml"/><Relationship Id="rId1" Type="http://schemas.openxmlformats.org/officeDocument/2006/relationships/slideLayout" Target="../slideLayouts/slideLayout23.xml"/></Relationships>
</file>

<file path=ppt/slides/_rels/slide42.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33.xml"/><Relationship Id="rId1" Type="http://schemas.openxmlformats.org/officeDocument/2006/relationships/slideLayout" Target="../slideLayouts/slideLayout23.xml"/></Relationships>
</file>

<file path=ppt/slides/_rels/slide43.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34.xml"/><Relationship Id="rId1" Type="http://schemas.openxmlformats.org/officeDocument/2006/relationships/slideLayout" Target="../slideLayouts/slideLayout23.xml"/><Relationship Id="rId5" Type="http://schemas.openxmlformats.org/officeDocument/2006/relationships/chart" Target="../charts/chart37.xml"/><Relationship Id="rId4" Type="http://schemas.openxmlformats.org/officeDocument/2006/relationships/chart" Target="../charts/chart36.xml"/></Relationships>
</file>

<file path=ppt/slides/_rels/slide44.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35.xml"/><Relationship Id="rId1" Type="http://schemas.openxmlformats.org/officeDocument/2006/relationships/slideLayout" Target="../slideLayouts/slideLayout23.xml"/></Relationships>
</file>

<file path=ppt/slides/_rels/slide45.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36.xml"/><Relationship Id="rId1" Type="http://schemas.openxmlformats.org/officeDocument/2006/relationships/slideLayout" Target="../slideLayouts/slideLayout23.xml"/></Relationships>
</file>

<file path=ppt/slides/_rels/slide46.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37.xml"/><Relationship Id="rId1" Type="http://schemas.openxmlformats.org/officeDocument/2006/relationships/slideLayout" Target="../slideLayouts/slideLayout23.xml"/></Relationships>
</file>

<file path=ppt/slides/_rels/slide47.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38.xml"/><Relationship Id="rId1" Type="http://schemas.openxmlformats.org/officeDocument/2006/relationships/slideLayout" Target="../slideLayouts/slideLayout23.xml"/></Relationships>
</file>

<file path=ppt/slides/_rels/slide48.xml.rels><?xml version="1.0" encoding="UTF-8" standalone="yes"?>
<Relationships xmlns="http://schemas.openxmlformats.org/package/2006/relationships"><Relationship Id="rId3" Type="http://schemas.openxmlformats.org/officeDocument/2006/relationships/slide" Target="slide51.xml"/><Relationship Id="rId2" Type="http://schemas.openxmlformats.org/officeDocument/2006/relationships/slide" Target="slide50.xml"/><Relationship Id="rId1" Type="http://schemas.openxmlformats.org/officeDocument/2006/relationships/slideLayout" Target="../slideLayouts/slideLayout31.xml"/><Relationship Id="rId5" Type="http://schemas.openxmlformats.org/officeDocument/2006/relationships/slide" Target="slide57.xml"/><Relationship Id="rId4" Type="http://schemas.openxmlformats.org/officeDocument/2006/relationships/slide" Target="slide5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0.xml.rels><?xml version="1.0" encoding="UTF-8" standalone="yes"?>
<Relationships xmlns="http://schemas.openxmlformats.org/package/2006/relationships"><Relationship Id="rId3" Type="http://schemas.openxmlformats.org/officeDocument/2006/relationships/hyperlink" Target="https://www.gov.uk/government/statistics/community-life-survey-202122" TargetMode="External"/><Relationship Id="rId2" Type="http://schemas.openxmlformats.org/officeDocument/2006/relationships/notesSlide" Target="../notesSlides/notesSlide39.xml"/><Relationship Id="rId1" Type="http://schemas.openxmlformats.org/officeDocument/2006/relationships/slideLayout" Target="../slideLayouts/slideLayout26.xml"/><Relationship Id="rId4" Type="http://schemas.openxmlformats.org/officeDocument/2006/relationships/hyperlink" Target="https://www.gov.uk/government/statistics/community-life-survey-202122/community-life-survey-202122-annex-a-terms-and-definitions&#8203;" TargetMode="Externa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6.xml"/></Relationships>
</file>

<file path=ppt/slides/_rels/slide52.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chart" Target="../charts/chart42.xml"/><Relationship Id="rId1" Type="http://schemas.openxmlformats.org/officeDocument/2006/relationships/slideLayout" Target="../slideLayouts/slideLayout23.xml"/></Relationships>
</file>

<file path=ppt/slides/_rels/slide53.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41.xml"/><Relationship Id="rId1" Type="http://schemas.openxmlformats.org/officeDocument/2006/relationships/slideLayout" Target="../slideLayouts/slideLayout23.xml"/></Relationships>
</file>

<file path=ppt/slides/_rels/slide54.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42.xml"/><Relationship Id="rId1" Type="http://schemas.openxmlformats.org/officeDocument/2006/relationships/slideLayout" Target="../slideLayouts/slideLayout23.xml"/></Relationships>
</file>

<file path=ppt/slides/_rels/slide55.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43.xml"/><Relationship Id="rId1" Type="http://schemas.openxmlformats.org/officeDocument/2006/relationships/slideLayout" Target="../slideLayouts/slideLayout23.xml"/></Relationships>
</file>

<file path=ppt/slides/_rels/slide56.xml.rels><?xml version="1.0" encoding="UTF-8" standalone="yes"?>
<Relationships xmlns="http://schemas.openxmlformats.org/package/2006/relationships"><Relationship Id="rId2" Type="http://schemas.openxmlformats.org/officeDocument/2006/relationships/chart" Target="../charts/chart47.xml"/><Relationship Id="rId1" Type="http://schemas.openxmlformats.org/officeDocument/2006/relationships/slideLayout" Target="../slideLayouts/slideLayout2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58.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44.xml"/><Relationship Id="rId1" Type="http://schemas.openxmlformats.org/officeDocument/2006/relationships/slideLayout" Target="../slideLayouts/slideLayout23.xml"/></Relationships>
</file>

<file path=ppt/slides/_rels/slide59.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45.xml"/><Relationship Id="rId1" Type="http://schemas.openxmlformats.org/officeDocument/2006/relationships/slideLayout" Target="../slideLayouts/slideLayout23.xml"/><Relationship Id="rId4" Type="http://schemas.openxmlformats.org/officeDocument/2006/relationships/chart" Target="../charts/chart5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0.xml.rels><?xml version="1.0" encoding="UTF-8" standalone="yes"?>
<Relationships xmlns="http://schemas.openxmlformats.org/package/2006/relationships"><Relationship Id="rId2" Type="http://schemas.openxmlformats.org/officeDocument/2006/relationships/chart" Target="../charts/chart51.xml"/><Relationship Id="rId1" Type="http://schemas.openxmlformats.org/officeDocument/2006/relationships/slideLayout" Target="../slideLayouts/slideLayout23.xml"/></Relationships>
</file>

<file path=ppt/slides/_rels/slide61.xml.rels><?xml version="1.0" encoding="UTF-8" standalone="yes"?>
<Relationships xmlns="http://schemas.openxmlformats.org/package/2006/relationships"><Relationship Id="rId2" Type="http://schemas.openxmlformats.org/officeDocument/2006/relationships/chart" Target="../charts/chart52.xml"/><Relationship Id="rId1" Type="http://schemas.openxmlformats.org/officeDocument/2006/relationships/slideLayout" Target="../slideLayouts/slideLayout23.xml"/></Relationships>
</file>

<file path=ppt/slides/_rels/slide62.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notesSlide" Target="../notesSlides/notesSlide46.xml"/><Relationship Id="rId1" Type="http://schemas.openxmlformats.org/officeDocument/2006/relationships/slideLayout" Target="../slideLayouts/slideLayout23.xml"/><Relationship Id="rId4" Type="http://schemas.openxmlformats.org/officeDocument/2006/relationships/chart" Target="../charts/chart54.xml"/></Relationships>
</file>

<file path=ppt/slides/_rels/slide63.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chart" Target="../charts/chart55.xml"/><Relationship Id="rId1" Type="http://schemas.openxmlformats.org/officeDocument/2006/relationships/slideLayout" Target="../slideLayouts/slideLayout52.xml"/></Relationships>
</file>

<file path=ppt/slides/_rels/slide64.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notesSlide" Target="../notesSlides/notesSlide47.xml"/><Relationship Id="rId1" Type="http://schemas.openxmlformats.org/officeDocument/2006/relationships/slideLayout" Target="../slideLayouts/slideLayout23.xml"/></Relationships>
</file>

<file path=ppt/slides/_rels/slide65.xml.rels><?xml version="1.0" encoding="UTF-8" standalone="yes"?>
<Relationships xmlns="http://schemas.openxmlformats.org/package/2006/relationships"><Relationship Id="rId3" Type="http://schemas.openxmlformats.org/officeDocument/2006/relationships/slide" Target="slide68.xml"/><Relationship Id="rId2" Type="http://schemas.openxmlformats.org/officeDocument/2006/relationships/slide" Target="slide67.xml"/><Relationship Id="rId1" Type="http://schemas.openxmlformats.org/officeDocument/2006/relationships/slideLayout" Target="../slideLayouts/slideLayout31.xml"/><Relationship Id="rId5" Type="http://schemas.openxmlformats.org/officeDocument/2006/relationships/slide" Target="slide71.xml"/><Relationship Id="rId4" Type="http://schemas.openxmlformats.org/officeDocument/2006/relationships/slide" Target="slide69.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6.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6.xml"/></Relationships>
</file>

<file path=ppt/slides/_rels/slide69.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50.xml"/><Relationship Id="rId1" Type="http://schemas.openxmlformats.org/officeDocument/2006/relationships/slideLayout" Target="../slideLayouts/slideLayout64.xml"/><Relationship Id="rId4" Type="http://schemas.openxmlformats.org/officeDocument/2006/relationships/chart" Target="../charts/chart59.xml"/></Relationships>
</file>

<file path=ppt/slides/_rels/slide7.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6.xml"/><Relationship Id="rId1" Type="http://schemas.openxmlformats.org/officeDocument/2006/relationships/slideLayout" Target="../slideLayouts/slideLayout19.xml"/><Relationship Id="rId6" Type="http://schemas.openxmlformats.org/officeDocument/2006/relationships/slide" Target="slide65.xml"/><Relationship Id="rId5" Type="http://schemas.openxmlformats.org/officeDocument/2006/relationships/slide" Target="slide48.xml"/><Relationship Id="rId4" Type="http://schemas.openxmlformats.org/officeDocument/2006/relationships/slide" Target="slide22.xml"/></Relationships>
</file>

<file path=ppt/slides/_rels/slide70.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notesSlide" Target="../notesSlides/notesSlide51.xml"/><Relationship Id="rId1" Type="http://schemas.openxmlformats.org/officeDocument/2006/relationships/slideLayout" Target="../slideLayouts/slideLayout2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72.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52.xml"/><Relationship Id="rId1" Type="http://schemas.openxmlformats.org/officeDocument/2006/relationships/slideLayout" Target="../slideLayouts/slideLayout23.xml"/></Relationships>
</file>

<file path=ppt/slides/_rels/slide73.xml.rels><?xml version="1.0" encoding="UTF-8" standalone="yes"?>
<Relationships xmlns="http://schemas.openxmlformats.org/package/2006/relationships"><Relationship Id="rId2" Type="http://schemas.openxmlformats.org/officeDocument/2006/relationships/chart" Target="../charts/chart62.xml"/><Relationship Id="rId1" Type="http://schemas.openxmlformats.org/officeDocument/2006/relationships/slideLayout" Target="../slideLayouts/slideLayout23.xml"/></Relationships>
</file>

<file path=ppt/slides/_rels/slide74.xml.rels><?xml version="1.0" encoding="UTF-8" standalone="yes"?>
<Relationships xmlns="http://schemas.openxmlformats.org/package/2006/relationships"><Relationship Id="rId2" Type="http://schemas.openxmlformats.org/officeDocument/2006/relationships/chart" Target="../charts/chart63.xml"/><Relationship Id="rId1" Type="http://schemas.openxmlformats.org/officeDocument/2006/relationships/slideLayout" Target="../slideLayouts/slideLayout23.xml"/></Relationships>
</file>

<file path=ppt/slides/_rels/slide75.xml.rels><?xml version="1.0" encoding="UTF-8" standalone="yes"?>
<Relationships xmlns="http://schemas.openxmlformats.org/package/2006/relationships"><Relationship Id="rId2" Type="http://schemas.openxmlformats.org/officeDocument/2006/relationships/chart" Target="../charts/chart64.xml"/><Relationship Id="rId1" Type="http://schemas.openxmlformats.org/officeDocument/2006/relationships/slideLayout" Target="../slideLayouts/slideLayout2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7.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53.xml"/><Relationship Id="rId1" Type="http://schemas.openxmlformats.org/officeDocument/2006/relationships/slideLayout" Target="../slideLayouts/slideLayout23.xml"/></Relationships>
</file>

<file path=ppt/slides/_rels/slide78.xml.rels><?xml version="1.0" encoding="UTF-8" standalone="yes"?>
<Relationships xmlns="http://schemas.openxmlformats.org/package/2006/relationships"><Relationship Id="rId2" Type="http://schemas.openxmlformats.org/officeDocument/2006/relationships/chart" Target="../charts/chart66.xml"/><Relationship Id="rId1" Type="http://schemas.openxmlformats.org/officeDocument/2006/relationships/slideLayout" Target="../slideLayouts/slideLayout23.xml"/></Relationships>
</file>

<file path=ppt/slides/_rels/slide79.xml.rels><?xml version="1.0" encoding="UTF-8" standalone="yes"?>
<Relationships xmlns="http://schemas.openxmlformats.org/package/2006/relationships"><Relationship Id="rId2" Type="http://schemas.openxmlformats.org/officeDocument/2006/relationships/chart" Target="../charts/chart67.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slide" Target="slide9.xml"/><Relationship Id="rId1" Type="http://schemas.openxmlformats.org/officeDocument/2006/relationships/slideLayout" Target="../slideLayouts/slideLayout31.xml"/><Relationship Id="rId5" Type="http://schemas.openxmlformats.org/officeDocument/2006/relationships/slide" Target="slide15.xml"/><Relationship Id="rId4" Type="http://schemas.openxmlformats.org/officeDocument/2006/relationships/slide" Target="slide12.xml"/></Relationships>
</file>

<file path=ppt/slides/_rels/slide80.xml.rels><?xml version="1.0" encoding="UTF-8" standalone="yes"?>
<Relationships xmlns="http://schemas.openxmlformats.org/package/2006/relationships"><Relationship Id="rId8" Type="http://schemas.openxmlformats.org/officeDocument/2006/relationships/slide" Target="slide87.xml"/><Relationship Id="rId3" Type="http://schemas.openxmlformats.org/officeDocument/2006/relationships/slide" Target="slide82.xml"/><Relationship Id="rId7" Type="http://schemas.openxmlformats.org/officeDocument/2006/relationships/slide" Target="slide86.xml"/><Relationship Id="rId2" Type="http://schemas.openxmlformats.org/officeDocument/2006/relationships/slide" Target="slide81.xml"/><Relationship Id="rId1" Type="http://schemas.openxmlformats.org/officeDocument/2006/relationships/slideLayout" Target="../slideLayouts/slideLayout31.xml"/><Relationship Id="rId6" Type="http://schemas.openxmlformats.org/officeDocument/2006/relationships/slide" Target="slide85.xml"/><Relationship Id="rId11" Type="http://schemas.openxmlformats.org/officeDocument/2006/relationships/slide" Target="slide90.xml"/><Relationship Id="rId5" Type="http://schemas.openxmlformats.org/officeDocument/2006/relationships/slide" Target="slide84.xml"/><Relationship Id="rId10" Type="http://schemas.openxmlformats.org/officeDocument/2006/relationships/slide" Target="slide89.xml"/><Relationship Id="rId4" Type="http://schemas.openxmlformats.org/officeDocument/2006/relationships/slide" Target="slide83.xml"/><Relationship Id="rId9" Type="http://schemas.openxmlformats.org/officeDocument/2006/relationships/slide" Target="slide88.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descr="Background colour" title="artefacts"/>
          <p:cNvSpPr/>
          <p:nvPr/>
        </p:nvSpPr>
        <p:spPr>
          <a:xfrm>
            <a:off x="0" y="0"/>
            <a:ext cx="12192000" cy="6858000"/>
          </a:xfrm>
          <a:prstGeom prst="rect">
            <a:avLst/>
          </a:prstGeom>
          <a:solidFill>
            <a:srgbClr val="5C5B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6" name="Picture 5" descr="Greater Manchester – Going Things Differently" title="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62976" y="487951"/>
            <a:ext cx="2669913" cy="962326"/>
          </a:xfrm>
          <a:prstGeom prst="rect">
            <a:avLst/>
          </a:prstGeom>
        </p:spPr>
      </p:pic>
      <p:sp>
        <p:nvSpPr>
          <p:cNvPr id="4" name="Title 3"/>
          <p:cNvSpPr txBox="1">
            <a:spLocks noGrp="1"/>
          </p:cNvSpPr>
          <p:nvPr>
            <p:ph type="title" idx="4294967295"/>
          </p:nvPr>
        </p:nvSpPr>
        <p:spPr>
          <a:xfrm>
            <a:off x="587375" y="1346297"/>
            <a:ext cx="9793288" cy="61555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Arial" charset="0"/>
                <a:ea typeface="Arial" charset="0"/>
                <a:cs typeface="Arial" charset="0"/>
              </a:rPr>
              <a:t>Greater Manchester Residents’ Survey</a:t>
            </a:r>
          </a:p>
        </p:txBody>
      </p:sp>
      <p:sp>
        <p:nvSpPr>
          <p:cNvPr id="9" name="TextBox 8"/>
          <p:cNvSpPr txBox="1"/>
          <p:nvPr/>
        </p:nvSpPr>
        <p:spPr>
          <a:xfrm>
            <a:off x="587375" y="2064824"/>
            <a:ext cx="9793288" cy="43088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uLnTx/>
                <a:uFillTx/>
                <a:latin typeface="Arial" charset="0"/>
                <a:ea typeface="Arial" charset="0"/>
                <a:cs typeface="Arial" charset="0"/>
              </a:rPr>
              <a:t>Survey 7 (main report)</a:t>
            </a:r>
          </a:p>
        </p:txBody>
      </p:sp>
      <p:sp>
        <p:nvSpPr>
          <p:cNvPr id="7" name="TextBox 6">
            <a:extLst>
              <a:ext uri="{FF2B5EF4-FFF2-40B4-BE49-F238E27FC236}">
                <a16:creationId xmlns:a16="http://schemas.microsoft.com/office/drawing/2014/main" id="{FAD1713C-20AE-EE6F-ED05-DFCEF0CA1FBA}"/>
              </a:ext>
            </a:extLst>
          </p:cNvPr>
          <p:cNvSpPr txBox="1"/>
          <p:nvPr/>
        </p:nvSpPr>
        <p:spPr>
          <a:xfrm>
            <a:off x="587375" y="2520213"/>
            <a:ext cx="9793288" cy="861774"/>
          </a:xfrm>
          <a:prstGeom prst="rect">
            <a:avLst/>
          </a:prstGeom>
          <a:noFill/>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a:solidFill>
                  <a:schemeClr val="bg1"/>
                </a:solidFill>
                <a:latin typeface="Arial"/>
                <a:ea typeface="Arial" charset="0"/>
                <a:cs typeface="Arial"/>
              </a:rPr>
              <a:t>June</a:t>
            </a:r>
            <a:r>
              <a:rPr kumimoji="0" lang="en-GB" sz="2800" b="0" i="0" u="none" strike="noStrike" kern="1200" cap="none" spc="0" normalizeH="0" baseline="0" noProof="0" dirty="0">
                <a:ln>
                  <a:noFill/>
                </a:ln>
                <a:solidFill>
                  <a:schemeClr val="bg1"/>
                </a:solidFill>
                <a:effectLst/>
                <a:uLnTx/>
                <a:uFillTx/>
                <a:latin typeface="Arial"/>
                <a:ea typeface="Arial" charset="0"/>
                <a:cs typeface="Arial"/>
              </a:rPr>
              <a:t> 2023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chemeClr val="bg1"/>
                </a:solidFill>
                <a:effectLst/>
                <a:uLnTx/>
                <a:uFillTx/>
                <a:latin typeface="Arial"/>
                <a:ea typeface="Arial" charset="0"/>
                <a:cs typeface="Arial"/>
              </a:rPr>
              <a:t>Fieldwork conducted </a:t>
            </a:r>
            <a:r>
              <a:rPr lang="en-GB" sz="2800" dirty="0">
                <a:solidFill>
                  <a:schemeClr val="bg1"/>
                </a:solidFill>
                <a:latin typeface="Arial"/>
                <a:ea typeface="Arial" charset="0"/>
                <a:cs typeface="Arial"/>
              </a:rPr>
              <a:t>5</a:t>
            </a:r>
            <a:r>
              <a:rPr lang="en-GB" sz="2800" baseline="30000" dirty="0">
                <a:solidFill>
                  <a:schemeClr val="bg1"/>
                </a:solidFill>
                <a:latin typeface="Arial"/>
                <a:ea typeface="Arial" charset="0"/>
                <a:cs typeface="Arial"/>
              </a:rPr>
              <a:t>th</a:t>
            </a:r>
            <a:r>
              <a:rPr lang="en-GB" sz="2800" dirty="0">
                <a:solidFill>
                  <a:schemeClr val="bg1"/>
                </a:solidFill>
                <a:latin typeface="Arial"/>
                <a:ea typeface="Arial" charset="0"/>
                <a:cs typeface="Arial"/>
              </a:rPr>
              <a:t> – 22</a:t>
            </a:r>
            <a:r>
              <a:rPr lang="en-GB" sz="2800" baseline="30000" dirty="0">
                <a:solidFill>
                  <a:schemeClr val="bg1"/>
                </a:solidFill>
                <a:latin typeface="Arial"/>
                <a:ea typeface="Arial" charset="0"/>
                <a:cs typeface="Arial"/>
              </a:rPr>
              <a:t>nd</a:t>
            </a:r>
            <a:r>
              <a:rPr lang="en-GB" sz="2800" dirty="0">
                <a:solidFill>
                  <a:schemeClr val="bg1"/>
                </a:solidFill>
                <a:latin typeface="Arial"/>
                <a:ea typeface="Arial" charset="0"/>
                <a:cs typeface="Arial"/>
              </a:rPr>
              <a:t> May</a:t>
            </a:r>
            <a:endParaRPr lang="en-GB" sz="2800" b="0" i="0" u="none" strike="noStrike" kern="1200" cap="none" spc="0" normalizeH="0" baseline="0" noProof="0" dirty="0">
              <a:ln>
                <a:noFill/>
              </a:ln>
              <a:solidFill>
                <a:schemeClr val="bg1"/>
              </a:solidFill>
              <a:effectLst/>
              <a:uLnTx/>
              <a:uFillTx/>
              <a:latin typeface="Arial"/>
              <a:ea typeface="Arial" charset="0"/>
              <a:cs typeface="Arial"/>
            </a:endParaRPr>
          </a:p>
        </p:txBody>
      </p:sp>
      <p:pic>
        <p:nvPicPr>
          <p:cNvPr id="8" name="Picture 7" descr="Decorative pattern" title="Decorative patter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7375" y="3513007"/>
            <a:ext cx="11017250" cy="2760793"/>
          </a:xfrm>
          <a:prstGeom prst="rect">
            <a:avLst/>
          </a:prstGeom>
        </p:spPr>
      </p:pic>
    </p:spTree>
    <p:extLst>
      <p:ext uri="{BB962C8B-B14F-4D97-AF65-F5344CB8AC3E}">
        <p14:creationId xmlns:p14="http://schemas.microsoft.com/office/powerpoint/2010/main" val="4622497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74A2B4-3C0F-81BD-2DD3-0ED0C9C0C01B}"/>
              </a:ext>
            </a:extLst>
          </p:cNvPr>
          <p:cNvSpPr>
            <a:spLocks noGrp="1"/>
          </p:cNvSpPr>
          <p:nvPr>
            <p:ph type="title"/>
          </p:nvPr>
        </p:nvSpPr>
        <p:spPr>
          <a:xfrm>
            <a:off x="586799" y="249698"/>
            <a:ext cx="10515600" cy="693150"/>
          </a:xfrm>
        </p:spPr>
        <p:txBody>
          <a:bodyPr/>
          <a:lstStyle/>
          <a:p>
            <a:r>
              <a:rPr lang="en-GB" dirty="0">
                <a:latin typeface="Arial" panose="020B0604020202020204" pitchFamily="34" charset="0"/>
                <a:cs typeface="Arial" panose="020B0604020202020204" pitchFamily="34" charset="0"/>
              </a:rPr>
              <a:t>Wellbeing – context</a:t>
            </a:r>
            <a:endParaRPr lang="en-US"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5808E5A-A430-F9BE-050D-2E7DC1DD7D4D}"/>
              </a:ext>
            </a:extLst>
          </p:cNvPr>
          <p:cNvSpPr txBox="1"/>
          <p:nvPr/>
        </p:nvSpPr>
        <p:spPr>
          <a:xfrm>
            <a:off x="776806" y="942848"/>
            <a:ext cx="10515600" cy="4785284"/>
          </a:xfrm>
          <a:prstGeom prst="rect">
            <a:avLst/>
          </a:prstGeom>
          <a:noFill/>
        </p:spPr>
        <p:txBody>
          <a:bodyPr wrap="square" lIns="91440" tIns="45720" rIns="91440" bIns="45720" rtlCol="0" anchor="t">
            <a:spAutoFit/>
          </a:bodyPr>
          <a:lstStyle/>
          <a:p>
            <a:pPr>
              <a:lnSpc>
                <a:spcPct val="114000"/>
              </a:lnSpc>
              <a:spcAft>
                <a:spcPts val="1400"/>
              </a:spcAft>
            </a:pPr>
            <a:r>
              <a:rPr lang="en-GB" sz="1400" dirty="0">
                <a:solidFill>
                  <a:schemeClr val="bg1"/>
                </a:solidFill>
                <a:latin typeface="Arial"/>
                <a:cs typeface="Arial"/>
              </a:rPr>
              <a:t>This wave of the Greater Manchester Residents' Survey includes, for the second time, all four measures of personal wellbeing commonly asked in national surveys. Due to survey time constraints, previous waves had asked about two of these measures – life satisfaction and levels of anxiety. Changes across the survey have allowed us to make capacity for exploring wellbeing in broader terms. </a:t>
            </a:r>
            <a:endParaRPr lang="en-GB" sz="1400" dirty="0">
              <a:solidFill>
                <a:schemeClr val="bg1"/>
              </a:solidFill>
              <a:latin typeface="Arial" panose="020B0604020202020204" pitchFamily="34" charset="0"/>
              <a:cs typeface="Arial" panose="020B0604020202020204" pitchFamily="34" charset="0"/>
            </a:endParaRPr>
          </a:p>
          <a:p>
            <a:pPr>
              <a:lnSpc>
                <a:spcPct val="114000"/>
              </a:lnSpc>
              <a:spcAft>
                <a:spcPts val="1400"/>
              </a:spcAft>
            </a:pPr>
            <a:r>
              <a:rPr lang="en-GB" sz="1400" dirty="0">
                <a:solidFill>
                  <a:schemeClr val="bg1"/>
                </a:solidFill>
                <a:latin typeface="Arial"/>
                <a:cs typeface="Arial"/>
              </a:rPr>
              <a:t>In this wave, for the first time, we are also exploring adding a small number of further questions relating to broader health and wellbeing considerations – linked to GM’s shared prioritisation of joint work to help people, families and communities feel more confident in managing their own health.</a:t>
            </a:r>
          </a:p>
          <a:p>
            <a:pPr>
              <a:lnSpc>
                <a:spcPct val="114000"/>
              </a:lnSpc>
              <a:spcAft>
                <a:spcPts val="1400"/>
              </a:spcAft>
            </a:pPr>
            <a:r>
              <a:rPr lang="en-GB" sz="1400" dirty="0">
                <a:solidFill>
                  <a:schemeClr val="bg1"/>
                </a:solidFill>
                <a:latin typeface="Arial"/>
                <a:cs typeface="Arial"/>
              </a:rPr>
              <a:t>The wellbeing questions used in this survey are replicated from the ONS’ Annual Population Survey (APS). These are nationally recognised metrics of wellbeing, used in their current form since 2011. Because we are still in the early stages of reporting findings against all four questions, findings around happiness and feelings that things in life are worthwhile remain exploratory / indicative. Increasingly robust conclusions – as we are already able to make around life satisfaction and anxiety – will become available as we repeat these additional questions over subsequent surveys. </a:t>
            </a:r>
            <a:endParaRPr lang="en-GB" sz="1400" dirty="0">
              <a:solidFill>
                <a:schemeClr val="bg1"/>
              </a:solidFill>
              <a:latin typeface="Arial" panose="020B0604020202020204" pitchFamily="34" charset="0"/>
              <a:cs typeface="Arial" panose="020B0604020202020204" pitchFamily="34" charset="0"/>
            </a:endParaRPr>
          </a:p>
          <a:p>
            <a:pPr>
              <a:lnSpc>
                <a:spcPct val="114000"/>
              </a:lnSpc>
              <a:spcAft>
                <a:spcPts val="600"/>
              </a:spcAft>
            </a:pPr>
            <a:r>
              <a:rPr lang="en-GB" sz="1400" dirty="0">
                <a:solidFill>
                  <a:schemeClr val="bg1"/>
                </a:solidFill>
                <a:latin typeface="Arial"/>
                <a:cs typeface="Arial"/>
              </a:rPr>
              <a:t>Benchmarks to set the Greater Manchester figures in a wider Great Britain or United Kingdom context are difficult in this thematic area, but some details are included on latest UK-level published findings from the Annual Population Survey (July – Sep 2022).  A more detailed discussion of the complexities of these comparisons is included on </a:t>
            </a:r>
            <a:r>
              <a:rPr lang="en-GB" sz="1400" dirty="0">
                <a:solidFill>
                  <a:schemeClr val="bg1"/>
                </a:solidFill>
                <a:latin typeface="Arial"/>
                <a:cs typeface="Arial"/>
                <a:hlinkClick r:id="rId3" action="ppaction://hlinksldjump">
                  <a:extLst>
                    <a:ext uri="{A12FA001-AC4F-418D-AE19-62706E023703}">
                      <ahyp:hlinkClr xmlns:ahyp="http://schemas.microsoft.com/office/drawing/2018/hyperlinkcolor" val="tx"/>
                    </a:ext>
                  </a:extLst>
                </a:hlinkClick>
              </a:rPr>
              <a:t>slide 22</a:t>
            </a:r>
            <a:r>
              <a:rPr lang="en-GB" sz="1400" dirty="0">
                <a:solidFill>
                  <a:schemeClr val="bg1"/>
                </a:solidFill>
                <a:latin typeface="Arial"/>
                <a:cs typeface="Arial"/>
              </a:rPr>
              <a:t>. The main challenge with drawing clear conclusions from the benchmarking is that the national wellbeing data is drawn from surveys conducted face-to-face, which tend to produce somewhat different results to surveys conducted online or over the telephone.</a:t>
            </a:r>
            <a:endParaRPr lang="en-GB" sz="1550" dirty="0">
              <a:solidFill>
                <a:schemeClr val="bg1"/>
              </a:solidFill>
              <a:latin typeface="Arial"/>
              <a:cs typeface="Arial"/>
            </a:endParaRPr>
          </a:p>
        </p:txBody>
      </p:sp>
    </p:spTree>
    <p:extLst>
      <p:ext uri="{BB962C8B-B14F-4D97-AF65-F5344CB8AC3E}">
        <p14:creationId xmlns:p14="http://schemas.microsoft.com/office/powerpoint/2010/main" val="18439948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74A2B4-3C0F-81BD-2DD3-0ED0C9C0C01B}"/>
              </a:ext>
            </a:extLst>
          </p:cNvPr>
          <p:cNvSpPr>
            <a:spLocks noGrp="1"/>
          </p:cNvSpPr>
          <p:nvPr>
            <p:ph type="title"/>
          </p:nvPr>
        </p:nvSpPr>
        <p:spPr>
          <a:xfrm>
            <a:off x="586799" y="249698"/>
            <a:ext cx="10515600" cy="693150"/>
          </a:xfrm>
        </p:spPr>
        <p:txBody>
          <a:bodyPr/>
          <a:lstStyle/>
          <a:p>
            <a:pPr>
              <a:tabLst>
                <a:tab pos="720725" algn="l"/>
              </a:tabLst>
            </a:pPr>
            <a:r>
              <a:rPr lang="en-GB" dirty="0">
                <a:latin typeface="Arial" panose="020B0604020202020204" pitchFamily="34" charset="0"/>
                <a:cs typeface="Arial" panose="020B0604020202020204" pitchFamily="34" charset="0"/>
              </a:rPr>
              <a:t>Health and wellbeing– key findings</a:t>
            </a:r>
            <a:endParaRPr lang="en-US"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5808E5A-A430-F9BE-050D-2E7DC1DD7D4D}"/>
              </a:ext>
            </a:extLst>
          </p:cNvPr>
          <p:cNvSpPr txBox="1"/>
          <p:nvPr/>
        </p:nvSpPr>
        <p:spPr>
          <a:xfrm>
            <a:off x="586799" y="828548"/>
            <a:ext cx="10690802" cy="5170646"/>
          </a:xfrm>
          <a:prstGeom prst="rect">
            <a:avLst/>
          </a:prstGeom>
          <a:noFill/>
        </p:spPr>
        <p:txBody>
          <a:bodyPr wrap="square" lIns="91440" tIns="45720" rIns="91440" bIns="45720" rtlCol="0" anchor="t">
            <a:spAutoFit/>
          </a:bodyPr>
          <a:lstStyle/>
          <a:p>
            <a:pPr>
              <a:spcAft>
                <a:spcPts val="600"/>
              </a:spcAft>
            </a:pPr>
            <a:r>
              <a:rPr lang="en-GB" sz="1400" dirty="0">
                <a:solidFill>
                  <a:schemeClr val="bg1"/>
                </a:solidFill>
                <a:latin typeface="Arial"/>
                <a:cs typeface="Arial"/>
              </a:rPr>
              <a:t>All wellbeing measures are broadly in line with the position reported in March, with no significant movement. </a:t>
            </a:r>
          </a:p>
          <a:p>
            <a:pPr>
              <a:spcAft>
                <a:spcPts val="600"/>
              </a:spcAft>
            </a:pPr>
            <a:r>
              <a:rPr lang="en-GB" sz="1600" b="1" dirty="0">
                <a:solidFill>
                  <a:schemeClr val="bg1"/>
                </a:solidFill>
                <a:latin typeface="Arial"/>
                <a:cs typeface="Arial"/>
              </a:rPr>
              <a:t>WELLBEING</a:t>
            </a:r>
          </a:p>
          <a:p>
            <a:pPr marL="742950" lvl="1" indent="-285750">
              <a:spcAft>
                <a:spcPts val="600"/>
              </a:spcAft>
              <a:buFont typeface="Arial" panose="020B0604020202020204" pitchFamily="34" charset="0"/>
              <a:buChar char="•"/>
            </a:pPr>
            <a:r>
              <a:rPr lang="en-GB" sz="1400" dirty="0">
                <a:solidFill>
                  <a:schemeClr val="bg1"/>
                </a:solidFill>
                <a:latin typeface="Arial"/>
                <a:cs typeface="Arial"/>
              </a:rPr>
              <a:t>3 in 5 (60%) Greater Manchester respondents say they have ‘high’ or ‘very high’ life satisfaction</a:t>
            </a:r>
          </a:p>
          <a:p>
            <a:pPr marL="742950" lvl="1" indent="-285750">
              <a:spcAft>
                <a:spcPts val="600"/>
              </a:spcAft>
              <a:buFont typeface="Arial" panose="020B0604020202020204" pitchFamily="34" charset="0"/>
              <a:buChar char="•"/>
            </a:pPr>
            <a:r>
              <a:rPr lang="en-GB" sz="1400" dirty="0">
                <a:solidFill>
                  <a:schemeClr val="bg1"/>
                </a:solidFill>
                <a:latin typeface="Arial"/>
                <a:cs typeface="Arial"/>
              </a:rPr>
              <a:t>2 in 5 (41%) respondents said they were highly anxious, when asked how anxious they felt yesterday. A quarter (23%) said they were not feeling anxious at all</a:t>
            </a:r>
          </a:p>
          <a:p>
            <a:pPr marL="742950" lvl="1" indent="-285750">
              <a:spcAft>
                <a:spcPts val="600"/>
              </a:spcAft>
              <a:buFont typeface="Arial" panose="020B0604020202020204" pitchFamily="34" charset="0"/>
              <a:buChar char="•"/>
            </a:pPr>
            <a:r>
              <a:rPr lang="en-GB" sz="1400" dirty="0">
                <a:solidFill>
                  <a:schemeClr val="bg1"/>
                </a:solidFill>
                <a:latin typeface="Arial"/>
                <a:cs typeface="Arial"/>
              </a:rPr>
              <a:t>Almost 3 in 5 (59%) said that they felt happy, when asked how happy they felt yesterday. Approaching 1 in 5 (17%) said that they felt unhappy</a:t>
            </a:r>
            <a:endParaRPr lang="en-GB" sz="1400" dirty="0">
              <a:solidFill>
                <a:schemeClr val="bg1"/>
              </a:solidFill>
              <a:latin typeface="Arial" panose="020B0604020202020204" pitchFamily="34" charset="0"/>
              <a:cs typeface="Arial" panose="020B0604020202020204" pitchFamily="34" charset="0"/>
            </a:endParaRPr>
          </a:p>
          <a:p>
            <a:pPr marL="742950" lvl="1" indent="-285750">
              <a:spcAft>
                <a:spcPts val="600"/>
              </a:spcAft>
              <a:buFont typeface="Arial" panose="020B0604020202020204" pitchFamily="34" charset="0"/>
              <a:buChar char="•"/>
            </a:pPr>
            <a:r>
              <a:rPr lang="en-GB" sz="1400" dirty="0">
                <a:solidFill>
                  <a:schemeClr val="bg1"/>
                </a:solidFill>
                <a:latin typeface="Arial"/>
                <a:cs typeface="Arial"/>
              </a:rPr>
              <a:t>Around 3 in 5 (62%) of respondents said they feel that the things they do in their life are worthwhile. Conversely, 14% say that the things they do in their life are not worthwhile</a:t>
            </a:r>
            <a:endParaRPr lang="en-GB" sz="1500" b="1" dirty="0">
              <a:solidFill>
                <a:schemeClr val="bg1"/>
              </a:solidFill>
              <a:latin typeface="Arial"/>
              <a:cs typeface="Arial"/>
            </a:endParaRPr>
          </a:p>
          <a:p>
            <a:pPr>
              <a:spcAft>
                <a:spcPts val="600"/>
              </a:spcAft>
            </a:pPr>
            <a:r>
              <a:rPr lang="en-GB" sz="1600" b="1" dirty="0">
                <a:solidFill>
                  <a:schemeClr val="bg1"/>
                </a:solidFill>
                <a:latin typeface="Arial"/>
                <a:cs typeface="Arial"/>
              </a:rPr>
              <a:t>MANAGING YOUR OWN HEALTH </a:t>
            </a:r>
            <a:r>
              <a:rPr lang="en-GB" sz="1400" dirty="0">
                <a:solidFill>
                  <a:schemeClr val="bg1"/>
                </a:solidFill>
                <a:latin typeface="Arial"/>
                <a:cs typeface="Arial"/>
              </a:rPr>
              <a:t>(newly introduced in this survey)</a:t>
            </a:r>
          </a:p>
          <a:p>
            <a:pPr marL="742950" lvl="1" indent="-285750">
              <a:spcAft>
                <a:spcPts val="600"/>
              </a:spcAft>
              <a:buFont typeface="Arial,Sans-Serif" panose="020B0604020202020204" pitchFamily="34" charset="0"/>
              <a:buChar char="•"/>
            </a:pPr>
            <a:r>
              <a:rPr lang="en-GB" sz="1400" dirty="0">
                <a:solidFill>
                  <a:schemeClr val="bg1"/>
                </a:solidFill>
                <a:latin typeface="Arial"/>
                <a:cs typeface="Arial"/>
              </a:rPr>
              <a:t>90% of respondents agree that they are involved in decisions about their own health</a:t>
            </a:r>
            <a:endParaRPr lang="en-US" sz="1400" dirty="0">
              <a:solidFill>
                <a:schemeClr val="bg1"/>
              </a:solidFill>
              <a:latin typeface="Arial"/>
              <a:cs typeface="Arial"/>
            </a:endParaRPr>
          </a:p>
          <a:p>
            <a:pPr marL="742950" lvl="1" indent="-285750">
              <a:spcAft>
                <a:spcPts val="600"/>
              </a:spcAft>
              <a:buFont typeface="Arial,Sans-Serif" panose="020B0604020202020204" pitchFamily="34" charset="0"/>
              <a:buChar char="•"/>
            </a:pPr>
            <a:r>
              <a:rPr lang="en-GB" sz="1400" dirty="0">
                <a:solidFill>
                  <a:schemeClr val="bg1"/>
                </a:solidFill>
                <a:latin typeface="Arial"/>
                <a:cs typeface="Arial"/>
              </a:rPr>
              <a:t>82% agree that they can look after their own health</a:t>
            </a:r>
            <a:endParaRPr lang="en-US" sz="1400" dirty="0">
              <a:solidFill>
                <a:schemeClr val="bg1"/>
              </a:solidFill>
              <a:latin typeface="Arial"/>
              <a:cs typeface="Arial"/>
            </a:endParaRPr>
          </a:p>
          <a:p>
            <a:pPr marL="742950" lvl="1" indent="-285750">
              <a:spcAft>
                <a:spcPts val="600"/>
              </a:spcAft>
              <a:buFont typeface="Arial,Sans-Serif" panose="020B0604020202020204" pitchFamily="34" charset="0"/>
              <a:buChar char="•"/>
            </a:pPr>
            <a:r>
              <a:rPr lang="en-GB" sz="1400" dirty="0">
                <a:solidFill>
                  <a:schemeClr val="bg1"/>
                </a:solidFill>
                <a:latin typeface="Arial"/>
                <a:cs typeface="Arial"/>
              </a:rPr>
              <a:t>78% agree that they know enough about their health</a:t>
            </a:r>
            <a:endParaRPr lang="en-US" sz="1400" dirty="0">
              <a:solidFill>
                <a:schemeClr val="bg1"/>
              </a:solidFill>
              <a:latin typeface="Arial"/>
              <a:cs typeface="Arial"/>
            </a:endParaRPr>
          </a:p>
          <a:p>
            <a:pPr marL="742950" lvl="1" indent="-285750">
              <a:spcAft>
                <a:spcPts val="600"/>
              </a:spcAft>
              <a:buFont typeface="Arial,Sans-Serif" panose="020B0604020202020204" pitchFamily="34" charset="0"/>
              <a:buChar char="•"/>
            </a:pPr>
            <a:r>
              <a:rPr lang="en-GB" sz="1400" dirty="0">
                <a:solidFill>
                  <a:schemeClr val="bg1"/>
                </a:solidFill>
                <a:latin typeface="Arial"/>
                <a:cs typeface="Arial"/>
              </a:rPr>
              <a:t>72% agree that they can get the right help if they need it – while 10% disagree</a:t>
            </a:r>
            <a:endParaRPr lang="en-GB" dirty="0">
              <a:solidFill>
                <a:schemeClr val="bg1"/>
              </a:solidFill>
            </a:endParaRPr>
          </a:p>
          <a:p>
            <a:pPr>
              <a:spcAft>
                <a:spcPts val="600"/>
              </a:spcAft>
            </a:pPr>
            <a:r>
              <a:rPr lang="en-GB" sz="1600" b="1" dirty="0">
                <a:solidFill>
                  <a:schemeClr val="bg1"/>
                </a:solidFill>
                <a:latin typeface="Arial"/>
                <a:cs typeface="Arial"/>
              </a:rPr>
              <a:t>DISABLED RESIDENTS</a:t>
            </a:r>
          </a:p>
          <a:p>
            <a:pPr marL="742950" lvl="1" indent="-285750">
              <a:spcAft>
                <a:spcPts val="600"/>
              </a:spcAft>
              <a:buFont typeface="Arial" panose="020B0604020202020204" pitchFamily="34" charset="0"/>
              <a:buChar char="•"/>
            </a:pPr>
            <a:r>
              <a:rPr lang="en-GB" sz="1400" dirty="0">
                <a:solidFill>
                  <a:schemeClr val="bg1"/>
                </a:solidFill>
                <a:latin typeface="Arial"/>
                <a:cs typeface="Arial"/>
              </a:rPr>
              <a:t>Disabled residents are significantly more likely than the population as a whole to report negative outcomes in all health and wellbeing considerations asked about - including low life satisfaction, high anxiety, feelings that things they do in life are worthwhile, happiness , being involved in decisions about themselves, able to look after their health, knowing enough about their health, and being able to get the right help if they need it</a:t>
            </a:r>
          </a:p>
        </p:txBody>
      </p:sp>
    </p:spTree>
    <p:extLst>
      <p:ext uri="{BB962C8B-B14F-4D97-AF65-F5344CB8AC3E}">
        <p14:creationId xmlns:p14="http://schemas.microsoft.com/office/powerpoint/2010/main" val="40972943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3">
            <a:extLst>
              <a:ext uri="{FF2B5EF4-FFF2-40B4-BE49-F238E27FC236}">
                <a16:creationId xmlns:a16="http://schemas.microsoft.com/office/drawing/2014/main" id="{2894473F-06E5-45D8-9A02-25C591A67B7C}"/>
              </a:ext>
            </a:extLst>
          </p:cNvPr>
          <p:cNvSpPr txBox="1">
            <a:spLocks noGrp="1"/>
          </p:cNvSpPr>
          <p:nvPr>
            <p:ph type="title" idx="4294967295"/>
          </p:nvPr>
        </p:nvSpPr>
        <p:spPr>
          <a:xfrm>
            <a:off x="261334" y="161914"/>
            <a:ext cx="10515600" cy="307777"/>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5C5B5A"/>
                </a:solidFill>
                <a:effectLst/>
                <a:uLnTx/>
                <a:uFillTx/>
                <a:latin typeface="Arial"/>
                <a:ea typeface="+mn-ea"/>
                <a:cs typeface="+mn-cs"/>
              </a:rPr>
              <a:t>Summary: Satisfaction with life (1/2)</a:t>
            </a:r>
          </a:p>
        </p:txBody>
      </p:sp>
      <p:sp>
        <p:nvSpPr>
          <p:cNvPr id="27" name="TextBox 26">
            <a:extLst>
              <a:ext uri="{FF2B5EF4-FFF2-40B4-BE49-F238E27FC236}">
                <a16:creationId xmlns:a16="http://schemas.microsoft.com/office/drawing/2014/main" id="{8F4A9E68-6AB0-4D51-AE80-1E43340FC2A7}"/>
              </a:ext>
            </a:extLst>
          </p:cNvPr>
          <p:cNvSpPr txBox="1"/>
          <p:nvPr/>
        </p:nvSpPr>
        <p:spPr>
          <a:xfrm>
            <a:off x="1771977" y="1077822"/>
            <a:ext cx="4496744" cy="3231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1" i="0" strike="noStrike" kern="1200" cap="none" spc="0" normalizeH="0" baseline="0" noProof="0" dirty="0">
                <a:ln>
                  <a:noFill/>
                </a:ln>
                <a:solidFill>
                  <a:srgbClr val="5C5B5A"/>
                </a:solidFill>
                <a:effectLst/>
                <a:uLnTx/>
                <a:uFillTx/>
                <a:latin typeface="Arial"/>
                <a:ea typeface="+mn-ea"/>
                <a:cs typeface="+mn-cs"/>
              </a:rPr>
              <a:t>How satisfied are you with your life nowadays?</a:t>
            </a:r>
          </a:p>
        </p:txBody>
      </p:sp>
      <p:graphicFrame>
        <p:nvGraphicFramePr>
          <p:cNvPr id="25" name="Chart Placeholder 20" descr="Bar chart showing people's feelings of satisfaction. 18% reported very high levels of satisfaction in May. 16% report very high levels of satisfaction in May.">
            <a:extLst>
              <a:ext uri="{FF2B5EF4-FFF2-40B4-BE49-F238E27FC236}">
                <a16:creationId xmlns:a16="http://schemas.microsoft.com/office/drawing/2014/main" id="{81F41478-D068-4200-A035-1B7110E6F386}"/>
              </a:ext>
            </a:extLst>
          </p:cNvPr>
          <p:cNvGraphicFramePr>
            <a:graphicFrameLocks/>
          </p:cNvGraphicFramePr>
          <p:nvPr>
            <p:extLst>
              <p:ext uri="{D42A27DB-BD31-4B8C-83A1-F6EECF244321}">
                <p14:modId xmlns:p14="http://schemas.microsoft.com/office/powerpoint/2010/main" val="2187771184"/>
              </p:ext>
            </p:extLst>
          </p:nvPr>
        </p:nvGraphicFramePr>
        <p:xfrm>
          <a:off x="1029366" y="1441991"/>
          <a:ext cx="5522395" cy="4799111"/>
        </p:xfrm>
        <a:graphic>
          <a:graphicData uri="http://schemas.openxmlformats.org/drawingml/2006/chart">
            <c:chart xmlns:c="http://schemas.openxmlformats.org/drawingml/2006/chart" xmlns:r="http://schemas.openxmlformats.org/officeDocument/2006/relationships" r:id="rId3"/>
          </a:graphicData>
        </a:graphic>
      </p:graphicFrame>
      <p:sp>
        <p:nvSpPr>
          <p:cNvPr id="32" name="TextBox 31">
            <a:extLst>
              <a:ext uri="{FF2B5EF4-FFF2-40B4-BE49-F238E27FC236}">
                <a16:creationId xmlns:a16="http://schemas.microsoft.com/office/drawing/2014/main" id="{D43F96E2-CF73-409A-BEFA-10AFAE4816AE}"/>
              </a:ext>
            </a:extLst>
          </p:cNvPr>
          <p:cNvSpPr txBox="1"/>
          <p:nvPr/>
        </p:nvSpPr>
        <p:spPr>
          <a:xfrm>
            <a:off x="7445204" y="1084867"/>
            <a:ext cx="3558988" cy="3231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1" i="0" strike="noStrike" kern="1200" cap="none" spc="0" normalizeH="0" baseline="0" noProof="0" dirty="0">
                <a:ln>
                  <a:noFill/>
                </a:ln>
                <a:solidFill>
                  <a:srgbClr val="5C5B5A"/>
                </a:solidFill>
                <a:effectLst/>
                <a:uLnTx/>
                <a:uFillTx/>
                <a:latin typeface="Arial"/>
                <a:ea typeface="+mn-ea"/>
                <a:cs typeface="+mn-cs"/>
              </a:rPr>
              <a:t>How anxious did you feel yesterday?</a:t>
            </a:r>
          </a:p>
        </p:txBody>
      </p:sp>
      <p:graphicFrame>
        <p:nvGraphicFramePr>
          <p:cNvPr id="33" name="Chart Placeholder 20" descr="Bar chart showing people's feelings of anxiety. 41% reported high levels of anxiety in May. 41% reported high levels of anxiety in March.">
            <a:extLst>
              <a:ext uri="{FF2B5EF4-FFF2-40B4-BE49-F238E27FC236}">
                <a16:creationId xmlns:a16="http://schemas.microsoft.com/office/drawing/2014/main" id="{BB07DAA0-41CC-4803-8AF9-F35FC3DFCC75}"/>
              </a:ext>
            </a:extLst>
          </p:cNvPr>
          <p:cNvGraphicFramePr>
            <a:graphicFrameLocks/>
          </p:cNvGraphicFramePr>
          <p:nvPr>
            <p:extLst>
              <p:ext uri="{D42A27DB-BD31-4B8C-83A1-F6EECF244321}">
                <p14:modId xmlns:p14="http://schemas.microsoft.com/office/powerpoint/2010/main" val="2142411506"/>
              </p:ext>
            </p:extLst>
          </p:nvPr>
        </p:nvGraphicFramePr>
        <p:xfrm>
          <a:off x="6882493" y="1394542"/>
          <a:ext cx="5128602" cy="4799111"/>
        </p:xfrm>
        <a:graphic>
          <a:graphicData uri="http://schemas.openxmlformats.org/drawingml/2006/chart">
            <c:chart xmlns:c="http://schemas.openxmlformats.org/drawingml/2006/chart" xmlns:r="http://schemas.openxmlformats.org/officeDocument/2006/relationships" r:id="rId4"/>
          </a:graphicData>
        </a:graphic>
      </p:graphicFrame>
      <p:sp>
        <p:nvSpPr>
          <p:cNvPr id="36" name="TextBox 35">
            <a:extLst>
              <a:ext uri="{FF2B5EF4-FFF2-40B4-BE49-F238E27FC236}">
                <a16:creationId xmlns:a16="http://schemas.microsoft.com/office/drawing/2014/main" id="{759F6A07-0A42-4175-B4FF-3C3E7D31460D}"/>
              </a:ext>
              <a:ext uri="{C183D7F6-B498-43B3-948B-1728B52AA6E4}">
                <adec:decorative xmlns:adec="http://schemas.microsoft.com/office/drawing/2017/decorative" val="1"/>
              </a:ext>
            </a:extLst>
          </p:cNvPr>
          <p:cNvSpPr txBox="1"/>
          <p:nvPr/>
        </p:nvSpPr>
        <p:spPr>
          <a:xfrm>
            <a:off x="5909201" y="4970232"/>
            <a:ext cx="1297349"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C5B5A"/>
                </a:solidFill>
                <a:effectLst/>
                <a:uLnTx/>
                <a:uFillTx/>
                <a:latin typeface="Arial"/>
                <a:ea typeface="+mn-ea"/>
                <a:cs typeface="+mn-cs"/>
              </a:rPr>
              <a:t>Very low (0-1)</a:t>
            </a:r>
          </a:p>
        </p:txBody>
      </p:sp>
      <p:sp>
        <p:nvSpPr>
          <p:cNvPr id="40" name="TextBox 39">
            <a:extLst>
              <a:ext uri="{FF2B5EF4-FFF2-40B4-BE49-F238E27FC236}">
                <a16:creationId xmlns:a16="http://schemas.microsoft.com/office/drawing/2014/main" id="{1F0322E2-BCE9-406A-9F8A-AD02DEFD2D1C}"/>
              </a:ext>
              <a:ext uri="{C183D7F6-B498-43B3-948B-1728B52AA6E4}">
                <adec:decorative xmlns:adec="http://schemas.microsoft.com/office/drawing/2017/decorative" val="1"/>
              </a:ext>
            </a:extLst>
          </p:cNvPr>
          <p:cNvSpPr txBox="1"/>
          <p:nvPr/>
        </p:nvSpPr>
        <p:spPr>
          <a:xfrm>
            <a:off x="5909201" y="4111333"/>
            <a:ext cx="1297349"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C5B5A"/>
                </a:solidFill>
                <a:effectLst/>
                <a:uLnTx/>
                <a:uFillTx/>
                <a:latin typeface="Arial"/>
                <a:ea typeface="+mn-ea"/>
                <a:cs typeface="+mn-cs"/>
              </a:rPr>
              <a:t>Low (2-3)</a:t>
            </a:r>
          </a:p>
        </p:txBody>
      </p:sp>
      <p:sp>
        <p:nvSpPr>
          <p:cNvPr id="35" name="TextBox 34">
            <a:extLst>
              <a:ext uri="{FF2B5EF4-FFF2-40B4-BE49-F238E27FC236}">
                <a16:creationId xmlns:a16="http://schemas.microsoft.com/office/drawing/2014/main" id="{AC7F6D8B-6F98-49CF-AADE-68714B129DA8}"/>
              </a:ext>
              <a:ext uri="{C183D7F6-B498-43B3-948B-1728B52AA6E4}">
                <adec:decorative xmlns:adec="http://schemas.microsoft.com/office/drawing/2017/decorative" val="1"/>
              </a:ext>
            </a:extLst>
          </p:cNvPr>
          <p:cNvSpPr txBox="1"/>
          <p:nvPr/>
        </p:nvSpPr>
        <p:spPr>
          <a:xfrm>
            <a:off x="5909201" y="3315883"/>
            <a:ext cx="1297349"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C5B5A"/>
                </a:solidFill>
                <a:effectLst/>
                <a:uLnTx/>
                <a:uFillTx/>
                <a:latin typeface="Arial"/>
                <a:ea typeface="+mn-ea"/>
                <a:cs typeface="+mn-cs"/>
              </a:rPr>
              <a:t>Medium (4-5)</a:t>
            </a:r>
          </a:p>
        </p:txBody>
      </p:sp>
      <p:sp>
        <p:nvSpPr>
          <p:cNvPr id="34" name="TextBox 33">
            <a:extLst>
              <a:ext uri="{FF2B5EF4-FFF2-40B4-BE49-F238E27FC236}">
                <a16:creationId xmlns:a16="http://schemas.microsoft.com/office/drawing/2014/main" id="{704D272C-9106-42AC-B24A-B85E634CA413}"/>
              </a:ext>
              <a:ext uri="{C183D7F6-B498-43B3-948B-1728B52AA6E4}">
                <adec:decorative xmlns:adec="http://schemas.microsoft.com/office/drawing/2017/decorative" val="1"/>
              </a:ext>
            </a:extLst>
          </p:cNvPr>
          <p:cNvSpPr txBox="1"/>
          <p:nvPr/>
        </p:nvSpPr>
        <p:spPr>
          <a:xfrm>
            <a:off x="5909201" y="2023288"/>
            <a:ext cx="1297349"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C5B5A"/>
                </a:solidFill>
                <a:effectLst/>
                <a:uLnTx/>
                <a:uFillTx/>
                <a:latin typeface="Arial"/>
                <a:ea typeface="+mn-ea"/>
                <a:cs typeface="+mn-cs"/>
              </a:rPr>
              <a:t>High (6-10)</a:t>
            </a:r>
          </a:p>
        </p:txBody>
      </p:sp>
      <p:sp>
        <p:nvSpPr>
          <p:cNvPr id="21" name="TextBox 20">
            <a:extLst>
              <a:ext uri="{FF2B5EF4-FFF2-40B4-BE49-F238E27FC236}">
                <a16:creationId xmlns:a16="http://schemas.microsoft.com/office/drawing/2014/main" id="{8F377412-68E3-47E9-8AF1-656AFF71C79A}"/>
              </a:ext>
              <a:ext uri="{C183D7F6-B498-43B3-948B-1728B52AA6E4}">
                <adec:decorative xmlns:adec="http://schemas.microsoft.com/office/drawing/2017/decorative" val="1"/>
              </a:ext>
            </a:extLst>
          </p:cNvPr>
          <p:cNvSpPr txBox="1"/>
          <p:nvPr/>
        </p:nvSpPr>
        <p:spPr>
          <a:xfrm>
            <a:off x="213689" y="5296460"/>
            <a:ext cx="1297349"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C5B5A"/>
                </a:solidFill>
                <a:effectLst/>
                <a:uLnTx/>
                <a:uFillTx/>
                <a:latin typeface="Arial"/>
                <a:ea typeface="+mn-ea"/>
                <a:cs typeface="+mn-cs"/>
              </a:rPr>
              <a:t>Low (0-4)</a:t>
            </a:r>
          </a:p>
        </p:txBody>
      </p:sp>
      <p:sp>
        <p:nvSpPr>
          <p:cNvPr id="18" name="TextBox 17">
            <a:extLst>
              <a:ext uri="{FF2B5EF4-FFF2-40B4-BE49-F238E27FC236}">
                <a16:creationId xmlns:a16="http://schemas.microsoft.com/office/drawing/2014/main" id="{438423F1-0FA6-4871-B382-067400BD397A}"/>
              </a:ext>
              <a:ext uri="{C183D7F6-B498-43B3-948B-1728B52AA6E4}">
                <adec:decorative xmlns:adec="http://schemas.microsoft.com/office/drawing/2017/decorative" val="1"/>
              </a:ext>
            </a:extLst>
          </p:cNvPr>
          <p:cNvSpPr txBox="1"/>
          <p:nvPr/>
        </p:nvSpPr>
        <p:spPr>
          <a:xfrm>
            <a:off x="213689" y="4555023"/>
            <a:ext cx="1297349"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C5B5A"/>
                </a:solidFill>
                <a:effectLst/>
                <a:uLnTx/>
                <a:uFillTx/>
                <a:latin typeface="Arial"/>
                <a:ea typeface="+mn-ea"/>
                <a:cs typeface="+mn-cs"/>
              </a:rPr>
              <a:t>Medium (5-6)</a:t>
            </a:r>
          </a:p>
        </p:txBody>
      </p:sp>
      <p:sp>
        <p:nvSpPr>
          <p:cNvPr id="16" name="TextBox 15">
            <a:extLst>
              <a:ext uri="{FF2B5EF4-FFF2-40B4-BE49-F238E27FC236}">
                <a16:creationId xmlns:a16="http://schemas.microsoft.com/office/drawing/2014/main" id="{0D82B386-1E36-40C9-94A9-FE882BF8D29C}"/>
              </a:ext>
              <a:ext uri="{C183D7F6-B498-43B3-948B-1728B52AA6E4}">
                <adec:decorative xmlns:adec="http://schemas.microsoft.com/office/drawing/2017/decorative" val="1"/>
              </a:ext>
            </a:extLst>
          </p:cNvPr>
          <p:cNvSpPr txBox="1"/>
          <p:nvPr/>
        </p:nvSpPr>
        <p:spPr>
          <a:xfrm>
            <a:off x="213689" y="3237396"/>
            <a:ext cx="1297349"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C5B5A"/>
                </a:solidFill>
                <a:effectLst/>
                <a:uLnTx/>
                <a:uFillTx/>
                <a:latin typeface="Arial"/>
                <a:ea typeface="+mn-ea"/>
                <a:cs typeface="+mn-cs"/>
              </a:rPr>
              <a:t>High (7-8)</a:t>
            </a:r>
          </a:p>
        </p:txBody>
      </p:sp>
      <p:sp>
        <p:nvSpPr>
          <p:cNvPr id="20" name="TextBox 19">
            <a:extLst>
              <a:ext uri="{FF2B5EF4-FFF2-40B4-BE49-F238E27FC236}">
                <a16:creationId xmlns:a16="http://schemas.microsoft.com/office/drawing/2014/main" id="{C4836D76-C64D-4C0B-B228-0BF56F4B7540}"/>
              </a:ext>
              <a:ext uri="{C183D7F6-B498-43B3-948B-1728B52AA6E4}">
                <adec:decorative xmlns:adec="http://schemas.microsoft.com/office/drawing/2017/decorative" val="1"/>
              </a:ext>
            </a:extLst>
          </p:cNvPr>
          <p:cNvSpPr txBox="1"/>
          <p:nvPr/>
        </p:nvSpPr>
        <p:spPr>
          <a:xfrm>
            <a:off x="213689" y="1809295"/>
            <a:ext cx="1297349"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C5B5A"/>
                </a:solidFill>
                <a:effectLst/>
                <a:uLnTx/>
                <a:uFillTx/>
                <a:latin typeface="Arial"/>
                <a:ea typeface="+mn-ea"/>
                <a:cs typeface="+mn-cs"/>
              </a:rPr>
              <a:t>Very high (9-10)</a:t>
            </a:r>
          </a:p>
        </p:txBody>
      </p:sp>
      <p:sp>
        <p:nvSpPr>
          <p:cNvPr id="23" name="Footer Placeholder 4">
            <a:extLst>
              <a:ext uri="{FF2B5EF4-FFF2-40B4-BE49-F238E27FC236}">
                <a16:creationId xmlns:a16="http://schemas.microsoft.com/office/drawing/2014/main" id="{BD24FF10-0D0E-45CB-AE3C-FB09009413E5}"/>
              </a:ext>
            </a:extLst>
          </p:cNvPr>
          <p:cNvSpPr txBox="1">
            <a:spLocks/>
          </p:cNvSpPr>
          <p:nvPr/>
        </p:nvSpPr>
        <p:spPr>
          <a:xfrm>
            <a:off x="607034" y="6393042"/>
            <a:ext cx="10604334" cy="53009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A1/A2. Where 0 is “not at all” and 10 is “completely”…			</a:t>
            </a:r>
            <a:r>
              <a:rPr lang="en-GB" sz="1000" dirty="0">
                <a:solidFill>
                  <a:srgbClr val="5C5B5A"/>
                </a:solidFill>
                <a:latin typeface="Arial" panose="020B0604020202020204" pitchFamily="34" charset="0"/>
                <a:cs typeface="Arial" panose="020B0604020202020204" pitchFamily="34" charset="0"/>
              </a:rPr>
              <a:t>  </a:t>
            </a:r>
            <a:endParaRPr kumimoji="0" lang="en-GB" sz="10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Unweighted base: Greater Manchester Residents’ Survey 2, 1467, Survey 3, 1677; Survey 4, 1636; Survey 5, 1470, Survey 6, 1767; Survey 7, 1488 </a:t>
            </a:r>
          </a:p>
        </p:txBody>
      </p:sp>
      <p:sp>
        <p:nvSpPr>
          <p:cNvPr id="19" name="Slide Number Placeholder 4">
            <a:extLst>
              <a:ext uri="{FF2B5EF4-FFF2-40B4-BE49-F238E27FC236}">
                <a16:creationId xmlns:a16="http://schemas.microsoft.com/office/drawing/2014/main" id="{5A608B4B-B225-4410-B793-22CBFAF2FBF4}"/>
              </a:ext>
            </a:extLst>
          </p:cNvPr>
          <p:cNvSpPr txBox="1">
            <a:spLocks/>
          </p:cNvSpPr>
          <p:nvPr/>
        </p:nvSpPr>
        <p:spPr>
          <a:xfrm>
            <a:off x="11553947" y="6358112"/>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6948682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8F4A9E68-6AB0-4D51-AE80-1E43340FC2A7}"/>
              </a:ext>
            </a:extLst>
          </p:cNvPr>
          <p:cNvSpPr txBox="1"/>
          <p:nvPr/>
        </p:nvSpPr>
        <p:spPr>
          <a:xfrm>
            <a:off x="730809" y="1075143"/>
            <a:ext cx="5820952" cy="3231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1" i="0" strike="noStrike" kern="1200" cap="none" spc="0" normalizeH="0" baseline="0" noProof="0" dirty="0">
                <a:ln>
                  <a:noFill/>
                </a:ln>
                <a:solidFill>
                  <a:srgbClr val="5C5B5A"/>
                </a:solidFill>
                <a:effectLst/>
                <a:uLnTx/>
                <a:uFillTx/>
                <a:latin typeface="Arial"/>
                <a:ea typeface="+mn-ea"/>
                <a:cs typeface="+mn-cs"/>
              </a:rPr>
              <a:t>To what extent are the things you do in your life worthwhile?</a:t>
            </a:r>
          </a:p>
        </p:txBody>
      </p:sp>
      <p:graphicFrame>
        <p:nvGraphicFramePr>
          <p:cNvPr id="25" name="Chart Placeholder 20" descr="Bar chart showing the extent to which people believe the things they do in their life are worthwhile. 24% reported very high levels of life being worthwhile in May. 14% report very high levels of satisfaction in May. ">
            <a:extLst>
              <a:ext uri="{FF2B5EF4-FFF2-40B4-BE49-F238E27FC236}">
                <a16:creationId xmlns:a16="http://schemas.microsoft.com/office/drawing/2014/main" id="{81F41478-D068-4200-A035-1B7110E6F386}"/>
              </a:ext>
            </a:extLst>
          </p:cNvPr>
          <p:cNvGraphicFramePr>
            <a:graphicFrameLocks/>
          </p:cNvGraphicFramePr>
          <p:nvPr>
            <p:extLst>
              <p:ext uri="{D42A27DB-BD31-4B8C-83A1-F6EECF244321}">
                <p14:modId xmlns:p14="http://schemas.microsoft.com/office/powerpoint/2010/main" val="2568113853"/>
              </p:ext>
            </p:extLst>
          </p:nvPr>
        </p:nvGraphicFramePr>
        <p:xfrm>
          <a:off x="1029366" y="1441991"/>
          <a:ext cx="5522395" cy="4799111"/>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Box 15">
            <a:extLst>
              <a:ext uri="{FF2B5EF4-FFF2-40B4-BE49-F238E27FC236}">
                <a16:creationId xmlns:a16="http://schemas.microsoft.com/office/drawing/2014/main" id="{0D82B386-1E36-40C9-94A9-FE882BF8D29C}"/>
              </a:ext>
              <a:ext uri="{C183D7F6-B498-43B3-948B-1728B52AA6E4}">
                <adec:decorative xmlns:adec="http://schemas.microsoft.com/office/drawing/2017/decorative" val="1"/>
              </a:ext>
            </a:extLst>
          </p:cNvPr>
          <p:cNvSpPr txBox="1"/>
          <p:nvPr/>
        </p:nvSpPr>
        <p:spPr>
          <a:xfrm>
            <a:off x="213689" y="3237396"/>
            <a:ext cx="1297349"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C5B5A"/>
                </a:solidFill>
                <a:effectLst/>
                <a:uLnTx/>
                <a:uFillTx/>
                <a:latin typeface="Arial"/>
                <a:ea typeface="+mn-ea"/>
                <a:cs typeface="+mn-cs"/>
              </a:rPr>
              <a:t>High (7-8)</a:t>
            </a:r>
          </a:p>
        </p:txBody>
      </p:sp>
      <p:sp>
        <p:nvSpPr>
          <p:cNvPr id="18" name="TextBox 17">
            <a:extLst>
              <a:ext uri="{FF2B5EF4-FFF2-40B4-BE49-F238E27FC236}">
                <a16:creationId xmlns:a16="http://schemas.microsoft.com/office/drawing/2014/main" id="{438423F1-0FA6-4871-B382-067400BD397A}"/>
              </a:ext>
              <a:ext uri="{C183D7F6-B498-43B3-948B-1728B52AA6E4}">
                <adec:decorative xmlns:adec="http://schemas.microsoft.com/office/drawing/2017/decorative" val="1"/>
              </a:ext>
            </a:extLst>
          </p:cNvPr>
          <p:cNvSpPr txBox="1"/>
          <p:nvPr/>
        </p:nvSpPr>
        <p:spPr>
          <a:xfrm>
            <a:off x="213689" y="4555023"/>
            <a:ext cx="1297349"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C5B5A"/>
                </a:solidFill>
                <a:effectLst/>
                <a:uLnTx/>
                <a:uFillTx/>
                <a:latin typeface="Arial"/>
                <a:ea typeface="+mn-ea"/>
                <a:cs typeface="+mn-cs"/>
              </a:rPr>
              <a:t>Medium (5-6)</a:t>
            </a:r>
          </a:p>
        </p:txBody>
      </p:sp>
      <p:sp>
        <p:nvSpPr>
          <p:cNvPr id="21" name="TextBox 20">
            <a:extLst>
              <a:ext uri="{FF2B5EF4-FFF2-40B4-BE49-F238E27FC236}">
                <a16:creationId xmlns:a16="http://schemas.microsoft.com/office/drawing/2014/main" id="{8F377412-68E3-47E9-8AF1-656AFF71C79A}"/>
              </a:ext>
              <a:ext uri="{C183D7F6-B498-43B3-948B-1728B52AA6E4}">
                <adec:decorative xmlns:adec="http://schemas.microsoft.com/office/drawing/2017/decorative" val="1"/>
              </a:ext>
            </a:extLst>
          </p:cNvPr>
          <p:cNvSpPr txBox="1"/>
          <p:nvPr/>
        </p:nvSpPr>
        <p:spPr>
          <a:xfrm>
            <a:off x="213689" y="5296460"/>
            <a:ext cx="1297349"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C5B5A"/>
                </a:solidFill>
                <a:effectLst/>
                <a:uLnTx/>
                <a:uFillTx/>
                <a:latin typeface="Arial"/>
                <a:ea typeface="+mn-ea"/>
                <a:cs typeface="+mn-cs"/>
              </a:rPr>
              <a:t>Low (0-4)</a:t>
            </a:r>
          </a:p>
        </p:txBody>
      </p:sp>
      <p:sp>
        <p:nvSpPr>
          <p:cNvPr id="20" name="TextBox 19">
            <a:extLst>
              <a:ext uri="{FF2B5EF4-FFF2-40B4-BE49-F238E27FC236}">
                <a16:creationId xmlns:a16="http://schemas.microsoft.com/office/drawing/2014/main" id="{C4836D76-C64D-4C0B-B228-0BF56F4B7540}"/>
              </a:ext>
              <a:ext uri="{C183D7F6-B498-43B3-948B-1728B52AA6E4}">
                <adec:decorative xmlns:adec="http://schemas.microsoft.com/office/drawing/2017/decorative" val="1"/>
              </a:ext>
            </a:extLst>
          </p:cNvPr>
          <p:cNvSpPr txBox="1"/>
          <p:nvPr/>
        </p:nvSpPr>
        <p:spPr>
          <a:xfrm>
            <a:off x="213689" y="1809295"/>
            <a:ext cx="1297349"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C5B5A"/>
                </a:solidFill>
                <a:effectLst/>
                <a:uLnTx/>
                <a:uFillTx/>
                <a:latin typeface="Arial"/>
                <a:ea typeface="+mn-ea"/>
                <a:cs typeface="+mn-cs"/>
              </a:rPr>
              <a:t>Very high (9-10)</a:t>
            </a:r>
          </a:p>
        </p:txBody>
      </p:sp>
      <p:sp>
        <p:nvSpPr>
          <p:cNvPr id="23" name="Footer Placeholder 4">
            <a:extLst>
              <a:ext uri="{FF2B5EF4-FFF2-40B4-BE49-F238E27FC236}">
                <a16:creationId xmlns:a16="http://schemas.microsoft.com/office/drawing/2014/main" id="{BD24FF10-0D0E-45CB-AE3C-FB09009413E5}"/>
              </a:ext>
            </a:extLst>
          </p:cNvPr>
          <p:cNvSpPr txBox="1">
            <a:spLocks/>
          </p:cNvSpPr>
          <p:nvPr/>
        </p:nvSpPr>
        <p:spPr>
          <a:xfrm>
            <a:off x="571500" y="6348610"/>
            <a:ext cx="11138144" cy="509390"/>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kumimoji="0" lang="en-GB" sz="1000" b="0" i="0" u="none" strike="noStrike" kern="1200" cap="none" spc="0" normalizeH="0" baseline="0" noProof="0" dirty="0">
                <a:ln>
                  <a:noFill/>
                </a:ln>
                <a:solidFill>
                  <a:srgbClr val="5C5B5A"/>
                </a:solidFill>
                <a:effectLst/>
                <a:uLnTx/>
                <a:uFillTx/>
                <a:latin typeface="Arial"/>
                <a:cs typeface="Arial"/>
              </a:rPr>
              <a:t>Q10. Overall, to what extent do you feel that the things you do in your life are worthwhile, on a scale of 0 to 10, where 0 is “not at all” and 10 is “completely”?</a:t>
            </a:r>
            <a:r>
              <a:rPr lang="en-GB" sz="1000" dirty="0">
                <a:solidFill>
                  <a:srgbClr val="5C5B5A"/>
                </a:solidFill>
                <a:latin typeface="Arial"/>
                <a:cs typeface="Arial"/>
              </a:rPr>
              <a:t> / Q11. Overall, how happy did you feel yesterday, on a scale of 0 to 10, where 0 is “not at all” and 10 is “completely”?   Thresholds are applied to responses to convert the 11-point scale into the categories shown. </a:t>
            </a:r>
            <a:r>
              <a:rPr kumimoji="0" lang="en-GB" sz="1000" b="0" i="0" u="none" strike="noStrike" kern="1200" cap="none" spc="0" normalizeH="0" baseline="0" noProof="0" dirty="0">
                <a:ln>
                  <a:noFill/>
                </a:ln>
                <a:solidFill>
                  <a:srgbClr val="5C5B5A"/>
                </a:solidFill>
                <a:effectLst/>
                <a:uLnTx/>
                <a:uFillTx/>
                <a:latin typeface="Arial"/>
                <a:cs typeface="Arial"/>
              </a:rPr>
              <a:t>Unweighted base: Greater Manchester Residents Survey 6, 1767, Survey 7, 1488</a:t>
            </a:r>
            <a:endParaRPr lang="en-GB" sz="1000" b="0" i="0" u="none" strike="noStrike" kern="1200" cap="none" spc="0" normalizeH="0" baseline="0" noProof="0" dirty="0">
              <a:ln>
                <a:noFill/>
              </a:ln>
              <a:solidFill>
                <a:srgbClr val="5C5B5A"/>
              </a:solidFill>
              <a:effectLst/>
              <a:uLnTx/>
              <a:uFillTx/>
              <a:latin typeface="Arial" panose="020B0604020202020204" pitchFamily="34" charset="0"/>
              <a:cs typeface="Arial" panose="020B0604020202020204" pitchFamily="34" charset="0"/>
            </a:endParaRPr>
          </a:p>
        </p:txBody>
      </p:sp>
      <p:sp>
        <p:nvSpPr>
          <p:cNvPr id="19" name="Slide Number Placeholder 4">
            <a:extLst>
              <a:ext uri="{FF2B5EF4-FFF2-40B4-BE49-F238E27FC236}">
                <a16:creationId xmlns:a16="http://schemas.microsoft.com/office/drawing/2014/main" id="{5A608B4B-B225-4410-B793-22CBFAF2FBF4}"/>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32" name="TextBox 31">
            <a:extLst>
              <a:ext uri="{FF2B5EF4-FFF2-40B4-BE49-F238E27FC236}">
                <a16:creationId xmlns:a16="http://schemas.microsoft.com/office/drawing/2014/main" id="{D43F96E2-CF73-409A-BEFA-10AFAE4816AE}"/>
              </a:ext>
            </a:extLst>
          </p:cNvPr>
          <p:cNvSpPr txBox="1"/>
          <p:nvPr/>
        </p:nvSpPr>
        <p:spPr>
          <a:xfrm>
            <a:off x="7525355" y="1084867"/>
            <a:ext cx="3398687" cy="3231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1" i="0" strike="noStrike" kern="1200" cap="none" spc="0" normalizeH="0" baseline="0" noProof="0" dirty="0">
                <a:ln>
                  <a:noFill/>
                </a:ln>
                <a:solidFill>
                  <a:srgbClr val="5C5B5A"/>
                </a:solidFill>
                <a:effectLst/>
                <a:uLnTx/>
                <a:uFillTx/>
                <a:latin typeface="Arial"/>
                <a:ea typeface="+mn-ea"/>
                <a:cs typeface="+mn-cs"/>
              </a:rPr>
              <a:t>How happy did you feel yesterday?</a:t>
            </a:r>
          </a:p>
        </p:txBody>
      </p:sp>
      <p:sp>
        <p:nvSpPr>
          <p:cNvPr id="22" name="Title 3">
            <a:extLst>
              <a:ext uri="{FF2B5EF4-FFF2-40B4-BE49-F238E27FC236}">
                <a16:creationId xmlns:a16="http://schemas.microsoft.com/office/drawing/2014/main" id="{6CE9A71E-9116-4075-8834-546B3802D4EE}"/>
              </a:ext>
            </a:extLst>
          </p:cNvPr>
          <p:cNvSpPr txBox="1">
            <a:spLocks noGrp="1"/>
          </p:cNvSpPr>
          <p:nvPr>
            <p:ph type="title" idx="4294967295"/>
          </p:nvPr>
        </p:nvSpPr>
        <p:spPr>
          <a:xfrm>
            <a:off x="261334" y="161914"/>
            <a:ext cx="10515600" cy="307777"/>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5C5B5A"/>
                </a:solidFill>
                <a:effectLst/>
                <a:uLnTx/>
                <a:uFillTx/>
                <a:latin typeface="Arial"/>
                <a:ea typeface="+mn-ea"/>
                <a:cs typeface="+mn-cs"/>
              </a:rPr>
              <a:t>Summary: Satisfaction with life (2/2)</a:t>
            </a:r>
          </a:p>
        </p:txBody>
      </p:sp>
      <p:graphicFrame>
        <p:nvGraphicFramePr>
          <p:cNvPr id="24" name="Chart Placeholder 20" descr="Bar chart showing people's feelings of happiness. 21% reported very high levels of happiness in May. 17% report low levels of happiness. ">
            <a:extLst>
              <a:ext uri="{FF2B5EF4-FFF2-40B4-BE49-F238E27FC236}">
                <a16:creationId xmlns:a16="http://schemas.microsoft.com/office/drawing/2014/main" id="{D1B5D0F0-91DF-4575-B342-B4FAA92DA9AB}"/>
              </a:ext>
            </a:extLst>
          </p:cNvPr>
          <p:cNvGraphicFramePr>
            <a:graphicFrameLocks/>
          </p:cNvGraphicFramePr>
          <p:nvPr>
            <p:extLst>
              <p:ext uri="{D42A27DB-BD31-4B8C-83A1-F6EECF244321}">
                <p14:modId xmlns:p14="http://schemas.microsoft.com/office/powerpoint/2010/main" val="365395576"/>
              </p:ext>
            </p:extLst>
          </p:nvPr>
        </p:nvGraphicFramePr>
        <p:xfrm>
          <a:off x="7033431" y="1441991"/>
          <a:ext cx="5522395" cy="4799111"/>
        </p:xfrm>
        <a:graphic>
          <a:graphicData uri="http://schemas.openxmlformats.org/drawingml/2006/chart">
            <c:chart xmlns:c="http://schemas.openxmlformats.org/drawingml/2006/chart" xmlns:r="http://schemas.openxmlformats.org/officeDocument/2006/relationships" r:id="rId4"/>
          </a:graphicData>
        </a:graphic>
      </p:graphicFrame>
      <p:sp>
        <p:nvSpPr>
          <p:cNvPr id="41" name="TextBox 40">
            <a:extLst>
              <a:ext uri="{FF2B5EF4-FFF2-40B4-BE49-F238E27FC236}">
                <a16:creationId xmlns:a16="http://schemas.microsoft.com/office/drawing/2014/main" id="{E87BBB1F-642E-4467-9E74-587F1EC68BC8}"/>
              </a:ext>
              <a:ext uri="{C183D7F6-B498-43B3-948B-1728B52AA6E4}">
                <adec:decorative xmlns:adec="http://schemas.microsoft.com/office/drawing/2017/decorative" val="1"/>
              </a:ext>
            </a:extLst>
          </p:cNvPr>
          <p:cNvSpPr txBox="1"/>
          <p:nvPr/>
        </p:nvSpPr>
        <p:spPr>
          <a:xfrm>
            <a:off x="6551759" y="3113048"/>
            <a:ext cx="1297349"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C5B5A"/>
                </a:solidFill>
                <a:effectLst/>
                <a:uLnTx/>
                <a:uFillTx/>
                <a:latin typeface="Arial"/>
                <a:ea typeface="+mn-ea"/>
                <a:cs typeface="+mn-cs"/>
              </a:rPr>
              <a:t>High (7-8)</a:t>
            </a:r>
          </a:p>
        </p:txBody>
      </p:sp>
      <p:sp>
        <p:nvSpPr>
          <p:cNvPr id="42" name="TextBox 41">
            <a:extLst>
              <a:ext uri="{FF2B5EF4-FFF2-40B4-BE49-F238E27FC236}">
                <a16:creationId xmlns:a16="http://schemas.microsoft.com/office/drawing/2014/main" id="{FB10D84D-309B-44B2-A85D-5CA81A6EEEFA}"/>
              </a:ext>
              <a:ext uri="{C183D7F6-B498-43B3-948B-1728B52AA6E4}">
                <adec:decorative xmlns:adec="http://schemas.microsoft.com/office/drawing/2017/decorative" val="1"/>
              </a:ext>
            </a:extLst>
          </p:cNvPr>
          <p:cNvSpPr txBox="1"/>
          <p:nvPr/>
        </p:nvSpPr>
        <p:spPr>
          <a:xfrm>
            <a:off x="6551759" y="4430675"/>
            <a:ext cx="1297349"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C5B5A"/>
                </a:solidFill>
                <a:effectLst/>
                <a:uLnTx/>
                <a:uFillTx/>
                <a:latin typeface="Arial"/>
                <a:ea typeface="+mn-ea"/>
                <a:cs typeface="+mn-cs"/>
              </a:rPr>
              <a:t>Medium (5-6)</a:t>
            </a:r>
          </a:p>
        </p:txBody>
      </p:sp>
      <p:sp>
        <p:nvSpPr>
          <p:cNvPr id="43" name="TextBox 42">
            <a:extLst>
              <a:ext uri="{FF2B5EF4-FFF2-40B4-BE49-F238E27FC236}">
                <a16:creationId xmlns:a16="http://schemas.microsoft.com/office/drawing/2014/main" id="{AB0DEA50-B81D-4B6C-9890-EE86E7CB278A}"/>
              </a:ext>
              <a:ext uri="{C183D7F6-B498-43B3-948B-1728B52AA6E4}">
                <adec:decorative xmlns:adec="http://schemas.microsoft.com/office/drawing/2017/decorative" val="1"/>
              </a:ext>
            </a:extLst>
          </p:cNvPr>
          <p:cNvSpPr txBox="1"/>
          <p:nvPr/>
        </p:nvSpPr>
        <p:spPr>
          <a:xfrm>
            <a:off x="6551759" y="5172112"/>
            <a:ext cx="1297349"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C5B5A"/>
                </a:solidFill>
                <a:effectLst/>
                <a:uLnTx/>
                <a:uFillTx/>
                <a:latin typeface="Arial"/>
                <a:ea typeface="+mn-ea"/>
                <a:cs typeface="+mn-cs"/>
              </a:rPr>
              <a:t>Low (0-4)</a:t>
            </a:r>
          </a:p>
        </p:txBody>
      </p:sp>
      <p:sp>
        <p:nvSpPr>
          <p:cNvPr id="44" name="TextBox 43">
            <a:extLst>
              <a:ext uri="{FF2B5EF4-FFF2-40B4-BE49-F238E27FC236}">
                <a16:creationId xmlns:a16="http://schemas.microsoft.com/office/drawing/2014/main" id="{B3317D66-C670-484F-AC1A-914AAE2AE94C}"/>
              </a:ext>
              <a:ext uri="{C183D7F6-B498-43B3-948B-1728B52AA6E4}">
                <adec:decorative xmlns:adec="http://schemas.microsoft.com/office/drawing/2017/decorative" val="1"/>
              </a:ext>
            </a:extLst>
          </p:cNvPr>
          <p:cNvSpPr txBox="1"/>
          <p:nvPr/>
        </p:nvSpPr>
        <p:spPr>
          <a:xfrm>
            <a:off x="6551759" y="1684947"/>
            <a:ext cx="1297349"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C5B5A"/>
                </a:solidFill>
                <a:effectLst/>
                <a:uLnTx/>
                <a:uFillTx/>
                <a:latin typeface="Arial"/>
                <a:ea typeface="+mn-ea"/>
                <a:cs typeface="+mn-cs"/>
              </a:rPr>
              <a:t>Very high (9-10)</a:t>
            </a:r>
          </a:p>
        </p:txBody>
      </p:sp>
    </p:spTree>
    <p:extLst>
      <p:ext uri="{BB962C8B-B14F-4D97-AF65-F5344CB8AC3E}">
        <p14:creationId xmlns:p14="http://schemas.microsoft.com/office/powerpoint/2010/main" val="782420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2DA983-7C25-45F4-B087-E006BF2978F9}"/>
              </a:ext>
            </a:extLst>
          </p:cNvPr>
          <p:cNvSpPr>
            <a:spLocks noGrp="1"/>
          </p:cNvSpPr>
          <p:nvPr>
            <p:ph type="title"/>
          </p:nvPr>
        </p:nvSpPr>
        <p:spPr>
          <a:xfrm>
            <a:off x="261334" y="161914"/>
            <a:ext cx="10515600" cy="307777"/>
          </a:xfrm>
          <a:noFill/>
        </p:spPr>
        <p:txBody>
          <a:bodyPr wrap="square" lIns="0" tIns="0" rIns="0" bIns="0" rtlCol="0">
            <a:spAutoFit/>
          </a:bodyPr>
          <a:lstStyle/>
          <a:p>
            <a:pPr>
              <a:lnSpc>
                <a:spcPct val="100000"/>
              </a:lnSpc>
              <a:spcBef>
                <a:spcPts val="0"/>
              </a:spcBef>
            </a:pPr>
            <a:r>
              <a:rPr lang="en-GB" sz="2000" b="1" dirty="0">
                <a:solidFill>
                  <a:srgbClr val="5C5B5A"/>
                </a:solidFill>
                <a:latin typeface="Arial"/>
                <a:ea typeface="+mn-ea"/>
                <a:cs typeface="+mn-cs"/>
              </a:rPr>
              <a:t>Summary: Managing your own health</a:t>
            </a:r>
          </a:p>
        </p:txBody>
      </p:sp>
      <p:sp>
        <p:nvSpPr>
          <p:cNvPr id="40" name="Slide Number Placeholder 4">
            <a:extLst>
              <a:ext uri="{FF2B5EF4-FFF2-40B4-BE49-F238E27FC236}">
                <a16:creationId xmlns:a16="http://schemas.microsoft.com/office/drawing/2014/main" id="{BFDDA40A-C568-4D72-B229-0FA6A80D17A5}"/>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graphicFrame>
        <p:nvGraphicFramePr>
          <p:cNvPr id="10" name="Chart 9" descr="Bar chart showing the extent to which people agree they can manage their own health. 90% agree they are involved in decisions about themselves. 82% agree they can look after their health. 78% agree they know enough about their health. 72% agree they can get the right help if they need it. ">
            <a:extLst>
              <a:ext uri="{FF2B5EF4-FFF2-40B4-BE49-F238E27FC236}">
                <a16:creationId xmlns:a16="http://schemas.microsoft.com/office/drawing/2014/main" id="{E89470C3-29C9-70EE-C1B6-546B8E49D8BA}"/>
              </a:ext>
            </a:extLst>
          </p:cNvPr>
          <p:cNvGraphicFramePr/>
          <p:nvPr>
            <p:extLst>
              <p:ext uri="{D42A27DB-BD31-4B8C-83A1-F6EECF244321}">
                <p14:modId xmlns:p14="http://schemas.microsoft.com/office/powerpoint/2010/main" val="3787242402"/>
              </p:ext>
            </p:extLst>
          </p:nvPr>
        </p:nvGraphicFramePr>
        <p:xfrm>
          <a:off x="847439" y="2092074"/>
          <a:ext cx="10220611" cy="4466609"/>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420A24BF-D3F1-3739-AF7C-E183F3FAB699}"/>
              </a:ext>
            </a:extLst>
          </p:cNvPr>
          <p:cNvSpPr txBox="1"/>
          <p:nvPr/>
        </p:nvSpPr>
        <p:spPr>
          <a:xfrm>
            <a:off x="353635" y="1069349"/>
            <a:ext cx="11484730" cy="784830"/>
          </a:xfrm>
          <a:prstGeom prst="rect">
            <a:avLst/>
          </a:prstGeom>
          <a:noFill/>
        </p:spPr>
        <p:txBody>
          <a:bodyPr wrap="square" lIns="91440" tIns="45720" rIns="91440" bIns="45720" rtlCol="0" anchor="t">
            <a:spAutoFit/>
          </a:bodyPr>
          <a:lstStyle/>
          <a:p>
            <a:pPr algn="ctr"/>
            <a:r>
              <a:rPr lang="en-GB" sz="1500" b="1" dirty="0">
                <a:solidFill>
                  <a:srgbClr val="5C5B5A"/>
                </a:solidFill>
                <a:latin typeface="Arial"/>
              </a:rPr>
              <a:t>9 in 10 respondents agree that they are involved in decisions about themselves, in regards to their health. A further 4 in 5 agree that they can look after their health (82%) and know enough about their health (78%). 72% agree that they can get the right help if they need it. </a:t>
            </a:r>
          </a:p>
        </p:txBody>
      </p:sp>
      <p:sp>
        <p:nvSpPr>
          <p:cNvPr id="5" name="Right Brace 4">
            <a:extLst>
              <a:ext uri="{FF2B5EF4-FFF2-40B4-BE49-F238E27FC236}">
                <a16:creationId xmlns:a16="http://schemas.microsoft.com/office/drawing/2014/main" id="{5556DC6B-910D-2D2B-266D-CB140E0C854E}"/>
              </a:ext>
              <a:ext uri="{C183D7F6-B498-43B3-948B-1728B52AA6E4}">
                <adec:decorative xmlns:adec="http://schemas.microsoft.com/office/drawing/2017/decorative" val="1"/>
              </a:ext>
            </a:extLst>
          </p:cNvPr>
          <p:cNvSpPr/>
          <p:nvPr/>
        </p:nvSpPr>
        <p:spPr>
          <a:xfrm>
            <a:off x="5174265" y="2200801"/>
            <a:ext cx="195362" cy="2195010"/>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7" name="Right Brace 6">
            <a:extLst>
              <a:ext uri="{FF2B5EF4-FFF2-40B4-BE49-F238E27FC236}">
                <a16:creationId xmlns:a16="http://schemas.microsoft.com/office/drawing/2014/main" id="{4B3E9698-0759-4DAE-B17A-01F88165C30C}"/>
              </a:ext>
              <a:ext uri="{C183D7F6-B498-43B3-948B-1728B52AA6E4}">
                <adec:decorative xmlns:adec="http://schemas.microsoft.com/office/drawing/2017/decorative" val="1"/>
              </a:ext>
            </a:extLst>
          </p:cNvPr>
          <p:cNvSpPr/>
          <p:nvPr/>
        </p:nvSpPr>
        <p:spPr>
          <a:xfrm>
            <a:off x="7712201" y="2155810"/>
            <a:ext cx="195363" cy="2121991"/>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1" name="TextBox 10">
            <a:extLst>
              <a:ext uri="{FF2B5EF4-FFF2-40B4-BE49-F238E27FC236}">
                <a16:creationId xmlns:a16="http://schemas.microsoft.com/office/drawing/2014/main" id="{8D4B2C73-3841-B9B7-720E-D75DAF6CA9C9}"/>
              </a:ext>
            </a:extLst>
          </p:cNvPr>
          <p:cNvSpPr txBox="1"/>
          <p:nvPr/>
        </p:nvSpPr>
        <p:spPr>
          <a:xfrm>
            <a:off x="7859893" y="3079347"/>
            <a:ext cx="536608" cy="276999"/>
          </a:xfrm>
          <a:prstGeom prst="rect">
            <a:avLst/>
          </a:prstGeom>
          <a:noFill/>
        </p:spPr>
        <p:txBody>
          <a:bodyPr wrap="square" rtlCol="0">
            <a:spAutoFit/>
          </a:bodyPr>
          <a:lstStyle/>
          <a:p>
            <a:pPr algn="ctr"/>
            <a:r>
              <a:rPr lang="en-GB" sz="1200" b="1" dirty="0">
                <a:solidFill>
                  <a:srgbClr val="5C5B5A"/>
                </a:solidFill>
                <a:latin typeface="Arial"/>
              </a:rPr>
              <a:t>78%</a:t>
            </a:r>
          </a:p>
        </p:txBody>
      </p:sp>
      <p:sp>
        <p:nvSpPr>
          <p:cNvPr id="16" name="Right Brace 15">
            <a:extLst>
              <a:ext uri="{FF2B5EF4-FFF2-40B4-BE49-F238E27FC236}">
                <a16:creationId xmlns:a16="http://schemas.microsoft.com/office/drawing/2014/main" id="{F59AB082-BC69-BEFB-1244-DD07CF3670C8}"/>
              </a:ext>
              <a:ext uri="{C183D7F6-B498-43B3-948B-1728B52AA6E4}">
                <adec:decorative xmlns:adec="http://schemas.microsoft.com/office/drawing/2017/decorative" val="1"/>
              </a:ext>
            </a:extLst>
          </p:cNvPr>
          <p:cNvSpPr/>
          <p:nvPr/>
        </p:nvSpPr>
        <p:spPr>
          <a:xfrm>
            <a:off x="10262461" y="2160537"/>
            <a:ext cx="195363" cy="1922287"/>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7" name="TextBox 16">
            <a:extLst>
              <a:ext uri="{FF2B5EF4-FFF2-40B4-BE49-F238E27FC236}">
                <a16:creationId xmlns:a16="http://schemas.microsoft.com/office/drawing/2014/main" id="{90990FBB-80CF-29DE-5263-BFFB1904EF6A}"/>
              </a:ext>
            </a:extLst>
          </p:cNvPr>
          <p:cNvSpPr txBox="1"/>
          <p:nvPr/>
        </p:nvSpPr>
        <p:spPr>
          <a:xfrm>
            <a:off x="10398801" y="2983180"/>
            <a:ext cx="520367" cy="276999"/>
          </a:xfrm>
          <a:prstGeom prst="rect">
            <a:avLst/>
          </a:prstGeom>
          <a:noFill/>
        </p:spPr>
        <p:txBody>
          <a:bodyPr wrap="square" rtlCol="0">
            <a:spAutoFit/>
          </a:bodyPr>
          <a:lstStyle/>
          <a:p>
            <a:pPr algn="ctr"/>
            <a:r>
              <a:rPr lang="en-GB" sz="1200" b="1" dirty="0">
                <a:solidFill>
                  <a:srgbClr val="5C5B5A"/>
                </a:solidFill>
                <a:latin typeface="Arial"/>
              </a:rPr>
              <a:t>72%</a:t>
            </a:r>
          </a:p>
        </p:txBody>
      </p:sp>
      <p:sp>
        <p:nvSpPr>
          <p:cNvPr id="18" name="Right Brace 17">
            <a:extLst>
              <a:ext uri="{FF2B5EF4-FFF2-40B4-BE49-F238E27FC236}">
                <a16:creationId xmlns:a16="http://schemas.microsoft.com/office/drawing/2014/main" id="{6FC18889-96D3-7CB6-5D16-246C35072EF8}"/>
              </a:ext>
              <a:ext uri="{C183D7F6-B498-43B3-948B-1728B52AA6E4}">
                <adec:decorative xmlns:adec="http://schemas.microsoft.com/office/drawing/2017/decorative" val="1"/>
              </a:ext>
            </a:extLst>
          </p:cNvPr>
          <p:cNvSpPr/>
          <p:nvPr/>
        </p:nvSpPr>
        <p:spPr>
          <a:xfrm>
            <a:off x="2633586" y="2160124"/>
            <a:ext cx="108835" cy="2451633"/>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9" name="TextBox 18">
            <a:extLst>
              <a:ext uri="{FF2B5EF4-FFF2-40B4-BE49-F238E27FC236}">
                <a16:creationId xmlns:a16="http://schemas.microsoft.com/office/drawing/2014/main" id="{1B1BC5B1-B983-3140-9ED2-6E7F4BF5F33A}"/>
              </a:ext>
            </a:extLst>
          </p:cNvPr>
          <p:cNvSpPr txBox="1"/>
          <p:nvPr/>
        </p:nvSpPr>
        <p:spPr>
          <a:xfrm>
            <a:off x="2742421" y="3244948"/>
            <a:ext cx="587866" cy="461665"/>
          </a:xfrm>
          <a:prstGeom prst="rect">
            <a:avLst/>
          </a:prstGeom>
          <a:noFill/>
        </p:spPr>
        <p:txBody>
          <a:bodyPr wrap="square" rtlCol="0">
            <a:spAutoFit/>
          </a:bodyPr>
          <a:lstStyle/>
          <a:p>
            <a:pPr algn="ctr"/>
            <a:r>
              <a:rPr lang="en-GB" sz="1200" b="1" dirty="0">
                <a:solidFill>
                  <a:srgbClr val="5C5B5A"/>
                </a:solidFill>
                <a:latin typeface="Arial"/>
              </a:rPr>
              <a:t>90% agree</a:t>
            </a:r>
          </a:p>
        </p:txBody>
      </p:sp>
      <p:sp>
        <p:nvSpPr>
          <p:cNvPr id="25" name="Footer Placeholder 4">
            <a:extLst>
              <a:ext uri="{FF2B5EF4-FFF2-40B4-BE49-F238E27FC236}">
                <a16:creationId xmlns:a16="http://schemas.microsoft.com/office/drawing/2014/main" id="{670832CC-9A38-4C83-A464-A40CFEF8D30A}"/>
              </a:ext>
            </a:extLst>
          </p:cNvPr>
          <p:cNvSpPr txBox="1">
            <a:spLocks/>
          </p:cNvSpPr>
          <p:nvPr/>
        </p:nvSpPr>
        <p:spPr>
          <a:xfrm>
            <a:off x="391549" y="6342397"/>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S14. To what extent do you agree or disagree with the following statements?</a:t>
            </a:r>
          </a:p>
          <a:p>
            <a:pPr>
              <a:defRPr/>
            </a:pPr>
            <a:r>
              <a:rPr lang="en-GB" sz="1000" dirty="0">
                <a:solidFill>
                  <a:srgbClr val="FFFFFF">
                    <a:lumMod val="50000"/>
                  </a:srgbClr>
                </a:solidFill>
                <a:latin typeface="Arial"/>
                <a:cs typeface="Arial" panose="020B0604020202020204" pitchFamily="34" charset="0"/>
              </a:rPr>
              <a:t>Unweighted base: All respondents Survey 7, 1488 (Valid responses)</a:t>
            </a:r>
            <a:endParaRPr kumimoji="0" lang="en-GB" sz="1000" b="0" i="1" u="none" strike="noStrike" kern="1200" cap="none" spc="0" normalizeH="0" baseline="0" noProof="0" dirty="0">
              <a:ln>
                <a:noFill/>
              </a:ln>
              <a:solidFill>
                <a:srgbClr val="0039A6"/>
              </a:solidFill>
              <a:effectLst/>
              <a:uLnTx/>
              <a:uFillTx/>
              <a:latin typeface="Arial"/>
              <a:ea typeface="+mn-ea"/>
              <a:cs typeface="Arial" panose="020B0604020202020204" pitchFamily="34" charset="0"/>
            </a:endParaRPr>
          </a:p>
        </p:txBody>
      </p:sp>
      <p:sp>
        <p:nvSpPr>
          <p:cNvPr id="2" name="TextBox 1">
            <a:extLst>
              <a:ext uri="{FF2B5EF4-FFF2-40B4-BE49-F238E27FC236}">
                <a16:creationId xmlns:a16="http://schemas.microsoft.com/office/drawing/2014/main" id="{1C4E1328-CF6F-0F91-A781-9C44634F61AC}"/>
              </a:ext>
            </a:extLst>
          </p:cNvPr>
          <p:cNvSpPr txBox="1"/>
          <p:nvPr/>
        </p:nvSpPr>
        <p:spPr>
          <a:xfrm>
            <a:off x="5331615" y="3131647"/>
            <a:ext cx="536608" cy="276999"/>
          </a:xfrm>
          <a:prstGeom prst="rect">
            <a:avLst/>
          </a:prstGeom>
          <a:noFill/>
        </p:spPr>
        <p:txBody>
          <a:bodyPr wrap="square" rtlCol="0">
            <a:spAutoFit/>
          </a:bodyPr>
          <a:lstStyle/>
          <a:p>
            <a:pPr algn="ctr"/>
            <a:r>
              <a:rPr lang="en-GB" sz="1200" b="1" dirty="0">
                <a:solidFill>
                  <a:srgbClr val="5C5B5A"/>
                </a:solidFill>
                <a:latin typeface="Arial"/>
              </a:rPr>
              <a:t>82%</a:t>
            </a:r>
          </a:p>
        </p:txBody>
      </p:sp>
    </p:spTree>
    <p:extLst>
      <p:ext uri="{BB962C8B-B14F-4D97-AF65-F5344CB8AC3E}">
        <p14:creationId xmlns:p14="http://schemas.microsoft.com/office/powerpoint/2010/main" val="29313400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32836-66C5-E5E1-AD36-8DF7C23C9ADD}"/>
              </a:ext>
            </a:extLst>
          </p:cNvPr>
          <p:cNvSpPr>
            <a:spLocks noGrp="1"/>
          </p:cNvSpPr>
          <p:nvPr>
            <p:ph type="title"/>
          </p:nvPr>
        </p:nvSpPr>
        <p:spPr>
          <a:xfrm>
            <a:off x="601200" y="1411200"/>
            <a:ext cx="5495023" cy="1513229"/>
          </a:xfrm>
        </p:spPr>
        <p:txBody>
          <a:bodyPr anchor="t">
            <a:normAutofit/>
          </a:bodyPr>
          <a:lstStyle/>
          <a:p>
            <a:r>
              <a:rPr lang="en-GB" dirty="0">
                <a:latin typeface="Arial" panose="020B0604020202020204" pitchFamily="34" charset="0"/>
                <a:cs typeface="Arial" panose="020B0604020202020204" pitchFamily="34" charset="0"/>
              </a:rPr>
              <a:t>Detailed findings:</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Health and Wellbeing</a:t>
            </a:r>
          </a:p>
        </p:txBody>
      </p:sp>
    </p:spTree>
    <p:extLst>
      <p:ext uri="{BB962C8B-B14F-4D97-AF65-F5344CB8AC3E}">
        <p14:creationId xmlns:p14="http://schemas.microsoft.com/office/powerpoint/2010/main" val="197512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359757" y="164305"/>
            <a:ext cx="11483900" cy="830997"/>
          </a:xfrm>
        </p:spPr>
        <p:txBody>
          <a:bodyPr vert="horz" wrap="square" lIns="0" tIns="0" rIns="0" bIns="0" rtlCol="0" anchor="t" anchorCtr="0">
            <a:spAutoFit/>
          </a:bodyPr>
          <a:lstStyle/>
          <a:p>
            <a:pPr>
              <a:lnSpc>
                <a:spcPct val="100000"/>
              </a:lnSpc>
            </a:pPr>
            <a:r>
              <a:rPr lang="en-GB" sz="1800" b="1" dirty="0">
                <a:solidFill>
                  <a:srgbClr val="5C5B5A"/>
                </a:solidFill>
                <a:latin typeface="Arial"/>
                <a:ea typeface="+mn-ea"/>
                <a:cs typeface="+mn-cs"/>
              </a:rPr>
              <a:t>The proportion of respondents who say they have very high </a:t>
            </a:r>
            <a:r>
              <a:rPr lang="en-GB" sz="1800" b="1" dirty="0">
                <a:solidFill>
                  <a:srgbClr val="388A8C"/>
                </a:solidFill>
                <a:latin typeface="Arial"/>
                <a:ea typeface="+mn-ea"/>
                <a:cs typeface="+mn-cs"/>
              </a:rPr>
              <a:t>life satisfaction </a:t>
            </a:r>
            <a:r>
              <a:rPr lang="en-GB" sz="1800" b="1" dirty="0">
                <a:solidFill>
                  <a:srgbClr val="5C5B5A"/>
                </a:solidFill>
                <a:latin typeface="Arial"/>
                <a:ea typeface="+mn-ea"/>
                <a:cs typeface="+mn-cs"/>
              </a:rPr>
              <a:t>has remained in line with March (18% vs. </a:t>
            </a:r>
            <a:r>
              <a:rPr lang="en-GB" sz="1800" b="1" dirty="0">
                <a:latin typeface="Arial"/>
                <a:ea typeface="+mn-ea"/>
                <a:cs typeface="+mn-cs"/>
              </a:rPr>
              <a:t>20</a:t>
            </a:r>
            <a:r>
              <a:rPr lang="en-GB" sz="1800" b="1" dirty="0">
                <a:solidFill>
                  <a:srgbClr val="5C5B5A"/>
                </a:solidFill>
                <a:latin typeface="Arial"/>
                <a:ea typeface="+mn-ea"/>
                <a:cs typeface="+mn-cs"/>
              </a:rPr>
              <a:t>%) and is statistically similar to 12 months ago. Those with lower life satisfaction continue to include disabled respondents and those in financially precarious situations. </a:t>
            </a:r>
          </a:p>
        </p:txBody>
      </p:sp>
      <p:sp>
        <p:nvSpPr>
          <p:cNvPr id="27" name="TextBox 26">
            <a:extLst>
              <a:ext uri="{FF2B5EF4-FFF2-40B4-BE49-F238E27FC236}">
                <a16:creationId xmlns:a16="http://schemas.microsoft.com/office/drawing/2014/main" id="{8F4A9E68-6AB0-4D51-AE80-1E43340FC2A7}"/>
              </a:ext>
            </a:extLst>
          </p:cNvPr>
          <p:cNvSpPr txBox="1"/>
          <p:nvPr/>
        </p:nvSpPr>
        <p:spPr>
          <a:xfrm>
            <a:off x="2375985" y="1077822"/>
            <a:ext cx="4496744" cy="3231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1" i="0" strike="noStrike" kern="1200" cap="none" spc="0" normalizeH="0" baseline="0" noProof="0" dirty="0">
                <a:ln>
                  <a:noFill/>
                </a:ln>
                <a:solidFill>
                  <a:srgbClr val="5C5B5A"/>
                </a:solidFill>
                <a:effectLst/>
                <a:uLnTx/>
                <a:uFillTx/>
                <a:latin typeface="Arial"/>
                <a:ea typeface="+mn-ea"/>
                <a:cs typeface="+mn-cs"/>
              </a:rPr>
              <a:t>How satisfied are you with your life nowadays?</a:t>
            </a:r>
          </a:p>
        </p:txBody>
      </p:sp>
      <p:sp>
        <p:nvSpPr>
          <p:cNvPr id="29" name="TextBox 28">
            <a:extLst>
              <a:ext uri="{FF2B5EF4-FFF2-40B4-BE49-F238E27FC236}">
                <a16:creationId xmlns:a16="http://schemas.microsoft.com/office/drawing/2014/main" id="{31960407-4E4B-4254-A7CE-26EE912E6E81}"/>
              </a:ext>
              <a:ext uri="{C183D7F6-B498-43B3-948B-1728B52AA6E4}">
                <adec:decorative xmlns:adec="http://schemas.microsoft.com/office/drawing/2017/decorative" val="1"/>
              </a:ext>
            </a:extLst>
          </p:cNvPr>
          <p:cNvSpPr txBox="1"/>
          <p:nvPr/>
        </p:nvSpPr>
        <p:spPr>
          <a:xfrm>
            <a:off x="213689" y="1809295"/>
            <a:ext cx="1297349"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C5B5A"/>
                </a:solidFill>
                <a:effectLst/>
                <a:uLnTx/>
                <a:uFillTx/>
                <a:latin typeface="Arial"/>
                <a:ea typeface="+mn-ea"/>
                <a:cs typeface="+mn-cs"/>
              </a:rPr>
              <a:t>Very high (9-10)</a:t>
            </a:r>
          </a:p>
        </p:txBody>
      </p:sp>
      <p:sp>
        <p:nvSpPr>
          <p:cNvPr id="24" name="TextBox 23">
            <a:extLst>
              <a:ext uri="{FF2B5EF4-FFF2-40B4-BE49-F238E27FC236}">
                <a16:creationId xmlns:a16="http://schemas.microsoft.com/office/drawing/2014/main" id="{EAF0DCBA-C08D-4C88-A53E-D8318B7EA599}"/>
              </a:ext>
              <a:ext uri="{C183D7F6-B498-43B3-948B-1728B52AA6E4}">
                <adec:decorative xmlns:adec="http://schemas.microsoft.com/office/drawing/2017/decorative" val="1"/>
              </a:ext>
            </a:extLst>
          </p:cNvPr>
          <p:cNvSpPr txBox="1"/>
          <p:nvPr/>
        </p:nvSpPr>
        <p:spPr>
          <a:xfrm>
            <a:off x="213689" y="3237396"/>
            <a:ext cx="1297349"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C5B5A"/>
                </a:solidFill>
                <a:effectLst/>
                <a:uLnTx/>
                <a:uFillTx/>
                <a:latin typeface="Arial"/>
                <a:ea typeface="+mn-ea"/>
                <a:cs typeface="+mn-cs"/>
              </a:rPr>
              <a:t>High (7-8)</a:t>
            </a:r>
          </a:p>
        </p:txBody>
      </p:sp>
      <p:sp>
        <p:nvSpPr>
          <p:cNvPr id="26" name="TextBox 25">
            <a:extLst>
              <a:ext uri="{FF2B5EF4-FFF2-40B4-BE49-F238E27FC236}">
                <a16:creationId xmlns:a16="http://schemas.microsoft.com/office/drawing/2014/main" id="{030E42DD-3461-4256-B9E6-DD26EF7445C5}"/>
              </a:ext>
              <a:ext uri="{C183D7F6-B498-43B3-948B-1728B52AA6E4}">
                <adec:decorative xmlns:adec="http://schemas.microsoft.com/office/drawing/2017/decorative" val="1"/>
              </a:ext>
            </a:extLst>
          </p:cNvPr>
          <p:cNvSpPr txBox="1"/>
          <p:nvPr/>
        </p:nvSpPr>
        <p:spPr>
          <a:xfrm>
            <a:off x="213689" y="4555023"/>
            <a:ext cx="1297349"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C5B5A"/>
                </a:solidFill>
                <a:effectLst/>
                <a:uLnTx/>
                <a:uFillTx/>
                <a:latin typeface="Arial"/>
                <a:ea typeface="+mn-ea"/>
                <a:cs typeface="+mn-cs"/>
              </a:rPr>
              <a:t>Medium (5-6)</a:t>
            </a:r>
          </a:p>
        </p:txBody>
      </p:sp>
      <p:sp>
        <p:nvSpPr>
          <p:cNvPr id="28" name="TextBox 27">
            <a:extLst>
              <a:ext uri="{FF2B5EF4-FFF2-40B4-BE49-F238E27FC236}">
                <a16:creationId xmlns:a16="http://schemas.microsoft.com/office/drawing/2014/main" id="{F13097EF-CAFC-48C9-98B5-FDB0B1C2EA18}"/>
              </a:ext>
              <a:ext uri="{C183D7F6-B498-43B3-948B-1728B52AA6E4}">
                <adec:decorative xmlns:adec="http://schemas.microsoft.com/office/drawing/2017/decorative" val="1"/>
              </a:ext>
            </a:extLst>
          </p:cNvPr>
          <p:cNvSpPr txBox="1"/>
          <p:nvPr/>
        </p:nvSpPr>
        <p:spPr>
          <a:xfrm>
            <a:off x="213689" y="5296460"/>
            <a:ext cx="1297349"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C5B5A"/>
                </a:solidFill>
                <a:effectLst/>
                <a:uLnTx/>
                <a:uFillTx/>
                <a:latin typeface="Arial"/>
                <a:ea typeface="+mn-ea"/>
                <a:cs typeface="+mn-cs"/>
              </a:rPr>
              <a:t>Low (0-4)</a:t>
            </a:r>
          </a:p>
        </p:txBody>
      </p:sp>
      <p:graphicFrame>
        <p:nvGraphicFramePr>
          <p:cNvPr id="22" name="Chart Placeholder 20" descr="Bar chart showing people's feelings of satisfaction. 18% reported very high levels of satisfaction in May. 16% report low levels of satisfaction in May. ">
            <a:extLst>
              <a:ext uri="{FF2B5EF4-FFF2-40B4-BE49-F238E27FC236}">
                <a16:creationId xmlns:a16="http://schemas.microsoft.com/office/drawing/2014/main" id="{201836AB-500C-4B24-806B-D95A5225D84B}"/>
              </a:ext>
            </a:extLst>
          </p:cNvPr>
          <p:cNvGraphicFramePr>
            <a:graphicFrameLocks/>
          </p:cNvGraphicFramePr>
          <p:nvPr>
            <p:extLst>
              <p:ext uri="{D42A27DB-BD31-4B8C-83A1-F6EECF244321}">
                <p14:modId xmlns:p14="http://schemas.microsoft.com/office/powerpoint/2010/main" val="3109038706"/>
              </p:ext>
            </p:extLst>
          </p:nvPr>
        </p:nvGraphicFramePr>
        <p:xfrm>
          <a:off x="1029366" y="1441991"/>
          <a:ext cx="5843363" cy="4799111"/>
        </p:xfrm>
        <a:graphic>
          <a:graphicData uri="http://schemas.openxmlformats.org/drawingml/2006/chart">
            <c:chart xmlns:c="http://schemas.openxmlformats.org/drawingml/2006/chart" xmlns:r="http://schemas.openxmlformats.org/officeDocument/2006/relationships" r:id="rId3"/>
          </a:graphicData>
        </a:graphic>
      </p:graphicFrame>
      <p:sp>
        <p:nvSpPr>
          <p:cNvPr id="30" name="Arrow: Down 29">
            <a:extLst>
              <a:ext uri="{FF2B5EF4-FFF2-40B4-BE49-F238E27FC236}">
                <a16:creationId xmlns:a16="http://schemas.microsoft.com/office/drawing/2014/main" id="{B4CD9241-85C2-4EDA-8CE3-8C14C7153978}"/>
              </a:ext>
              <a:ext uri="{C183D7F6-B498-43B3-948B-1728B52AA6E4}">
                <adec:decorative xmlns:adec="http://schemas.microsoft.com/office/drawing/2017/decorative" val="1"/>
              </a:ext>
            </a:extLst>
          </p:cNvPr>
          <p:cNvSpPr/>
          <p:nvPr/>
        </p:nvSpPr>
        <p:spPr>
          <a:xfrm>
            <a:off x="806001" y="6047090"/>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37" name="Group 36" descr="Green and Red arrows to signify when a statistic is significantly higher or lower than the previous survey.">
            <a:extLst>
              <a:ext uri="{FF2B5EF4-FFF2-40B4-BE49-F238E27FC236}">
                <a16:creationId xmlns:a16="http://schemas.microsoft.com/office/drawing/2014/main" id="{DEFD5817-8C61-427E-B1BA-6A191FD281C3}"/>
              </a:ext>
            </a:extLst>
          </p:cNvPr>
          <p:cNvGrpSpPr/>
          <p:nvPr/>
        </p:nvGrpSpPr>
        <p:grpSpPr>
          <a:xfrm>
            <a:off x="575408" y="5999738"/>
            <a:ext cx="5976353" cy="276999"/>
            <a:chOff x="520117" y="5798698"/>
            <a:chExt cx="5976353" cy="276999"/>
          </a:xfrm>
        </p:grpSpPr>
        <p:sp>
          <p:nvSpPr>
            <p:cNvPr id="38" name="Arrow: Down 37">
              <a:extLst>
                <a:ext uri="{FF2B5EF4-FFF2-40B4-BE49-F238E27FC236}">
                  <a16:creationId xmlns:a16="http://schemas.microsoft.com/office/drawing/2014/main" id="{487B0404-850B-40F2-9080-6E5E1586FBF1}"/>
                </a:ext>
              </a:extLst>
            </p:cNvPr>
            <p:cNvSpPr/>
            <p:nvPr/>
          </p:nvSpPr>
          <p:spPr>
            <a:xfrm rot="10800000">
              <a:off x="520117" y="5838560"/>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9" name="TextBox 38">
              <a:extLst>
                <a:ext uri="{FF2B5EF4-FFF2-40B4-BE49-F238E27FC236}">
                  <a16:creationId xmlns:a16="http://schemas.microsoft.com/office/drawing/2014/main" id="{A2C68019-E99D-4E15-A5FB-A8505E9E79A8}"/>
                </a:ext>
              </a:extLst>
            </p:cNvPr>
            <p:cNvSpPr txBox="1"/>
            <p:nvPr/>
          </p:nvSpPr>
          <p:spPr>
            <a:xfrm>
              <a:off x="884934" y="5798698"/>
              <a:ext cx="561153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C5B5A"/>
                  </a:solidFill>
                  <a:effectLst/>
                  <a:uLnTx/>
                  <a:uFillTx/>
                  <a:latin typeface="Arial"/>
                  <a:ea typeface="+mn-ea"/>
                  <a:cs typeface="+mn-cs"/>
                </a:rPr>
                <a:t>Significantly higher/lower than the Greater Manchester Residents’ Survey before</a:t>
              </a:r>
            </a:p>
          </p:txBody>
        </p:sp>
      </p:grpSp>
      <p:sp>
        <p:nvSpPr>
          <p:cNvPr id="3" name="Speech Bubble: Rectangle 2">
            <a:extLst>
              <a:ext uri="{FF2B5EF4-FFF2-40B4-BE49-F238E27FC236}">
                <a16:creationId xmlns:a16="http://schemas.microsoft.com/office/drawing/2014/main" id="{CBF1039C-456D-5AD4-A177-1F02F7A9D8C9}"/>
              </a:ext>
              <a:ext uri="{C183D7F6-B498-43B3-948B-1728B52AA6E4}">
                <adec:decorative xmlns:adec="http://schemas.microsoft.com/office/drawing/2017/decorative" val="0"/>
              </a:ext>
            </a:extLst>
          </p:cNvPr>
          <p:cNvSpPr/>
          <p:nvPr/>
        </p:nvSpPr>
        <p:spPr>
          <a:xfrm>
            <a:off x="7515658" y="1423399"/>
            <a:ext cx="4520645" cy="3873061"/>
          </a:xfrm>
          <a:prstGeom prst="wedgeRectCallout">
            <a:avLst>
              <a:gd name="adj1" fmla="val -63313"/>
              <a:gd name="adj2" fmla="val 39056"/>
            </a:avLst>
          </a:prstGeom>
          <a:solidFill>
            <a:schemeClr val="bg1"/>
          </a:solidFill>
          <a:ln w="9525">
            <a:solidFill>
              <a:srgbClr val="009690"/>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p>
            <a:pPr marL="0" marR="0" lvl="0" indent="0" algn="ctr" defTabSz="914400" rtl="0" eaLnBrk="1" fontAlgn="auto" latinLnBrk="0" hangingPunct="1">
              <a:lnSpc>
                <a:spcPct val="100000"/>
              </a:lnSpc>
              <a:spcBef>
                <a:spcPts val="0"/>
              </a:spcBef>
              <a:spcAft>
                <a:spcPts val="400"/>
              </a:spcAft>
              <a:buClrTx/>
              <a:buSzTx/>
              <a:buFontTx/>
              <a:buNone/>
              <a:tabLst/>
              <a:defRPr/>
            </a:pPr>
            <a:r>
              <a:rPr kumimoji="0" lang="en-GB" sz="1200" b="1" i="0" u="none" strike="noStrike" kern="1200" cap="none" spc="0" normalizeH="0" baseline="0" noProof="0" dirty="0">
                <a:ln>
                  <a:noFill/>
                </a:ln>
                <a:solidFill>
                  <a:srgbClr val="5C5B5A"/>
                </a:solidFill>
                <a:effectLst/>
                <a:uLnTx/>
                <a:uFillTx/>
                <a:latin typeface="Arial"/>
                <a:cs typeface="Arial"/>
              </a:rPr>
              <a:t>% with ‘low’ life satisfaction higher compared to S5-7 average (16%)*:</a:t>
            </a:r>
          </a:p>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GB" sz="1200" b="1" i="0" u="none" strike="noStrike" kern="1200" cap="none" spc="0" normalizeH="0" baseline="0" noProof="0" dirty="0">
                <a:ln>
                  <a:noFill/>
                </a:ln>
                <a:solidFill>
                  <a:srgbClr val="5C5B5A"/>
                </a:solidFill>
                <a:effectLst/>
                <a:uLnTx/>
                <a:uFillTx/>
                <a:latin typeface="Arial"/>
                <a:cs typeface="Arial"/>
              </a:rPr>
              <a:t>Demographics:</a:t>
            </a:r>
            <a:endParaRPr lang="en-GB" sz="1200" b="1" i="0" u="none" strike="noStrike" kern="1200" cap="none" spc="0" normalizeH="0" baseline="0" noProof="0" dirty="0">
              <a:ln>
                <a:noFill/>
              </a:ln>
              <a:solidFill>
                <a:srgbClr val="5C5B5A"/>
              </a:solidFill>
              <a:effectLst/>
              <a:uLnTx/>
              <a:uFillTx/>
              <a:latin typeface="Arial"/>
              <a:cs typeface="Arial"/>
            </a:endParaRPr>
          </a:p>
          <a:p>
            <a:pPr marL="171450" indent="-171450">
              <a:spcAft>
                <a:spcPts val="400"/>
              </a:spcAft>
              <a:buFont typeface="Arial" panose="020B0604020202020204" pitchFamily="34" charset="0"/>
              <a:buChar char="•"/>
              <a:defRPr/>
            </a:pPr>
            <a:r>
              <a:rPr kumimoji="0" lang="en-GB" sz="1200" b="0" i="0" u="none" strike="noStrike" kern="1200" cap="none" spc="0" normalizeH="0" baseline="0" noProof="0" dirty="0">
                <a:ln>
                  <a:noFill/>
                </a:ln>
                <a:solidFill>
                  <a:srgbClr val="5C5B5A"/>
                </a:solidFill>
                <a:effectLst/>
                <a:uLnTx/>
                <a:uFillTx/>
                <a:latin typeface="Arial"/>
                <a:cs typeface="Arial"/>
              </a:rPr>
              <a:t>Disabled respondents (31%); including those who </a:t>
            </a:r>
            <a:r>
              <a:rPr lang="en-GB" sz="1200" dirty="0">
                <a:solidFill>
                  <a:srgbClr val="5C5B5A"/>
                </a:solidFill>
                <a:latin typeface="Arial"/>
                <a:cs typeface="Arial"/>
              </a:rPr>
              <a:t>self-report</a:t>
            </a:r>
            <a:r>
              <a:rPr kumimoji="0" lang="en-GB" sz="1200" b="0" i="0" u="none" strike="noStrike" kern="1200" cap="none" spc="0" normalizeH="0" baseline="0" noProof="0" dirty="0">
                <a:ln>
                  <a:noFill/>
                </a:ln>
                <a:solidFill>
                  <a:srgbClr val="5C5B5A"/>
                </a:solidFill>
                <a:effectLst/>
                <a:uLnTx/>
                <a:uFillTx/>
                <a:latin typeface="Arial"/>
                <a:cs typeface="Arial"/>
              </a:rPr>
              <a:t> </a:t>
            </a:r>
            <a:r>
              <a:rPr lang="en-GB" sz="1200" dirty="0">
                <a:solidFill>
                  <a:srgbClr val="5C5B5A"/>
                </a:solidFill>
                <a:latin typeface="Arial"/>
                <a:cs typeface="Arial"/>
              </a:rPr>
              <a:t>mental ill</a:t>
            </a:r>
            <a:r>
              <a:rPr kumimoji="0" lang="en-GB" sz="1200" b="0" i="0" u="none" strike="noStrike" kern="1200" cap="none" spc="0" normalizeH="0" baseline="0" noProof="0" dirty="0">
                <a:ln>
                  <a:noFill/>
                </a:ln>
                <a:solidFill>
                  <a:srgbClr val="5C5B5A"/>
                </a:solidFill>
                <a:effectLst/>
                <a:uLnTx/>
                <a:uFillTx/>
                <a:latin typeface="Arial"/>
                <a:cs typeface="Arial"/>
              </a:rPr>
              <a:t> health (</a:t>
            </a:r>
            <a:r>
              <a:rPr lang="en-GB" sz="1200" dirty="0">
                <a:solidFill>
                  <a:srgbClr val="5C5B5A"/>
                </a:solidFill>
                <a:latin typeface="Arial"/>
                <a:cs typeface="Arial"/>
              </a:rPr>
              <a:t>42</a:t>
            </a:r>
            <a:r>
              <a:rPr kumimoji="0" lang="en-GB" sz="1200" b="0" i="0" u="none" strike="noStrike" kern="1200" cap="none" spc="0" normalizeH="0" baseline="0" noProof="0" dirty="0">
                <a:ln>
                  <a:noFill/>
                </a:ln>
                <a:solidFill>
                  <a:srgbClr val="5C5B5A"/>
                </a:solidFill>
                <a:effectLst/>
                <a:uLnTx/>
                <a:uFillTx/>
                <a:latin typeface="Arial"/>
                <a:cs typeface="Arial"/>
              </a:rPr>
              <a:t>%), learning disability (33%), sensory disability (30%), mobility </a:t>
            </a:r>
            <a:r>
              <a:rPr lang="en-GB" sz="1200" dirty="0">
                <a:solidFill>
                  <a:srgbClr val="5C5B5A"/>
                </a:solidFill>
                <a:latin typeface="Arial"/>
                <a:cs typeface="Arial"/>
              </a:rPr>
              <a:t>disability (30%)</a:t>
            </a:r>
          </a:p>
          <a:p>
            <a:pPr marL="171450" indent="-171450">
              <a:spcAft>
                <a:spcPts val="400"/>
              </a:spcAft>
              <a:buFont typeface="Arial" panose="020B0604020202020204" pitchFamily="34" charset="0"/>
              <a:buChar char="•"/>
              <a:defRPr/>
            </a:pPr>
            <a:r>
              <a:rPr lang="en-GB" sz="1200" dirty="0">
                <a:solidFill>
                  <a:srgbClr val="5C5B5A"/>
                </a:solidFill>
                <a:latin typeface="Arial"/>
                <a:cs typeface="Arial"/>
              </a:rPr>
              <a:t>Those who have a physical or mental condition lasting longer than 12 months which reduces their ability to do things a lot (40%)</a:t>
            </a:r>
            <a:endParaRPr lang="en-GB" sz="1200" b="0" i="0" u="none" strike="noStrike" kern="1200" cap="none" spc="0" normalizeH="0" baseline="0" noProof="0" dirty="0">
              <a:ln>
                <a:noFill/>
              </a:ln>
              <a:solidFill>
                <a:srgbClr val="5C5B5A"/>
              </a:solidFill>
              <a:effectLst/>
              <a:uLnTx/>
              <a:uFillTx/>
              <a:latin typeface="Arial"/>
              <a:cs typeface="Arial"/>
            </a:endParaRPr>
          </a:p>
          <a:p>
            <a:pPr marR="0" lvl="0" algn="l" defTabSz="914400" rtl="0" eaLnBrk="1" fontAlgn="auto" latinLnBrk="0" hangingPunct="1">
              <a:lnSpc>
                <a:spcPct val="100000"/>
              </a:lnSpc>
              <a:spcBef>
                <a:spcPts val="0"/>
              </a:spcBef>
              <a:spcAft>
                <a:spcPts val="400"/>
              </a:spcAft>
              <a:buClrTx/>
              <a:buSzTx/>
              <a:tabLst/>
              <a:defRPr/>
            </a:pPr>
            <a:r>
              <a:rPr kumimoji="0" lang="en-GB" sz="1200" b="1" i="0" u="none" strike="noStrike" kern="1200" cap="none" spc="0" normalizeH="0" baseline="0" noProof="0" dirty="0">
                <a:ln>
                  <a:noFill/>
                </a:ln>
                <a:solidFill>
                  <a:srgbClr val="5C5B5A"/>
                </a:solidFill>
                <a:effectLst/>
                <a:uLnTx/>
                <a:uFillTx/>
                <a:latin typeface="Arial"/>
                <a:cs typeface="Arial"/>
              </a:rPr>
              <a:t>Individual and/or family circumstance:</a:t>
            </a:r>
            <a:endParaRPr lang="en-GB" sz="1200" b="1" i="0" u="none" strike="noStrike" kern="1200" cap="none" spc="0" normalizeH="0" baseline="0" noProof="0" dirty="0">
              <a:ln>
                <a:noFill/>
              </a:ln>
              <a:solidFill>
                <a:srgbClr val="5C5B5A"/>
              </a:solidFill>
              <a:effectLst/>
              <a:uLnTx/>
              <a:uFillTx/>
              <a:latin typeface="Arial"/>
              <a:cs typeface="Arial"/>
            </a:endParaRP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dirty="0">
                <a:solidFill>
                  <a:srgbClr val="5C5B5A"/>
                </a:solidFill>
                <a:latin typeface="Arial"/>
                <a:cs typeface="Arial"/>
              </a:rPr>
              <a:t>Those not in work due to ill health or disability (45%)</a:t>
            </a:r>
          </a:p>
          <a:p>
            <a:pPr marL="171450" indent="-171450">
              <a:spcAft>
                <a:spcPts val="400"/>
              </a:spcAft>
              <a:buFont typeface="Arial" panose="020B0604020202020204" pitchFamily="34" charset="0"/>
              <a:buChar char="•"/>
              <a:defRPr/>
            </a:pPr>
            <a:r>
              <a:rPr kumimoji="0" lang="en-GB" sz="1200" b="0" i="0" u="none" strike="noStrike" kern="1200" cap="none" spc="0" normalizeH="0" baseline="0" noProof="0" dirty="0">
                <a:ln>
                  <a:noFill/>
                </a:ln>
                <a:solidFill>
                  <a:srgbClr val="5C5B5A"/>
                </a:solidFill>
                <a:effectLst/>
                <a:uLnTx/>
                <a:uFillTx/>
                <a:latin typeface="Arial"/>
                <a:cs typeface="Arial"/>
              </a:rPr>
              <a:t>Those who are dissatisfied with the local area (34%)</a:t>
            </a:r>
            <a:endParaRPr lang="en-GB" sz="1200" dirty="0">
              <a:solidFill>
                <a:srgbClr val="5C5B5A"/>
              </a:solidFill>
              <a:latin typeface="Arial"/>
              <a:cs typeface="Arial"/>
            </a:endParaRP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5C5B5A"/>
                </a:solidFill>
                <a:effectLst/>
                <a:uLnTx/>
                <a:uFillTx/>
                <a:latin typeface="Arial"/>
                <a:cs typeface="Arial"/>
              </a:rPr>
              <a:t>Those who </a:t>
            </a:r>
            <a:r>
              <a:rPr lang="en-GB" sz="1200" dirty="0">
                <a:solidFill>
                  <a:srgbClr val="5C5B5A"/>
                </a:solidFill>
                <a:latin typeface="Arial"/>
                <a:cs typeface="Arial"/>
              </a:rPr>
              <a:t>would not recommend their local area (31%)</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dirty="0">
                <a:solidFill>
                  <a:srgbClr val="5C5B5A"/>
                </a:solidFill>
                <a:latin typeface="Arial"/>
                <a:cs typeface="Arial"/>
              </a:rPr>
              <a:t>Those who are not able to save money in the next 12 months (29%)</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dirty="0">
                <a:solidFill>
                  <a:srgbClr val="5C5B5A"/>
                </a:solidFill>
                <a:latin typeface="Arial"/>
                <a:cs typeface="Arial"/>
              </a:rPr>
              <a:t>Those who have had to borrow more money or use more credit in the last month (24%)</a:t>
            </a:r>
          </a:p>
          <a:p>
            <a:pPr marL="171450" indent="-171450">
              <a:spcAft>
                <a:spcPts val="400"/>
              </a:spcAft>
              <a:buFont typeface="Arial" panose="020B0604020202020204" pitchFamily="34" charset="0"/>
              <a:buChar char="•"/>
              <a:defRPr/>
            </a:pPr>
            <a:r>
              <a:rPr lang="en-GB" sz="1200" dirty="0">
                <a:solidFill>
                  <a:srgbClr val="5C5B5A"/>
                </a:solidFill>
                <a:latin typeface="Arial"/>
                <a:cs typeface="Arial"/>
              </a:rPr>
              <a:t>Those who are renting (23%)</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endParaRPr lang="en-GB" sz="1200" dirty="0">
              <a:solidFill>
                <a:srgbClr val="5C5B5A"/>
              </a:solidFill>
              <a:latin typeface="Arial"/>
              <a:cs typeface="Arial"/>
            </a:endParaRPr>
          </a:p>
        </p:txBody>
      </p:sp>
      <p:sp>
        <p:nvSpPr>
          <p:cNvPr id="17" name="TextBox 16">
            <a:extLst>
              <a:ext uri="{FF2B5EF4-FFF2-40B4-BE49-F238E27FC236}">
                <a16:creationId xmlns:a16="http://schemas.microsoft.com/office/drawing/2014/main" id="{1F27670B-F2A8-478D-AE70-BB5DB634AE4D}"/>
              </a:ext>
            </a:extLst>
          </p:cNvPr>
          <p:cNvSpPr txBox="1"/>
          <p:nvPr/>
        </p:nvSpPr>
        <p:spPr>
          <a:xfrm>
            <a:off x="7491876" y="5348718"/>
            <a:ext cx="3472215" cy="246221"/>
          </a:xfrm>
          <a:prstGeom prst="rect">
            <a:avLst/>
          </a:prstGeom>
          <a:noFill/>
        </p:spPr>
        <p:txBody>
          <a:bodyPr wrap="square">
            <a:spAutoFit/>
          </a:bodyPr>
          <a:lstStyle/>
          <a:p>
            <a:r>
              <a:rPr lang="en-GB" sz="1000" dirty="0">
                <a:solidFill>
                  <a:srgbClr val="FFFFFF">
                    <a:lumMod val="50000"/>
                  </a:srgbClr>
                </a:solidFill>
                <a:latin typeface="Arial" panose="020B0604020202020204" pitchFamily="34" charset="0"/>
                <a:cs typeface="Arial" panose="020B0604020202020204" pitchFamily="34" charset="0"/>
              </a:rPr>
              <a:t> * Subgroup analysis uses merged data from S5-7</a:t>
            </a:r>
            <a:endParaRPr lang="en-GB" sz="1000" dirty="0"/>
          </a:p>
        </p:txBody>
      </p:sp>
      <p:sp>
        <p:nvSpPr>
          <p:cNvPr id="23" name="Footer Placeholder 4">
            <a:extLst>
              <a:ext uri="{FF2B5EF4-FFF2-40B4-BE49-F238E27FC236}">
                <a16:creationId xmlns:a16="http://schemas.microsoft.com/office/drawing/2014/main" id="{BD24FF10-0D0E-45CB-AE3C-FB09009413E5}"/>
              </a:ext>
            </a:extLst>
          </p:cNvPr>
          <p:cNvSpPr txBox="1">
            <a:spLocks/>
          </p:cNvSpPr>
          <p:nvPr/>
        </p:nvSpPr>
        <p:spPr>
          <a:xfrm>
            <a:off x="359757" y="6395930"/>
            <a:ext cx="10604334" cy="53009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A1. Where 0 is “not at all” and 10 is “completely”…			</a:t>
            </a:r>
            <a:r>
              <a:rPr lang="en-GB" sz="1000" dirty="0">
                <a:solidFill>
                  <a:srgbClr val="FFFFFF">
                    <a:lumMod val="50000"/>
                  </a:srgbClr>
                </a:solidFill>
                <a:latin typeface="Arial" panose="020B0604020202020204" pitchFamily="34" charset="0"/>
                <a:cs typeface="Arial" panose="020B0604020202020204" pitchFamily="34" charset="0"/>
              </a:rPr>
              <a:t>  </a:t>
            </a:r>
            <a:endParaRPr kumimoji="0" lang="en-GB" sz="10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Unweighted base: Greater Manchester Residents Survey 2, 1467, Survey 3, 1677; Survey 4, 1636; Survey 5, 1470; Survey 6, 1767, Survey 7, 1488 </a:t>
            </a:r>
          </a:p>
        </p:txBody>
      </p:sp>
      <p:sp>
        <p:nvSpPr>
          <p:cNvPr id="19" name="Slide Number Placeholder 4">
            <a:extLst>
              <a:ext uri="{FF2B5EF4-FFF2-40B4-BE49-F238E27FC236}">
                <a16:creationId xmlns:a16="http://schemas.microsoft.com/office/drawing/2014/main" id="{5A608B4B-B225-4410-B793-22CBFAF2FBF4}"/>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3797232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421336" y="184507"/>
            <a:ext cx="11288063" cy="553998"/>
          </a:xfrm>
        </p:spPr>
        <p:txBody>
          <a:bodyPr vert="horz" wrap="square" lIns="0" tIns="0" rIns="0" bIns="0" rtlCol="0" anchor="t" anchorCtr="0">
            <a:spAutoFit/>
          </a:bodyPr>
          <a:lstStyle/>
          <a:p>
            <a:pPr>
              <a:lnSpc>
                <a:spcPct val="100000"/>
              </a:lnSpc>
            </a:pPr>
            <a:r>
              <a:rPr lang="en-GB" sz="1800" b="1" dirty="0">
                <a:solidFill>
                  <a:srgbClr val="5C5B5A"/>
                </a:solidFill>
                <a:latin typeface="Arial"/>
                <a:ea typeface="+mn-ea"/>
                <a:cs typeface="+mn-cs"/>
              </a:rPr>
              <a:t>Over two fifths (41%) of respondents report </a:t>
            </a:r>
            <a:r>
              <a:rPr lang="en-GB" sz="1800" b="1" dirty="0">
                <a:latin typeface="Arial"/>
                <a:ea typeface="+mn-ea"/>
                <a:cs typeface="+mn-cs"/>
              </a:rPr>
              <a:t>feeling </a:t>
            </a:r>
            <a:r>
              <a:rPr lang="en-GB" sz="1800" b="1" dirty="0">
                <a:solidFill>
                  <a:srgbClr val="009690"/>
                </a:solidFill>
                <a:latin typeface="Arial"/>
                <a:ea typeface="+mn-ea"/>
                <a:cs typeface="+mn-cs"/>
              </a:rPr>
              <a:t>a high level of anxiety</a:t>
            </a:r>
            <a:r>
              <a:rPr lang="en-GB" sz="1800" b="1" dirty="0">
                <a:solidFill>
                  <a:srgbClr val="5C5B5A"/>
                </a:solidFill>
                <a:latin typeface="Arial"/>
                <a:ea typeface="+mn-ea"/>
                <a:cs typeface="+mn-cs"/>
              </a:rPr>
              <a:t>. This has stayed relatively consistent since survey 2 in April 2022.</a:t>
            </a:r>
            <a:r>
              <a:rPr lang="en-GB" sz="1800" b="1" dirty="0">
                <a:latin typeface="Arial"/>
                <a:ea typeface="+mn-ea"/>
                <a:cs typeface="+mn-cs"/>
              </a:rPr>
              <a:t> </a:t>
            </a:r>
            <a:endParaRPr lang="en-GB" sz="1800" b="1" dirty="0">
              <a:solidFill>
                <a:srgbClr val="5C5B5A"/>
              </a:solidFill>
              <a:latin typeface="Arial"/>
              <a:ea typeface="+mn-ea"/>
              <a:cs typeface="+mn-cs"/>
            </a:endParaRPr>
          </a:p>
        </p:txBody>
      </p:sp>
      <p:sp>
        <p:nvSpPr>
          <p:cNvPr id="2" name="TextBox 1">
            <a:extLst>
              <a:ext uri="{FF2B5EF4-FFF2-40B4-BE49-F238E27FC236}">
                <a16:creationId xmlns:a16="http://schemas.microsoft.com/office/drawing/2014/main" id="{839F0CED-B7D2-4B73-86EA-C928F6CE42BA}"/>
              </a:ext>
            </a:extLst>
          </p:cNvPr>
          <p:cNvSpPr txBox="1"/>
          <p:nvPr/>
        </p:nvSpPr>
        <p:spPr>
          <a:xfrm>
            <a:off x="2342871" y="1191064"/>
            <a:ext cx="3558988" cy="3231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1" i="0" strike="noStrike" kern="1200" cap="none" spc="0" normalizeH="0" baseline="0" noProof="0" dirty="0">
                <a:ln>
                  <a:noFill/>
                </a:ln>
                <a:solidFill>
                  <a:srgbClr val="5C5B5A"/>
                </a:solidFill>
                <a:effectLst/>
                <a:uLnTx/>
                <a:uFillTx/>
                <a:latin typeface="Arial"/>
                <a:ea typeface="+mn-ea"/>
                <a:cs typeface="+mn-cs"/>
              </a:rPr>
              <a:t>How anxious did you feel yesterday?</a:t>
            </a:r>
          </a:p>
        </p:txBody>
      </p:sp>
      <p:sp>
        <p:nvSpPr>
          <p:cNvPr id="34" name="TextBox 33">
            <a:extLst>
              <a:ext uri="{FF2B5EF4-FFF2-40B4-BE49-F238E27FC236}">
                <a16:creationId xmlns:a16="http://schemas.microsoft.com/office/drawing/2014/main" id="{0A16C70B-1B7D-42BA-A852-239B307B5B00}"/>
              </a:ext>
              <a:ext uri="{C183D7F6-B498-43B3-948B-1728B52AA6E4}">
                <adec:decorative xmlns:adec="http://schemas.microsoft.com/office/drawing/2017/decorative" val="1"/>
              </a:ext>
            </a:extLst>
          </p:cNvPr>
          <p:cNvSpPr txBox="1"/>
          <p:nvPr/>
        </p:nvSpPr>
        <p:spPr>
          <a:xfrm>
            <a:off x="278361" y="2129485"/>
            <a:ext cx="1297349"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C5B5A"/>
                </a:solidFill>
                <a:effectLst/>
                <a:uLnTx/>
                <a:uFillTx/>
                <a:latin typeface="Arial"/>
                <a:ea typeface="+mn-ea"/>
                <a:cs typeface="+mn-cs"/>
              </a:rPr>
              <a:t>High (6-10)</a:t>
            </a:r>
          </a:p>
        </p:txBody>
      </p:sp>
      <p:sp>
        <p:nvSpPr>
          <p:cNvPr id="35" name="TextBox 34">
            <a:extLst>
              <a:ext uri="{FF2B5EF4-FFF2-40B4-BE49-F238E27FC236}">
                <a16:creationId xmlns:a16="http://schemas.microsoft.com/office/drawing/2014/main" id="{E06DCCED-D8D6-4607-B19B-ACA86C88D7CA}"/>
              </a:ext>
              <a:ext uri="{C183D7F6-B498-43B3-948B-1728B52AA6E4}">
                <adec:decorative xmlns:adec="http://schemas.microsoft.com/office/drawing/2017/decorative" val="1"/>
              </a:ext>
            </a:extLst>
          </p:cNvPr>
          <p:cNvSpPr txBox="1"/>
          <p:nvPr/>
        </p:nvSpPr>
        <p:spPr>
          <a:xfrm>
            <a:off x="278361" y="3422080"/>
            <a:ext cx="1297349"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C5B5A"/>
                </a:solidFill>
                <a:effectLst/>
                <a:uLnTx/>
                <a:uFillTx/>
                <a:latin typeface="Arial"/>
                <a:ea typeface="+mn-ea"/>
                <a:cs typeface="+mn-cs"/>
              </a:rPr>
              <a:t>Medium (4-5)</a:t>
            </a:r>
          </a:p>
        </p:txBody>
      </p:sp>
      <p:sp>
        <p:nvSpPr>
          <p:cNvPr id="18" name="TextBox 17">
            <a:extLst>
              <a:ext uri="{FF2B5EF4-FFF2-40B4-BE49-F238E27FC236}">
                <a16:creationId xmlns:a16="http://schemas.microsoft.com/office/drawing/2014/main" id="{6B0DA277-4979-459F-93E2-47B1A800B0D4}"/>
              </a:ext>
              <a:ext uri="{C183D7F6-B498-43B3-948B-1728B52AA6E4}">
                <adec:decorative xmlns:adec="http://schemas.microsoft.com/office/drawing/2017/decorative" val="1"/>
              </a:ext>
            </a:extLst>
          </p:cNvPr>
          <p:cNvSpPr txBox="1"/>
          <p:nvPr/>
        </p:nvSpPr>
        <p:spPr>
          <a:xfrm>
            <a:off x="278361" y="4217530"/>
            <a:ext cx="1297349"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C5B5A"/>
                </a:solidFill>
                <a:effectLst/>
                <a:uLnTx/>
                <a:uFillTx/>
                <a:latin typeface="Arial"/>
                <a:ea typeface="+mn-ea"/>
                <a:cs typeface="+mn-cs"/>
              </a:rPr>
              <a:t>Low (2-3)</a:t>
            </a:r>
          </a:p>
        </p:txBody>
      </p:sp>
      <p:sp>
        <p:nvSpPr>
          <p:cNvPr id="37" name="TextBox 36">
            <a:extLst>
              <a:ext uri="{FF2B5EF4-FFF2-40B4-BE49-F238E27FC236}">
                <a16:creationId xmlns:a16="http://schemas.microsoft.com/office/drawing/2014/main" id="{C73B4353-DCDA-493D-9B53-F8628DEE39D6}"/>
              </a:ext>
              <a:ext uri="{C183D7F6-B498-43B3-948B-1728B52AA6E4}">
                <adec:decorative xmlns:adec="http://schemas.microsoft.com/office/drawing/2017/decorative" val="1"/>
              </a:ext>
            </a:extLst>
          </p:cNvPr>
          <p:cNvSpPr txBox="1"/>
          <p:nvPr/>
        </p:nvSpPr>
        <p:spPr>
          <a:xfrm>
            <a:off x="278361" y="5076429"/>
            <a:ext cx="1297349"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C5B5A"/>
                </a:solidFill>
                <a:effectLst/>
                <a:uLnTx/>
                <a:uFillTx/>
                <a:latin typeface="Arial"/>
                <a:ea typeface="+mn-ea"/>
                <a:cs typeface="+mn-cs"/>
              </a:rPr>
              <a:t>Very low (0-1)</a:t>
            </a:r>
          </a:p>
        </p:txBody>
      </p:sp>
      <p:graphicFrame>
        <p:nvGraphicFramePr>
          <p:cNvPr id="19" name="Chart Placeholder 20" descr="Bar chart showing people's feelings of anxiety. 41% reported high levels of anxiety in December. 42% reported high levels of anxiety in December. ">
            <a:extLst>
              <a:ext uri="{FF2B5EF4-FFF2-40B4-BE49-F238E27FC236}">
                <a16:creationId xmlns:a16="http://schemas.microsoft.com/office/drawing/2014/main" id="{1B3D0F48-4BF5-49E0-89D0-507AC7C4494F}"/>
              </a:ext>
            </a:extLst>
          </p:cNvPr>
          <p:cNvGraphicFramePr>
            <a:graphicFrameLocks/>
          </p:cNvGraphicFramePr>
          <p:nvPr/>
        </p:nvGraphicFramePr>
        <p:xfrm>
          <a:off x="1176517" y="1441991"/>
          <a:ext cx="5509467" cy="4799111"/>
        </p:xfrm>
        <a:graphic>
          <a:graphicData uri="http://schemas.openxmlformats.org/drawingml/2006/chart">
            <c:chart xmlns:c="http://schemas.openxmlformats.org/drawingml/2006/chart" xmlns:r="http://schemas.openxmlformats.org/officeDocument/2006/relationships" r:id="rId2"/>
          </a:graphicData>
        </a:graphic>
      </p:graphicFrame>
      <p:sp>
        <p:nvSpPr>
          <p:cNvPr id="7" name="Arrow: Down 6">
            <a:extLst>
              <a:ext uri="{FF2B5EF4-FFF2-40B4-BE49-F238E27FC236}">
                <a16:creationId xmlns:a16="http://schemas.microsoft.com/office/drawing/2014/main" id="{50D7D4D8-E47C-5683-CF81-0CA8DCEB89BB}"/>
              </a:ext>
              <a:ext uri="{C183D7F6-B498-43B3-948B-1728B52AA6E4}">
                <adec:decorative xmlns:adec="http://schemas.microsoft.com/office/drawing/2017/decorative" val="1"/>
              </a:ext>
            </a:extLst>
          </p:cNvPr>
          <p:cNvSpPr/>
          <p:nvPr/>
        </p:nvSpPr>
        <p:spPr>
          <a:xfrm rot="10800000">
            <a:off x="4713850" y="5017002"/>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4" name="Group 3" descr="Green and Red arrows to signify when a statistic is significantly higher or lower than the previous survey.">
            <a:extLst>
              <a:ext uri="{FF2B5EF4-FFF2-40B4-BE49-F238E27FC236}">
                <a16:creationId xmlns:a16="http://schemas.microsoft.com/office/drawing/2014/main" id="{FD28C11A-DB12-E150-934F-47F4EF6D52AB}"/>
              </a:ext>
            </a:extLst>
          </p:cNvPr>
          <p:cNvGrpSpPr/>
          <p:nvPr/>
        </p:nvGrpSpPr>
        <p:grpSpPr>
          <a:xfrm>
            <a:off x="575408" y="5999738"/>
            <a:ext cx="5976353" cy="276999"/>
            <a:chOff x="520117" y="5798698"/>
            <a:chExt cx="5976353" cy="276999"/>
          </a:xfrm>
        </p:grpSpPr>
        <p:sp>
          <p:nvSpPr>
            <p:cNvPr id="5" name="Arrow: Down 4">
              <a:extLst>
                <a:ext uri="{FF2B5EF4-FFF2-40B4-BE49-F238E27FC236}">
                  <a16:creationId xmlns:a16="http://schemas.microsoft.com/office/drawing/2014/main" id="{027BF022-3704-706C-4923-0EC859E650C8}"/>
                </a:ext>
              </a:extLst>
            </p:cNvPr>
            <p:cNvSpPr/>
            <p:nvPr/>
          </p:nvSpPr>
          <p:spPr>
            <a:xfrm rot="10800000">
              <a:off x="520117" y="5838560"/>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6" name="TextBox 5">
              <a:extLst>
                <a:ext uri="{FF2B5EF4-FFF2-40B4-BE49-F238E27FC236}">
                  <a16:creationId xmlns:a16="http://schemas.microsoft.com/office/drawing/2014/main" id="{78A96FCE-A82B-1209-E271-F0BAAE5BDE42}"/>
                </a:ext>
              </a:extLst>
            </p:cNvPr>
            <p:cNvSpPr txBox="1"/>
            <p:nvPr/>
          </p:nvSpPr>
          <p:spPr>
            <a:xfrm>
              <a:off x="884934" y="5798698"/>
              <a:ext cx="561153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C5B5A"/>
                  </a:solidFill>
                  <a:effectLst/>
                  <a:uLnTx/>
                  <a:uFillTx/>
                  <a:latin typeface="Arial"/>
                  <a:ea typeface="+mn-ea"/>
                  <a:cs typeface="+mn-cs"/>
                </a:rPr>
                <a:t>Significantly higher/lower than the Greater Manchester Residents’ Survey before</a:t>
              </a:r>
            </a:p>
          </p:txBody>
        </p:sp>
      </p:grpSp>
      <p:sp>
        <p:nvSpPr>
          <p:cNvPr id="3" name="Arrow: Down 2">
            <a:extLst>
              <a:ext uri="{FF2B5EF4-FFF2-40B4-BE49-F238E27FC236}">
                <a16:creationId xmlns:a16="http://schemas.microsoft.com/office/drawing/2014/main" id="{4CEA9480-E085-C9D2-CE5B-498D632E470B}"/>
              </a:ext>
              <a:ext uri="{C183D7F6-B498-43B3-948B-1728B52AA6E4}">
                <adec:decorative xmlns:adec="http://schemas.microsoft.com/office/drawing/2017/decorative" val="1"/>
              </a:ext>
            </a:extLst>
          </p:cNvPr>
          <p:cNvSpPr/>
          <p:nvPr/>
        </p:nvSpPr>
        <p:spPr>
          <a:xfrm>
            <a:off x="806001" y="6047090"/>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0" name="Speech Bubble: Rectangle 19">
            <a:extLst>
              <a:ext uri="{FF2B5EF4-FFF2-40B4-BE49-F238E27FC236}">
                <a16:creationId xmlns:a16="http://schemas.microsoft.com/office/drawing/2014/main" id="{38C5B493-45C5-4C7F-A22B-F51364F8C1E0}"/>
              </a:ext>
              <a:ext uri="{C183D7F6-B498-43B3-948B-1728B52AA6E4}">
                <adec:decorative xmlns:adec="http://schemas.microsoft.com/office/drawing/2017/decorative" val="0"/>
              </a:ext>
            </a:extLst>
          </p:cNvPr>
          <p:cNvSpPr/>
          <p:nvPr/>
        </p:nvSpPr>
        <p:spPr>
          <a:xfrm>
            <a:off x="7062797" y="1201218"/>
            <a:ext cx="4973506" cy="4709122"/>
          </a:xfrm>
          <a:prstGeom prst="wedgeRectCallout">
            <a:avLst>
              <a:gd name="adj1" fmla="val -59444"/>
              <a:gd name="adj2" fmla="val -19821"/>
            </a:avLst>
          </a:prstGeom>
          <a:solidFill>
            <a:schemeClr val="bg1"/>
          </a:solidFill>
          <a:ln w="9525">
            <a:solidFill>
              <a:srgbClr val="009690"/>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p>
            <a:pPr marL="0" marR="0" lvl="0" indent="0" algn="ctr" defTabSz="914400" rtl="0" eaLnBrk="1" fontAlgn="auto" latinLnBrk="0" hangingPunct="1">
              <a:lnSpc>
                <a:spcPct val="100000"/>
              </a:lnSpc>
              <a:spcBef>
                <a:spcPts val="0"/>
              </a:spcBef>
              <a:spcAft>
                <a:spcPts val="400"/>
              </a:spcAft>
              <a:buClrTx/>
              <a:buSzTx/>
              <a:buFontTx/>
              <a:buNone/>
              <a:tabLst/>
              <a:defRPr/>
            </a:pPr>
            <a:r>
              <a:rPr kumimoji="0" lang="en-GB" sz="1200" b="1" i="0" u="none" strike="noStrike" kern="1200" cap="none" spc="0" normalizeH="0" baseline="0" noProof="0" dirty="0">
                <a:ln>
                  <a:noFill/>
                </a:ln>
                <a:solidFill>
                  <a:srgbClr val="5C5B5A"/>
                </a:solidFill>
                <a:effectLst/>
                <a:uLnTx/>
                <a:uFillTx/>
                <a:latin typeface="Arial"/>
                <a:cs typeface="Arial"/>
              </a:rPr>
              <a:t>% </a:t>
            </a:r>
            <a:r>
              <a:rPr lang="en-GB" sz="1200" b="1" dirty="0">
                <a:solidFill>
                  <a:srgbClr val="5C5B5A"/>
                </a:solidFill>
                <a:latin typeface="Arial"/>
                <a:cs typeface="Arial"/>
              </a:rPr>
              <a:t>who felt ‘highly anxious’ </a:t>
            </a:r>
            <a:r>
              <a:rPr kumimoji="0" lang="en-GB" sz="1200" b="1" i="0" u="none" strike="noStrike" kern="1200" cap="none" spc="0" normalizeH="0" baseline="0" noProof="0" dirty="0">
                <a:ln>
                  <a:noFill/>
                </a:ln>
                <a:solidFill>
                  <a:srgbClr val="5C5B5A"/>
                </a:solidFill>
                <a:effectLst/>
                <a:uLnTx/>
                <a:uFillTx/>
                <a:latin typeface="Arial"/>
                <a:cs typeface="Arial"/>
              </a:rPr>
              <a:t>higher compared to GM average (41%) among)*:</a:t>
            </a:r>
          </a:p>
          <a:p>
            <a:pPr>
              <a:spcAft>
                <a:spcPts val="400"/>
              </a:spcAft>
              <a:defRPr/>
            </a:pPr>
            <a:r>
              <a:rPr kumimoji="0" lang="en-GB" sz="1200" b="1" i="0" u="none" strike="noStrike" kern="1200" cap="none" spc="0" normalizeH="0" baseline="0" noProof="0" dirty="0">
                <a:ln>
                  <a:noFill/>
                </a:ln>
                <a:solidFill>
                  <a:srgbClr val="5C5B5A"/>
                </a:solidFill>
                <a:effectLst/>
                <a:uLnTx/>
                <a:uFillTx/>
                <a:latin typeface="Arial"/>
                <a:cs typeface="Arial"/>
              </a:rPr>
              <a:t>Demographics:</a:t>
            </a:r>
            <a:r>
              <a:rPr lang="en-GB" sz="1200" b="1" dirty="0">
                <a:solidFill>
                  <a:srgbClr val="5C5B5A"/>
                </a:solidFill>
                <a:latin typeface="Arial"/>
                <a:cs typeface="Arial"/>
              </a:rPr>
              <a:t> </a:t>
            </a:r>
            <a:endParaRPr lang="en-GB" sz="1200" b="1" i="0" u="none" strike="noStrike" kern="1200" cap="none" spc="0" normalizeH="0" baseline="0" noProof="0" dirty="0">
              <a:ln>
                <a:noFill/>
              </a:ln>
              <a:solidFill>
                <a:srgbClr val="5C5B5A"/>
              </a:solidFill>
              <a:effectLst/>
              <a:uLnTx/>
              <a:uFillTx/>
              <a:latin typeface="Arial" panose="020B0604020202020204" pitchFamily="34" charset="0"/>
              <a:cs typeface="Arial" panose="020B0604020202020204" pitchFamily="34" charset="0"/>
            </a:endParaRPr>
          </a:p>
          <a:p>
            <a:pPr marL="171450" marR="0" lvl="0" indent="-171450"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dirty="0">
                <a:solidFill>
                  <a:srgbClr val="5C5B5A"/>
                </a:solidFill>
                <a:latin typeface="Arial"/>
                <a:cs typeface="Arial"/>
              </a:rPr>
              <a:t>Those who have a disability (56%), including those with mental ill health (70%), a learning disability (62%), a mobility disability (49%) or a sensory disability (57%)</a:t>
            </a:r>
          </a:p>
          <a:p>
            <a:pPr marL="171450" marR="0" lvl="0" indent="-171450"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dirty="0">
                <a:solidFill>
                  <a:srgbClr val="5C5B5A"/>
                </a:solidFill>
                <a:latin typeface="Arial"/>
                <a:cs typeface="Arial"/>
              </a:rPr>
              <a:t>Those who identify as transgender (66%)</a:t>
            </a:r>
          </a:p>
          <a:p>
            <a:pPr marL="171450" marR="0" lvl="0" indent="-171450"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dirty="0">
                <a:solidFill>
                  <a:srgbClr val="5C5B5A"/>
                </a:solidFill>
                <a:latin typeface="Arial"/>
                <a:cs typeface="Arial"/>
              </a:rPr>
              <a:t>Those who are not heterosexual (52%)</a:t>
            </a:r>
          </a:p>
          <a:p>
            <a:pPr marL="171450" marR="0" lvl="0" indent="-171450"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dirty="0">
                <a:solidFill>
                  <a:srgbClr val="5C5B5A"/>
                </a:solidFill>
                <a:latin typeface="Arial"/>
                <a:cs typeface="Arial"/>
              </a:rPr>
              <a:t>Those who are Black or Black British (51%)</a:t>
            </a:r>
          </a:p>
          <a:p>
            <a:pPr marL="171450" marR="0" lvl="0" indent="-171450"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dirty="0">
                <a:solidFill>
                  <a:srgbClr val="5C5B5A"/>
                </a:solidFill>
                <a:latin typeface="Arial"/>
                <a:cs typeface="Arial"/>
              </a:rPr>
              <a:t>Those aged between 18-34 (49%)</a:t>
            </a:r>
          </a:p>
          <a:p>
            <a:pPr marR="0" lvl="0" defTabSz="914400" rtl="0" eaLnBrk="1" fontAlgn="auto" latinLnBrk="0" hangingPunct="1">
              <a:lnSpc>
                <a:spcPct val="100000"/>
              </a:lnSpc>
              <a:spcBef>
                <a:spcPts val="0"/>
              </a:spcBef>
              <a:spcAft>
                <a:spcPts val="400"/>
              </a:spcAft>
              <a:buClrTx/>
              <a:buSzTx/>
              <a:tabLst/>
              <a:defRPr/>
            </a:pPr>
            <a:r>
              <a:rPr lang="en-GB" sz="1200" b="1" dirty="0">
                <a:solidFill>
                  <a:srgbClr val="5C5B5A"/>
                </a:solidFill>
                <a:latin typeface="Arial"/>
                <a:cs typeface="Arial"/>
              </a:rPr>
              <a:t>Individual and/or family circumstance:</a:t>
            </a:r>
            <a:endParaRPr lang="en-GB" sz="1200" b="1" dirty="0">
              <a:solidFill>
                <a:srgbClr val="5C5B5A"/>
              </a:solidFill>
              <a:latin typeface="Arial" panose="020B0604020202020204" pitchFamily="34" charset="0"/>
              <a:cs typeface="Arial" panose="020B0604020202020204" pitchFamily="34" charset="0"/>
            </a:endParaRPr>
          </a:p>
          <a:p>
            <a:pPr marL="171450" indent="-171450">
              <a:spcAft>
                <a:spcPts val="400"/>
              </a:spcAft>
              <a:buFont typeface="Arial" panose="020B0604020202020204" pitchFamily="34" charset="0"/>
              <a:buChar char="•"/>
              <a:defRPr/>
            </a:pPr>
            <a:r>
              <a:rPr lang="en-GB" sz="1200" dirty="0">
                <a:solidFill>
                  <a:srgbClr val="5C5B5A"/>
                </a:solidFill>
                <a:latin typeface="Arial"/>
                <a:cs typeface="Arial"/>
              </a:rPr>
              <a:t>Those who have low life satisfaction (63%)</a:t>
            </a:r>
          </a:p>
          <a:p>
            <a:pPr marL="171450" indent="-171450">
              <a:spcAft>
                <a:spcPts val="400"/>
              </a:spcAft>
              <a:buFont typeface="Arial" panose="020B0604020202020204" pitchFamily="34" charset="0"/>
              <a:buChar char="•"/>
              <a:defRPr/>
            </a:pPr>
            <a:r>
              <a:rPr lang="en-GB" sz="1200" dirty="0">
                <a:solidFill>
                  <a:srgbClr val="5C5B5A"/>
                </a:solidFill>
                <a:latin typeface="Arial"/>
                <a:cs typeface="Arial"/>
              </a:rPr>
              <a:t>Those who are seeking help with the cost of living for the first time (53%)</a:t>
            </a:r>
          </a:p>
          <a:p>
            <a:pPr marL="171450" indent="-171450">
              <a:spcAft>
                <a:spcPts val="400"/>
              </a:spcAft>
              <a:buFont typeface="Arial" panose="020B0604020202020204" pitchFamily="34" charset="0"/>
              <a:buChar char="•"/>
              <a:defRPr/>
            </a:pPr>
            <a:r>
              <a:rPr lang="en-GB" sz="1200" dirty="0">
                <a:solidFill>
                  <a:srgbClr val="5C5B5A"/>
                </a:solidFill>
                <a:latin typeface="Arial"/>
                <a:cs typeface="Arial"/>
              </a:rPr>
              <a:t>Those who have had to borrow more money or use more credit in the last month (53%)</a:t>
            </a:r>
          </a:p>
          <a:p>
            <a:pPr marL="171450" indent="-171450">
              <a:spcAft>
                <a:spcPts val="400"/>
              </a:spcAft>
              <a:buFont typeface="Arial" panose="020B0604020202020204" pitchFamily="34" charset="0"/>
              <a:buChar char="•"/>
              <a:defRPr/>
            </a:pPr>
            <a:r>
              <a:rPr lang="en-GB" sz="1200" dirty="0">
                <a:solidFill>
                  <a:srgbClr val="5C5B5A"/>
                </a:solidFill>
                <a:latin typeface="Arial"/>
                <a:cs typeface="Arial"/>
              </a:rPr>
              <a:t>Those who are homemakers (51%) or not in work due to ill health or disability (57%)</a:t>
            </a:r>
          </a:p>
          <a:p>
            <a:pPr marL="171450" indent="-171450">
              <a:spcAft>
                <a:spcPts val="400"/>
              </a:spcAft>
              <a:buFont typeface="Arial" panose="020B0604020202020204" pitchFamily="34" charset="0"/>
              <a:buChar char="•"/>
              <a:defRPr/>
            </a:pPr>
            <a:r>
              <a:rPr lang="en-GB" sz="1200" dirty="0">
                <a:solidFill>
                  <a:srgbClr val="5C5B5A"/>
                </a:solidFill>
                <a:latin typeface="Arial"/>
                <a:cs typeface="Arial"/>
              </a:rPr>
              <a:t>Those whose household income is up to £15,599 (51%)</a:t>
            </a:r>
          </a:p>
          <a:p>
            <a:pPr marL="171450" indent="-171450">
              <a:spcAft>
                <a:spcPts val="400"/>
              </a:spcAft>
              <a:buFont typeface="Arial" panose="020B0604020202020204" pitchFamily="34" charset="0"/>
              <a:buChar char="•"/>
              <a:defRPr/>
            </a:pPr>
            <a:r>
              <a:rPr lang="en-GB" sz="1200" dirty="0">
                <a:solidFill>
                  <a:srgbClr val="5C5B5A"/>
                </a:solidFill>
                <a:latin typeface="Arial"/>
                <a:cs typeface="Arial"/>
              </a:rPr>
              <a:t>Those who are renting their home (48%)</a:t>
            </a:r>
          </a:p>
          <a:p>
            <a:pPr marL="171450" indent="-171450">
              <a:spcAft>
                <a:spcPts val="400"/>
              </a:spcAft>
              <a:buFont typeface="Arial" panose="020B0604020202020204" pitchFamily="34" charset="0"/>
              <a:buChar char="•"/>
              <a:defRPr/>
            </a:pPr>
            <a:r>
              <a:rPr lang="en-GB" sz="1200" dirty="0">
                <a:solidFill>
                  <a:srgbClr val="5C5B5A"/>
                </a:solidFill>
                <a:latin typeface="Arial"/>
                <a:cs typeface="Arial"/>
              </a:rPr>
              <a:t>Those who have a pre-payment meter in their home (52%)</a:t>
            </a:r>
          </a:p>
          <a:p>
            <a:pPr marL="171450" indent="-171450">
              <a:spcAft>
                <a:spcPts val="400"/>
              </a:spcAft>
              <a:buFont typeface="Arial" panose="020B0604020202020204" pitchFamily="34" charset="0"/>
              <a:buChar char="•"/>
              <a:defRPr/>
            </a:pPr>
            <a:endParaRPr lang="en-GB" sz="1200" dirty="0">
              <a:solidFill>
                <a:srgbClr val="5C5B5A"/>
              </a:solidFill>
              <a:latin typeface="Arial"/>
              <a:cs typeface="Arial"/>
            </a:endParaRPr>
          </a:p>
          <a:p>
            <a:pPr marL="171450" indent="-171450">
              <a:spcAft>
                <a:spcPts val="400"/>
              </a:spcAft>
              <a:buFont typeface="Arial" panose="020B0604020202020204" pitchFamily="34" charset="0"/>
              <a:buChar char="•"/>
              <a:defRPr/>
            </a:pPr>
            <a:endParaRPr lang="en-GB" sz="1200" i="0" u="none" strike="noStrike" kern="1200" cap="none" spc="0" normalizeH="0" baseline="0" noProof="0" dirty="0">
              <a:ln>
                <a:noFill/>
              </a:ln>
              <a:solidFill>
                <a:srgbClr val="5C5B5A"/>
              </a:solidFill>
              <a:effectLst/>
              <a:uLnTx/>
              <a:uFillTx/>
              <a:latin typeface="Arial"/>
              <a:cs typeface="Arial"/>
            </a:endParaRPr>
          </a:p>
        </p:txBody>
      </p:sp>
      <p:sp>
        <p:nvSpPr>
          <p:cNvPr id="8" name="TextBox 7">
            <a:extLst>
              <a:ext uri="{FF2B5EF4-FFF2-40B4-BE49-F238E27FC236}">
                <a16:creationId xmlns:a16="http://schemas.microsoft.com/office/drawing/2014/main" id="{54A96D33-AC49-3FAF-CAF7-19C6AC29C723}"/>
              </a:ext>
            </a:extLst>
          </p:cNvPr>
          <p:cNvSpPr txBox="1"/>
          <p:nvPr/>
        </p:nvSpPr>
        <p:spPr>
          <a:xfrm>
            <a:off x="7084179" y="5933795"/>
            <a:ext cx="5107821" cy="246221"/>
          </a:xfrm>
          <a:prstGeom prst="rect">
            <a:avLst/>
          </a:prstGeom>
          <a:noFill/>
        </p:spPr>
        <p:txBody>
          <a:bodyPr wrap="square">
            <a:spAutoFit/>
          </a:bodyPr>
          <a:lstStyle/>
          <a:p>
            <a:r>
              <a:rPr lang="en-GB" sz="1000" dirty="0">
                <a:solidFill>
                  <a:srgbClr val="FFFFFF">
                    <a:lumMod val="50000"/>
                  </a:srgbClr>
                </a:solidFill>
                <a:latin typeface="Arial" panose="020B0604020202020204" pitchFamily="34" charset="0"/>
                <a:cs typeface="Arial" panose="020B0604020202020204" pitchFamily="34" charset="0"/>
              </a:rPr>
              <a:t> * Subgroup analysis uses merged data from S5-7</a:t>
            </a:r>
            <a:endParaRPr lang="en-GB" sz="1000" dirty="0"/>
          </a:p>
        </p:txBody>
      </p:sp>
      <p:sp>
        <p:nvSpPr>
          <p:cNvPr id="23" name="Footer Placeholder 4">
            <a:extLst>
              <a:ext uri="{FF2B5EF4-FFF2-40B4-BE49-F238E27FC236}">
                <a16:creationId xmlns:a16="http://schemas.microsoft.com/office/drawing/2014/main" id="{BD24FF10-0D0E-45CB-AE3C-FB09009413E5}"/>
              </a:ext>
            </a:extLst>
          </p:cNvPr>
          <p:cNvSpPr txBox="1">
            <a:spLocks/>
          </p:cNvSpPr>
          <p:nvPr/>
        </p:nvSpPr>
        <p:spPr>
          <a:xfrm>
            <a:off x="359757" y="6399249"/>
            <a:ext cx="10813340" cy="53009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A2. Where 0 is “not at all” and 10 is “completely”…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Unweighted base: Greater Manchester Residents Survey 2, 1467, Survey 3, </a:t>
            </a:r>
            <a:r>
              <a:rPr lang="en-GB" sz="1000" dirty="0">
                <a:solidFill>
                  <a:srgbClr val="FFFFFF">
                    <a:lumMod val="50000"/>
                  </a:srgbClr>
                </a:solidFill>
                <a:latin typeface="Arial" panose="020B0604020202020204" pitchFamily="34" charset="0"/>
                <a:cs typeface="Arial" panose="020B0604020202020204" pitchFamily="34" charset="0"/>
              </a:rPr>
              <a:t>1677; Survey 4, 1636; Survey 5, 1470; </a:t>
            </a:r>
            <a:r>
              <a:rPr kumimoji="0" lang="en-GB" sz="10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Survey 6, 1767, Survey 7, 1488</a:t>
            </a:r>
          </a:p>
        </p:txBody>
      </p:sp>
      <p:sp>
        <p:nvSpPr>
          <p:cNvPr id="24" name="Slide Number Placeholder 4">
            <a:extLst>
              <a:ext uri="{FF2B5EF4-FFF2-40B4-BE49-F238E27FC236}">
                <a16:creationId xmlns:a16="http://schemas.microsoft.com/office/drawing/2014/main" id="{9263DD61-DD41-4140-8EF8-C85CB8CDAD53}"/>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4684469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3">
            <a:extLst>
              <a:ext uri="{FF2B5EF4-FFF2-40B4-BE49-F238E27FC236}">
                <a16:creationId xmlns:a16="http://schemas.microsoft.com/office/drawing/2014/main" id="{A366E12D-AC3F-42D6-8455-74D614471728}"/>
              </a:ext>
            </a:extLst>
          </p:cNvPr>
          <p:cNvSpPr>
            <a:spLocks noGrp="1"/>
          </p:cNvSpPr>
          <p:nvPr>
            <p:ph type="title"/>
          </p:nvPr>
        </p:nvSpPr>
        <p:spPr>
          <a:xfrm>
            <a:off x="421336" y="184507"/>
            <a:ext cx="11288063" cy="553998"/>
          </a:xfrm>
        </p:spPr>
        <p:txBody>
          <a:bodyPr vert="horz" wrap="square" lIns="0" tIns="0" rIns="0" bIns="0" rtlCol="0" anchor="t" anchorCtr="0">
            <a:spAutoFit/>
          </a:bodyPr>
          <a:lstStyle/>
          <a:p>
            <a:pPr>
              <a:lnSpc>
                <a:spcPct val="100000"/>
              </a:lnSpc>
            </a:pPr>
            <a:r>
              <a:rPr lang="en-GB" sz="1800" b="1" dirty="0">
                <a:solidFill>
                  <a:srgbClr val="5C5B5A"/>
                </a:solidFill>
                <a:latin typeface="Arial"/>
                <a:ea typeface="+mn-ea"/>
                <a:cs typeface="+mn-cs"/>
              </a:rPr>
              <a:t>Around a quarter (24%) of respondents strongly </a:t>
            </a:r>
            <a:r>
              <a:rPr lang="en-GB" sz="1800" b="1" dirty="0">
                <a:solidFill>
                  <a:srgbClr val="388A8C"/>
                </a:solidFill>
                <a:latin typeface="Arial"/>
                <a:ea typeface="+mn-ea"/>
                <a:cs typeface="+mn-cs"/>
              </a:rPr>
              <a:t>feel that the things they do in their life are worthwhile</a:t>
            </a:r>
            <a:r>
              <a:rPr lang="en-GB" sz="1800" b="1" dirty="0">
                <a:solidFill>
                  <a:srgbClr val="5C5B5A"/>
                </a:solidFill>
                <a:latin typeface="Arial"/>
                <a:ea typeface="+mn-ea"/>
                <a:cs typeface="+mn-cs"/>
              </a:rPr>
              <a:t>; slightly fewer (21%) are very </a:t>
            </a:r>
            <a:r>
              <a:rPr lang="en-GB" sz="1800" b="1" dirty="0">
                <a:solidFill>
                  <a:srgbClr val="388A8C"/>
                </a:solidFill>
                <a:latin typeface="Arial"/>
                <a:ea typeface="+mn-ea"/>
                <a:cs typeface="+mn-cs"/>
              </a:rPr>
              <a:t>happy with their lives</a:t>
            </a:r>
            <a:endParaRPr lang="en-GB" sz="1800" b="1" dirty="0">
              <a:solidFill>
                <a:srgbClr val="5C5B5A"/>
              </a:solidFill>
              <a:latin typeface="Arial"/>
              <a:ea typeface="+mn-ea"/>
              <a:cs typeface="+mn-cs"/>
            </a:endParaRPr>
          </a:p>
        </p:txBody>
      </p:sp>
      <p:sp>
        <p:nvSpPr>
          <p:cNvPr id="27" name="TextBox 26">
            <a:extLst>
              <a:ext uri="{FF2B5EF4-FFF2-40B4-BE49-F238E27FC236}">
                <a16:creationId xmlns:a16="http://schemas.microsoft.com/office/drawing/2014/main" id="{8F4A9E68-6AB0-4D51-AE80-1E43340FC2A7}"/>
              </a:ext>
            </a:extLst>
          </p:cNvPr>
          <p:cNvSpPr txBox="1"/>
          <p:nvPr/>
        </p:nvSpPr>
        <p:spPr>
          <a:xfrm>
            <a:off x="730809" y="1065812"/>
            <a:ext cx="5820952" cy="3231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1" i="0" strike="noStrike" kern="1200" cap="none" spc="0" normalizeH="0" baseline="0" noProof="0" dirty="0">
                <a:ln>
                  <a:noFill/>
                </a:ln>
                <a:solidFill>
                  <a:srgbClr val="5C5B5A"/>
                </a:solidFill>
                <a:effectLst/>
                <a:uLnTx/>
                <a:uFillTx/>
                <a:latin typeface="Arial"/>
                <a:ea typeface="+mn-ea"/>
                <a:cs typeface="+mn-cs"/>
              </a:rPr>
              <a:t>To what extent are the things you do in your life worthwhile?</a:t>
            </a:r>
          </a:p>
        </p:txBody>
      </p:sp>
      <p:sp>
        <p:nvSpPr>
          <p:cNvPr id="32" name="TextBox 31">
            <a:extLst>
              <a:ext uri="{FF2B5EF4-FFF2-40B4-BE49-F238E27FC236}">
                <a16:creationId xmlns:a16="http://schemas.microsoft.com/office/drawing/2014/main" id="{D43F96E2-CF73-409A-BEFA-10AFAE4816AE}"/>
              </a:ext>
            </a:extLst>
          </p:cNvPr>
          <p:cNvSpPr txBox="1"/>
          <p:nvPr/>
        </p:nvSpPr>
        <p:spPr>
          <a:xfrm>
            <a:off x="6816054" y="1065812"/>
            <a:ext cx="3398687" cy="3231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1" i="0" strike="noStrike" kern="1200" cap="none" spc="0" normalizeH="0" baseline="0" noProof="0" dirty="0">
                <a:ln>
                  <a:noFill/>
                </a:ln>
                <a:solidFill>
                  <a:srgbClr val="5C5B5A"/>
                </a:solidFill>
                <a:effectLst/>
                <a:uLnTx/>
                <a:uFillTx/>
                <a:latin typeface="Arial"/>
                <a:ea typeface="+mn-ea"/>
                <a:cs typeface="+mn-cs"/>
              </a:rPr>
              <a:t>How happy did you feel yesterday?</a:t>
            </a:r>
          </a:p>
        </p:txBody>
      </p:sp>
      <p:sp>
        <p:nvSpPr>
          <p:cNvPr id="44" name="TextBox 43">
            <a:extLst>
              <a:ext uri="{FF2B5EF4-FFF2-40B4-BE49-F238E27FC236}">
                <a16:creationId xmlns:a16="http://schemas.microsoft.com/office/drawing/2014/main" id="{B3317D66-C670-484F-AC1A-914AAE2AE94C}"/>
              </a:ext>
              <a:ext uri="{C183D7F6-B498-43B3-948B-1728B52AA6E4}">
                <adec:decorative xmlns:adec="http://schemas.microsoft.com/office/drawing/2017/decorative" val="1"/>
              </a:ext>
            </a:extLst>
          </p:cNvPr>
          <p:cNvSpPr txBox="1"/>
          <p:nvPr/>
        </p:nvSpPr>
        <p:spPr>
          <a:xfrm>
            <a:off x="5691572" y="1661476"/>
            <a:ext cx="1297349"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C5B5A"/>
                </a:solidFill>
                <a:effectLst/>
                <a:uLnTx/>
                <a:uFillTx/>
                <a:latin typeface="Arial"/>
                <a:ea typeface="+mn-ea"/>
                <a:cs typeface="+mn-cs"/>
              </a:rPr>
              <a:t>Very high (9-10)</a:t>
            </a:r>
          </a:p>
        </p:txBody>
      </p:sp>
      <p:sp>
        <p:nvSpPr>
          <p:cNvPr id="41" name="TextBox 40">
            <a:extLst>
              <a:ext uri="{FF2B5EF4-FFF2-40B4-BE49-F238E27FC236}">
                <a16:creationId xmlns:a16="http://schemas.microsoft.com/office/drawing/2014/main" id="{E87BBB1F-642E-4467-9E74-587F1EC68BC8}"/>
              </a:ext>
              <a:ext uri="{C183D7F6-B498-43B3-948B-1728B52AA6E4}">
                <adec:decorative xmlns:adec="http://schemas.microsoft.com/office/drawing/2017/decorative" val="1"/>
              </a:ext>
            </a:extLst>
          </p:cNvPr>
          <p:cNvSpPr txBox="1"/>
          <p:nvPr/>
        </p:nvSpPr>
        <p:spPr>
          <a:xfrm>
            <a:off x="5691572" y="3089577"/>
            <a:ext cx="1297349"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C5B5A"/>
                </a:solidFill>
                <a:effectLst/>
                <a:uLnTx/>
                <a:uFillTx/>
                <a:latin typeface="Arial"/>
                <a:ea typeface="+mn-ea"/>
                <a:cs typeface="+mn-cs"/>
              </a:rPr>
              <a:t>High (7-8)</a:t>
            </a:r>
          </a:p>
        </p:txBody>
      </p:sp>
      <p:sp>
        <p:nvSpPr>
          <p:cNvPr id="42" name="TextBox 41">
            <a:extLst>
              <a:ext uri="{FF2B5EF4-FFF2-40B4-BE49-F238E27FC236}">
                <a16:creationId xmlns:a16="http://schemas.microsoft.com/office/drawing/2014/main" id="{FB10D84D-309B-44B2-A85D-5CA81A6EEEFA}"/>
              </a:ext>
              <a:ext uri="{C183D7F6-B498-43B3-948B-1728B52AA6E4}">
                <adec:decorative xmlns:adec="http://schemas.microsoft.com/office/drawing/2017/decorative" val="1"/>
              </a:ext>
            </a:extLst>
          </p:cNvPr>
          <p:cNvSpPr txBox="1"/>
          <p:nvPr/>
        </p:nvSpPr>
        <p:spPr>
          <a:xfrm>
            <a:off x="5691572" y="4407204"/>
            <a:ext cx="1297349"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C5B5A"/>
                </a:solidFill>
                <a:effectLst/>
                <a:uLnTx/>
                <a:uFillTx/>
                <a:latin typeface="Arial"/>
                <a:ea typeface="+mn-ea"/>
                <a:cs typeface="+mn-cs"/>
              </a:rPr>
              <a:t>Medium (5-6)</a:t>
            </a:r>
          </a:p>
        </p:txBody>
      </p:sp>
      <p:sp>
        <p:nvSpPr>
          <p:cNvPr id="43" name="TextBox 42">
            <a:extLst>
              <a:ext uri="{FF2B5EF4-FFF2-40B4-BE49-F238E27FC236}">
                <a16:creationId xmlns:a16="http://schemas.microsoft.com/office/drawing/2014/main" id="{AB0DEA50-B81D-4B6C-9890-EE86E7CB278A}"/>
              </a:ext>
              <a:ext uri="{C183D7F6-B498-43B3-948B-1728B52AA6E4}">
                <adec:decorative xmlns:adec="http://schemas.microsoft.com/office/drawing/2017/decorative" val="1"/>
              </a:ext>
            </a:extLst>
          </p:cNvPr>
          <p:cNvSpPr txBox="1"/>
          <p:nvPr/>
        </p:nvSpPr>
        <p:spPr>
          <a:xfrm>
            <a:off x="5691572" y="5148641"/>
            <a:ext cx="1297349"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C5B5A"/>
                </a:solidFill>
                <a:effectLst/>
                <a:uLnTx/>
                <a:uFillTx/>
                <a:latin typeface="Arial"/>
                <a:ea typeface="+mn-ea"/>
                <a:cs typeface="+mn-cs"/>
              </a:rPr>
              <a:t>Low (0-4)</a:t>
            </a:r>
          </a:p>
        </p:txBody>
      </p:sp>
      <p:sp>
        <p:nvSpPr>
          <p:cNvPr id="23" name="Footer Placeholder 4">
            <a:extLst>
              <a:ext uri="{FF2B5EF4-FFF2-40B4-BE49-F238E27FC236}">
                <a16:creationId xmlns:a16="http://schemas.microsoft.com/office/drawing/2014/main" id="{BD24FF10-0D0E-45CB-AE3C-FB09009413E5}"/>
              </a:ext>
            </a:extLst>
          </p:cNvPr>
          <p:cNvSpPr txBox="1">
            <a:spLocks/>
          </p:cNvSpPr>
          <p:nvPr/>
        </p:nvSpPr>
        <p:spPr>
          <a:xfrm>
            <a:off x="575406" y="6348611"/>
            <a:ext cx="11185333" cy="509390"/>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sz="1000" dirty="0">
                <a:solidFill>
                  <a:srgbClr val="FFFFFF">
                    <a:lumMod val="50000"/>
                  </a:srgbClr>
                </a:solidFill>
                <a:latin typeface="Arial" panose="020B0604020202020204" pitchFamily="34" charset="0"/>
                <a:cs typeface="Arial" panose="020B0604020202020204" pitchFamily="34" charset="0"/>
              </a:rPr>
              <a:t>Q10. Overall, to what extent do you feel that the things you do in your life are worthwhile, on a scale of 0 to 10, where 0 is “not at all” and 10 is “completely”? / Q11. Overall, how happy did you feel yesterday, on a scale of 0 to 10, where 0 is “not at all” and 10 is “completely”?   Thresholds are applied to responses to convert the 11-point scale into the categories shown. Unweighted base: Greater Manchester Residents Survey 7, 1488</a:t>
            </a:r>
          </a:p>
        </p:txBody>
      </p:sp>
      <p:sp>
        <p:nvSpPr>
          <p:cNvPr id="19" name="Slide Number Placeholder 4">
            <a:extLst>
              <a:ext uri="{FF2B5EF4-FFF2-40B4-BE49-F238E27FC236}">
                <a16:creationId xmlns:a16="http://schemas.microsoft.com/office/drawing/2014/main" id="{5A608B4B-B225-4410-B793-22CBFAF2FBF4}"/>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graphicFrame>
        <p:nvGraphicFramePr>
          <p:cNvPr id="2" name="Chart 1" descr="Bar chart showing people's feelings of satisfaction. 18% reported very high levels of satisfaction in January. 16% report very high levels of satisfaction in November. ">
            <a:extLst>
              <a:ext uri="{FF2B5EF4-FFF2-40B4-BE49-F238E27FC236}">
                <a16:creationId xmlns:a16="http://schemas.microsoft.com/office/drawing/2014/main" id="{81F41478-D068-4200-A035-1B7110E6F386}"/>
              </a:ext>
            </a:extLst>
          </p:cNvPr>
          <p:cNvGraphicFramePr>
            <a:graphicFrameLocks/>
          </p:cNvGraphicFramePr>
          <p:nvPr/>
        </p:nvGraphicFramePr>
        <p:xfrm>
          <a:off x="1899591" y="1388977"/>
          <a:ext cx="4268481" cy="47991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2" descr="Bar chart showing people's feelings of satisfaction. 18% reported very high levels of satisfaction in January. 16% report very high levels of satisfaction in November. ">
            <a:extLst>
              <a:ext uri="{FF2B5EF4-FFF2-40B4-BE49-F238E27FC236}">
                <a16:creationId xmlns:a16="http://schemas.microsoft.com/office/drawing/2014/main" id="{D1B5D0F0-91DF-4575-B342-B4FAA92DA9AB}"/>
              </a:ext>
            </a:extLst>
          </p:cNvPr>
          <p:cNvGraphicFramePr>
            <a:graphicFrameLocks/>
          </p:cNvGraphicFramePr>
          <p:nvPr/>
        </p:nvGraphicFramePr>
        <p:xfrm>
          <a:off x="6303933" y="1416800"/>
          <a:ext cx="4199657" cy="4799111"/>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 Placeholder 30">
            <a:extLst>
              <a:ext uri="{FF2B5EF4-FFF2-40B4-BE49-F238E27FC236}">
                <a16:creationId xmlns:a16="http://schemas.microsoft.com/office/drawing/2014/main" id="{3330E11E-1079-0E4C-CD81-49863D544912}"/>
              </a:ext>
            </a:extLst>
          </p:cNvPr>
          <p:cNvSpPr txBox="1">
            <a:spLocks/>
          </p:cNvSpPr>
          <p:nvPr/>
        </p:nvSpPr>
        <p:spPr>
          <a:xfrm>
            <a:off x="210272" y="1791430"/>
            <a:ext cx="2611259" cy="821817"/>
          </a:xfrm>
          <a:prstGeom prst="rect">
            <a:avLst/>
          </a:prstGeom>
          <a:solidFill>
            <a:srgbClr val="5C5B5A">
              <a:alpha val="21000"/>
            </a:srgbClr>
          </a:solidFill>
          <a:ln>
            <a:solidFill>
              <a:srgbClr val="5C5B5A"/>
            </a:solidFill>
          </a:ln>
        </p:spPr>
        <p:txBody>
          <a:bodyPr lIns="91440" tIns="45720" rIns="91440" bIns="4572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400"/>
              </a:spcAft>
              <a:buNone/>
              <a:defRPr/>
            </a:pPr>
            <a:r>
              <a:rPr kumimoji="0" lang="en-GB" sz="1200" b="1" i="0" u="none" strike="noStrike" kern="1200" cap="none" spc="0" normalizeH="0" baseline="0" noProof="0" dirty="0">
                <a:ln>
                  <a:noFill/>
                </a:ln>
                <a:solidFill>
                  <a:srgbClr val="5C5B5A"/>
                </a:solidFill>
                <a:effectLst/>
                <a:uLnTx/>
                <a:uFillTx/>
                <a:latin typeface="Arial"/>
                <a:cs typeface="Arial"/>
              </a:rPr>
              <a:t>% </a:t>
            </a:r>
            <a:r>
              <a:rPr lang="en-GB" sz="1200" b="1" dirty="0">
                <a:solidFill>
                  <a:srgbClr val="5C5B5A"/>
                </a:solidFill>
                <a:latin typeface="Arial"/>
                <a:cs typeface="Arial"/>
              </a:rPr>
              <a:t>who felt that things they do in their life are not at all worthwhile c</a:t>
            </a:r>
            <a:r>
              <a:rPr kumimoji="0" lang="en-GB" sz="1200" b="1" i="0" u="none" strike="noStrike" kern="1200" cap="none" spc="0" normalizeH="0" baseline="0" noProof="0" dirty="0">
                <a:ln>
                  <a:noFill/>
                </a:ln>
                <a:solidFill>
                  <a:srgbClr val="5C5B5A"/>
                </a:solidFill>
                <a:effectLst/>
                <a:uLnTx/>
                <a:uFillTx/>
                <a:latin typeface="Arial"/>
                <a:cs typeface="Arial"/>
              </a:rPr>
              <a:t>ompared to GM average (14%):</a:t>
            </a:r>
          </a:p>
        </p:txBody>
      </p:sp>
      <p:sp>
        <p:nvSpPr>
          <p:cNvPr id="7" name="Content Placeholder 32">
            <a:extLst>
              <a:ext uri="{FF2B5EF4-FFF2-40B4-BE49-F238E27FC236}">
                <a16:creationId xmlns:a16="http://schemas.microsoft.com/office/drawing/2014/main" id="{F1CBA902-B9F8-2EBC-FAE5-39C587433DC6}"/>
              </a:ext>
            </a:extLst>
          </p:cNvPr>
          <p:cNvSpPr txBox="1">
            <a:spLocks/>
          </p:cNvSpPr>
          <p:nvPr/>
        </p:nvSpPr>
        <p:spPr>
          <a:xfrm>
            <a:off x="210272" y="2613247"/>
            <a:ext cx="2611259" cy="2511094"/>
          </a:xfrm>
          <a:prstGeom prst="rect">
            <a:avLst/>
          </a:prstGeom>
          <a:solidFill>
            <a:schemeClr val="bg1"/>
          </a:solidFill>
          <a:ln>
            <a:solidFill>
              <a:srgbClr val="5C5B5A"/>
            </a:solidFill>
          </a:ln>
        </p:spPr>
        <p:txBody>
          <a:bodyPr wrap="square" lIns="90000" tIns="90000" rIns="90000" bIns="9000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300"/>
              </a:spcBef>
              <a:spcAft>
                <a:spcPts val="300"/>
              </a:spcAft>
              <a:buClrTx/>
              <a:buSzTx/>
              <a:buFont typeface="Arial" panose="020B0604020202020204" pitchFamily="34" charset="0"/>
              <a:buNone/>
              <a:tabLst/>
              <a:defRPr/>
            </a:pPr>
            <a:r>
              <a:rPr kumimoji="0" lang="en-GB" sz="1200" b="1"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Demographics:</a:t>
            </a:r>
          </a:p>
          <a:p>
            <a:pPr>
              <a:spcBef>
                <a:spcPts val="300"/>
              </a:spcBef>
              <a:spcAft>
                <a:spcPts val="300"/>
              </a:spcAft>
              <a:defRPr/>
            </a:pPr>
            <a:r>
              <a:rPr lang="en-GB" sz="1200" dirty="0">
                <a:solidFill>
                  <a:srgbClr val="5C5B5A"/>
                </a:solidFill>
                <a:latin typeface="Arial" panose="020B0604020202020204" pitchFamily="34" charset="0"/>
                <a:cs typeface="Arial" panose="020B0604020202020204" pitchFamily="34" charset="0"/>
              </a:rPr>
              <a:t>Those who have a disability (25%), including those with mental ill health (38%), a mobility disability (23%) or a sensory disability (30%)</a:t>
            </a:r>
          </a:p>
          <a:p>
            <a:pPr>
              <a:spcBef>
                <a:spcPts val="300"/>
              </a:spcBef>
              <a:spcAft>
                <a:spcPts val="300"/>
              </a:spcAft>
              <a:defRPr/>
            </a:pPr>
            <a:r>
              <a:rPr kumimoji="0" lang="en-GB" sz="12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Those who live</a:t>
            </a:r>
            <a:r>
              <a:rPr lang="en-GB" sz="1200" dirty="0">
                <a:solidFill>
                  <a:srgbClr val="5C5B5A"/>
                </a:solidFill>
                <a:latin typeface="Arial" panose="020B0604020202020204" pitchFamily="34" charset="0"/>
                <a:cs typeface="Arial" panose="020B0604020202020204" pitchFamily="34" charset="0"/>
              </a:rPr>
              <a:t> in a 1 person 65+ household (33%)</a:t>
            </a:r>
            <a:endParaRPr kumimoji="0" lang="en-GB" sz="12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300"/>
              </a:spcBef>
              <a:spcAft>
                <a:spcPts val="300"/>
              </a:spcAft>
              <a:buClrTx/>
              <a:buSzTx/>
              <a:buFont typeface="Arial" panose="020B0604020202020204" pitchFamily="34" charset="0"/>
              <a:buNone/>
              <a:tabLst/>
              <a:defRPr/>
            </a:pPr>
            <a:r>
              <a:rPr kumimoji="0" lang="en-GB" sz="1200" b="1"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Individual and/or family circumstance:</a:t>
            </a:r>
          </a:p>
          <a:p>
            <a:pPr marL="228600" marR="0" lvl="0" indent="-228600" algn="l" defTabSz="914400" rtl="0" eaLnBrk="1" fontAlgn="auto" latinLnBrk="0" hangingPunct="1">
              <a:lnSpc>
                <a:spcPct val="90000"/>
              </a:lnSpc>
              <a:spcBef>
                <a:spcPts val="300"/>
              </a:spcBef>
              <a:spcAft>
                <a:spcPts val="3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Those who earn up to £15,599 (20%)</a:t>
            </a:r>
          </a:p>
        </p:txBody>
      </p:sp>
      <p:sp>
        <p:nvSpPr>
          <p:cNvPr id="8" name="Text Placeholder 30">
            <a:extLst>
              <a:ext uri="{FF2B5EF4-FFF2-40B4-BE49-F238E27FC236}">
                <a16:creationId xmlns:a16="http://schemas.microsoft.com/office/drawing/2014/main" id="{FBAB5877-38E5-F6A3-F1C1-F7072A863252}"/>
              </a:ext>
            </a:extLst>
          </p:cNvPr>
          <p:cNvSpPr txBox="1">
            <a:spLocks/>
          </p:cNvSpPr>
          <p:nvPr/>
        </p:nvSpPr>
        <p:spPr>
          <a:xfrm>
            <a:off x="9333820" y="1901039"/>
            <a:ext cx="2611259" cy="821817"/>
          </a:xfrm>
          <a:prstGeom prst="rect">
            <a:avLst/>
          </a:prstGeom>
          <a:solidFill>
            <a:srgbClr val="5C5B5A">
              <a:alpha val="21000"/>
            </a:srgbClr>
          </a:solidFill>
          <a:ln>
            <a:solidFill>
              <a:srgbClr val="5C5B5A"/>
            </a:solidFill>
          </a:ln>
        </p:spPr>
        <p:txBody>
          <a:bodyPr lIns="91440" tIns="45720" rIns="91440" bIns="4572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400"/>
              </a:spcAft>
              <a:buClrTx/>
              <a:buSzTx/>
              <a:buFontTx/>
              <a:buNone/>
              <a:tabLst/>
              <a:defRPr/>
            </a:pPr>
            <a:r>
              <a:rPr kumimoji="0" lang="en-GB" sz="1200" b="1" i="0" u="none" strike="noStrike" kern="1200" cap="none" spc="0" normalizeH="0" baseline="0" noProof="0" dirty="0">
                <a:ln>
                  <a:noFill/>
                </a:ln>
                <a:solidFill>
                  <a:srgbClr val="5C5B5A"/>
                </a:solidFill>
                <a:effectLst/>
                <a:uLnTx/>
                <a:uFillTx/>
                <a:latin typeface="Arial"/>
                <a:cs typeface="Arial"/>
              </a:rPr>
              <a:t>% </a:t>
            </a:r>
            <a:r>
              <a:rPr lang="en-GB" sz="1200" b="1" dirty="0">
                <a:solidFill>
                  <a:srgbClr val="5C5B5A"/>
                </a:solidFill>
                <a:latin typeface="Arial"/>
                <a:cs typeface="Arial"/>
              </a:rPr>
              <a:t>who did not feel at all happy yesterday, compared to the </a:t>
            </a:r>
            <a:r>
              <a:rPr kumimoji="0" lang="en-GB" sz="1200" b="1" i="0" u="none" strike="noStrike" kern="1200" cap="none" spc="0" normalizeH="0" baseline="0" noProof="0" dirty="0">
                <a:ln>
                  <a:noFill/>
                </a:ln>
                <a:solidFill>
                  <a:srgbClr val="5C5B5A"/>
                </a:solidFill>
                <a:effectLst/>
                <a:uLnTx/>
                <a:uFillTx/>
                <a:latin typeface="Arial"/>
                <a:cs typeface="Arial"/>
              </a:rPr>
              <a:t>GM average (17%):</a:t>
            </a:r>
          </a:p>
        </p:txBody>
      </p:sp>
      <p:sp>
        <p:nvSpPr>
          <p:cNvPr id="9" name="Content Placeholder 32">
            <a:extLst>
              <a:ext uri="{FF2B5EF4-FFF2-40B4-BE49-F238E27FC236}">
                <a16:creationId xmlns:a16="http://schemas.microsoft.com/office/drawing/2014/main" id="{165A15BE-BE55-1029-590E-3C899B32F946}"/>
              </a:ext>
            </a:extLst>
          </p:cNvPr>
          <p:cNvSpPr txBox="1">
            <a:spLocks/>
          </p:cNvSpPr>
          <p:nvPr/>
        </p:nvSpPr>
        <p:spPr>
          <a:xfrm>
            <a:off x="9333821" y="2726742"/>
            <a:ext cx="2611259" cy="2260167"/>
          </a:xfrm>
          <a:prstGeom prst="rect">
            <a:avLst/>
          </a:prstGeom>
          <a:solidFill>
            <a:schemeClr val="bg1"/>
          </a:solidFill>
          <a:ln>
            <a:solidFill>
              <a:srgbClr val="5C5B5A"/>
            </a:solidFill>
          </a:ln>
        </p:spPr>
        <p:txBody>
          <a:bodyPr wrap="square" lIns="90000" tIns="90000" rIns="90000" bIns="9000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300"/>
              </a:spcBef>
              <a:spcAft>
                <a:spcPts val="300"/>
              </a:spcAft>
              <a:buClrTx/>
              <a:buSzTx/>
              <a:buFont typeface="Arial" panose="020B0604020202020204" pitchFamily="34" charset="0"/>
              <a:buNone/>
              <a:tabLst/>
              <a:defRPr/>
            </a:pPr>
            <a:r>
              <a:rPr kumimoji="0" lang="en-GB" sz="1200" b="1"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Demographics:</a:t>
            </a:r>
          </a:p>
          <a:p>
            <a:pPr>
              <a:spcBef>
                <a:spcPts val="300"/>
              </a:spcBef>
              <a:spcAft>
                <a:spcPts val="300"/>
              </a:spcAft>
              <a:defRPr/>
            </a:pPr>
            <a:r>
              <a:rPr lang="en-GB" sz="1200" dirty="0">
                <a:solidFill>
                  <a:srgbClr val="5C5B5A"/>
                </a:solidFill>
                <a:latin typeface="Arial" panose="020B0604020202020204" pitchFamily="34" charset="0"/>
                <a:cs typeface="Arial" panose="020B0604020202020204" pitchFamily="34" charset="0"/>
              </a:rPr>
              <a:t>Those who have a disability (29%), including those with mental ill health (42%), a mobility disability (27%) or a sensory disability (33%)</a:t>
            </a:r>
          </a:p>
          <a:p>
            <a:pPr marL="0" marR="0" lvl="0" indent="0" algn="l" defTabSz="914400" rtl="0" eaLnBrk="1" fontAlgn="auto" latinLnBrk="0" hangingPunct="1">
              <a:lnSpc>
                <a:spcPct val="90000"/>
              </a:lnSpc>
              <a:spcBef>
                <a:spcPts val="300"/>
              </a:spcBef>
              <a:spcAft>
                <a:spcPts val="300"/>
              </a:spcAft>
              <a:buClrTx/>
              <a:buSzTx/>
              <a:buFont typeface="Arial" panose="020B0604020202020204" pitchFamily="34" charset="0"/>
              <a:buNone/>
              <a:tabLst/>
              <a:defRPr/>
            </a:pPr>
            <a:r>
              <a:rPr kumimoji="0" lang="en-GB" sz="1200" b="1"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Individual and/or family circumstance:</a:t>
            </a:r>
          </a:p>
          <a:p>
            <a:pPr marL="228600" marR="0" lvl="0" indent="-228600" algn="l" defTabSz="914400" rtl="0" eaLnBrk="1" fontAlgn="auto" latinLnBrk="0" hangingPunct="1">
              <a:lnSpc>
                <a:spcPct val="90000"/>
              </a:lnSpc>
              <a:spcBef>
                <a:spcPts val="300"/>
              </a:spcBef>
              <a:spcAft>
                <a:spcPts val="3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Those who have high anxiety (28%)</a:t>
            </a:r>
          </a:p>
        </p:txBody>
      </p:sp>
    </p:spTree>
    <p:extLst>
      <p:ext uri="{BB962C8B-B14F-4D97-AF65-F5344CB8AC3E}">
        <p14:creationId xmlns:p14="http://schemas.microsoft.com/office/powerpoint/2010/main" val="13033120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4">
            <a:extLst>
              <a:ext uri="{FF2B5EF4-FFF2-40B4-BE49-F238E27FC236}">
                <a16:creationId xmlns:a16="http://schemas.microsoft.com/office/drawing/2014/main" id="{BFDDA40A-C568-4D72-B229-0FA6A80D17A5}"/>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graphicFrame>
        <p:nvGraphicFramePr>
          <p:cNvPr id="10" name="Chart 9" descr="Chart to show how respondents feel about how involved they are in decisions about themselves in regards to their health, as well as how people feel about looking after their own health and knowing enough about their own health. ">
            <a:extLst>
              <a:ext uri="{FF2B5EF4-FFF2-40B4-BE49-F238E27FC236}">
                <a16:creationId xmlns:a16="http://schemas.microsoft.com/office/drawing/2014/main" id="{E89470C3-29C9-70EE-C1B6-546B8E49D8BA}"/>
              </a:ext>
            </a:extLst>
          </p:cNvPr>
          <p:cNvGraphicFramePr/>
          <p:nvPr>
            <p:extLst>
              <p:ext uri="{D42A27DB-BD31-4B8C-83A1-F6EECF244321}">
                <p14:modId xmlns:p14="http://schemas.microsoft.com/office/powerpoint/2010/main" val="1547943268"/>
              </p:ext>
            </p:extLst>
          </p:nvPr>
        </p:nvGraphicFramePr>
        <p:xfrm>
          <a:off x="391550" y="1232264"/>
          <a:ext cx="8453870" cy="4989074"/>
        </p:xfrm>
        <a:graphic>
          <a:graphicData uri="http://schemas.openxmlformats.org/drawingml/2006/chart">
            <c:chart xmlns:c="http://schemas.openxmlformats.org/drawingml/2006/chart" xmlns:r="http://schemas.openxmlformats.org/officeDocument/2006/relationships" r:id="rId3"/>
          </a:graphicData>
        </a:graphic>
      </p:graphicFrame>
      <p:sp>
        <p:nvSpPr>
          <p:cNvPr id="5" name="Right Brace 4">
            <a:extLst>
              <a:ext uri="{FF2B5EF4-FFF2-40B4-BE49-F238E27FC236}">
                <a16:creationId xmlns:a16="http://schemas.microsoft.com/office/drawing/2014/main" id="{5556DC6B-910D-2D2B-266D-CB140E0C854E}"/>
              </a:ext>
              <a:ext uri="{C183D7F6-B498-43B3-948B-1728B52AA6E4}">
                <adec:decorative xmlns:adec="http://schemas.microsoft.com/office/drawing/2017/decorative" val="1"/>
              </a:ext>
            </a:extLst>
          </p:cNvPr>
          <p:cNvSpPr/>
          <p:nvPr/>
        </p:nvSpPr>
        <p:spPr>
          <a:xfrm>
            <a:off x="4028138" y="1394456"/>
            <a:ext cx="205099" cy="3104659"/>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8" name="Right Brace 17">
            <a:extLst>
              <a:ext uri="{FF2B5EF4-FFF2-40B4-BE49-F238E27FC236}">
                <a16:creationId xmlns:a16="http://schemas.microsoft.com/office/drawing/2014/main" id="{6FC18889-96D3-7CB6-5D16-246C35072EF8}"/>
              </a:ext>
              <a:ext uri="{C183D7F6-B498-43B3-948B-1728B52AA6E4}">
                <adec:decorative xmlns:adec="http://schemas.microsoft.com/office/drawing/2017/decorative" val="1"/>
              </a:ext>
            </a:extLst>
          </p:cNvPr>
          <p:cNvSpPr/>
          <p:nvPr/>
        </p:nvSpPr>
        <p:spPr>
          <a:xfrm>
            <a:off x="2023052" y="1394456"/>
            <a:ext cx="268033" cy="3464912"/>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9" name="TextBox 18">
            <a:extLst>
              <a:ext uri="{FF2B5EF4-FFF2-40B4-BE49-F238E27FC236}">
                <a16:creationId xmlns:a16="http://schemas.microsoft.com/office/drawing/2014/main" id="{1B1BC5B1-B983-3140-9ED2-6E7F4BF5F33A}"/>
              </a:ext>
            </a:extLst>
          </p:cNvPr>
          <p:cNvSpPr txBox="1"/>
          <p:nvPr/>
        </p:nvSpPr>
        <p:spPr>
          <a:xfrm>
            <a:off x="2246545" y="2988412"/>
            <a:ext cx="523139" cy="276999"/>
          </a:xfrm>
          <a:prstGeom prst="rect">
            <a:avLst/>
          </a:prstGeom>
          <a:noFill/>
        </p:spPr>
        <p:txBody>
          <a:bodyPr wrap="square" rtlCol="0">
            <a:spAutoFit/>
          </a:bodyPr>
          <a:lstStyle/>
          <a:p>
            <a:pPr algn="ctr"/>
            <a:r>
              <a:rPr lang="en-GB" sz="1200" b="1" dirty="0">
                <a:solidFill>
                  <a:srgbClr val="5C5B5A"/>
                </a:solidFill>
                <a:latin typeface="Arial"/>
              </a:rPr>
              <a:t>90%</a:t>
            </a:r>
          </a:p>
        </p:txBody>
      </p:sp>
      <p:sp>
        <p:nvSpPr>
          <p:cNvPr id="25" name="Footer Placeholder 4">
            <a:extLst>
              <a:ext uri="{FF2B5EF4-FFF2-40B4-BE49-F238E27FC236}">
                <a16:creationId xmlns:a16="http://schemas.microsoft.com/office/drawing/2014/main" id="{670832CC-9A38-4C83-A464-A40CFEF8D30A}"/>
              </a:ext>
            </a:extLst>
          </p:cNvPr>
          <p:cNvSpPr txBox="1">
            <a:spLocks/>
          </p:cNvSpPr>
          <p:nvPr/>
        </p:nvSpPr>
        <p:spPr>
          <a:xfrm>
            <a:off x="391549" y="6342397"/>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S14. To what extent do you agree or disagree with the following statements?</a:t>
            </a:r>
          </a:p>
          <a:p>
            <a:pPr>
              <a:defRPr/>
            </a:pPr>
            <a:r>
              <a:rPr lang="en-GB" sz="1000" dirty="0">
                <a:solidFill>
                  <a:srgbClr val="FFFFFF">
                    <a:lumMod val="50000"/>
                  </a:srgbClr>
                </a:solidFill>
                <a:latin typeface="Arial"/>
                <a:cs typeface="Arial" panose="020B0604020202020204" pitchFamily="34" charset="0"/>
              </a:rPr>
              <a:t>Unweighted base: All respondents Survey 7, 1488 (Valid responses)</a:t>
            </a:r>
            <a:endParaRPr kumimoji="0" lang="en-GB" sz="1000" b="0" i="1" u="none" strike="noStrike" kern="1200" cap="none" spc="0" normalizeH="0" baseline="0" noProof="0" dirty="0">
              <a:ln>
                <a:noFill/>
              </a:ln>
              <a:solidFill>
                <a:srgbClr val="0039A6"/>
              </a:solidFill>
              <a:effectLst/>
              <a:uLnTx/>
              <a:uFillTx/>
              <a:latin typeface="Arial"/>
              <a:ea typeface="+mn-ea"/>
              <a:cs typeface="Arial" panose="020B0604020202020204" pitchFamily="34" charset="0"/>
            </a:endParaRPr>
          </a:p>
        </p:txBody>
      </p:sp>
      <p:sp>
        <p:nvSpPr>
          <p:cNvPr id="2" name="TextBox 1">
            <a:extLst>
              <a:ext uri="{FF2B5EF4-FFF2-40B4-BE49-F238E27FC236}">
                <a16:creationId xmlns:a16="http://schemas.microsoft.com/office/drawing/2014/main" id="{1C4E1328-CF6F-0F91-A781-9C44634F61AC}"/>
              </a:ext>
            </a:extLst>
          </p:cNvPr>
          <p:cNvSpPr txBox="1"/>
          <p:nvPr/>
        </p:nvSpPr>
        <p:spPr>
          <a:xfrm>
            <a:off x="4130687" y="2808285"/>
            <a:ext cx="536608" cy="276999"/>
          </a:xfrm>
          <a:prstGeom prst="rect">
            <a:avLst/>
          </a:prstGeom>
          <a:noFill/>
        </p:spPr>
        <p:txBody>
          <a:bodyPr wrap="square" rtlCol="0">
            <a:spAutoFit/>
          </a:bodyPr>
          <a:lstStyle/>
          <a:p>
            <a:pPr algn="ctr"/>
            <a:r>
              <a:rPr lang="en-GB" sz="1200" b="1" dirty="0">
                <a:solidFill>
                  <a:srgbClr val="5C5B5A"/>
                </a:solidFill>
                <a:latin typeface="Arial"/>
              </a:rPr>
              <a:t>82%</a:t>
            </a:r>
          </a:p>
        </p:txBody>
      </p:sp>
      <p:sp>
        <p:nvSpPr>
          <p:cNvPr id="8" name="Title 7">
            <a:extLst>
              <a:ext uri="{FF2B5EF4-FFF2-40B4-BE49-F238E27FC236}">
                <a16:creationId xmlns:a16="http://schemas.microsoft.com/office/drawing/2014/main" id="{A5BA24C1-76DE-57D6-C21A-CAD0D30C78C2}"/>
              </a:ext>
            </a:extLst>
          </p:cNvPr>
          <p:cNvSpPr>
            <a:spLocks noGrp="1"/>
          </p:cNvSpPr>
          <p:nvPr>
            <p:ph type="title"/>
          </p:nvPr>
        </p:nvSpPr>
        <p:spPr>
          <a:xfrm>
            <a:off x="553627" y="302272"/>
            <a:ext cx="10515600" cy="586800"/>
          </a:xfrm>
        </p:spPr>
        <p:txBody>
          <a:bodyPr>
            <a:noAutofit/>
          </a:bodyPr>
          <a:lstStyle/>
          <a:p>
            <a:r>
              <a:rPr lang="en-GB" sz="1800" b="1" dirty="0">
                <a:solidFill>
                  <a:srgbClr val="5C5B5A"/>
                </a:solidFill>
                <a:latin typeface="Arial"/>
              </a:rPr>
              <a:t>9 in 10 (90%) respondents agree that they are </a:t>
            </a:r>
            <a:r>
              <a:rPr lang="en-GB" sz="1800" b="1" dirty="0">
                <a:solidFill>
                  <a:srgbClr val="009690"/>
                </a:solidFill>
                <a:latin typeface="Arial"/>
              </a:rPr>
              <a:t>involved in decisions about themselves</a:t>
            </a:r>
            <a:r>
              <a:rPr lang="en-GB" sz="1800" b="1" dirty="0">
                <a:solidFill>
                  <a:srgbClr val="5C5B5A"/>
                </a:solidFill>
                <a:latin typeface="Arial"/>
              </a:rPr>
              <a:t>, in regards to their health. A further 4 in 5 agree that they can </a:t>
            </a:r>
            <a:r>
              <a:rPr lang="en-GB" sz="1800" b="1" dirty="0">
                <a:solidFill>
                  <a:srgbClr val="009690"/>
                </a:solidFill>
                <a:latin typeface="Arial"/>
              </a:rPr>
              <a:t>look after their health </a:t>
            </a:r>
            <a:r>
              <a:rPr lang="en-GB" sz="1800" b="1" dirty="0">
                <a:solidFill>
                  <a:srgbClr val="5C5B5A"/>
                </a:solidFill>
                <a:latin typeface="Arial"/>
              </a:rPr>
              <a:t>(82%)</a:t>
            </a:r>
            <a:endParaRPr lang="en-GB" sz="1800" dirty="0"/>
          </a:p>
        </p:txBody>
      </p:sp>
      <p:sp>
        <p:nvSpPr>
          <p:cNvPr id="9" name="TextBox 8">
            <a:extLst>
              <a:ext uri="{FF2B5EF4-FFF2-40B4-BE49-F238E27FC236}">
                <a16:creationId xmlns:a16="http://schemas.microsoft.com/office/drawing/2014/main" id="{C094D7DE-C13A-B5EE-2F14-1B8E13F5C5EC}"/>
              </a:ext>
            </a:extLst>
          </p:cNvPr>
          <p:cNvSpPr txBox="1"/>
          <p:nvPr/>
        </p:nvSpPr>
        <p:spPr>
          <a:xfrm>
            <a:off x="2719475" y="966115"/>
            <a:ext cx="2605200" cy="323165"/>
          </a:xfrm>
          <a:prstGeom prst="rect">
            <a:avLst/>
          </a:prstGeom>
          <a:noFill/>
        </p:spPr>
        <p:txBody>
          <a:bodyPr wrap="none" lIns="91440" tIns="45720" rIns="91440" bIns="45720" rtlCol="0" anchor="t">
            <a:spAutoFit/>
          </a:bodyPr>
          <a:lstStyle/>
          <a:p>
            <a:pPr algn="ctr">
              <a:defRPr/>
            </a:pPr>
            <a:r>
              <a:rPr lang="en-GB" sz="1500" b="1" dirty="0">
                <a:solidFill>
                  <a:srgbClr val="5C5B5A"/>
                </a:solidFill>
                <a:latin typeface="Arial"/>
              </a:rPr>
              <a:t>Managing your own health</a:t>
            </a:r>
            <a:endParaRPr lang="en-US" dirty="0">
              <a:ea typeface="+mn-ea"/>
              <a:cs typeface="+mn-cs"/>
            </a:endParaRPr>
          </a:p>
        </p:txBody>
      </p:sp>
      <p:sp>
        <p:nvSpPr>
          <p:cNvPr id="20" name="Content Placeholder 32">
            <a:extLst>
              <a:ext uri="{FF2B5EF4-FFF2-40B4-BE49-F238E27FC236}">
                <a16:creationId xmlns:a16="http://schemas.microsoft.com/office/drawing/2014/main" id="{90868EAE-8D20-A5FE-9930-41F16AD311AA}"/>
              </a:ext>
            </a:extLst>
          </p:cNvPr>
          <p:cNvSpPr txBox="1">
            <a:spLocks/>
          </p:cNvSpPr>
          <p:nvPr/>
        </p:nvSpPr>
        <p:spPr>
          <a:xfrm>
            <a:off x="9023229" y="2946784"/>
            <a:ext cx="2929286" cy="1189956"/>
          </a:xfrm>
          <a:prstGeom prst="rect">
            <a:avLst/>
          </a:prstGeom>
          <a:solidFill>
            <a:schemeClr val="bg1"/>
          </a:solidFill>
          <a:ln>
            <a:solidFill>
              <a:srgbClr val="5C5B5A"/>
            </a:solidFill>
          </a:ln>
        </p:spPr>
        <p:txBody>
          <a:bodyPr wrap="square" lIns="90000" tIns="90000" rIns="90000" bIns="9000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300"/>
              </a:spcBef>
              <a:spcAft>
                <a:spcPts val="300"/>
              </a:spcAft>
              <a:buNone/>
              <a:defRPr/>
            </a:pPr>
            <a:r>
              <a:rPr lang="en-GB" sz="1400" dirty="0">
                <a:solidFill>
                  <a:srgbClr val="5C5B5A"/>
                </a:solidFill>
                <a:latin typeface="Arial" panose="020B0604020202020204" pitchFamily="34" charset="0"/>
                <a:cs typeface="Arial" panose="020B0604020202020204" pitchFamily="34" charset="0"/>
              </a:rPr>
              <a:t>Those with a disability and those not in work due to ill health/disability are less likely to agree with all aspects of personal health management </a:t>
            </a:r>
          </a:p>
        </p:txBody>
      </p:sp>
      <p:sp>
        <p:nvSpPr>
          <p:cNvPr id="3" name="Right Brace 2">
            <a:extLst>
              <a:ext uri="{FF2B5EF4-FFF2-40B4-BE49-F238E27FC236}">
                <a16:creationId xmlns:a16="http://schemas.microsoft.com/office/drawing/2014/main" id="{28AF75A9-D68F-B8BD-3997-321A93BC6E1D}"/>
              </a:ext>
              <a:ext uri="{C183D7F6-B498-43B3-948B-1728B52AA6E4}">
                <adec:decorative xmlns:adec="http://schemas.microsoft.com/office/drawing/2017/decorative" val="1"/>
              </a:ext>
            </a:extLst>
          </p:cNvPr>
          <p:cNvSpPr/>
          <p:nvPr/>
        </p:nvSpPr>
        <p:spPr>
          <a:xfrm>
            <a:off x="6035601" y="1394454"/>
            <a:ext cx="268033" cy="2963901"/>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4" name="TextBox 3">
            <a:extLst>
              <a:ext uri="{FF2B5EF4-FFF2-40B4-BE49-F238E27FC236}">
                <a16:creationId xmlns:a16="http://schemas.microsoft.com/office/drawing/2014/main" id="{BFCC6CD4-BA8F-FC37-4A48-6233C9498FA5}"/>
              </a:ext>
            </a:extLst>
          </p:cNvPr>
          <p:cNvSpPr txBox="1"/>
          <p:nvPr/>
        </p:nvSpPr>
        <p:spPr>
          <a:xfrm>
            <a:off x="6245896" y="2737904"/>
            <a:ext cx="536608" cy="276999"/>
          </a:xfrm>
          <a:prstGeom prst="rect">
            <a:avLst/>
          </a:prstGeom>
          <a:noFill/>
        </p:spPr>
        <p:txBody>
          <a:bodyPr wrap="square" rtlCol="0">
            <a:spAutoFit/>
          </a:bodyPr>
          <a:lstStyle/>
          <a:p>
            <a:pPr algn="ctr"/>
            <a:r>
              <a:rPr lang="en-GB" sz="1200" b="1" dirty="0">
                <a:solidFill>
                  <a:srgbClr val="5C5B5A"/>
                </a:solidFill>
                <a:latin typeface="Arial"/>
              </a:rPr>
              <a:t>78%</a:t>
            </a:r>
          </a:p>
        </p:txBody>
      </p:sp>
      <p:sp>
        <p:nvSpPr>
          <p:cNvPr id="6" name="Right Brace 5">
            <a:extLst>
              <a:ext uri="{FF2B5EF4-FFF2-40B4-BE49-F238E27FC236}">
                <a16:creationId xmlns:a16="http://schemas.microsoft.com/office/drawing/2014/main" id="{B5DA7BE6-A0F9-0554-BD56-892F67761DB8}"/>
              </a:ext>
              <a:ext uri="{C183D7F6-B498-43B3-948B-1728B52AA6E4}">
                <adec:decorative xmlns:adec="http://schemas.microsoft.com/office/drawing/2017/decorative" val="1"/>
              </a:ext>
            </a:extLst>
          </p:cNvPr>
          <p:cNvSpPr/>
          <p:nvPr/>
        </p:nvSpPr>
        <p:spPr>
          <a:xfrm>
            <a:off x="8045423" y="1394455"/>
            <a:ext cx="210295" cy="2767348"/>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7" name="TextBox 6">
            <a:extLst>
              <a:ext uri="{FF2B5EF4-FFF2-40B4-BE49-F238E27FC236}">
                <a16:creationId xmlns:a16="http://schemas.microsoft.com/office/drawing/2014/main" id="{17FAA672-CD6D-72A5-2BA7-7129B98AC7F2}"/>
              </a:ext>
            </a:extLst>
          </p:cNvPr>
          <p:cNvSpPr txBox="1"/>
          <p:nvPr/>
        </p:nvSpPr>
        <p:spPr>
          <a:xfrm>
            <a:off x="8231837" y="2639629"/>
            <a:ext cx="536608" cy="276999"/>
          </a:xfrm>
          <a:prstGeom prst="rect">
            <a:avLst/>
          </a:prstGeom>
          <a:noFill/>
        </p:spPr>
        <p:txBody>
          <a:bodyPr wrap="square" rtlCol="0">
            <a:spAutoFit/>
          </a:bodyPr>
          <a:lstStyle/>
          <a:p>
            <a:pPr algn="ctr"/>
            <a:r>
              <a:rPr lang="en-GB" sz="1200" b="1" dirty="0">
                <a:solidFill>
                  <a:srgbClr val="5C5B5A"/>
                </a:solidFill>
                <a:latin typeface="Arial"/>
              </a:rPr>
              <a:t>72%</a:t>
            </a:r>
          </a:p>
        </p:txBody>
      </p:sp>
    </p:spTree>
    <p:extLst>
      <p:ext uri="{BB962C8B-B14F-4D97-AF65-F5344CB8AC3E}">
        <p14:creationId xmlns:p14="http://schemas.microsoft.com/office/powerpoint/2010/main" val="17021296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4A2F112-8492-A3AC-B7E2-F38CE15C1D5E}"/>
              </a:ext>
            </a:extLst>
          </p:cNvPr>
          <p:cNvSpPr>
            <a:spLocks noGrp="1"/>
          </p:cNvSpPr>
          <p:nvPr>
            <p:ph type="title"/>
          </p:nvPr>
        </p:nvSpPr>
        <p:spPr>
          <a:xfrm>
            <a:off x="586800" y="583200"/>
            <a:ext cx="5495023" cy="1116000"/>
          </a:xfrm>
        </p:spPr>
        <p:txBody>
          <a:bodyPr>
            <a:normAutofit/>
          </a:bodyPr>
          <a:lstStyle/>
          <a:p>
            <a:r>
              <a:rPr lang="en-GB" sz="4400" b="1" dirty="0">
                <a:latin typeface="Arial" panose="020B0604020202020204" pitchFamily="34" charset="0"/>
                <a:cs typeface="Arial" panose="020B0604020202020204" pitchFamily="34" charset="0"/>
              </a:rPr>
              <a:t>Report contents</a:t>
            </a:r>
          </a:p>
        </p:txBody>
      </p:sp>
      <p:graphicFrame>
        <p:nvGraphicFramePr>
          <p:cNvPr id="3" name="Table 3">
            <a:extLst>
              <a:ext uri="{FF2B5EF4-FFF2-40B4-BE49-F238E27FC236}">
                <a16:creationId xmlns:a16="http://schemas.microsoft.com/office/drawing/2014/main" id="{8EB00543-B238-4289-B19F-0A41ADC004F4}"/>
              </a:ext>
            </a:extLst>
          </p:cNvPr>
          <p:cNvGraphicFramePr>
            <a:graphicFrameLocks noGrp="1"/>
          </p:cNvGraphicFramePr>
          <p:nvPr>
            <p:extLst>
              <p:ext uri="{D42A27DB-BD31-4B8C-83A1-F6EECF244321}">
                <p14:modId xmlns:p14="http://schemas.microsoft.com/office/powerpoint/2010/main" val="3488727106"/>
              </p:ext>
            </p:extLst>
          </p:nvPr>
        </p:nvGraphicFramePr>
        <p:xfrm>
          <a:off x="586800" y="1699200"/>
          <a:ext cx="5767526" cy="4143800"/>
        </p:xfrm>
        <a:graphic>
          <a:graphicData uri="http://schemas.openxmlformats.org/drawingml/2006/table">
            <a:tbl>
              <a:tblPr firstRow="1" bandRow="1">
                <a:tableStyleId>{5C22544A-7EE6-4342-B048-85BDC9FD1C3A}</a:tableStyleId>
              </a:tblPr>
              <a:tblGrid>
                <a:gridCol w="5023556">
                  <a:extLst>
                    <a:ext uri="{9D8B030D-6E8A-4147-A177-3AD203B41FA5}">
                      <a16:colId xmlns:a16="http://schemas.microsoft.com/office/drawing/2014/main" val="493758898"/>
                    </a:ext>
                  </a:extLst>
                </a:gridCol>
                <a:gridCol w="743970">
                  <a:extLst>
                    <a:ext uri="{9D8B030D-6E8A-4147-A177-3AD203B41FA5}">
                      <a16:colId xmlns:a16="http://schemas.microsoft.com/office/drawing/2014/main" val="1751834853"/>
                    </a:ext>
                  </a:extLst>
                </a:gridCol>
              </a:tblGrid>
              <a:tr h="6885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000" b="1" dirty="0">
                          <a:solidFill>
                            <a:schemeClr val="bg1"/>
                          </a:solidFill>
                          <a:latin typeface="Arial" panose="020B0604020202020204" pitchFamily="34" charset="0"/>
                          <a:cs typeface="Arial" panose="020B0604020202020204" pitchFamily="34" charset="0"/>
                        </a:rPr>
                        <a:t>Introduction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000" b="0" dirty="0">
                          <a:solidFill>
                            <a:schemeClr val="bg1"/>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3</a:t>
                      </a:r>
                      <a:endParaRPr lang="en-US" sz="2000" b="0" dirty="0">
                        <a:solidFill>
                          <a:schemeClr val="bg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59480044"/>
                  </a:ext>
                </a:extLst>
              </a:tr>
              <a:tr h="688552">
                <a:tc>
                  <a:txBody>
                    <a:bodyPr/>
                    <a:lstStyle/>
                    <a:p>
                      <a:r>
                        <a:rPr lang="en-IN" sz="2000" b="1" dirty="0">
                          <a:solidFill>
                            <a:schemeClr val="bg1"/>
                          </a:solidFill>
                          <a:latin typeface="Arial" panose="020B0604020202020204" pitchFamily="34" charset="0"/>
                          <a:cs typeface="Arial" panose="020B0604020202020204" pitchFamily="34" charset="0"/>
                        </a:rPr>
                        <a:t>Health and wellbeing</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000" b="0" u="sng" dirty="0">
                          <a:solidFill>
                            <a:schemeClr val="bg1"/>
                          </a:solidFill>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8</a:t>
                      </a:r>
                      <a:endParaRPr lang="en-US" sz="2000" b="0" u="sng" dirty="0">
                        <a:solidFill>
                          <a:schemeClr val="bg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88010538"/>
                  </a:ext>
                </a:extLst>
              </a:tr>
              <a:tr h="688552">
                <a:tc>
                  <a:txBody>
                    <a:bodyPr/>
                    <a:lstStyle/>
                    <a:p>
                      <a:r>
                        <a:rPr lang="en-IN" sz="2000" b="1" dirty="0">
                          <a:solidFill>
                            <a:schemeClr val="bg1"/>
                          </a:solidFill>
                          <a:latin typeface="Arial" panose="020B0604020202020204" pitchFamily="34" charset="0"/>
                          <a:cs typeface="Arial" panose="020B0604020202020204" pitchFamily="34" charset="0"/>
                        </a:rPr>
                        <a:t>Cost of living</a:t>
                      </a:r>
                    </a:p>
                    <a:p>
                      <a:r>
                        <a:rPr lang="en-IN" sz="2000" b="1" dirty="0">
                          <a:solidFill>
                            <a:schemeClr val="bg1"/>
                          </a:solidFill>
                          <a:latin typeface="Arial" panose="020B0604020202020204" pitchFamily="34" charset="0"/>
                          <a:cs typeface="Arial" panose="020B0604020202020204" pitchFamily="34" charset="0"/>
                        </a:rPr>
                        <a:t>(including food security)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000" b="0" u="sng" dirty="0">
                          <a:solidFill>
                            <a:schemeClr val="bg1"/>
                          </a:solidFill>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22</a:t>
                      </a:r>
                      <a:endParaRPr lang="en-US" sz="2000" b="0" u="sng" dirty="0">
                        <a:solidFill>
                          <a:schemeClr val="bg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70206585"/>
                  </a:ext>
                </a:extLst>
              </a:tr>
              <a:tr h="688552">
                <a:tc>
                  <a:txBody>
                    <a:bodyPr/>
                    <a:lstStyle/>
                    <a:p>
                      <a:r>
                        <a:rPr lang="en-IN" sz="2000" b="1" dirty="0">
                          <a:solidFill>
                            <a:schemeClr val="bg1"/>
                          </a:solidFill>
                          <a:latin typeface="Arial" panose="020B0604020202020204" pitchFamily="34" charset="0"/>
                          <a:cs typeface="Arial" panose="020B0604020202020204" pitchFamily="34" charset="0"/>
                        </a:rPr>
                        <a:t>Your local area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000" b="0" u="sng" dirty="0">
                          <a:solidFill>
                            <a:schemeClr val="bg1"/>
                          </a:solidFill>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48</a:t>
                      </a:r>
                      <a:endParaRPr lang="en-US" sz="2000" b="0" u="sng" dirty="0">
                        <a:solidFill>
                          <a:schemeClr val="bg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65811524"/>
                  </a:ext>
                </a:extLst>
              </a:tr>
              <a:tr h="6885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000" b="1" kern="1200" dirty="0">
                          <a:solidFill>
                            <a:schemeClr val="bg1"/>
                          </a:solidFill>
                          <a:latin typeface="Arial" panose="020B0604020202020204" pitchFamily="34" charset="0"/>
                          <a:ea typeface="+mn-ea"/>
                          <a:cs typeface="Arial" panose="020B0604020202020204" pitchFamily="34" charset="0"/>
                        </a:rPr>
                        <a:t>Digital inclusion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000" b="0" u="sng" dirty="0">
                          <a:solidFill>
                            <a:schemeClr val="bg1"/>
                          </a:solidFill>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66</a:t>
                      </a:r>
                      <a:endParaRPr lang="en-US" sz="2000" b="0" u="sng" dirty="0">
                        <a:solidFill>
                          <a:schemeClr val="bg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16944142"/>
                  </a:ext>
                </a:extLst>
              </a:tr>
              <a:tr h="6885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000" b="1" kern="1200" dirty="0">
                          <a:solidFill>
                            <a:schemeClr val="bg1"/>
                          </a:solidFill>
                          <a:latin typeface="Arial" panose="020B0604020202020204" pitchFamily="34" charset="0"/>
                          <a:ea typeface="+mn-ea"/>
                          <a:cs typeface="Arial" panose="020B0604020202020204" pitchFamily="34" charset="0"/>
                        </a:rPr>
                        <a:t>Locality summaries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000" b="0" dirty="0">
                          <a:solidFill>
                            <a:schemeClr val="bg1"/>
                          </a:solidFill>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81</a:t>
                      </a:r>
                      <a:endParaRPr lang="en-US" sz="2000" b="0" dirty="0">
                        <a:solidFill>
                          <a:schemeClr val="bg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88389482"/>
                  </a:ext>
                </a:extLst>
              </a:tr>
            </a:tbl>
          </a:graphicData>
        </a:graphic>
      </p:graphicFrame>
    </p:spTree>
    <p:extLst>
      <p:ext uri="{BB962C8B-B14F-4D97-AF65-F5344CB8AC3E}">
        <p14:creationId xmlns:p14="http://schemas.microsoft.com/office/powerpoint/2010/main" val="24103102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4">
            <a:extLst>
              <a:ext uri="{FF2B5EF4-FFF2-40B4-BE49-F238E27FC236}">
                <a16:creationId xmlns:a16="http://schemas.microsoft.com/office/drawing/2014/main" id="{BFDDA40A-C568-4D72-B229-0FA6A80D17A5}"/>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25" name="Footer Placeholder 4">
            <a:extLst>
              <a:ext uri="{FF2B5EF4-FFF2-40B4-BE49-F238E27FC236}">
                <a16:creationId xmlns:a16="http://schemas.microsoft.com/office/drawing/2014/main" id="{670832CC-9A38-4C83-A464-A40CFEF8D30A}"/>
              </a:ext>
            </a:extLst>
          </p:cNvPr>
          <p:cNvSpPr txBox="1">
            <a:spLocks/>
          </p:cNvSpPr>
          <p:nvPr/>
        </p:nvSpPr>
        <p:spPr>
          <a:xfrm>
            <a:off x="391549" y="6342397"/>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S14. To what extent do you agree or disagree with the following statements?</a:t>
            </a:r>
          </a:p>
          <a:p>
            <a:pPr>
              <a:defRPr/>
            </a:pPr>
            <a:r>
              <a:rPr lang="en-GB" sz="1000" dirty="0">
                <a:solidFill>
                  <a:srgbClr val="FFFFFF">
                    <a:lumMod val="50000"/>
                  </a:srgbClr>
                </a:solidFill>
                <a:latin typeface="Arial"/>
                <a:cs typeface="Arial" panose="020B0604020202020204" pitchFamily="34" charset="0"/>
              </a:rPr>
              <a:t>Unweighted base: All respondents Survey 7, 1488 (Valid responses)</a:t>
            </a:r>
            <a:endParaRPr kumimoji="0" lang="en-GB" sz="1000" b="0" i="1" u="none" strike="noStrike" kern="1200" cap="none" spc="0" normalizeH="0" baseline="0" noProof="0" dirty="0">
              <a:ln>
                <a:noFill/>
              </a:ln>
              <a:solidFill>
                <a:srgbClr val="0039A6"/>
              </a:solidFill>
              <a:effectLst/>
              <a:uLnTx/>
              <a:uFillTx/>
              <a:latin typeface="Arial"/>
              <a:ea typeface="+mn-ea"/>
              <a:cs typeface="Arial" panose="020B0604020202020204" pitchFamily="34" charset="0"/>
            </a:endParaRPr>
          </a:p>
        </p:txBody>
      </p:sp>
      <p:sp>
        <p:nvSpPr>
          <p:cNvPr id="8" name="Title 7">
            <a:extLst>
              <a:ext uri="{FF2B5EF4-FFF2-40B4-BE49-F238E27FC236}">
                <a16:creationId xmlns:a16="http://schemas.microsoft.com/office/drawing/2014/main" id="{A5BA24C1-76DE-57D6-C21A-CAD0D30C78C2}"/>
              </a:ext>
            </a:extLst>
          </p:cNvPr>
          <p:cNvSpPr>
            <a:spLocks noGrp="1"/>
          </p:cNvSpPr>
          <p:nvPr>
            <p:ph type="title"/>
          </p:nvPr>
        </p:nvSpPr>
        <p:spPr>
          <a:xfrm>
            <a:off x="553627" y="302272"/>
            <a:ext cx="10515600" cy="586800"/>
          </a:xfrm>
        </p:spPr>
        <p:txBody>
          <a:bodyPr>
            <a:noAutofit/>
          </a:bodyPr>
          <a:lstStyle/>
          <a:p>
            <a:r>
              <a:rPr lang="en-GB" sz="2400" b="1" dirty="0">
                <a:solidFill>
                  <a:srgbClr val="5C5B5A"/>
                </a:solidFill>
                <a:latin typeface="Arial"/>
              </a:rPr>
              <a:t>Based on respondents’ reflections in relation to ‘managing their own health’, a single Health Confidence Score can be derived</a:t>
            </a:r>
            <a:endParaRPr lang="en-GB" sz="2400" dirty="0"/>
          </a:p>
        </p:txBody>
      </p:sp>
      <p:sp>
        <p:nvSpPr>
          <p:cNvPr id="20" name="Content Placeholder 32">
            <a:extLst>
              <a:ext uri="{FF2B5EF4-FFF2-40B4-BE49-F238E27FC236}">
                <a16:creationId xmlns:a16="http://schemas.microsoft.com/office/drawing/2014/main" id="{90868EAE-8D20-A5FE-9930-41F16AD311AA}"/>
              </a:ext>
            </a:extLst>
          </p:cNvPr>
          <p:cNvSpPr txBox="1">
            <a:spLocks/>
          </p:cNvSpPr>
          <p:nvPr/>
        </p:nvSpPr>
        <p:spPr>
          <a:xfrm>
            <a:off x="592772" y="2222049"/>
            <a:ext cx="4066052" cy="3173803"/>
          </a:xfrm>
          <a:prstGeom prst="rect">
            <a:avLst/>
          </a:prstGeom>
          <a:solidFill>
            <a:schemeClr val="bg1"/>
          </a:solidFill>
          <a:ln>
            <a:noFill/>
          </a:ln>
        </p:spPr>
        <p:txBody>
          <a:bodyPr wrap="square" lIns="90000" tIns="90000" rIns="90000" bIns="9000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300"/>
              </a:spcBef>
              <a:spcAft>
                <a:spcPts val="300"/>
              </a:spcAft>
              <a:buNone/>
              <a:defRPr/>
            </a:pPr>
            <a:r>
              <a:rPr lang="en-GB" sz="1400" dirty="0">
                <a:solidFill>
                  <a:srgbClr val="5C5B5A"/>
                </a:solidFill>
                <a:latin typeface="Arial" panose="020B0604020202020204" pitchFamily="34" charset="0"/>
                <a:cs typeface="Arial" panose="020B0604020202020204" pitchFamily="34" charset="0"/>
              </a:rPr>
              <a:t>Each aspect within the Health Confidence Score relates to a dimension of health management asked within the survey (slide 19 for details). Responses to these questions are assigned the following values on a 0-100 scale in order to produce a mean score.</a:t>
            </a:r>
          </a:p>
          <a:p>
            <a:pPr marL="0" indent="0">
              <a:spcBef>
                <a:spcPts val="300"/>
              </a:spcBef>
              <a:spcAft>
                <a:spcPts val="300"/>
              </a:spcAft>
              <a:buNone/>
              <a:defRPr/>
            </a:pPr>
            <a:endParaRPr lang="en-GB" sz="1400" dirty="0">
              <a:solidFill>
                <a:srgbClr val="5C5B5A"/>
              </a:solidFill>
              <a:latin typeface="Arial" panose="020B0604020202020204" pitchFamily="34" charset="0"/>
              <a:cs typeface="Arial" panose="020B0604020202020204" pitchFamily="34" charset="0"/>
            </a:endParaRPr>
          </a:p>
          <a:p>
            <a:pPr marL="0" indent="0">
              <a:spcBef>
                <a:spcPts val="300"/>
              </a:spcBef>
              <a:spcAft>
                <a:spcPts val="300"/>
              </a:spcAft>
              <a:buNone/>
              <a:defRPr/>
            </a:pPr>
            <a:endParaRPr lang="en-GB" sz="1400" dirty="0">
              <a:solidFill>
                <a:srgbClr val="5C5B5A"/>
              </a:solidFill>
              <a:latin typeface="Arial" panose="020B0604020202020204" pitchFamily="34" charset="0"/>
              <a:cs typeface="Arial" panose="020B0604020202020204" pitchFamily="34" charset="0"/>
            </a:endParaRPr>
          </a:p>
          <a:p>
            <a:pPr marL="0" indent="0">
              <a:spcBef>
                <a:spcPts val="300"/>
              </a:spcBef>
              <a:spcAft>
                <a:spcPts val="300"/>
              </a:spcAft>
              <a:buNone/>
              <a:defRPr/>
            </a:pPr>
            <a:endParaRPr lang="en-GB" sz="1400" dirty="0">
              <a:solidFill>
                <a:srgbClr val="5C5B5A"/>
              </a:solidFill>
              <a:latin typeface="Arial" panose="020B0604020202020204" pitchFamily="34" charset="0"/>
              <a:cs typeface="Arial" panose="020B0604020202020204" pitchFamily="34" charset="0"/>
            </a:endParaRPr>
          </a:p>
          <a:p>
            <a:pPr marL="0" indent="0">
              <a:spcBef>
                <a:spcPts val="300"/>
              </a:spcBef>
              <a:spcAft>
                <a:spcPts val="300"/>
              </a:spcAft>
              <a:buNone/>
              <a:defRPr/>
            </a:pPr>
            <a:endParaRPr lang="en-GB" sz="1400" dirty="0">
              <a:solidFill>
                <a:srgbClr val="5C5B5A"/>
              </a:solidFill>
              <a:latin typeface="Arial" panose="020B0604020202020204" pitchFamily="34" charset="0"/>
              <a:cs typeface="Arial" panose="020B0604020202020204" pitchFamily="34" charset="0"/>
            </a:endParaRPr>
          </a:p>
          <a:p>
            <a:pPr marL="0" indent="0">
              <a:spcBef>
                <a:spcPts val="300"/>
              </a:spcBef>
              <a:spcAft>
                <a:spcPts val="300"/>
              </a:spcAft>
              <a:buNone/>
              <a:defRPr/>
            </a:pPr>
            <a:endParaRPr lang="en-GB" sz="1400" dirty="0">
              <a:solidFill>
                <a:srgbClr val="5C5B5A"/>
              </a:solidFill>
              <a:latin typeface="Arial" panose="020B0604020202020204" pitchFamily="34" charset="0"/>
              <a:cs typeface="Arial" panose="020B0604020202020204" pitchFamily="34" charset="0"/>
            </a:endParaRPr>
          </a:p>
          <a:p>
            <a:pPr marL="0" indent="0">
              <a:spcBef>
                <a:spcPts val="300"/>
              </a:spcBef>
              <a:spcAft>
                <a:spcPts val="300"/>
              </a:spcAft>
              <a:buNone/>
              <a:defRPr/>
            </a:pPr>
            <a:endParaRPr lang="en-GB" sz="1400" dirty="0">
              <a:solidFill>
                <a:srgbClr val="5C5B5A"/>
              </a:solidFill>
              <a:latin typeface="Arial" panose="020B0604020202020204" pitchFamily="34" charset="0"/>
              <a:cs typeface="Arial" panose="020B0604020202020204" pitchFamily="34" charset="0"/>
            </a:endParaRPr>
          </a:p>
          <a:p>
            <a:pPr marL="0" indent="0">
              <a:spcBef>
                <a:spcPts val="300"/>
              </a:spcBef>
              <a:spcAft>
                <a:spcPts val="300"/>
              </a:spcAft>
              <a:buNone/>
              <a:defRPr/>
            </a:pPr>
            <a:endParaRPr lang="en-GB" sz="1400" dirty="0">
              <a:solidFill>
                <a:srgbClr val="5C5B5A"/>
              </a:solidFill>
              <a:latin typeface="Arial" panose="020B0604020202020204" pitchFamily="34" charset="0"/>
              <a:cs typeface="Arial" panose="020B0604020202020204" pitchFamily="34" charset="0"/>
            </a:endParaRPr>
          </a:p>
          <a:p>
            <a:pPr marL="0" indent="0">
              <a:spcBef>
                <a:spcPts val="300"/>
              </a:spcBef>
              <a:spcAft>
                <a:spcPts val="300"/>
              </a:spcAft>
              <a:buNone/>
              <a:defRPr/>
            </a:pPr>
            <a:r>
              <a:rPr lang="en-GB" sz="1400" dirty="0">
                <a:solidFill>
                  <a:srgbClr val="5C5B5A"/>
                </a:solidFill>
                <a:latin typeface="Arial" panose="020B0604020202020204" pitchFamily="34" charset="0"/>
                <a:cs typeface="Arial" panose="020B0604020202020204" pitchFamily="34" charset="0"/>
              </a:rPr>
              <a:t>The overall Health Confidence Score is the average of the four individual mean scores for each dimension. </a:t>
            </a:r>
          </a:p>
        </p:txBody>
      </p:sp>
      <p:sp>
        <p:nvSpPr>
          <p:cNvPr id="12" name="Content Placeholder 32">
            <a:extLst>
              <a:ext uri="{FF2B5EF4-FFF2-40B4-BE49-F238E27FC236}">
                <a16:creationId xmlns:a16="http://schemas.microsoft.com/office/drawing/2014/main" id="{DB92A0B6-D86E-3D7C-2C00-80DFADE9BA62}"/>
              </a:ext>
            </a:extLst>
          </p:cNvPr>
          <p:cNvSpPr txBox="1">
            <a:spLocks/>
          </p:cNvSpPr>
          <p:nvPr/>
        </p:nvSpPr>
        <p:spPr>
          <a:xfrm>
            <a:off x="553627" y="1201679"/>
            <a:ext cx="10790934" cy="857510"/>
          </a:xfrm>
          <a:prstGeom prst="rect">
            <a:avLst/>
          </a:prstGeom>
          <a:solidFill>
            <a:schemeClr val="bg1"/>
          </a:solidFill>
          <a:ln>
            <a:noFill/>
          </a:ln>
        </p:spPr>
        <p:txBody>
          <a:bodyPr wrap="square" lIns="90000" tIns="90000" rIns="90000" bIns="9000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300"/>
              </a:spcBef>
              <a:spcAft>
                <a:spcPts val="300"/>
              </a:spcAft>
              <a:buNone/>
              <a:defRPr/>
            </a:pPr>
            <a:r>
              <a:rPr lang="en-GB" sz="1400" dirty="0">
                <a:solidFill>
                  <a:srgbClr val="5C5B5A"/>
                </a:solidFill>
                <a:latin typeface="Arial" panose="020B0604020202020204" pitchFamily="34" charset="0"/>
                <a:cs typeface="Arial" panose="020B0604020202020204" pitchFamily="34" charset="0"/>
              </a:rPr>
              <a:t>The questions on health management included in this survey for the first time, have drawn on a methodology developed in </a:t>
            </a:r>
            <a:r>
              <a:rPr lang="en-GB" sz="1400" dirty="0">
                <a:solidFill>
                  <a:srgbClr val="5C5B5A"/>
                </a:solidFill>
                <a:latin typeface="Arial" panose="020B0604020202020204" pitchFamily="34" charset="0"/>
                <a:cs typeface="Arial" panose="020B0604020202020204" pitchFamily="34" charset="0"/>
                <a:hlinkClick r:id="rId3"/>
              </a:rPr>
              <a:t>academia</a:t>
            </a:r>
            <a:r>
              <a:rPr lang="en-GB" sz="1400" dirty="0">
                <a:solidFill>
                  <a:srgbClr val="5C5B5A"/>
                </a:solidFill>
                <a:latin typeface="Arial" panose="020B0604020202020204" pitchFamily="34" charset="0"/>
                <a:cs typeface="Arial" panose="020B0604020202020204" pitchFamily="34" charset="0"/>
              </a:rPr>
              <a:t> to calculate an overall Health Confidence Score. This score is </a:t>
            </a:r>
            <a:r>
              <a:rPr lang="en-GB" sz="1400" b="1" dirty="0">
                <a:solidFill>
                  <a:srgbClr val="5C5B5A"/>
                </a:solidFill>
                <a:latin typeface="Arial" panose="020B0604020202020204" pitchFamily="34" charset="0"/>
                <a:cs typeface="Arial" panose="020B0604020202020204" pitchFamily="34" charset="0"/>
              </a:rPr>
              <a:t>a summary measure of an individual’s confidence in their capability, opportunity and motivation to participate in and look after his or her own health</a:t>
            </a:r>
            <a:r>
              <a:rPr lang="en-GB" sz="1400" dirty="0">
                <a:solidFill>
                  <a:srgbClr val="5C5B5A"/>
                </a:solidFill>
                <a:latin typeface="Arial" panose="020B0604020202020204" pitchFamily="34" charset="0"/>
                <a:cs typeface="Arial" panose="020B0604020202020204" pitchFamily="34" charset="0"/>
              </a:rPr>
              <a:t>. This will be explored through the survey as a tool to inform discussions on this topic within the Greater Manchester area.</a:t>
            </a:r>
          </a:p>
        </p:txBody>
      </p:sp>
      <p:sp>
        <p:nvSpPr>
          <p:cNvPr id="13" name="TextBox 12">
            <a:extLst>
              <a:ext uri="{FF2B5EF4-FFF2-40B4-BE49-F238E27FC236}">
                <a16:creationId xmlns:a16="http://schemas.microsoft.com/office/drawing/2014/main" id="{47ED1D82-4B6B-EDC6-ACAB-0E4326D38FA8}"/>
              </a:ext>
            </a:extLst>
          </p:cNvPr>
          <p:cNvSpPr txBox="1"/>
          <p:nvPr/>
        </p:nvSpPr>
        <p:spPr>
          <a:xfrm>
            <a:off x="6466011" y="3946220"/>
            <a:ext cx="3288080" cy="21621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strike="noStrike" kern="1200" cap="none" spc="0" normalizeH="0" baseline="0" noProof="0" dirty="0">
                <a:ln>
                  <a:noFill/>
                </a:ln>
                <a:solidFill>
                  <a:srgbClr val="5C5B5A"/>
                </a:solidFill>
                <a:effectLst/>
                <a:uLnTx/>
                <a:uFillTx/>
                <a:latin typeface="Arial"/>
                <a:ea typeface="+mn-ea"/>
                <a:cs typeface="+mn-cs"/>
              </a:rPr>
              <a:t>Overall</a:t>
            </a:r>
            <a:r>
              <a:rPr lang="en-GB" sz="1600" b="1" dirty="0">
                <a:solidFill>
                  <a:srgbClr val="5C5B5A"/>
                </a:solidFill>
                <a:latin typeface="Arial"/>
              </a:rPr>
              <a:t> health</a:t>
            </a:r>
            <a:r>
              <a:rPr kumimoji="0" lang="en-GB" sz="1600" b="1" i="0" strike="noStrike" kern="1200" cap="none" spc="0" normalizeH="0" baseline="0" noProof="0" dirty="0">
                <a:ln>
                  <a:noFill/>
                </a:ln>
                <a:solidFill>
                  <a:srgbClr val="5C5B5A"/>
                </a:solidFill>
                <a:effectLst/>
                <a:uLnTx/>
                <a:uFillTx/>
                <a:latin typeface="Arial"/>
                <a:ea typeface="+mn-ea"/>
                <a:cs typeface="+mn-cs"/>
              </a:rPr>
              <a:t> confidence score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strike="noStrike" kern="1200" cap="none" spc="0" normalizeH="0" baseline="0" noProof="0" dirty="0">
                <a:ln>
                  <a:noFill/>
                </a:ln>
                <a:solidFill>
                  <a:srgbClr val="5C5B5A"/>
                </a:solidFill>
                <a:effectLst/>
                <a:uLnTx/>
                <a:uFillTx/>
                <a:latin typeface="Arial"/>
                <a:ea typeface="+mn-ea"/>
                <a:cs typeface="+mn-cs"/>
              </a:rPr>
              <a:t> (out of 100)</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600" b="1" dirty="0">
              <a:solidFill>
                <a:srgbClr val="5C5B5A"/>
              </a:solidFill>
              <a:latin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6000" b="1" dirty="0">
                <a:solidFill>
                  <a:srgbClr val="009690"/>
                </a:solidFill>
                <a:latin typeface="Arial"/>
              </a:rPr>
              <a:t>70.4</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50" b="1" dirty="0">
              <a:solidFill>
                <a:srgbClr val="009690"/>
              </a:solidFill>
              <a:latin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5C5B5A"/>
                </a:solidFill>
                <a:latin typeface="Arial"/>
              </a:rPr>
              <a:t>in Greater Manchester</a:t>
            </a:r>
            <a:endParaRPr kumimoji="0" lang="en-GB" sz="1600" b="1" i="0" strike="noStrike" kern="1200" cap="none" spc="0" normalizeH="0" baseline="0" noProof="0" dirty="0">
              <a:ln>
                <a:noFill/>
              </a:ln>
              <a:solidFill>
                <a:srgbClr val="5C5B5A"/>
              </a:solidFill>
              <a:effectLst/>
              <a:uLnTx/>
              <a:uFillTx/>
              <a:latin typeface="Arial"/>
              <a:ea typeface="+mn-ea"/>
              <a:cs typeface="+mn-cs"/>
            </a:endParaRPr>
          </a:p>
        </p:txBody>
      </p:sp>
      <p:sp>
        <p:nvSpPr>
          <p:cNvPr id="14" name="TextBox 13">
            <a:extLst>
              <a:ext uri="{FF2B5EF4-FFF2-40B4-BE49-F238E27FC236}">
                <a16:creationId xmlns:a16="http://schemas.microsoft.com/office/drawing/2014/main" id="{9C26E3C3-1AB3-8406-A301-52880B815670}"/>
              </a:ext>
            </a:extLst>
          </p:cNvPr>
          <p:cNvSpPr txBox="1"/>
          <p:nvPr/>
        </p:nvSpPr>
        <p:spPr>
          <a:xfrm>
            <a:off x="4867555" y="2537592"/>
            <a:ext cx="1313683"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rgbClr val="5C5B5A"/>
                </a:solidFill>
                <a:latin typeface="Arial"/>
              </a:rPr>
              <a:t>Access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srgbClr val="009690"/>
                </a:solidFill>
                <a:latin typeface="Arial"/>
              </a:rPr>
              <a:t>64.0</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a:solidFill>
                  <a:srgbClr val="5C5B5A"/>
                </a:solidFill>
                <a:latin typeface="Arial"/>
              </a:rPr>
              <a:t>‘I can get the right help if I need it’</a:t>
            </a:r>
            <a:endParaRPr kumimoji="0" lang="en-GB" sz="1100" i="0" strike="noStrike" kern="1200" cap="none" spc="0" normalizeH="0" baseline="0" noProof="0" dirty="0">
              <a:ln>
                <a:noFill/>
              </a:ln>
              <a:solidFill>
                <a:srgbClr val="5C5B5A"/>
              </a:solidFill>
              <a:effectLst/>
              <a:uLnTx/>
              <a:uFillTx/>
              <a:latin typeface="Arial"/>
              <a:ea typeface="+mn-ea"/>
              <a:cs typeface="+mn-cs"/>
            </a:endParaRPr>
          </a:p>
        </p:txBody>
      </p:sp>
      <p:sp>
        <p:nvSpPr>
          <p:cNvPr id="15" name="TextBox 14">
            <a:extLst>
              <a:ext uri="{FF2B5EF4-FFF2-40B4-BE49-F238E27FC236}">
                <a16:creationId xmlns:a16="http://schemas.microsoft.com/office/drawing/2014/main" id="{023EF0DA-B938-69E5-3D29-ACF09738B532}"/>
              </a:ext>
            </a:extLst>
          </p:cNvPr>
          <p:cNvSpPr txBox="1"/>
          <p:nvPr/>
        </p:nvSpPr>
        <p:spPr>
          <a:xfrm>
            <a:off x="6488803" y="2537592"/>
            <a:ext cx="1313683" cy="98488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rgbClr val="5C5B5A"/>
                </a:solidFill>
                <a:latin typeface="Arial"/>
              </a:rPr>
              <a:t>Knowledge</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srgbClr val="009690"/>
                </a:solidFill>
                <a:latin typeface="Arial"/>
              </a:rPr>
              <a:t>66.8</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a:solidFill>
                  <a:srgbClr val="5C5B5A"/>
                </a:solidFill>
                <a:latin typeface="Arial"/>
              </a:rPr>
              <a:t>‘I know enough about my health’</a:t>
            </a:r>
            <a:endParaRPr kumimoji="0" lang="en-GB" sz="1100" i="0" strike="noStrike" kern="1200" cap="none" spc="0" normalizeH="0" baseline="0" noProof="0" dirty="0">
              <a:ln>
                <a:noFill/>
              </a:ln>
              <a:solidFill>
                <a:srgbClr val="5C5B5A"/>
              </a:solidFill>
              <a:effectLst/>
              <a:uLnTx/>
              <a:uFillTx/>
              <a:latin typeface="Arial"/>
              <a:ea typeface="+mn-ea"/>
              <a:cs typeface="+mn-cs"/>
            </a:endParaRPr>
          </a:p>
        </p:txBody>
      </p:sp>
      <p:sp>
        <p:nvSpPr>
          <p:cNvPr id="16" name="TextBox 15">
            <a:extLst>
              <a:ext uri="{FF2B5EF4-FFF2-40B4-BE49-F238E27FC236}">
                <a16:creationId xmlns:a16="http://schemas.microsoft.com/office/drawing/2014/main" id="{2515FB33-B3F3-EBE3-8C31-F2EC5D4BF0CB}"/>
              </a:ext>
            </a:extLst>
          </p:cNvPr>
          <p:cNvSpPr txBox="1"/>
          <p:nvPr/>
        </p:nvSpPr>
        <p:spPr>
          <a:xfrm>
            <a:off x="8110051" y="2537592"/>
            <a:ext cx="1731146" cy="98488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rgbClr val="5C5B5A"/>
                </a:solidFill>
                <a:latin typeface="Arial"/>
              </a:rPr>
              <a:t>Self-management</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srgbClr val="009690"/>
                </a:solidFill>
                <a:latin typeface="Arial"/>
              </a:rPr>
              <a:t>70.4</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a:solidFill>
                  <a:srgbClr val="5C5B5A"/>
                </a:solidFill>
                <a:latin typeface="Arial"/>
              </a:rPr>
              <a:t>‘I can look after my health’</a:t>
            </a:r>
            <a:endParaRPr kumimoji="0" lang="en-GB" sz="1100" i="0" strike="noStrike" kern="1200" cap="none" spc="0" normalizeH="0" baseline="0" noProof="0" dirty="0">
              <a:ln>
                <a:noFill/>
              </a:ln>
              <a:solidFill>
                <a:srgbClr val="5C5B5A"/>
              </a:solidFill>
              <a:effectLst/>
              <a:uLnTx/>
              <a:uFillTx/>
              <a:latin typeface="Arial"/>
              <a:ea typeface="+mn-ea"/>
              <a:cs typeface="+mn-cs"/>
            </a:endParaRPr>
          </a:p>
        </p:txBody>
      </p:sp>
      <p:sp>
        <p:nvSpPr>
          <p:cNvPr id="22" name="TextBox 21">
            <a:extLst>
              <a:ext uri="{FF2B5EF4-FFF2-40B4-BE49-F238E27FC236}">
                <a16:creationId xmlns:a16="http://schemas.microsoft.com/office/drawing/2014/main" id="{4369D58E-BCD5-AF3D-0552-F71B8F127F58}"/>
              </a:ext>
            </a:extLst>
          </p:cNvPr>
          <p:cNvSpPr txBox="1"/>
          <p:nvPr/>
        </p:nvSpPr>
        <p:spPr>
          <a:xfrm>
            <a:off x="10148763" y="2537592"/>
            <a:ext cx="1543128" cy="98488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rgbClr val="5C5B5A"/>
                </a:solidFill>
                <a:latin typeface="Arial"/>
              </a:rPr>
              <a:t>Knowledge</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srgbClr val="009690"/>
                </a:solidFill>
                <a:latin typeface="Arial"/>
              </a:rPr>
              <a:t>80.6</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a:solidFill>
                  <a:srgbClr val="5C5B5A"/>
                </a:solidFill>
                <a:latin typeface="Arial"/>
              </a:rPr>
              <a:t>‘I am involved in decisions about me’</a:t>
            </a:r>
            <a:endParaRPr kumimoji="0" lang="en-GB" sz="1100" i="0" strike="noStrike" kern="1200" cap="none" spc="0" normalizeH="0" baseline="0" noProof="0" dirty="0">
              <a:ln>
                <a:noFill/>
              </a:ln>
              <a:solidFill>
                <a:srgbClr val="5C5B5A"/>
              </a:solidFill>
              <a:effectLst/>
              <a:uLnTx/>
              <a:uFillTx/>
              <a:latin typeface="Arial"/>
              <a:ea typeface="+mn-ea"/>
              <a:cs typeface="+mn-cs"/>
            </a:endParaRPr>
          </a:p>
        </p:txBody>
      </p:sp>
      <p:cxnSp>
        <p:nvCxnSpPr>
          <p:cNvPr id="3" name="Connector: Elbow 2">
            <a:extLst>
              <a:ext uri="{FF2B5EF4-FFF2-40B4-BE49-F238E27FC236}">
                <a16:creationId xmlns:a16="http://schemas.microsoft.com/office/drawing/2014/main" id="{B7E52C53-DE66-4A98-AAD7-852EA16009E8}"/>
              </a:ext>
              <a:ext uri="{C183D7F6-B498-43B3-948B-1728B52AA6E4}">
                <adec:decorative xmlns:adec="http://schemas.microsoft.com/office/drawing/2017/decorative" val="1"/>
              </a:ext>
            </a:extLst>
          </p:cNvPr>
          <p:cNvCxnSpPr>
            <a:stCxn id="14" idx="2"/>
            <a:endCxn id="13" idx="0"/>
          </p:cNvCxnSpPr>
          <p:nvPr/>
        </p:nvCxnSpPr>
        <p:spPr>
          <a:xfrm rot="16200000" flipH="1">
            <a:off x="6589964" y="2426132"/>
            <a:ext cx="454521" cy="2585654"/>
          </a:xfrm>
          <a:prstGeom prst="bentConnector3">
            <a:avLst/>
          </a:prstGeom>
          <a:ln w="22225">
            <a:solidFill>
              <a:srgbClr val="00969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nector: Elbow 16">
            <a:extLst>
              <a:ext uri="{FF2B5EF4-FFF2-40B4-BE49-F238E27FC236}">
                <a16:creationId xmlns:a16="http://schemas.microsoft.com/office/drawing/2014/main" id="{7BF03143-372E-484A-9904-085CCBE2D7E6}"/>
              </a:ext>
              <a:ext uri="{C183D7F6-B498-43B3-948B-1728B52AA6E4}">
                <adec:decorative xmlns:adec="http://schemas.microsoft.com/office/drawing/2017/decorative" val="1"/>
              </a:ext>
            </a:extLst>
          </p:cNvPr>
          <p:cNvCxnSpPr>
            <a:cxnSpLocks/>
            <a:stCxn id="15" idx="2"/>
            <a:endCxn id="13" idx="0"/>
          </p:cNvCxnSpPr>
          <p:nvPr/>
        </p:nvCxnSpPr>
        <p:spPr>
          <a:xfrm rot="16200000" flipH="1">
            <a:off x="7415977" y="3252145"/>
            <a:ext cx="423743" cy="964406"/>
          </a:xfrm>
          <a:prstGeom prst="bentConnector3">
            <a:avLst>
              <a:gd name="adj1" fmla="val 45811"/>
            </a:avLst>
          </a:prstGeom>
          <a:ln w="22225">
            <a:solidFill>
              <a:srgbClr val="00969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nector: Elbow 18">
            <a:extLst>
              <a:ext uri="{FF2B5EF4-FFF2-40B4-BE49-F238E27FC236}">
                <a16:creationId xmlns:a16="http://schemas.microsoft.com/office/drawing/2014/main" id="{22887BCF-7D26-458B-A0AD-80EB7074A7C4}"/>
              </a:ext>
              <a:ext uri="{C183D7F6-B498-43B3-948B-1728B52AA6E4}">
                <adec:decorative xmlns:adec="http://schemas.microsoft.com/office/drawing/2017/decorative" val="1"/>
              </a:ext>
            </a:extLst>
          </p:cNvPr>
          <p:cNvCxnSpPr>
            <a:cxnSpLocks/>
            <a:stCxn id="16" idx="2"/>
            <a:endCxn id="13" idx="0"/>
          </p:cNvCxnSpPr>
          <p:nvPr/>
        </p:nvCxnSpPr>
        <p:spPr>
          <a:xfrm rot="5400000">
            <a:off x="8330967" y="3301562"/>
            <a:ext cx="423743" cy="865573"/>
          </a:xfrm>
          <a:prstGeom prst="bentConnector3">
            <a:avLst>
              <a:gd name="adj1" fmla="val 45641"/>
            </a:avLst>
          </a:prstGeom>
          <a:ln w="22225">
            <a:solidFill>
              <a:srgbClr val="00969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nector: Elbow 22">
            <a:extLst>
              <a:ext uri="{FF2B5EF4-FFF2-40B4-BE49-F238E27FC236}">
                <a16:creationId xmlns:a16="http://schemas.microsoft.com/office/drawing/2014/main" id="{33639300-B70E-42D7-B053-64582B6F08C6}"/>
              </a:ext>
              <a:ext uri="{C183D7F6-B498-43B3-948B-1728B52AA6E4}">
                <adec:decorative xmlns:adec="http://schemas.microsoft.com/office/drawing/2017/decorative" val="1"/>
              </a:ext>
            </a:extLst>
          </p:cNvPr>
          <p:cNvCxnSpPr>
            <a:cxnSpLocks/>
          </p:cNvCxnSpPr>
          <p:nvPr/>
        </p:nvCxnSpPr>
        <p:spPr>
          <a:xfrm rot="5400000">
            <a:off x="9303318" y="2329210"/>
            <a:ext cx="423743" cy="2810276"/>
          </a:xfrm>
          <a:prstGeom prst="bentConnector3">
            <a:avLst>
              <a:gd name="adj1" fmla="val 45641"/>
            </a:avLst>
          </a:prstGeom>
          <a:ln w="22225">
            <a:solidFill>
              <a:srgbClr val="00969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2" name="Table 3">
            <a:extLst>
              <a:ext uri="{FF2B5EF4-FFF2-40B4-BE49-F238E27FC236}">
                <a16:creationId xmlns:a16="http://schemas.microsoft.com/office/drawing/2014/main" id="{D07CD453-72DB-CBE0-456B-AB1775052099}"/>
              </a:ext>
            </a:extLst>
          </p:cNvPr>
          <p:cNvGraphicFramePr>
            <a:graphicFrameLocks noGrp="1"/>
          </p:cNvGraphicFramePr>
          <p:nvPr>
            <p:extLst>
              <p:ext uri="{D42A27DB-BD31-4B8C-83A1-F6EECF244321}">
                <p14:modId xmlns:p14="http://schemas.microsoft.com/office/powerpoint/2010/main" val="3902069100"/>
              </p:ext>
            </p:extLst>
          </p:nvPr>
        </p:nvGraphicFramePr>
        <p:xfrm>
          <a:off x="668663" y="3708992"/>
          <a:ext cx="4045110" cy="1524000"/>
        </p:xfrm>
        <a:graphic>
          <a:graphicData uri="http://schemas.openxmlformats.org/drawingml/2006/table">
            <a:tbl>
              <a:tblPr firstRow="1" bandRow="1">
                <a:tableStyleId>{073A0DAA-6AF3-43AB-8588-CEC1D06C72B9}</a:tableStyleId>
              </a:tblPr>
              <a:tblGrid>
                <a:gridCol w="2541503">
                  <a:extLst>
                    <a:ext uri="{9D8B030D-6E8A-4147-A177-3AD203B41FA5}">
                      <a16:colId xmlns:a16="http://schemas.microsoft.com/office/drawing/2014/main" val="588151101"/>
                    </a:ext>
                  </a:extLst>
                </a:gridCol>
                <a:gridCol w="1503607">
                  <a:extLst>
                    <a:ext uri="{9D8B030D-6E8A-4147-A177-3AD203B41FA5}">
                      <a16:colId xmlns:a16="http://schemas.microsoft.com/office/drawing/2014/main" val="311082748"/>
                    </a:ext>
                  </a:extLst>
                </a:gridCol>
              </a:tblGrid>
              <a:tr h="300510">
                <a:tc>
                  <a:txBody>
                    <a:bodyPr/>
                    <a:lstStyle/>
                    <a:p>
                      <a:pPr algn="ctr"/>
                      <a:r>
                        <a:rPr lang="en-GB" sz="1400" dirty="0"/>
                        <a:t>Responses</a:t>
                      </a:r>
                    </a:p>
                  </a:txBody>
                  <a:tcPr anchor="ctr"/>
                </a:tc>
                <a:tc>
                  <a:txBody>
                    <a:bodyPr/>
                    <a:lstStyle/>
                    <a:p>
                      <a:pPr algn="ctr"/>
                      <a:r>
                        <a:rPr lang="en-GB" sz="1400" dirty="0"/>
                        <a:t>Values</a:t>
                      </a:r>
                    </a:p>
                  </a:txBody>
                  <a:tcPr anchor="ctr"/>
                </a:tc>
                <a:extLst>
                  <a:ext uri="{0D108BD9-81ED-4DB2-BD59-A6C34878D82A}">
                    <a16:rowId xmlns:a16="http://schemas.microsoft.com/office/drawing/2014/main" val="1566061410"/>
                  </a:ext>
                </a:extLst>
              </a:tr>
              <a:tr h="300510">
                <a:tc>
                  <a:txBody>
                    <a:bodyPr/>
                    <a:lstStyle/>
                    <a:p>
                      <a:pPr algn="ctr"/>
                      <a:r>
                        <a:rPr lang="en-GB" sz="1400" dirty="0"/>
                        <a:t>Strongly agree</a:t>
                      </a:r>
                    </a:p>
                  </a:txBody>
                  <a:tcPr anchor="ctr"/>
                </a:tc>
                <a:tc>
                  <a:txBody>
                    <a:bodyPr/>
                    <a:lstStyle/>
                    <a:p>
                      <a:pPr algn="ctr"/>
                      <a:r>
                        <a:rPr lang="en-GB" sz="1400" dirty="0"/>
                        <a:t>99.9</a:t>
                      </a:r>
                    </a:p>
                  </a:txBody>
                  <a:tcPr anchor="ctr"/>
                </a:tc>
                <a:extLst>
                  <a:ext uri="{0D108BD9-81ED-4DB2-BD59-A6C34878D82A}">
                    <a16:rowId xmlns:a16="http://schemas.microsoft.com/office/drawing/2014/main" val="2623962131"/>
                  </a:ext>
                </a:extLst>
              </a:tr>
              <a:tr h="300510">
                <a:tc>
                  <a:txBody>
                    <a:bodyPr/>
                    <a:lstStyle/>
                    <a:p>
                      <a:pPr algn="ctr"/>
                      <a:r>
                        <a:rPr lang="en-GB" sz="1400" dirty="0"/>
                        <a:t>Agree</a:t>
                      </a:r>
                    </a:p>
                  </a:txBody>
                  <a:tcPr anchor="ctr"/>
                </a:tc>
                <a:tc>
                  <a:txBody>
                    <a:bodyPr/>
                    <a:lstStyle/>
                    <a:p>
                      <a:pPr algn="ctr"/>
                      <a:r>
                        <a:rPr lang="en-GB" sz="1400" dirty="0"/>
                        <a:t>66.6</a:t>
                      </a:r>
                    </a:p>
                  </a:txBody>
                  <a:tcPr anchor="ctr"/>
                </a:tc>
                <a:extLst>
                  <a:ext uri="{0D108BD9-81ED-4DB2-BD59-A6C34878D82A}">
                    <a16:rowId xmlns:a16="http://schemas.microsoft.com/office/drawing/2014/main" val="97851260"/>
                  </a:ext>
                </a:extLst>
              </a:tr>
              <a:tr h="300510">
                <a:tc>
                  <a:txBody>
                    <a:bodyPr/>
                    <a:lstStyle/>
                    <a:p>
                      <a:pPr algn="ctr"/>
                      <a:r>
                        <a:rPr lang="en-GB" sz="1400" dirty="0"/>
                        <a:t>Neither agree nor disagree</a:t>
                      </a:r>
                    </a:p>
                  </a:txBody>
                  <a:tcPr anchor="ctr"/>
                </a:tc>
                <a:tc>
                  <a:txBody>
                    <a:bodyPr/>
                    <a:lstStyle/>
                    <a:p>
                      <a:pPr algn="ctr"/>
                      <a:r>
                        <a:rPr lang="en-GB" sz="1400" dirty="0"/>
                        <a:t>33.3</a:t>
                      </a:r>
                    </a:p>
                  </a:txBody>
                  <a:tcPr anchor="ctr"/>
                </a:tc>
                <a:extLst>
                  <a:ext uri="{0D108BD9-81ED-4DB2-BD59-A6C34878D82A}">
                    <a16:rowId xmlns:a16="http://schemas.microsoft.com/office/drawing/2014/main" val="3233901213"/>
                  </a:ext>
                </a:extLst>
              </a:tr>
              <a:tr h="300510">
                <a:tc>
                  <a:txBody>
                    <a:bodyPr/>
                    <a:lstStyle/>
                    <a:p>
                      <a:pPr algn="ctr"/>
                      <a:r>
                        <a:rPr lang="en-GB" sz="1400" dirty="0"/>
                        <a:t>Disagree</a:t>
                      </a:r>
                    </a:p>
                  </a:txBody>
                  <a:tcPr anchor="ctr"/>
                </a:tc>
                <a:tc>
                  <a:txBody>
                    <a:bodyPr/>
                    <a:lstStyle/>
                    <a:p>
                      <a:pPr algn="ctr"/>
                      <a:r>
                        <a:rPr lang="en-GB" sz="1400" dirty="0"/>
                        <a:t>0</a:t>
                      </a:r>
                    </a:p>
                  </a:txBody>
                  <a:tcPr anchor="ctr"/>
                </a:tc>
                <a:extLst>
                  <a:ext uri="{0D108BD9-81ED-4DB2-BD59-A6C34878D82A}">
                    <a16:rowId xmlns:a16="http://schemas.microsoft.com/office/drawing/2014/main" val="1888217459"/>
                  </a:ext>
                </a:extLst>
              </a:tr>
            </a:tbl>
          </a:graphicData>
        </a:graphic>
      </p:graphicFrame>
    </p:spTree>
    <p:extLst>
      <p:ext uri="{BB962C8B-B14F-4D97-AF65-F5344CB8AC3E}">
        <p14:creationId xmlns:p14="http://schemas.microsoft.com/office/powerpoint/2010/main" val="3571440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74A2B4-3C0F-81BD-2DD3-0ED0C9C0C01B}"/>
              </a:ext>
            </a:extLst>
          </p:cNvPr>
          <p:cNvSpPr>
            <a:spLocks noGrp="1"/>
          </p:cNvSpPr>
          <p:nvPr>
            <p:ph type="title"/>
          </p:nvPr>
        </p:nvSpPr>
        <p:spPr>
          <a:xfrm>
            <a:off x="586799" y="249698"/>
            <a:ext cx="10515600" cy="693150"/>
          </a:xfrm>
        </p:spPr>
        <p:txBody>
          <a:bodyPr/>
          <a:lstStyle/>
          <a:p>
            <a:r>
              <a:rPr lang="en-GB" dirty="0">
                <a:latin typeface="Arial" panose="020B0604020202020204" pitchFamily="34" charset="0"/>
                <a:cs typeface="Arial" panose="020B0604020202020204" pitchFamily="34" charset="0"/>
              </a:rPr>
              <a:t>Wellbeing– comparisons with ONS data</a:t>
            </a:r>
            <a:endParaRPr lang="en-US"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5808E5A-A430-F9BE-050D-2E7DC1DD7D4D}"/>
              </a:ext>
            </a:extLst>
          </p:cNvPr>
          <p:cNvSpPr txBox="1"/>
          <p:nvPr/>
        </p:nvSpPr>
        <p:spPr>
          <a:xfrm>
            <a:off x="776806" y="942848"/>
            <a:ext cx="10515600" cy="4001095"/>
          </a:xfrm>
          <a:prstGeom prst="rect">
            <a:avLst/>
          </a:prstGeom>
          <a:noFill/>
        </p:spPr>
        <p:txBody>
          <a:bodyPr wrap="square" lIns="91440" tIns="45720" rIns="91440" bIns="45720" rtlCol="0" anchor="t">
            <a:spAutoFit/>
          </a:bodyPr>
          <a:lstStyle/>
          <a:p>
            <a:pPr>
              <a:spcAft>
                <a:spcPts val="600"/>
              </a:spcAft>
            </a:pPr>
            <a:r>
              <a:rPr lang="en-GB" sz="1200" dirty="0">
                <a:solidFill>
                  <a:schemeClr val="bg1"/>
                </a:solidFill>
                <a:latin typeface="Arial"/>
                <a:cs typeface="Arial"/>
              </a:rPr>
              <a:t>The metrics used in this survey are replicated from the ONS’ Annual Population Survey (APS). These are nationally recognised metrics of wellbeing, used in their current form since 2011. While these provide an ideal template for the GMCA to base their own wellbeing metrics on, the differences in approach between the APS and this residents’ survey make comparisons between the two something that should be approached with extreme caution. </a:t>
            </a:r>
          </a:p>
          <a:p>
            <a:pPr>
              <a:spcAft>
                <a:spcPts val="600"/>
              </a:spcAft>
            </a:pPr>
            <a:r>
              <a:rPr lang="en-GB" sz="1200" dirty="0">
                <a:solidFill>
                  <a:schemeClr val="bg1"/>
                </a:solidFill>
                <a:latin typeface="Arial"/>
                <a:cs typeface="Arial"/>
              </a:rPr>
              <a:t>The APS is conducted using a combination of face-to-face and telephone interviewing, while the Residents’ Survey is conducted using a primarily online methodology with a small portion of telephone interviews. Sensitive questions such as these are shown to elicit significantly different responses between modes – with the presence of an interviewer in person or on the phone increasing the proportion providing a positive response. This can be demonstrated by comparing responses between telephone and online responses within survey 7 of this Residents’ Survey:</a:t>
            </a:r>
          </a:p>
          <a:p>
            <a:pPr>
              <a:spcAft>
                <a:spcPts val="600"/>
              </a:spcAft>
            </a:pPr>
            <a:endParaRPr lang="en-GB" sz="1200" dirty="0">
              <a:solidFill>
                <a:schemeClr val="bg1"/>
              </a:solidFill>
              <a:latin typeface="Arial"/>
              <a:cs typeface="Arial"/>
            </a:endParaRPr>
          </a:p>
          <a:p>
            <a:pPr>
              <a:spcAft>
                <a:spcPts val="600"/>
              </a:spcAft>
            </a:pPr>
            <a:endParaRPr lang="en-GB" sz="1200" dirty="0">
              <a:solidFill>
                <a:schemeClr val="bg1"/>
              </a:solidFill>
              <a:latin typeface="Arial"/>
              <a:cs typeface="Arial"/>
            </a:endParaRPr>
          </a:p>
          <a:p>
            <a:pPr>
              <a:spcAft>
                <a:spcPts val="600"/>
              </a:spcAft>
            </a:pPr>
            <a:endParaRPr lang="en-GB" sz="1200" dirty="0">
              <a:solidFill>
                <a:schemeClr val="bg1"/>
              </a:solidFill>
              <a:latin typeface="Arial"/>
              <a:cs typeface="Arial"/>
            </a:endParaRPr>
          </a:p>
          <a:p>
            <a:pPr>
              <a:spcAft>
                <a:spcPts val="600"/>
              </a:spcAft>
            </a:pPr>
            <a:endParaRPr lang="en-GB" sz="1200" dirty="0">
              <a:solidFill>
                <a:schemeClr val="bg1"/>
              </a:solidFill>
              <a:latin typeface="Arial"/>
              <a:cs typeface="Arial"/>
            </a:endParaRPr>
          </a:p>
          <a:p>
            <a:pPr>
              <a:spcAft>
                <a:spcPts val="600"/>
              </a:spcAft>
            </a:pPr>
            <a:endParaRPr lang="en-GB" sz="1200" dirty="0">
              <a:solidFill>
                <a:schemeClr val="bg1"/>
              </a:solidFill>
              <a:latin typeface="Arial"/>
              <a:cs typeface="Arial"/>
            </a:endParaRPr>
          </a:p>
          <a:p>
            <a:pPr>
              <a:spcAft>
                <a:spcPts val="600"/>
              </a:spcAft>
            </a:pPr>
            <a:endParaRPr lang="en-GB" sz="1200" dirty="0">
              <a:solidFill>
                <a:schemeClr val="bg1"/>
              </a:solidFill>
              <a:latin typeface="Arial"/>
              <a:cs typeface="Arial"/>
            </a:endParaRPr>
          </a:p>
          <a:p>
            <a:pPr>
              <a:spcAft>
                <a:spcPts val="600"/>
              </a:spcAft>
            </a:pPr>
            <a:r>
              <a:rPr lang="en-GB" sz="1200" dirty="0">
                <a:solidFill>
                  <a:schemeClr val="bg1"/>
                </a:solidFill>
                <a:latin typeface="Arial"/>
                <a:cs typeface="Arial"/>
              </a:rPr>
              <a:t>Given this, the comparisons provided below cannot be said to show that those in Greater Manchester are less likely to be satisfied, happy, not anxious, or see their life as worthwhile:</a:t>
            </a:r>
          </a:p>
          <a:p>
            <a:pPr>
              <a:spcAft>
                <a:spcPts val="600"/>
              </a:spcAft>
            </a:pPr>
            <a:endParaRPr lang="en-GB" sz="1200" dirty="0">
              <a:solidFill>
                <a:schemeClr val="bg1"/>
              </a:solidFill>
              <a:latin typeface="Arial"/>
              <a:cs typeface="Arial"/>
            </a:endParaRPr>
          </a:p>
          <a:p>
            <a:pPr>
              <a:spcAft>
                <a:spcPts val="600"/>
              </a:spcAft>
            </a:pPr>
            <a:endParaRPr lang="en-GB" sz="1200" dirty="0">
              <a:solidFill>
                <a:schemeClr val="bg1"/>
              </a:solidFill>
              <a:latin typeface="Arial"/>
              <a:cs typeface="Arial"/>
            </a:endParaRPr>
          </a:p>
        </p:txBody>
      </p:sp>
      <p:sp>
        <p:nvSpPr>
          <p:cNvPr id="5" name="Text Placeholder 4">
            <a:extLst>
              <a:ext uri="{FF2B5EF4-FFF2-40B4-BE49-F238E27FC236}">
                <a16:creationId xmlns:a16="http://schemas.microsoft.com/office/drawing/2014/main" id="{93E2A203-5A15-40F7-BBF9-CC7594468C43}"/>
              </a:ext>
            </a:extLst>
          </p:cNvPr>
          <p:cNvSpPr>
            <a:spLocks noGrp="1"/>
          </p:cNvSpPr>
          <p:nvPr>
            <p:ph type="body" sz="quarter" idx="11"/>
          </p:nvPr>
        </p:nvSpPr>
        <p:spPr>
          <a:xfrm>
            <a:off x="586799" y="6274800"/>
            <a:ext cx="11017826" cy="521133"/>
          </a:xfrm>
        </p:spPr>
        <p:txBody>
          <a:bodyPr vert="horz" lIns="91440" tIns="45720" rIns="91440" bIns="45720" rtlCol="0" anchor="t">
            <a:normAutofit/>
          </a:bodyPr>
          <a:lstStyle/>
          <a:p>
            <a:r>
              <a:rPr lang="en-GB" sz="1000" dirty="0">
                <a:latin typeface="Arial"/>
                <a:cs typeface="Arial"/>
              </a:rPr>
              <a:t>*Comparison with the ONS’ most recently non-seasonally adjusted </a:t>
            </a:r>
            <a:r>
              <a:rPr lang="en-GB" sz="1000" dirty="0">
                <a:latin typeface="Arial"/>
                <a:cs typeface="Arial"/>
                <a:hlinkClick r:id="rId3"/>
              </a:rPr>
              <a:t>quarterly estimates of personal well-being in the UK: April 2011 to December 2022</a:t>
            </a:r>
            <a:r>
              <a:rPr lang="en-GB" sz="1000" dirty="0">
                <a:latin typeface="Arial"/>
                <a:cs typeface="Arial"/>
              </a:rPr>
              <a:t>,  (October 2022 – December 2022, published 12 May 2023).  These p</a:t>
            </a:r>
            <a:r>
              <a:rPr lang="en-GB" sz="1000" dirty="0">
                <a:latin typeface="Arial"/>
                <a:ea typeface="+mn-lt"/>
                <a:cs typeface="+mn-lt"/>
              </a:rPr>
              <a:t>ersonal well-being estimates  are produced using the Annual Population Survey (APS),  a household survey of people in the UK. It covers those resident at private addresses, and well-being questions are only asked of persons aged 16 years and over who gave a personal interview.</a:t>
            </a:r>
            <a:endParaRPr lang="en-GB" sz="1000" dirty="0">
              <a:latin typeface="Arial"/>
              <a:cs typeface="Calibri"/>
            </a:endParaRPr>
          </a:p>
        </p:txBody>
      </p:sp>
      <p:graphicFrame>
        <p:nvGraphicFramePr>
          <p:cNvPr id="2" name="Table 2">
            <a:extLst>
              <a:ext uri="{FF2B5EF4-FFF2-40B4-BE49-F238E27FC236}">
                <a16:creationId xmlns:a16="http://schemas.microsoft.com/office/drawing/2014/main" id="{7B402BE1-4A0B-4087-AB5E-41A4419464F5}"/>
              </a:ext>
            </a:extLst>
          </p:cNvPr>
          <p:cNvGraphicFramePr>
            <a:graphicFrameLocks noGrp="1"/>
          </p:cNvGraphicFramePr>
          <p:nvPr>
            <p:extLst>
              <p:ext uri="{D42A27DB-BD31-4B8C-83A1-F6EECF244321}">
                <p14:modId xmlns:p14="http://schemas.microsoft.com/office/powerpoint/2010/main" val="979112454"/>
              </p:ext>
            </p:extLst>
          </p:nvPr>
        </p:nvGraphicFramePr>
        <p:xfrm>
          <a:off x="838199" y="2433344"/>
          <a:ext cx="10392813" cy="1432560"/>
        </p:xfrm>
        <a:graphic>
          <a:graphicData uri="http://schemas.openxmlformats.org/drawingml/2006/table">
            <a:tbl>
              <a:tblPr firstRow="1">
                <a:tableStyleId>{5940675A-B579-460E-94D1-54222C63F5DA}</a:tableStyleId>
              </a:tblPr>
              <a:tblGrid>
                <a:gridCol w="4282441">
                  <a:extLst>
                    <a:ext uri="{9D8B030D-6E8A-4147-A177-3AD203B41FA5}">
                      <a16:colId xmlns:a16="http://schemas.microsoft.com/office/drawing/2014/main" val="53423877"/>
                    </a:ext>
                  </a:extLst>
                </a:gridCol>
                <a:gridCol w="3055186">
                  <a:extLst>
                    <a:ext uri="{9D8B030D-6E8A-4147-A177-3AD203B41FA5}">
                      <a16:colId xmlns:a16="http://schemas.microsoft.com/office/drawing/2014/main" val="1982679651"/>
                    </a:ext>
                  </a:extLst>
                </a:gridCol>
                <a:gridCol w="3055186">
                  <a:extLst>
                    <a:ext uri="{9D8B030D-6E8A-4147-A177-3AD203B41FA5}">
                      <a16:colId xmlns:a16="http://schemas.microsoft.com/office/drawing/2014/main" val="3549345334"/>
                    </a:ext>
                  </a:extLst>
                </a:gridCol>
              </a:tblGrid>
              <a:tr h="229767">
                <a:tc>
                  <a:txBody>
                    <a:bodyPr/>
                    <a:lstStyle/>
                    <a:p>
                      <a:pPr algn="r"/>
                      <a:r>
                        <a:rPr lang="en-GB" sz="1600" kern="1200" dirty="0"/>
                        <a:t>Metric (scale answers included out of 10)</a:t>
                      </a:r>
                    </a:p>
                  </a:txBody>
                  <a:tcPr>
                    <a:solidFill>
                      <a:schemeClr val="bg1"/>
                    </a:solidFill>
                  </a:tcPr>
                </a:tc>
                <a:tc>
                  <a:txBody>
                    <a:bodyPr/>
                    <a:lstStyle/>
                    <a:p>
                      <a:pPr algn="ctr"/>
                      <a:r>
                        <a:rPr lang="en-GB" sz="1600" dirty="0"/>
                        <a:t>Online</a:t>
                      </a:r>
                    </a:p>
                  </a:txBody>
                  <a:tcPr>
                    <a:solidFill>
                      <a:schemeClr val="bg1"/>
                    </a:solidFill>
                  </a:tcPr>
                </a:tc>
                <a:tc>
                  <a:txBody>
                    <a:bodyPr/>
                    <a:lstStyle/>
                    <a:p>
                      <a:pPr algn="ctr"/>
                      <a:r>
                        <a:rPr lang="en-GB" sz="1600" dirty="0"/>
                        <a:t>Telephone</a:t>
                      </a:r>
                    </a:p>
                  </a:txBody>
                  <a:tcPr>
                    <a:solidFill>
                      <a:schemeClr val="bg1"/>
                    </a:solidFill>
                  </a:tcPr>
                </a:tc>
                <a:extLst>
                  <a:ext uri="{0D108BD9-81ED-4DB2-BD59-A6C34878D82A}">
                    <a16:rowId xmlns:a16="http://schemas.microsoft.com/office/drawing/2014/main" val="1409428657"/>
                  </a:ext>
                </a:extLst>
              </a:tr>
              <a:tr h="187991">
                <a:tc>
                  <a:txBody>
                    <a:bodyPr/>
                    <a:lstStyle/>
                    <a:p>
                      <a:pPr algn="r"/>
                      <a:r>
                        <a:rPr lang="en-GB" sz="1200" dirty="0"/>
                        <a:t>% who are satisfied (9-10/10)</a:t>
                      </a:r>
                    </a:p>
                  </a:txBody>
                  <a:tcPr anchor="ctr">
                    <a:solidFill>
                      <a:schemeClr val="bg1"/>
                    </a:solidFill>
                  </a:tcPr>
                </a:tc>
                <a:tc>
                  <a:txBody>
                    <a:bodyPr/>
                    <a:lstStyle/>
                    <a:p>
                      <a:pPr algn="ctr"/>
                      <a:r>
                        <a:rPr lang="en-GB" sz="1200" dirty="0"/>
                        <a:t>19%</a:t>
                      </a:r>
                    </a:p>
                  </a:txBody>
                  <a:tcPr anchor="ctr">
                    <a:solidFill>
                      <a:schemeClr val="bg1"/>
                    </a:solidFill>
                  </a:tcPr>
                </a:tc>
                <a:tc>
                  <a:txBody>
                    <a:bodyPr/>
                    <a:lstStyle/>
                    <a:p>
                      <a:pPr algn="ctr"/>
                      <a:r>
                        <a:rPr lang="en-GB" sz="1200" dirty="0"/>
                        <a:t>19%</a:t>
                      </a:r>
                    </a:p>
                  </a:txBody>
                  <a:tcPr anchor="ctr">
                    <a:solidFill>
                      <a:schemeClr val="bg1"/>
                    </a:solidFill>
                  </a:tcPr>
                </a:tc>
                <a:extLst>
                  <a:ext uri="{0D108BD9-81ED-4DB2-BD59-A6C34878D82A}">
                    <a16:rowId xmlns:a16="http://schemas.microsoft.com/office/drawing/2014/main" val="1954909866"/>
                  </a:ext>
                </a:extLst>
              </a:tr>
              <a:tr h="187991">
                <a:tc>
                  <a:txBody>
                    <a:bodyPr/>
                    <a:lstStyle/>
                    <a:p>
                      <a:pPr algn="r"/>
                      <a:r>
                        <a:rPr lang="en-GB" sz="1200" dirty="0"/>
                        <a:t>% who are happy (7-10/10)</a:t>
                      </a:r>
                    </a:p>
                  </a:txBody>
                  <a:tcPr anchor="ctr">
                    <a:solidFill>
                      <a:schemeClr val="bg1"/>
                    </a:solidFill>
                  </a:tcPr>
                </a:tc>
                <a:tc>
                  <a:txBody>
                    <a:bodyPr/>
                    <a:lstStyle/>
                    <a:p>
                      <a:pPr algn="ctr"/>
                      <a:r>
                        <a:rPr lang="en-GB" sz="1200" dirty="0"/>
                        <a:t>58%</a:t>
                      </a:r>
                    </a:p>
                  </a:txBody>
                  <a:tcPr anchor="ctr">
                    <a:solidFill>
                      <a:schemeClr val="bg1"/>
                    </a:solidFill>
                  </a:tcPr>
                </a:tc>
                <a:tc>
                  <a:txBody>
                    <a:bodyPr/>
                    <a:lstStyle/>
                    <a:p>
                      <a:pPr algn="ctr"/>
                      <a:r>
                        <a:rPr lang="en-GB" sz="1200" dirty="0"/>
                        <a:t>64%</a:t>
                      </a:r>
                    </a:p>
                  </a:txBody>
                  <a:tcPr anchor="ctr">
                    <a:solidFill>
                      <a:schemeClr val="bg1"/>
                    </a:solidFill>
                  </a:tcPr>
                </a:tc>
                <a:extLst>
                  <a:ext uri="{0D108BD9-81ED-4DB2-BD59-A6C34878D82A}">
                    <a16:rowId xmlns:a16="http://schemas.microsoft.com/office/drawing/2014/main" val="4123741495"/>
                  </a:ext>
                </a:extLst>
              </a:tr>
              <a:tr h="187991">
                <a:tc>
                  <a:txBody>
                    <a:bodyPr/>
                    <a:lstStyle/>
                    <a:p>
                      <a:pPr algn="r"/>
                      <a:r>
                        <a:rPr lang="en-GB" sz="1200" dirty="0"/>
                        <a:t>% who are not anxious(0-1/10)</a:t>
                      </a:r>
                    </a:p>
                  </a:txBody>
                  <a:tcPr anchor="ctr">
                    <a:solidFill>
                      <a:schemeClr val="bg1"/>
                    </a:solidFill>
                  </a:tcPr>
                </a:tc>
                <a:tc>
                  <a:txBody>
                    <a:bodyPr/>
                    <a:lstStyle/>
                    <a:p>
                      <a:pPr algn="ctr"/>
                      <a:r>
                        <a:rPr lang="en-GB" sz="1200" dirty="0"/>
                        <a:t>22%</a:t>
                      </a:r>
                    </a:p>
                  </a:txBody>
                  <a:tcPr anchor="ctr">
                    <a:solidFill>
                      <a:schemeClr val="bg1"/>
                    </a:solidFill>
                  </a:tcPr>
                </a:tc>
                <a:tc>
                  <a:txBody>
                    <a:bodyPr/>
                    <a:lstStyle/>
                    <a:p>
                      <a:pPr algn="ctr"/>
                      <a:r>
                        <a:rPr lang="en-GB" sz="1200" dirty="0"/>
                        <a:t>36%</a:t>
                      </a:r>
                    </a:p>
                  </a:txBody>
                  <a:tcPr anchor="ctr">
                    <a:solidFill>
                      <a:schemeClr val="bg1"/>
                    </a:solidFill>
                  </a:tcPr>
                </a:tc>
                <a:extLst>
                  <a:ext uri="{0D108BD9-81ED-4DB2-BD59-A6C34878D82A}">
                    <a16:rowId xmlns:a16="http://schemas.microsoft.com/office/drawing/2014/main" val="2378795475"/>
                  </a:ext>
                </a:extLst>
              </a:tr>
              <a:tr h="209136">
                <a:tc>
                  <a:txBody>
                    <a:bodyPr/>
                    <a:lstStyle/>
                    <a:p>
                      <a:pPr algn="r"/>
                      <a:r>
                        <a:rPr lang="en-GB" sz="1200" dirty="0"/>
                        <a:t>% who do things that make their life worthwhile (7-10/10)</a:t>
                      </a:r>
                    </a:p>
                  </a:txBody>
                  <a:tcPr anchor="ctr">
                    <a:solidFill>
                      <a:schemeClr val="bg1"/>
                    </a:solidFill>
                  </a:tcPr>
                </a:tc>
                <a:tc>
                  <a:txBody>
                    <a:bodyPr/>
                    <a:lstStyle/>
                    <a:p>
                      <a:pPr algn="ctr"/>
                      <a:r>
                        <a:rPr lang="en-GB" sz="1200" dirty="0"/>
                        <a:t>61%</a:t>
                      </a:r>
                    </a:p>
                  </a:txBody>
                  <a:tcPr anchor="ctr">
                    <a:solidFill>
                      <a:schemeClr val="bg1"/>
                    </a:solidFill>
                  </a:tcPr>
                </a:tc>
                <a:tc>
                  <a:txBody>
                    <a:bodyPr/>
                    <a:lstStyle/>
                    <a:p>
                      <a:pPr algn="ctr"/>
                      <a:r>
                        <a:rPr lang="en-GB" sz="1200" dirty="0"/>
                        <a:t>75%</a:t>
                      </a:r>
                    </a:p>
                  </a:txBody>
                  <a:tcPr anchor="ctr">
                    <a:solidFill>
                      <a:schemeClr val="bg1"/>
                    </a:solidFill>
                  </a:tcPr>
                </a:tc>
                <a:extLst>
                  <a:ext uri="{0D108BD9-81ED-4DB2-BD59-A6C34878D82A}">
                    <a16:rowId xmlns:a16="http://schemas.microsoft.com/office/drawing/2014/main" val="165845590"/>
                  </a:ext>
                </a:extLst>
              </a:tr>
            </a:tbl>
          </a:graphicData>
        </a:graphic>
      </p:graphicFrame>
      <p:graphicFrame>
        <p:nvGraphicFramePr>
          <p:cNvPr id="8" name="Table 2">
            <a:extLst>
              <a:ext uri="{FF2B5EF4-FFF2-40B4-BE49-F238E27FC236}">
                <a16:creationId xmlns:a16="http://schemas.microsoft.com/office/drawing/2014/main" id="{6BE9EC26-8C36-40D0-AC2C-4D38D45FB1E8}"/>
              </a:ext>
            </a:extLst>
          </p:cNvPr>
          <p:cNvGraphicFramePr>
            <a:graphicFrameLocks noGrp="1"/>
          </p:cNvGraphicFramePr>
          <p:nvPr>
            <p:extLst>
              <p:ext uri="{D42A27DB-BD31-4B8C-83A1-F6EECF244321}">
                <p14:modId xmlns:p14="http://schemas.microsoft.com/office/powerpoint/2010/main" val="994091237"/>
              </p:ext>
            </p:extLst>
          </p:nvPr>
        </p:nvGraphicFramePr>
        <p:xfrm>
          <a:off x="868895" y="4400913"/>
          <a:ext cx="10392813" cy="1676400"/>
        </p:xfrm>
        <a:graphic>
          <a:graphicData uri="http://schemas.openxmlformats.org/drawingml/2006/table">
            <a:tbl>
              <a:tblPr firstRow="1">
                <a:tableStyleId>{5940675A-B579-460E-94D1-54222C63F5DA}</a:tableStyleId>
              </a:tblPr>
              <a:tblGrid>
                <a:gridCol w="4282441">
                  <a:extLst>
                    <a:ext uri="{9D8B030D-6E8A-4147-A177-3AD203B41FA5}">
                      <a16:colId xmlns:a16="http://schemas.microsoft.com/office/drawing/2014/main" val="53423877"/>
                    </a:ext>
                  </a:extLst>
                </a:gridCol>
                <a:gridCol w="3055186">
                  <a:extLst>
                    <a:ext uri="{9D8B030D-6E8A-4147-A177-3AD203B41FA5}">
                      <a16:colId xmlns:a16="http://schemas.microsoft.com/office/drawing/2014/main" val="1982679651"/>
                    </a:ext>
                  </a:extLst>
                </a:gridCol>
                <a:gridCol w="3055186">
                  <a:extLst>
                    <a:ext uri="{9D8B030D-6E8A-4147-A177-3AD203B41FA5}">
                      <a16:colId xmlns:a16="http://schemas.microsoft.com/office/drawing/2014/main" val="3549345334"/>
                    </a:ext>
                  </a:extLst>
                </a:gridCol>
              </a:tblGrid>
              <a:tr h="229767">
                <a:tc>
                  <a:txBody>
                    <a:bodyPr/>
                    <a:lstStyle/>
                    <a:p>
                      <a:pPr algn="r"/>
                      <a:r>
                        <a:rPr lang="en-GB" sz="1600" kern="1200" dirty="0"/>
                        <a:t>Metric (scale answers included out of 10)</a:t>
                      </a:r>
                    </a:p>
                  </a:txBody>
                  <a:tcPr>
                    <a:solidFill>
                      <a:schemeClr val="bg1"/>
                    </a:solidFill>
                  </a:tcPr>
                </a:tc>
                <a:tc>
                  <a:txBody>
                    <a:bodyPr/>
                    <a:lstStyle/>
                    <a:p>
                      <a:pPr algn="ctr"/>
                      <a:r>
                        <a:rPr lang="en-GB" sz="1600" dirty="0"/>
                        <a:t>GM Residents’ Survey (May ‘23)</a:t>
                      </a:r>
                    </a:p>
                  </a:txBody>
                  <a:tcPr>
                    <a:solidFill>
                      <a:schemeClr val="bg1"/>
                    </a:solidFill>
                  </a:tcPr>
                </a:tc>
                <a:tc>
                  <a:txBody>
                    <a:bodyPr/>
                    <a:lstStyle/>
                    <a:p>
                      <a:pPr algn="ctr"/>
                      <a:r>
                        <a:rPr lang="en-GB" sz="1600" dirty="0"/>
                        <a:t>ONS UK quarterly estimates (Oct-Dec ‘22)*</a:t>
                      </a:r>
                    </a:p>
                  </a:txBody>
                  <a:tcPr>
                    <a:solidFill>
                      <a:schemeClr val="bg1"/>
                    </a:solidFill>
                  </a:tcPr>
                </a:tc>
                <a:extLst>
                  <a:ext uri="{0D108BD9-81ED-4DB2-BD59-A6C34878D82A}">
                    <a16:rowId xmlns:a16="http://schemas.microsoft.com/office/drawing/2014/main" val="1409428657"/>
                  </a:ext>
                </a:extLst>
              </a:tr>
              <a:tr h="187991">
                <a:tc>
                  <a:txBody>
                    <a:bodyPr/>
                    <a:lstStyle/>
                    <a:p>
                      <a:pPr algn="r"/>
                      <a:r>
                        <a:rPr lang="en-GB" sz="1200" dirty="0"/>
                        <a:t>% who are satisfied (9-10/10)</a:t>
                      </a:r>
                    </a:p>
                  </a:txBody>
                  <a:tcPr anchor="ctr">
                    <a:solidFill>
                      <a:schemeClr val="bg1"/>
                    </a:solidFill>
                  </a:tcPr>
                </a:tc>
                <a:tc>
                  <a:txBody>
                    <a:bodyPr/>
                    <a:lstStyle/>
                    <a:p>
                      <a:pPr algn="ctr"/>
                      <a:r>
                        <a:rPr lang="en-GB" sz="1200" dirty="0"/>
                        <a:t>18%</a:t>
                      </a:r>
                    </a:p>
                  </a:txBody>
                  <a:tcPr anchor="ctr">
                    <a:solidFill>
                      <a:schemeClr val="bg1"/>
                    </a:solidFill>
                  </a:tcPr>
                </a:tc>
                <a:tc>
                  <a:txBody>
                    <a:bodyPr/>
                    <a:lstStyle/>
                    <a:p>
                      <a:pPr algn="ctr"/>
                      <a:r>
                        <a:rPr lang="en-GB" sz="1200" dirty="0"/>
                        <a:t>23%</a:t>
                      </a:r>
                    </a:p>
                  </a:txBody>
                  <a:tcPr anchor="ctr">
                    <a:solidFill>
                      <a:schemeClr val="bg1"/>
                    </a:solidFill>
                  </a:tcPr>
                </a:tc>
                <a:extLst>
                  <a:ext uri="{0D108BD9-81ED-4DB2-BD59-A6C34878D82A}">
                    <a16:rowId xmlns:a16="http://schemas.microsoft.com/office/drawing/2014/main" val="1954909866"/>
                  </a:ext>
                </a:extLst>
              </a:tr>
              <a:tr h="187991">
                <a:tc>
                  <a:txBody>
                    <a:bodyPr/>
                    <a:lstStyle/>
                    <a:p>
                      <a:pPr algn="r"/>
                      <a:r>
                        <a:rPr lang="en-GB" sz="1200" dirty="0"/>
                        <a:t>% who are happy (7-10/10)</a:t>
                      </a:r>
                    </a:p>
                  </a:txBody>
                  <a:tcPr anchor="ctr">
                    <a:solidFill>
                      <a:schemeClr val="bg1"/>
                    </a:solidFill>
                  </a:tcPr>
                </a:tc>
                <a:tc>
                  <a:txBody>
                    <a:bodyPr/>
                    <a:lstStyle/>
                    <a:p>
                      <a:pPr algn="ctr"/>
                      <a:r>
                        <a:rPr lang="en-GB" sz="1200" dirty="0"/>
                        <a:t>59%</a:t>
                      </a:r>
                    </a:p>
                  </a:txBody>
                  <a:tcPr anchor="ctr">
                    <a:solidFill>
                      <a:schemeClr val="bg1"/>
                    </a:solidFill>
                  </a:tcPr>
                </a:tc>
                <a:tc>
                  <a:txBody>
                    <a:bodyPr/>
                    <a:lstStyle/>
                    <a:p>
                      <a:pPr algn="ctr"/>
                      <a:r>
                        <a:rPr lang="en-GB" sz="1200" dirty="0"/>
                        <a:t>74%</a:t>
                      </a:r>
                    </a:p>
                  </a:txBody>
                  <a:tcPr anchor="ctr">
                    <a:solidFill>
                      <a:schemeClr val="bg1"/>
                    </a:solidFill>
                  </a:tcPr>
                </a:tc>
                <a:extLst>
                  <a:ext uri="{0D108BD9-81ED-4DB2-BD59-A6C34878D82A}">
                    <a16:rowId xmlns:a16="http://schemas.microsoft.com/office/drawing/2014/main" val="4123741495"/>
                  </a:ext>
                </a:extLst>
              </a:tr>
              <a:tr h="187991">
                <a:tc>
                  <a:txBody>
                    <a:bodyPr/>
                    <a:lstStyle/>
                    <a:p>
                      <a:pPr algn="r"/>
                      <a:r>
                        <a:rPr lang="en-GB" sz="1200" dirty="0"/>
                        <a:t>% who are not anxious(0-1/10)</a:t>
                      </a:r>
                    </a:p>
                  </a:txBody>
                  <a:tcPr anchor="ctr">
                    <a:solidFill>
                      <a:schemeClr val="bg1"/>
                    </a:solidFill>
                  </a:tcPr>
                </a:tc>
                <a:tc>
                  <a:txBody>
                    <a:bodyPr/>
                    <a:lstStyle/>
                    <a:p>
                      <a:pPr algn="ctr"/>
                      <a:r>
                        <a:rPr lang="en-GB" sz="1200" dirty="0"/>
                        <a:t>23%</a:t>
                      </a:r>
                    </a:p>
                  </a:txBody>
                  <a:tcPr anchor="ctr">
                    <a:solidFill>
                      <a:schemeClr val="bg1"/>
                    </a:solidFill>
                  </a:tcPr>
                </a:tc>
                <a:tc>
                  <a:txBody>
                    <a:bodyPr/>
                    <a:lstStyle/>
                    <a:p>
                      <a:pPr algn="ctr"/>
                      <a:r>
                        <a:rPr lang="en-GB" sz="1200" dirty="0"/>
                        <a:t>34%</a:t>
                      </a:r>
                    </a:p>
                  </a:txBody>
                  <a:tcPr anchor="ctr">
                    <a:solidFill>
                      <a:schemeClr val="bg1"/>
                    </a:solidFill>
                  </a:tcPr>
                </a:tc>
                <a:extLst>
                  <a:ext uri="{0D108BD9-81ED-4DB2-BD59-A6C34878D82A}">
                    <a16:rowId xmlns:a16="http://schemas.microsoft.com/office/drawing/2014/main" val="2378795475"/>
                  </a:ext>
                </a:extLst>
              </a:tr>
              <a:tr h="209136">
                <a:tc>
                  <a:txBody>
                    <a:bodyPr/>
                    <a:lstStyle/>
                    <a:p>
                      <a:pPr algn="r"/>
                      <a:r>
                        <a:rPr lang="en-GB" sz="1200" dirty="0"/>
                        <a:t>% who do things that make their life worthwhile (7-10/10)</a:t>
                      </a:r>
                    </a:p>
                  </a:txBody>
                  <a:tcPr anchor="ctr">
                    <a:solidFill>
                      <a:schemeClr val="bg1"/>
                    </a:solidFill>
                  </a:tcPr>
                </a:tc>
                <a:tc>
                  <a:txBody>
                    <a:bodyPr/>
                    <a:lstStyle/>
                    <a:p>
                      <a:pPr algn="ctr"/>
                      <a:r>
                        <a:rPr lang="en-GB" sz="1200" dirty="0"/>
                        <a:t>62%</a:t>
                      </a:r>
                    </a:p>
                  </a:txBody>
                  <a:tcPr anchor="ctr">
                    <a:solidFill>
                      <a:schemeClr val="bg1"/>
                    </a:solidFill>
                  </a:tcPr>
                </a:tc>
                <a:tc>
                  <a:txBody>
                    <a:bodyPr/>
                    <a:lstStyle/>
                    <a:p>
                      <a:pPr algn="ctr"/>
                      <a:r>
                        <a:rPr lang="en-GB" sz="1200" dirty="0"/>
                        <a:t>83%</a:t>
                      </a:r>
                    </a:p>
                  </a:txBody>
                  <a:tcPr anchor="ctr">
                    <a:solidFill>
                      <a:schemeClr val="bg1"/>
                    </a:solidFill>
                  </a:tcPr>
                </a:tc>
                <a:extLst>
                  <a:ext uri="{0D108BD9-81ED-4DB2-BD59-A6C34878D82A}">
                    <a16:rowId xmlns:a16="http://schemas.microsoft.com/office/drawing/2014/main" val="165845590"/>
                  </a:ext>
                </a:extLst>
              </a:tr>
            </a:tbl>
          </a:graphicData>
        </a:graphic>
      </p:graphicFrame>
    </p:spTree>
    <p:extLst>
      <p:ext uri="{BB962C8B-B14F-4D97-AF65-F5344CB8AC3E}">
        <p14:creationId xmlns:p14="http://schemas.microsoft.com/office/powerpoint/2010/main" val="21219862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68C4158-0364-91BE-2E76-BB3299846CC8}"/>
              </a:ext>
            </a:extLst>
          </p:cNvPr>
          <p:cNvSpPr>
            <a:spLocks noGrp="1"/>
          </p:cNvSpPr>
          <p:nvPr>
            <p:ph type="title"/>
          </p:nvPr>
        </p:nvSpPr>
        <p:spPr>
          <a:xfrm>
            <a:off x="601200" y="1411200"/>
            <a:ext cx="5495023" cy="1640074"/>
          </a:xfrm>
        </p:spPr>
        <p:txBody>
          <a:bodyPr anchor="t" anchorCtr="0">
            <a:normAutofit/>
          </a:bodyPr>
          <a:lstStyle/>
          <a:p>
            <a:r>
              <a:rPr lang="en-GB" sz="4400" b="1" dirty="0">
                <a:latin typeface="Arial" panose="020B0604020202020204" pitchFamily="34" charset="0"/>
                <a:cs typeface="Arial" panose="020B0604020202020204" pitchFamily="34" charset="0"/>
              </a:rPr>
              <a:t>Cost of living and food security</a:t>
            </a:r>
          </a:p>
        </p:txBody>
      </p:sp>
      <p:graphicFrame>
        <p:nvGraphicFramePr>
          <p:cNvPr id="2" name="Table 5">
            <a:extLst>
              <a:ext uri="{FF2B5EF4-FFF2-40B4-BE49-F238E27FC236}">
                <a16:creationId xmlns:a16="http://schemas.microsoft.com/office/drawing/2014/main" id="{A0810909-EB47-329F-1121-56004F25A925}"/>
              </a:ext>
            </a:extLst>
          </p:cNvPr>
          <p:cNvGraphicFramePr>
            <a:graphicFrameLocks noGrp="1"/>
          </p:cNvGraphicFramePr>
          <p:nvPr>
            <p:extLst>
              <p:ext uri="{D42A27DB-BD31-4B8C-83A1-F6EECF244321}">
                <p14:modId xmlns:p14="http://schemas.microsoft.com/office/powerpoint/2010/main" val="1279860284"/>
              </p:ext>
            </p:extLst>
          </p:nvPr>
        </p:nvGraphicFramePr>
        <p:xfrm>
          <a:off x="590400" y="3718800"/>
          <a:ext cx="4922633" cy="1440000"/>
        </p:xfrm>
        <a:graphic>
          <a:graphicData uri="http://schemas.openxmlformats.org/drawingml/2006/table">
            <a:tbl>
              <a:tblPr firstRow="1" bandRow="1">
                <a:tableStyleId>{5C22544A-7EE6-4342-B048-85BDC9FD1C3A}</a:tableStyleId>
              </a:tblPr>
              <a:tblGrid>
                <a:gridCol w="3791184">
                  <a:extLst>
                    <a:ext uri="{9D8B030D-6E8A-4147-A177-3AD203B41FA5}">
                      <a16:colId xmlns:a16="http://schemas.microsoft.com/office/drawing/2014/main" val="4846203"/>
                    </a:ext>
                  </a:extLst>
                </a:gridCol>
                <a:gridCol w="1131449">
                  <a:extLst>
                    <a:ext uri="{9D8B030D-6E8A-4147-A177-3AD203B41FA5}">
                      <a16:colId xmlns:a16="http://schemas.microsoft.com/office/drawing/2014/main" val="4277008826"/>
                    </a:ext>
                  </a:extLst>
                </a:gridCol>
              </a:tblGrid>
              <a:tr h="288000">
                <a:tc>
                  <a:txBody>
                    <a:bodyPr/>
                    <a:lstStyle/>
                    <a:p>
                      <a:r>
                        <a:rPr lang="en-GB" sz="1400" b="1" dirty="0">
                          <a:solidFill>
                            <a:schemeClr val="bg1"/>
                          </a:solidFill>
                          <a:latin typeface="Arial"/>
                          <a:cs typeface="Arial"/>
                        </a:rPr>
                        <a:t>Overview and context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dirty="0">
                          <a:solidFill>
                            <a:schemeClr val="bg1"/>
                          </a:solidFill>
                          <a:latin typeface="Arial"/>
                          <a:cs typeface="Arial"/>
                          <a:hlinkClick r:id="rId2" action="ppaction://hlinksldjump">
                            <a:extLst>
                              <a:ext uri="{A12FA001-AC4F-418D-AE19-62706E023703}">
                                <ahyp:hlinkClr xmlns:ahyp="http://schemas.microsoft.com/office/drawing/2018/hyperlinkcolor" val="tx"/>
                              </a:ext>
                            </a:extLst>
                          </a:hlinkClick>
                        </a:rPr>
                        <a:t>page </a:t>
                      </a:r>
                      <a:r>
                        <a:rPr lang="en-GB" sz="1400" b="1" u="sng" dirty="0">
                          <a:solidFill>
                            <a:schemeClr val="bg1"/>
                          </a:solidFill>
                          <a:latin typeface="Arial"/>
                          <a:cs typeface="Arial"/>
                        </a:rPr>
                        <a:t>24</a:t>
                      </a:r>
                      <a:endParaRPr lang="en-GB" sz="1400" b="1" u="sng" dirty="0">
                        <a:solidFill>
                          <a:schemeClr val="bg1"/>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89449144"/>
                  </a:ext>
                </a:extLst>
              </a:tr>
              <a:tr h="288000">
                <a:tc>
                  <a:txBody>
                    <a:bodyPr/>
                    <a:lstStyle/>
                    <a:p>
                      <a:r>
                        <a:rPr lang="en-GB" sz="1400" b="1" dirty="0">
                          <a:solidFill>
                            <a:schemeClr val="bg1"/>
                          </a:solidFill>
                          <a:latin typeface="Arial"/>
                          <a:cs typeface="Arial"/>
                        </a:rPr>
                        <a:t>Cost of Living key findings</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dirty="0">
                          <a:solidFill>
                            <a:schemeClr val="bg1"/>
                          </a:solidFill>
                          <a:latin typeface="Arial"/>
                          <a:cs typeface="Arial"/>
                          <a:hlinkClick r:id="rId3" action="ppaction://hlinksldjump">
                            <a:extLst>
                              <a:ext uri="{A12FA001-AC4F-418D-AE19-62706E023703}">
                                <ahyp:hlinkClr xmlns:ahyp="http://schemas.microsoft.com/office/drawing/2018/hyperlinkcolor" val="tx"/>
                              </a:ext>
                            </a:extLst>
                          </a:hlinkClick>
                        </a:rPr>
                        <a:t>pages </a:t>
                      </a:r>
                      <a:r>
                        <a:rPr lang="en-GB" sz="1400" b="1" u="sng" dirty="0">
                          <a:solidFill>
                            <a:schemeClr val="bg1"/>
                          </a:solidFill>
                          <a:latin typeface="Arial"/>
                          <a:cs typeface="Arial"/>
                        </a:rPr>
                        <a:t>25-26</a:t>
                      </a:r>
                      <a:endParaRPr lang="en-GB" sz="1400" b="1" u="sng" dirty="0">
                        <a:solidFill>
                          <a:schemeClr val="bg1"/>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8979111"/>
                  </a:ext>
                </a:extLst>
              </a:tr>
              <a:tr h="288000">
                <a:tc>
                  <a:txBody>
                    <a:bodyPr/>
                    <a:lstStyle/>
                    <a:p>
                      <a:r>
                        <a:rPr lang="en-GB" sz="1400" b="1" dirty="0">
                          <a:solidFill>
                            <a:schemeClr val="bg1"/>
                          </a:solidFill>
                          <a:latin typeface="Arial"/>
                          <a:cs typeface="Arial"/>
                        </a:rPr>
                        <a:t>Cost of Living summary</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u="sng" dirty="0">
                          <a:solidFill>
                            <a:schemeClr val="bg1"/>
                          </a:solidFill>
                          <a:latin typeface="Arial"/>
                          <a:cs typeface="Arial"/>
                          <a:hlinkClick r:id="rId4" action="ppaction://hlinksldjump">
                            <a:extLst>
                              <a:ext uri="{A12FA001-AC4F-418D-AE19-62706E023703}">
                                <ahyp:hlinkClr xmlns:ahyp="http://schemas.microsoft.com/office/drawing/2018/hyperlinkcolor" val="tx"/>
                              </a:ext>
                            </a:extLst>
                          </a:hlinkClick>
                        </a:rPr>
                        <a:t>page </a:t>
                      </a:r>
                      <a:r>
                        <a:rPr lang="en-GB" sz="1400" b="1" u="sng" dirty="0">
                          <a:solidFill>
                            <a:schemeClr val="bg1"/>
                          </a:solidFill>
                          <a:latin typeface="Arial"/>
                          <a:cs typeface="Arial"/>
                        </a:rPr>
                        <a:t>27</a:t>
                      </a:r>
                      <a:endParaRPr lang="en-GB" sz="1400" b="1" u="sng" dirty="0">
                        <a:solidFill>
                          <a:schemeClr val="bg1"/>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06594278"/>
                  </a:ext>
                </a:extLst>
              </a:tr>
              <a:tr h="288000">
                <a:tc>
                  <a:txBody>
                    <a:bodyPr/>
                    <a:lstStyle/>
                    <a:p>
                      <a:r>
                        <a:rPr lang="en-GB" sz="1400" b="1" dirty="0">
                          <a:solidFill>
                            <a:schemeClr val="bg1"/>
                          </a:solidFill>
                          <a:latin typeface="Arial"/>
                          <a:cs typeface="Arial"/>
                        </a:rPr>
                        <a:t>Food Security summary</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dirty="0">
                          <a:solidFill>
                            <a:schemeClr val="bg1"/>
                          </a:solidFill>
                          <a:latin typeface="Arial"/>
                          <a:cs typeface="Arial"/>
                          <a:hlinkClick r:id="rId5" action="ppaction://hlinksldjump">
                            <a:extLst>
                              <a:ext uri="{A12FA001-AC4F-418D-AE19-62706E023703}">
                                <ahyp:hlinkClr xmlns:ahyp="http://schemas.microsoft.com/office/drawing/2018/hyperlinkcolor" val="tx"/>
                              </a:ext>
                            </a:extLst>
                          </a:hlinkClick>
                        </a:rPr>
                        <a:t>page </a:t>
                      </a:r>
                      <a:r>
                        <a:rPr lang="en-GB" sz="1400" b="1" u="sng" dirty="0">
                          <a:solidFill>
                            <a:schemeClr val="bg1"/>
                          </a:solidFill>
                          <a:latin typeface="Arial"/>
                          <a:cs typeface="Arial"/>
                        </a:rPr>
                        <a:t>31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4343523"/>
                  </a:ext>
                </a:extLst>
              </a:tr>
              <a:tr h="288000">
                <a:tc>
                  <a:txBody>
                    <a:bodyPr/>
                    <a:lstStyle/>
                    <a:p>
                      <a:r>
                        <a:rPr lang="en-GB" sz="1400" b="1" dirty="0">
                          <a:solidFill>
                            <a:schemeClr val="bg1"/>
                          </a:solidFill>
                          <a:latin typeface="Arial"/>
                          <a:cs typeface="Arial"/>
                        </a:rPr>
                        <a:t>Detailed findings</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dirty="0">
                          <a:solidFill>
                            <a:schemeClr val="bg1"/>
                          </a:solidFill>
                          <a:latin typeface="Arial"/>
                          <a:cs typeface="Arial"/>
                          <a:hlinkClick r:id="rId6" action="ppaction://hlinksldjump">
                            <a:extLst>
                              <a:ext uri="{A12FA001-AC4F-418D-AE19-62706E023703}">
                                <ahyp:hlinkClr xmlns:ahyp="http://schemas.microsoft.com/office/drawing/2018/hyperlinkcolor" val="tx"/>
                              </a:ext>
                            </a:extLst>
                          </a:hlinkClick>
                        </a:rPr>
                        <a:t>pages </a:t>
                      </a:r>
                      <a:r>
                        <a:rPr lang="en-GB" sz="1400" b="1" u="sng" dirty="0">
                          <a:solidFill>
                            <a:schemeClr val="bg1"/>
                          </a:solidFill>
                          <a:latin typeface="Arial"/>
                          <a:cs typeface="Arial"/>
                        </a:rPr>
                        <a:t>32-47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59912042"/>
                  </a:ext>
                </a:extLst>
              </a:tr>
            </a:tbl>
          </a:graphicData>
        </a:graphic>
      </p:graphicFrame>
    </p:spTree>
    <p:extLst>
      <p:ext uri="{BB962C8B-B14F-4D97-AF65-F5344CB8AC3E}">
        <p14:creationId xmlns:p14="http://schemas.microsoft.com/office/powerpoint/2010/main" val="18712923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32836-66C5-E5E1-AD36-8DF7C23C9ADD}"/>
              </a:ext>
            </a:extLst>
          </p:cNvPr>
          <p:cNvSpPr>
            <a:spLocks noGrp="1"/>
          </p:cNvSpPr>
          <p:nvPr>
            <p:ph type="title"/>
          </p:nvPr>
        </p:nvSpPr>
        <p:spPr>
          <a:xfrm>
            <a:off x="601200" y="1411200"/>
            <a:ext cx="5495023" cy="1513229"/>
          </a:xfrm>
        </p:spPr>
        <p:txBody>
          <a:bodyPr>
            <a:normAutofit/>
          </a:bodyPr>
          <a:lstStyle/>
          <a:p>
            <a:r>
              <a:rPr lang="en-GB" dirty="0"/>
              <a:t>Overview:</a:t>
            </a:r>
            <a:br>
              <a:rPr lang="en-GB" dirty="0"/>
            </a:br>
            <a:r>
              <a:rPr lang="en-GB" dirty="0"/>
              <a:t>Cost of living and </a:t>
            </a:r>
            <a:br>
              <a:rPr lang="en-GB" dirty="0"/>
            </a:br>
            <a:r>
              <a:rPr lang="en-GB" dirty="0"/>
              <a:t>food security</a:t>
            </a:r>
          </a:p>
        </p:txBody>
      </p:sp>
      <p:sp>
        <p:nvSpPr>
          <p:cNvPr id="3" name="Text Placeholder 2">
            <a:extLst>
              <a:ext uri="{FF2B5EF4-FFF2-40B4-BE49-F238E27FC236}">
                <a16:creationId xmlns:a16="http://schemas.microsoft.com/office/drawing/2014/main" id="{0F5235E6-B3F0-53C3-9546-36323FA23B1D}"/>
              </a:ext>
            </a:extLst>
          </p:cNvPr>
          <p:cNvSpPr>
            <a:spLocks noGrp="1"/>
          </p:cNvSpPr>
          <p:nvPr>
            <p:ph type="body" sz="quarter" idx="11"/>
          </p:nvPr>
        </p:nvSpPr>
        <p:spPr/>
        <p:txBody>
          <a:bodyPr/>
          <a:lstStyle/>
          <a:p>
            <a:endParaRPr lang="en-GB" dirty="0"/>
          </a:p>
        </p:txBody>
      </p:sp>
    </p:spTree>
    <p:extLst>
      <p:ext uri="{BB962C8B-B14F-4D97-AF65-F5344CB8AC3E}">
        <p14:creationId xmlns:p14="http://schemas.microsoft.com/office/powerpoint/2010/main" val="26080430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74A2B4-3C0F-81BD-2DD3-0ED0C9C0C01B}"/>
              </a:ext>
            </a:extLst>
          </p:cNvPr>
          <p:cNvSpPr>
            <a:spLocks noGrp="1"/>
          </p:cNvSpPr>
          <p:nvPr>
            <p:ph type="title"/>
          </p:nvPr>
        </p:nvSpPr>
        <p:spPr>
          <a:xfrm>
            <a:off x="586799" y="249698"/>
            <a:ext cx="10515600" cy="693150"/>
          </a:xfrm>
        </p:spPr>
        <p:txBody>
          <a:bodyPr>
            <a:normAutofit fontScale="90000"/>
          </a:bodyPr>
          <a:lstStyle/>
          <a:p>
            <a:r>
              <a:rPr lang="en-GB" dirty="0">
                <a:latin typeface="Arial" panose="020B0604020202020204" pitchFamily="34" charset="0"/>
                <a:cs typeface="Arial" panose="020B0604020202020204" pitchFamily="34" charset="0"/>
              </a:rPr>
              <a:t>Cost of living and food security – context and approach</a:t>
            </a:r>
            <a:endParaRPr lang="en-US"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5808E5A-A430-F9BE-050D-2E7DC1DD7D4D}"/>
              </a:ext>
            </a:extLst>
          </p:cNvPr>
          <p:cNvSpPr txBox="1"/>
          <p:nvPr/>
        </p:nvSpPr>
        <p:spPr>
          <a:xfrm>
            <a:off x="586799" y="806002"/>
            <a:ext cx="11012101" cy="5446363"/>
          </a:xfrm>
          <a:prstGeom prst="rect">
            <a:avLst/>
          </a:prstGeom>
          <a:noFill/>
        </p:spPr>
        <p:txBody>
          <a:bodyPr wrap="square" lIns="91440" tIns="45720" rIns="91440" bIns="45720" rtlCol="0" anchor="t">
            <a:spAutoFit/>
          </a:bodyPr>
          <a:lstStyle/>
          <a:p>
            <a:pPr>
              <a:lnSpc>
                <a:spcPct val="114000"/>
              </a:lnSpc>
              <a:spcAft>
                <a:spcPts val="1400"/>
              </a:spcAft>
            </a:pPr>
            <a:r>
              <a:rPr lang="en-GB" sz="1400" dirty="0">
                <a:solidFill>
                  <a:schemeClr val="bg1"/>
                </a:solidFill>
                <a:latin typeface="Arial"/>
                <a:cs typeface="Arial"/>
              </a:rPr>
              <a:t>This report presents summary findings for surveys  5, 6 and 7 of the research study of a representative sample of the Greater Manchester population. The information within this section provides the findings on the surveys’ cost of living questions. Cost of living has been a central theme in the Greater Manchester Residents' Surveys since September 2022 (and has therefore now been covered across five waves). Food security has been included in seven surveys since February 2022. While remaining a vital consideration, food security questions have been reduced this wave, to provide space for focus on other exploratory areas.</a:t>
            </a:r>
          </a:p>
          <a:p>
            <a:pPr>
              <a:lnSpc>
                <a:spcPct val="114000"/>
              </a:lnSpc>
              <a:spcAft>
                <a:spcPts val="1400"/>
              </a:spcAft>
            </a:pPr>
            <a:r>
              <a:rPr lang="en-GB" sz="1400" dirty="0">
                <a:solidFill>
                  <a:schemeClr val="bg1"/>
                </a:solidFill>
                <a:latin typeface="Arial"/>
                <a:cs typeface="Arial"/>
              </a:rPr>
              <a:t>As questions on cost of living have been asked across multiple surveys, we have tracked data over time. We have also merged data where possible, meaning that the sample is larger and more robust and greater analysis of sub-groups is possible. Questions within this section use a merged sample from the results from surveys 5, 6 and 7. </a:t>
            </a:r>
            <a:endParaRPr lang="en-GB" sz="1400" dirty="0">
              <a:solidFill>
                <a:schemeClr val="bg1"/>
              </a:solidFill>
              <a:latin typeface="Arial" panose="020B0604020202020204" pitchFamily="34" charset="0"/>
              <a:cs typeface="Arial" panose="020B0604020202020204" pitchFamily="34" charset="0"/>
            </a:endParaRPr>
          </a:p>
          <a:p>
            <a:pPr>
              <a:lnSpc>
                <a:spcPct val="114000"/>
              </a:lnSpc>
              <a:spcAft>
                <a:spcPts val="1400"/>
              </a:spcAft>
            </a:pPr>
            <a:r>
              <a:rPr lang="en-GB" sz="1400" dirty="0">
                <a:solidFill>
                  <a:schemeClr val="bg1"/>
                </a:solidFill>
                <a:latin typeface="Arial"/>
                <a:cs typeface="Arial"/>
              </a:rPr>
              <a:t>The focus of this research is to provide a growing base of evidence, one which can serve as a way to highlight potential trends and indicators which individual localities can explore in greater detail. As this evidence base grows across multiple surveys we are able to provide greater depth on which groups are likely to be more affected by the issues explored, highlighting those where more investigation and potentially actions in response would prove useful. </a:t>
            </a:r>
          </a:p>
          <a:p>
            <a:pPr>
              <a:lnSpc>
                <a:spcPct val="114000"/>
              </a:lnSpc>
              <a:spcAft>
                <a:spcPts val="1400"/>
              </a:spcAft>
            </a:pPr>
            <a:r>
              <a:rPr lang="en-GB" sz="1400" dirty="0">
                <a:solidFill>
                  <a:schemeClr val="bg1"/>
                </a:solidFill>
                <a:latin typeface="Arial"/>
                <a:cs typeface="Arial"/>
              </a:rPr>
              <a:t>Where possible, data in the cost of living section of this report has been compared against the latest survey results from the ONS’ Opinions and Lifestyle Survey in Great Britain. Fieldwork for this survey in Great Britain is completed fortnightly and so comparisons of the GM survey (fieldwork  5 – 22 March 2023) have been compared to the ONS results from fieldwork conducted between 4 – 14 May 2023. ONS uses a mixed methodology, both online and telephone interviews. Please note that some questions in this section have had their wording or answers options adjusted to reflect changes to the ONS’ Opinions and Lifestyle Survey and comparisons with survey 3 and 4 findings may therefore not always be possible. </a:t>
            </a:r>
            <a:endParaRPr lang="en-GB" sz="1400" dirty="0">
              <a:solidFill>
                <a:schemeClr val="bg1"/>
              </a:solidFill>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endParaRPr lang="en-GB" sz="1400" dirty="0">
              <a:solidFill>
                <a:schemeClr val="bg1"/>
              </a:solidFill>
              <a:cs typeface="Calibri" panose="020F0502020204030204"/>
            </a:endParaRPr>
          </a:p>
        </p:txBody>
      </p:sp>
    </p:spTree>
    <p:extLst>
      <p:ext uri="{BB962C8B-B14F-4D97-AF65-F5344CB8AC3E}">
        <p14:creationId xmlns:p14="http://schemas.microsoft.com/office/powerpoint/2010/main" val="31748139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74A2B4-3C0F-81BD-2DD3-0ED0C9C0C01B}"/>
              </a:ext>
            </a:extLst>
          </p:cNvPr>
          <p:cNvSpPr>
            <a:spLocks noGrp="1"/>
          </p:cNvSpPr>
          <p:nvPr>
            <p:ph type="title"/>
          </p:nvPr>
        </p:nvSpPr>
        <p:spPr>
          <a:xfrm>
            <a:off x="586799" y="135398"/>
            <a:ext cx="10515600" cy="693150"/>
          </a:xfrm>
        </p:spPr>
        <p:txBody>
          <a:bodyPr/>
          <a:lstStyle/>
          <a:p>
            <a:r>
              <a:rPr lang="en-GB" dirty="0">
                <a:latin typeface="Arial" panose="020B0604020202020204" pitchFamily="34" charset="0"/>
                <a:cs typeface="Arial" panose="020B0604020202020204" pitchFamily="34" charset="0"/>
              </a:rPr>
              <a:t>Cost of Living – key findings</a:t>
            </a:r>
            <a:endParaRPr lang="en-US"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5808E5A-A430-F9BE-050D-2E7DC1DD7D4D}"/>
              </a:ext>
            </a:extLst>
          </p:cNvPr>
          <p:cNvSpPr txBox="1"/>
          <p:nvPr/>
        </p:nvSpPr>
        <p:spPr>
          <a:xfrm>
            <a:off x="321971" y="869195"/>
            <a:ext cx="11751972" cy="5577553"/>
          </a:xfrm>
          <a:prstGeom prst="rect">
            <a:avLst/>
          </a:prstGeom>
          <a:noFill/>
        </p:spPr>
        <p:txBody>
          <a:bodyPr wrap="square" lIns="91440" tIns="45720" rIns="91440" bIns="45720" rtlCol="0" anchor="t">
            <a:spAutoFit/>
          </a:bodyPr>
          <a:lstStyle/>
          <a:p>
            <a:pPr>
              <a:lnSpc>
                <a:spcPct val="114000"/>
              </a:lnSpc>
              <a:spcAft>
                <a:spcPts val="600"/>
              </a:spcAft>
            </a:pPr>
            <a:r>
              <a:rPr lang="en-GB" sz="1600" b="1" dirty="0">
                <a:solidFill>
                  <a:schemeClr val="bg1"/>
                </a:solidFill>
                <a:latin typeface="Arial" panose="020B0604020202020204" pitchFamily="34" charset="0"/>
                <a:cs typeface="Arial" panose="020B0604020202020204" pitchFamily="34" charset="0"/>
              </a:rPr>
              <a:t>CONCERNS AROUND COST OF LIVING</a:t>
            </a:r>
            <a:endParaRPr lang="en-GB" sz="1400" dirty="0">
              <a:solidFill>
                <a:schemeClr val="bg1"/>
              </a:solidFill>
              <a:latin typeface="Arial" panose="020B0604020202020204" pitchFamily="34" charset="0"/>
              <a:cs typeface="Arial" panose="020B0604020202020204" pitchFamily="34" charset="0"/>
            </a:endParaRPr>
          </a:p>
          <a:p>
            <a:pPr marL="742950" lvl="1" indent="-285750">
              <a:lnSpc>
                <a:spcPct val="113999"/>
              </a:lnSpc>
              <a:spcAft>
                <a:spcPts val="600"/>
              </a:spcAft>
              <a:buFont typeface="Arial" panose="020B0604020202020204" pitchFamily="34" charset="0"/>
              <a:buChar char="•"/>
            </a:pPr>
            <a:r>
              <a:rPr lang="en-GB" sz="1400" dirty="0">
                <a:solidFill>
                  <a:schemeClr val="bg1"/>
                </a:solidFill>
                <a:ea typeface="+mn-lt"/>
                <a:cs typeface="+mn-lt"/>
              </a:rPr>
              <a:t>2 in 3 (69%) respondents are worried about the rising cost of living, though this has fallen significantly since March (72%) </a:t>
            </a:r>
          </a:p>
          <a:p>
            <a:pPr marL="742950" lvl="1" indent="-285750">
              <a:lnSpc>
                <a:spcPct val="113999"/>
              </a:lnSpc>
              <a:spcAft>
                <a:spcPts val="600"/>
              </a:spcAft>
              <a:buFont typeface="Arial" panose="020B0604020202020204" pitchFamily="34" charset="0"/>
              <a:buChar char="•"/>
            </a:pPr>
            <a:r>
              <a:rPr lang="en-GB" sz="1400" dirty="0">
                <a:solidFill>
                  <a:schemeClr val="bg1"/>
                </a:solidFill>
                <a:ea typeface="+mn-lt"/>
                <a:cs typeface="+mn-lt"/>
              </a:rPr>
              <a:t>Whilst the majority of the GM population - three quarters (73%) - say their cost of living has increased over the past month, this has fallen slightly since March (75%). The same trend is noted across GB as a whole (67% in May vs 71% in March)</a:t>
            </a:r>
            <a:endParaRPr lang="en-GB" dirty="0">
              <a:solidFill>
                <a:schemeClr val="bg1"/>
              </a:solidFill>
            </a:endParaRPr>
          </a:p>
          <a:p>
            <a:pPr marL="742950" lvl="1" indent="-285750">
              <a:lnSpc>
                <a:spcPct val="113999"/>
              </a:lnSpc>
              <a:spcAft>
                <a:spcPts val="1200"/>
              </a:spcAft>
              <a:buFont typeface="Arial" panose="020B0604020202020204" pitchFamily="34" charset="0"/>
              <a:buChar char="•"/>
            </a:pPr>
            <a:r>
              <a:rPr lang="en-GB" sz="1400" dirty="0">
                <a:solidFill>
                  <a:schemeClr val="bg1"/>
                </a:solidFill>
                <a:ea typeface="+mn-lt"/>
                <a:cs typeface="+mn-lt"/>
              </a:rPr>
              <a:t>The most common reasons for increases in respondents’ costs of living includes are rises in the price of food, with 89% of those experiencing higher living costs seeing their food costs increase. 74% of these respondents have also seen an increase in their energy bills</a:t>
            </a:r>
            <a:endParaRPr lang="en-GB" dirty="0">
              <a:solidFill>
                <a:schemeClr val="bg1"/>
              </a:solidFill>
            </a:endParaRPr>
          </a:p>
          <a:p>
            <a:pPr>
              <a:lnSpc>
                <a:spcPct val="114000"/>
              </a:lnSpc>
              <a:spcAft>
                <a:spcPts val="600"/>
              </a:spcAft>
            </a:pPr>
            <a:r>
              <a:rPr lang="en-GB" sz="1600" b="1" dirty="0">
                <a:solidFill>
                  <a:schemeClr val="bg1"/>
                </a:solidFill>
                <a:latin typeface="Arial" panose="020B0604020202020204" pitchFamily="34" charset="0"/>
                <a:cs typeface="Arial" panose="020B0604020202020204" pitchFamily="34" charset="0"/>
              </a:rPr>
              <a:t>FINANCIAL SITUATION AND BORROWING</a:t>
            </a:r>
          </a:p>
          <a:p>
            <a:pPr marL="742950" lvl="1" indent="-285750">
              <a:lnSpc>
                <a:spcPct val="114000"/>
              </a:lnSpc>
              <a:spcAft>
                <a:spcPts val="600"/>
              </a:spcAft>
              <a:buFont typeface="Arial" panose="020B0604020202020204" pitchFamily="34" charset="0"/>
              <a:buChar char="•"/>
            </a:pPr>
            <a:r>
              <a:rPr lang="en-GB" sz="1400" dirty="0">
                <a:solidFill>
                  <a:schemeClr val="bg1"/>
                </a:solidFill>
                <a:latin typeface="Arial"/>
                <a:cs typeface="Arial"/>
              </a:rPr>
              <a:t>Whilst the proportion of GM respondents who say they will be able to save money in the next year has increased since March (43% cf. 40% in March), the proportion of GM respondents able to afford an £850 unexpected expense remains significantly lower than the GB average.</a:t>
            </a:r>
          </a:p>
          <a:p>
            <a:pPr marL="742950" lvl="1" indent="-285750">
              <a:lnSpc>
                <a:spcPct val="114000"/>
              </a:lnSpc>
              <a:spcAft>
                <a:spcPts val="600"/>
              </a:spcAft>
              <a:buFont typeface="Arial" panose="020B0604020202020204" pitchFamily="34" charset="0"/>
              <a:buChar char="•"/>
            </a:pPr>
            <a:r>
              <a:rPr lang="en-GB" sz="1400" dirty="0">
                <a:solidFill>
                  <a:schemeClr val="bg1"/>
                </a:solidFill>
                <a:latin typeface="Arial"/>
                <a:cs typeface="Arial"/>
              </a:rPr>
              <a:t>May 2023 findings around borrowing show stability compared to March, with just over a third of respondents having borrowed more in the past month than was the case last year (34% cf. 34% in March). </a:t>
            </a:r>
            <a:endParaRPr lang="en-GB" sz="1400" dirty="0">
              <a:solidFill>
                <a:schemeClr val="bg1"/>
              </a:solidFill>
              <a:latin typeface="Arial" panose="020B0604020202020204" pitchFamily="34" charset="0"/>
              <a:cs typeface="Arial" panose="020B0604020202020204" pitchFamily="34" charset="0"/>
            </a:endParaRPr>
          </a:p>
          <a:p>
            <a:pPr marL="742950" lvl="1" indent="-285750">
              <a:lnSpc>
                <a:spcPct val="114000"/>
              </a:lnSpc>
              <a:spcAft>
                <a:spcPts val="600"/>
              </a:spcAft>
              <a:buFont typeface="Arial" panose="020B0604020202020204" pitchFamily="34" charset="0"/>
              <a:buChar char="•"/>
            </a:pPr>
            <a:r>
              <a:rPr lang="en-GB" sz="1400" dirty="0">
                <a:solidFill>
                  <a:schemeClr val="bg1"/>
                </a:solidFill>
                <a:latin typeface="Arial"/>
                <a:cs typeface="Arial"/>
              </a:rPr>
              <a:t>70% of those who have borrowed more or used more credit are experiencing at least some difficulty with their current level of debt as a result. Only four in ten (40%) of those who say they are experiencing difficulties with their level of debt have sought help from family, friends, public services or the VCSE sector. </a:t>
            </a:r>
          </a:p>
          <a:p>
            <a:pPr marL="742950" lvl="1" indent="-285750">
              <a:lnSpc>
                <a:spcPct val="114000"/>
              </a:lnSpc>
              <a:spcAft>
                <a:spcPts val="600"/>
              </a:spcAft>
              <a:buFont typeface="Arial" panose="020B0604020202020204" pitchFamily="34" charset="0"/>
              <a:buChar char="•"/>
            </a:pPr>
            <a:r>
              <a:rPr lang="en-GB" sz="1400" dirty="0">
                <a:solidFill>
                  <a:schemeClr val="bg1"/>
                </a:solidFill>
                <a:latin typeface="Arial"/>
                <a:cs typeface="Arial"/>
              </a:rPr>
              <a:t>More respondents are worried about being able to pay someone back in May than March (53% cf. 47%) and being able to pay back the interest of their loan (54% cf. 44%)</a:t>
            </a:r>
          </a:p>
          <a:p>
            <a:pPr>
              <a:lnSpc>
                <a:spcPct val="114000"/>
              </a:lnSpc>
              <a:spcAft>
                <a:spcPts val="600"/>
              </a:spcAft>
            </a:pPr>
            <a:endParaRPr lang="en-GB"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253628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74A2B4-3C0F-81BD-2DD3-0ED0C9C0C01B}"/>
              </a:ext>
            </a:extLst>
          </p:cNvPr>
          <p:cNvSpPr>
            <a:spLocks noGrp="1"/>
          </p:cNvSpPr>
          <p:nvPr>
            <p:ph type="title"/>
          </p:nvPr>
        </p:nvSpPr>
        <p:spPr>
          <a:xfrm>
            <a:off x="586799" y="135398"/>
            <a:ext cx="10515600" cy="693150"/>
          </a:xfrm>
        </p:spPr>
        <p:txBody>
          <a:bodyPr/>
          <a:lstStyle/>
          <a:p>
            <a:r>
              <a:rPr lang="en-GB" dirty="0">
                <a:latin typeface="Arial" panose="020B0604020202020204" pitchFamily="34" charset="0"/>
                <a:cs typeface="Arial" panose="020B0604020202020204" pitchFamily="34" charset="0"/>
              </a:rPr>
              <a:t>Cost of Living – key findings (continued)</a:t>
            </a:r>
            <a:endParaRPr lang="en-US"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5808E5A-A430-F9BE-050D-2E7DC1DD7D4D}"/>
              </a:ext>
            </a:extLst>
          </p:cNvPr>
          <p:cNvSpPr txBox="1"/>
          <p:nvPr/>
        </p:nvSpPr>
        <p:spPr>
          <a:xfrm>
            <a:off x="401219" y="828548"/>
            <a:ext cx="11383344" cy="5213222"/>
          </a:xfrm>
          <a:prstGeom prst="rect">
            <a:avLst/>
          </a:prstGeom>
          <a:noFill/>
        </p:spPr>
        <p:txBody>
          <a:bodyPr wrap="square" lIns="91440" tIns="45720" rIns="91440" bIns="45720" rtlCol="0" anchor="t">
            <a:spAutoFit/>
          </a:bodyPr>
          <a:lstStyle/>
          <a:p>
            <a:pPr>
              <a:lnSpc>
                <a:spcPct val="114000"/>
              </a:lnSpc>
              <a:spcAft>
                <a:spcPts val="600"/>
              </a:spcAft>
            </a:pPr>
            <a:r>
              <a:rPr lang="en-GB" sz="1600" b="1" dirty="0">
                <a:solidFill>
                  <a:schemeClr val="bg1"/>
                </a:solidFill>
                <a:latin typeface="Arial"/>
                <a:cs typeface="Arial"/>
              </a:rPr>
              <a:t>CONCERNS AROUND ENERGY COSTS</a:t>
            </a:r>
            <a:endParaRPr lang="en-GB" sz="1400" dirty="0">
              <a:solidFill>
                <a:schemeClr val="bg1"/>
              </a:solidFill>
              <a:latin typeface="Arial"/>
              <a:cs typeface="Arial"/>
            </a:endParaRPr>
          </a:p>
          <a:p>
            <a:pPr marL="742950" lvl="1" indent="-285750">
              <a:lnSpc>
                <a:spcPct val="114000"/>
              </a:lnSpc>
              <a:spcAft>
                <a:spcPts val="600"/>
              </a:spcAft>
              <a:buFont typeface="Arial" panose="020B0604020202020204" pitchFamily="34" charset="0"/>
              <a:buChar char="•"/>
            </a:pPr>
            <a:r>
              <a:rPr lang="en-GB" sz="1400" dirty="0">
                <a:solidFill>
                  <a:schemeClr val="bg1"/>
                </a:solidFill>
                <a:latin typeface="Arial"/>
                <a:cs typeface="Arial"/>
              </a:rPr>
              <a:t>Over half of the GM population (55%) say they find it difficult to afford their energy costs. Whilst this figure is significantly higher than the GB average (46%), it is in line with previous Greater Manchester surveys (55% in March)</a:t>
            </a:r>
          </a:p>
          <a:p>
            <a:pPr marL="742950" lvl="1" indent="-285750">
              <a:lnSpc>
                <a:spcPct val="113999"/>
              </a:lnSpc>
              <a:spcAft>
                <a:spcPts val="600"/>
              </a:spcAft>
              <a:buFont typeface="Arial" panose="020B0604020202020204" pitchFamily="34" charset="0"/>
              <a:buChar char="•"/>
            </a:pPr>
            <a:r>
              <a:rPr lang="en-GB" sz="1400" dirty="0">
                <a:solidFill>
                  <a:schemeClr val="bg1"/>
                </a:solidFill>
                <a:latin typeface="Arial"/>
                <a:cs typeface="Arial"/>
              </a:rPr>
              <a:t>1 in 4 (23%) respondents in Greater Manchester has a pre-payment meter, with 37% of these saying keeping it connected and topped up is a daily concern. 15% say they have deliberately disconnected in order to save the remaining credit for later use, significantly higher than in March (7%). Despite this, only a minority of respondents on a PPM have been in contact with their supplier in relation to advice / support. </a:t>
            </a:r>
            <a:endParaRPr lang="en-GB" dirty="0">
              <a:solidFill>
                <a:schemeClr val="bg1"/>
              </a:solidFill>
            </a:endParaRPr>
          </a:p>
          <a:p>
            <a:pPr>
              <a:lnSpc>
                <a:spcPct val="114000"/>
              </a:lnSpc>
              <a:spcAft>
                <a:spcPts val="600"/>
              </a:spcAft>
            </a:pPr>
            <a:r>
              <a:rPr lang="en-GB" sz="1600" b="1" dirty="0">
                <a:solidFill>
                  <a:schemeClr val="bg1"/>
                </a:solidFill>
                <a:latin typeface="Arial"/>
                <a:cs typeface="Arial"/>
              </a:rPr>
              <a:t>CONCERNS AROUND RENT AND MORTGAGE PAYMENTS</a:t>
            </a:r>
          </a:p>
          <a:p>
            <a:pPr marL="742950" lvl="1" indent="-285750">
              <a:lnSpc>
                <a:spcPct val="114000"/>
              </a:lnSpc>
              <a:spcAft>
                <a:spcPts val="600"/>
              </a:spcAft>
              <a:buFont typeface="Arial" panose="020B0604020202020204" pitchFamily="34" charset="0"/>
              <a:buChar char="•"/>
            </a:pPr>
            <a:r>
              <a:rPr lang="en-GB" sz="1400" dirty="0">
                <a:solidFill>
                  <a:schemeClr val="bg1"/>
                </a:solidFill>
                <a:latin typeface="Arial"/>
                <a:cs typeface="Arial"/>
              </a:rPr>
              <a:t>A significantly higher proportion of respondents have seen an increase in their rent or mortgage payments compared to March data (31% of those experiencing higher living costs, vs 24% in March). This translates into a further increase in the proportion of GM respondents struggling to afford their mortgage (38% vs 35% in March) or their rent (55% vs 53% in March)</a:t>
            </a:r>
          </a:p>
          <a:p>
            <a:pPr marL="742950" lvl="1" indent="-285750">
              <a:lnSpc>
                <a:spcPct val="113999"/>
              </a:lnSpc>
              <a:spcAft>
                <a:spcPts val="600"/>
              </a:spcAft>
              <a:buFont typeface="Arial" panose="020B0604020202020204" pitchFamily="34" charset="0"/>
              <a:buChar char="•"/>
            </a:pPr>
            <a:r>
              <a:rPr lang="en-GB" sz="1400" dirty="0">
                <a:solidFill>
                  <a:schemeClr val="bg1"/>
                </a:solidFill>
                <a:latin typeface="Arial"/>
                <a:cs typeface="Arial"/>
              </a:rPr>
              <a:t>The data for Great Britain also shows an increase since March. However, respondents in Greater Manchester are finding it significantly more difficult than the GB average to afford their mortgage payments (38% cf. 31% in GB) and their rent (55% cf. 49%)</a:t>
            </a:r>
            <a:endParaRPr lang="en-GB" dirty="0">
              <a:solidFill>
                <a:schemeClr val="bg1"/>
              </a:solidFill>
            </a:endParaRPr>
          </a:p>
          <a:p>
            <a:pPr marL="742950" lvl="1" indent="-285750">
              <a:lnSpc>
                <a:spcPct val="114000"/>
              </a:lnSpc>
              <a:spcAft>
                <a:spcPts val="600"/>
              </a:spcAft>
              <a:buFont typeface="Arial" panose="020B0604020202020204" pitchFamily="34" charset="0"/>
              <a:buChar char="•"/>
            </a:pPr>
            <a:r>
              <a:rPr lang="en-GB" sz="1400" dirty="0">
                <a:solidFill>
                  <a:schemeClr val="bg1"/>
                </a:solidFill>
                <a:latin typeface="Arial"/>
                <a:cs typeface="Arial"/>
              </a:rPr>
              <a:t>Renters are also more likely to be behind on their rent payments in Greater Manchester (14%) than across Great Britain (6%). Those with a mortgage are also more likely to be behind on their payments in GM (7% cf. less than 1% in GB)</a:t>
            </a:r>
          </a:p>
          <a:p>
            <a:pPr>
              <a:lnSpc>
                <a:spcPct val="114000"/>
              </a:lnSpc>
              <a:spcAft>
                <a:spcPts val="600"/>
              </a:spcAft>
            </a:pPr>
            <a:r>
              <a:rPr lang="en-GB" sz="1600" b="1" dirty="0">
                <a:solidFill>
                  <a:schemeClr val="bg1"/>
                </a:solidFill>
                <a:latin typeface="Arial"/>
                <a:cs typeface="Arial"/>
              </a:rPr>
              <a:t>FOOD SECURITY</a:t>
            </a:r>
          </a:p>
          <a:p>
            <a:pPr marL="742950" lvl="1" indent="-285750">
              <a:lnSpc>
                <a:spcPct val="114000"/>
              </a:lnSpc>
              <a:spcAft>
                <a:spcPts val="600"/>
              </a:spcAft>
              <a:buFont typeface="Arial" panose="020B0604020202020204" pitchFamily="34" charset="0"/>
              <a:buChar char="•"/>
            </a:pPr>
            <a:r>
              <a:rPr lang="en-GB" sz="1400" dirty="0">
                <a:solidFill>
                  <a:schemeClr val="bg1"/>
                </a:solidFill>
                <a:latin typeface="Arial"/>
                <a:cs typeface="Arial"/>
              </a:rPr>
              <a:t>There has been a significant increase in respondents often experiencing aspects of food insecurity – 15% said it was often true the food they bought didn’t last ,and that they didn’t have money to get more (compared to 12% in March)</a:t>
            </a:r>
          </a:p>
        </p:txBody>
      </p:sp>
    </p:spTree>
    <p:extLst>
      <p:ext uri="{BB962C8B-B14F-4D97-AF65-F5344CB8AC3E}">
        <p14:creationId xmlns:p14="http://schemas.microsoft.com/office/powerpoint/2010/main" val="31906982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2DA983-7C25-45F4-B087-E006BF2978F9}"/>
              </a:ext>
            </a:extLst>
          </p:cNvPr>
          <p:cNvSpPr>
            <a:spLocks noGrp="1"/>
          </p:cNvSpPr>
          <p:nvPr>
            <p:ph type="title"/>
          </p:nvPr>
        </p:nvSpPr>
        <p:spPr>
          <a:xfrm>
            <a:off x="261334" y="161914"/>
            <a:ext cx="10515600" cy="307777"/>
          </a:xfrm>
          <a:noFill/>
        </p:spPr>
        <p:txBody>
          <a:bodyPr vert="horz" wrap="square" lIns="0" tIns="0" rIns="0" bIns="0" rtlCol="0" anchor="ctr">
            <a:spAutoFit/>
          </a:bodyPr>
          <a:lstStyle/>
          <a:p>
            <a:pPr>
              <a:lnSpc>
                <a:spcPct val="100000"/>
              </a:lnSpc>
              <a:spcBef>
                <a:spcPts val="0"/>
              </a:spcBef>
            </a:pPr>
            <a:r>
              <a:rPr lang="en-GB" sz="2000" b="1" dirty="0">
                <a:solidFill>
                  <a:srgbClr val="5C5B5A"/>
                </a:solidFill>
                <a:latin typeface="Arial"/>
                <a:ea typeface="+mn-ea"/>
                <a:cs typeface="+mn-cs"/>
              </a:rPr>
              <a:t>Summary: Cost of living </a:t>
            </a:r>
          </a:p>
        </p:txBody>
      </p:sp>
      <p:sp>
        <p:nvSpPr>
          <p:cNvPr id="18" name="TextBox 17">
            <a:extLst>
              <a:ext uri="{FF2B5EF4-FFF2-40B4-BE49-F238E27FC236}">
                <a16:creationId xmlns:a16="http://schemas.microsoft.com/office/drawing/2014/main" id="{DA0E8B38-6C5C-4C39-95D4-F490ADD487B9}"/>
              </a:ext>
              <a:ext uri="{C183D7F6-B498-43B3-948B-1728B52AA6E4}">
                <adec:decorative xmlns:adec="http://schemas.microsoft.com/office/drawing/2017/decorative" val="1"/>
              </a:ext>
            </a:extLst>
          </p:cNvPr>
          <p:cNvSpPr txBox="1"/>
          <p:nvPr/>
        </p:nvSpPr>
        <p:spPr>
          <a:xfrm>
            <a:off x="193854" y="833309"/>
            <a:ext cx="4986988" cy="73866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5C5B5A"/>
                </a:solidFill>
                <a:effectLst/>
                <a:uLnTx/>
                <a:uFillTx/>
                <a:latin typeface="Arial"/>
                <a:ea typeface="+mn-ea"/>
                <a:cs typeface="+mn-cs"/>
              </a:rPr>
              <a:t>The majority of Greater Manchester respondents continue to worry about the rising cost of living, and are likely to worry as they were in March* </a:t>
            </a:r>
          </a:p>
        </p:txBody>
      </p:sp>
      <p:sp>
        <p:nvSpPr>
          <p:cNvPr id="33" name="TextBox 32">
            <a:extLst>
              <a:ext uri="{FF2B5EF4-FFF2-40B4-BE49-F238E27FC236}">
                <a16:creationId xmlns:a16="http://schemas.microsoft.com/office/drawing/2014/main" id="{C989DF53-2C67-42DB-A77E-FEB062CB829E}"/>
              </a:ext>
            </a:extLst>
          </p:cNvPr>
          <p:cNvSpPr txBox="1"/>
          <p:nvPr/>
        </p:nvSpPr>
        <p:spPr>
          <a:xfrm>
            <a:off x="401935" y="3760674"/>
            <a:ext cx="4859228"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rgbClr val="5C5B5A"/>
                </a:solidFill>
                <a:latin typeface="Arial"/>
              </a:rPr>
              <a:t>Three quarters </a:t>
            </a:r>
            <a:r>
              <a:rPr kumimoji="0" lang="en-GB" sz="1400" b="1" i="0" u="none" strike="noStrike" kern="1200" cap="none" spc="0" normalizeH="0" baseline="0" noProof="0" dirty="0">
                <a:ln>
                  <a:noFill/>
                </a:ln>
                <a:solidFill>
                  <a:srgbClr val="5C5B5A"/>
                </a:solidFill>
                <a:effectLst/>
                <a:uLnTx/>
                <a:uFillTx/>
                <a:latin typeface="Arial"/>
                <a:ea typeface="+mn-ea"/>
                <a:cs typeface="+mn-cs"/>
              </a:rPr>
              <a:t>say their cost of living has increased over the past month</a:t>
            </a:r>
          </a:p>
        </p:txBody>
      </p:sp>
      <p:graphicFrame>
        <p:nvGraphicFramePr>
          <p:cNvPr id="22" name="Chart 21" descr="Stacked bar chart showing worry about the rising costs of living. 27% are very worried, 41% are somewhat worried.">
            <a:extLst>
              <a:ext uri="{FF2B5EF4-FFF2-40B4-BE49-F238E27FC236}">
                <a16:creationId xmlns:a16="http://schemas.microsoft.com/office/drawing/2014/main" id="{C03724ED-9A2D-B1E0-E6C9-12DF783DF08B}"/>
              </a:ext>
            </a:extLst>
          </p:cNvPr>
          <p:cNvGraphicFramePr/>
          <p:nvPr>
            <p:extLst>
              <p:ext uri="{D42A27DB-BD31-4B8C-83A1-F6EECF244321}">
                <p14:modId xmlns:p14="http://schemas.microsoft.com/office/powerpoint/2010/main" val="1778992804"/>
              </p:ext>
            </p:extLst>
          </p:nvPr>
        </p:nvGraphicFramePr>
        <p:xfrm>
          <a:off x="592282" y="1721875"/>
          <a:ext cx="4455077" cy="1916215"/>
        </p:xfrm>
        <a:graphic>
          <a:graphicData uri="http://schemas.openxmlformats.org/drawingml/2006/chart">
            <c:chart xmlns:c="http://schemas.openxmlformats.org/drawingml/2006/chart" xmlns:r="http://schemas.openxmlformats.org/officeDocument/2006/relationships" r:id="rId3"/>
          </a:graphicData>
        </a:graphic>
      </p:graphicFrame>
      <p:cxnSp>
        <p:nvCxnSpPr>
          <p:cNvPr id="47" name="Straight Connector 46">
            <a:extLst>
              <a:ext uri="{FF2B5EF4-FFF2-40B4-BE49-F238E27FC236}">
                <a16:creationId xmlns:a16="http://schemas.microsoft.com/office/drawing/2014/main" id="{995E651C-8367-AB56-1B28-FEBBDDF247AD}"/>
              </a:ext>
              <a:ext uri="{C183D7F6-B498-43B3-948B-1728B52AA6E4}">
                <adec:decorative xmlns:adec="http://schemas.microsoft.com/office/drawing/2017/decorative" val="1"/>
              </a:ext>
            </a:extLst>
          </p:cNvPr>
          <p:cNvCxnSpPr>
            <a:cxnSpLocks/>
          </p:cNvCxnSpPr>
          <p:nvPr/>
        </p:nvCxnSpPr>
        <p:spPr>
          <a:xfrm flipV="1">
            <a:off x="5315527" y="586523"/>
            <a:ext cx="0" cy="565725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F21286EF-8C22-4FCC-F69C-20A9A35AF3C0}"/>
              </a:ext>
              <a:ext uri="{C183D7F6-B498-43B3-948B-1728B52AA6E4}">
                <adec:decorative xmlns:adec="http://schemas.microsoft.com/office/drawing/2017/decorative" val="1"/>
              </a:ext>
            </a:extLst>
          </p:cNvPr>
          <p:cNvSpPr txBox="1"/>
          <p:nvPr/>
        </p:nvSpPr>
        <p:spPr>
          <a:xfrm>
            <a:off x="5580239" y="781078"/>
            <a:ext cx="6351229" cy="461665"/>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dirty="0">
                <a:ln>
                  <a:noFill/>
                </a:ln>
                <a:solidFill>
                  <a:srgbClr val="5C5B5A"/>
                </a:solidFill>
                <a:effectLst/>
                <a:uLnTx/>
                <a:uFillTx/>
                <a:latin typeface="Arial"/>
                <a:ea typeface="+mn-ea"/>
                <a:cs typeface="+mn-cs"/>
              </a:rPr>
              <a:t>Understandably, increases </a:t>
            </a:r>
            <a:r>
              <a:rPr lang="en-GB" sz="1500" b="1" dirty="0">
                <a:solidFill>
                  <a:srgbClr val="5C5B5A"/>
                </a:solidFill>
                <a:latin typeface="Arial"/>
              </a:rPr>
              <a:t>in food, energy and rent/mortgage costs are driving the rise in living costs over the last month</a:t>
            </a:r>
          </a:p>
        </p:txBody>
      </p:sp>
      <p:pic>
        <p:nvPicPr>
          <p:cNvPr id="61" name="Graphic 60" descr="Lollipop">
            <a:extLst>
              <a:ext uri="{FF2B5EF4-FFF2-40B4-BE49-F238E27FC236}">
                <a16:creationId xmlns:a16="http://schemas.microsoft.com/office/drawing/2014/main" id="{D61EFDEA-267D-B144-E6E5-A965BD0EA61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883781" y="4045794"/>
            <a:ext cx="403996" cy="403996"/>
          </a:xfrm>
          <a:prstGeom prst="rect">
            <a:avLst/>
          </a:prstGeom>
        </p:spPr>
      </p:pic>
      <p:pic>
        <p:nvPicPr>
          <p:cNvPr id="63" name="Graphic 62" descr="Power">
            <a:extLst>
              <a:ext uri="{FF2B5EF4-FFF2-40B4-BE49-F238E27FC236}">
                <a16:creationId xmlns:a16="http://schemas.microsoft.com/office/drawing/2014/main" id="{A929FBF2-B871-A4DD-13EB-B7DDD166349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883781" y="4515875"/>
            <a:ext cx="403996" cy="403996"/>
          </a:xfrm>
          <a:prstGeom prst="rect">
            <a:avLst/>
          </a:prstGeom>
        </p:spPr>
      </p:pic>
      <p:pic>
        <p:nvPicPr>
          <p:cNvPr id="65" name="Graphic 64" descr="Shopping cart">
            <a:extLst>
              <a:ext uri="{FF2B5EF4-FFF2-40B4-BE49-F238E27FC236}">
                <a16:creationId xmlns:a16="http://schemas.microsoft.com/office/drawing/2014/main" id="{E60516C5-3AC9-E1FB-59A5-596B0BBAA42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930831" y="5385542"/>
            <a:ext cx="403996" cy="403996"/>
          </a:xfrm>
          <a:prstGeom prst="rect">
            <a:avLst/>
          </a:prstGeom>
        </p:spPr>
      </p:pic>
      <p:pic>
        <p:nvPicPr>
          <p:cNvPr id="67" name="Graphic 66" descr="Store">
            <a:extLst>
              <a:ext uri="{FF2B5EF4-FFF2-40B4-BE49-F238E27FC236}">
                <a16:creationId xmlns:a16="http://schemas.microsoft.com/office/drawing/2014/main" id="{2A01F095-E6DF-D830-694D-890013DBA36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899722" y="4914574"/>
            <a:ext cx="403996" cy="403996"/>
          </a:xfrm>
          <a:prstGeom prst="rect">
            <a:avLst/>
          </a:prstGeom>
        </p:spPr>
      </p:pic>
      <p:pic>
        <p:nvPicPr>
          <p:cNvPr id="69" name="Graphic 68" descr="Car">
            <a:extLst>
              <a:ext uri="{FF2B5EF4-FFF2-40B4-BE49-F238E27FC236}">
                <a16:creationId xmlns:a16="http://schemas.microsoft.com/office/drawing/2014/main" id="{5E0AAD35-FCD4-9F39-6A29-7B54C43F375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937286" y="5826874"/>
            <a:ext cx="403996" cy="403996"/>
          </a:xfrm>
          <a:prstGeom prst="rect">
            <a:avLst/>
          </a:prstGeom>
        </p:spPr>
      </p:pic>
      <p:sp>
        <p:nvSpPr>
          <p:cNvPr id="71" name="TextBox 70">
            <a:extLst>
              <a:ext uri="{FF2B5EF4-FFF2-40B4-BE49-F238E27FC236}">
                <a16:creationId xmlns:a16="http://schemas.microsoft.com/office/drawing/2014/main" id="{C509387A-A57E-8E1C-D4A8-A4219EFC1468}"/>
              </a:ext>
              <a:ext uri="{C183D7F6-B498-43B3-948B-1728B52AA6E4}">
                <adec:decorative xmlns:adec="http://schemas.microsoft.com/office/drawing/2017/decorative" val="1"/>
              </a:ext>
            </a:extLst>
          </p:cNvPr>
          <p:cNvSpPr txBox="1"/>
          <p:nvPr/>
        </p:nvSpPr>
        <p:spPr>
          <a:xfrm>
            <a:off x="6132829" y="4085007"/>
            <a:ext cx="1016872"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rgbClr val="5C5B5A"/>
                </a:solidFill>
                <a:effectLst/>
                <a:uLnTx/>
                <a:uFillTx/>
                <a:latin typeface="Arial"/>
                <a:ea typeface="+mn-ea"/>
                <a:cs typeface="+mn-cs"/>
              </a:rPr>
              <a:t>61%</a:t>
            </a:r>
          </a:p>
        </p:txBody>
      </p:sp>
      <p:sp>
        <p:nvSpPr>
          <p:cNvPr id="73" name="TextBox 72">
            <a:extLst>
              <a:ext uri="{FF2B5EF4-FFF2-40B4-BE49-F238E27FC236}">
                <a16:creationId xmlns:a16="http://schemas.microsoft.com/office/drawing/2014/main" id="{11EBB918-ECB5-177A-3E4E-441AEB35CD52}"/>
              </a:ext>
              <a:ext uri="{C183D7F6-B498-43B3-948B-1728B52AA6E4}">
                <adec:decorative xmlns:adec="http://schemas.microsoft.com/office/drawing/2017/decorative" val="1"/>
              </a:ext>
            </a:extLst>
          </p:cNvPr>
          <p:cNvSpPr txBox="1"/>
          <p:nvPr/>
        </p:nvSpPr>
        <p:spPr>
          <a:xfrm>
            <a:off x="6977156" y="4127512"/>
            <a:ext cx="4148286" cy="215444"/>
          </a:xfrm>
          <a:prstGeom prst="rect">
            <a:avLst/>
          </a:prstGeom>
          <a:noFill/>
        </p:spPr>
        <p:txBody>
          <a:bodyPr wrap="square" lIns="0" tIns="0" rIns="0" bIns="0"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GB" sz="1400" dirty="0">
                <a:solidFill>
                  <a:srgbClr val="5C5B5A"/>
                </a:solidFill>
                <a:latin typeface="Arial"/>
              </a:rPr>
              <a:t>Are s</a:t>
            </a:r>
            <a:r>
              <a:rPr kumimoji="0" lang="en-GB" sz="1400" i="0" u="none" strike="noStrike" kern="1200" cap="none" spc="0" normalizeH="0" baseline="0" noProof="0" dirty="0">
                <a:ln>
                  <a:noFill/>
                </a:ln>
                <a:solidFill>
                  <a:srgbClr val="5C5B5A"/>
                </a:solidFill>
                <a:effectLst/>
                <a:uLnTx/>
                <a:uFillTx/>
                <a:latin typeface="Arial"/>
                <a:ea typeface="+mn-ea"/>
                <a:cs typeface="+mn-cs"/>
              </a:rPr>
              <a:t>pending less on non-essentials</a:t>
            </a:r>
          </a:p>
        </p:txBody>
      </p:sp>
      <p:sp>
        <p:nvSpPr>
          <p:cNvPr id="75" name="TextBox 74">
            <a:extLst>
              <a:ext uri="{FF2B5EF4-FFF2-40B4-BE49-F238E27FC236}">
                <a16:creationId xmlns:a16="http://schemas.microsoft.com/office/drawing/2014/main" id="{0BC95A5C-921D-CA68-5A1B-C0D732FFB4D4}"/>
              </a:ext>
              <a:ext uri="{C183D7F6-B498-43B3-948B-1728B52AA6E4}">
                <adec:decorative xmlns:adec="http://schemas.microsoft.com/office/drawing/2017/decorative" val="1"/>
              </a:ext>
            </a:extLst>
          </p:cNvPr>
          <p:cNvSpPr txBox="1"/>
          <p:nvPr/>
        </p:nvSpPr>
        <p:spPr>
          <a:xfrm>
            <a:off x="6085779" y="4520216"/>
            <a:ext cx="1016872"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1" dirty="0">
                <a:solidFill>
                  <a:srgbClr val="5C5B5A"/>
                </a:solidFill>
                <a:latin typeface="Arial"/>
              </a:rPr>
              <a:t>54</a:t>
            </a:r>
            <a:r>
              <a:rPr kumimoji="0" lang="en-GB" b="1" i="0" u="none" strike="noStrike" kern="1200" cap="none" spc="0" normalizeH="0" baseline="0" noProof="0" dirty="0">
                <a:ln>
                  <a:noFill/>
                </a:ln>
                <a:solidFill>
                  <a:srgbClr val="5C5B5A"/>
                </a:solidFill>
                <a:effectLst/>
                <a:uLnTx/>
                <a:uFillTx/>
                <a:latin typeface="Arial"/>
                <a:ea typeface="+mn-ea"/>
                <a:cs typeface="+mn-cs"/>
              </a:rPr>
              <a:t>%</a:t>
            </a:r>
          </a:p>
        </p:txBody>
      </p:sp>
      <p:sp>
        <p:nvSpPr>
          <p:cNvPr id="77" name="TextBox 76">
            <a:extLst>
              <a:ext uri="{FF2B5EF4-FFF2-40B4-BE49-F238E27FC236}">
                <a16:creationId xmlns:a16="http://schemas.microsoft.com/office/drawing/2014/main" id="{5EAF9DAC-50D8-D666-4076-15C0666F5D3D}"/>
              </a:ext>
              <a:ext uri="{C183D7F6-B498-43B3-948B-1728B52AA6E4}">
                <adec:decorative xmlns:adec="http://schemas.microsoft.com/office/drawing/2017/decorative" val="1"/>
              </a:ext>
            </a:extLst>
          </p:cNvPr>
          <p:cNvSpPr txBox="1"/>
          <p:nvPr/>
        </p:nvSpPr>
        <p:spPr>
          <a:xfrm>
            <a:off x="6977156" y="4599180"/>
            <a:ext cx="3131749" cy="215444"/>
          </a:xfrm>
          <a:prstGeom prst="rect">
            <a:avLst/>
          </a:prstGeom>
          <a:noFill/>
        </p:spPr>
        <p:txBody>
          <a:bodyPr wrap="square" lIns="0" tIns="0" rIns="0" bIns="0"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GB" sz="1400" dirty="0">
                <a:solidFill>
                  <a:srgbClr val="5C5B5A"/>
                </a:solidFill>
                <a:latin typeface="Arial"/>
              </a:rPr>
              <a:t>Are u</a:t>
            </a:r>
            <a:r>
              <a:rPr kumimoji="0" lang="en-GB" sz="1400" i="0" u="none" strike="noStrike" kern="1200" cap="none" spc="0" normalizeH="0" baseline="0" noProof="0" dirty="0">
                <a:ln>
                  <a:noFill/>
                </a:ln>
                <a:solidFill>
                  <a:srgbClr val="5C5B5A"/>
                </a:solidFill>
                <a:effectLst/>
                <a:uLnTx/>
                <a:uFillTx/>
                <a:latin typeface="Arial"/>
                <a:ea typeface="+mn-ea"/>
                <a:cs typeface="+mn-cs"/>
              </a:rPr>
              <a:t>sing less fuel in their home </a:t>
            </a:r>
          </a:p>
        </p:txBody>
      </p:sp>
      <p:sp>
        <p:nvSpPr>
          <p:cNvPr id="79" name="TextBox 78">
            <a:extLst>
              <a:ext uri="{FF2B5EF4-FFF2-40B4-BE49-F238E27FC236}">
                <a16:creationId xmlns:a16="http://schemas.microsoft.com/office/drawing/2014/main" id="{785144BE-FEC6-2896-5051-98D2A9BB2039}"/>
              </a:ext>
              <a:ext uri="{C183D7F6-B498-43B3-948B-1728B52AA6E4}">
                <adec:decorative xmlns:adec="http://schemas.microsoft.com/office/drawing/2017/decorative" val="1"/>
              </a:ext>
            </a:extLst>
          </p:cNvPr>
          <p:cNvSpPr txBox="1"/>
          <p:nvPr/>
        </p:nvSpPr>
        <p:spPr>
          <a:xfrm>
            <a:off x="6085779" y="5384655"/>
            <a:ext cx="1016872"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rgbClr val="5C5B5A"/>
                </a:solidFill>
                <a:effectLst/>
                <a:uLnTx/>
                <a:uFillTx/>
                <a:latin typeface="Arial"/>
                <a:ea typeface="+mn-ea"/>
                <a:cs typeface="+mn-cs"/>
              </a:rPr>
              <a:t>47%</a:t>
            </a:r>
          </a:p>
        </p:txBody>
      </p:sp>
      <p:sp>
        <p:nvSpPr>
          <p:cNvPr id="81" name="TextBox 80">
            <a:extLst>
              <a:ext uri="{FF2B5EF4-FFF2-40B4-BE49-F238E27FC236}">
                <a16:creationId xmlns:a16="http://schemas.microsoft.com/office/drawing/2014/main" id="{D355A92B-D6BF-5703-7C5C-96B9BA923027}"/>
              </a:ext>
              <a:ext uri="{C183D7F6-B498-43B3-948B-1728B52AA6E4}">
                <adec:decorative xmlns:adec="http://schemas.microsoft.com/office/drawing/2017/decorative" val="1"/>
              </a:ext>
            </a:extLst>
          </p:cNvPr>
          <p:cNvSpPr txBox="1"/>
          <p:nvPr/>
        </p:nvSpPr>
        <p:spPr>
          <a:xfrm>
            <a:off x="6977156" y="5488277"/>
            <a:ext cx="4148287" cy="215444"/>
          </a:xfrm>
          <a:prstGeom prst="rect">
            <a:avLst/>
          </a:prstGeom>
          <a:noFill/>
        </p:spPr>
        <p:txBody>
          <a:bodyPr wrap="square" lIns="0" tIns="0" rIns="0" bIns="0"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GB" sz="1400" dirty="0">
                <a:solidFill>
                  <a:srgbClr val="5C5B5A"/>
                </a:solidFill>
                <a:latin typeface="Arial"/>
              </a:rPr>
              <a:t>Are s</a:t>
            </a:r>
            <a:r>
              <a:rPr kumimoji="0" lang="en-GB" sz="1400" i="0" u="none" strike="noStrike" kern="1200" cap="none" spc="0" normalizeH="0" baseline="0" noProof="0" dirty="0">
                <a:ln>
                  <a:noFill/>
                </a:ln>
                <a:solidFill>
                  <a:srgbClr val="5C5B5A"/>
                </a:solidFill>
                <a:effectLst/>
                <a:uLnTx/>
                <a:uFillTx/>
                <a:latin typeface="Arial"/>
                <a:ea typeface="+mn-ea"/>
                <a:cs typeface="+mn-cs"/>
              </a:rPr>
              <a:t>pending less on food shopping / essentials</a:t>
            </a:r>
          </a:p>
        </p:txBody>
      </p:sp>
      <p:sp>
        <p:nvSpPr>
          <p:cNvPr id="83" name="TextBox 82">
            <a:extLst>
              <a:ext uri="{FF2B5EF4-FFF2-40B4-BE49-F238E27FC236}">
                <a16:creationId xmlns:a16="http://schemas.microsoft.com/office/drawing/2014/main" id="{46DA44D9-9C8A-8678-64C7-52BE8A209DA6}"/>
              </a:ext>
              <a:ext uri="{C183D7F6-B498-43B3-948B-1728B52AA6E4}">
                <adec:decorative xmlns:adec="http://schemas.microsoft.com/office/drawing/2017/decorative" val="1"/>
              </a:ext>
            </a:extLst>
          </p:cNvPr>
          <p:cNvSpPr txBox="1"/>
          <p:nvPr/>
        </p:nvSpPr>
        <p:spPr>
          <a:xfrm>
            <a:off x="6085779" y="4945593"/>
            <a:ext cx="1016872"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rgbClr val="5C5B5A"/>
                </a:solidFill>
                <a:effectLst/>
                <a:uLnTx/>
                <a:uFillTx/>
                <a:latin typeface="Arial"/>
                <a:ea typeface="+mn-ea"/>
                <a:cs typeface="+mn-cs"/>
              </a:rPr>
              <a:t>49%</a:t>
            </a:r>
          </a:p>
        </p:txBody>
      </p:sp>
      <p:sp>
        <p:nvSpPr>
          <p:cNvPr id="85" name="TextBox 84">
            <a:extLst>
              <a:ext uri="{FF2B5EF4-FFF2-40B4-BE49-F238E27FC236}">
                <a16:creationId xmlns:a16="http://schemas.microsoft.com/office/drawing/2014/main" id="{372DE9FA-C274-0F92-2B9B-5EC261374584}"/>
              </a:ext>
              <a:ext uri="{C183D7F6-B498-43B3-948B-1728B52AA6E4}">
                <adec:decorative xmlns:adec="http://schemas.microsoft.com/office/drawing/2017/decorative" val="1"/>
              </a:ext>
            </a:extLst>
          </p:cNvPr>
          <p:cNvSpPr txBox="1"/>
          <p:nvPr/>
        </p:nvSpPr>
        <p:spPr>
          <a:xfrm>
            <a:off x="6977156" y="4989797"/>
            <a:ext cx="2888060" cy="215444"/>
          </a:xfrm>
          <a:prstGeom prst="rect">
            <a:avLst/>
          </a:prstGeom>
          <a:noFill/>
        </p:spPr>
        <p:txBody>
          <a:bodyPr wrap="square" lIns="0" tIns="0" rIns="0" bIns="0"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GB" sz="1400" dirty="0">
                <a:solidFill>
                  <a:srgbClr val="5C5B5A"/>
                </a:solidFill>
                <a:latin typeface="Arial"/>
              </a:rPr>
              <a:t>Are s</a:t>
            </a:r>
            <a:r>
              <a:rPr kumimoji="0" lang="en-GB" sz="1400" i="0" u="none" strike="noStrike" kern="1200" cap="none" spc="0" normalizeH="0" baseline="0" noProof="0" dirty="0">
                <a:ln>
                  <a:noFill/>
                </a:ln>
                <a:solidFill>
                  <a:srgbClr val="5C5B5A"/>
                </a:solidFill>
                <a:effectLst/>
                <a:uLnTx/>
                <a:uFillTx/>
                <a:latin typeface="Arial"/>
                <a:ea typeface="+mn-ea"/>
                <a:cs typeface="+mn-cs"/>
              </a:rPr>
              <a:t>hopping around more</a:t>
            </a:r>
          </a:p>
        </p:txBody>
      </p:sp>
      <p:sp>
        <p:nvSpPr>
          <p:cNvPr id="87" name="TextBox 86">
            <a:extLst>
              <a:ext uri="{FF2B5EF4-FFF2-40B4-BE49-F238E27FC236}">
                <a16:creationId xmlns:a16="http://schemas.microsoft.com/office/drawing/2014/main" id="{20319248-305F-CC76-3F44-E07A09B3EAB9}"/>
              </a:ext>
              <a:ext uri="{C183D7F6-B498-43B3-948B-1728B52AA6E4}">
                <adec:decorative xmlns:adec="http://schemas.microsoft.com/office/drawing/2017/decorative" val="1"/>
              </a:ext>
            </a:extLst>
          </p:cNvPr>
          <p:cNvSpPr txBox="1"/>
          <p:nvPr/>
        </p:nvSpPr>
        <p:spPr>
          <a:xfrm>
            <a:off x="6100418" y="5866728"/>
            <a:ext cx="1016872"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1" dirty="0">
                <a:solidFill>
                  <a:srgbClr val="5C5B5A"/>
                </a:solidFill>
                <a:latin typeface="Arial"/>
              </a:rPr>
              <a:t>36</a:t>
            </a:r>
            <a:r>
              <a:rPr kumimoji="0" lang="en-GB" b="1" i="0" u="none" strike="noStrike" kern="1200" cap="none" spc="0" normalizeH="0" baseline="0" noProof="0" dirty="0">
                <a:ln>
                  <a:noFill/>
                </a:ln>
                <a:solidFill>
                  <a:srgbClr val="5C5B5A"/>
                </a:solidFill>
                <a:effectLst/>
                <a:uLnTx/>
                <a:uFillTx/>
                <a:latin typeface="Arial"/>
                <a:ea typeface="+mn-ea"/>
                <a:cs typeface="+mn-cs"/>
              </a:rPr>
              <a:t>%</a:t>
            </a:r>
          </a:p>
        </p:txBody>
      </p:sp>
      <p:sp>
        <p:nvSpPr>
          <p:cNvPr id="89" name="TextBox 88">
            <a:extLst>
              <a:ext uri="{FF2B5EF4-FFF2-40B4-BE49-F238E27FC236}">
                <a16:creationId xmlns:a16="http://schemas.microsoft.com/office/drawing/2014/main" id="{DF1F088D-EDF8-3518-4893-4D6333DEDFF6}"/>
              </a:ext>
              <a:ext uri="{C183D7F6-B498-43B3-948B-1728B52AA6E4}">
                <adec:decorative xmlns:adec="http://schemas.microsoft.com/office/drawing/2017/decorative" val="1"/>
              </a:ext>
            </a:extLst>
          </p:cNvPr>
          <p:cNvSpPr txBox="1"/>
          <p:nvPr/>
        </p:nvSpPr>
        <p:spPr>
          <a:xfrm>
            <a:off x="6977156" y="5952994"/>
            <a:ext cx="5059845" cy="215444"/>
          </a:xfrm>
          <a:prstGeom prst="rect">
            <a:avLst/>
          </a:prstGeom>
          <a:noFill/>
        </p:spPr>
        <p:txBody>
          <a:bodyPr wrap="square" lIns="0" tIns="0" rIns="0" bIns="0"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400" i="0" u="none" strike="noStrike" kern="1200" cap="none" spc="0" normalizeH="0" baseline="0" noProof="0" dirty="0">
                <a:ln>
                  <a:noFill/>
                </a:ln>
                <a:solidFill>
                  <a:srgbClr val="5C5B5A"/>
                </a:solidFill>
                <a:effectLst/>
                <a:uLnTx/>
                <a:uFillTx/>
                <a:latin typeface="Arial"/>
                <a:ea typeface="+mn-ea"/>
                <a:cs typeface="+mn-cs"/>
              </a:rPr>
              <a:t>Are cutting back on non-essential journeys in their own vehicle </a:t>
            </a:r>
          </a:p>
        </p:txBody>
      </p:sp>
      <p:graphicFrame>
        <p:nvGraphicFramePr>
          <p:cNvPr id="35" name="Chart 34" descr="Stacked bar chart showing changes in the cost of living. 73% say their cost of living has increased, compared to 67% of the national average. 25% say their cost of living has stayed the same, compared to 30% of the national average.">
            <a:extLst>
              <a:ext uri="{FF2B5EF4-FFF2-40B4-BE49-F238E27FC236}">
                <a16:creationId xmlns:a16="http://schemas.microsoft.com/office/drawing/2014/main" id="{1BDF15EC-1EF0-4DD4-8464-53F553D91D82}"/>
              </a:ext>
            </a:extLst>
          </p:cNvPr>
          <p:cNvGraphicFramePr/>
          <p:nvPr>
            <p:extLst>
              <p:ext uri="{D42A27DB-BD31-4B8C-83A1-F6EECF244321}">
                <p14:modId xmlns:p14="http://schemas.microsoft.com/office/powerpoint/2010/main" val="3429191297"/>
              </p:ext>
            </p:extLst>
          </p:nvPr>
        </p:nvGraphicFramePr>
        <p:xfrm>
          <a:off x="433364" y="4212836"/>
          <a:ext cx="4655621" cy="2227306"/>
        </p:xfrm>
        <a:graphic>
          <a:graphicData uri="http://schemas.openxmlformats.org/drawingml/2006/chart">
            <c:chart xmlns:c="http://schemas.openxmlformats.org/drawingml/2006/chart" xmlns:r="http://schemas.openxmlformats.org/officeDocument/2006/relationships" r:id="rId14"/>
          </a:graphicData>
        </a:graphic>
      </p:graphicFrame>
      <p:sp>
        <p:nvSpPr>
          <p:cNvPr id="38" name="TextBox 37">
            <a:extLst>
              <a:ext uri="{FF2B5EF4-FFF2-40B4-BE49-F238E27FC236}">
                <a16:creationId xmlns:a16="http://schemas.microsoft.com/office/drawing/2014/main" id="{8AA140C0-3E7D-4C08-A778-E0DBAF9605AE}"/>
              </a:ext>
              <a:ext uri="{C183D7F6-B498-43B3-948B-1728B52AA6E4}">
                <adec:decorative xmlns:adec="http://schemas.microsoft.com/office/drawing/2017/decorative" val="1"/>
              </a:ext>
            </a:extLst>
          </p:cNvPr>
          <p:cNvSpPr txBox="1"/>
          <p:nvPr/>
        </p:nvSpPr>
        <p:spPr>
          <a:xfrm>
            <a:off x="10600459" y="4358767"/>
            <a:ext cx="1488203" cy="55399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rgbClr val="5C5B5A"/>
                </a:solidFill>
                <a:latin typeface="Arial"/>
              </a:rPr>
              <a:t>Figures in brackets from GB benchmarking</a:t>
            </a:r>
            <a:endParaRPr kumimoji="0" lang="en-GB" sz="1200" i="0" u="none" strike="noStrike" kern="1200" cap="none" spc="0" normalizeH="0" baseline="0" noProof="0" dirty="0">
              <a:ln>
                <a:noFill/>
              </a:ln>
              <a:solidFill>
                <a:srgbClr val="5C5B5A"/>
              </a:solidFill>
              <a:effectLst/>
              <a:uLnTx/>
              <a:uFillTx/>
              <a:latin typeface="Arial"/>
              <a:ea typeface="+mn-ea"/>
              <a:cs typeface="+mn-cs"/>
            </a:endParaRPr>
          </a:p>
        </p:txBody>
      </p:sp>
      <p:sp>
        <p:nvSpPr>
          <p:cNvPr id="39" name="TextBox 38">
            <a:extLst>
              <a:ext uri="{FF2B5EF4-FFF2-40B4-BE49-F238E27FC236}">
                <a16:creationId xmlns:a16="http://schemas.microsoft.com/office/drawing/2014/main" id="{8EC5FCD4-022F-419F-AED7-138B0169D897}"/>
              </a:ext>
              <a:ext uri="{C183D7F6-B498-43B3-948B-1728B52AA6E4}">
                <adec:decorative xmlns:adec="http://schemas.microsoft.com/office/drawing/2017/decorative" val="1"/>
              </a:ext>
            </a:extLst>
          </p:cNvPr>
          <p:cNvSpPr txBox="1"/>
          <p:nvPr/>
        </p:nvSpPr>
        <p:spPr>
          <a:xfrm>
            <a:off x="6085779" y="4341530"/>
            <a:ext cx="1016872"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i="0" u="none" strike="noStrike" kern="1200" cap="none" spc="0" normalizeH="0" baseline="0" noProof="0" dirty="0">
                <a:ln>
                  <a:noFill/>
                </a:ln>
                <a:solidFill>
                  <a:srgbClr val="5C5B5A"/>
                </a:solidFill>
                <a:effectLst/>
                <a:uLnTx/>
                <a:uFillTx/>
                <a:latin typeface="Arial"/>
                <a:ea typeface="+mn-ea"/>
                <a:cs typeface="+mn-cs"/>
              </a:rPr>
              <a:t>(66%)</a:t>
            </a:r>
          </a:p>
        </p:txBody>
      </p:sp>
      <p:sp>
        <p:nvSpPr>
          <p:cNvPr id="41" name="TextBox 40">
            <a:extLst>
              <a:ext uri="{FF2B5EF4-FFF2-40B4-BE49-F238E27FC236}">
                <a16:creationId xmlns:a16="http://schemas.microsoft.com/office/drawing/2014/main" id="{4D519A73-0D89-4B53-9C6D-727DC04A4C6B}"/>
              </a:ext>
              <a:ext uri="{C183D7F6-B498-43B3-948B-1728B52AA6E4}">
                <adec:decorative xmlns:adec="http://schemas.microsoft.com/office/drawing/2017/decorative" val="1"/>
              </a:ext>
            </a:extLst>
          </p:cNvPr>
          <p:cNvSpPr txBox="1"/>
          <p:nvPr/>
        </p:nvSpPr>
        <p:spPr>
          <a:xfrm>
            <a:off x="6085779" y="4759186"/>
            <a:ext cx="1016872"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i="0" u="none" strike="noStrike" kern="1200" cap="none" spc="0" normalizeH="0" baseline="0" noProof="0" dirty="0">
                <a:ln>
                  <a:noFill/>
                </a:ln>
                <a:solidFill>
                  <a:srgbClr val="5C5B5A"/>
                </a:solidFill>
                <a:effectLst/>
                <a:uLnTx/>
                <a:uFillTx/>
                <a:latin typeface="Arial"/>
                <a:ea typeface="+mn-ea"/>
                <a:cs typeface="+mn-cs"/>
              </a:rPr>
              <a:t>(</a:t>
            </a:r>
            <a:r>
              <a:rPr lang="en-GB" sz="1200" dirty="0">
                <a:solidFill>
                  <a:srgbClr val="5C5B5A"/>
                </a:solidFill>
                <a:latin typeface="Arial"/>
              </a:rPr>
              <a:t>49</a:t>
            </a:r>
            <a:r>
              <a:rPr kumimoji="0" lang="en-GB" sz="1200" i="0" u="none" strike="noStrike" kern="1200" cap="none" spc="0" normalizeH="0" baseline="0" noProof="0" dirty="0">
                <a:ln>
                  <a:noFill/>
                </a:ln>
                <a:solidFill>
                  <a:srgbClr val="5C5B5A"/>
                </a:solidFill>
                <a:effectLst/>
                <a:uLnTx/>
                <a:uFillTx/>
                <a:latin typeface="Arial"/>
                <a:ea typeface="+mn-ea"/>
                <a:cs typeface="+mn-cs"/>
              </a:rPr>
              <a:t>%)</a:t>
            </a:r>
          </a:p>
        </p:txBody>
      </p:sp>
      <p:sp>
        <p:nvSpPr>
          <p:cNvPr id="42" name="TextBox 41">
            <a:extLst>
              <a:ext uri="{FF2B5EF4-FFF2-40B4-BE49-F238E27FC236}">
                <a16:creationId xmlns:a16="http://schemas.microsoft.com/office/drawing/2014/main" id="{0C9C41C2-51AF-4BF4-89C6-4CE1523547D9}"/>
              </a:ext>
              <a:ext uri="{C183D7F6-B498-43B3-948B-1728B52AA6E4}">
                <adec:decorative xmlns:adec="http://schemas.microsoft.com/office/drawing/2017/decorative" val="1"/>
              </a:ext>
            </a:extLst>
          </p:cNvPr>
          <p:cNvSpPr txBox="1"/>
          <p:nvPr/>
        </p:nvSpPr>
        <p:spPr>
          <a:xfrm>
            <a:off x="6085779" y="5609282"/>
            <a:ext cx="1016872"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i="0" u="none" strike="noStrike" kern="1200" cap="none" spc="0" normalizeH="0" baseline="0" noProof="0" dirty="0">
                <a:ln>
                  <a:noFill/>
                </a:ln>
                <a:solidFill>
                  <a:srgbClr val="5C5B5A"/>
                </a:solidFill>
                <a:effectLst/>
                <a:uLnTx/>
                <a:uFillTx/>
                <a:latin typeface="Arial"/>
                <a:ea typeface="+mn-ea"/>
                <a:cs typeface="+mn-cs"/>
              </a:rPr>
              <a:t>(44%)</a:t>
            </a:r>
          </a:p>
        </p:txBody>
      </p:sp>
      <p:sp>
        <p:nvSpPr>
          <p:cNvPr id="43" name="TextBox 42">
            <a:extLst>
              <a:ext uri="{FF2B5EF4-FFF2-40B4-BE49-F238E27FC236}">
                <a16:creationId xmlns:a16="http://schemas.microsoft.com/office/drawing/2014/main" id="{3FED6AF9-8819-4556-9504-708A524D0644}"/>
              </a:ext>
              <a:ext uri="{C183D7F6-B498-43B3-948B-1728B52AA6E4}">
                <adec:decorative xmlns:adec="http://schemas.microsoft.com/office/drawing/2017/decorative" val="1"/>
              </a:ext>
            </a:extLst>
          </p:cNvPr>
          <p:cNvSpPr txBox="1"/>
          <p:nvPr/>
        </p:nvSpPr>
        <p:spPr>
          <a:xfrm>
            <a:off x="6085779" y="5162395"/>
            <a:ext cx="1016872"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i="0" u="none" strike="noStrike" kern="1200" cap="none" spc="0" normalizeH="0" baseline="0" noProof="0" dirty="0">
                <a:ln>
                  <a:noFill/>
                </a:ln>
                <a:solidFill>
                  <a:srgbClr val="5C5B5A"/>
                </a:solidFill>
                <a:effectLst/>
                <a:uLnTx/>
                <a:uFillTx/>
                <a:latin typeface="Arial"/>
                <a:ea typeface="+mn-ea"/>
                <a:cs typeface="+mn-cs"/>
              </a:rPr>
              <a:t>(</a:t>
            </a:r>
            <a:r>
              <a:rPr lang="en-GB" sz="1200" dirty="0">
                <a:solidFill>
                  <a:srgbClr val="5C5B5A"/>
                </a:solidFill>
                <a:latin typeface="Arial"/>
              </a:rPr>
              <a:t>49</a:t>
            </a:r>
            <a:r>
              <a:rPr kumimoji="0" lang="en-GB" sz="1200" i="0" u="none" strike="noStrike" kern="1200" cap="none" spc="0" normalizeH="0" baseline="0" noProof="0" dirty="0">
                <a:ln>
                  <a:noFill/>
                </a:ln>
                <a:solidFill>
                  <a:srgbClr val="5C5B5A"/>
                </a:solidFill>
                <a:effectLst/>
                <a:uLnTx/>
                <a:uFillTx/>
                <a:latin typeface="Arial"/>
                <a:ea typeface="+mn-ea"/>
                <a:cs typeface="+mn-cs"/>
              </a:rPr>
              <a:t>%)</a:t>
            </a:r>
          </a:p>
        </p:txBody>
      </p:sp>
      <p:sp>
        <p:nvSpPr>
          <p:cNvPr id="44" name="TextBox 43">
            <a:extLst>
              <a:ext uri="{FF2B5EF4-FFF2-40B4-BE49-F238E27FC236}">
                <a16:creationId xmlns:a16="http://schemas.microsoft.com/office/drawing/2014/main" id="{057C385F-6816-4F37-A464-3B4CE64AC538}"/>
              </a:ext>
              <a:ext uri="{C183D7F6-B498-43B3-948B-1728B52AA6E4}">
                <adec:decorative xmlns:adec="http://schemas.microsoft.com/office/drawing/2017/decorative" val="1"/>
              </a:ext>
            </a:extLst>
          </p:cNvPr>
          <p:cNvSpPr txBox="1"/>
          <p:nvPr/>
        </p:nvSpPr>
        <p:spPr>
          <a:xfrm>
            <a:off x="6100418" y="6102775"/>
            <a:ext cx="1016872"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i="0" u="none" strike="noStrike" kern="1200" cap="none" spc="0" normalizeH="0" baseline="0" noProof="0" dirty="0">
                <a:ln>
                  <a:noFill/>
                </a:ln>
                <a:solidFill>
                  <a:srgbClr val="5C5B5A"/>
                </a:solidFill>
                <a:effectLst/>
                <a:uLnTx/>
                <a:uFillTx/>
                <a:latin typeface="Arial"/>
                <a:ea typeface="+mn-ea"/>
                <a:cs typeface="+mn-cs"/>
              </a:rPr>
              <a:t>(33%)</a:t>
            </a:r>
          </a:p>
        </p:txBody>
      </p:sp>
      <p:sp>
        <p:nvSpPr>
          <p:cNvPr id="2" name="Footer Placeholder 4">
            <a:extLst>
              <a:ext uri="{FF2B5EF4-FFF2-40B4-BE49-F238E27FC236}">
                <a16:creationId xmlns:a16="http://schemas.microsoft.com/office/drawing/2014/main" id="{56ADBB06-7022-284B-45CA-872D0848CB17}"/>
              </a:ext>
            </a:extLst>
          </p:cNvPr>
          <p:cNvSpPr txBox="1">
            <a:spLocks/>
          </p:cNvSpPr>
          <p:nvPr/>
        </p:nvSpPr>
        <p:spPr>
          <a:xfrm>
            <a:off x="391548" y="6352040"/>
            <a:ext cx="10953012" cy="36648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panose="020B0604020202020204" pitchFamily="34" charset="0"/>
                <a:cs typeface="Arial" panose="020B0604020202020204" pitchFamily="34" charset="0"/>
              </a:rPr>
              <a:t>All data is from May (S7). ONS data was published on </a:t>
            </a:r>
            <a:r>
              <a:rPr lang="en-GB" sz="1000" dirty="0">
                <a:solidFill>
                  <a:srgbClr val="FFFFFF">
                    <a:lumMod val="50000"/>
                  </a:srgbClr>
                </a:solidFill>
                <a:latin typeface="Arial" panose="020B0604020202020204" pitchFamily="34" charset="0"/>
                <a:cs typeface="Arial" panose="020B0604020202020204" pitchFamily="34" charset="0"/>
              </a:rPr>
              <a:t>19th</a:t>
            </a:r>
            <a:r>
              <a:rPr kumimoji="0" lang="en-GB" sz="1000" b="0" i="0" u="none" strike="noStrike" kern="1200" cap="none" spc="0" normalizeH="0" baseline="0" noProof="0" dirty="0">
                <a:ln>
                  <a:noFill/>
                </a:ln>
                <a:solidFill>
                  <a:srgbClr val="FFFFFF">
                    <a:lumMod val="50000"/>
                  </a:srgbClr>
                </a:solidFill>
                <a:effectLst/>
                <a:uLnTx/>
                <a:uFillTx/>
                <a:latin typeface="Arial" panose="020B0604020202020204" pitchFamily="34" charset="0"/>
                <a:cs typeface="Arial" panose="020B0604020202020204" pitchFamily="34" charset="0"/>
              </a:rPr>
              <a:t> May 2023. Unweighted base: </a:t>
            </a:r>
            <a:r>
              <a:rPr lang="en-GB" sz="1000" dirty="0">
                <a:solidFill>
                  <a:srgbClr val="FFFFFF">
                    <a:lumMod val="50000"/>
                  </a:srgbClr>
                </a:solidFill>
                <a:latin typeface="Arial" panose="020B0604020202020204" pitchFamily="34" charset="0"/>
                <a:cs typeface="Arial" panose="020B0604020202020204" pitchFamily="34" charset="0"/>
              </a:rPr>
              <a:t>1488 </a:t>
            </a:r>
            <a:r>
              <a:rPr kumimoji="0" lang="en-GB" sz="1000" b="0" i="0" u="none" strike="noStrike" kern="1200" cap="none" spc="0" normalizeH="0" baseline="0" noProof="0" dirty="0">
                <a:ln>
                  <a:noFill/>
                </a:ln>
                <a:solidFill>
                  <a:srgbClr val="FFFFFF">
                    <a:lumMod val="50000"/>
                  </a:srgbClr>
                </a:solidFill>
                <a:effectLst/>
                <a:uLnTx/>
                <a:uFillTx/>
                <a:latin typeface="Arial" panose="020B0604020202020204" pitchFamily="34" charset="0"/>
                <a:cs typeface="Arial" panose="020B0604020202020204" pitchFamily="34" charset="0"/>
              </a:rPr>
              <a:t>(All respondents); 1108 (All who have had their cost of living increase)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solidFill>
                  <a:srgbClr val="FFFFFF">
                    <a:lumMod val="50000"/>
                  </a:srgbClr>
                </a:solidFill>
                <a:latin typeface="Arial" panose="020B0604020202020204" pitchFamily="34" charset="0"/>
                <a:cs typeface="Arial" panose="020B0604020202020204" pitchFamily="34" charset="0"/>
              </a:rPr>
              <a:t>*Not asked in the ONS survey</a:t>
            </a:r>
            <a:r>
              <a:rPr kumimoji="0" lang="en-GB" sz="1000" b="0" i="0" u="none" strike="noStrike" kern="1200" cap="none" spc="0" normalizeH="0" baseline="0" noProof="0" dirty="0">
                <a:ln>
                  <a:noFill/>
                </a:ln>
                <a:solidFill>
                  <a:srgbClr val="FFFFFF">
                    <a:lumMod val="50000"/>
                  </a:srgbClr>
                </a:solidFill>
                <a:effectLst/>
                <a:uLnTx/>
                <a:uFillTx/>
                <a:latin typeface="Arial" panose="020B0604020202020204" pitchFamily="34" charset="0"/>
                <a:cs typeface="Arial" panose="020B0604020202020204" pitchFamily="34" charset="0"/>
              </a:rPr>
              <a:t>	</a:t>
            </a:r>
          </a:p>
        </p:txBody>
      </p:sp>
      <p:sp>
        <p:nvSpPr>
          <p:cNvPr id="40" name="Slide Number Placeholder 4">
            <a:extLst>
              <a:ext uri="{FF2B5EF4-FFF2-40B4-BE49-F238E27FC236}">
                <a16:creationId xmlns:a16="http://schemas.microsoft.com/office/drawing/2014/main" id="{BFDDA40A-C568-4D72-B229-0FA6A80D17A5}"/>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27</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7" name="TextBox 6">
            <a:extLst>
              <a:ext uri="{FF2B5EF4-FFF2-40B4-BE49-F238E27FC236}">
                <a16:creationId xmlns:a16="http://schemas.microsoft.com/office/drawing/2014/main" id="{69B1E192-B70D-DF34-2992-64C5EB259BD7}"/>
              </a:ext>
            </a:extLst>
          </p:cNvPr>
          <p:cNvSpPr txBox="1"/>
          <p:nvPr/>
        </p:nvSpPr>
        <p:spPr>
          <a:xfrm>
            <a:off x="1681517" y="2679684"/>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lumMod val="50000"/>
                  </a:prstClr>
                </a:solidFill>
                <a:effectLst/>
                <a:uLnTx/>
                <a:uFillTx/>
                <a:latin typeface="Arial" panose="020B0604020202020204"/>
                <a:ea typeface="+mn-ea"/>
                <a:cs typeface="+mn-cs"/>
              </a:rPr>
              <a:t>(-3pp)</a:t>
            </a:r>
          </a:p>
        </p:txBody>
      </p:sp>
      <p:sp>
        <p:nvSpPr>
          <p:cNvPr id="8" name="TextBox 7">
            <a:extLst>
              <a:ext uri="{FF2B5EF4-FFF2-40B4-BE49-F238E27FC236}">
                <a16:creationId xmlns:a16="http://schemas.microsoft.com/office/drawing/2014/main" id="{EA032DFC-155D-1B3E-5FA4-FD7642F9EB73}"/>
              </a:ext>
            </a:extLst>
          </p:cNvPr>
          <p:cNvSpPr txBox="1"/>
          <p:nvPr/>
        </p:nvSpPr>
        <p:spPr>
          <a:xfrm>
            <a:off x="2553839" y="2679684"/>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lumMod val="50000"/>
                  </a:prstClr>
                </a:solidFill>
                <a:effectLst/>
                <a:uLnTx/>
                <a:uFillTx/>
                <a:latin typeface="Arial" panose="020B0604020202020204"/>
                <a:ea typeface="+mn-ea"/>
                <a:cs typeface="+mn-cs"/>
              </a:rPr>
              <a:t>(-1pp)</a:t>
            </a:r>
          </a:p>
        </p:txBody>
      </p:sp>
      <p:sp>
        <p:nvSpPr>
          <p:cNvPr id="9" name="TextBox 8">
            <a:extLst>
              <a:ext uri="{FF2B5EF4-FFF2-40B4-BE49-F238E27FC236}">
                <a16:creationId xmlns:a16="http://schemas.microsoft.com/office/drawing/2014/main" id="{6D73474E-E82D-7698-2999-888E77AD7EA7}"/>
              </a:ext>
            </a:extLst>
          </p:cNvPr>
          <p:cNvSpPr txBox="1"/>
          <p:nvPr/>
        </p:nvSpPr>
        <p:spPr>
          <a:xfrm>
            <a:off x="3342634" y="2679684"/>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lumMod val="50000"/>
                  </a:prstClr>
                </a:solidFill>
                <a:effectLst/>
                <a:uLnTx/>
                <a:uFillTx/>
                <a:latin typeface="Arial" panose="020B0604020202020204"/>
                <a:ea typeface="+mn-ea"/>
                <a:cs typeface="+mn-cs"/>
              </a:rPr>
              <a:t>(+4pp)</a:t>
            </a:r>
          </a:p>
        </p:txBody>
      </p:sp>
      <p:sp>
        <p:nvSpPr>
          <p:cNvPr id="10" name="TextBox 9">
            <a:extLst>
              <a:ext uri="{FF2B5EF4-FFF2-40B4-BE49-F238E27FC236}">
                <a16:creationId xmlns:a16="http://schemas.microsoft.com/office/drawing/2014/main" id="{FE610E26-074A-FCE2-0B41-67A2450C26B2}"/>
              </a:ext>
            </a:extLst>
          </p:cNvPr>
          <p:cNvSpPr txBox="1"/>
          <p:nvPr/>
        </p:nvSpPr>
        <p:spPr>
          <a:xfrm>
            <a:off x="2193514" y="4962008"/>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lumMod val="50000"/>
                  </a:prstClr>
                </a:solidFill>
                <a:effectLst/>
                <a:uLnTx/>
                <a:uFillTx/>
                <a:latin typeface="Arial" panose="020B0604020202020204"/>
                <a:ea typeface="+mn-ea"/>
                <a:cs typeface="+mn-cs"/>
              </a:rPr>
              <a:t>(-2pp)</a:t>
            </a:r>
          </a:p>
        </p:txBody>
      </p:sp>
      <p:sp>
        <p:nvSpPr>
          <p:cNvPr id="12" name="TextBox 11">
            <a:extLst>
              <a:ext uri="{FF2B5EF4-FFF2-40B4-BE49-F238E27FC236}">
                <a16:creationId xmlns:a16="http://schemas.microsoft.com/office/drawing/2014/main" id="{14FF4C3C-33D6-EA50-5138-B58AAA429C72}"/>
              </a:ext>
            </a:extLst>
          </p:cNvPr>
          <p:cNvSpPr txBox="1"/>
          <p:nvPr/>
        </p:nvSpPr>
        <p:spPr>
          <a:xfrm>
            <a:off x="3410998" y="4962008"/>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lumMod val="50000"/>
                  </a:prstClr>
                </a:solidFill>
                <a:effectLst/>
                <a:uLnTx/>
                <a:uFillTx/>
                <a:latin typeface="Arial" panose="020B0604020202020204"/>
                <a:ea typeface="+mn-ea"/>
                <a:cs typeface="+mn-cs"/>
              </a:rPr>
              <a:t>(+1pp)</a:t>
            </a:r>
          </a:p>
        </p:txBody>
      </p:sp>
      <p:sp>
        <p:nvSpPr>
          <p:cNvPr id="13" name="TextBox 12">
            <a:extLst>
              <a:ext uri="{FF2B5EF4-FFF2-40B4-BE49-F238E27FC236}">
                <a16:creationId xmlns:a16="http://schemas.microsoft.com/office/drawing/2014/main" id="{B5DBD0D7-A241-69C9-7E4C-38FF71173F89}"/>
              </a:ext>
            </a:extLst>
          </p:cNvPr>
          <p:cNvSpPr txBox="1"/>
          <p:nvPr/>
        </p:nvSpPr>
        <p:spPr>
          <a:xfrm>
            <a:off x="2151100" y="5849665"/>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lumMod val="50000"/>
                  </a:prstClr>
                </a:solidFill>
                <a:effectLst/>
                <a:uLnTx/>
                <a:uFillTx/>
                <a:latin typeface="Arial" panose="020B0604020202020204"/>
                <a:ea typeface="+mn-ea"/>
                <a:cs typeface="+mn-cs"/>
              </a:rPr>
              <a:t>(-4pp)</a:t>
            </a:r>
          </a:p>
        </p:txBody>
      </p:sp>
      <p:sp>
        <p:nvSpPr>
          <p:cNvPr id="15" name="TextBox 14">
            <a:extLst>
              <a:ext uri="{FF2B5EF4-FFF2-40B4-BE49-F238E27FC236}">
                <a16:creationId xmlns:a16="http://schemas.microsoft.com/office/drawing/2014/main" id="{3634B43E-576F-3371-04EF-8EE83355D267}"/>
              </a:ext>
            </a:extLst>
          </p:cNvPr>
          <p:cNvSpPr txBox="1"/>
          <p:nvPr/>
        </p:nvSpPr>
        <p:spPr>
          <a:xfrm>
            <a:off x="3342433" y="5849665"/>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lumMod val="50000"/>
                  </a:prstClr>
                </a:solidFill>
                <a:effectLst/>
                <a:uLnTx/>
                <a:uFillTx/>
                <a:latin typeface="Arial" panose="020B0604020202020204"/>
                <a:ea typeface="+mn-ea"/>
                <a:cs typeface="+mn-cs"/>
              </a:rPr>
              <a:t>(+3pp)</a:t>
            </a:r>
          </a:p>
        </p:txBody>
      </p:sp>
      <p:sp>
        <p:nvSpPr>
          <p:cNvPr id="48" name="TextBox 47">
            <a:extLst>
              <a:ext uri="{FF2B5EF4-FFF2-40B4-BE49-F238E27FC236}">
                <a16:creationId xmlns:a16="http://schemas.microsoft.com/office/drawing/2014/main" id="{B67DADD0-7FAD-4248-9BB7-354EDF9C9F8F}"/>
              </a:ext>
              <a:ext uri="{C183D7F6-B498-43B3-948B-1728B52AA6E4}">
                <adec:decorative xmlns:adec="http://schemas.microsoft.com/office/drawing/2017/decorative" val="1"/>
              </a:ext>
            </a:extLst>
          </p:cNvPr>
          <p:cNvSpPr txBox="1"/>
          <p:nvPr/>
        </p:nvSpPr>
        <p:spPr>
          <a:xfrm>
            <a:off x="1255402" y="1679365"/>
            <a:ext cx="2911852" cy="15388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solidFill>
                  <a:srgbClr val="5C5B5A"/>
                </a:solidFill>
                <a:latin typeface="Arial"/>
              </a:rPr>
              <a:t>Figures in brackets show change since Mar (S6)</a:t>
            </a:r>
            <a:endParaRPr kumimoji="0" lang="en-GB" sz="1000" i="0" u="none" strike="noStrike" kern="1200" cap="none" spc="0" normalizeH="0" baseline="0" noProof="0" dirty="0">
              <a:ln>
                <a:noFill/>
              </a:ln>
              <a:solidFill>
                <a:srgbClr val="5C5B5A"/>
              </a:solidFill>
              <a:effectLst/>
              <a:uLnTx/>
              <a:uFillTx/>
              <a:latin typeface="Arial"/>
              <a:ea typeface="+mn-ea"/>
              <a:cs typeface="+mn-cs"/>
            </a:endParaRPr>
          </a:p>
        </p:txBody>
      </p:sp>
      <p:sp>
        <p:nvSpPr>
          <p:cNvPr id="11" name="TextBox 10">
            <a:extLst>
              <a:ext uri="{FF2B5EF4-FFF2-40B4-BE49-F238E27FC236}">
                <a16:creationId xmlns:a16="http://schemas.microsoft.com/office/drawing/2014/main" id="{77E3C16B-DD48-9274-D97F-C0293BE086ED}"/>
              </a:ext>
              <a:ext uri="{C183D7F6-B498-43B3-948B-1728B52AA6E4}">
                <adec:decorative xmlns:adec="http://schemas.microsoft.com/office/drawing/2017/decorative" val="1"/>
              </a:ext>
            </a:extLst>
          </p:cNvPr>
          <p:cNvSpPr txBox="1"/>
          <p:nvPr/>
        </p:nvSpPr>
        <p:spPr>
          <a:xfrm>
            <a:off x="5883781" y="2148254"/>
            <a:ext cx="5699996" cy="707886"/>
          </a:xfrm>
          <a:prstGeom prst="rect">
            <a:avLst/>
          </a:prstGeom>
          <a:noFill/>
        </p:spPr>
        <p:txBody>
          <a:bodyPr wrap="square" lIns="0" tIns="0" rIns="0" bIns="0"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GB" b="1" dirty="0">
                <a:solidFill>
                  <a:srgbClr val="5C5B5A"/>
                </a:solidFill>
                <a:latin typeface="Arial"/>
              </a:rPr>
              <a:t>31% </a:t>
            </a:r>
            <a:r>
              <a:rPr lang="en-GB" sz="1400" dirty="0">
                <a:solidFill>
                  <a:srgbClr val="5C5B5A"/>
                </a:solidFill>
                <a:latin typeface="Arial"/>
              </a:rPr>
              <a:t>are saying the price of their rent or mortgage costs have increased – a significant rise since March, where only 24% said this had increased  </a:t>
            </a:r>
            <a:endParaRPr kumimoji="0" lang="en-GB" sz="1400" i="0" u="none" strike="noStrike" kern="1200" cap="none" spc="0" normalizeH="0" baseline="0" noProof="0" dirty="0">
              <a:ln>
                <a:noFill/>
              </a:ln>
              <a:solidFill>
                <a:srgbClr val="5C5B5A"/>
              </a:solidFill>
              <a:effectLst/>
              <a:uLnTx/>
              <a:uFillTx/>
              <a:latin typeface="Arial"/>
              <a:ea typeface="+mn-ea"/>
              <a:cs typeface="+mn-cs"/>
            </a:endParaRPr>
          </a:p>
        </p:txBody>
      </p:sp>
      <p:sp>
        <p:nvSpPr>
          <p:cNvPr id="16" name="TextBox 15">
            <a:extLst>
              <a:ext uri="{FF2B5EF4-FFF2-40B4-BE49-F238E27FC236}">
                <a16:creationId xmlns:a16="http://schemas.microsoft.com/office/drawing/2014/main" id="{F413E459-2C27-9A9F-52A3-76F651EBAE56}"/>
              </a:ext>
              <a:ext uri="{C183D7F6-B498-43B3-948B-1728B52AA6E4}">
                <adec:decorative xmlns:adec="http://schemas.microsoft.com/office/drawing/2017/decorative" val="1"/>
              </a:ext>
            </a:extLst>
          </p:cNvPr>
          <p:cNvSpPr txBox="1"/>
          <p:nvPr/>
        </p:nvSpPr>
        <p:spPr>
          <a:xfrm>
            <a:off x="5883781" y="1504670"/>
            <a:ext cx="5699996" cy="492443"/>
          </a:xfrm>
          <a:prstGeom prst="rect">
            <a:avLst/>
          </a:prstGeom>
          <a:noFill/>
        </p:spPr>
        <p:txBody>
          <a:bodyPr wrap="square" lIns="0" tIns="0" rIns="0" bIns="0"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GB" b="1" dirty="0">
                <a:solidFill>
                  <a:srgbClr val="5C5B5A"/>
                </a:solidFill>
                <a:latin typeface="Arial"/>
              </a:rPr>
              <a:t>89% </a:t>
            </a:r>
            <a:r>
              <a:rPr lang="en-GB" sz="1400" dirty="0">
                <a:solidFill>
                  <a:srgbClr val="5C5B5A"/>
                </a:solidFill>
                <a:latin typeface="Arial"/>
              </a:rPr>
              <a:t>say the price of their food shop has increased and</a:t>
            </a:r>
            <a:r>
              <a:rPr lang="en-GB" sz="1400" b="1" dirty="0">
                <a:solidFill>
                  <a:srgbClr val="5C5B5A"/>
                </a:solidFill>
                <a:latin typeface="Arial"/>
              </a:rPr>
              <a:t> </a:t>
            </a:r>
            <a:r>
              <a:rPr lang="en-GB" b="1" dirty="0">
                <a:solidFill>
                  <a:srgbClr val="5C5B5A"/>
                </a:solidFill>
                <a:latin typeface="Arial"/>
              </a:rPr>
              <a:t>74%</a:t>
            </a:r>
            <a:r>
              <a:rPr lang="en-GB" dirty="0">
                <a:solidFill>
                  <a:srgbClr val="5C5B5A"/>
                </a:solidFill>
                <a:latin typeface="Arial"/>
              </a:rPr>
              <a:t> </a:t>
            </a:r>
            <a:r>
              <a:rPr lang="en-GB" sz="1400" dirty="0">
                <a:solidFill>
                  <a:srgbClr val="5C5B5A"/>
                </a:solidFill>
                <a:latin typeface="Arial"/>
              </a:rPr>
              <a:t>say the price of their energy has gone up too</a:t>
            </a:r>
            <a:endParaRPr kumimoji="0" lang="en-GB" sz="1400" i="0" u="none" strike="noStrike" kern="1200" cap="none" spc="0" normalizeH="0" baseline="0" noProof="0" dirty="0">
              <a:ln>
                <a:noFill/>
              </a:ln>
              <a:solidFill>
                <a:srgbClr val="5C5B5A"/>
              </a:solidFill>
              <a:effectLst/>
              <a:uLnTx/>
              <a:uFillTx/>
              <a:latin typeface="Arial"/>
              <a:ea typeface="+mn-ea"/>
              <a:cs typeface="+mn-cs"/>
            </a:endParaRPr>
          </a:p>
        </p:txBody>
      </p:sp>
      <p:sp>
        <p:nvSpPr>
          <p:cNvPr id="17" name="TextBox 16">
            <a:extLst>
              <a:ext uri="{FF2B5EF4-FFF2-40B4-BE49-F238E27FC236}">
                <a16:creationId xmlns:a16="http://schemas.microsoft.com/office/drawing/2014/main" id="{F311FDEF-7BED-A9E5-A56D-1D0118561012}"/>
              </a:ext>
              <a:ext uri="{C183D7F6-B498-43B3-948B-1728B52AA6E4}">
                <adec:decorative xmlns:adec="http://schemas.microsoft.com/office/drawing/2017/decorative" val="1"/>
              </a:ext>
            </a:extLst>
          </p:cNvPr>
          <p:cNvSpPr txBox="1"/>
          <p:nvPr/>
        </p:nvSpPr>
        <p:spPr>
          <a:xfrm>
            <a:off x="5883781" y="3008490"/>
            <a:ext cx="5699996" cy="492443"/>
          </a:xfrm>
          <a:prstGeom prst="rect">
            <a:avLst/>
          </a:prstGeom>
          <a:noFill/>
        </p:spPr>
        <p:txBody>
          <a:bodyPr wrap="square" lIns="0" tIns="0" rIns="0" bIns="0"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GB" b="1" dirty="0">
                <a:solidFill>
                  <a:srgbClr val="5C5B5A"/>
                </a:solidFill>
                <a:latin typeface="Arial"/>
              </a:rPr>
              <a:t>12% </a:t>
            </a:r>
            <a:r>
              <a:rPr lang="en-GB" sz="1400" dirty="0">
                <a:solidFill>
                  <a:srgbClr val="5C5B5A"/>
                </a:solidFill>
                <a:latin typeface="Arial"/>
              </a:rPr>
              <a:t>of parents are saying the price of their childcare costs or other costs have also increased, rising to 16% in parents of under 5s</a:t>
            </a:r>
            <a:endParaRPr kumimoji="0" lang="en-GB" sz="1400" i="0" u="none" strike="noStrike" kern="1200" cap="none" spc="0" normalizeH="0" baseline="0" noProof="0" dirty="0">
              <a:ln>
                <a:noFill/>
              </a:ln>
              <a:solidFill>
                <a:srgbClr val="5C5B5A"/>
              </a:solidFill>
              <a:effectLst/>
              <a:uLnTx/>
              <a:uFillTx/>
              <a:latin typeface="Arial"/>
              <a:ea typeface="+mn-ea"/>
              <a:cs typeface="+mn-cs"/>
            </a:endParaRPr>
          </a:p>
        </p:txBody>
      </p:sp>
      <p:sp>
        <p:nvSpPr>
          <p:cNvPr id="5" name="TextBox 4">
            <a:extLst>
              <a:ext uri="{FF2B5EF4-FFF2-40B4-BE49-F238E27FC236}">
                <a16:creationId xmlns:a16="http://schemas.microsoft.com/office/drawing/2014/main" id="{1B9552F9-A45D-3EC7-6080-6D009DD550A7}"/>
              </a:ext>
              <a:ext uri="{C183D7F6-B498-43B3-948B-1728B52AA6E4}">
                <adec:decorative xmlns:adec="http://schemas.microsoft.com/office/drawing/2017/decorative" val="1"/>
              </a:ext>
            </a:extLst>
          </p:cNvPr>
          <p:cNvSpPr txBox="1"/>
          <p:nvPr/>
        </p:nvSpPr>
        <p:spPr>
          <a:xfrm>
            <a:off x="7089515" y="3884954"/>
            <a:ext cx="3288527" cy="23083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dirty="0">
                <a:ln>
                  <a:noFill/>
                </a:ln>
                <a:solidFill>
                  <a:srgbClr val="5C5B5A"/>
                </a:solidFill>
                <a:effectLst/>
                <a:uLnTx/>
                <a:uFillTx/>
                <a:latin typeface="Arial"/>
                <a:ea typeface="+mn-ea"/>
                <a:cs typeface="+mn-cs"/>
              </a:rPr>
              <a:t>As a response to rising costs…</a:t>
            </a:r>
            <a:endParaRPr lang="en-GB" sz="1500" b="1" dirty="0">
              <a:solidFill>
                <a:srgbClr val="5C5B5A"/>
              </a:solidFill>
              <a:latin typeface="Arial"/>
            </a:endParaRPr>
          </a:p>
        </p:txBody>
      </p:sp>
      <p:sp>
        <p:nvSpPr>
          <p:cNvPr id="3" name="TextBox 2">
            <a:extLst>
              <a:ext uri="{FF2B5EF4-FFF2-40B4-BE49-F238E27FC236}">
                <a16:creationId xmlns:a16="http://schemas.microsoft.com/office/drawing/2014/main" id="{1B24F2FF-C786-E2BE-D408-7F23531AE2CC}"/>
              </a:ext>
            </a:extLst>
          </p:cNvPr>
          <p:cNvSpPr txBox="1"/>
          <p:nvPr/>
        </p:nvSpPr>
        <p:spPr>
          <a:xfrm>
            <a:off x="463344" y="3121769"/>
            <a:ext cx="559770" cy="49244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C00000"/>
                </a:solidFill>
                <a:effectLst/>
                <a:uLnTx/>
                <a:uFillTx/>
                <a:latin typeface="Arial" panose="020B0604020202020204"/>
                <a:ea typeface="+mn-ea"/>
                <a:cs typeface="+mn-cs"/>
              </a:rPr>
              <a:t>69%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C5B5A"/>
                </a:solidFill>
                <a:effectLst/>
                <a:uLnTx/>
                <a:uFillTx/>
                <a:latin typeface="Arial" panose="020B0604020202020204"/>
                <a:ea typeface="+mn-ea"/>
                <a:cs typeface="+mn-cs"/>
              </a:rPr>
              <a:t>total</a:t>
            </a:r>
          </a:p>
        </p:txBody>
      </p:sp>
      <p:sp>
        <p:nvSpPr>
          <p:cNvPr id="6" name="TextBox 5">
            <a:extLst>
              <a:ext uri="{FF2B5EF4-FFF2-40B4-BE49-F238E27FC236}">
                <a16:creationId xmlns:a16="http://schemas.microsoft.com/office/drawing/2014/main" id="{9E8A39DA-97ED-5726-7873-868888D1992A}"/>
              </a:ext>
            </a:extLst>
          </p:cNvPr>
          <p:cNvSpPr txBox="1"/>
          <p:nvPr/>
        </p:nvSpPr>
        <p:spPr>
          <a:xfrm>
            <a:off x="1029735" y="3029436"/>
            <a:ext cx="1027204" cy="6771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C00000"/>
                </a:solidFill>
                <a:effectLst/>
                <a:uLnTx/>
                <a:uFillTx/>
                <a:latin typeface="Arial" panose="020B0604020202020204"/>
                <a:ea typeface="+mn-ea"/>
                <a:cs typeface="+mn-cs"/>
              </a:rPr>
              <a:t>89%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C5B5A"/>
                </a:solidFill>
                <a:effectLst/>
                <a:uLnTx/>
                <a:uFillTx/>
                <a:latin typeface="Arial" panose="020B0604020202020204"/>
                <a:ea typeface="+mn-ea"/>
                <a:cs typeface="+mn-cs"/>
              </a:rPr>
              <a:t>Low life satisfaction</a:t>
            </a:r>
          </a:p>
        </p:txBody>
      </p:sp>
      <p:sp>
        <p:nvSpPr>
          <p:cNvPr id="14" name="TextBox 13">
            <a:extLst>
              <a:ext uri="{FF2B5EF4-FFF2-40B4-BE49-F238E27FC236}">
                <a16:creationId xmlns:a16="http://schemas.microsoft.com/office/drawing/2014/main" id="{99CF5578-C613-2270-CF38-19E0359E68FF}"/>
              </a:ext>
            </a:extLst>
          </p:cNvPr>
          <p:cNvSpPr txBox="1"/>
          <p:nvPr/>
        </p:nvSpPr>
        <p:spPr>
          <a:xfrm>
            <a:off x="2063560" y="3029436"/>
            <a:ext cx="1027204" cy="6771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C00000"/>
                </a:solidFill>
                <a:effectLst/>
                <a:uLnTx/>
                <a:uFillTx/>
                <a:latin typeface="Arial" panose="020B0604020202020204"/>
                <a:ea typeface="+mn-ea"/>
                <a:cs typeface="+mn-cs"/>
              </a:rPr>
              <a:t>89%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C5B5A"/>
                </a:solidFill>
                <a:effectLst/>
                <a:uLnTx/>
                <a:uFillTx/>
                <a:latin typeface="Arial" panose="020B0604020202020204"/>
                <a:ea typeface="+mn-ea"/>
                <a:cs typeface="+mn-cs"/>
              </a:rPr>
              <a:t>Low happiness</a:t>
            </a:r>
          </a:p>
        </p:txBody>
      </p:sp>
      <p:sp>
        <p:nvSpPr>
          <p:cNvPr id="19" name="TextBox 18">
            <a:extLst>
              <a:ext uri="{FF2B5EF4-FFF2-40B4-BE49-F238E27FC236}">
                <a16:creationId xmlns:a16="http://schemas.microsoft.com/office/drawing/2014/main" id="{A3EDA7C8-37B6-A5EA-435B-5311CC4272C0}"/>
              </a:ext>
            </a:extLst>
          </p:cNvPr>
          <p:cNvSpPr txBox="1"/>
          <p:nvPr/>
        </p:nvSpPr>
        <p:spPr>
          <a:xfrm>
            <a:off x="3097385" y="3029436"/>
            <a:ext cx="1027204" cy="6771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C00000"/>
                </a:solidFill>
                <a:effectLst/>
                <a:uLnTx/>
                <a:uFillTx/>
                <a:latin typeface="Arial" panose="020B0604020202020204"/>
                <a:ea typeface="+mn-ea"/>
                <a:cs typeface="+mn-cs"/>
              </a:rPr>
              <a:t>88%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C5B5A"/>
                </a:solidFill>
                <a:effectLst/>
                <a:uLnTx/>
                <a:uFillTx/>
                <a:latin typeface="Arial" panose="020B0604020202020204"/>
                <a:ea typeface="+mn-ea"/>
                <a:cs typeface="+mn-cs"/>
              </a:rPr>
              <a:t>Low ‘life is worthwhile’</a:t>
            </a:r>
          </a:p>
        </p:txBody>
      </p:sp>
      <p:sp>
        <p:nvSpPr>
          <p:cNvPr id="20" name="TextBox 19">
            <a:extLst>
              <a:ext uri="{FF2B5EF4-FFF2-40B4-BE49-F238E27FC236}">
                <a16:creationId xmlns:a16="http://schemas.microsoft.com/office/drawing/2014/main" id="{222D2006-8F06-911B-BA9C-EBC2281E44FD}"/>
              </a:ext>
            </a:extLst>
          </p:cNvPr>
          <p:cNvSpPr txBox="1"/>
          <p:nvPr/>
        </p:nvSpPr>
        <p:spPr>
          <a:xfrm>
            <a:off x="4131211" y="3121769"/>
            <a:ext cx="1027204"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C00000"/>
                </a:solidFill>
                <a:effectLst/>
                <a:uLnTx/>
                <a:uFillTx/>
                <a:latin typeface="Arial" panose="020B0604020202020204"/>
                <a:ea typeface="+mn-ea"/>
                <a:cs typeface="+mn-cs"/>
              </a:rPr>
              <a:t>78%</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rgbClr val="5C5B5A"/>
                </a:solidFill>
                <a:latin typeface="Arial" panose="020B0604020202020204"/>
              </a:rPr>
              <a:t>High anxiety</a:t>
            </a:r>
            <a:endParaRPr kumimoji="0" lang="en-GB" sz="1200" b="0" i="0" u="none" strike="noStrike" kern="1200" cap="none" spc="0" normalizeH="0" baseline="0" noProof="0" dirty="0">
              <a:ln>
                <a:noFill/>
              </a:ln>
              <a:solidFill>
                <a:srgbClr val="5C5B5A"/>
              </a:solidFill>
              <a:effectLst/>
              <a:uLnTx/>
              <a:uFillTx/>
              <a:latin typeface="Arial" panose="020B0604020202020204"/>
              <a:ea typeface="+mn-ea"/>
              <a:cs typeface="+mn-cs"/>
            </a:endParaRPr>
          </a:p>
        </p:txBody>
      </p:sp>
      <p:cxnSp>
        <p:nvCxnSpPr>
          <p:cNvPr id="21" name="Straight Connector 20">
            <a:extLst>
              <a:ext uri="{FF2B5EF4-FFF2-40B4-BE49-F238E27FC236}">
                <a16:creationId xmlns:a16="http://schemas.microsoft.com/office/drawing/2014/main" id="{80600854-2AEC-3C3C-E80F-EBA0C2563044}"/>
              </a:ext>
              <a:ext uri="{C183D7F6-B498-43B3-948B-1728B52AA6E4}">
                <adec:decorative xmlns:adec="http://schemas.microsoft.com/office/drawing/2017/decorative" val="1"/>
              </a:ext>
            </a:extLst>
          </p:cNvPr>
          <p:cNvCxnSpPr>
            <a:cxnSpLocks/>
          </p:cNvCxnSpPr>
          <p:nvPr/>
        </p:nvCxnSpPr>
        <p:spPr>
          <a:xfrm flipV="1">
            <a:off x="47326" y="3669694"/>
            <a:ext cx="12061545" cy="7512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44287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a:extLst>
              <a:ext uri="{FF2B5EF4-FFF2-40B4-BE49-F238E27FC236}">
                <a16:creationId xmlns:a16="http://schemas.microsoft.com/office/drawing/2014/main" id="{D7628161-6134-2C5A-CA62-22CDAB69C204}"/>
              </a:ext>
            </a:extLst>
          </p:cNvPr>
          <p:cNvSpPr txBox="1">
            <a:spLocks noGrp="1"/>
          </p:cNvSpPr>
          <p:nvPr>
            <p:ph type="title" idx="4294967295"/>
          </p:nvPr>
        </p:nvSpPr>
        <p:spPr>
          <a:xfrm>
            <a:off x="357094" y="202775"/>
            <a:ext cx="10515600" cy="307777"/>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lvl1pPr>
              <a:lnSpc>
                <a:spcPct val="100000"/>
              </a:lnSpc>
              <a:spcBef>
                <a:spcPts val="0"/>
              </a:spcBef>
              <a:buNone/>
              <a:defRPr sz="2000" b="1">
                <a:solidFill>
                  <a:srgbClr val="5C5B5A"/>
                </a:solidFill>
                <a:latin typeface="Aria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5C5B5A"/>
                </a:solidFill>
                <a:effectLst/>
                <a:uLnTx/>
                <a:uFillTx/>
                <a:latin typeface="Arial"/>
                <a:ea typeface="+mn-ea"/>
                <a:cs typeface="+mn-cs"/>
              </a:rPr>
              <a:t>Summary: Household costs</a:t>
            </a:r>
          </a:p>
        </p:txBody>
      </p:sp>
      <p:sp>
        <p:nvSpPr>
          <p:cNvPr id="16" name="Slide Number Placeholder 4">
            <a:extLst>
              <a:ext uri="{FF2B5EF4-FFF2-40B4-BE49-F238E27FC236}">
                <a16:creationId xmlns:a16="http://schemas.microsoft.com/office/drawing/2014/main" id="{EBAE657D-8304-4178-B97B-8A92D1C82592}"/>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28</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4" name="Footer Placeholder 4">
            <a:extLst>
              <a:ext uri="{FF2B5EF4-FFF2-40B4-BE49-F238E27FC236}">
                <a16:creationId xmlns:a16="http://schemas.microsoft.com/office/drawing/2014/main" id="{0EE3193C-01AB-23CE-6D66-EA7B65FAF880}"/>
              </a:ext>
            </a:extLst>
          </p:cNvPr>
          <p:cNvSpPr txBox="1">
            <a:spLocks/>
          </p:cNvSpPr>
          <p:nvPr/>
        </p:nvSpPr>
        <p:spPr>
          <a:xfrm>
            <a:off x="226250" y="6334202"/>
            <a:ext cx="11491261" cy="52787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CL9. How easy or difficult is it to afford the following? Data </a:t>
            </a:r>
            <a:r>
              <a:rPr lang="en-GB" sz="1000" dirty="0">
                <a:solidFill>
                  <a:srgbClr val="FFFFFF">
                    <a:lumMod val="50000"/>
                  </a:srgbClr>
                </a:solidFill>
                <a:latin typeface="Arial"/>
                <a:cs typeface="Arial" panose="020B0604020202020204" pitchFamily="34" charset="0"/>
              </a:rPr>
              <a:t>on energy costs is </a:t>
            </a: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from </a:t>
            </a:r>
            <a:r>
              <a:rPr lang="en-GB" sz="1000" dirty="0">
                <a:solidFill>
                  <a:srgbClr val="FFFFFF">
                    <a:lumMod val="50000"/>
                  </a:srgbClr>
                </a:solidFill>
                <a:latin typeface="Arial"/>
                <a:cs typeface="Arial" panose="020B0604020202020204" pitchFamily="34" charset="0"/>
              </a:rPr>
              <a:t>S</a:t>
            </a: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urvey 7. ONS data was published on 19</a:t>
            </a:r>
            <a:r>
              <a:rPr kumimoji="0" lang="en-GB" sz="1000" b="0" i="0" u="none" strike="noStrike" kern="1200" cap="none" spc="0" normalizeH="0" baseline="30000" noProof="0" dirty="0">
                <a:ln>
                  <a:noFill/>
                </a:ln>
                <a:solidFill>
                  <a:srgbClr val="FFFFFF">
                    <a:lumMod val="50000"/>
                  </a:srgbClr>
                </a:solidFill>
                <a:effectLst/>
                <a:uLnTx/>
                <a:uFillTx/>
                <a:latin typeface="Arial"/>
                <a:ea typeface="+mn-ea"/>
                <a:cs typeface="Arial" panose="020B0604020202020204" pitchFamily="34" charset="0"/>
              </a:rPr>
              <a:t>th</a:t>
            </a: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 May 2023.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Unweighted base: 1,488 (All respondents); 395 (</a:t>
            </a:r>
            <a:r>
              <a:rPr lang="en-GB" sz="1000" dirty="0">
                <a:solidFill>
                  <a:srgbClr val="FFFFFF">
                    <a:lumMod val="50000"/>
                  </a:srgbClr>
                </a:solidFill>
                <a:latin typeface="Arial"/>
                <a:cs typeface="Arial" panose="020B0604020202020204" pitchFamily="34" charset="0"/>
              </a:rPr>
              <a:t>Home owners </a:t>
            </a: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who pay mortgage); </a:t>
            </a:r>
            <a:r>
              <a:rPr lang="en-GB" sz="1000" dirty="0">
                <a:solidFill>
                  <a:srgbClr val="FFFFFF">
                    <a:lumMod val="50000"/>
                  </a:srgbClr>
                </a:solidFill>
                <a:latin typeface="Arial"/>
                <a:cs typeface="Arial" panose="020B0604020202020204" pitchFamily="34" charset="0"/>
              </a:rPr>
              <a:t>388</a:t>
            </a: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 (Renters)</a:t>
            </a:r>
            <a:endParaRPr kumimoji="0" lang="en-GB" sz="1000" b="0" i="1" u="none" strike="noStrike" kern="1200" cap="none" spc="0" normalizeH="0" baseline="0" noProof="0" dirty="0">
              <a:ln>
                <a:noFill/>
              </a:ln>
              <a:solidFill>
                <a:srgbClr val="0039A6"/>
              </a:solidFill>
              <a:effectLst/>
              <a:uLnTx/>
              <a:uFillTx/>
              <a:latin typeface="Arial"/>
              <a:ea typeface="+mn-ea"/>
              <a:cs typeface="Arial" panose="020B0604020202020204" pitchFamily="34" charset="0"/>
            </a:endParaRPr>
          </a:p>
        </p:txBody>
      </p:sp>
      <p:sp>
        <p:nvSpPr>
          <p:cNvPr id="50" name="TextBox 49">
            <a:extLst>
              <a:ext uri="{FF2B5EF4-FFF2-40B4-BE49-F238E27FC236}">
                <a16:creationId xmlns:a16="http://schemas.microsoft.com/office/drawing/2014/main" id="{2955D23B-2CD0-CDA2-3C2B-9BBD74FF1FA3}"/>
              </a:ext>
              <a:ext uri="{C183D7F6-B498-43B3-948B-1728B52AA6E4}">
                <adec:decorative xmlns:adec="http://schemas.microsoft.com/office/drawing/2017/decorative" val="1"/>
              </a:ext>
            </a:extLst>
          </p:cNvPr>
          <p:cNvSpPr txBox="1"/>
          <p:nvPr/>
        </p:nvSpPr>
        <p:spPr>
          <a:xfrm>
            <a:off x="525380" y="763441"/>
            <a:ext cx="11141241" cy="430887"/>
          </a:xfrm>
          <a:prstGeom prst="rect">
            <a:avLst/>
          </a:prstGeom>
          <a:noFill/>
        </p:spPr>
        <p:txBody>
          <a:bodyPr wrap="square" lIns="0" tIns="0" rIns="0" bIns="0" rtlCol="0" anchor="t">
            <a:spAutoFit/>
          </a:bodyPr>
          <a:lstStyle/>
          <a:p>
            <a:pPr algn="ctr">
              <a:defRPr/>
            </a:pPr>
            <a:r>
              <a:rPr lang="en-GB" sz="1400" b="1" dirty="0">
                <a:solidFill>
                  <a:srgbClr val="5C5B5A"/>
                </a:solidFill>
                <a:latin typeface="Arial"/>
              </a:rPr>
              <a:t>Over</a:t>
            </a:r>
            <a:r>
              <a:rPr kumimoji="0" lang="en-GB" sz="1400" b="1" i="0" u="none" strike="noStrike" kern="1200" cap="none" spc="0" normalizeH="0" baseline="0" noProof="0" dirty="0">
                <a:ln>
                  <a:noFill/>
                </a:ln>
                <a:solidFill>
                  <a:srgbClr val="5C5B5A"/>
                </a:solidFill>
                <a:effectLst/>
                <a:uLnTx/>
                <a:uFillTx/>
                <a:latin typeface="Arial"/>
                <a:ea typeface="+mn-ea"/>
                <a:cs typeface="+mn-cs"/>
              </a:rPr>
              <a:t> half of renters say it is difficult to afford their rent, while over </a:t>
            </a:r>
            <a:r>
              <a:rPr lang="en-GB" sz="1400" b="1" dirty="0">
                <a:solidFill>
                  <a:srgbClr val="5C5B5A"/>
                </a:solidFill>
                <a:latin typeface="Arial"/>
              </a:rPr>
              <a:t>a</a:t>
            </a:r>
            <a:r>
              <a:rPr kumimoji="0" lang="en-GB" sz="1400" b="1" i="0" u="none" strike="noStrike" kern="1200" cap="none" spc="0" normalizeH="0" baseline="0" noProof="0" dirty="0">
                <a:ln>
                  <a:noFill/>
                </a:ln>
                <a:solidFill>
                  <a:srgbClr val="5C5B5A"/>
                </a:solidFill>
                <a:effectLst/>
                <a:uLnTx/>
                <a:uFillTx/>
                <a:latin typeface="Arial"/>
                <a:ea typeface="+mn-ea"/>
                <a:cs typeface="+mn-cs"/>
              </a:rPr>
              <a:t> third of mortgage </a:t>
            </a:r>
            <a:r>
              <a:rPr lang="en-GB" sz="1400" b="1" dirty="0">
                <a:solidFill>
                  <a:srgbClr val="5C5B5A"/>
                </a:solidFill>
                <a:latin typeface="Arial"/>
              </a:rPr>
              <a:t>holders in Greater Manchester </a:t>
            </a:r>
            <a:r>
              <a:rPr kumimoji="0" lang="en-GB" sz="1400" b="1" i="0" u="none" strike="noStrike" kern="1200" cap="none" spc="0" normalizeH="0" baseline="0" noProof="0" dirty="0">
                <a:ln>
                  <a:noFill/>
                </a:ln>
                <a:solidFill>
                  <a:srgbClr val="5C5B5A"/>
                </a:solidFill>
                <a:effectLst/>
                <a:uLnTx/>
                <a:uFillTx/>
                <a:latin typeface="Arial"/>
                <a:ea typeface="+mn-ea"/>
                <a:cs typeface="+mn-cs"/>
              </a:rPr>
              <a:t>say it is difficult to afford the cost. These figures have </a:t>
            </a:r>
            <a:r>
              <a:rPr lang="en-GB" sz="1400" b="1" dirty="0">
                <a:solidFill>
                  <a:srgbClr val="5C5B5A"/>
                </a:solidFill>
                <a:latin typeface="Arial"/>
              </a:rPr>
              <a:t>risen again slightly </a:t>
            </a:r>
            <a:r>
              <a:rPr kumimoji="0" lang="en-GB" sz="1400" b="1" i="0" u="none" strike="noStrike" kern="1200" cap="none" spc="0" normalizeH="0" baseline="0" noProof="0" dirty="0">
                <a:ln>
                  <a:noFill/>
                </a:ln>
                <a:solidFill>
                  <a:srgbClr val="5C5B5A"/>
                </a:solidFill>
                <a:effectLst/>
                <a:uLnTx/>
                <a:uFillTx/>
                <a:latin typeface="Arial"/>
                <a:ea typeface="+mn-ea"/>
                <a:cs typeface="+mn-cs"/>
              </a:rPr>
              <a:t>since March (35% and </a:t>
            </a:r>
            <a:r>
              <a:rPr lang="en-GB" sz="1400" b="1" dirty="0">
                <a:solidFill>
                  <a:srgbClr val="5C5B5A"/>
                </a:solidFill>
                <a:latin typeface="Arial"/>
              </a:rPr>
              <a:t>53</a:t>
            </a:r>
            <a:r>
              <a:rPr kumimoji="0" lang="en-GB" sz="1400" b="1" i="0" u="none" strike="noStrike" kern="1200" cap="none" spc="0" normalizeH="0" baseline="0" noProof="0" dirty="0">
                <a:ln>
                  <a:noFill/>
                </a:ln>
                <a:solidFill>
                  <a:srgbClr val="5C5B5A"/>
                </a:solidFill>
                <a:effectLst/>
                <a:uLnTx/>
                <a:uFillTx/>
                <a:latin typeface="Arial"/>
                <a:ea typeface="+mn-ea"/>
                <a:cs typeface="+mn-cs"/>
              </a:rPr>
              <a:t>%)</a:t>
            </a:r>
          </a:p>
        </p:txBody>
      </p:sp>
      <p:graphicFrame>
        <p:nvGraphicFramePr>
          <p:cNvPr id="51" name="Chart 50" descr="Stacked bar chart showing proportion of respondents who find it difficult to afford their rent and mortgage payments. 38% of Greater Manchester mortgage holders say they find it difficult to afford their mortgage payments, compared to 31% of the national average. 55% of Greater Manchester renters say they find it difficult to afford their rent, compared to 49% of the national average.">
            <a:extLst>
              <a:ext uri="{FF2B5EF4-FFF2-40B4-BE49-F238E27FC236}">
                <a16:creationId xmlns:a16="http://schemas.microsoft.com/office/drawing/2014/main" id="{89A6104C-28DA-DCCA-94D9-037B5FBFCC15}"/>
              </a:ext>
            </a:extLst>
          </p:cNvPr>
          <p:cNvGraphicFramePr/>
          <p:nvPr>
            <p:extLst>
              <p:ext uri="{D42A27DB-BD31-4B8C-83A1-F6EECF244321}">
                <p14:modId xmlns:p14="http://schemas.microsoft.com/office/powerpoint/2010/main" val="3509010897"/>
              </p:ext>
            </p:extLst>
          </p:nvPr>
        </p:nvGraphicFramePr>
        <p:xfrm>
          <a:off x="1021756" y="1503799"/>
          <a:ext cx="10148489" cy="4711686"/>
        </p:xfrm>
        <a:graphic>
          <a:graphicData uri="http://schemas.openxmlformats.org/drawingml/2006/chart">
            <c:chart xmlns:c="http://schemas.openxmlformats.org/drawingml/2006/chart" xmlns:r="http://schemas.openxmlformats.org/officeDocument/2006/relationships" r:id="rId3"/>
          </a:graphicData>
        </a:graphic>
      </p:graphicFrame>
      <p:sp>
        <p:nvSpPr>
          <p:cNvPr id="54" name="TextBox 53">
            <a:extLst>
              <a:ext uri="{FF2B5EF4-FFF2-40B4-BE49-F238E27FC236}">
                <a16:creationId xmlns:a16="http://schemas.microsoft.com/office/drawing/2014/main" id="{E2BC1553-711F-4BD6-A609-9F2C1587F966}"/>
              </a:ext>
              <a:ext uri="{C183D7F6-B498-43B3-948B-1728B52AA6E4}">
                <adec:decorative xmlns:adec="http://schemas.microsoft.com/office/drawing/2017/decorative" val="1"/>
              </a:ext>
            </a:extLst>
          </p:cNvPr>
          <p:cNvSpPr txBox="1"/>
          <p:nvPr/>
        </p:nvSpPr>
        <p:spPr>
          <a:xfrm>
            <a:off x="4395534" y="6107173"/>
            <a:ext cx="2911852" cy="15388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solidFill>
                  <a:srgbClr val="5C5B5A"/>
                </a:solidFill>
                <a:latin typeface="Arial"/>
              </a:rPr>
              <a:t>Figures in brackets show change since March (S6)</a:t>
            </a:r>
            <a:endParaRPr kumimoji="0" lang="en-GB" sz="1000" i="0" u="none" strike="noStrike" kern="1200" cap="none" spc="0" normalizeH="0" baseline="0" noProof="0" dirty="0">
              <a:ln>
                <a:noFill/>
              </a:ln>
              <a:solidFill>
                <a:srgbClr val="5C5B5A"/>
              </a:solidFill>
              <a:effectLst/>
              <a:uLnTx/>
              <a:uFillTx/>
              <a:latin typeface="Arial"/>
              <a:ea typeface="+mn-ea"/>
              <a:cs typeface="+mn-cs"/>
            </a:endParaRPr>
          </a:p>
        </p:txBody>
      </p:sp>
      <p:cxnSp>
        <p:nvCxnSpPr>
          <p:cNvPr id="7" name="Straight Connector 6">
            <a:extLst>
              <a:ext uri="{FF2B5EF4-FFF2-40B4-BE49-F238E27FC236}">
                <a16:creationId xmlns:a16="http://schemas.microsoft.com/office/drawing/2014/main" id="{D05544B0-BA7A-899B-BEF7-9A02B63C1B75}"/>
              </a:ext>
              <a:ext uri="{C183D7F6-B498-43B3-948B-1728B52AA6E4}">
                <adec:decorative xmlns:adec="http://schemas.microsoft.com/office/drawing/2017/decorative" val="1"/>
              </a:ext>
            </a:extLst>
          </p:cNvPr>
          <p:cNvCxnSpPr>
            <a:cxnSpLocks/>
          </p:cNvCxnSpPr>
          <p:nvPr/>
        </p:nvCxnSpPr>
        <p:spPr>
          <a:xfrm>
            <a:off x="6083902" y="1536021"/>
            <a:ext cx="0" cy="353896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DCD4EE13-60FE-0881-D2E1-6A7DA73A29A2}"/>
              </a:ext>
              <a:ext uri="{C183D7F6-B498-43B3-948B-1728B52AA6E4}">
                <adec:decorative xmlns:adec="http://schemas.microsoft.com/office/drawing/2017/decorative" val="1"/>
              </a:ext>
            </a:extLst>
          </p:cNvPr>
          <p:cNvSpPr txBox="1"/>
          <p:nvPr/>
        </p:nvSpPr>
        <p:spPr>
          <a:xfrm>
            <a:off x="840299" y="4179176"/>
            <a:ext cx="781636"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5C5B5A"/>
                </a:solidFill>
                <a:effectLst/>
                <a:uLnTx/>
                <a:uFillTx/>
                <a:latin typeface="Arial"/>
                <a:ea typeface="+mn-ea"/>
                <a:cs typeface="+mn-cs"/>
              </a:rPr>
              <a:t>38%</a:t>
            </a:r>
          </a:p>
        </p:txBody>
      </p:sp>
      <p:sp>
        <p:nvSpPr>
          <p:cNvPr id="30" name="TextBox 29">
            <a:extLst>
              <a:ext uri="{FF2B5EF4-FFF2-40B4-BE49-F238E27FC236}">
                <a16:creationId xmlns:a16="http://schemas.microsoft.com/office/drawing/2014/main" id="{68D3A455-BF87-4C2B-8088-9EB978FE242E}"/>
              </a:ext>
            </a:extLst>
          </p:cNvPr>
          <p:cNvSpPr txBox="1"/>
          <p:nvPr/>
        </p:nvSpPr>
        <p:spPr>
          <a:xfrm>
            <a:off x="2062341" y="1856605"/>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(-4pp)</a:t>
            </a:r>
          </a:p>
        </p:txBody>
      </p:sp>
      <p:sp>
        <p:nvSpPr>
          <p:cNvPr id="33" name="TextBox 32">
            <a:extLst>
              <a:ext uri="{FF2B5EF4-FFF2-40B4-BE49-F238E27FC236}">
                <a16:creationId xmlns:a16="http://schemas.microsoft.com/office/drawing/2014/main" id="{37B3D08B-2DB3-1EFA-B87F-653BA2759DD8}"/>
              </a:ext>
            </a:extLst>
          </p:cNvPr>
          <p:cNvSpPr txBox="1"/>
          <p:nvPr/>
        </p:nvSpPr>
        <p:spPr>
          <a:xfrm>
            <a:off x="2008949" y="3045302"/>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5C5B5A"/>
                </a:solidFill>
                <a:effectLst/>
                <a:uLnTx/>
                <a:uFillTx/>
                <a:latin typeface="Arial" panose="020B0604020202020204"/>
                <a:ea typeface="+mn-ea"/>
                <a:cs typeface="+mn-cs"/>
              </a:rPr>
              <a:t>(+/-0pp)</a:t>
            </a:r>
          </a:p>
        </p:txBody>
      </p:sp>
      <p:sp>
        <p:nvSpPr>
          <p:cNvPr id="36" name="TextBox 35">
            <a:extLst>
              <a:ext uri="{FF2B5EF4-FFF2-40B4-BE49-F238E27FC236}">
                <a16:creationId xmlns:a16="http://schemas.microsoft.com/office/drawing/2014/main" id="{643984BD-308B-2797-4115-D33A63B9F3E0}"/>
              </a:ext>
            </a:extLst>
          </p:cNvPr>
          <p:cNvSpPr txBox="1"/>
          <p:nvPr/>
        </p:nvSpPr>
        <p:spPr>
          <a:xfrm>
            <a:off x="2070373" y="4214560"/>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5C5B5A"/>
                </a:solidFill>
                <a:effectLst/>
                <a:uLnTx/>
                <a:uFillTx/>
                <a:latin typeface="Arial" panose="020B0604020202020204"/>
                <a:ea typeface="+mn-ea"/>
                <a:cs typeface="+mn-cs"/>
              </a:rPr>
              <a:t>(+1pp)</a:t>
            </a:r>
          </a:p>
        </p:txBody>
      </p:sp>
      <p:sp>
        <p:nvSpPr>
          <p:cNvPr id="37" name="TextBox 36">
            <a:extLst>
              <a:ext uri="{FF2B5EF4-FFF2-40B4-BE49-F238E27FC236}">
                <a16:creationId xmlns:a16="http://schemas.microsoft.com/office/drawing/2014/main" id="{3D67A4E2-4809-75C2-1234-9ACE091EA660}"/>
              </a:ext>
            </a:extLst>
          </p:cNvPr>
          <p:cNvSpPr txBox="1"/>
          <p:nvPr/>
        </p:nvSpPr>
        <p:spPr>
          <a:xfrm>
            <a:off x="2067197" y="4733035"/>
            <a:ext cx="579005"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chemeClr val="bg1"/>
                </a:solidFill>
                <a:effectLst/>
                <a:uLnTx/>
                <a:uFillTx/>
                <a:latin typeface="Arial" panose="020B0604020202020204"/>
                <a:ea typeface="+mn-ea"/>
                <a:cs typeface="+mn-cs"/>
              </a:rPr>
              <a:t>(+2pp)</a:t>
            </a:r>
          </a:p>
        </p:txBody>
      </p:sp>
      <p:sp>
        <p:nvSpPr>
          <p:cNvPr id="58" name="TextBox 57">
            <a:extLst>
              <a:ext uri="{FF2B5EF4-FFF2-40B4-BE49-F238E27FC236}">
                <a16:creationId xmlns:a16="http://schemas.microsoft.com/office/drawing/2014/main" id="{03F08F72-4B95-B045-1522-68AD60270674}"/>
              </a:ext>
            </a:extLst>
          </p:cNvPr>
          <p:cNvSpPr txBox="1"/>
          <p:nvPr/>
        </p:nvSpPr>
        <p:spPr>
          <a:xfrm>
            <a:off x="2375479" y="4906145"/>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5C5B5A"/>
                </a:solidFill>
                <a:effectLst/>
                <a:uLnTx/>
                <a:uFillTx/>
                <a:latin typeface="Arial" panose="020B0604020202020204"/>
                <a:ea typeface="+mn-ea"/>
                <a:cs typeface="+mn-cs"/>
              </a:rPr>
              <a:t>(+1pp)</a:t>
            </a:r>
          </a:p>
        </p:txBody>
      </p:sp>
      <p:sp>
        <p:nvSpPr>
          <p:cNvPr id="59" name="TextBox 58">
            <a:extLst>
              <a:ext uri="{FF2B5EF4-FFF2-40B4-BE49-F238E27FC236}">
                <a16:creationId xmlns:a16="http://schemas.microsoft.com/office/drawing/2014/main" id="{797CEB3D-3755-EB8B-B0F4-A19EF46570F8}"/>
              </a:ext>
              <a:ext uri="{C183D7F6-B498-43B3-948B-1728B52AA6E4}">
                <adec:decorative xmlns:adec="http://schemas.microsoft.com/office/drawing/2017/decorative" val="1"/>
              </a:ext>
            </a:extLst>
          </p:cNvPr>
          <p:cNvSpPr txBox="1"/>
          <p:nvPr/>
        </p:nvSpPr>
        <p:spPr>
          <a:xfrm>
            <a:off x="3375593" y="3965624"/>
            <a:ext cx="661040"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rgbClr val="5C5B5A"/>
                </a:solidFill>
                <a:latin typeface="Arial"/>
              </a:rPr>
              <a:t>31</a:t>
            </a:r>
            <a:r>
              <a:rPr kumimoji="0" lang="en-GB" sz="1400" b="1" i="0" u="none" strike="noStrike" kern="1200" cap="none" spc="0" normalizeH="0" baseline="0" noProof="0" dirty="0">
                <a:ln>
                  <a:noFill/>
                </a:ln>
                <a:solidFill>
                  <a:srgbClr val="5C5B5A"/>
                </a:solidFill>
                <a:effectLst/>
                <a:uLnTx/>
                <a:uFillTx/>
                <a:latin typeface="Arial"/>
                <a:ea typeface="+mn-ea"/>
                <a:cs typeface="+mn-cs"/>
              </a:rPr>
              <a:t>%</a:t>
            </a:r>
          </a:p>
        </p:txBody>
      </p:sp>
      <p:sp>
        <p:nvSpPr>
          <p:cNvPr id="60" name="TextBox 59">
            <a:extLst>
              <a:ext uri="{FF2B5EF4-FFF2-40B4-BE49-F238E27FC236}">
                <a16:creationId xmlns:a16="http://schemas.microsoft.com/office/drawing/2014/main" id="{1CCF1B2D-4FE5-63EE-8049-202E75E3DE56}"/>
              </a:ext>
            </a:extLst>
          </p:cNvPr>
          <p:cNvSpPr txBox="1"/>
          <p:nvPr/>
        </p:nvSpPr>
        <p:spPr>
          <a:xfrm>
            <a:off x="4534622" y="1846846"/>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(-1pp)</a:t>
            </a:r>
          </a:p>
        </p:txBody>
      </p:sp>
      <p:sp>
        <p:nvSpPr>
          <p:cNvPr id="61" name="TextBox 60">
            <a:extLst>
              <a:ext uri="{FF2B5EF4-FFF2-40B4-BE49-F238E27FC236}">
                <a16:creationId xmlns:a16="http://schemas.microsoft.com/office/drawing/2014/main" id="{D16BA2BD-3C21-A6CC-DED0-003C7E9BCEA4}"/>
              </a:ext>
            </a:extLst>
          </p:cNvPr>
          <p:cNvSpPr txBox="1"/>
          <p:nvPr/>
        </p:nvSpPr>
        <p:spPr>
          <a:xfrm>
            <a:off x="4560234" y="2903259"/>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5C5B5A"/>
                </a:solidFill>
                <a:effectLst/>
                <a:uLnTx/>
                <a:uFillTx/>
                <a:latin typeface="Arial" panose="020B0604020202020204"/>
                <a:ea typeface="+mn-ea"/>
                <a:cs typeface="+mn-cs"/>
              </a:rPr>
              <a:t>(-4pp)</a:t>
            </a:r>
          </a:p>
        </p:txBody>
      </p:sp>
      <p:sp>
        <p:nvSpPr>
          <p:cNvPr id="63" name="TextBox 62">
            <a:extLst>
              <a:ext uri="{FF2B5EF4-FFF2-40B4-BE49-F238E27FC236}">
                <a16:creationId xmlns:a16="http://schemas.microsoft.com/office/drawing/2014/main" id="{B366A8DE-8EA1-AE9A-BD07-0E787B66C2B0}"/>
              </a:ext>
            </a:extLst>
          </p:cNvPr>
          <p:cNvSpPr txBox="1"/>
          <p:nvPr/>
        </p:nvSpPr>
        <p:spPr>
          <a:xfrm>
            <a:off x="4540384" y="4027976"/>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5C5B5A"/>
                </a:solidFill>
                <a:effectLst/>
                <a:uLnTx/>
                <a:uFillTx/>
                <a:latin typeface="Arial" panose="020B0604020202020204"/>
                <a:ea typeface="+mn-ea"/>
                <a:cs typeface="+mn-cs"/>
              </a:rPr>
              <a:t>(+5pp)</a:t>
            </a:r>
          </a:p>
        </p:txBody>
      </p:sp>
      <p:sp>
        <p:nvSpPr>
          <p:cNvPr id="64" name="TextBox 63">
            <a:extLst>
              <a:ext uri="{FF2B5EF4-FFF2-40B4-BE49-F238E27FC236}">
                <a16:creationId xmlns:a16="http://schemas.microsoft.com/office/drawing/2014/main" id="{A25A510B-5E15-78FB-C108-ADC5183F0E5A}"/>
              </a:ext>
            </a:extLst>
          </p:cNvPr>
          <p:cNvSpPr txBox="1"/>
          <p:nvPr/>
        </p:nvSpPr>
        <p:spPr>
          <a:xfrm>
            <a:off x="4711094" y="4359968"/>
            <a:ext cx="660758"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chemeClr val="bg1"/>
                </a:solidFill>
                <a:effectLst/>
                <a:uLnTx/>
                <a:uFillTx/>
                <a:latin typeface="Arial" panose="020B0604020202020204"/>
                <a:ea typeface="+mn-ea"/>
                <a:cs typeface="+mn-cs"/>
              </a:rPr>
              <a:t>(+/-0pp)</a:t>
            </a:r>
          </a:p>
        </p:txBody>
      </p:sp>
      <p:sp>
        <p:nvSpPr>
          <p:cNvPr id="65" name="TextBox 64">
            <a:extLst>
              <a:ext uri="{FF2B5EF4-FFF2-40B4-BE49-F238E27FC236}">
                <a16:creationId xmlns:a16="http://schemas.microsoft.com/office/drawing/2014/main" id="{ABC3D7DB-E055-2498-474E-747B6D4F48C8}"/>
              </a:ext>
            </a:extLst>
          </p:cNvPr>
          <p:cNvSpPr txBox="1"/>
          <p:nvPr/>
        </p:nvSpPr>
        <p:spPr>
          <a:xfrm>
            <a:off x="4602713" y="4905487"/>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5C5B5A"/>
                </a:solidFill>
                <a:effectLst/>
                <a:uLnTx/>
                <a:uFillTx/>
                <a:latin typeface="Arial" panose="020B0604020202020204"/>
                <a:ea typeface="+mn-ea"/>
                <a:cs typeface="+mn-cs"/>
              </a:rPr>
              <a:t>(+4pp)</a:t>
            </a:r>
          </a:p>
        </p:txBody>
      </p:sp>
      <p:sp>
        <p:nvSpPr>
          <p:cNvPr id="66" name="Right Brace 65">
            <a:extLst>
              <a:ext uri="{FF2B5EF4-FFF2-40B4-BE49-F238E27FC236}">
                <a16:creationId xmlns:a16="http://schemas.microsoft.com/office/drawing/2014/main" id="{C8CF5E92-2FD6-2D87-3EB8-32DEF060522A}"/>
              </a:ext>
              <a:ext uri="{C183D7F6-B498-43B3-948B-1728B52AA6E4}">
                <adec:decorative xmlns:adec="http://schemas.microsoft.com/office/drawing/2017/decorative" val="1"/>
              </a:ext>
            </a:extLst>
          </p:cNvPr>
          <p:cNvSpPr/>
          <p:nvPr/>
        </p:nvSpPr>
        <p:spPr>
          <a:xfrm rot="10800000">
            <a:off x="1541515" y="3608469"/>
            <a:ext cx="114264" cy="1379989"/>
          </a:xfrm>
          <a:prstGeom prst="rightBrace">
            <a:avLst>
              <a:gd name="adj1" fmla="val 54487"/>
              <a:gd name="adj2" fmla="val 49265"/>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dirty="0"/>
          </a:p>
        </p:txBody>
      </p:sp>
      <p:sp>
        <p:nvSpPr>
          <p:cNvPr id="67" name="Right Brace 66">
            <a:extLst>
              <a:ext uri="{FF2B5EF4-FFF2-40B4-BE49-F238E27FC236}">
                <a16:creationId xmlns:a16="http://schemas.microsoft.com/office/drawing/2014/main" id="{3F83A3B2-1FA3-43A8-F22E-4E408D9F789E}"/>
              </a:ext>
              <a:ext uri="{C183D7F6-B498-43B3-948B-1728B52AA6E4}">
                <adec:decorative xmlns:adec="http://schemas.microsoft.com/office/drawing/2017/decorative" val="1"/>
              </a:ext>
            </a:extLst>
          </p:cNvPr>
          <p:cNvSpPr/>
          <p:nvPr/>
        </p:nvSpPr>
        <p:spPr>
          <a:xfrm rot="10800000">
            <a:off x="4009010" y="3480004"/>
            <a:ext cx="131137" cy="1133880"/>
          </a:xfrm>
          <a:prstGeom prst="rightBrace">
            <a:avLst>
              <a:gd name="adj1" fmla="val 54487"/>
              <a:gd name="adj2" fmla="val 49265"/>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dirty="0"/>
          </a:p>
        </p:txBody>
      </p:sp>
      <p:sp>
        <p:nvSpPr>
          <p:cNvPr id="75" name="TextBox 74">
            <a:extLst>
              <a:ext uri="{FF2B5EF4-FFF2-40B4-BE49-F238E27FC236}">
                <a16:creationId xmlns:a16="http://schemas.microsoft.com/office/drawing/2014/main" id="{559B73D7-289E-B3D2-DB4B-DEA11A094106}"/>
              </a:ext>
              <a:ext uri="{C183D7F6-B498-43B3-948B-1728B52AA6E4}">
                <adec:decorative xmlns:adec="http://schemas.microsoft.com/office/drawing/2017/decorative" val="1"/>
              </a:ext>
            </a:extLst>
          </p:cNvPr>
          <p:cNvSpPr txBox="1"/>
          <p:nvPr/>
        </p:nvSpPr>
        <p:spPr>
          <a:xfrm>
            <a:off x="8083478" y="3768198"/>
            <a:ext cx="661040"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5C5B5A"/>
                </a:solidFill>
                <a:effectLst/>
                <a:uLnTx/>
                <a:uFillTx/>
                <a:latin typeface="Arial"/>
                <a:ea typeface="+mn-ea"/>
                <a:cs typeface="+mn-cs"/>
              </a:rPr>
              <a:t>55%</a:t>
            </a:r>
          </a:p>
        </p:txBody>
      </p:sp>
      <p:sp>
        <p:nvSpPr>
          <p:cNvPr id="76" name="Right Brace 75">
            <a:extLst>
              <a:ext uri="{FF2B5EF4-FFF2-40B4-BE49-F238E27FC236}">
                <a16:creationId xmlns:a16="http://schemas.microsoft.com/office/drawing/2014/main" id="{E8FBC66A-0646-DD6B-8B22-83C1F40F653A}"/>
              </a:ext>
              <a:ext uri="{C183D7F6-B498-43B3-948B-1728B52AA6E4}">
                <adec:decorative xmlns:adec="http://schemas.microsoft.com/office/drawing/2017/decorative" val="1"/>
              </a:ext>
            </a:extLst>
          </p:cNvPr>
          <p:cNvSpPr/>
          <p:nvPr/>
        </p:nvSpPr>
        <p:spPr>
          <a:xfrm>
            <a:off x="8044355" y="2908981"/>
            <a:ext cx="134207" cy="1942458"/>
          </a:xfrm>
          <a:prstGeom prst="rightBrace">
            <a:avLst>
              <a:gd name="adj1" fmla="val 54487"/>
              <a:gd name="adj2" fmla="val 49265"/>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dirty="0"/>
          </a:p>
        </p:txBody>
      </p:sp>
      <p:sp>
        <p:nvSpPr>
          <p:cNvPr id="77" name="TextBox 76">
            <a:extLst>
              <a:ext uri="{FF2B5EF4-FFF2-40B4-BE49-F238E27FC236}">
                <a16:creationId xmlns:a16="http://schemas.microsoft.com/office/drawing/2014/main" id="{6E301A95-6CA9-22A4-029E-60F24BC5199C}"/>
              </a:ext>
            </a:extLst>
          </p:cNvPr>
          <p:cNvSpPr txBox="1"/>
          <p:nvPr/>
        </p:nvSpPr>
        <p:spPr>
          <a:xfrm>
            <a:off x="7061444" y="1731277"/>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(-4pp)</a:t>
            </a:r>
          </a:p>
        </p:txBody>
      </p:sp>
      <p:sp>
        <p:nvSpPr>
          <p:cNvPr id="78" name="TextBox 77">
            <a:extLst>
              <a:ext uri="{FF2B5EF4-FFF2-40B4-BE49-F238E27FC236}">
                <a16:creationId xmlns:a16="http://schemas.microsoft.com/office/drawing/2014/main" id="{5112D997-483D-874E-01AF-A0CEDB32B924}"/>
              </a:ext>
            </a:extLst>
          </p:cNvPr>
          <p:cNvSpPr txBox="1"/>
          <p:nvPr/>
        </p:nvSpPr>
        <p:spPr>
          <a:xfrm>
            <a:off x="7077683" y="2517992"/>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5C5B5A"/>
                </a:solidFill>
                <a:effectLst/>
                <a:uLnTx/>
                <a:uFillTx/>
                <a:latin typeface="Arial" panose="020B0604020202020204"/>
                <a:ea typeface="+mn-ea"/>
                <a:cs typeface="+mn-cs"/>
              </a:rPr>
              <a:t>(+1pp)</a:t>
            </a:r>
          </a:p>
        </p:txBody>
      </p:sp>
      <p:sp>
        <p:nvSpPr>
          <p:cNvPr id="79" name="TextBox 78">
            <a:extLst>
              <a:ext uri="{FF2B5EF4-FFF2-40B4-BE49-F238E27FC236}">
                <a16:creationId xmlns:a16="http://schemas.microsoft.com/office/drawing/2014/main" id="{742FA72D-1CD4-1B02-4DD7-75F541E3C43E}"/>
              </a:ext>
            </a:extLst>
          </p:cNvPr>
          <p:cNvSpPr txBox="1"/>
          <p:nvPr/>
        </p:nvSpPr>
        <p:spPr>
          <a:xfrm>
            <a:off x="7104955" y="3720208"/>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5C5B5A"/>
                </a:solidFill>
                <a:effectLst/>
                <a:uLnTx/>
                <a:uFillTx/>
                <a:latin typeface="Arial" panose="020B0604020202020204"/>
                <a:ea typeface="+mn-ea"/>
                <a:cs typeface="+mn-cs"/>
              </a:rPr>
              <a:t>(+2pp)</a:t>
            </a:r>
          </a:p>
        </p:txBody>
      </p:sp>
      <p:sp>
        <p:nvSpPr>
          <p:cNvPr id="80" name="TextBox 79">
            <a:extLst>
              <a:ext uri="{FF2B5EF4-FFF2-40B4-BE49-F238E27FC236}">
                <a16:creationId xmlns:a16="http://schemas.microsoft.com/office/drawing/2014/main" id="{5827885D-867B-8DB4-AA5E-8472AC1D6E64}"/>
              </a:ext>
            </a:extLst>
          </p:cNvPr>
          <p:cNvSpPr txBox="1"/>
          <p:nvPr/>
        </p:nvSpPr>
        <p:spPr>
          <a:xfrm>
            <a:off x="7033362" y="4576843"/>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(+/-0pp)</a:t>
            </a:r>
          </a:p>
        </p:txBody>
      </p:sp>
      <p:sp>
        <p:nvSpPr>
          <p:cNvPr id="81" name="TextBox 80">
            <a:extLst>
              <a:ext uri="{FF2B5EF4-FFF2-40B4-BE49-F238E27FC236}">
                <a16:creationId xmlns:a16="http://schemas.microsoft.com/office/drawing/2014/main" id="{5BC6DD0D-F6CF-8184-6ED6-BFB44A8D68EB}"/>
              </a:ext>
            </a:extLst>
          </p:cNvPr>
          <p:cNvSpPr txBox="1"/>
          <p:nvPr/>
        </p:nvSpPr>
        <p:spPr>
          <a:xfrm>
            <a:off x="7376594" y="4945466"/>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5C5B5A"/>
                </a:solidFill>
                <a:effectLst/>
                <a:uLnTx/>
                <a:uFillTx/>
                <a:latin typeface="Arial" panose="020B0604020202020204"/>
                <a:ea typeface="+mn-ea"/>
                <a:cs typeface="+mn-cs"/>
              </a:rPr>
              <a:t>(+1pp)</a:t>
            </a:r>
          </a:p>
        </p:txBody>
      </p:sp>
      <p:sp>
        <p:nvSpPr>
          <p:cNvPr id="82" name="Right Brace 81">
            <a:extLst>
              <a:ext uri="{FF2B5EF4-FFF2-40B4-BE49-F238E27FC236}">
                <a16:creationId xmlns:a16="http://schemas.microsoft.com/office/drawing/2014/main" id="{7B2D67BE-A73E-F199-E0AF-A1B4F2C32B14}"/>
              </a:ext>
              <a:ext uri="{C183D7F6-B498-43B3-948B-1728B52AA6E4}">
                <adec:decorative xmlns:adec="http://schemas.microsoft.com/office/drawing/2017/decorative" val="1"/>
              </a:ext>
            </a:extLst>
          </p:cNvPr>
          <p:cNvSpPr/>
          <p:nvPr/>
        </p:nvSpPr>
        <p:spPr>
          <a:xfrm>
            <a:off x="10535349" y="2816434"/>
            <a:ext cx="139609" cy="1714708"/>
          </a:xfrm>
          <a:prstGeom prst="rightBrace">
            <a:avLst>
              <a:gd name="adj1" fmla="val 54487"/>
              <a:gd name="adj2" fmla="val 49265"/>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dirty="0"/>
          </a:p>
        </p:txBody>
      </p:sp>
      <p:sp>
        <p:nvSpPr>
          <p:cNvPr id="83" name="TextBox 82">
            <a:extLst>
              <a:ext uri="{FF2B5EF4-FFF2-40B4-BE49-F238E27FC236}">
                <a16:creationId xmlns:a16="http://schemas.microsoft.com/office/drawing/2014/main" id="{5A0565CC-95AE-A077-4A68-DFF02AC5D75F}"/>
              </a:ext>
            </a:extLst>
          </p:cNvPr>
          <p:cNvSpPr txBox="1"/>
          <p:nvPr/>
        </p:nvSpPr>
        <p:spPr>
          <a:xfrm>
            <a:off x="9519003" y="1704854"/>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(+1pp)</a:t>
            </a:r>
          </a:p>
        </p:txBody>
      </p:sp>
      <p:sp>
        <p:nvSpPr>
          <p:cNvPr id="84" name="TextBox 83">
            <a:extLst>
              <a:ext uri="{FF2B5EF4-FFF2-40B4-BE49-F238E27FC236}">
                <a16:creationId xmlns:a16="http://schemas.microsoft.com/office/drawing/2014/main" id="{E427BAD5-F74A-0235-B8D2-4C4BF6602A58}"/>
              </a:ext>
            </a:extLst>
          </p:cNvPr>
          <p:cNvSpPr txBox="1"/>
          <p:nvPr/>
        </p:nvSpPr>
        <p:spPr>
          <a:xfrm>
            <a:off x="9526139" y="2347053"/>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5C5B5A"/>
                </a:solidFill>
                <a:effectLst/>
                <a:uLnTx/>
                <a:uFillTx/>
                <a:latin typeface="Arial" panose="020B0604020202020204"/>
                <a:ea typeface="+mn-ea"/>
                <a:cs typeface="+mn-cs"/>
              </a:rPr>
              <a:t>(+5pp)</a:t>
            </a:r>
          </a:p>
        </p:txBody>
      </p:sp>
      <p:sp>
        <p:nvSpPr>
          <p:cNvPr id="85" name="TextBox 84">
            <a:extLst>
              <a:ext uri="{FF2B5EF4-FFF2-40B4-BE49-F238E27FC236}">
                <a16:creationId xmlns:a16="http://schemas.microsoft.com/office/drawing/2014/main" id="{5F6F2315-3508-E9B7-3D19-F80DD342921B}"/>
              </a:ext>
            </a:extLst>
          </p:cNvPr>
          <p:cNvSpPr txBox="1"/>
          <p:nvPr/>
        </p:nvSpPr>
        <p:spPr>
          <a:xfrm>
            <a:off x="9515073" y="3617111"/>
            <a:ext cx="673582"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5C5B5A"/>
                </a:solidFill>
                <a:effectLst/>
                <a:uLnTx/>
                <a:uFillTx/>
                <a:latin typeface="Arial" panose="020B0604020202020204"/>
                <a:ea typeface="+mn-ea"/>
                <a:cs typeface="+mn-cs"/>
              </a:rPr>
              <a:t>(+10pp)</a:t>
            </a:r>
          </a:p>
        </p:txBody>
      </p:sp>
      <p:sp>
        <p:nvSpPr>
          <p:cNvPr id="86" name="TextBox 85">
            <a:extLst>
              <a:ext uri="{FF2B5EF4-FFF2-40B4-BE49-F238E27FC236}">
                <a16:creationId xmlns:a16="http://schemas.microsoft.com/office/drawing/2014/main" id="{75441801-BE0C-6543-B035-0049E3983C99}"/>
              </a:ext>
            </a:extLst>
          </p:cNvPr>
          <p:cNvSpPr txBox="1"/>
          <p:nvPr/>
        </p:nvSpPr>
        <p:spPr>
          <a:xfrm>
            <a:off x="9488670" y="4341405"/>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(-1pp)</a:t>
            </a:r>
          </a:p>
        </p:txBody>
      </p:sp>
      <p:sp>
        <p:nvSpPr>
          <p:cNvPr id="87" name="TextBox 86">
            <a:extLst>
              <a:ext uri="{FF2B5EF4-FFF2-40B4-BE49-F238E27FC236}">
                <a16:creationId xmlns:a16="http://schemas.microsoft.com/office/drawing/2014/main" id="{7B42CC61-0FD4-EEF7-5B71-D3182FC2234D}"/>
              </a:ext>
            </a:extLst>
          </p:cNvPr>
          <p:cNvSpPr txBox="1"/>
          <p:nvPr/>
        </p:nvSpPr>
        <p:spPr>
          <a:xfrm>
            <a:off x="9561405" y="4878289"/>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5C5B5A"/>
                </a:solidFill>
                <a:effectLst/>
                <a:uLnTx/>
                <a:uFillTx/>
                <a:latin typeface="Arial" panose="020B0604020202020204"/>
                <a:ea typeface="+mn-ea"/>
                <a:cs typeface="+mn-cs"/>
              </a:rPr>
              <a:t>(-4pp)</a:t>
            </a:r>
          </a:p>
        </p:txBody>
      </p:sp>
      <p:sp>
        <p:nvSpPr>
          <p:cNvPr id="88" name="TextBox 87">
            <a:extLst>
              <a:ext uri="{FF2B5EF4-FFF2-40B4-BE49-F238E27FC236}">
                <a16:creationId xmlns:a16="http://schemas.microsoft.com/office/drawing/2014/main" id="{C04F3974-81D8-1F75-4A5F-89A890C6F2E6}"/>
              </a:ext>
              <a:ext uri="{C183D7F6-B498-43B3-948B-1728B52AA6E4}">
                <adec:decorative xmlns:adec="http://schemas.microsoft.com/office/drawing/2017/decorative" val="1"/>
              </a:ext>
            </a:extLst>
          </p:cNvPr>
          <p:cNvSpPr txBox="1"/>
          <p:nvPr/>
        </p:nvSpPr>
        <p:spPr>
          <a:xfrm>
            <a:off x="10649244" y="3562892"/>
            <a:ext cx="661040"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5C5B5A"/>
                </a:solidFill>
                <a:effectLst/>
                <a:uLnTx/>
                <a:uFillTx/>
                <a:latin typeface="Arial"/>
                <a:ea typeface="+mn-ea"/>
                <a:cs typeface="+mn-cs"/>
              </a:rPr>
              <a:t>49%</a:t>
            </a:r>
          </a:p>
        </p:txBody>
      </p:sp>
    </p:spTree>
    <p:extLst>
      <p:ext uri="{BB962C8B-B14F-4D97-AF65-F5344CB8AC3E}">
        <p14:creationId xmlns:p14="http://schemas.microsoft.com/office/powerpoint/2010/main" val="12531797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4">
            <a:extLst>
              <a:ext uri="{FF2B5EF4-FFF2-40B4-BE49-F238E27FC236}">
                <a16:creationId xmlns:a16="http://schemas.microsoft.com/office/drawing/2014/main" id="{EBAE657D-8304-4178-B97B-8A92D1C82592}"/>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29</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4" name="Footer Placeholder 4">
            <a:extLst>
              <a:ext uri="{FF2B5EF4-FFF2-40B4-BE49-F238E27FC236}">
                <a16:creationId xmlns:a16="http://schemas.microsoft.com/office/drawing/2014/main" id="{0EE3193C-01AB-23CE-6D66-EA7B65FAF880}"/>
              </a:ext>
            </a:extLst>
          </p:cNvPr>
          <p:cNvSpPr txBox="1">
            <a:spLocks/>
          </p:cNvSpPr>
          <p:nvPr/>
        </p:nvSpPr>
        <p:spPr>
          <a:xfrm>
            <a:off x="391549" y="6344001"/>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CL3. Have you had to borrow more money or use more credit than usual in the last month, compared to a year ago?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All </a:t>
            </a:r>
            <a:r>
              <a:rPr lang="en-GB" sz="1000" dirty="0">
                <a:solidFill>
                  <a:srgbClr val="FFFFFF">
                    <a:lumMod val="50000"/>
                  </a:srgbClr>
                </a:solidFill>
                <a:latin typeface="Arial"/>
                <a:cs typeface="Arial" panose="020B0604020202020204" pitchFamily="34" charset="0"/>
              </a:rPr>
              <a:t>d</a:t>
            </a: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ata </a:t>
            </a:r>
            <a:r>
              <a:rPr lang="en-GB" sz="1000" dirty="0">
                <a:solidFill>
                  <a:srgbClr val="FFFFFF">
                    <a:lumMod val="50000"/>
                  </a:srgbClr>
                </a:solidFill>
                <a:latin typeface="Arial"/>
                <a:cs typeface="Arial" panose="020B0604020202020204" pitchFamily="34" charset="0"/>
              </a:rPr>
              <a:t>is </a:t>
            </a: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from </a:t>
            </a:r>
            <a:r>
              <a:rPr lang="en-GB" sz="1000" dirty="0">
                <a:solidFill>
                  <a:srgbClr val="FFFFFF">
                    <a:lumMod val="50000"/>
                  </a:srgbClr>
                </a:solidFill>
                <a:latin typeface="Arial"/>
                <a:cs typeface="Arial" panose="020B0604020202020204" pitchFamily="34" charset="0"/>
              </a:rPr>
              <a:t>S</a:t>
            </a: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urvey 7. ONS data was published on 19</a:t>
            </a:r>
            <a:r>
              <a:rPr kumimoji="0" lang="en-GB" sz="1000" b="0" i="0" u="none" strike="noStrike" kern="1200" cap="none" spc="0" normalizeH="0" baseline="30000" noProof="0" dirty="0">
                <a:ln>
                  <a:noFill/>
                </a:ln>
                <a:solidFill>
                  <a:srgbClr val="FFFFFF">
                    <a:lumMod val="50000"/>
                  </a:srgbClr>
                </a:solidFill>
                <a:effectLst/>
                <a:uLnTx/>
                <a:uFillTx/>
                <a:latin typeface="Arial"/>
                <a:ea typeface="+mn-ea"/>
                <a:cs typeface="Arial" panose="020B0604020202020204" pitchFamily="34" charset="0"/>
              </a:rPr>
              <a:t>th</a:t>
            </a: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 May 2023</a:t>
            </a:r>
            <a:r>
              <a:rPr lang="en-GB" sz="1000" dirty="0">
                <a:solidFill>
                  <a:srgbClr val="FFFFFF">
                    <a:lumMod val="50000"/>
                  </a:srgbClr>
                </a:solidFill>
                <a:latin typeface="Arial"/>
                <a:cs typeface="Arial" panose="020B0604020202020204" pitchFamily="34" charset="0"/>
              </a:rPr>
              <a:t>. Unweighted base: 1,488 (All respondents)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		</a:t>
            </a:r>
            <a:endParaRPr kumimoji="0" lang="en-GB" sz="1000" b="0" i="1" u="none" strike="noStrike" kern="1200" cap="none" spc="0" normalizeH="0" baseline="0" noProof="0" dirty="0">
              <a:ln>
                <a:noFill/>
              </a:ln>
              <a:solidFill>
                <a:srgbClr val="0039A6"/>
              </a:solidFill>
              <a:effectLst/>
              <a:uLnTx/>
              <a:uFillTx/>
              <a:latin typeface="Arial"/>
              <a:ea typeface="+mn-ea"/>
              <a:cs typeface="Arial" panose="020B0604020202020204" pitchFamily="34" charset="0"/>
            </a:endParaRPr>
          </a:p>
        </p:txBody>
      </p:sp>
      <p:sp>
        <p:nvSpPr>
          <p:cNvPr id="2" name="TextBox 1">
            <a:extLst>
              <a:ext uri="{FF2B5EF4-FFF2-40B4-BE49-F238E27FC236}">
                <a16:creationId xmlns:a16="http://schemas.microsoft.com/office/drawing/2014/main" id="{1F836A7F-5C8A-56B7-194E-2FC0CC2FF4A1}"/>
              </a:ext>
              <a:ext uri="{C183D7F6-B498-43B3-948B-1728B52AA6E4}">
                <adec:decorative xmlns:adec="http://schemas.microsoft.com/office/drawing/2017/decorative" val="1"/>
              </a:ext>
            </a:extLst>
          </p:cNvPr>
          <p:cNvSpPr txBox="1"/>
          <p:nvPr/>
        </p:nvSpPr>
        <p:spPr>
          <a:xfrm>
            <a:off x="1200300" y="1149601"/>
            <a:ext cx="9791400" cy="461665"/>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dirty="0">
                <a:ln>
                  <a:noFill/>
                </a:ln>
                <a:solidFill>
                  <a:srgbClr val="5C5B5A"/>
                </a:solidFill>
                <a:effectLst/>
                <a:uLnTx/>
                <a:uFillTx/>
                <a:latin typeface="Arial"/>
                <a:ea typeface="+mn-ea"/>
                <a:cs typeface="+mn-cs"/>
              </a:rPr>
              <a:t>A third (34%) of Greater Manchester respondents have had to borrow more money in the past month than they did at the same time last year, which remains significantly</a:t>
            </a:r>
            <a:r>
              <a:rPr lang="en-GB" sz="1500" b="1" dirty="0">
                <a:solidFill>
                  <a:srgbClr val="5C5B5A"/>
                </a:solidFill>
                <a:latin typeface="Arial"/>
              </a:rPr>
              <a:t> higher than across Great Britain as a whole</a:t>
            </a:r>
            <a:endParaRPr kumimoji="0" lang="en-GB" sz="1500" b="1" i="0" u="none" strike="noStrike" kern="1200" cap="none" spc="0" normalizeH="0" baseline="0" noProof="0" dirty="0">
              <a:ln>
                <a:noFill/>
              </a:ln>
              <a:solidFill>
                <a:srgbClr val="5C5B5A"/>
              </a:solidFill>
              <a:effectLst/>
              <a:uLnTx/>
              <a:uFillTx/>
              <a:latin typeface="Arial"/>
              <a:ea typeface="+mn-ea"/>
              <a:cs typeface="+mn-cs"/>
            </a:endParaRPr>
          </a:p>
        </p:txBody>
      </p:sp>
      <p:graphicFrame>
        <p:nvGraphicFramePr>
          <p:cNvPr id="33" name="Chart 32" descr="Stacked bar chart showing proportion of respondents have borrowed more or used more credit in the last month. 34% of Greater Manchester residents say they have, compared to 23% of the national average.">
            <a:extLst>
              <a:ext uri="{FF2B5EF4-FFF2-40B4-BE49-F238E27FC236}">
                <a16:creationId xmlns:a16="http://schemas.microsoft.com/office/drawing/2014/main" id="{F0EB3384-8A83-44CD-A0B7-C4DD2CD84BC6}"/>
              </a:ext>
            </a:extLst>
          </p:cNvPr>
          <p:cNvGraphicFramePr/>
          <p:nvPr>
            <p:extLst>
              <p:ext uri="{D42A27DB-BD31-4B8C-83A1-F6EECF244321}">
                <p14:modId xmlns:p14="http://schemas.microsoft.com/office/powerpoint/2010/main" val="1368715292"/>
              </p:ext>
            </p:extLst>
          </p:nvPr>
        </p:nvGraphicFramePr>
        <p:xfrm>
          <a:off x="1071183" y="2053808"/>
          <a:ext cx="8944735" cy="4050980"/>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3">
            <a:extLst>
              <a:ext uri="{FF2B5EF4-FFF2-40B4-BE49-F238E27FC236}">
                <a16:creationId xmlns:a16="http://schemas.microsoft.com/office/drawing/2014/main" id="{A5E78C8D-40AF-93C4-95E9-903C38052382}"/>
              </a:ext>
            </a:extLst>
          </p:cNvPr>
          <p:cNvSpPr txBox="1">
            <a:spLocks noGrp="1"/>
          </p:cNvSpPr>
          <p:nvPr>
            <p:ph type="title" idx="4294967295"/>
          </p:nvPr>
        </p:nvSpPr>
        <p:spPr>
          <a:xfrm>
            <a:off x="357094" y="202775"/>
            <a:ext cx="10515600" cy="307777"/>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lvl1pPr>
              <a:lnSpc>
                <a:spcPct val="100000"/>
              </a:lnSpc>
              <a:spcBef>
                <a:spcPts val="0"/>
              </a:spcBef>
              <a:buNone/>
              <a:defRPr sz="2000" b="1">
                <a:solidFill>
                  <a:srgbClr val="5C5B5A"/>
                </a:solidFill>
                <a:latin typeface="Aria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5C5B5A"/>
                </a:solidFill>
                <a:effectLst/>
                <a:uLnTx/>
                <a:uFillTx/>
                <a:latin typeface="Arial"/>
                <a:ea typeface="+mn-ea"/>
                <a:cs typeface="+mn-cs"/>
              </a:rPr>
              <a:t>Summary: Borrowing money</a:t>
            </a:r>
          </a:p>
        </p:txBody>
      </p:sp>
      <p:sp>
        <p:nvSpPr>
          <p:cNvPr id="3" name="TextBox 2">
            <a:extLst>
              <a:ext uri="{FF2B5EF4-FFF2-40B4-BE49-F238E27FC236}">
                <a16:creationId xmlns:a16="http://schemas.microsoft.com/office/drawing/2014/main" id="{0FB1F5D2-9E53-D93D-F194-59CE351DB5BA}"/>
              </a:ext>
            </a:extLst>
          </p:cNvPr>
          <p:cNvSpPr txBox="1"/>
          <p:nvPr/>
        </p:nvSpPr>
        <p:spPr>
          <a:xfrm>
            <a:off x="4302236" y="2813446"/>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(+/-0pp)</a:t>
            </a:r>
          </a:p>
        </p:txBody>
      </p:sp>
      <p:sp>
        <p:nvSpPr>
          <p:cNvPr id="7" name="TextBox 6">
            <a:extLst>
              <a:ext uri="{FF2B5EF4-FFF2-40B4-BE49-F238E27FC236}">
                <a16:creationId xmlns:a16="http://schemas.microsoft.com/office/drawing/2014/main" id="{27918852-D838-B47A-B09C-256B3F776671}"/>
              </a:ext>
            </a:extLst>
          </p:cNvPr>
          <p:cNvSpPr txBox="1"/>
          <p:nvPr/>
        </p:nvSpPr>
        <p:spPr>
          <a:xfrm>
            <a:off x="4293358" y="4608737"/>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(+/-0pp)</a:t>
            </a:r>
          </a:p>
        </p:txBody>
      </p:sp>
      <p:sp>
        <p:nvSpPr>
          <p:cNvPr id="26" name="TextBox 25">
            <a:extLst>
              <a:ext uri="{FF2B5EF4-FFF2-40B4-BE49-F238E27FC236}">
                <a16:creationId xmlns:a16="http://schemas.microsoft.com/office/drawing/2014/main" id="{8A603EFB-BA78-989E-73F9-CA0FF8D8D0E7}"/>
              </a:ext>
            </a:extLst>
          </p:cNvPr>
          <p:cNvSpPr txBox="1"/>
          <p:nvPr/>
        </p:nvSpPr>
        <p:spPr>
          <a:xfrm>
            <a:off x="7734510" y="2652606"/>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(+/-0pp)</a:t>
            </a:r>
          </a:p>
        </p:txBody>
      </p:sp>
      <p:sp>
        <p:nvSpPr>
          <p:cNvPr id="27" name="TextBox 26">
            <a:extLst>
              <a:ext uri="{FF2B5EF4-FFF2-40B4-BE49-F238E27FC236}">
                <a16:creationId xmlns:a16="http://schemas.microsoft.com/office/drawing/2014/main" id="{3711D303-A069-D7D6-A3D0-613AF30ABC51}"/>
              </a:ext>
            </a:extLst>
          </p:cNvPr>
          <p:cNvSpPr txBox="1"/>
          <p:nvPr/>
        </p:nvSpPr>
        <p:spPr>
          <a:xfrm>
            <a:off x="7805410" y="4356005"/>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(-1pp)</a:t>
            </a:r>
          </a:p>
        </p:txBody>
      </p:sp>
      <p:sp>
        <p:nvSpPr>
          <p:cNvPr id="10" name="TextBox 9">
            <a:extLst>
              <a:ext uri="{FF2B5EF4-FFF2-40B4-BE49-F238E27FC236}">
                <a16:creationId xmlns:a16="http://schemas.microsoft.com/office/drawing/2014/main" id="{67112636-8194-E8CD-D549-ABBD2FED0055}"/>
              </a:ext>
              <a:ext uri="{C183D7F6-B498-43B3-948B-1728B52AA6E4}">
                <adec:decorative xmlns:adec="http://schemas.microsoft.com/office/drawing/2017/decorative" val="1"/>
              </a:ext>
            </a:extLst>
          </p:cNvPr>
          <p:cNvSpPr txBox="1"/>
          <p:nvPr/>
        </p:nvSpPr>
        <p:spPr>
          <a:xfrm>
            <a:off x="4350945" y="6058778"/>
            <a:ext cx="3490111"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rgbClr val="5C5B5A"/>
                </a:solidFill>
                <a:latin typeface="Arial"/>
              </a:rPr>
              <a:t>Figures in brackets show change since March (S6)</a:t>
            </a:r>
            <a:endParaRPr kumimoji="0" lang="en-GB" sz="1200" i="0" u="none" strike="noStrike" kern="1200" cap="none" spc="0" normalizeH="0" baseline="0" noProof="0" dirty="0">
              <a:ln>
                <a:noFill/>
              </a:ln>
              <a:solidFill>
                <a:srgbClr val="5C5B5A"/>
              </a:solidFill>
              <a:effectLst/>
              <a:uLnTx/>
              <a:uFillTx/>
              <a:latin typeface="Arial"/>
              <a:ea typeface="+mn-ea"/>
              <a:cs typeface="+mn-cs"/>
            </a:endParaRPr>
          </a:p>
        </p:txBody>
      </p:sp>
      <p:sp>
        <p:nvSpPr>
          <p:cNvPr id="12" name="Arrow: Down 11">
            <a:extLst>
              <a:ext uri="{FF2B5EF4-FFF2-40B4-BE49-F238E27FC236}">
                <a16:creationId xmlns:a16="http://schemas.microsoft.com/office/drawing/2014/main" id="{AF9D6435-0889-F99B-D9C7-71660FB6F8B1}"/>
              </a:ext>
              <a:ext uri="{C183D7F6-B498-43B3-948B-1728B52AA6E4}">
                <adec:decorative xmlns:adec="http://schemas.microsoft.com/office/drawing/2017/decorative" val="1"/>
              </a:ext>
            </a:extLst>
          </p:cNvPr>
          <p:cNvSpPr/>
          <p:nvPr/>
        </p:nvSpPr>
        <p:spPr>
          <a:xfrm>
            <a:off x="443886" y="6007517"/>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13" name="Group 12" descr="Green and Red arrows to signify when a statistic is significantly higher or lower than the previous survey.">
            <a:extLst>
              <a:ext uri="{FF2B5EF4-FFF2-40B4-BE49-F238E27FC236}">
                <a16:creationId xmlns:a16="http://schemas.microsoft.com/office/drawing/2014/main" id="{5AF98E5E-0194-87C0-FA44-A536FDBC70CA}"/>
              </a:ext>
            </a:extLst>
          </p:cNvPr>
          <p:cNvGrpSpPr/>
          <p:nvPr/>
        </p:nvGrpSpPr>
        <p:grpSpPr>
          <a:xfrm>
            <a:off x="229117" y="5927615"/>
            <a:ext cx="3333900" cy="269304"/>
            <a:chOff x="520117" y="5772736"/>
            <a:chExt cx="3333900" cy="269304"/>
          </a:xfrm>
        </p:grpSpPr>
        <p:sp>
          <p:nvSpPr>
            <p:cNvPr id="17" name="Arrow: Down 16">
              <a:extLst>
                <a:ext uri="{FF2B5EF4-FFF2-40B4-BE49-F238E27FC236}">
                  <a16:creationId xmlns:a16="http://schemas.microsoft.com/office/drawing/2014/main" id="{2B6DB8AE-1A76-7C48-C2D8-FC9C9FB790BC}"/>
                </a:ext>
              </a:extLst>
            </p:cNvPr>
            <p:cNvSpPr/>
            <p:nvPr/>
          </p:nvSpPr>
          <p:spPr>
            <a:xfrm rot="10800000">
              <a:off x="520117" y="5838560"/>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8" name="TextBox 17">
              <a:extLst>
                <a:ext uri="{FF2B5EF4-FFF2-40B4-BE49-F238E27FC236}">
                  <a16:creationId xmlns:a16="http://schemas.microsoft.com/office/drawing/2014/main" id="{BFB0B5DB-3345-358C-634A-A882888286FE}"/>
                </a:ext>
              </a:extLst>
            </p:cNvPr>
            <p:cNvSpPr txBox="1"/>
            <p:nvPr/>
          </p:nvSpPr>
          <p:spPr>
            <a:xfrm>
              <a:off x="884934" y="5772736"/>
              <a:ext cx="2969083" cy="26930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dirty="0">
                  <a:ln>
                    <a:noFill/>
                  </a:ln>
                  <a:solidFill>
                    <a:srgbClr val="5C5B5A"/>
                  </a:solidFill>
                  <a:effectLst/>
                  <a:uLnTx/>
                  <a:uFillTx/>
                  <a:latin typeface="Arial"/>
                  <a:ea typeface="+mn-ea"/>
                  <a:cs typeface="+mn-cs"/>
                </a:rPr>
                <a:t>Significantly higher/</a:t>
              </a:r>
              <a:r>
                <a:rPr lang="en-GB" sz="1150" dirty="0">
                  <a:solidFill>
                    <a:srgbClr val="5C5B5A"/>
                  </a:solidFill>
                  <a:latin typeface="Arial"/>
                </a:rPr>
                <a:t>lower than GB average</a:t>
              </a:r>
              <a:endParaRPr kumimoji="0" lang="en-GB" sz="1150" b="0" i="0" u="none" strike="noStrike" kern="1200" cap="none" spc="0" normalizeH="0" baseline="0" noProof="0" dirty="0">
                <a:ln>
                  <a:noFill/>
                </a:ln>
                <a:solidFill>
                  <a:srgbClr val="5C5B5A"/>
                </a:solidFill>
                <a:effectLst/>
                <a:uLnTx/>
                <a:uFillTx/>
                <a:latin typeface="Arial"/>
                <a:ea typeface="+mn-ea"/>
                <a:cs typeface="+mn-cs"/>
              </a:endParaRPr>
            </a:p>
          </p:txBody>
        </p:sp>
      </p:grpSp>
      <p:sp>
        <p:nvSpPr>
          <p:cNvPr id="19" name="Arrow: Down 18">
            <a:extLst>
              <a:ext uri="{FF2B5EF4-FFF2-40B4-BE49-F238E27FC236}">
                <a16:creationId xmlns:a16="http://schemas.microsoft.com/office/drawing/2014/main" id="{BF899692-8D31-1F77-12A2-F2D46AA51E7A}"/>
              </a:ext>
              <a:ext uri="{C183D7F6-B498-43B3-948B-1728B52AA6E4}">
                <adec:decorative xmlns:adec="http://schemas.microsoft.com/office/drawing/2017/decorative" val="1"/>
              </a:ext>
            </a:extLst>
          </p:cNvPr>
          <p:cNvSpPr/>
          <p:nvPr/>
        </p:nvSpPr>
        <p:spPr>
          <a:xfrm rot="10800000">
            <a:off x="4858248" y="2667731"/>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0" name="Arrow: Down 19">
            <a:extLst>
              <a:ext uri="{FF2B5EF4-FFF2-40B4-BE49-F238E27FC236}">
                <a16:creationId xmlns:a16="http://schemas.microsoft.com/office/drawing/2014/main" id="{5B7CC1DF-7A19-5983-526A-50FF334D5FFE}"/>
              </a:ext>
              <a:ext uri="{C183D7F6-B498-43B3-948B-1728B52AA6E4}">
                <adec:decorative xmlns:adec="http://schemas.microsoft.com/office/drawing/2017/decorative" val="1"/>
              </a:ext>
            </a:extLst>
          </p:cNvPr>
          <p:cNvSpPr/>
          <p:nvPr/>
        </p:nvSpPr>
        <p:spPr>
          <a:xfrm>
            <a:off x="4858248" y="4425041"/>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1" name="Arrow: Down 20">
            <a:extLst>
              <a:ext uri="{FF2B5EF4-FFF2-40B4-BE49-F238E27FC236}">
                <a16:creationId xmlns:a16="http://schemas.microsoft.com/office/drawing/2014/main" id="{A9384EFC-9ECD-C70E-536B-D72816D5E660}"/>
              </a:ext>
              <a:ext uri="{C183D7F6-B498-43B3-948B-1728B52AA6E4}">
                <adec:decorative xmlns:adec="http://schemas.microsoft.com/office/drawing/2017/decorative" val="1"/>
              </a:ext>
            </a:extLst>
          </p:cNvPr>
          <p:cNvSpPr/>
          <p:nvPr/>
        </p:nvSpPr>
        <p:spPr>
          <a:xfrm>
            <a:off x="4858248" y="5556858"/>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9831390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0977" y="1411200"/>
            <a:ext cx="5495023" cy="1728000"/>
          </a:xfrm>
        </p:spPr>
        <p:txBody>
          <a:bodyPr anchor="t">
            <a:normAutofit/>
          </a:bodyPr>
          <a:lstStyle/>
          <a:p>
            <a:r>
              <a:rPr lang="en-GB" sz="4400" b="1" dirty="0">
                <a:latin typeface="Arial" panose="020B0604020202020204" pitchFamily="34" charset="0"/>
                <a:cs typeface="Arial" panose="020B0604020202020204" pitchFamily="34" charset="0"/>
              </a:rPr>
              <a:t>Introduction and methodology</a:t>
            </a:r>
          </a:p>
        </p:txBody>
      </p:sp>
      <p:sp>
        <p:nvSpPr>
          <p:cNvPr id="5" name="Slide Number Placeholder 4">
            <a:extLst>
              <a:ext uri="{C183D7F6-B498-43B3-948B-1728B52AA6E4}">
                <adec:decorative xmlns:adec="http://schemas.microsoft.com/office/drawing/2017/decorative" val="1"/>
              </a:ext>
            </a:extLst>
          </p:cNvPr>
          <p:cNvSpPr>
            <a:spLocks noGrp="1"/>
          </p:cNvSpPr>
          <p:nvPr>
            <p:ph type="sldNum" sz="quarter" idx="4294967295"/>
          </p:nvPr>
        </p:nvSpPr>
        <p:spPr>
          <a:xfrm>
            <a:off x="11709400" y="6400800"/>
            <a:ext cx="482600" cy="276225"/>
          </a:xfrm>
          <a:prstGeom prst="rect">
            <a:avLst/>
          </a:prstGeom>
        </p:spPr>
        <p:txBody>
          <a:bodyPr/>
          <a:lstStyle/>
          <a:p>
            <a:fld id="{FD5D5F4F-603C-4AB0-922F-C42AF3B2CB87}" type="slidenum">
              <a:rPr lang="en-GB" smtClean="0"/>
              <a:pPr/>
              <a:t>3</a:t>
            </a:fld>
            <a:endParaRPr lang="en-GB" dirty="0"/>
          </a:p>
        </p:txBody>
      </p:sp>
      <p:graphicFrame>
        <p:nvGraphicFramePr>
          <p:cNvPr id="3" name="Table 5">
            <a:extLst>
              <a:ext uri="{FF2B5EF4-FFF2-40B4-BE49-F238E27FC236}">
                <a16:creationId xmlns:a16="http://schemas.microsoft.com/office/drawing/2014/main" id="{79832960-B9FF-4D3E-BC48-91C229498074}"/>
              </a:ext>
            </a:extLst>
          </p:cNvPr>
          <p:cNvGraphicFramePr>
            <a:graphicFrameLocks noGrp="1"/>
          </p:cNvGraphicFramePr>
          <p:nvPr>
            <p:extLst>
              <p:ext uri="{D42A27DB-BD31-4B8C-83A1-F6EECF244321}">
                <p14:modId xmlns:p14="http://schemas.microsoft.com/office/powerpoint/2010/main" val="3534936857"/>
              </p:ext>
            </p:extLst>
          </p:nvPr>
        </p:nvGraphicFramePr>
        <p:xfrm>
          <a:off x="590400" y="3718800"/>
          <a:ext cx="4922633" cy="1152000"/>
        </p:xfrm>
        <a:graphic>
          <a:graphicData uri="http://schemas.openxmlformats.org/drawingml/2006/table">
            <a:tbl>
              <a:tblPr firstRow="1" bandRow="1">
                <a:tableStyleId>{5C22544A-7EE6-4342-B048-85BDC9FD1C3A}</a:tableStyleId>
              </a:tblPr>
              <a:tblGrid>
                <a:gridCol w="3791184">
                  <a:extLst>
                    <a:ext uri="{9D8B030D-6E8A-4147-A177-3AD203B41FA5}">
                      <a16:colId xmlns:a16="http://schemas.microsoft.com/office/drawing/2014/main" val="4846203"/>
                    </a:ext>
                  </a:extLst>
                </a:gridCol>
                <a:gridCol w="1131449">
                  <a:extLst>
                    <a:ext uri="{9D8B030D-6E8A-4147-A177-3AD203B41FA5}">
                      <a16:colId xmlns:a16="http://schemas.microsoft.com/office/drawing/2014/main" val="4277008826"/>
                    </a:ext>
                  </a:extLst>
                </a:gridCol>
              </a:tblGrid>
              <a:tr h="288000">
                <a:tc>
                  <a:txBody>
                    <a:bodyPr/>
                    <a:lstStyle/>
                    <a:p>
                      <a:r>
                        <a:rPr lang="en-GB" sz="1400" b="1" dirty="0">
                          <a:solidFill>
                            <a:schemeClr val="bg1"/>
                          </a:solidFill>
                          <a:latin typeface="Arial" panose="020B0604020202020204" pitchFamily="34" charset="0"/>
                          <a:cs typeface="Arial" panose="020B0604020202020204" pitchFamily="34" charset="0"/>
                        </a:rPr>
                        <a:t>Background</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dirty="0">
                          <a:solidFill>
                            <a:schemeClr val="bg1"/>
                          </a:solidFill>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page 4</a:t>
                      </a:r>
                      <a:endParaRPr lang="en-GB" sz="1400" b="1" u="sng" dirty="0">
                        <a:solidFill>
                          <a:schemeClr val="bg1"/>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89449144"/>
                  </a:ext>
                </a:extLst>
              </a:tr>
              <a:tr h="288000">
                <a:tc>
                  <a:txBody>
                    <a:bodyPr/>
                    <a:lstStyle/>
                    <a:p>
                      <a:r>
                        <a:rPr lang="en-GB" sz="1400" b="1" dirty="0">
                          <a:solidFill>
                            <a:schemeClr val="bg1"/>
                          </a:solidFill>
                          <a:latin typeface="Arial" panose="020B0604020202020204" pitchFamily="34" charset="0"/>
                          <a:cs typeface="Arial" panose="020B0604020202020204" pitchFamily="34" charset="0"/>
                        </a:rPr>
                        <a:t>Methodology</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dirty="0">
                          <a:solidFill>
                            <a:schemeClr val="bg1"/>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page </a:t>
                      </a:r>
                      <a:r>
                        <a:rPr lang="en-GB" sz="1400" b="1" u="sng" dirty="0">
                          <a:solidFill>
                            <a:schemeClr val="bg1"/>
                          </a:solidFill>
                          <a:latin typeface="Arial" panose="020B0604020202020204" pitchFamily="34" charset="0"/>
                          <a:cs typeface="Arial" panose="020B0604020202020204" pitchFamily="34" charset="0"/>
                        </a:rPr>
                        <a:t>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8979111"/>
                  </a:ext>
                </a:extLst>
              </a:tr>
              <a:tr h="288000">
                <a:tc>
                  <a:txBody>
                    <a:bodyPr/>
                    <a:lstStyle/>
                    <a:p>
                      <a:r>
                        <a:rPr lang="en-GB" sz="1400" b="1" dirty="0">
                          <a:solidFill>
                            <a:schemeClr val="bg1"/>
                          </a:solidFill>
                          <a:latin typeface="Arial" panose="020B0604020202020204" pitchFamily="34" charset="0"/>
                          <a:cs typeface="Arial" panose="020B0604020202020204" pitchFamily="34" charset="0"/>
                        </a:rPr>
                        <a:t>Sample</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u="sng" dirty="0">
                          <a:solidFill>
                            <a:schemeClr val="bg1"/>
                          </a:solidFill>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page </a:t>
                      </a:r>
                      <a:r>
                        <a:rPr lang="en-GB" sz="1400" b="1" u="sng" dirty="0">
                          <a:solidFill>
                            <a:schemeClr val="bg1"/>
                          </a:solidFill>
                          <a:latin typeface="Arial" panose="020B0604020202020204" pitchFamily="34" charset="0"/>
                          <a:cs typeface="Arial" panose="020B0604020202020204" pitchFamily="34" charset="0"/>
                        </a:rPr>
                        <a:t>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06594278"/>
                  </a:ext>
                </a:extLst>
              </a:tr>
              <a:tr h="288000">
                <a:tc>
                  <a:txBody>
                    <a:bodyPr/>
                    <a:lstStyle/>
                    <a:p>
                      <a:r>
                        <a:rPr lang="en-GB" sz="1400" b="1" dirty="0">
                          <a:solidFill>
                            <a:schemeClr val="bg1"/>
                          </a:solidFill>
                          <a:latin typeface="Arial" panose="020B0604020202020204" pitchFamily="34" charset="0"/>
                          <a:cs typeface="Arial" panose="020B0604020202020204" pitchFamily="34" charset="0"/>
                        </a:rPr>
                        <a:t>Report contents and guidance</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dirty="0">
                          <a:solidFill>
                            <a:schemeClr val="bg1"/>
                          </a:solidFill>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page </a:t>
                      </a:r>
                      <a:r>
                        <a:rPr lang="en-GB" sz="1400" b="1" u="sng" dirty="0">
                          <a:solidFill>
                            <a:schemeClr val="bg1"/>
                          </a:solidFill>
                          <a:latin typeface="Arial" panose="020B0604020202020204" pitchFamily="34" charset="0"/>
                          <a:cs typeface="Arial" panose="020B0604020202020204" pitchFamily="34" charset="0"/>
                        </a:rPr>
                        <a:t>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4343523"/>
                  </a:ext>
                </a:extLst>
              </a:tr>
            </a:tbl>
          </a:graphicData>
        </a:graphic>
      </p:graphicFrame>
    </p:spTree>
    <p:extLst>
      <p:ext uri="{BB962C8B-B14F-4D97-AF65-F5344CB8AC3E}">
        <p14:creationId xmlns:p14="http://schemas.microsoft.com/office/powerpoint/2010/main" val="28355013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4">
            <a:extLst>
              <a:ext uri="{FF2B5EF4-FFF2-40B4-BE49-F238E27FC236}">
                <a16:creationId xmlns:a16="http://schemas.microsoft.com/office/drawing/2014/main" id="{EBAE657D-8304-4178-B97B-8A92D1C82592}"/>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30</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4" name="Footer Placeholder 4">
            <a:extLst>
              <a:ext uri="{FF2B5EF4-FFF2-40B4-BE49-F238E27FC236}">
                <a16:creationId xmlns:a16="http://schemas.microsoft.com/office/drawing/2014/main" id="{0EE3193C-01AB-23CE-6D66-EA7B65FAF880}"/>
              </a:ext>
            </a:extLst>
          </p:cNvPr>
          <p:cNvSpPr txBox="1">
            <a:spLocks/>
          </p:cNvSpPr>
          <p:nvPr/>
        </p:nvSpPr>
        <p:spPr>
          <a:xfrm>
            <a:off x="391549" y="6353526"/>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CL3E. Which of the following statements best describes your situation in relation to your current level of debt? CL23. Have you tried to seek help with your debt through any of the following options? CL3C. How worried are you about any of the following? </a:t>
            </a:r>
            <a:r>
              <a:rPr lang="en-GB" sz="1000" dirty="0">
                <a:solidFill>
                  <a:srgbClr val="FFFFFF">
                    <a:lumMod val="50000"/>
                  </a:srgbClr>
                </a:solidFill>
                <a:latin typeface="Arial"/>
                <a:cs typeface="Arial" panose="020B0604020202020204" pitchFamily="34" charset="0"/>
              </a:rPr>
              <a:t>Unweighted base: 484 (All who have borrowed money/used more credit); 342 (All who are having difficulty managing their debt)</a:t>
            </a: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	</a:t>
            </a:r>
            <a:endParaRPr kumimoji="0" lang="en-GB" sz="1000" b="0" i="1" u="none" strike="noStrike" kern="1200" cap="none" spc="0" normalizeH="0" baseline="0" noProof="0" dirty="0">
              <a:ln>
                <a:noFill/>
              </a:ln>
              <a:solidFill>
                <a:srgbClr val="0039A6"/>
              </a:solidFill>
              <a:effectLst/>
              <a:uLnTx/>
              <a:uFillTx/>
              <a:latin typeface="Arial"/>
              <a:ea typeface="+mn-ea"/>
              <a:cs typeface="Arial" panose="020B0604020202020204" pitchFamily="34" charset="0"/>
            </a:endParaRPr>
          </a:p>
        </p:txBody>
      </p:sp>
      <p:sp>
        <p:nvSpPr>
          <p:cNvPr id="5" name="Title 3">
            <a:extLst>
              <a:ext uri="{FF2B5EF4-FFF2-40B4-BE49-F238E27FC236}">
                <a16:creationId xmlns:a16="http://schemas.microsoft.com/office/drawing/2014/main" id="{A5E78C8D-40AF-93C4-95E9-903C38052382}"/>
              </a:ext>
            </a:extLst>
          </p:cNvPr>
          <p:cNvSpPr txBox="1">
            <a:spLocks/>
          </p:cNvSpPr>
          <p:nvPr/>
        </p:nvSpPr>
        <p:spPr>
          <a:xfrm>
            <a:off x="357094" y="202775"/>
            <a:ext cx="10855192" cy="307777"/>
          </a:xfrm>
          <a:prstGeom prst="rect">
            <a:avLst/>
          </a:prstGeom>
          <a:noFill/>
        </p:spPr>
        <p:txBody>
          <a:bodyPr vert="horz" wrap="square" lIns="0" tIns="0" rIns="0" bIns="0" rtlCol="0" anchor="ctr">
            <a:spAutoFit/>
          </a:bodyPr>
          <a:lstStyle>
            <a:lvl1pPr>
              <a:lnSpc>
                <a:spcPct val="100000"/>
              </a:lnSpc>
              <a:spcBef>
                <a:spcPts val="0"/>
              </a:spcBef>
              <a:buNone/>
              <a:defRPr sz="2000" b="1">
                <a:solidFill>
                  <a:srgbClr val="5C5B5A"/>
                </a:solidFill>
                <a:latin typeface="Arial"/>
              </a:defRPr>
            </a:lvl1pPr>
          </a:lstStyle>
          <a:p>
            <a:r>
              <a:rPr lang="en-GB" dirty="0"/>
              <a:t>Summary: Debt (amongst respondents who are borrowing more compared to a year ago)</a:t>
            </a:r>
          </a:p>
        </p:txBody>
      </p:sp>
      <p:graphicFrame>
        <p:nvGraphicFramePr>
          <p:cNvPr id="17" name="Chart 16" descr="Stacked bar chart showing proportion of respondents experiencing difficulty managing their current level of debt. 70% of Greater Manchester residents are experiencing some difficulty managing their current level of debt. ">
            <a:extLst>
              <a:ext uri="{FF2B5EF4-FFF2-40B4-BE49-F238E27FC236}">
                <a16:creationId xmlns:a16="http://schemas.microsoft.com/office/drawing/2014/main" id="{C0F1EE16-1985-E5FA-BE15-F0E3D6282853}"/>
              </a:ext>
            </a:extLst>
          </p:cNvPr>
          <p:cNvGraphicFramePr/>
          <p:nvPr>
            <p:extLst>
              <p:ext uri="{D42A27DB-BD31-4B8C-83A1-F6EECF244321}">
                <p14:modId xmlns:p14="http://schemas.microsoft.com/office/powerpoint/2010/main" val="3773530105"/>
              </p:ext>
            </p:extLst>
          </p:nvPr>
        </p:nvGraphicFramePr>
        <p:xfrm>
          <a:off x="3457575" y="1476374"/>
          <a:ext cx="3827103" cy="4844413"/>
        </p:xfrm>
        <a:graphic>
          <a:graphicData uri="http://schemas.openxmlformats.org/drawingml/2006/chart">
            <c:chart xmlns:c="http://schemas.openxmlformats.org/drawingml/2006/chart" xmlns:r="http://schemas.openxmlformats.org/officeDocument/2006/relationships" r:id="rId3"/>
          </a:graphicData>
        </a:graphic>
      </p:graphicFrame>
      <p:sp>
        <p:nvSpPr>
          <p:cNvPr id="30" name="TextBox 29">
            <a:extLst>
              <a:ext uri="{FF2B5EF4-FFF2-40B4-BE49-F238E27FC236}">
                <a16:creationId xmlns:a16="http://schemas.microsoft.com/office/drawing/2014/main" id="{A59E8581-6BAE-4FA2-B0BB-361597485952}"/>
              </a:ext>
              <a:ext uri="{C183D7F6-B498-43B3-948B-1728B52AA6E4}">
                <adec:decorative xmlns:adec="http://schemas.microsoft.com/office/drawing/2017/decorative" val="1"/>
              </a:ext>
            </a:extLst>
          </p:cNvPr>
          <p:cNvSpPr txBox="1"/>
          <p:nvPr/>
        </p:nvSpPr>
        <p:spPr>
          <a:xfrm>
            <a:off x="3717901" y="3349898"/>
            <a:ext cx="781636" cy="43088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5C5B5A"/>
                </a:solidFill>
                <a:effectLst/>
                <a:uLnTx/>
                <a:uFillTx/>
                <a:latin typeface="Arial"/>
                <a:ea typeface="+mn-ea"/>
                <a:cs typeface="+mn-cs"/>
              </a:rPr>
              <a:t>70% difficulty</a:t>
            </a:r>
          </a:p>
        </p:txBody>
      </p:sp>
      <p:sp>
        <p:nvSpPr>
          <p:cNvPr id="31" name="Right Brace 30">
            <a:extLst>
              <a:ext uri="{FF2B5EF4-FFF2-40B4-BE49-F238E27FC236}">
                <a16:creationId xmlns:a16="http://schemas.microsoft.com/office/drawing/2014/main" id="{F91FE717-0A71-4CC6-8207-08A0E1455A59}"/>
              </a:ext>
              <a:ext uri="{C183D7F6-B498-43B3-948B-1728B52AA6E4}">
                <adec:decorative xmlns:adec="http://schemas.microsoft.com/office/drawing/2017/decorative" val="1"/>
              </a:ext>
            </a:extLst>
          </p:cNvPr>
          <p:cNvSpPr/>
          <p:nvPr/>
        </p:nvSpPr>
        <p:spPr>
          <a:xfrm rot="10800000">
            <a:off x="4560856" y="2415809"/>
            <a:ext cx="158534" cy="2299065"/>
          </a:xfrm>
          <a:prstGeom prst="rightBrace">
            <a:avLst>
              <a:gd name="adj1" fmla="val 54487"/>
              <a:gd name="adj2" fmla="val 49265"/>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dirty="0"/>
          </a:p>
        </p:txBody>
      </p:sp>
      <p:sp>
        <p:nvSpPr>
          <p:cNvPr id="14" name="TextBox 13">
            <a:extLst>
              <a:ext uri="{FF2B5EF4-FFF2-40B4-BE49-F238E27FC236}">
                <a16:creationId xmlns:a16="http://schemas.microsoft.com/office/drawing/2014/main" id="{94A165E3-1535-5A0F-48B0-2BE61C8F1117}"/>
              </a:ext>
              <a:ext uri="{C183D7F6-B498-43B3-948B-1728B52AA6E4}">
                <adec:decorative xmlns:adec="http://schemas.microsoft.com/office/drawing/2017/decorative" val="1"/>
              </a:ext>
            </a:extLst>
          </p:cNvPr>
          <p:cNvSpPr txBox="1"/>
          <p:nvPr/>
        </p:nvSpPr>
        <p:spPr>
          <a:xfrm>
            <a:off x="3814669" y="819726"/>
            <a:ext cx="3250218" cy="60016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1" i="0" u="none" strike="noStrike" kern="1200" cap="none" spc="0" normalizeH="0" baseline="0" noProof="0" dirty="0">
                <a:ln>
                  <a:noFill/>
                </a:ln>
                <a:solidFill>
                  <a:srgbClr val="5C5B5A"/>
                </a:solidFill>
                <a:effectLst/>
                <a:uLnTx/>
                <a:uFillTx/>
                <a:latin typeface="Arial"/>
                <a:ea typeface="+mn-ea"/>
                <a:cs typeface="+mn-cs"/>
              </a:rPr>
              <a:t>7 in 10 (70%) say they are experiencing some difficulty managing their current level of debt </a:t>
            </a:r>
          </a:p>
        </p:txBody>
      </p:sp>
      <p:sp>
        <p:nvSpPr>
          <p:cNvPr id="15" name="TextBox 14">
            <a:extLst>
              <a:ext uri="{FF2B5EF4-FFF2-40B4-BE49-F238E27FC236}">
                <a16:creationId xmlns:a16="http://schemas.microsoft.com/office/drawing/2014/main" id="{8D866EC0-9981-7652-887C-987B492819DC}"/>
              </a:ext>
              <a:ext uri="{C183D7F6-B498-43B3-948B-1728B52AA6E4}">
                <adec:decorative xmlns:adec="http://schemas.microsoft.com/office/drawing/2017/decorative" val="1"/>
              </a:ext>
            </a:extLst>
          </p:cNvPr>
          <p:cNvSpPr txBox="1"/>
          <p:nvPr/>
        </p:nvSpPr>
        <p:spPr>
          <a:xfrm>
            <a:off x="7229455" y="819726"/>
            <a:ext cx="4939331" cy="60016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300" b="1" dirty="0">
                <a:solidFill>
                  <a:srgbClr val="5C5B5A"/>
                </a:solidFill>
                <a:latin typeface="Arial"/>
              </a:rPr>
              <a:t>2 in 5 (40%) are not seeking support with their debt. A third (33%) of those struggling have sought help from their friends and family</a:t>
            </a:r>
            <a:endParaRPr kumimoji="0" lang="en-GB" sz="1300" b="1" i="0" u="none" strike="noStrike" kern="1200" cap="none" spc="0" normalizeH="0" baseline="0" noProof="0" dirty="0">
              <a:ln>
                <a:noFill/>
              </a:ln>
              <a:solidFill>
                <a:srgbClr val="5C5B5A"/>
              </a:solidFill>
              <a:effectLst/>
              <a:uLnTx/>
              <a:uFillTx/>
              <a:latin typeface="Arial"/>
              <a:ea typeface="+mn-ea"/>
              <a:cs typeface="+mn-cs"/>
            </a:endParaRPr>
          </a:p>
        </p:txBody>
      </p:sp>
      <p:cxnSp>
        <p:nvCxnSpPr>
          <p:cNvPr id="18" name="Straight Connector 17">
            <a:extLst>
              <a:ext uri="{FF2B5EF4-FFF2-40B4-BE49-F238E27FC236}">
                <a16:creationId xmlns:a16="http://schemas.microsoft.com/office/drawing/2014/main" id="{7BE3BA8A-1DB1-C2EB-CFA5-C535E9DECE19}"/>
              </a:ext>
              <a:ext uri="{C183D7F6-B498-43B3-948B-1728B52AA6E4}">
                <adec:decorative xmlns:adec="http://schemas.microsoft.com/office/drawing/2017/decorative" val="1"/>
              </a:ext>
            </a:extLst>
          </p:cNvPr>
          <p:cNvCxnSpPr>
            <a:cxnSpLocks/>
          </p:cNvCxnSpPr>
          <p:nvPr/>
        </p:nvCxnSpPr>
        <p:spPr>
          <a:xfrm>
            <a:off x="7132707" y="930526"/>
            <a:ext cx="20549" cy="5155949"/>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DD706B73-AE66-D962-A45E-E9BF3DF2D3FE}"/>
              </a:ext>
              <a:ext uri="{C183D7F6-B498-43B3-948B-1728B52AA6E4}">
                <adec:decorative xmlns:adec="http://schemas.microsoft.com/office/drawing/2017/decorative" val="1"/>
              </a:ext>
            </a:extLst>
          </p:cNvPr>
          <p:cNvSpPr txBox="1"/>
          <p:nvPr/>
        </p:nvSpPr>
        <p:spPr>
          <a:xfrm>
            <a:off x="10662480" y="3898580"/>
            <a:ext cx="1416233" cy="1015663"/>
          </a:xfrm>
          <a:prstGeom prst="rect">
            <a:avLst/>
          </a:prstGeom>
          <a:noFill/>
          <a:ln>
            <a:noFill/>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1" dirty="0">
                <a:solidFill>
                  <a:srgbClr val="388A8C"/>
                </a:solidFill>
                <a:latin typeface="Arial"/>
              </a:rPr>
              <a:t>57%</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solidFill>
                  <a:srgbClr val="5C5B5A"/>
                </a:solidFill>
                <a:latin typeface="Arial"/>
              </a:rPr>
              <a:t>have sought help from any of these organisations</a:t>
            </a:r>
            <a:endParaRPr kumimoji="0" lang="en-GB" sz="1400" i="0" u="none" strike="noStrike" kern="1200" cap="none" spc="0" normalizeH="0" baseline="0" noProof="0" dirty="0">
              <a:ln>
                <a:noFill/>
              </a:ln>
              <a:solidFill>
                <a:srgbClr val="5C5B5A"/>
              </a:solidFill>
              <a:effectLst/>
              <a:uLnTx/>
              <a:uFillTx/>
              <a:latin typeface="Arial"/>
              <a:ea typeface="+mn-ea"/>
              <a:cs typeface="+mn-cs"/>
            </a:endParaRPr>
          </a:p>
        </p:txBody>
      </p:sp>
      <p:graphicFrame>
        <p:nvGraphicFramePr>
          <p:cNvPr id="6" name="Chart 5" descr="Bar chart showing which organisations or sources respondents have used to seek help with their debt. 57% are sought help from any of these organisations. 33% have sought help from their friends and family. ">
            <a:extLst>
              <a:ext uri="{FF2B5EF4-FFF2-40B4-BE49-F238E27FC236}">
                <a16:creationId xmlns:a16="http://schemas.microsoft.com/office/drawing/2014/main" id="{02E337EE-6544-1F96-DA12-2C2C46FC661E}"/>
              </a:ext>
            </a:extLst>
          </p:cNvPr>
          <p:cNvGraphicFramePr/>
          <p:nvPr>
            <p:extLst>
              <p:ext uri="{D42A27DB-BD31-4B8C-83A1-F6EECF244321}">
                <p14:modId xmlns:p14="http://schemas.microsoft.com/office/powerpoint/2010/main" val="1068977341"/>
              </p:ext>
            </p:extLst>
          </p:nvPr>
        </p:nvGraphicFramePr>
        <p:xfrm>
          <a:off x="7152537" y="1449473"/>
          <a:ext cx="4952976" cy="476891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3" name="Chart 22" descr="Stacked bar chart showing proportion of respondents worried about being able to pay a loan back. 53% of Greater Manchester residents are worried about being able to pay a loan back. ">
            <a:extLst>
              <a:ext uri="{FF2B5EF4-FFF2-40B4-BE49-F238E27FC236}">
                <a16:creationId xmlns:a16="http://schemas.microsoft.com/office/drawing/2014/main" id="{8F62A63E-2032-DC73-700E-78A2EB14ADA0}"/>
              </a:ext>
            </a:extLst>
          </p:cNvPr>
          <p:cNvGraphicFramePr/>
          <p:nvPr>
            <p:extLst>
              <p:ext uri="{D42A27DB-BD31-4B8C-83A1-F6EECF244321}">
                <p14:modId xmlns:p14="http://schemas.microsoft.com/office/powerpoint/2010/main" val="158732709"/>
              </p:ext>
            </p:extLst>
          </p:nvPr>
        </p:nvGraphicFramePr>
        <p:xfrm>
          <a:off x="-9142" y="1457323"/>
          <a:ext cx="3419093" cy="4844413"/>
        </p:xfrm>
        <a:graphic>
          <a:graphicData uri="http://schemas.openxmlformats.org/drawingml/2006/chart">
            <c:chart xmlns:c="http://schemas.openxmlformats.org/drawingml/2006/chart" xmlns:r="http://schemas.openxmlformats.org/officeDocument/2006/relationships" r:id="rId5"/>
          </a:graphicData>
        </a:graphic>
      </p:graphicFrame>
      <p:sp>
        <p:nvSpPr>
          <p:cNvPr id="24" name="TextBox 23">
            <a:extLst>
              <a:ext uri="{FF2B5EF4-FFF2-40B4-BE49-F238E27FC236}">
                <a16:creationId xmlns:a16="http://schemas.microsoft.com/office/drawing/2014/main" id="{569E89BB-05FB-9AC5-3E07-2E0E8EFFFD3A}"/>
              </a:ext>
            </a:extLst>
          </p:cNvPr>
          <p:cNvSpPr txBox="1"/>
          <p:nvPr/>
        </p:nvSpPr>
        <p:spPr>
          <a:xfrm>
            <a:off x="1544279" y="1695450"/>
            <a:ext cx="534121" cy="261610"/>
          </a:xfrm>
          <a:prstGeom prst="rect">
            <a:avLst/>
          </a:prstGeom>
          <a:noFill/>
        </p:spPr>
        <p:txBody>
          <a:bodyPr wrap="none" rtlCol="0">
            <a:spAutoFit/>
          </a:bodyPr>
          <a:lstStyle/>
          <a:p>
            <a:r>
              <a:rPr lang="en-GB" sz="1100" dirty="0">
                <a:solidFill>
                  <a:schemeClr val="bg1"/>
                </a:solidFill>
              </a:rPr>
              <a:t>(-9pp)</a:t>
            </a:r>
          </a:p>
        </p:txBody>
      </p:sp>
      <p:sp>
        <p:nvSpPr>
          <p:cNvPr id="27" name="TextBox 26">
            <a:extLst>
              <a:ext uri="{FF2B5EF4-FFF2-40B4-BE49-F238E27FC236}">
                <a16:creationId xmlns:a16="http://schemas.microsoft.com/office/drawing/2014/main" id="{19173E2F-B865-F55E-C148-E9A3705FE1FF}"/>
              </a:ext>
            </a:extLst>
          </p:cNvPr>
          <p:cNvSpPr txBox="1"/>
          <p:nvPr/>
        </p:nvSpPr>
        <p:spPr>
          <a:xfrm>
            <a:off x="1544279" y="2201077"/>
            <a:ext cx="561372" cy="261610"/>
          </a:xfrm>
          <a:prstGeom prst="rect">
            <a:avLst/>
          </a:prstGeom>
          <a:noFill/>
        </p:spPr>
        <p:txBody>
          <a:bodyPr wrap="none" rtlCol="0">
            <a:spAutoFit/>
          </a:bodyPr>
          <a:lstStyle/>
          <a:p>
            <a:r>
              <a:rPr lang="en-GB" sz="1100" dirty="0">
                <a:solidFill>
                  <a:schemeClr val="tx1">
                    <a:lumMod val="75000"/>
                    <a:lumOff val="25000"/>
                  </a:schemeClr>
                </a:solidFill>
              </a:rPr>
              <a:t>(+5pp)</a:t>
            </a:r>
          </a:p>
        </p:txBody>
      </p:sp>
      <p:sp>
        <p:nvSpPr>
          <p:cNvPr id="28" name="TextBox 27">
            <a:extLst>
              <a:ext uri="{FF2B5EF4-FFF2-40B4-BE49-F238E27FC236}">
                <a16:creationId xmlns:a16="http://schemas.microsoft.com/office/drawing/2014/main" id="{0CFF752C-503B-3437-D239-4F2B6E194CCD}"/>
              </a:ext>
            </a:extLst>
          </p:cNvPr>
          <p:cNvSpPr txBox="1"/>
          <p:nvPr/>
        </p:nvSpPr>
        <p:spPr>
          <a:xfrm>
            <a:off x="1530653" y="2695531"/>
            <a:ext cx="534121" cy="261610"/>
          </a:xfrm>
          <a:prstGeom prst="rect">
            <a:avLst/>
          </a:prstGeom>
          <a:noFill/>
        </p:spPr>
        <p:txBody>
          <a:bodyPr wrap="none" rtlCol="0">
            <a:spAutoFit/>
          </a:bodyPr>
          <a:lstStyle/>
          <a:p>
            <a:r>
              <a:rPr lang="en-GB" sz="1100" dirty="0">
                <a:solidFill>
                  <a:schemeClr val="tx1">
                    <a:lumMod val="75000"/>
                    <a:lumOff val="25000"/>
                  </a:schemeClr>
                </a:solidFill>
              </a:rPr>
              <a:t>(-1pp)</a:t>
            </a:r>
          </a:p>
        </p:txBody>
      </p:sp>
      <p:sp>
        <p:nvSpPr>
          <p:cNvPr id="29" name="TextBox 28">
            <a:extLst>
              <a:ext uri="{FF2B5EF4-FFF2-40B4-BE49-F238E27FC236}">
                <a16:creationId xmlns:a16="http://schemas.microsoft.com/office/drawing/2014/main" id="{2866A146-AA72-06D8-12F1-A9886975904C}"/>
              </a:ext>
            </a:extLst>
          </p:cNvPr>
          <p:cNvSpPr txBox="1"/>
          <p:nvPr/>
        </p:nvSpPr>
        <p:spPr>
          <a:xfrm>
            <a:off x="1547624" y="3407848"/>
            <a:ext cx="561372" cy="261610"/>
          </a:xfrm>
          <a:prstGeom prst="rect">
            <a:avLst/>
          </a:prstGeom>
          <a:noFill/>
        </p:spPr>
        <p:txBody>
          <a:bodyPr wrap="none" rtlCol="0">
            <a:spAutoFit/>
          </a:bodyPr>
          <a:lstStyle/>
          <a:p>
            <a:r>
              <a:rPr lang="en-GB" sz="1100" dirty="0">
                <a:solidFill>
                  <a:schemeClr val="tx1">
                    <a:lumMod val="75000"/>
                    <a:lumOff val="25000"/>
                  </a:schemeClr>
                </a:solidFill>
              </a:rPr>
              <a:t>(+1pp)</a:t>
            </a:r>
          </a:p>
        </p:txBody>
      </p:sp>
      <p:sp>
        <p:nvSpPr>
          <p:cNvPr id="32" name="TextBox 31">
            <a:extLst>
              <a:ext uri="{FF2B5EF4-FFF2-40B4-BE49-F238E27FC236}">
                <a16:creationId xmlns:a16="http://schemas.microsoft.com/office/drawing/2014/main" id="{4098D384-A5C7-1A94-B2EF-C37CE7555CF3}"/>
              </a:ext>
            </a:extLst>
          </p:cNvPr>
          <p:cNvSpPr txBox="1"/>
          <p:nvPr/>
        </p:nvSpPr>
        <p:spPr>
          <a:xfrm>
            <a:off x="1544279" y="4227449"/>
            <a:ext cx="561372" cy="261610"/>
          </a:xfrm>
          <a:prstGeom prst="rect">
            <a:avLst/>
          </a:prstGeom>
          <a:noFill/>
        </p:spPr>
        <p:txBody>
          <a:bodyPr wrap="none" rtlCol="0">
            <a:spAutoFit/>
          </a:bodyPr>
          <a:lstStyle/>
          <a:p>
            <a:r>
              <a:rPr lang="en-GB" sz="1100" dirty="0">
                <a:solidFill>
                  <a:schemeClr val="bg1"/>
                </a:solidFill>
              </a:rPr>
              <a:t>(+5pp)</a:t>
            </a:r>
          </a:p>
        </p:txBody>
      </p:sp>
      <p:sp>
        <p:nvSpPr>
          <p:cNvPr id="33" name="TextBox 32">
            <a:extLst>
              <a:ext uri="{FF2B5EF4-FFF2-40B4-BE49-F238E27FC236}">
                <a16:creationId xmlns:a16="http://schemas.microsoft.com/office/drawing/2014/main" id="{77FBDC64-B02A-9AA1-96E0-32FDF39549BB}"/>
              </a:ext>
            </a:extLst>
          </p:cNvPr>
          <p:cNvSpPr txBox="1"/>
          <p:nvPr/>
        </p:nvSpPr>
        <p:spPr>
          <a:xfrm>
            <a:off x="1915414" y="4559898"/>
            <a:ext cx="659155" cy="261610"/>
          </a:xfrm>
          <a:prstGeom prst="rect">
            <a:avLst/>
          </a:prstGeom>
          <a:noFill/>
        </p:spPr>
        <p:txBody>
          <a:bodyPr wrap="none" rtlCol="0">
            <a:spAutoFit/>
          </a:bodyPr>
          <a:lstStyle/>
          <a:p>
            <a:r>
              <a:rPr lang="en-GB" sz="1100" dirty="0">
                <a:solidFill>
                  <a:schemeClr val="bg1"/>
                </a:solidFill>
              </a:rPr>
              <a:t>(+/-0pp)</a:t>
            </a:r>
          </a:p>
        </p:txBody>
      </p:sp>
      <p:sp>
        <p:nvSpPr>
          <p:cNvPr id="34" name="TextBox 33">
            <a:extLst>
              <a:ext uri="{FF2B5EF4-FFF2-40B4-BE49-F238E27FC236}">
                <a16:creationId xmlns:a16="http://schemas.microsoft.com/office/drawing/2014/main" id="{0E792F25-9B9F-2A7F-6796-DC83C1173A31}"/>
              </a:ext>
              <a:ext uri="{C183D7F6-B498-43B3-948B-1728B52AA6E4}">
                <adec:decorative xmlns:adec="http://schemas.microsoft.com/office/drawing/2017/decorative" val="1"/>
              </a:ext>
            </a:extLst>
          </p:cNvPr>
          <p:cNvSpPr txBox="1"/>
          <p:nvPr/>
        </p:nvSpPr>
        <p:spPr>
          <a:xfrm>
            <a:off x="74683" y="800676"/>
            <a:ext cx="3189096" cy="600164"/>
          </a:xfrm>
          <a:prstGeom prst="rect">
            <a:avLst/>
          </a:prstGeom>
          <a:noFill/>
        </p:spPr>
        <p:txBody>
          <a:bodyPr wrap="square" lIns="0" tIns="0" rIns="0" bIns="0" rtlCol="0" anchor="t">
            <a:spAutoFit/>
          </a:bodyPr>
          <a:lstStyle/>
          <a:p>
            <a:pPr algn="ctr">
              <a:defRPr/>
            </a:pPr>
            <a:r>
              <a:rPr lang="en-GB" sz="1300" b="1" dirty="0">
                <a:solidFill>
                  <a:srgbClr val="5C5B5A"/>
                </a:solidFill>
                <a:latin typeface="Arial"/>
              </a:rPr>
              <a:t>Over half (53</a:t>
            </a:r>
            <a:r>
              <a:rPr kumimoji="0" lang="en-GB" sz="1300" b="1" i="0" u="none" strike="noStrike" kern="1200" cap="none" spc="0" normalizeH="0" baseline="0" noProof="0" dirty="0">
                <a:ln>
                  <a:noFill/>
                </a:ln>
                <a:solidFill>
                  <a:srgbClr val="5C5B5A"/>
                </a:solidFill>
                <a:effectLst/>
                <a:uLnTx/>
                <a:uFillTx/>
                <a:latin typeface="Arial"/>
                <a:ea typeface="+mn-ea"/>
                <a:cs typeface="+mn-cs"/>
              </a:rPr>
              <a:t>%) are worried about being able to pay a loan back, a rise from 47% in March</a:t>
            </a:r>
          </a:p>
        </p:txBody>
      </p:sp>
      <p:sp>
        <p:nvSpPr>
          <p:cNvPr id="35" name="Title 34">
            <a:extLst>
              <a:ext uri="{FF2B5EF4-FFF2-40B4-BE49-F238E27FC236}">
                <a16:creationId xmlns:a16="http://schemas.microsoft.com/office/drawing/2014/main" id="{BEA3ED38-8F9D-737C-5BB4-21C4FABF6A87}"/>
              </a:ext>
              <a:ext uri="{C183D7F6-B498-43B3-948B-1728B52AA6E4}">
                <adec:decorative xmlns:adec="http://schemas.microsoft.com/office/drawing/2017/decorative" val="1"/>
              </a:ext>
            </a:extLst>
          </p:cNvPr>
          <p:cNvSpPr txBox="1">
            <a:spLocks noGrp="1"/>
          </p:cNvSpPr>
          <p:nvPr>
            <p:ph type="title" idx="4294967295"/>
          </p:nvPr>
        </p:nvSpPr>
        <p:spPr>
          <a:xfrm>
            <a:off x="88042" y="3618484"/>
            <a:ext cx="781636"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5C5B5A"/>
                </a:solidFill>
                <a:effectLst/>
                <a:uLnTx/>
                <a:uFillTx/>
                <a:latin typeface="Arial"/>
                <a:ea typeface="+mn-ea"/>
                <a:cs typeface="+mn-cs"/>
              </a:rPr>
              <a:t>53% worried</a:t>
            </a:r>
          </a:p>
        </p:txBody>
      </p:sp>
      <p:sp>
        <p:nvSpPr>
          <p:cNvPr id="36" name="Right Brace 35">
            <a:extLst>
              <a:ext uri="{FF2B5EF4-FFF2-40B4-BE49-F238E27FC236}">
                <a16:creationId xmlns:a16="http://schemas.microsoft.com/office/drawing/2014/main" id="{A07E77BF-4DB3-8EC2-96D9-C88690410B0C}"/>
              </a:ext>
              <a:ext uri="{C183D7F6-B498-43B3-948B-1728B52AA6E4}">
                <adec:decorative xmlns:adec="http://schemas.microsoft.com/office/drawing/2017/decorative" val="1"/>
              </a:ext>
            </a:extLst>
          </p:cNvPr>
          <p:cNvSpPr/>
          <p:nvPr/>
        </p:nvSpPr>
        <p:spPr>
          <a:xfrm rot="10800000">
            <a:off x="844275" y="2907305"/>
            <a:ext cx="158174" cy="1783398"/>
          </a:xfrm>
          <a:prstGeom prst="rightBrace">
            <a:avLst>
              <a:gd name="adj1" fmla="val 54487"/>
              <a:gd name="adj2" fmla="val 49265"/>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dirty="0"/>
          </a:p>
        </p:txBody>
      </p:sp>
      <p:cxnSp>
        <p:nvCxnSpPr>
          <p:cNvPr id="37" name="Straight Connector 36">
            <a:extLst>
              <a:ext uri="{FF2B5EF4-FFF2-40B4-BE49-F238E27FC236}">
                <a16:creationId xmlns:a16="http://schemas.microsoft.com/office/drawing/2014/main" id="{B08393DB-BFD8-6461-9737-05FCD71885F0}"/>
              </a:ext>
              <a:ext uri="{C183D7F6-B498-43B3-948B-1728B52AA6E4}">
                <adec:decorative xmlns:adec="http://schemas.microsoft.com/office/drawing/2017/decorative" val="1"/>
              </a:ext>
            </a:extLst>
          </p:cNvPr>
          <p:cNvCxnSpPr>
            <a:cxnSpLocks/>
          </p:cNvCxnSpPr>
          <p:nvPr/>
        </p:nvCxnSpPr>
        <p:spPr>
          <a:xfrm>
            <a:off x="3379855" y="930526"/>
            <a:ext cx="20549" cy="5155949"/>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34151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4">
            <a:extLst>
              <a:ext uri="{FF2B5EF4-FFF2-40B4-BE49-F238E27FC236}">
                <a16:creationId xmlns:a16="http://schemas.microsoft.com/office/drawing/2014/main" id="{EBAE657D-8304-4178-B97B-8A92D1C82592}"/>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31</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4" name="Footer Placeholder 4">
            <a:extLst>
              <a:ext uri="{FF2B5EF4-FFF2-40B4-BE49-F238E27FC236}">
                <a16:creationId xmlns:a16="http://schemas.microsoft.com/office/drawing/2014/main" id="{0EE3193C-01AB-23CE-6D66-EA7B65FAF880}"/>
              </a:ext>
            </a:extLst>
          </p:cNvPr>
          <p:cNvSpPr txBox="1">
            <a:spLocks/>
          </p:cNvSpPr>
          <p:nvPr/>
        </p:nvSpPr>
        <p:spPr>
          <a:xfrm>
            <a:off x="391549" y="6344001"/>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B2. How true would you say the following statements are when applied to your household for the last 12 months?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solidFill>
                  <a:srgbClr val="FFFFFF">
                    <a:lumMod val="50000"/>
                  </a:srgbClr>
                </a:solidFill>
                <a:latin typeface="Arial"/>
                <a:cs typeface="Arial" panose="020B0604020202020204" pitchFamily="34" charset="0"/>
              </a:rPr>
              <a:t>Unweighted base: 1,442 (S3); 1,366 (S4); 1,220 (S5); 1,517 (S6); 1,235 (S7)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		</a:t>
            </a:r>
            <a:endParaRPr kumimoji="0" lang="en-GB" sz="1000" b="0" i="1" u="none" strike="noStrike" kern="1200" cap="none" spc="0" normalizeH="0" baseline="0" noProof="0" dirty="0">
              <a:ln>
                <a:noFill/>
              </a:ln>
              <a:solidFill>
                <a:srgbClr val="0039A6"/>
              </a:solidFill>
              <a:effectLst/>
              <a:uLnTx/>
              <a:uFillTx/>
              <a:latin typeface="Arial"/>
              <a:ea typeface="+mn-ea"/>
              <a:cs typeface="Arial" panose="020B0604020202020204" pitchFamily="34" charset="0"/>
            </a:endParaRPr>
          </a:p>
        </p:txBody>
      </p:sp>
      <p:sp>
        <p:nvSpPr>
          <p:cNvPr id="5" name="Title 3">
            <a:extLst>
              <a:ext uri="{FF2B5EF4-FFF2-40B4-BE49-F238E27FC236}">
                <a16:creationId xmlns:a16="http://schemas.microsoft.com/office/drawing/2014/main" id="{A5E78C8D-40AF-93C4-95E9-903C38052382}"/>
              </a:ext>
            </a:extLst>
          </p:cNvPr>
          <p:cNvSpPr txBox="1">
            <a:spLocks noGrp="1"/>
          </p:cNvSpPr>
          <p:nvPr>
            <p:ph type="title" idx="4294967295"/>
          </p:nvPr>
        </p:nvSpPr>
        <p:spPr>
          <a:xfrm>
            <a:off x="107652" y="105280"/>
            <a:ext cx="10515600" cy="307777"/>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lvl1pPr>
              <a:lnSpc>
                <a:spcPct val="100000"/>
              </a:lnSpc>
              <a:spcBef>
                <a:spcPts val="0"/>
              </a:spcBef>
              <a:buNone/>
              <a:defRPr sz="2000" b="1">
                <a:solidFill>
                  <a:srgbClr val="5C5B5A"/>
                </a:solidFill>
                <a:latin typeface="Aria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5C5B5A"/>
                </a:solidFill>
                <a:effectLst/>
                <a:uLnTx/>
                <a:uFillTx/>
                <a:latin typeface="Arial"/>
                <a:ea typeface="+mn-ea"/>
                <a:cs typeface="+mn-cs"/>
              </a:rPr>
              <a:t>Summary: Food security</a:t>
            </a:r>
          </a:p>
        </p:txBody>
      </p:sp>
      <p:sp>
        <p:nvSpPr>
          <p:cNvPr id="18" name="TextBox 17">
            <a:extLst>
              <a:ext uri="{FF2B5EF4-FFF2-40B4-BE49-F238E27FC236}">
                <a16:creationId xmlns:a16="http://schemas.microsoft.com/office/drawing/2014/main" id="{F81D6ECB-DDDE-990E-E17E-6C6B32ABC377}"/>
              </a:ext>
              <a:ext uri="{C183D7F6-B498-43B3-948B-1728B52AA6E4}">
                <adec:decorative xmlns:adec="http://schemas.microsoft.com/office/drawing/2017/decorative" val="1"/>
              </a:ext>
            </a:extLst>
          </p:cNvPr>
          <p:cNvSpPr txBox="1"/>
          <p:nvPr/>
        </p:nvSpPr>
        <p:spPr>
          <a:xfrm>
            <a:off x="3011338" y="792301"/>
            <a:ext cx="6169323" cy="193899"/>
          </a:xfrm>
          <a:prstGeom prst="rect">
            <a:avLst/>
          </a:prstGeom>
          <a:noFill/>
        </p:spPr>
        <p:txBody>
          <a:bodyPr wrap="square" lIns="0" tIns="0" rIns="0" bIns="0" rtlCol="0">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400" b="1" i="0" u="none" strike="noStrike" kern="1200" cap="none" spc="0" normalizeH="0" baseline="0" noProof="0" dirty="0">
                <a:ln>
                  <a:noFill/>
                </a:ln>
                <a:solidFill>
                  <a:srgbClr val="5C5B5A"/>
                </a:solidFill>
                <a:effectLst/>
                <a:uLnTx/>
                <a:uFillTx/>
                <a:latin typeface="Arial"/>
                <a:ea typeface="+mn-ea"/>
                <a:cs typeface="+mn-cs"/>
              </a:rPr>
              <a:t>In the past twelve months have you</a:t>
            </a:r>
            <a:r>
              <a:rPr lang="en-GB" sz="1400" b="1" dirty="0">
                <a:solidFill>
                  <a:srgbClr val="5C5B5A"/>
                </a:solidFill>
                <a:latin typeface="Arial"/>
              </a:rPr>
              <a:t> </a:t>
            </a:r>
            <a:r>
              <a:rPr kumimoji="0" lang="en-GB" sz="1400" b="1" i="0" u="none" strike="noStrike" kern="1200" cap="none" spc="0" normalizeH="0" baseline="0" noProof="0" dirty="0">
                <a:ln>
                  <a:noFill/>
                </a:ln>
                <a:solidFill>
                  <a:srgbClr val="5C5B5A"/>
                </a:solidFill>
                <a:effectLst/>
                <a:uLnTx/>
                <a:uFillTx/>
                <a:latin typeface="Arial"/>
                <a:ea typeface="+mn-ea"/>
                <a:cs typeface="+mn-cs"/>
              </a:rPr>
              <a:t>…?</a:t>
            </a:r>
          </a:p>
        </p:txBody>
      </p:sp>
      <p:graphicFrame>
        <p:nvGraphicFramePr>
          <p:cNvPr id="8" name="Chart 7" descr="Stacked bar chart showing proportion of respondents who have been worried about whether their food would run out before they got money to buy more. 15% say this is often true. 54% say this has never happened to them.">
            <a:extLst>
              <a:ext uri="{FF2B5EF4-FFF2-40B4-BE49-F238E27FC236}">
                <a16:creationId xmlns:a16="http://schemas.microsoft.com/office/drawing/2014/main" id="{D0A5EF8E-58AF-A23D-27BA-90066BAA2AFB}"/>
              </a:ext>
            </a:extLst>
          </p:cNvPr>
          <p:cNvGraphicFramePr/>
          <p:nvPr>
            <p:extLst>
              <p:ext uri="{D42A27DB-BD31-4B8C-83A1-F6EECF244321}">
                <p14:modId xmlns:p14="http://schemas.microsoft.com/office/powerpoint/2010/main" val="498226000"/>
              </p:ext>
            </p:extLst>
          </p:nvPr>
        </p:nvGraphicFramePr>
        <p:xfrm>
          <a:off x="0" y="837869"/>
          <a:ext cx="4162425" cy="54186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descr="Stacked bar chart showing proportion of respondents who have found the food they bought didn't last and they didn't have money to get more. 15% say this is often true, a significant increase from March (12%). 56% say this has never happened to them.">
            <a:extLst>
              <a:ext uri="{FF2B5EF4-FFF2-40B4-BE49-F238E27FC236}">
                <a16:creationId xmlns:a16="http://schemas.microsoft.com/office/drawing/2014/main" id="{49633196-5AD3-8D4F-BDE1-A81D484C5DA7}"/>
              </a:ext>
            </a:extLst>
          </p:cNvPr>
          <p:cNvGraphicFramePr/>
          <p:nvPr>
            <p:extLst>
              <p:ext uri="{D42A27DB-BD31-4B8C-83A1-F6EECF244321}">
                <p14:modId xmlns:p14="http://schemas.microsoft.com/office/powerpoint/2010/main" val="4173557162"/>
              </p:ext>
            </p:extLst>
          </p:nvPr>
        </p:nvGraphicFramePr>
        <p:xfrm>
          <a:off x="4048125" y="837869"/>
          <a:ext cx="4162425" cy="541866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hart 13" descr="Stacked bar chart showing proportion of respondents who have unable to afford to eat balanced meals. 17% say this is often true, a significant increase from March (12%). 51% say this has never happened to them.">
            <a:extLst>
              <a:ext uri="{FF2B5EF4-FFF2-40B4-BE49-F238E27FC236}">
                <a16:creationId xmlns:a16="http://schemas.microsoft.com/office/drawing/2014/main" id="{E4FF4F49-C178-380B-DA68-8E5A9F438F11}"/>
              </a:ext>
            </a:extLst>
          </p:cNvPr>
          <p:cNvGraphicFramePr/>
          <p:nvPr>
            <p:extLst>
              <p:ext uri="{D42A27DB-BD31-4B8C-83A1-F6EECF244321}">
                <p14:modId xmlns:p14="http://schemas.microsoft.com/office/powerpoint/2010/main" val="1512396982"/>
              </p:ext>
            </p:extLst>
          </p:nvPr>
        </p:nvGraphicFramePr>
        <p:xfrm>
          <a:off x="8029575" y="837868"/>
          <a:ext cx="4162425" cy="5418667"/>
        </p:xfrm>
        <a:graphic>
          <a:graphicData uri="http://schemas.openxmlformats.org/drawingml/2006/chart">
            <c:chart xmlns:c="http://schemas.openxmlformats.org/drawingml/2006/chart" xmlns:r="http://schemas.openxmlformats.org/officeDocument/2006/relationships" r:id="rId5"/>
          </a:graphicData>
        </a:graphic>
      </p:graphicFrame>
      <p:cxnSp>
        <p:nvCxnSpPr>
          <p:cNvPr id="15" name="Straight Connector 14">
            <a:extLst>
              <a:ext uri="{FF2B5EF4-FFF2-40B4-BE49-F238E27FC236}">
                <a16:creationId xmlns:a16="http://schemas.microsoft.com/office/drawing/2014/main" id="{D93B4C65-75A9-D836-4E3C-9614B44E0B83}"/>
              </a:ext>
              <a:ext uri="{C183D7F6-B498-43B3-948B-1728B52AA6E4}">
                <adec:decorative xmlns:adec="http://schemas.microsoft.com/office/drawing/2017/decorative" val="1"/>
              </a:ext>
            </a:extLst>
          </p:cNvPr>
          <p:cNvCxnSpPr>
            <a:cxnSpLocks/>
          </p:cNvCxnSpPr>
          <p:nvPr/>
        </p:nvCxnSpPr>
        <p:spPr>
          <a:xfrm>
            <a:off x="4095731" y="1228725"/>
            <a:ext cx="0" cy="473392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D783DF9-EB23-5D17-BCCD-57D1AB89AF95}"/>
              </a:ext>
              <a:ext uri="{C183D7F6-B498-43B3-948B-1728B52AA6E4}">
                <adec:decorative xmlns:adec="http://schemas.microsoft.com/office/drawing/2017/decorative" val="1"/>
              </a:ext>
            </a:extLst>
          </p:cNvPr>
          <p:cNvCxnSpPr>
            <a:cxnSpLocks/>
          </p:cNvCxnSpPr>
          <p:nvPr/>
        </p:nvCxnSpPr>
        <p:spPr>
          <a:xfrm>
            <a:off x="8115281" y="1228725"/>
            <a:ext cx="0" cy="473392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5" name="Arrow: Down 24">
            <a:extLst>
              <a:ext uri="{FF2B5EF4-FFF2-40B4-BE49-F238E27FC236}">
                <a16:creationId xmlns:a16="http://schemas.microsoft.com/office/drawing/2014/main" id="{D421F37E-B7EE-9C87-05C4-C79AD753E761}"/>
              </a:ext>
              <a:ext uri="{C183D7F6-B498-43B3-948B-1728B52AA6E4}">
                <adec:decorative xmlns:adec="http://schemas.microsoft.com/office/drawing/2017/decorative" val="1"/>
              </a:ext>
            </a:extLst>
          </p:cNvPr>
          <p:cNvSpPr/>
          <p:nvPr/>
        </p:nvSpPr>
        <p:spPr>
          <a:xfrm>
            <a:off x="443886" y="6007517"/>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26" name="Group 25" descr="Green and Red arrows to signify when a statistic is significantly higher or lower than the previous survey.">
            <a:extLst>
              <a:ext uri="{FF2B5EF4-FFF2-40B4-BE49-F238E27FC236}">
                <a16:creationId xmlns:a16="http://schemas.microsoft.com/office/drawing/2014/main" id="{3954EDE6-8821-79D6-E050-F5E178004D9C}"/>
              </a:ext>
            </a:extLst>
          </p:cNvPr>
          <p:cNvGrpSpPr/>
          <p:nvPr/>
        </p:nvGrpSpPr>
        <p:grpSpPr>
          <a:xfrm>
            <a:off x="229117" y="5927615"/>
            <a:ext cx="3826021" cy="269304"/>
            <a:chOff x="520117" y="5772736"/>
            <a:chExt cx="3826021" cy="269304"/>
          </a:xfrm>
        </p:grpSpPr>
        <p:sp>
          <p:nvSpPr>
            <p:cNvPr id="27" name="Arrow: Down 26">
              <a:extLst>
                <a:ext uri="{FF2B5EF4-FFF2-40B4-BE49-F238E27FC236}">
                  <a16:creationId xmlns:a16="http://schemas.microsoft.com/office/drawing/2014/main" id="{88C90AED-368F-2061-07C8-A2C47B3D5A68}"/>
                </a:ext>
              </a:extLst>
            </p:cNvPr>
            <p:cNvSpPr/>
            <p:nvPr/>
          </p:nvSpPr>
          <p:spPr>
            <a:xfrm rot="10800000">
              <a:off x="520117" y="5838560"/>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8" name="TextBox 27">
              <a:extLst>
                <a:ext uri="{FF2B5EF4-FFF2-40B4-BE49-F238E27FC236}">
                  <a16:creationId xmlns:a16="http://schemas.microsoft.com/office/drawing/2014/main" id="{1D7D51BB-FAE4-F69E-A893-80C6191DE375}"/>
                </a:ext>
              </a:extLst>
            </p:cNvPr>
            <p:cNvSpPr txBox="1"/>
            <p:nvPr/>
          </p:nvSpPr>
          <p:spPr>
            <a:xfrm>
              <a:off x="884934" y="5772736"/>
              <a:ext cx="3461204" cy="26930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dirty="0">
                  <a:ln>
                    <a:noFill/>
                  </a:ln>
                  <a:solidFill>
                    <a:srgbClr val="5C5B5A"/>
                  </a:solidFill>
                  <a:effectLst/>
                  <a:uLnTx/>
                  <a:uFillTx/>
                  <a:latin typeface="Arial"/>
                  <a:ea typeface="+mn-ea"/>
                  <a:cs typeface="+mn-cs"/>
                </a:rPr>
                <a:t>Significantly higher/</a:t>
              </a:r>
              <a:r>
                <a:rPr lang="en-GB" sz="1150" dirty="0">
                  <a:solidFill>
                    <a:srgbClr val="5C5B5A"/>
                  </a:solidFill>
                  <a:latin typeface="Arial"/>
                </a:rPr>
                <a:t>lower than the previous survey</a:t>
              </a:r>
              <a:endParaRPr kumimoji="0" lang="en-GB" sz="1150" b="0" i="0" u="none" strike="noStrike" kern="1200" cap="none" spc="0" normalizeH="0" baseline="0" noProof="0" dirty="0">
                <a:ln>
                  <a:noFill/>
                </a:ln>
                <a:solidFill>
                  <a:srgbClr val="5C5B5A"/>
                </a:solidFill>
                <a:effectLst/>
                <a:uLnTx/>
                <a:uFillTx/>
                <a:latin typeface="Arial"/>
                <a:ea typeface="+mn-ea"/>
                <a:cs typeface="+mn-cs"/>
              </a:endParaRPr>
            </a:p>
          </p:txBody>
        </p:sp>
      </p:grpSp>
      <p:sp>
        <p:nvSpPr>
          <p:cNvPr id="29" name="Arrow: Down 28">
            <a:extLst>
              <a:ext uri="{FF2B5EF4-FFF2-40B4-BE49-F238E27FC236}">
                <a16:creationId xmlns:a16="http://schemas.microsoft.com/office/drawing/2014/main" id="{722BC429-9970-52B8-4B1C-A92AF68F09D8}"/>
              </a:ext>
              <a:ext uri="{C183D7F6-B498-43B3-948B-1728B52AA6E4}">
                <adec:decorative xmlns:adec="http://schemas.microsoft.com/office/drawing/2017/decorative" val="1"/>
              </a:ext>
            </a:extLst>
          </p:cNvPr>
          <p:cNvSpPr/>
          <p:nvPr/>
        </p:nvSpPr>
        <p:spPr>
          <a:xfrm rot="10800000">
            <a:off x="11664741" y="1969806"/>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0" name="Arrow: Down 29">
            <a:extLst>
              <a:ext uri="{FF2B5EF4-FFF2-40B4-BE49-F238E27FC236}">
                <a16:creationId xmlns:a16="http://schemas.microsoft.com/office/drawing/2014/main" id="{0A54A321-244A-2232-C6D0-5D5E79FC6C2A}"/>
              </a:ext>
              <a:ext uri="{C183D7F6-B498-43B3-948B-1728B52AA6E4}">
                <adec:decorative xmlns:adec="http://schemas.microsoft.com/office/drawing/2017/decorative" val="1"/>
              </a:ext>
            </a:extLst>
          </p:cNvPr>
          <p:cNvSpPr/>
          <p:nvPr/>
        </p:nvSpPr>
        <p:spPr>
          <a:xfrm>
            <a:off x="11664740" y="4649571"/>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1" name="Arrow: Down 30">
            <a:extLst>
              <a:ext uri="{FF2B5EF4-FFF2-40B4-BE49-F238E27FC236}">
                <a16:creationId xmlns:a16="http://schemas.microsoft.com/office/drawing/2014/main" id="{8A925158-C4E4-17D3-384A-2614CDD7FB78}"/>
              </a:ext>
              <a:ext uri="{C183D7F6-B498-43B3-948B-1728B52AA6E4}">
                <adec:decorative xmlns:adec="http://schemas.microsoft.com/office/drawing/2017/decorative" val="1"/>
              </a:ext>
            </a:extLst>
          </p:cNvPr>
          <p:cNvSpPr/>
          <p:nvPr/>
        </p:nvSpPr>
        <p:spPr>
          <a:xfrm rot="10800000">
            <a:off x="7682466" y="1922869"/>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6" name="TextBox 5">
            <a:extLst>
              <a:ext uri="{FF2B5EF4-FFF2-40B4-BE49-F238E27FC236}">
                <a16:creationId xmlns:a16="http://schemas.microsoft.com/office/drawing/2014/main" id="{B0AC315E-CFD1-8173-731F-A6C78A4CDAD4}"/>
              </a:ext>
              <a:ext uri="{C183D7F6-B498-43B3-948B-1728B52AA6E4}">
                <adec:decorative xmlns:adec="http://schemas.microsoft.com/office/drawing/2017/decorative" val="1"/>
              </a:ext>
            </a:extLst>
          </p:cNvPr>
          <p:cNvSpPr txBox="1"/>
          <p:nvPr/>
        </p:nvSpPr>
        <p:spPr>
          <a:xfrm>
            <a:off x="163363" y="511521"/>
            <a:ext cx="11872940" cy="193899"/>
          </a:xfrm>
          <a:prstGeom prst="rect">
            <a:avLst/>
          </a:prstGeom>
          <a:noFill/>
        </p:spPr>
        <p:txBody>
          <a:bodyPr wrap="square" lIns="0" tIns="0" rIns="0" bIns="0" rtlCol="0">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1400" b="1" dirty="0">
                <a:solidFill>
                  <a:srgbClr val="5C5B5A"/>
                </a:solidFill>
                <a:latin typeface="Arial"/>
              </a:rPr>
              <a:t>Since March, those experiencing some aspects of food insecurity experienced often have increased significantly </a:t>
            </a:r>
            <a:endParaRPr kumimoji="0" lang="en-GB" sz="1400" b="1" i="0" u="none" strike="noStrike" kern="1200" cap="none" spc="0" normalizeH="0" baseline="0" noProof="0" dirty="0">
              <a:ln>
                <a:noFill/>
              </a:ln>
              <a:solidFill>
                <a:srgbClr val="5C5B5A"/>
              </a:solidFill>
              <a:effectLst/>
              <a:uLnTx/>
              <a:uFillTx/>
              <a:latin typeface="Arial"/>
              <a:ea typeface="+mn-ea"/>
              <a:cs typeface="+mn-cs"/>
            </a:endParaRPr>
          </a:p>
        </p:txBody>
      </p:sp>
    </p:spTree>
    <p:extLst>
      <p:ext uri="{BB962C8B-B14F-4D97-AF65-F5344CB8AC3E}">
        <p14:creationId xmlns:p14="http://schemas.microsoft.com/office/powerpoint/2010/main" val="12873224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32836-66C5-E5E1-AD36-8DF7C23C9ADD}"/>
              </a:ext>
            </a:extLst>
          </p:cNvPr>
          <p:cNvSpPr>
            <a:spLocks noGrp="1"/>
          </p:cNvSpPr>
          <p:nvPr>
            <p:ph type="title"/>
          </p:nvPr>
        </p:nvSpPr>
        <p:spPr>
          <a:xfrm>
            <a:off x="601200" y="1411200"/>
            <a:ext cx="5495023" cy="1858918"/>
          </a:xfrm>
        </p:spPr>
        <p:txBody>
          <a:bodyPr>
            <a:normAutofit/>
          </a:bodyPr>
          <a:lstStyle/>
          <a:p>
            <a:r>
              <a:rPr lang="en-GB" dirty="0"/>
              <a:t>Detailed findings:</a:t>
            </a:r>
            <a:br>
              <a:rPr lang="en-GB" dirty="0"/>
            </a:br>
            <a:r>
              <a:rPr lang="en-GB" dirty="0"/>
              <a:t>Cost of living</a:t>
            </a:r>
          </a:p>
        </p:txBody>
      </p:sp>
      <p:sp>
        <p:nvSpPr>
          <p:cNvPr id="3" name="Text Placeholder 2">
            <a:extLst>
              <a:ext uri="{FF2B5EF4-FFF2-40B4-BE49-F238E27FC236}">
                <a16:creationId xmlns:a16="http://schemas.microsoft.com/office/drawing/2014/main" id="{0F5235E6-B3F0-53C3-9546-36323FA23B1D}"/>
              </a:ext>
            </a:extLst>
          </p:cNvPr>
          <p:cNvSpPr>
            <a:spLocks noGrp="1"/>
          </p:cNvSpPr>
          <p:nvPr>
            <p:ph type="body" sz="quarter" idx="11"/>
          </p:nvPr>
        </p:nvSpPr>
        <p:spPr/>
        <p:txBody>
          <a:bodyPr/>
          <a:lstStyle/>
          <a:p>
            <a:endParaRPr lang="en-GB" dirty="0"/>
          </a:p>
        </p:txBody>
      </p:sp>
    </p:spTree>
    <p:extLst>
      <p:ext uri="{BB962C8B-B14F-4D97-AF65-F5344CB8AC3E}">
        <p14:creationId xmlns:p14="http://schemas.microsoft.com/office/powerpoint/2010/main" val="4388617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3">
            <a:extLst>
              <a:ext uri="{FF2B5EF4-FFF2-40B4-BE49-F238E27FC236}">
                <a16:creationId xmlns:a16="http://schemas.microsoft.com/office/drawing/2014/main" id="{F016E36E-D500-4D6A-9DCC-6AF3F1FA2492}"/>
              </a:ext>
            </a:extLst>
          </p:cNvPr>
          <p:cNvSpPr>
            <a:spLocks noGrp="1"/>
          </p:cNvSpPr>
          <p:nvPr>
            <p:ph type="title"/>
          </p:nvPr>
        </p:nvSpPr>
        <p:spPr>
          <a:xfrm>
            <a:off x="349522" y="302446"/>
            <a:ext cx="11618869" cy="498598"/>
          </a:xfrm>
        </p:spPr>
        <p:txBody>
          <a:bodyPr vert="horz" wrap="square" anchor="t">
            <a:spAutoFit/>
          </a:bodyPr>
          <a:lstStyle/>
          <a:p>
            <a:r>
              <a:rPr lang="en-GB" sz="1800" b="1" dirty="0">
                <a:ea typeface="+mj-lt"/>
                <a:cs typeface="+mj-lt"/>
              </a:rPr>
              <a:t>7 in 10 (69%) respondents in Greater Manchester are </a:t>
            </a:r>
            <a:r>
              <a:rPr lang="en-GB" sz="1800" b="1" dirty="0">
                <a:solidFill>
                  <a:srgbClr val="009690"/>
                </a:solidFill>
                <a:ea typeface="+mj-lt"/>
                <a:cs typeface="+mj-lt"/>
              </a:rPr>
              <a:t>worried about the rising costs of living</a:t>
            </a:r>
            <a:r>
              <a:rPr lang="en-GB" sz="1800" b="1" dirty="0">
                <a:ea typeface="+mj-lt"/>
                <a:cs typeface="+mj-lt"/>
              </a:rPr>
              <a:t>, with 1 in 4 (27%) very worried – the latter being significantly higher than the most recent ONS benchmark. </a:t>
            </a:r>
            <a:endParaRPr lang="en-GB" sz="1800" b="1" dirty="0">
              <a:cs typeface="Arial"/>
            </a:endParaRPr>
          </a:p>
        </p:txBody>
      </p:sp>
      <p:sp>
        <p:nvSpPr>
          <p:cNvPr id="23" name="Text Placeholder 6">
            <a:extLst>
              <a:ext uri="{FF2B5EF4-FFF2-40B4-BE49-F238E27FC236}">
                <a16:creationId xmlns:a16="http://schemas.microsoft.com/office/drawing/2014/main" id="{8CC4B9EF-0893-431D-9B4F-487241FC6E98}"/>
              </a:ext>
            </a:extLst>
          </p:cNvPr>
          <p:cNvSpPr txBox="1">
            <a:spLocks/>
          </p:cNvSpPr>
          <p:nvPr/>
        </p:nvSpPr>
        <p:spPr>
          <a:xfrm>
            <a:off x="2397032" y="1339758"/>
            <a:ext cx="3308458" cy="449680"/>
          </a:xfrm>
          <a:prstGeom prst="rect">
            <a:avLst/>
          </a:prstGeom>
          <a:noFill/>
          <a:ln>
            <a:noFill/>
          </a:ln>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400" b="1" i="0" u="none" strike="noStrike" kern="1200" cap="none" spc="0" normalizeH="0" baseline="0" noProof="0" dirty="0">
                <a:ln>
                  <a:noFill/>
                </a:ln>
                <a:solidFill>
                  <a:srgbClr val="5C5B5A"/>
                </a:solidFill>
                <a:effectLst/>
                <a:uLnTx/>
                <a:uFillTx/>
                <a:latin typeface="Arial" panose="020B0604020202020204" pitchFamily="34" charset="0"/>
                <a:ea typeface="Calibri" panose="020F0502020204030204" pitchFamily="34" charset="0"/>
                <a:cs typeface="+mn-cs"/>
              </a:rPr>
              <a:t>Worried about rising costs of living </a:t>
            </a:r>
          </a:p>
        </p:txBody>
      </p:sp>
      <p:graphicFrame>
        <p:nvGraphicFramePr>
          <p:cNvPr id="21" name="Chart Placeholder 20" descr="Stacked bar chart showing worry about the rising costs of living. 27% are very worried, 41% are somewhat worried.  ">
            <a:extLst>
              <a:ext uri="{FF2B5EF4-FFF2-40B4-BE49-F238E27FC236}">
                <a16:creationId xmlns:a16="http://schemas.microsoft.com/office/drawing/2014/main" id="{D81FC709-54CF-4326-99E2-3385D9264750}"/>
              </a:ext>
            </a:extLst>
          </p:cNvPr>
          <p:cNvGraphicFramePr>
            <a:graphicFrameLocks/>
          </p:cNvGraphicFramePr>
          <p:nvPr>
            <p:extLst>
              <p:ext uri="{D42A27DB-BD31-4B8C-83A1-F6EECF244321}">
                <p14:modId xmlns:p14="http://schemas.microsoft.com/office/powerpoint/2010/main" val="430664437"/>
              </p:ext>
            </p:extLst>
          </p:nvPr>
        </p:nvGraphicFramePr>
        <p:xfrm>
          <a:off x="-8389" y="1744988"/>
          <a:ext cx="7658499" cy="4761961"/>
        </p:xfrm>
        <a:graphic>
          <a:graphicData uri="http://schemas.openxmlformats.org/drawingml/2006/chart">
            <c:chart xmlns:c="http://schemas.openxmlformats.org/drawingml/2006/chart" xmlns:r="http://schemas.openxmlformats.org/officeDocument/2006/relationships" r:id="rId3"/>
          </a:graphicData>
        </a:graphic>
      </p:graphicFrame>
      <p:grpSp>
        <p:nvGrpSpPr>
          <p:cNvPr id="15" name="Group 14" descr="Green and Red arrows to signify when a statistic is significantly higher or lower than the previous survey.">
            <a:extLst>
              <a:ext uri="{FF2B5EF4-FFF2-40B4-BE49-F238E27FC236}">
                <a16:creationId xmlns:a16="http://schemas.microsoft.com/office/drawing/2014/main" id="{75CD3876-11DB-1494-93C7-189B964B20B5}"/>
              </a:ext>
            </a:extLst>
          </p:cNvPr>
          <p:cNvGrpSpPr/>
          <p:nvPr/>
        </p:nvGrpSpPr>
        <p:grpSpPr>
          <a:xfrm>
            <a:off x="575408" y="5999738"/>
            <a:ext cx="3959071" cy="276999"/>
            <a:chOff x="575408" y="5999738"/>
            <a:chExt cx="3959071" cy="276999"/>
          </a:xfrm>
        </p:grpSpPr>
        <p:sp>
          <p:nvSpPr>
            <p:cNvPr id="7" name="Arrow: Down 6">
              <a:extLst>
                <a:ext uri="{FF2B5EF4-FFF2-40B4-BE49-F238E27FC236}">
                  <a16:creationId xmlns:a16="http://schemas.microsoft.com/office/drawing/2014/main" id="{A12D6A3A-6E5B-8DD9-CDA1-027D57A7BF26}"/>
                </a:ext>
              </a:extLst>
            </p:cNvPr>
            <p:cNvSpPr/>
            <p:nvPr/>
          </p:nvSpPr>
          <p:spPr>
            <a:xfrm>
              <a:off x="807040" y="6040818"/>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8" name="Group 7">
              <a:extLst>
                <a:ext uri="{FF2B5EF4-FFF2-40B4-BE49-F238E27FC236}">
                  <a16:creationId xmlns:a16="http://schemas.microsoft.com/office/drawing/2014/main" id="{5CA53051-79E9-C27A-519C-B7DF4FE76D82}"/>
                </a:ext>
              </a:extLst>
            </p:cNvPr>
            <p:cNvGrpSpPr/>
            <p:nvPr/>
          </p:nvGrpSpPr>
          <p:grpSpPr>
            <a:xfrm>
              <a:off x="575408" y="5999738"/>
              <a:ext cx="3959071" cy="276999"/>
              <a:chOff x="520117" y="5798698"/>
              <a:chExt cx="3959071" cy="276999"/>
            </a:xfrm>
          </p:grpSpPr>
          <p:sp>
            <p:nvSpPr>
              <p:cNvPr id="9" name="Arrow: Down 8">
                <a:extLst>
                  <a:ext uri="{FF2B5EF4-FFF2-40B4-BE49-F238E27FC236}">
                    <a16:creationId xmlns:a16="http://schemas.microsoft.com/office/drawing/2014/main" id="{AA28DA4D-60D7-226D-80A3-594DD3B80BAA}"/>
                  </a:ext>
                </a:extLst>
              </p:cNvPr>
              <p:cNvSpPr/>
              <p:nvPr/>
            </p:nvSpPr>
            <p:spPr>
              <a:xfrm rot="10800000">
                <a:off x="520117" y="5838560"/>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5C5B5A"/>
                  </a:solidFill>
                  <a:effectLst/>
                  <a:uLnTx/>
                  <a:uFillTx/>
                  <a:latin typeface="Arial"/>
                  <a:ea typeface="+mn-ea"/>
                  <a:cs typeface="+mn-cs"/>
                </a:endParaRPr>
              </a:p>
            </p:txBody>
          </p:sp>
          <p:sp>
            <p:nvSpPr>
              <p:cNvPr id="10" name="TextBox 9">
                <a:extLst>
                  <a:ext uri="{FF2B5EF4-FFF2-40B4-BE49-F238E27FC236}">
                    <a16:creationId xmlns:a16="http://schemas.microsoft.com/office/drawing/2014/main" id="{6780F759-C8EB-FF93-EC98-35AB25A61547}"/>
                  </a:ext>
                </a:extLst>
              </p:cNvPr>
              <p:cNvSpPr txBox="1"/>
              <p:nvPr/>
            </p:nvSpPr>
            <p:spPr>
              <a:xfrm>
                <a:off x="884934" y="5798698"/>
                <a:ext cx="3594254"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C5B5A"/>
                    </a:solidFill>
                    <a:effectLst/>
                    <a:uLnTx/>
                    <a:uFillTx/>
                    <a:latin typeface="Arial"/>
                    <a:ea typeface="+mn-ea"/>
                    <a:cs typeface="+mn-cs"/>
                  </a:rPr>
                  <a:t>Significantly higher/lower than the previous survey</a:t>
                </a:r>
              </a:p>
            </p:txBody>
          </p:sp>
        </p:grpSp>
      </p:grpSp>
      <p:sp>
        <p:nvSpPr>
          <p:cNvPr id="3" name="TextBox 2">
            <a:extLst>
              <a:ext uri="{FF2B5EF4-FFF2-40B4-BE49-F238E27FC236}">
                <a16:creationId xmlns:a16="http://schemas.microsoft.com/office/drawing/2014/main" id="{6AED256B-BB38-64DD-2F60-4FEE4E2E034A}"/>
              </a:ext>
              <a:ext uri="{C183D7F6-B498-43B3-948B-1728B52AA6E4}">
                <adec:decorative xmlns:adec="http://schemas.microsoft.com/office/drawing/2017/decorative" val="1"/>
              </a:ext>
            </a:extLst>
          </p:cNvPr>
          <p:cNvSpPr txBox="1"/>
          <p:nvPr/>
        </p:nvSpPr>
        <p:spPr>
          <a:xfrm>
            <a:off x="7296527" y="2991819"/>
            <a:ext cx="359073" cy="21544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solidFill>
                  <a:prstClr val="black">
                    <a:lumMod val="75000"/>
                    <a:lumOff val="25000"/>
                  </a:prstClr>
                </a:solidFill>
                <a:latin typeface="Arial"/>
              </a:rPr>
              <a:t>69</a:t>
            </a:r>
            <a:r>
              <a:rPr kumimoji="0" lang="en-GB" sz="1400" b="1" i="0" u="none" strike="noStrike" kern="1200" cap="none" spc="0" normalizeH="0" baseline="0" noProof="0" dirty="0">
                <a:ln>
                  <a:noFill/>
                </a:ln>
                <a:solidFill>
                  <a:prstClr val="black">
                    <a:lumMod val="75000"/>
                    <a:lumOff val="25000"/>
                  </a:prstClr>
                </a:solidFill>
                <a:effectLst/>
                <a:uLnTx/>
                <a:uFillTx/>
                <a:latin typeface="Arial"/>
                <a:ea typeface="+mn-ea"/>
                <a:cs typeface="+mn-cs"/>
              </a:rPr>
              <a:t>%</a:t>
            </a:r>
          </a:p>
        </p:txBody>
      </p:sp>
      <p:sp>
        <p:nvSpPr>
          <p:cNvPr id="5" name="Right Brace 4" descr="Arrow showing in total, 30% are worried about coronavirus.">
            <a:extLst>
              <a:ext uri="{FF2B5EF4-FFF2-40B4-BE49-F238E27FC236}">
                <a16:creationId xmlns:a16="http://schemas.microsoft.com/office/drawing/2014/main" id="{AB4D0EEB-489D-EA67-6DB0-B351B0C6FCD8}"/>
              </a:ext>
              <a:ext uri="{C183D7F6-B498-43B3-948B-1728B52AA6E4}">
                <adec:decorative xmlns:adec="http://schemas.microsoft.com/office/drawing/2017/decorative" val="1"/>
              </a:ext>
            </a:extLst>
          </p:cNvPr>
          <p:cNvSpPr/>
          <p:nvPr/>
        </p:nvSpPr>
        <p:spPr>
          <a:xfrm>
            <a:off x="7129695" y="1945326"/>
            <a:ext cx="134892" cy="2431365"/>
          </a:xfrm>
          <a:prstGeom prst="rightBrace">
            <a:avLst>
              <a:gd name="adj1" fmla="val 28487"/>
              <a:gd name="adj2" fmla="val 47870"/>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2F5F"/>
              </a:solidFill>
              <a:effectLst/>
              <a:uLnTx/>
              <a:uFillTx/>
              <a:latin typeface="Arial"/>
              <a:ea typeface="+mn-ea"/>
              <a:cs typeface="+mn-cs"/>
            </a:endParaRPr>
          </a:p>
        </p:txBody>
      </p:sp>
      <p:sp>
        <p:nvSpPr>
          <p:cNvPr id="34" name="Text Placeholder 30">
            <a:extLst>
              <a:ext uri="{FF2B5EF4-FFF2-40B4-BE49-F238E27FC236}">
                <a16:creationId xmlns:a16="http://schemas.microsoft.com/office/drawing/2014/main" id="{A623B652-9C91-2C31-2137-94FF3264BC5B}"/>
              </a:ext>
            </a:extLst>
          </p:cNvPr>
          <p:cNvSpPr txBox="1">
            <a:spLocks/>
          </p:cNvSpPr>
          <p:nvPr/>
        </p:nvSpPr>
        <p:spPr>
          <a:xfrm>
            <a:off x="7854003" y="1102080"/>
            <a:ext cx="4164723" cy="522758"/>
          </a:xfrm>
          <a:prstGeom prst="rect">
            <a:avLst/>
          </a:prstGeom>
          <a:solidFill>
            <a:srgbClr val="5C5B5A">
              <a:alpha val="21000"/>
            </a:srgbClr>
          </a:solidFill>
          <a:ln>
            <a:solidFill>
              <a:srgbClr val="5C5B5A"/>
            </a:solidFill>
          </a:ln>
        </p:spPr>
        <p:txBody>
          <a:bodyPr anchor="ct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200" b="1"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 who are significantly more likely to feel very / somewhat worried compared to </a:t>
            </a:r>
            <a:r>
              <a:rPr lang="en-GB" sz="1200" b="1" dirty="0">
                <a:solidFill>
                  <a:srgbClr val="5C5B5A"/>
                </a:solidFill>
                <a:latin typeface="Arial" panose="020B0604020202020204" pitchFamily="34" charset="0"/>
                <a:cs typeface="Arial" panose="020B0604020202020204" pitchFamily="34" charset="0"/>
              </a:rPr>
              <a:t>S5-S7</a:t>
            </a:r>
            <a:r>
              <a:rPr kumimoji="0" lang="en-GB" sz="1200" b="1"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 GM average (71%)*</a:t>
            </a:r>
            <a:endParaRPr kumimoji="0" lang="en-GB" sz="1200" b="1" i="0" u="none" strike="noStrike" kern="1200" cap="none" spc="0" normalizeH="0" baseline="0" noProof="0" dirty="0">
              <a:ln>
                <a:noFill/>
              </a:ln>
              <a:solidFill>
                <a:srgbClr val="5C5B5A"/>
              </a:solidFill>
              <a:effectLst/>
              <a:uLnTx/>
              <a:uFillTx/>
              <a:latin typeface="Arial"/>
              <a:ea typeface="+mn-ea"/>
              <a:cs typeface="+mn-cs"/>
            </a:endParaRPr>
          </a:p>
        </p:txBody>
      </p:sp>
      <p:sp>
        <p:nvSpPr>
          <p:cNvPr id="35" name="Content Placeholder 32">
            <a:extLst>
              <a:ext uri="{FF2B5EF4-FFF2-40B4-BE49-F238E27FC236}">
                <a16:creationId xmlns:a16="http://schemas.microsoft.com/office/drawing/2014/main" id="{208BE59F-ED79-06B7-9932-A87564403380}"/>
              </a:ext>
            </a:extLst>
          </p:cNvPr>
          <p:cNvSpPr txBox="1">
            <a:spLocks/>
          </p:cNvSpPr>
          <p:nvPr/>
        </p:nvSpPr>
        <p:spPr>
          <a:xfrm>
            <a:off x="7859496" y="1623651"/>
            <a:ext cx="4164723" cy="4415949"/>
          </a:xfrm>
          <a:prstGeom prst="rect">
            <a:avLst/>
          </a:prstGeom>
          <a:solidFill>
            <a:schemeClr val="bg1"/>
          </a:solidFill>
          <a:ln>
            <a:solidFill>
              <a:srgbClr val="5C5B5A"/>
            </a:solidFill>
          </a:ln>
        </p:spPr>
        <p:txBody>
          <a:bodyPr wrap="square" lIns="90000" tIns="90000" rIns="90000" bIns="9000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GB" sz="1200" b="1"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Demographics:</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dirty="0">
                <a:solidFill>
                  <a:srgbClr val="5C5B5A"/>
                </a:solidFill>
                <a:latin typeface="Arial" panose="020B0604020202020204" pitchFamily="34" charset="0"/>
                <a:cs typeface="Arial" panose="020B0604020202020204" pitchFamily="34" charset="0"/>
              </a:rPr>
              <a:t>Indian respondents (89%); Pakistani respondents (82%)</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Those with child</a:t>
            </a:r>
            <a:r>
              <a:rPr lang="en-GB" sz="1200" dirty="0">
                <a:solidFill>
                  <a:srgbClr val="5C5B5A"/>
                </a:solidFill>
                <a:latin typeface="Arial" panose="020B0604020202020204" pitchFamily="34" charset="0"/>
                <a:cs typeface="Arial" panose="020B0604020202020204" pitchFamily="34" charset="0"/>
              </a:rPr>
              <a:t>ren not in early years (86%)</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Those with mental ill health (84%)</a:t>
            </a:r>
          </a:p>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GB" sz="1200" b="1"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Individual and/or family circumstance:</a:t>
            </a:r>
          </a:p>
          <a:p>
            <a:pPr>
              <a:lnSpc>
                <a:spcPct val="100000"/>
              </a:lnSpc>
              <a:spcBef>
                <a:spcPts val="0"/>
              </a:spcBef>
              <a:spcAft>
                <a:spcPts val="400"/>
              </a:spcAft>
              <a:defRPr/>
            </a:pPr>
            <a:r>
              <a:rPr lang="en-GB" sz="1200" dirty="0">
                <a:solidFill>
                  <a:srgbClr val="5C5B5A"/>
                </a:solidFill>
                <a:latin typeface="Arial" panose="020B0604020202020204" pitchFamily="34" charset="0"/>
                <a:cs typeface="Arial" panose="020B0604020202020204" pitchFamily="34" charset="0"/>
              </a:rPr>
              <a:t>Those struggling with their level of debt (94%)</a:t>
            </a:r>
          </a:p>
          <a:p>
            <a:pPr>
              <a:lnSpc>
                <a:spcPct val="100000"/>
              </a:lnSpc>
              <a:spcBef>
                <a:spcPts val="0"/>
              </a:spcBef>
              <a:spcAft>
                <a:spcPts val="400"/>
              </a:spcAft>
              <a:defRPr/>
            </a:pPr>
            <a:r>
              <a:rPr kumimoji="0" lang="en-GB" sz="120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Those finding it difficult to afford their rent or mortgage payments (90%); or their energy costs (87%)</a:t>
            </a:r>
          </a:p>
          <a:p>
            <a:pPr>
              <a:lnSpc>
                <a:spcPct val="100000"/>
              </a:lnSpc>
              <a:spcBef>
                <a:spcPts val="0"/>
              </a:spcBef>
              <a:spcAft>
                <a:spcPts val="400"/>
              </a:spcAft>
              <a:defRPr/>
            </a:pPr>
            <a:r>
              <a:rPr lang="en-GB" sz="1200" dirty="0">
                <a:solidFill>
                  <a:srgbClr val="5C5B5A"/>
                </a:solidFill>
                <a:latin typeface="Arial" panose="020B0604020202020204" pitchFamily="34" charset="0"/>
                <a:cs typeface="Arial" panose="020B0604020202020204" pitchFamily="34" charset="0"/>
              </a:rPr>
              <a:t>Though with low happiness levels (89%)</a:t>
            </a:r>
          </a:p>
          <a:p>
            <a:pPr>
              <a:lnSpc>
                <a:spcPct val="100000"/>
              </a:lnSpc>
              <a:spcBef>
                <a:spcPts val="0"/>
              </a:spcBef>
              <a:spcAft>
                <a:spcPts val="400"/>
              </a:spcAft>
              <a:defRPr/>
            </a:pPr>
            <a:r>
              <a:rPr kumimoji="0" lang="en-GB" sz="120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Those unable to save money in the next </a:t>
            </a:r>
            <a:r>
              <a:rPr lang="en-GB" sz="1200" dirty="0">
                <a:solidFill>
                  <a:srgbClr val="5C5B5A"/>
                </a:solidFill>
                <a:latin typeface="Arial" panose="020B0604020202020204" pitchFamily="34" charset="0"/>
                <a:cs typeface="Arial" panose="020B0604020202020204" pitchFamily="34" charset="0"/>
              </a:rPr>
              <a:t>year (88%)</a:t>
            </a:r>
          </a:p>
          <a:p>
            <a:pPr>
              <a:lnSpc>
                <a:spcPct val="100000"/>
              </a:lnSpc>
              <a:spcBef>
                <a:spcPts val="0"/>
              </a:spcBef>
              <a:spcAft>
                <a:spcPts val="400"/>
              </a:spcAft>
              <a:defRPr/>
            </a:pPr>
            <a:r>
              <a:rPr kumimoji="0" lang="en-GB" sz="120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Those with low life satisfaction (88%)</a:t>
            </a:r>
          </a:p>
          <a:p>
            <a:pPr>
              <a:lnSpc>
                <a:spcPct val="100000"/>
              </a:lnSpc>
              <a:spcBef>
                <a:spcPts val="0"/>
              </a:spcBef>
              <a:spcAft>
                <a:spcPts val="400"/>
              </a:spcAft>
              <a:defRPr/>
            </a:pPr>
            <a:r>
              <a:rPr lang="en-GB" sz="1200" dirty="0">
                <a:solidFill>
                  <a:srgbClr val="5C5B5A"/>
                </a:solidFill>
                <a:latin typeface="Arial" panose="020B0604020202020204" pitchFamily="34" charset="0"/>
                <a:cs typeface="Arial" panose="020B0604020202020204" pitchFamily="34" charset="0"/>
              </a:rPr>
              <a:t>Those not in work due to ill health or disability (87%)</a:t>
            </a:r>
          </a:p>
          <a:p>
            <a:pPr>
              <a:lnSpc>
                <a:spcPct val="100000"/>
              </a:lnSpc>
              <a:spcBef>
                <a:spcPts val="0"/>
              </a:spcBef>
              <a:spcAft>
                <a:spcPts val="400"/>
              </a:spcAft>
              <a:defRPr/>
            </a:pPr>
            <a:r>
              <a:rPr kumimoji="0" lang="en-GB" sz="120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Tho</a:t>
            </a:r>
            <a:r>
              <a:rPr lang="en-GB" sz="1200" dirty="0">
                <a:solidFill>
                  <a:srgbClr val="5C5B5A"/>
                </a:solidFill>
                <a:latin typeface="Arial" panose="020B0604020202020204" pitchFamily="34" charset="0"/>
                <a:cs typeface="Arial" panose="020B0604020202020204" pitchFamily="34" charset="0"/>
              </a:rPr>
              <a:t>se who do not feel their life is worthwhile (87%)</a:t>
            </a:r>
          </a:p>
          <a:p>
            <a:pPr>
              <a:lnSpc>
                <a:spcPct val="100000"/>
              </a:lnSpc>
              <a:spcBef>
                <a:spcPts val="0"/>
              </a:spcBef>
              <a:spcAft>
                <a:spcPts val="400"/>
              </a:spcAft>
              <a:defRPr/>
            </a:pPr>
            <a:r>
              <a:rPr kumimoji="0" lang="en-GB" sz="120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Those seeking help with debt for the first time (86%)</a:t>
            </a:r>
          </a:p>
          <a:p>
            <a:pPr>
              <a:lnSpc>
                <a:spcPct val="100000"/>
              </a:lnSpc>
              <a:spcBef>
                <a:spcPts val="0"/>
              </a:spcBef>
              <a:spcAft>
                <a:spcPts val="400"/>
              </a:spcAft>
              <a:defRPr/>
            </a:pPr>
            <a:r>
              <a:rPr lang="en-GB" sz="1200" dirty="0">
                <a:solidFill>
                  <a:srgbClr val="5C5B5A"/>
                </a:solidFill>
                <a:latin typeface="Arial" panose="020B0604020202020204" pitchFamily="34" charset="0"/>
                <a:cs typeface="Arial" panose="020B0604020202020204" pitchFamily="34" charset="0"/>
              </a:rPr>
              <a:t>Those unable to look after their own health (85%); or do not know enough about their own health (84%)</a:t>
            </a:r>
          </a:p>
          <a:p>
            <a:pPr>
              <a:lnSpc>
                <a:spcPct val="100000"/>
              </a:lnSpc>
              <a:spcBef>
                <a:spcPts val="0"/>
              </a:spcBef>
              <a:spcAft>
                <a:spcPts val="400"/>
              </a:spcAft>
              <a:defRPr/>
            </a:pPr>
            <a:r>
              <a:rPr kumimoji="0" lang="en-GB" sz="120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Those considering switching to a pre-payment meter (85%)</a:t>
            </a:r>
          </a:p>
          <a:p>
            <a:pPr>
              <a:lnSpc>
                <a:spcPct val="100000"/>
              </a:lnSpc>
              <a:spcBef>
                <a:spcPts val="0"/>
              </a:spcBef>
              <a:spcAft>
                <a:spcPts val="400"/>
              </a:spcAft>
              <a:defRPr/>
            </a:pPr>
            <a:r>
              <a:rPr lang="en-GB" sz="1200" dirty="0">
                <a:solidFill>
                  <a:srgbClr val="5C5B5A"/>
                </a:solidFill>
                <a:latin typeface="Arial" panose="020B0604020202020204" pitchFamily="34" charset="0"/>
                <a:cs typeface="Arial" panose="020B0604020202020204" pitchFamily="34" charset="0"/>
              </a:rPr>
              <a:t>Home makers (84%)</a:t>
            </a:r>
            <a:endParaRPr kumimoji="0" lang="en-GB" sz="120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endParaRPr>
          </a:p>
        </p:txBody>
      </p:sp>
      <p:sp>
        <p:nvSpPr>
          <p:cNvPr id="29" name="TextBox 28">
            <a:extLst>
              <a:ext uri="{FF2B5EF4-FFF2-40B4-BE49-F238E27FC236}">
                <a16:creationId xmlns:a16="http://schemas.microsoft.com/office/drawing/2014/main" id="{650C2330-EEC4-4964-B341-D8A993641EDF}"/>
              </a:ext>
            </a:extLst>
          </p:cNvPr>
          <p:cNvSpPr txBox="1"/>
          <p:nvPr/>
        </p:nvSpPr>
        <p:spPr>
          <a:xfrm>
            <a:off x="7867210" y="6039600"/>
            <a:ext cx="5107821"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 * Subgroup analysis uses merged data from S5-7</a:t>
            </a:r>
            <a:endParaRPr kumimoji="0" lang="en-GB" sz="10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6" name="Footer Placeholder 4">
            <a:extLst>
              <a:ext uri="{FF2B5EF4-FFF2-40B4-BE49-F238E27FC236}">
                <a16:creationId xmlns:a16="http://schemas.microsoft.com/office/drawing/2014/main" id="{6964332A-81C2-494A-8ABD-F5032AFC2FC5}"/>
              </a:ext>
            </a:extLst>
          </p:cNvPr>
          <p:cNvSpPr txBox="1">
            <a:spLocks/>
          </p:cNvSpPr>
          <p:nvPr/>
        </p:nvSpPr>
        <p:spPr>
          <a:xfrm>
            <a:off x="391549" y="6334476"/>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CL4. In the past two weeks, how worried or not have you been about rising costs of living?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Unweighted base: Survey 3, 1677; Survey 4, 1636; Survey 5, 1470; Survey 6, 1767; Survey 7, 1488 (All respondents)</a:t>
            </a:r>
            <a:endParaRPr kumimoji="0" lang="en-GB" sz="1000" b="0" i="1" u="none" strike="noStrike" kern="1200" cap="none" spc="0" normalizeH="0" baseline="0" noProof="0" dirty="0">
              <a:ln>
                <a:noFill/>
              </a:ln>
              <a:solidFill>
                <a:srgbClr val="0039A6"/>
              </a:solidFill>
              <a:effectLst/>
              <a:uLnTx/>
              <a:uFillTx/>
              <a:latin typeface="Arial"/>
              <a:ea typeface="+mn-ea"/>
              <a:cs typeface="Arial" panose="020B0604020202020204" pitchFamily="34" charset="0"/>
            </a:endParaRPr>
          </a:p>
        </p:txBody>
      </p:sp>
      <p:sp>
        <p:nvSpPr>
          <p:cNvPr id="24" name="Slide Number Placeholder 4">
            <a:extLst>
              <a:ext uri="{FF2B5EF4-FFF2-40B4-BE49-F238E27FC236}">
                <a16:creationId xmlns:a16="http://schemas.microsoft.com/office/drawing/2014/main" id="{82E64E43-E107-43DF-A7BC-32D4CC3F87C9}"/>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33</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2" name="TextBox 1">
            <a:extLst>
              <a:ext uri="{FF2B5EF4-FFF2-40B4-BE49-F238E27FC236}">
                <a16:creationId xmlns:a16="http://schemas.microsoft.com/office/drawing/2014/main" id="{62832A00-3D24-3CBF-079D-5EA725272476}"/>
              </a:ext>
              <a:ext uri="{C183D7F6-B498-43B3-948B-1728B52AA6E4}">
                <adec:decorative xmlns:adec="http://schemas.microsoft.com/office/drawing/2017/decorative" val="1"/>
              </a:ext>
            </a:extLst>
          </p:cNvPr>
          <p:cNvSpPr txBox="1"/>
          <p:nvPr/>
        </p:nvSpPr>
        <p:spPr>
          <a:xfrm>
            <a:off x="3149242" y="3034988"/>
            <a:ext cx="359073" cy="21544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lumMod val="75000"/>
                    <a:lumOff val="25000"/>
                  </a:prstClr>
                </a:solidFill>
                <a:effectLst/>
                <a:uLnTx/>
                <a:uFillTx/>
                <a:latin typeface="Arial"/>
                <a:ea typeface="+mn-ea"/>
                <a:cs typeface="+mn-cs"/>
              </a:rPr>
              <a:t>71%</a:t>
            </a:r>
          </a:p>
        </p:txBody>
      </p:sp>
      <p:sp>
        <p:nvSpPr>
          <p:cNvPr id="20" name="Right Brace 19" descr="Arrow showing in total, 30% are worried about coronavirus.">
            <a:extLst>
              <a:ext uri="{FF2B5EF4-FFF2-40B4-BE49-F238E27FC236}">
                <a16:creationId xmlns:a16="http://schemas.microsoft.com/office/drawing/2014/main" id="{F39722D6-CBE6-9EE9-56B9-FA3834401D21}"/>
              </a:ext>
              <a:ext uri="{C183D7F6-B498-43B3-948B-1728B52AA6E4}">
                <adec:decorative xmlns:adec="http://schemas.microsoft.com/office/drawing/2017/decorative" val="1"/>
              </a:ext>
            </a:extLst>
          </p:cNvPr>
          <p:cNvSpPr/>
          <p:nvPr/>
        </p:nvSpPr>
        <p:spPr>
          <a:xfrm>
            <a:off x="2975622" y="1940121"/>
            <a:ext cx="134892" cy="2531212"/>
          </a:xfrm>
          <a:prstGeom prst="rightBrace">
            <a:avLst>
              <a:gd name="adj1" fmla="val 28487"/>
              <a:gd name="adj2" fmla="val 47870"/>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2F5F"/>
              </a:solidFill>
              <a:effectLst/>
              <a:uLnTx/>
              <a:uFillTx/>
              <a:latin typeface="Arial"/>
              <a:ea typeface="+mn-ea"/>
              <a:cs typeface="+mn-cs"/>
            </a:endParaRPr>
          </a:p>
        </p:txBody>
      </p:sp>
      <p:sp>
        <p:nvSpPr>
          <p:cNvPr id="12" name="TextBox 11">
            <a:extLst>
              <a:ext uri="{FF2B5EF4-FFF2-40B4-BE49-F238E27FC236}">
                <a16:creationId xmlns:a16="http://schemas.microsoft.com/office/drawing/2014/main" id="{BB5CAC6C-4EE7-6611-5AF9-EFB0D39400AD}"/>
              </a:ext>
              <a:ext uri="{C183D7F6-B498-43B3-948B-1728B52AA6E4}">
                <adec:decorative xmlns:adec="http://schemas.microsoft.com/office/drawing/2017/decorative" val="1"/>
              </a:ext>
            </a:extLst>
          </p:cNvPr>
          <p:cNvSpPr txBox="1"/>
          <p:nvPr/>
        </p:nvSpPr>
        <p:spPr>
          <a:xfrm>
            <a:off x="5231751" y="3027117"/>
            <a:ext cx="359073" cy="21544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lumMod val="75000"/>
                    <a:lumOff val="25000"/>
                  </a:prstClr>
                </a:solidFill>
                <a:effectLst/>
                <a:uLnTx/>
                <a:uFillTx/>
                <a:latin typeface="Arial"/>
                <a:ea typeface="+mn-ea"/>
                <a:cs typeface="+mn-cs"/>
              </a:rPr>
              <a:t>72%</a:t>
            </a:r>
          </a:p>
        </p:txBody>
      </p:sp>
      <p:sp>
        <p:nvSpPr>
          <p:cNvPr id="13" name="Right Brace 12" descr="Arrow showing in total, 30% are worried about coronavirus.">
            <a:extLst>
              <a:ext uri="{FF2B5EF4-FFF2-40B4-BE49-F238E27FC236}">
                <a16:creationId xmlns:a16="http://schemas.microsoft.com/office/drawing/2014/main" id="{D0C94C98-B65A-3740-F32A-61C21E2ADDCA}"/>
              </a:ext>
              <a:ext uri="{C183D7F6-B498-43B3-948B-1728B52AA6E4}">
                <adec:decorative xmlns:adec="http://schemas.microsoft.com/office/drawing/2017/decorative" val="1"/>
              </a:ext>
            </a:extLst>
          </p:cNvPr>
          <p:cNvSpPr/>
          <p:nvPr/>
        </p:nvSpPr>
        <p:spPr>
          <a:xfrm>
            <a:off x="5058131" y="1932249"/>
            <a:ext cx="134892" cy="2539083"/>
          </a:xfrm>
          <a:prstGeom prst="rightBrace">
            <a:avLst>
              <a:gd name="adj1" fmla="val 28487"/>
              <a:gd name="adj2" fmla="val 47870"/>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2F5F"/>
              </a:solidFill>
              <a:effectLst/>
              <a:uLnTx/>
              <a:uFillTx/>
              <a:latin typeface="Arial"/>
              <a:ea typeface="+mn-ea"/>
              <a:cs typeface="+mn-cs"/>
            </a:endParaRPr>
          </a:p>
        </p:txBody>
      </p:sp>
      <p:sp>
        <p:nvSpPr>
          <p:cNvPr id="31" name="Arrow: Down 30">
            <a:extLst>
              <a:ext uri="{FF2B5EF4-FFF2-40B4-BE49-F238E27FC236}">
                <a16:creationId xmlns:a16="http://schemas.microsoft.com/office/drawing/2014/main" id="{219DA68A-1F8F-FB9C-0142-BA7AFCB38C21}"/>
              </a:ext>
              <a:ext uri="{C183D7F6-B498-43B3-948B-1728B52AA6E4}">
                <adec:decorative xmlns:adec="http://schemas.microsoft.com/office/drawing/2017/decorative" val="1"/>
              </a:ext>
            </a:extLst>
          </p:cNvPr>
          <p:cNvSpPr/>
          <p:nvPr/>
        </p:nvSpPr>
        <p:spPr>
          <a:xfrm>
            <a:off x="7625876" y="3027117"/>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9592082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3">
            <a:extLst>
              <a:ext uri="{FF2B5EF4-FFF2-40B4-BE49-F238E27FC236}">
                <a16:creationId xmlns:a16="http://schemas.microsoft.com/office/drawing/2014/main" id="{F016E36E-D500-4D6A-9DCC-6AF3F1FA2492}"/>
              </a:ext>
            </a:extLst>
          </p:cNvPr>
          <p:cNvSpPr>
            <a:spLocks noGrp="1"/>
          </p:cNvSpPr>
          <p:nvPr>
            <p:ph type="title"/>
          </p:nvPr>
        </p:nvSpPr>
        <p:spPr>
          <a:xfrm>
            <a:off x="349522" y="302446"/>
            <a:ext cx="11618869" cy="498598"/>
          </a:xfrm>
        </p:spPr>
        <p:txBody>
          <a:bodyPr vert="horz" wrap="square" anchor="t">
            <a:spAutoFit/>
          </a:bodyPr>
          <a:lstStyle/>
          <a:p>
            <a:r>
              <a:rPr lang="en-GB" sz="1800" b="1" dirty="0">
                <a:ea typeface="+mj-lt"/>
                <a:cs typeface="+mj-lt"/>
              </a:rPr>
              <a:t>There is a significant crossover between those who are worried about the rising costs of living and their personal wellbeing</a:t>
            </a:r>
            <a:endParaRPr lang="en-GB" sz="1800" b="1" dirty="0">
              <a:cs typeface="Arial"/>
            </a:endParaRPr>
          </a:p>
        </p:txBody>
      </p:sp>
      <p:sp>
        <p:nvSpPr>
          <p:cNvPr id="16" name="Footer Placeholder 4">
            <a:extLst>
              <a:ext uri="{FF2B5EF4-FFF2-40B4-BE49-F238E27FC236}">
                <a16:creationId xmlns:a16="http://schemas.microsoft.com/office/drawing/2014/main" id="{6964332A-81C2-494A-8ABD-F5032AFC2FC5}"/>
              </a:ext>
            </a:extLst>
          </p:cNvPr>
          <p:cNvSpPr txBox="1">
            <a:spLocks/>
          </p:cNvSpPr>
          <p:nvPr/>
        </p:nvSpPr>
        <p:spPr>
          <a:xfrm>
            <a:off x="391549" y="6334476"/>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CL4. In the past two weeks, how worried or not have you been about rising costs of living?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Unweighted base: Survey </a:t>
            </a:r>
            <a:r>
              <a:rPr lang="en-GB" sz="1000" dirty="0">
                <a:solidFill>
                  <a:srgbClr val="FFFFFF">
                    <a:lumMod val="50000"/>
                  </a:srgbClr>
                </a:solidFill>
                <a:latin typeface="Arial"/>
                <a:cs typeface="Arial" panose="020B0604020202020204" pitchFamily="34" charset="0"/>
              </a:rPr>
              <a:t>7</a:t>
            </a: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 1488 (All respondents)</a:t>
            </a:r>
            <a:endParaRPr kumimoji="0" lang="en-GB" sz="1000" b="0" i="1" u="none" strike="noStrike" kern="1200" cap="none" spc="0" normalizeH="0" baseline="0" noProof="0" dirty="0">
              <a:ln>
                <a:noFill/>
              </a:ln>
              <a:solidFill>
                <a:srgbClr val="0039A6"/>
              </a:solidFill>
              <a:effectLst/>
              <a:uLnTx/>
              <a:uFillTx/>
              <a:latin typeface="Arial"/>
              <a:ea typeface="+mn-ea"/>
              <a:cs typeface="Arial" panose="020B0604020202020204" pitchFamily="34" charset="0"/>
            </a:endParaRPr>
          </a:p>
        </p:txBody>
      </p:sp>
      <p:sp>
        <p:nvSpPr>
          <p:cNvPr id="24" name="Slide Number Placeholder 4">
            <a:extLst>
              <a:ext uri="{FF2B5EF4-FFF2-40B4-BE49-F238E27FC236}">
                <a16:creationId xmlns:a16="http://schemas.microsoft.com/office/drawing/2014/main" id="{82E64E43-E107-43DF-A7BC-32D4CC3F87C9}"/>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34</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graphicFrame>
        <p:nvGraphicFramePr>
          <p:cNvPr id="11" name="Chart Placeholder 20" descr="Stacked bar chart showing worry about the rising costs of living by personal wellbeing measures. 89% of those with low life satisfaction and low happiness are worried. 88% of those with low feelings of worthwhileness are worried. 78% of those with high feelings of anxiousness are worried.">
            <a:extLst>
              <a:ext uri="{FF2B5EF4-FFF2-40B4-BE49-F238E27FC236}">
                <a16:creationId xmlns:a16="http://schemas.microsoft.com/office/drawing/2014/main" id="{8798B743-1651-5E97-54C1-F1F65B6F7DBC}"/>
              </a:ext>
            </a:extLst>
          </p:cNvPr>
          <p:cNvGraphicFramePr>
            <a:graphicFrameLocks/>
          </p:cNvGraphicFramePr>
          <p:nvPr>
            <p:extLst>
              <p:ext uri="{D42A27DB-BD31-4B8C-83A1-F6EECF244321}">
                <p14:modId xmlns:p14="http://schemas.microsoft.com/office/powerpoint/2010/main" val="75604041"/>
              </p:ext>
            </p:extLst>
          </p:nvPr>
        </p:nvGraphicFramePr>
        <p:xfrm>
          <a:off x="102447" y="1347824"/>
          <a:ext cx="11933856" cy="476196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Placeholder 20" descr="Stacked bar chart showing worry about the rising costs of living. 27% are very worried. 41% are somewhat worried.">
            <a:extLst>
              <a:ext uri="{FF2B5EF4-FFF2-40B4-BE49-F238E27FC236}">
                <a16:creationId xmlns:a16="http://schemas.microsoft.com/office/drawing/2014/main" id="{7782143F-4C5A-1755-8995-B28B619FB0FA}"/>
              </a:ext>
            </a:extLst>
          </p:cNvPr>
          <p:cNvGraphicFramePr>
            <a:graphicFrameLocks/>
          </p:cNvGraphicFramePr>
          <p:nvPr>
            <p:extLst>
              <p:ext uri="{D42A27DB-BD31-4B8C-83A1-F6EECF244321}">
                <p14:modId xmlns:p14="http://schemas.microsoft.com/office/powerpoint/2010/main" val="239689434"/>
              </p:ext>
            </p:extLst>
          </p:nvPr>
        </p:nvGraphicFramePr>
        <p:xfrm>
          <a:off x="1403926" y="1351757"/>
          <a:ext cx="2715491" cy="4761961"/>
        </p:xfrm>
        <a:graphic>
          <a:graphicData uri="http://schemas.openxmlformats.org/drawingml/2006/chart">
            <c:chart xmlns:c="http://schemas.openxmlformats.org/drawingml/2006/chart" xmlns:r="http://schemas.openxmlformats.org/officeDocument/2006/relationships" r:id="rId4"/>
          </a:graphicData>
        </a:graphic>
      </p:graphicFrame>
      <p:sp>
        <p:nvSpPr>
          <p:cNvPr id="30" name="TextBox 29">
            <a:extLst>
              <a:ext uri="{FF2B5EF4-FFF2-40B4-BE49-F238E27FC236}">
                <a16:creationId xmlns:a16="http://schemas.microsoft.com/office/drawing/2014/main" id="{E1BF0E81-7ABE-E4A5-94D9-C0B2CEC1B56E}"/>
              </a:ext>
              <a:ext uri="{C183D7F6-B498-43B3-948B-1728B52AA6E4}">
                <adec:decorative xmlns:adec="http://schemas.microsoft.com/office/drawing/2017/decorative" val="1"/>
              </a:ext>
            </a:extLst>
          </p:cNvPr>
          <p:cNvSpPr txBox="1"/>
          <p:nvPr/>
        </p:nvSpPr>
        <p:spPr>
          <a:xfrm>
            <a:off x="3852704" y="2760219"/>
            <a:ext cx="359073" cy="21544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solidFill>
                  <a:prstClr val="black">
                    <a:lumMod val="75000"/>
                    <a:lumOff val="25000"/>
                  </a:prstClr>
                </a:solidFill>
                <a:latin typeface="Arial"/>
              </a:rPr>
              <a:t>69</a:t>
            </a:r>
            <a:r>
              <a:rPr kumimoji="0" lang="en-GB" sz="1400" b="1" i="0" u="none" strike="noStrike" kern="1200" cap="none" spc="0" normalizeH="0" baseline="0" noProof="0" dirty="0">
                <a:ln>
                  <a:noFill/>
                </a:ln>
                <a:solidFill>
                  <a:prstClr val="black">
                    <a:lumMod val="75000"/>
                    <a:lumOff val="25000"/>
                  </a:prstClr>
                </a:solidFill>
                <a:effectLst/>
                <a:uLnTx/>
                <a:uFillTx/>
                <a:latin typeface="Arial"/>
                <a:ea typeface="+mn-ea"/>
                <a:cs typeface="+mn-cs"/>
              </a:rPr>
              <a:t>%</a:t>
            </a:r>
          </a:p>
        </p:txBody>
      </p:sp>
      <p:sp>
        <p:nvSpPr>
          <p:cNvPr id="31" name="Right Brace 30" descr="Arrow showing in total, 30% are worried about coronavirus.">
            <a:extLst>
              <a:ext uri="{FF2B5EF4-FFF2-40B4-BE49-F238E27FC236}">
                <a16:creationId xmlns:a16="http://schemas.microsoft.com/office/drawing/2014/main" id="{0F0F4B3B-53C3-6223-E15B-C6FED4102BB8}"/>
              </a:ext>
              <a:ext uri="{C183D7F6-B498-43B3-948B-1728B52AA6E4}">
                <adec:decorative xmlns:adec="http://schemas.microsoft.com/office/drawing/2017/decorative" val="1"/>
              </a:ext>
            </a:extLst>
          </p:cNvPr>
          <p:cNvSpPr/>
          <p:nvPr/>
        </p:nvSpPr>
        <p:spPr>
          <a:xfrm>
            <a:off x="3658071" y="1542958"/>
            <a:ext cx="168433" cy="2768984"/>
          </a:xfrm>
          <a:prstGeom prst="rightBrace">
            <a:avLst>
              <a:gd name="adj1" fmla="val 28487"/>
              <a:gd name="adj2" fmla="val 47870"/>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2F5F"/>
              </a:solidFill>
              <a:effectLst/>
              <a:uLnTx/>
              <a:uFillTx/>
              <a:latin typeface="Arial"/>
              <a:ea typeface="+mn-ea"/>
              <a:cs typeface="+mn-cs"/>
            </a:endParaRPr>
          </a:p>
        </p:txBody>
      </p:sp>
      <p:sp>
        <p:nvSpPr>
          <p:cNvPr id="32" name="TextBox 31">
            <a:extLst>
              <a:ext uri="{FF2B5EF4-FFF2-40B4-BE49-F238E27FC236}">
                <a16:creationId xmlns:a16="http://schemas.microsoft.com/office/drawing/2014/main" id="{36835F34-C542-A4E5-D49F-1E17C2D0C13E}"/>
              </a:ext>
              <a:ext uri="{C183D7F6-B498-43B3-948B-1728B52AA6E4}">
                <adec:decorative xmlns:adec="http://schemas.microsoft.com/office/drawing/2017/decorative" val="1"/>
              </a:ext>
            </a:extLst>
          </p:cNvPr>
          <p:cNvSpPr txBox="1"/>
          <p:nvPr/>
        </p:nvSpPr>
        <p:spPr>
          <a:xfrm>
            <a:off x="5994445" y="3138033"/>
            <a:ext cx="359073" cy="21544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lumMod val="75000"/>
                    <a:lumOff val="25000"/>
                  </a:prstClr>
                </a:solidFill>
                <a:effectLst/>
                <a:uLnTx/>
                <a:uFillTx/>
                <a:latin typeface="Arial"/>
                <a:ea typeface="+mn-ea"/>
                <a:cs typeface="+mn-cs"/>
              </a:rPr>
              <a:t>89%</a:t>
            </a:r>
          </a:p>
        </p:txBody>
      </p:sp>
      <p:sp>
        <p:nvSpPr>
          <p:cNvPr id="33" name="Right Brace 32" descr="Arrow showing in total, 30% are worried about coronavirus.">
            <a:extLst>
              <a:ext uri="{FF2B5EF4-FFF2-40B4-BE49-F238E27FC236}">
                <a16:creationId xmlns:a16="http://schemas.microsoft.com/office/drawing/2014/main" id="{4632C3DE-8F2A-48DB-5B0E-2E9C571792CE}"/>
              </a:ext>
              <a:ext uri="{C183D7F6-B498-43B3-948B-1728B52AA6E4}">
                <adec:decorative xmlns:adec="http://schemas.microsoft.com/office/drawing/2017/decorative" val="1"/>
              </a:ext>
            </a:extLst>
          </p:cNvPr>
          <p:cNvSpPr/>
          <p:nvPr/>
        </p:nvSpPr>
        <p:spPr>
          <a:xfrm>
            <a:off x="5743115" y="1545363"/>
            <a:ext cx="217774" cy="3599292"/>
          </a:xfrm>
          <a:prstGeom prst="rightBrace">
            <a:avLst>
              <a:gd name="adj1" fmla="val 28487"/>
              <a:gd name="adj2" fmla="val 47870"/>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2F5F"/>
              </a:solidFill>
              <a:effectLst/>
              <a:uLnTx/>
              <a:uFillTx/>
              <a:latin typeface="Arial"/>
              <a:ea typeface="+mn-ea"/>
              <a:cs typeface="+mn-cs"/>
            </a:endParaRPr>
          </a:p>
        </p:txBody>
      </p:sp>
      <p:sp>
        <p:nvSpPr>
          <p:cNvPr id="38" name="TextBox 37">
            <a:extLst>
              <a:ext uri="{FF2B5EF4-FFF2-40B4-BE49-F238E27FC236}">
                <a16:creationId xmlns:a16="http://schemas.microsoft.com/office/drawing/2014/main" id="{61B3B96E-433E-51D0-024E-1DDD068DAE9F}"/>
              </a:ext>
              <a:ext uri="{C183D7F6-B498-43B3-948B-1728B52AA6E4}">
                <adec:decorative xmlns:adec="http://schemas.microsoft.com/office/drawing/2017/decorative" val="1"/>
              </a:ext>
            </a:extLst>
          </p:cNvPr>
          <p:cNvSpPr txBox="1"/>
          <p:nvPr/>
        </p:nvSpPr>
        <p:spPr>
          <a:xfrm>
            <a:off x="11782503" y="2961754"/>
            <a:ext cx="359073" cy="21544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lumMod val="75000"/>
                    <a:lumOff val="25000"/>
                  </a:prstClr>
                </a:solidFill>
                <a:effectLst/>
                <a:uLnTx/>
                <a:uFillTx/>
                <a:latin typeface="Arial"/>
                <a:ea typeface="+mn-ea"/>
                <a:cs typeface="+mn-cs"/>
              </a:rPr>
              <a:t>78%</a:t>
            </a:r>
          </a:p>
        </p:txBody>
      </p:sp>
      <p:sp>
        <p:nvSpPr>
          <p:cNvPr id="39" name="Right Brace 38" descr="Arrow showing in total, 30% are worried about coronavirus.">
            <a:extLst>
              <a:ext uri="{FF2B5EF4-FFF2-40B4-BE49-F238E27FC236}">
                <a16:creationId xmlns:a16="http://schemas.microsoft.com/office/drawing/2014/main" id="{D5A7DF08-8F47-6F20-376D-9DFA399C34DB}"/>
              </a:ext>
              <a:ext uri="{C183D7F6-B498-43B3-948B-1728B52AA6E4}">
                <adec:decorative xmlns:adec="http://schemas.microsoft.com/office/drawing/2017/decorative" val="1"/>
              </a:ext>
            </a:extLst>
          </p:cNvPr>
          <p:cNvSpPr/>
          <p:nvPr/>
        </p:nvSpPr>
        <p:spPr>
          <a:xfrm>
            <a:off x="11562702" y="1562225"/>
            <a:ext cx="194634" cy="3160777"/>
          </a:xfrm>
          <a:prstGeom prst="rightBrace">
            <a:avLst>
              <a:gd name="adj1" fmla="val 28487"/>
              <a:gd name="adj2" fmla="val 47870"/>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2F5F"/>
              </a:solidFill>
              <a:effectLst/>
              <a:uLnTx/>
              <a:uFillTx/>
              <a:latin typeface="Arial"/>
              <a:ea typeface="+mn-ea"/>
              <a:cs typeface="+mn-cs"/>
            </a:endParaRPr>
          </a:p>
        </p:txBody>
      </p:sp>
      <p:sp>
        <p:nvSpPr>
          <p:cNvPr id="40" name="TextBox 39">
            <a:extLst>
              <a:ext uri="{FF2B5EF4-FFF2-40B4-BE49-F238E27FC236}">
                <a16:creationId xmlns:a16="http://schemas.microsoft.com/office/drawing/2014/main" id="{8A6766E8-4EB7-636B-B347-DB6409C8DC7C}"/>
              </a:ext>
              <a:ext uri="{C183D7F6-B498-43B3-948B-1728B52AA6E4}">
                <adec:decorative xmlns:adec="http://schemas.microsoft.com/office/drawing/2017/decorative" val="1"/>
              </a:ext>
            </a:extLst>
          </p:cNvPr>
          <p:cNvSpPr txBox="1"/>
          <p:nvPr/>
        </p:nvSpPr>
        <p:spPr>
          <a:xfrm>
            <a:off x="9806234" y="3110348"/>
            <a:ext cx="359073" cy="21544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solidFill>
                  <a:prstClr val="black">
                    <a:lumMod val="75000"/>
                    <a:lumOff val="25000"/>
                  </a:prstClr>
                </a:solidFill>
                <a:latin typeface="Arial"/>
              </a:rPr>
              <a:t>88</a:t>
            </a:r>
            <a:r>
              <a:rPr kumimoji="0" lang="en-GB" sz="1400" b="1" i="0" u="none" strike="noStrike" kern="1200" cap="none" spc="0" normalizeH="0" baseline="0" noProof="0" dirty="0">
                <a:ln>
                  <a:noFill/>
                </a:ln>
                <a:solidFill>
                  <a:prstClr val="black">
                    <a:lumMod val="75000"/>
                    <a:lumOff val="25000"/>
                  </a:prstClr>
                </a:solidFill>
                <a:effectLst/>
                <a:uLnTx/>
                <a:uFillTx/>
                <a:latin typeface="Arial"/>
                <a:ea typeface="+mn-ea"/>
                <a:cs typeface="+mn-cs"/>
              </a:rPr>
              <a:t>%</a:t>
            </a:r>
          </a:p>
        </p:txBody>
      </p:sp>
      <p:sp>
        <p:nvSpPr>
          <p:cNvPr id="41" name="Right Brace 40" descr="Arrow showing in total, 30% are worried about coronavirus.">
            <a:extLst>
              <a:ext uri="{FF2B5EF4-FFF2-40B4-BE49-F238E27FC236}">
                <a16:creationId xmlns:a16="http://schemas.microsoft.com/office/drawing/2014/main" id="{7484923C-5CE4-9B71-DDBD-DE78F1CBD1A7}"/>
              </a:ext>
              <a:ext uri="{C183D7F6-B498-43B3-948B-1728B52AA6E4}">
                <adec:decorative xmlns:adec="http://schemas.microsoft.com/office/drawing/2017/decorative" val="1"/>
              </a:ext>
            </a:extLst>
          </p:cNvPr>
          <p:cNvSpPr/>
          <p:nvPr/>
        </p:nvSpPr>
        <p:spPr>
          <a:xfrm>
            <a:off x="9619989" y="1559733"/>
            <a:ext cx="161078" cy="3515606"/>
          </a:xfrm>
          <a:prstGeom prst="rightBrace">
            <a:avLst>
              <a:gd name="adj1" fmla="val 28487"/>
              <a:gd name="adj2" fmla="val 47870"/>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2F5F"/>
              </a:solidFill>
              <a:effectLst/>
              <a:uLnTx/>
              <a:uFillTx/>
              <a:latin typeface="Arial"/>
              <a:ea typeface="+mn-ea"/>
              <a:cs typeface="+mn-cs"/>
            </a:endParaRPr>
          </a:p>
        </p:txBody>
      </p:sp>
      <p:sp>
        <p:nvSpPr>
          <p:cNvPr id="42" name="TextBox 41">
            <a:extLst>
              <a:ext uri="{FF2B5EF4-FFF2-40B4-BE49-F238E27FC236}">
                <a16:creationId xmlns:a16="http://schemas.microsoft.com/office/drawing/2014/main" id="{706CCC6F-4B26-F183-5FDB-107176C339E9}"/>
              </a:ext>
              <a:ext uri="{C183D7F6-B498-43B3-948B-1728B52AA6E4}">
                <adec:decorative xmlns:adec="http://schemas.microsoft.com/office/drawing/2017/decorative" val="1"/>
              </a:ext>
            </a:extLst>
          </p:cNvPr>
          <p:cNvSpPr txBox="1"/>
          <p:nvPr/>
        </p:nvSpPr>
        <p:spPr>
          <a:xfrm>
            <a:off x="7876206" y="3151443"/>
            <a:ext cx="359073" cy="21544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solidFill>
                  <a:prstClr val="black">
                    <a:lumMod val="75000"/>
                    <a:lumOff val="25000"/>
                  </a:prstClr>
                </a:solidFill>
                <a:latin typeface="Arial"/>
              </a:rPr>
              <a:t>89</a:t>
            </a:r>
            <a:r>
              <a:rPr kumimoji="0" lang="en-GB" sz="1400" b="1" i="0" u="none" strike="noStrike" kern="1200" cap="none" spc="0" normalizeH="0" baseline="0" noProof="0" dirty="0">
                <a:ln>
                  <a:noFill/>
                </a:ln>
                <a:solidFill>
                  <a:prstClr val="black">
                    <a:lumMod val="75000"/>
                    <a:lumOff val="25000"/>
                  </a:prstClr>
                </a:solidFill>
                <a:effectLst/>
                <a:uLnTx/>
                <a:uFillTx/>
                <a:latin typeface="Arial"/>
                <a:ea typeface="+mn-ea"/>
                <a:cs typeface="+mn-cs"/>
              </a:rPr>
              <a:t>%</a:t>
            </a:r>
          </a:p>
        </p:txBody>
      </p:sp>
      <p:sp>
        <p:nvSpPr>
          <p:cNvPr id="43" name="Right Brace 42" descr="Arrow showing in total, 30% are worried about coronavirus.">
            <a:extLst>
              <a:ext uri="{FF2B5EF4-FFF2-40B4-BE49-F238E27FC236}">
                <a16:creationId xmlns:a16="http://schemas.microsoft.com/office/drawing/2014/main" id="{4A410109-42C9-E86D-D7F0-A910B2C47D2B}"/>
              </a:ext>
              <a:ext uri="{C183D7F6-B498-43B3-948B-1728B52AA6E4}">
                <adec:decorative xmlns:adec="http://schemas.microsoft.com/office/drawing/2017/decorative" val="1"/>
              </a:ext>
            </a:extLst>
          </p:cNvPr>
          <p:cNvSpPr/>
          <p:nvPr/>
        </p:nvSpPr>
        <p:spPr>
          <a:xfrm>
            <a:off x="7681572" y="1542955"/>
            <a:ext cx="172527" cy="3601700"/>
          </a:xfrm>
          <a:prstGeom prst="rightBrace">
            <a:avLst>
              <a:gd name="adj1" fmla="val 28487"/>
              <a:gd name="adj2" fmla="val 47870"/>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2F5F"/>
              </a:solidFill>
              <a:effectLst/>
              <a:uLnTx/>
              <a:uFillTx/>
              <a:latin typeface="Arial"/>
              <a:ea typeface="+mn-ea"/>
              <a:cs typeface="+mn-cs"/>
            </a:endParaRPr>
          </a:p>
        </p:txBody>
      </p:sp>
      <p:sp>
        <p:nvSpPr>
          <p:cNvPr id="48" name="Rectangle 47">
            <a:extLst>
              <a:ext uri="{FF2B5EF4-FFF2-40B4-BE49-F238E27FC236}">
                <a16:creationId xmlns:a16="http://schemas.microsoft.com/office/drawing/2014/main" id="{EC99823C-7B92-E15E-9AB5-1F800B899D4A}"/>
              </a:ext>
            </a:extLst>
          </p:cNvPr>
          <p:cNvSpPr/>
          <p:nvPr/>
        </p:nvSpPr>
        <p:spPr>
          <a:xfrm>
            <a:off x="2658753" y="932873"/>
            <a:ext cx="9118495" cy="477759"/>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r>
              <a:rPr lang="en-GB" sz="1400" b="1" dirty="0">
                <a:solidFill>
                  <a:srgbClr val="5C5B5A"/>
                </a:solidFill>
              </a:rPr>
            </a:br>
            <a:r>
              <a:rPr lang="en-GB" sz="1400" b="1" dirty="0">
                <a:solidFill>
                  <a:srgbClr val="5C5B5A"/>
                </a:solidFill>
              </a:rPr>
              <a:t>In-depth analysis amongst those worried about the rising costs of living </a:t>
            </a:r>
          </a:p>
        </p:txBody>
      </p:sp>
    </p:spTree>
    <p:extLst>
      <p:ext uri="{BB962C8B-B14F-4D97-AF65-F5344CB8AC3E}">
        <p14:creationId xmlns:p14="http://schemas.microsoft.com/office/powerpoint/2010/main" val="7791724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276CDE-5912-4FA2-866A-6E5EC2BEE47A}"/>
              </a:ext>
            </a:extLst>
          </p:cNvPr>
          <p:cNvSpPr>
            <a:spLocks noGrp="1"/>
          </p:cNvSpPr>
          <p:nvPr>
            <p:ph type="title"/>
          </p:nvPr>
        </p:nvSpPr>
        <p:spPr>
          <a:xfrm>
            <a:off x="586799" y="224248"/>
            <a:ext cx="11333956" cy="1013086"/>
          </a:xfrm>
        </p:spPr>
        <p:txBody>
          <a:bodyPr>
            <a:noAutofit/>
          </a:bodyPr>
          <a:lstStyle/>
          <a:p>
            <a:r>
              <a:rPr lang="en-GB" sz="1800" b="1" dirty="0"/>
              <a:t>3 in 4 (73%) respondents say their </a:t>
            </a:r>
            <a:r>
              <a:rPr lang="en-GB" sz="1800" b="1" dirty="0">
                <a:solidFill>
                  <a:srgbClr val="009690"/>
                </a:solidFill>
              </a:rPr>
              <a:t>cost of living has increased </a:t>
            </a:r>
            <a:r>
              <a:rPr lang="en-GB" sz="1800" b="1" dirty="0"/>
              <a:t>in the last month, significantly more than the GB average (67%). Whilst the GM figure is higher than the GB average, these both have fallen since March. GM respondents are more likely than the GB average to say that increases are due to higher rent or mortgage costs (31% vs. 27%), though both figures have risen since March</a:t>
            </a:r>
          </a:p>
        </p:txBody>
      </p:sp>
      <p:sp>
        <p:nvSpPr>
          <p:cNvPr id="27" name="TextBox 26">
            <a:extLst>
              <a:ext uri="{FF2B5EF4-FFF2-40B4-BE49-F238E27FC236}">
                <a16:creationId xmlns:a16="http://schemas.microsoft.com/office/drawing/2014/main" id="{36B929D9-4160-46C3-9BFB-B86CF3BBF781}"/>
              </a:ext>
              <a:ext uri="{C183D7F6-B498-43B3-948B-1728B52AA6E4}">
                <adec:decorative xmlns:adec="http://schemas.microsoft.com/office/drawing/2017/decorative" val="0"/>
              </a:ext>
            </a:extLst>
          </p:cNvPr>
          <p:cNvSpPr txBox="1"/>
          <p:nvPr/>
        </p:nvSpPr>
        <p:spPr>
          <a:xfrm>
            <a:off x="1156562" y="1408477"/>
            <a:ext cx="4780047"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5C5B5A"/>
                </a:solidFill>
                <a:effectLst/>
                <a:uLnTx/>
                <a:uFillTx/>
                <a:latin typeface="Arial"/>
                <a:ea typeface="+mn-ea"/>
                <a:cs typeface="+mn-cs"/>
              </a:rPr>
              <a:t>Change in cost of living over the last month</a:t>
            </a:r>
          </a:p>
        </p:txBody>
      </p:sp>
      <p:graphicFrame>
        <p:nvGraphicFramePr>
          <p:cNvPr id="6" name="Chart 5" descr="Stacked bar chart showing changes in the cost of living. 73% say their cost of living has increased, compared to 67% of the GB average in May. 25% say their cost of living has stayed the same, compared to 30% of the GB average.">
            <a:extLst>
              <a:ext uri="{FF2B5EF4-FFF2-40B4-BE49-F238E27FC236}">
                <a16:creationId xmlns:a16="http://schemas.microsoft.com/office/drawing/2014/main" id="{604503BF-816D-61C3-8CC0-9AACA78C9570}"/>
              </a:ext>
            </a:extLst>
          </p:cNvPr>
          <p:cNvGraphicFramePr/>
          <p:nvPr>
            <p:extLst>
              <p:ext uri="{D42A27DB-BD31-4B8C-83A1-F6EECF244321}">
                <p14:modId xmlns:p14="http://schemas.microsoft.com/office/powerpoint/2010/main" val="335838549"/>
              </p:ext>
            </p:extLst>
          </p:nvPr>
        </p:nvGraphicFramePr>
        <p:xfrm>
          <a:off x="271244" y="1653756"/>
          <a:ext cx="5903053" cy="4215919"/>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074F6179-7676-F4E0-8A59-D93C622D5F00}"/>
              </a:ext>
              <a:ext uri="{C183D7F6-B498-43B3-948B-1728B52AA6E4}">
                <adec:decorative xmlns:adec="http://schemas.microsoft.com/office/drawing/2017/decorative" val="0"/>
              </a:ext>
            </a:extLst>
          </p:cNvPr>
          <p:cNvSpPr txBox="1"/>
          <p:nvPr/>
        </p:nvSpPr>
        <p:spPr>
          <a:xfrm>
            <a:off x="6848015" y="1447011"/>
            <a:ext cx="4780047"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5C5B5A"/>
                </a:solidFill>
                <a:effectLst/>
                <a:uLnTx/>
                <a:uFillTx/>
                <a:latin typeface="Arial"/>
                <a:ea typeface="+mn-ea"/>
                <a:cs typeface="+mn-cs"/>
              </a:rPr>
              <a:t>Reasons for increase in cost of living (n=1,110)</a:t>
            </a:r>
          </a:p>
        </p:txBody>
      </p:sp>
      <p:grpSp>
        <p:nvGrpSpPr>
          <p:cNvPr id="7" name="Group 6" descr="Green and Red arrows to signify when a statistic is significantly higher or lower than the previous survey.">
            <a:extLst>
              <a:ext uri="{FF2B5EF4-FFF2-40B4-BE49-F238E27FC236}">
                <a16:creationId xmlns:a16="http://schemas.microsoft.com/office/drawing/2014/main" id="{85C492DA-49B5-E765-CDE9-CC63403B0DCA}"/>
              </a:ext>
            </a:extLst>
          </p:cNvPr>
          <p:cNvGrpSpPr/>
          <p:nvPr/>
        </p:nvGrpSpPr>
        <p:grpSpPr>
          <a:xfrm>
            <a:off x="575408" y="5999738"/>
            <a:ext cx="3927011" cy="276999"/>
            <a:chOff x="575408" y="5999738"/>
            <a:chExt cx="3927011" cy="276999"/>
          </a:xfrm>
        </p:grpSpPr>
        <p:sp>
          <p:nvSpPr>
            <p:cNvPr id="9" name="Arrow: Down 8">
              <a:extLst>
                <a:ext uri="{FF2B5EF4-FFF2-40B4-BE49-F238E27FC236}">
                  <a16:creationId xmlns:a16="http://schemas.microsoft.com/office/drawing/2014/main" id="{FB7FC9A8-5B03-2BF2-BB9C-AE0E59795A09}"/>
                </a:ext>
              </a:extLst>
            </p:cNvPr>
            <p:cNvSpPr/>
            <p:nvPr/>
          </p:nvSpPr>
          <p:spPr>
            <a:xfrm>
              <a:off x="807040" y="6040818"/>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10" name="Group 9">
              <a:extLst>
                <a:ext uri="{FF2B5EF4-FFF2-40B4-BE49-F238E27FC236}">
                  <a16:creationId xmlns:a16="http://schemas.microsoft.com/office/drawing/2014/main" id="{DA53405C-34E1-CF29-6985-2DD86EAF1C00}"/>
                </a:ext>
              </a:extLst>
            </p:cNvPr>
            <p:cNvGrpSpPr/>
            <p:nvPr/>
          </p:nvGrpSpPr>
          <p:grpSpPr>
            <a:xfrm>
              <a:off x="575408" y="5999738"/>
              <a:ext cx="3927011" cy="276999"/>
              <a:chOff x="520117" y="5798698"/>
              <a:chExt cx="3927011" cy="276999"/>
            </a:xfrm>
          </p:grpSpPr>
          <p:sp>
            <p:nvSpPr>
              <p:cNvPr id="12" name="Arrow: Down 11">
                <a:extLst>
                  <a:ext uri="{FF2B5EF4-FFF2-40B4-BE49-F238E27FC236}">
                    <a16:creationId xmlns:a16="http://schemas.microsoft.com/office/drawing/2014/main" id="{5A702C0E-043B-0E2B-0A03-FB04EAAC1279}"/>
                  </a:ext>
                </a:extLst>
              </p:cNvPr>
              <p:cNvSpPr/>
              <p:nvPr/>
            </p:nvSpPr>
            <p:spPr>
              <a:xfrm rot="10800000">
                <a:off x="520117" y="5838560"/>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5C5B5A"/>
                  </a:solidFill>
                  <a:effectLst/>
                  <a:uLnTx/>
                  <a:uFillTx/>
                  <a:latin typeface="Arial"/>
                  <a:ea typeface="+mn-ea"/>
                  <a:cs typeface="+mn-cs"/>
                </a:endParaRPr>
              </a:p>
            </p:txBody>
          </p:sp>
          <p:sp>
            <p:nvSpPr>
              <p:cNvPr id="14" name="TextBox 13">
                <a:extLst>
                  <a:ext uri="{FF2B5EF4-FFF2-40B4-BE49-F238E27FC236}">
                    <a16:creationId xmlns:a16="http://schemas.microsoft.com/office/drawing/2014/main" id="{DA974B85-41D7-0E55-2FEE-028C87D9E957}"/>
                  </a:ext>
                </a:extLst>
              </p:cNvPr>
              <p:cNvSpPr txBox="1"/>
              <p:nvPr/>
            </p:nvSpPr>
            <p:spPr>
              <a:xfrm>
                <a:off x="884934" y="5798698"/>
                <a:ext cx="3562194"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C5B5A"/>
                    </a:solidFill>
                    <a:effectLst/>
                    <a:uLnTx/>
                    <a:uFillTx/>
                    <a:latin typeface="Arial"/>
                    <a:ea typeface="+mn-ea"/>
                    <a:cs typeface="+mn-cs"/>
                  </a:rPr>
                  <a:t>Significantly higher/lower than the GB Benchmark</a:t>
                </a:r>
              </a:p>
            </p:txBody>
          </p:sp>
        </p:grpSp>
      </p:grpSp>
      <p:sp>
        <p:nvSpPr>
          <p:cNvPr id="11" name="Footer Placeholder 4">
            <a:extLst>
              <a:ext uri="{FF2B5EF4-FFF2-40B4-BE49-F238E27FC236}">
                <a16:creationId xmlns:a16="http://schemas.microsoft.com/office/drawing/2014/main" id="{4CE35C92-2B85-4A92-A8E4-951AE7DE3D96}"/>
              </a:ext>
            </a:extLst>
          </p:cNvPr>
          <p:cNvSpPr txBox="1">
            <a:spLocks/>
          </p:cNvSpPr>
          <p:nvPr/>
        </p:nvSpPr>
        <p:spPr>
          <a:xfrm>
            <a:off x="372281" y="6350623"/>
            <a:ext cx="11286324"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CL5. Has your cost of living changed compared to one month ago? CL6. Over the last month, in which ways has your cost of living increased? Base: S5, 1470; S6, 1767; S7, 1488 (All respondents); S5, 1203; S6, 1385, S7, 1110 (All whose cost of living has increased).</a:t>
            </a: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ONS data, based on national fieldwork 4 – 14 May 2023	</a:t>
            </a:r>
          </a:p>
        </p:txBody>
      </p:sp>
      <p:sp>
        <p:nvSpPr>
          <p:cNvPr id="23" name="Slide Number Placeholder 4">
            <a:extLst>
              <a:ext uri="{FF2B5EF4-FFF2-40B4-BE49-F238E27FC236}">
                <a16:creationId xmlns:a16="http://schemas.microsoft.com/office/drawing/2014/main" id="{B39F52C8-59A9-4195-9E76-ECCA3A707084}"/>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35</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2" name="Arrow: Down 1">
            <a:extLst>
              <a:ext uri="{FF2B5EF4-FFF2-40B4-BE49-F238E27FC236}">
                <a16:creationId xmlns:a16="http://schemas.microsoft.com/office/drawing/2014/main" id="{ED2A017D-8240-4EAC-0A97-149EBBEBB95C}"/>
              </a:ext>
              <a:ext uri="{C183D7F6-B498-43B3-948B-1728B52AA6E4}">
                <adec:decorative xmlns:adec="http://schemas.microsoft.com/office/drawing/2017/decorative" val="1"/>
              </a:ext>
            </a:extLst>
          </p:cNvPr>
          <p:cNvSpPr/>
          <p:nvPr/>
        </p:nvSpPr>
        <p:spPr>
          <a:xfrm rot="10800000">
            <a:off x="4276351" y="4032423"/>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5C5B5A"/>
              </a:solidFill>
              <a:effectLst/>
              <a:uLnTx/>
              <a:uFillTx/>
              <a:latin typeface="Arial"/>
              <a:ea typeface="+mn-ea"/>
              <a:cs typeface="+mn-cs"/>
            </a:endParaRPr>
          </a:p>
        </p:txBody>
      </p:sp>
      <p:sp>
        <p:nvSpPr>
          <p:cNvPr id="15" name="Arrow: Down 14">
            <a:extLst>
              <a:ext uri="{FF2B5EF4-FFF2-40B4-BE49-F238E27FC236}">
                <a16:creationId xmlns:a16="http://schemas.microsoft.com/office/drawing/2014/main" id="{C9083238-8F6F-3C23-B0AF-F9AD3C0DAA28}"/>
              </a:ext>
              <a:ext uri="{C183D7F6-B498-43B3-948B-1728B52AA6E4}">
                <adec:decorative xmlns:adec="http://schemas.microsoft.com/office/drawing/2017/decorative" val="1"/>
              </a:ext>
            </a:extLst>
          </p:cNvPr>
          <p:cNvSpPr/>
          <p:nvPr/>
        </p:nvSpPr>
        <p:spPr>
          <a:xfrm>
            <a:off x="5862878" y="4032423"/>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 name="TextBox 4">
            <a:extLst>
              <a:ext uri="{FF2B5EF4-FFF2-40B4-BE49-F238E27FC236}">
                <a16:creationId xmlns:a16="http://schemas.microsoft.com/office/drawing/2014/main" id="{642E423A-3A51-AA98-55A7-B34E86ADD2BA}"/>
              </a:ext>
              <a:ext uri="{C183D7F6-B498-43B3-948B-1728B52AA6E4}">
                <adec:decorative xmlns:adec="http://schemas.microsoft.com/office/drawing/2017/decorative" val="0"/>
              </a:ext>
            </a:extLst>
          </p:cNvPr>
          <p:cNvSpPr txBox="1"/>
          <p:nvPr/>
        </p:nvSpPr>
        <p:spPr>
          <a:xfrm>
            <a:off x="6848015" y="1447011"/>
            <a:ext cx="4780047"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Reasons for increase in cost of living (n=1,110)</a:t>
            </a:r>
          </a:p>
        </p:txBody>
      </p:sp>
      <p:sp>
        <p:nvSpPr>
          <p:cNvPr id="13" name="Arrow: Down 12">
            <a:extLst>
              <a:ext uri="{FF2B5EF4-FFF2-40B4-BE49-F238E27FC236}">
                <a16:creationId xmlns:a16="http://schemas.microsoft.com/office/drawing/2014/main" id="{D39E4ED9-9F7D-106C-3469-054638BBD384}"/>
              </a:ext>
              <a:ext uri="{C183D7F6-B498-43B3-948B-1728B52AA6E4}">
                <adec:decorative xmlns:adec="http://schemas.microsoft.com/office/drawing/2017/decorative" val="1"/>
              </a:ext>
            </a:extLst>
          </p:cNvPr>
          <p:cNvSpPr/>
          <p:nvPr/>
        </p:nvSpPr>
        <p:spPr>
          <a:xfrm>
            <a:off x="11145693" y="1977609"/>
            <a:ext cx="132627" cy="157405"/>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7" name="Arrow: Down 16">
            <a:extLst>
              <a:ext uri="{FF2B5EF4-FFF2-40B4-BE49-F238E27FC236}">
                <a16:creationId xmlns:a16="http://schemas.microsoft.com/office/drawing/2014/main" id="{EF5B8289-8412-14AF-8E8A-04671768EAEC}"/>
              </a:ext>
              <a:ext uri="{C183D7F6-B498-43B3-948B-1728B52AA6E4}">
                <adec:decorative xmlns:adec="http://schemas.microsoft.com/office/drawing/2017/decorative" val="1"/>
              </a:ext>
            </a:extLst>
          </p:cNvPr>
          <p:cNvSpPr/>
          <p:nvPr/>
        </p:nvSpPr>
        <p:spPr>
          <a:xfrm rot="10800000">
            <a:off x="10242574" y="4165574"/>
            <a:ext cx="132627" cy="157405"/>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9" name="Arrow: Down 18">
            <a:extLst>
              <a:ext uri="{FF2B5EF4-FFF2-40B4-BE49-F238E27FC236}">
                <a16:creationId xmlns:a16="http://schemas.microsoft.com/office/drawing/2014/main" id="{06817D2E-7EC6-54D5-CD4F-A38B2683FC1C}"/>
              </a:ext>
              <a:ext uri="{C183D7F6-B498-43B3-948B-1728B52AA6E4}">
                <adec:decorative xmlns:adec="http://schemas.microsoft.com/office/drawing/2017/decorative" val="1"/>
              </a:ext>
            </a:extLst>
          </p:cNvPr>
          <p:cNvSpPr/>
          <p:nvPr/>
        </p:nvSpPr>
        <p:spPr>
          <a:xfrm>
            <a:off x="9839793" y="4693654"/>
            <a:ext cx="132627" cy="157405"/>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0" name="Speech Bubble: Rectangle 19">
            <a:extLst>
              <a:ext uri="{FF2B5EF4-FFF2-40B4-BE49-F238E27FC236}">
                <a16:creationId xmlns:a16="http://schemas.microsoft.com/office/drawing/2014/main" id="{A579CD9B-F046-4649-9301-15697B70CE91}"/>
              </a:ext>
            </a:extLst>
          </p:cNvPr>
          <p:cNvSpPr/>
          <p:nvPr/>
        </p:nvSpPr>
        <p:spPr>
          <a:xfrm>
            <a:off x="10523373" y="3875924"/>
            <a:ext cx="1509894" cy="1149945"/>
          </a:xfrm>
          <a:prstGeom prst="wedgeRectCallout">
            <a:avLst>
              <a:gd name="adj1" fmla="val -108440"/>
              <a:gd name="adj2" fmla="val 75609"/>
            </a:avLst>
          </a:prstGeom>
          <a:solidFill>
            <a:schemeClr val="bg1"/>
          </a:solidFill>
          <a:ln>
            <a:solidFill>
              <a:srgbClr val="00969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This figure relates to all respondents whose cost of living has increased. Amongst parents, this figure is </a:t>
            </a:r>
            <a:r>
              <a:rPr lang="en-GB" sz="1200" b="1" dirty="0">
                <a:solidFill>
                  <a:srgbClr val="009690"/>
                </a:solidFill>
              </a:rPr>
              <a:t>12%</a:t>
            </a:r>
          </a:p>
        </p:txBody>
      </p:sp>
      <p:graphicFrame>
        <p:nvGraphicFramePr>
          <p:cNvPr id="21" name="Chart 20">
            <a:extLst>
              <a:ext uri="{FF2B5EF4-FFF2-40B4-BE49-F238E27FC236}">
                <a16:creationId xmlns:a16="http://schemas.microsoft.com/office/drawing/2014/main" id="{BF9EACE8-4C7E-CFDE-5A73-BE5FEA127FF7}"/>
              </a:ext>
            </a:extLst>
          </p:cNvPr>
          <p:cNvGraphicFramePr/>
          <p:nvPr>
            <p:extLst>
              <p:ext uri="{D42A27DB-BD31-4B8C-83A1-F6EECF244321}">
                <p14:modId xmlns:p14="http://schemas.microsoft.com/office/powerpoint/2010/main" val="3674600648"/>
              </p:ext>
            </p:extLst>
          </p:nvPr>
        </p:nvGraphicFramePr>
        <p:xfrm>
          <a:off x="6529693" y="1580178"/>
          <a:ext cx="5144892" cy="4903612"/>
        </p:xfrm>
        <a:graphic>
          <a:graphicData uri="http://schemas.openxmlformats.org/drawingml/2006/chart">
            <c:chart xmlns:c="http://schemas.openxmlformats.org/drawingml/2006/chart" xmlns:r="http://schemas.openxmlformats.org/officeDocument/2006/relationships" r:id="rId4"/>
          </a:graphicData>
        </a:graphic>
      </p:graphicFrame>
      <p:sp>
        <p:nvSpPr>
          <p:cNvPr id="24" name="Arrow: Down 23">
            <a:extLst>
              <a:ext uri="{FF2B5EF4-FFF2-40B4-BE49-F238E27FC236}">
                <a16:creationId xmlns:a16="http://schemas.microsoft.com/office/drawing/2014/main" id="{B28384C8-792B-F53E-4028-1CC4039FF3B3}"/>
              </a:ext>
              <a:ext uri="{C183D7F6-B498-43B3-948B-1728B52AA6E4}">
                <adec:decorative xmlns:adec="http://schemas.microsoft.com/office/drawing/2017/decorative" val="1"/>
              </a:ext>
            </a:extLst>
          </p:cNvPr>
          <p:cNvSpPr/>
          <p:nvPr/>
        </p:nvSpPr>
        <p:spPr>
          <a:xfrm>
            <a:off x="11674585" y="1973219"/>
            <a:ext cx="132627" cy="157405"/>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1123489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547651" y="167701"/>
            <a:ext cx="11357304" cy="1107996"/>
          </a:xfrm>
        </p:spPr>
        <p:txBody>
          <a:bodyPr vert="horz" wrap="square" anchor="t">
            <a:spAutoFit/>
          </a:bodyPr>
          <a:lstStyle/>
          <a:p>
            <a:pPr>
              <a:lnSpc>
                <a:spcPct val="100000"/>
              </a:lnSpc>
            </a:pPr>
            <a:r>
              <a:rPr lang="en-GB" sz="1800" b="1" spc="-30" dirty="0"/>
              <a:t>Respondents in Greater Manchester are more likely than the ONS GB average to be</a:t>
            </a:r>
            <a:r>
              <a:rPr lang="en-GB" sz="1800" b="1" spc="-30" dirty="0">
                <a:solidFill>
                  <a:srgbClr val="009690"/>
                </a:solidFill>
              </a:rPr>
              <a:t> using less energy in their home </a:t>
            </a:r>
            <a:r>
              <a:rPr lang="en-GB" sz="1800" b="1" spc="-30" dirty="0"/>
              <a:t>(54% vs 49%), </a:t>
            </a:r>
            <a:r>
              <a:rPr lang="en-GB" sz="1800" b="1" spc="-30" dirty="0">
                <a:solidFill>
                  <a:srgbClr val="009690"/>
                </a:solidFill>
              </a:rPr>
              <a:t>making energy efficient improvements </a:t>
            </a:r>
            <a:r>
              <a:rPr lang="en-GB" sz="1800" b="1" spc="-30" dirty="0"/>
              <a:t>(32% vs 22%),</a:t>
            </a:r>
            <a:r>
              <a:rPr lang="en-GB" sz="1800" b="1" spc="-30" dirty="0">
                <a:solidFill>
                  <a:srgbClr val="009690"/>
                </a:solidFill>
              </a:rPr>
              <a:t> using their savings</a:t>
            </a:r>
            <a:r>
              <a:rPr lang="en-GB" sz="1800" b="1" spc="-30" dirty="0"/>
              <a:t> (32% vs 28%), </a:t>
            </a:r>
            <a:r>
              <a:rPr lang="en-GB" sz="1800" b="1" spc="-30" dirty="0">
                <a:solidFill>
                  <a:srgbClr val="009690"/>
                </a:solidFill>
              </a:rPr>
              <a:t>using more credit </a:t>
            </a:r>
            <a:r>
              <a:rPr lang="en-GB" sz="1800" b="1" spc="-30" dirty="0"/>
              <a:t>(19% vs 15%) and </a:t>
            </a:r>
            <a:r>
              <a:rPr lang="en-GB" sz="1800" b="1" spc="-30" dirty="0">
                <a:solidFill>
                  <a:srgbClr val="009690"/>
                </a:solidFill>
              </a:rPr>
              <a:t>using support from charities </a:t>
            </a:r>
            <a:r>
              <a:rPr lang="en-GB" sz="1800" b="1" spc="-30" dirty="0"/>
              <a:t>(6% vs 3%), as a result of the rising cost of living</a:t>
            </a:r>
          </a:p>
        </p:txBody>
      </p:sp>
      <p:sp>
        <p:nvSpPr>
          <p:cNvPr id="17" name="TextBox 16">
            <a:extLst>
              <a:ext uri="{FF2B5EF4-FFF2-40B4-BE49-F238E27FC236}">
                <a16:creationId xmlns:a16="http://schemas.microsoft.com/office/drawing/2014/main" id="{9661472C-48B7-9692-EE3C-06C41D089764}"/>
              </a:ext>
            </a:extLst>
          </p:cNvPr>
          <p:cNvSpPr txBox="1"/>
          <p:nvPr/>
        </p:nvSpPr>
        <p:spPr>
          <a:xfrm>
            <a:off x="4225937" y="1217316"/>
            <a:ext cx="3740126" cy="307777"/>
          </a:xfrm>
          <a:prstGeom prst="rect">
            <a:avLst/>
          </a:prstGeom>
          <a:noFill/>
        </p:spPr>
        <p:txBody>
          <a:bodyPr wrap="none" rtlCol="0">
            <a:spAutoFit/>
          </a:bodyPr>
          <a:lstStyle/>
          <a:p>
            <a:r>
              <a:rPr lang="en-GB" sz="1400" b="1" dirty="0">
                <a:solidFill>
                  <a:srgbClr val="5C5B5A"/>
                </a:solidFill>
              </a:rPr>
              <a:t>Actions taken due to rise in cost of living*</a:t>
            </a:r>
          </a:p>
        </p:txBody>
      </p:sp>
      <p:graphicFrame>
        <p:nvGraphicFramePr>
          <p:cNvPr id="10" name="Chart Placeholder 9" descr="Bar chart showing actions taken due to the rise in cost of living. Main actions taken are spending less on non-essentials (61% in GM vs 66% for GB), using less energy in their home (54% in GM vs 49% GB), and shopping around more (49% in GM vs 49% GB).">
            <a:extLst>
              <a:ext uri="{FF2B5EF4-FFF2-40B4-BE49-F238E27FC236}">
                <a16:creationId xmlns:a16="http://schemas.microsoft.com/office/drawing/2014/main" id="{29AB2B8B-E5D2-424F-BA0A-EFE1DC7CD11D}"/>
              </a:ext>
            </a:extLst>
          </p:cNvPr>
          <p:cNvGraphicFramePr>
            <a:graphicFrameLocks/>
          </p:cNvGraphicFramePr>
          <p:nvPr>
            <p:extLst>
              <p:ext uri="{D42A27DB-BD31-4B8C-83A1-F6EECF244321}">
                <p14:modId xmlns:p14="http://schemas.microsoft.com/office/powerpoint/2010/main" val="3741838946"/>
              </p:ext>
            </p:extLst>
          </p:nvPr>
        </p:nvGraphicFramePr>
        <p:xfrm>
          <a:off x="134310" y="1492469"/>
          <a:ext cx="10339725" cy="4473157"/>
        </p:xfrm>
        <a:graphic>
          <a:graphicData uri="http://schemas.openxmlformats.org/drawingml/2006/chart">
            <c:chart xmlns:c="http://schemas.openxmlformats.org/drawingml/2006/chart" xmlns:r="http://schemas.openxmlformats.org/officeDocument/2006/relationships" r:id="rId2"/>
          </a:graphicData>
        </a:graphic>
      </p:graphicFrame>
      <p:sp>
        <p:nvSpPr>
          <p:cNvPr id="23" name="Arrow: Down 22">
            <a:extLst>
              <a:ext uri="{FF2B5EF4-FFF2-40B4-BE49-F238E27FC236}">
                <a16:creationId xmlns:a16="http://schemas.microsoft.com/office/drawing/2014/main" id="{34171008-CB2E-586B-37EC-BF965ED9A4A6}"/>
              </a:ext>
              <a:ext uri="{C183D7F6-B498-43B3-948B-1728B52AA6E4}">
                <adec:decorative xmlns:adec="http://schemas.microsoft.com/office/drawing/2017/decorative" val="1"/>
              </a:ext>
            </a:extLst>
          </p:cNvPr>
          <p:cNvSpPr/>
          <p:nvPr/>
        </p:nvSpPr>
        <p:spPr>
          <a:xfrm rot="10800000">
            <a:off x="7152813" y="2116842"/>
            <a:ext cx="107317" cy="117642"/>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5C5B5A"/>
              </a:solidFill>
              <a:effectLst/>
              <a:uLnTx/>
              <a:uFillTx/>
              <a:latin typeface="Arial"/>
              <a:ea typeface="+mn-ea"/>
              <a:cs typeface="+mn-cs"/>
            </a:endParaRPr>
          </a:p>
        </p:txBody>
      </p:sp>
      <p:sp>
        <p:nvSpPr>
          <p:cNvPr id="25" name="Arrow: Down 24">
            <a:extLst>
              <a:ext uri="{FF2B5EF4-FFF2-40B4-BE49-F238E27FC236}">
                <a16:creationId xmlns:a16="http://schemas.microsoft.com/office/drawing/2014/main" id="{06532396-D3D7-98E8-C906-B9ABD41FE061}"/>
              </a:ext>
              <a:ext uri="{C183D7F6-B498-43B3-948B-1728B52AA6E4}">
                <adec:decorative xmlns:adec="http://schemas.microsoft.com/office/drawing/2017/decorative" val="1"/>
              </a:ext>
            </a:extLst>
          </p:cNvPr>
          <p:cNvSpPr/>
          <p:nvPr/>
        </p:nvSpPr>
        <p:spPr>
          <a:xfrm>
            <a:off x="7444085" y="1623563"/>
            <a:ext cx="107317" cy="117642"/>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5C5B5A"/>
              </a:solidFill>
              <a:effectLst/>
              <a:uLnTx/>
              <a:uFillTx/>
              <a:latin typeface="Arial"/>
              <a:ea typeface="+mn-ea"/>
              <a:cs typeface="+mn-cs"/>
            </a:endParaRPr>
          </a:p>
        </p:txBody>
      </p:sp>
      <p:graphicFrame>
        <p:nvGraphicFramePr>
          <p:cNvPr id="18" name="Chart Placeholder 9" descr="Bar chart showing actions taken due to the rise in cost of living. 29% are walking more to save money. 20% are checking they're benefitting from all the financial support they are eligible for. ">
            <a:extLst>
              <a:ext uri="{FF2B5EF4-FFF2-40B4-BE49-F238E27FC236}">
                <a16:creationId xmlns:a16="http://schemas.microsoft.com/office/drawing/2014/main" id="{032D26AC-09A0-0802-3458-D3A6282D1B13}"/>
              </a:ext>
            </a:extLst>
          </p:cNvPr>
          <p:cNvGraphicFramePr>
            <a:graphicFrameLocks/>
          </p:cNvGraphicFramePr>
          <p:nvPr>
            <p:extLst>
              <p:ext uri="{D42A27DB-BD31-4B8C-83A1-F6EECF244321}">
                <p14:modId xmlns:p14="http://schemas.microsoft.com/office/powerpoint/2010/main" val="3801935165"/>
              </p:ext>
            </p:extLst>
          </p:nvPr>
        </p:nvGraphicFramePr>
        <p:xfrm>
          <a:off x="8260340" y="1400108"/>
          <a:ext cx="4427389" cy="3014876"/>
        </p:xfrm>
        <a:graphic>
          <a:graphicData uri="http://schemas.openxmlformats.org/drawingml/2006/chart">
            <c:chart xmlns:c="http://schemas.openxmlformats.org/drawingml/2006/chart" xmlns:r="http://schemas.openxmlformats.org/officeDocument/2006/relationships" r:id="rId3"/>
          </a:graphicData>
        </a:graphic>
      </p:graphicFrame>
      <p:sp>
        <p:nvSpPr>
          <p:cNvPr id="19" name="Rectangle 18">
            <a:extLst>
              <a:ext uri="{FF2B5EF4-FFF2-40B4-BE49-F238E27FC236}">
                <a16:creationId xmlns:a16="http://schemas.microsoft.com/office/drawing/2014/main" id="{3BBF9B3B-5E4E-014B-66B3-77FA691A738E}"/>
              </a:ext>
              <a:ext uri="{C183D7F6-B498-43B3-948B-1728B52AA6E4}">
                <adec:decorative xmlns:adec="http://schemas.microsoft.com/office/drawing/2017/decorative" val="1"/>
              </a:ext>
            </a:extLst>
          </p:cNvPr>
          <p:cNvSpPr/>
          <p:nvPr/>
        </p:nvSpPr>
        <p:spPr>
          <a:xfrm>
            <a:off x="8192655" y="1492469"/>
            <a:ext cx="3906951" cy="3199514"/>
          </a:xfrm>
          <a:prstGeom prst="rect">
            <a:avLst/>
          </a:prstGeom>
          <a:noFill/>
          <a:ln w="25400">
            <a:solidFill>
              <a:srgbClr val="33B0A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1" name="TextBox 20">
            <a:extLst>
              <a:ext uri="{FF2B5EF4-FFF2-40B4-BE49-F238E27FC236}">
                <a16:creationId xmlns:a16="http://schemas.microsoft.com/office/drawing/2014/main" id="{D2730EC9-D12B-CB0F-9854-CE5A58412674}"/>
              </a:ext>
            </a:extLst>
          </p:cNvPr>
          <p:cNvSpPr txBox="1"/>
          <p:nvPr/>
        </p:nvSpPr>
        <p:spPr>
          <a:xfrm>
            <a:off x="9492732" y="4433497"/>
            <a:ext cx="2661562"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33B0A6"/>
                </a:solidFill>
                <a:effectLst/>
                <a:uLnTx/>
                <a:uFillTx/>
                <a:latin typeface="Arial" panose="020B0604020202020204"/>
                <a:ea typeface="+mn-ea"/>
                <a:cs typeface="+mn-cs"/>
              </a:rPr>
              <a:t>Asked only in the Residents’ Tracker</a:t>
            </a:r>
          </a:p>
        </p:txBody>
      </p:sp>
      <p:grpSp>
        <p:nvGrpSpPr>
          <p:cNvPr id="4" name="Group 3" descr="Green and Red arrows to signify when a statistic is significantly higher or lower than the previous survey.">
            <a:extLst>
              <a:ext uri="{FF2B5EF4-FFF2-40B4-BE49-F238E27FC236}">
                <a16:creationId xmlns:a16="http://schemas.microsoft.com/office/drawing/2014/main" id="{FBA31253-A2D1-FBE4-EA92-4883C98BB0C8}"/>
              </a:ext>
            </a:extLst>
          </p:cNvPr>
          <p:cNvGrpSpPr/>
          <p:nvPr/>
        </p:nvGrpSpPr>
        <p:grpSpPr>
          <a:xfrm>
            <a:off x="469530" y="6064264"/>
            <a:ext cx="3927011" cy="276999"/>
            <a:chOff x="575408" y="5999738"/>
            <a:chExt cx="3927011" cy="276999"/>
          </a:xfrm>
        </p:grpSpPr>
        <p:sp>
          <p:nvSpPr>
            <p:cNvPr id="5" name="Arrow: Down 4">
              <a:extLst>
                <a:ext uri="{FF2B5EF4-FFF2-40B4-BE49-F238E27FC236}">
                  <a16:creationId xmlns:a16="http://schemas.microsoft.com/office/drawing/2014/main" id="{2E6DE2CD-0970-1756-12CB-7E788EF3A656}"/>
                </a:ext>
              </a:extLst>
            </p:cNvPr>
            <p:cNvSpPr/>
            <p:nvPr/>
          </p:nvSpPr>
          <p:spPr>
            <a:xfrm>
              <a:off x="807040" y="6040818"/>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6" name="Group 5">
              <a:extLst>
                <a:ext uri="{FF2B5EF4-FFF2-40B4-BE49-F238E27FC236}">
                  <a16:creationId xmlns:a16="http://schemas.microsoft.com/office/drawing/2014/main" id="{10229804-76BC-CE74-0A24-80F73D94E370}"/>
                </a:ext>
              </a:extLst>
            </p:cNvPr>
            <p:cNvGrpSpPr/>
            <p:nvPr/>
          </p:nvGrpSpPr>
          <p:grpSpPr>
            <a:xfrm>
              <a:off x="575408" y="5999738"/>
              <a:ext cx="3927011" cy="276999"/>
              <a:chOff x="520117" y="5798698"/>
              <a:chExt cx="3927011" cy="276999"/>
            </a:xfrm>
          </p:grpSpPr>
          <p:sp>
            <p:nvSpPr>
              <p:cNvPr id="7" name="Arrow: Down 6">
                <a:extLst>
                  <a:ext uri="{FF2B5EF4-FFF2-40B4-BE49-F238E27FC236}">
                    <a16:creationId xmlns:a16="http://schemas.microsoft.com/office/drawing/2014/main" id="{B501E888-0DF5-5EC6-8371-25131D85B597}"/>
                  </a:ext>
                </a:extLst>
              </p:cNvPr>
              <p:cNvSpPr/>
              <p:nvPr/>
            </p:nvSpPr>
            <p:spPr>
              <a:xfrm rot="10800000">
                <a:off x="520117" y="5838560"/>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5C5B5A"/>
                  </a:solidFill>
                  <a:effectLst/>
                  <a:uLnTx/>
                  <a:uFillTx/>
                  <a:latin typeface="Arial"/>
                  <a:ea typeface="+mn-ea"/>
                  <a:cs typeface="+mn-cs"/>
                </a:endParaRPr>
              </a:p>
            </p:txBody>
          </p:sp>
          <p:sp>
            <p:nvSpPr>
              <p:cNvPr id="8" name="TextBox 7">
                <a:extLst>
                  <a:ext uri="{FF2B5EF4-FFF2-40B4-BE49-F238E27FC236}">
                    <a16:creationId xmlns:a16="http://schemas.microsoft.com/office/drawing/2014/main" id="{FCCAF7FA-CC81-1A37-89F8-1107B1FBE829}"/>
                  </a:ext>
                </a:extLst>
              </p:cNvPr>
              <p:cNvSpPr txBox="1"/>
              <p:nvPr/>
            </p:nvSpPr>
            <p:spPr>
              <a:xfrm>
                <a:off x="884934" y="5798698"/>
                <a:ext cx="3562194"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C5B5A"/>
                    </a:solidFill>
                    <a:effectLst/>
                    <a:uLnTx/>
                    <a:uFillTx/>
                    <a:latin typeface="Arial"/>
                    <a:ea typeface="+mn-ea"/>
                    <a:cs typeface="+mn-cs"/>
                  </a:rPr>
                  <a:t>Significantly higher/lower than the GB Benchmark</a:t>
                </a:r>
              </a:p>
            </p:txBody>
          </p:sp>
        </p:grpSp>
      </p:grpSp>
      <p:sp>
        <p:nvSpPr>
          <p:cNvPr id="11" name="Footer Placeholder 4">
            <a:extLst>
              <a:ext uri="{FF2B5EF4-FFF2-40B4-BE49-F238E27FC236}">
                <a16:creationId xmlns:a16="http://schemas.microsoft.com/office/drawing/2014/main" id="{F746DD38-3A24-4BB7-B45D-3D18E2D338AD}"/>
              </a:ext>
            </a:extLst>
          </p:cNvPr>
          <p:cNvSpPr txBox="1">
            <a:spLocks/>
          </p:cNvSpPr>
          <p:nvPr/>
        </p:nvSpPr>
        <p:spPr>
          <a:xfrm>
            <a:off x="372282" y="6341263"/>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CL7. Which of these, if any, are you doing because of the increases in the cost of living?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Unweighted base: Survey 4, 1636; Survey 5, 1470; Survey 6, 1767; Survey 7, 1488 (All respondents).</a:t>
            </a: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ONS data, based on national fieldwork 4 – 14 May 2023</a:t>
            </a:r>
            <a:endParaRPr kumimoji="0" lang="en-GB" sz="1000" b="0" i="0" u="none" strike="noStrike" kern="1200" cap="none" spc="0" normalizeH="0" baseline="0" noProof="0" dirty="0">
              <a:ln>
                <a:noFill/>
              </a:ln>
              <a:solidFill>
                <a:srgbClr val="FFFFFF">
                  <a:lumMod val="50000"/>
                </a:srgbClr>
              </a:solidFill>
              <a:effectLst/>
              <a:highlight>
                <a:srgbClr val="FFFF00"/>
              </a:highlight>
              <a:uLnTx/>
              <a:uFillTx/>
              <a:latin typeface="Arial"/>
              <a:ea typeface="+mn-ea"/>
              <a:cs typeface="Arial" panose="020B0604020202020204" pitchFamily="34" charset="0"/>
            </a:endParaRPr>
          </a:p>
        </p:txBody>
      </p:sp>
      <p:sp>
        <p:nvSpPr>
          <p:cNvPr id="20" name="Slide Number Placeholder 4">
            <a:extLst>
              <a:ext uri="{FF2B5EF4-FFF2-40B4-BE49-F238E27FC236}">
                <a16:creationId xmlns:a16="http://schemas.microsoft.com/office/drawing/2014/main" id="{E6E261CB-1C13-4C31-B8DB-D1530586103B}"/>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36</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2" name="Arrow: Down 1">
            <a:extLst>
              <a:ext uri="{FF2B5EF4-FFF2-40B4-BE49-F238E27FC236}">
                <a16:creationId xmlns:a16="http://schemas.microsoft.com/office/drawing/2014/main" id="{1FFB6BE5-3B59-4978-3D7E-7BD462371BDE}"/>
              </a:ext>
              <a:ext uri="{C183D7F6-B498-43B3-948B-1728B52AA6E4}">
                <adec:decorative xmlns:adec="http://schemas.microsoft.com/office/drawing/2017/decorative" val="1"/>
              </a:ext>
            </a:extLst>
          </p:cNvPr>
          <p:cNvSpPr/>
          <p:nvPr/>
        </p:nvSpPr>
        <p:spPr>
          <a:xfrm rot="10800000">
            <a:off x="6042341" y="4106431"/>
            <a:ext cx="107317" cy="117642"/>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5C5B5A"/>
              </a:solidFill>
              <a:effectLst/>
              <a:uLnTx/>
              <a:uFillTx/>
              <a:latin typeface="Arial"/>
              <a:ea typeface="+mn-ea"/>
              <a:cs typeface="+mn-cs"/>
            </a:endParaRPr>
          </a:p>
        </p:txBody>
      </p:sp>
      <p:sp>
        <p:nvSpPr>
          <p:cNvPr id="3" name="Arrow: Down 2">
            <a:extLst>
              <a:ext uri="{FF2B5EF4-FFF2-40B4-BE49-F238E27FC236}">
                <a16:creationId xmlns:a16="http://schemas.microsoft.com/office/drawing/2014/main" id="{1987D822-E096-8262-8B34-36000F48381E}"/>
              </a:ext>
              <a:ext uri="{C183D7F6-B498-43B3-948B-1728B52AA6E4}">
                <adec:decorative xmlns:adec="http://schemas.microsoft.com/office/drawing/2017/decorative" val="1"/>
              </a:ext>
            </a:extLst>
          </p:cNvPr>
          <p:cNvSpPr/>
          <p:nvPr/>
        </p:nvSpPr>
        <p:spPr>
          <a:xfrm rot="10800000">
            <a:off x="6060791" y="4597163"/>
            <a:ext cx="107317" cy="117642"/>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5C5B5A"/>
              </a:solidFill>
              <a:effectLst/>
              <a:uLnTx/>
              <a:uFillTx/>
              <a:latin typeface="Arial"/>
              <a:ea typeface="+mn-ea"/>
              <a:cs typeface="+mn-cs"/>
            </a:endParaRPr>
          </a:p>
        </p:txBody>
      </p:sp>
      <p:sp>
        <p:nvSpPr>
          <p:cNvPr id="9" name="Arrow: Down 8">
            <a:extLst>
              <a:ext uri="{FF2B5EF4-FFF2-40B4-BE49-F238E27FC236}">
                <a16:creationId xmlns:a16="http://schemas.microsoft.com/office/drawing/2014/main" id="{27AAB0E0-E4D8-AA00-1445-C608D6C17432}"/>
              </a:ext>
              <a:ext uri="{C183D7F6-B498-43B3-948B-1728B52AA6E4}">
                <adec:decorative xmlns:adec="http://schemas.microsoft.com/office/drawing/2017/decorative" val="1"/>
              </a:ext>
            </a:extLst>
          </p:cNvPr>
          <p:cNvSpPr/>
          <p:nvPr/>
        </p:nvSpPr>
        <p:spPr>
          <a:xfrm rot="10800000">
            <a:off x="5433015" y="5076734"/>
            <a:ext cx="107317" cy="117642"/>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5C5B5A"/>
              </a:solidFill>
              <a:effectLst/>
              <a:uLnTx/>
              <a:uFillTx/>
              <a:latin typeface="Arial"/>
              <a:ea typeface="+mn-ea"/>
              <a:cs typeface="+mn-cs"/>
            </a:endParaRPr>
          </a:p>
        </p:txBody>
      </p:sp>
      <p:sp>
        <p:nvSpPr>
          <p:cNvPr id="12" name="Arrow: Down 11">
            <a:extLst>
              <a:ext uri="{FF2B5EF4-FFF2-40B4-BE49-F238E27FC236}">
                <a16:creationId xmlns:a16="http://schemas.microsoft.com/office/drawing/2014/main" id="{94934D88-D896-EE36-886B-DCB57B1895F8}"/>
              </a:ext>
              <a:ext uri="{C183D7F6-B498-43B3-948B-1728B52AA6E4}">
                <adec:decorative xmlns:adec="http://schemas.microsoft.com/office/drawing/2017/decorative" val="1"/>
              </a:ext>
            </a:extLst>
          </p:cNvPr>
          <p:cNvSpPr/>
          <p:nvPr/>
        </p:nvSpPr>
        <p:spPr>
          <a:xfrm rot="10800000">
            <a:off x="4780072" y="5590252"/>
            <a:ext cx="107317" cy="117642"/>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5C5B5A"/>
              </a:solidFill>
              <a:effectLst/>
              <a:uLnTx/>
              <a:uFillTx/>
              <a:latin typeface="Arial"/>
              <a:ea typeface="+mn-ea"/>
              <a:cs typeface="+mn-cs"/>
            </a:endParaRPr>
          </a:p>
        </p:txBody>
      </p:sp>
    </p:spTree>
    <p:extLst>
      <p:ext uri="{BB962C8B-B14F-4D97-AF65-F5344CB8AC3E}">
        <p14:creationId xmlns:p14="http://schemas.microsoft.com/office/powerpoint/2010/main" val="28258504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276CDE-5912-4FA2-866A-6E5EC2BEE47A}"/>
              </a:ext>
            </a:extLst>
          </p:cNvPr>
          <p:cNvSpPr>
            <a:spLocks noGrp="1"/>
          </p:cNvSpPr>
          <p:nvPr>
            <p:ph type="title"/>
          </p:nvPr>
        </p:nvSpPr>
        <p:spPr>
          <a:xfrm>
            <a:off x="586798" y="224248"/>
            <a:ext cx="11122601" cy="792832"/>
          </a:xfrm>
        </p:spPr>
        <p:txBody>
          <a:bodyPr>
            <a:noAutofit/>
          </a:bodyPr>
          <a:lstStyle/>
          <a:p>
            <a:r>
              <a:rPr lang="en-GB" sz="1800" b="1" dirty="0"/>
              <a:t>Significantly more respondents say they will be able to </a:t>
            </a:r>
            <a:r>
              <a:rPr lang="en-GB" sz="1800" b="1" dirty="0">
                <a:solidFill>
                  <a:srgbClr val="009690"/>
                </a:solidFill>
              </a:rPr>
              <a:t>save money over the next 12 months </a:t>
            </a:r>
            <a:r>
              <a:rPr lang="en-GB" sz="1800" b="1" dirty="0"/>
              <a:t>(43%) than the GB average (39%). However, Greater Manchester respondents are less likely than the GB average to be able to </a:t>
            </a:r>
            <a:r>
              <a:rPr lang="en-GB" sz="1800" b="1" dirty="0">
                <a:solidFill>
                  <a:srgbClr val="009690"/>
                </a:solidFill>
              </a:rPr>
              <a:t>afford an unexpected expense of £850 </a:t>
            </a:r>
            <a:r>
              <a:rPr lang="en-GB" sz="1800" b="1" dirty="0"/>
              <a:t>(42% vs. 29% unable to afford)</a:t>
            </a:r>
          </a:p>
        </p:txBody>
      </p:sp>
      <p:sp>
        <p:nvSpPr>
          <p:cNvPr id="27" name="TextBox 26">
            <a:extLst>
              <a:ext uri="{FF2B5EF4-FFF2-40B4-BE49-F238E27FC236}">
                <a16:creationId xmlns:a16="http://schemas.microsoft.com/office/drawing/2014/main" id="{36B929D9-4160-46C3-9BFB-B86CF3BBF781}"/>
              </a:ext>
              <a:ext uri="{C183D7F6-B498-43B3-948B-1728B52AA6E4}">
                <adec:decorative xmlns:adec="http://schemas.microsoft.com/office/drawing/2017/decorative" val="0"/>
              </a:ext>
            </a:extLst>
          </p:cNvPr>
          <p:cNvSpPr txBox="1"/>
          <p:nvPr/>
        </p:nvSpPr>
        <p:spPr>
          <a:xfrm>
            <a:off x="1175839" y="1337540"/>
            <a:ext cx="4343071" cy="43088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5C5B5A"/>
                </a:solidFill>
                <a:effectLst/>
                <a:uLnTx/>
                <a:uFillTx/>
                <a:latin typeface="Arial"/>
                <a:ea typeface="+mn-ea"/>
                <a:cs typeface="+mn-cs"/>
              </a:rPr>
              <a:t>Will you be able to save money over the next 12 months?</a:t>
            </a:r>
          </a:p>
        </p:txBody>
      </p:sp>
      <p:graphicFrame>
        <p:nvGraphicFramePr>
          <p:cNvPr id="8" name="Chart 7" descr="Stacked bar chart showing proportion of respondents who think they will be able to save money in the next 12 months. 43% of Greater Manchester residents say they will be able to in March, compared to 39% of the GB average.">
            <a:extLst>
              <a:ext uri="{FF2B5EF4-FFF2-40B4-BE49-F238E27FC236}">
                <a16:creationId xmlns:a16="http://schemas.microsoft.com/office/drawing/2014/main" id="{D2DB5457-2BF7-6281-BF3C-B902CBA4D43D}"/>
              </a:ext>
            </a:extLst>
          </p:cNvPr>
          <p:cNvGraphicFramePr/>
          <p:nvPr>
            <p:extLst>
              <p:ext uri="{D42A27DB-BD31-4B8C-83A1-F6EECF244321}">
                <p14:modId xmlns:p14="http://schemas.microsoft.com/office/powerpoint/2010/main" val="2330302880"/>
              </p:ext>
            </p:extLst>
          </p:nvPr>
        </p:nvGraphicFramePr>
        <p:xfrm>
          <a:off x="155697" y="1917606"/>
          <a:ext cx="5853215" cy="4437972"/>
        </p:xfrm>
        <a:graphic>
          <a:graphicData uri="http://schemas.openxmlformats.org/drawingml/2006/chart">
            <c:chart xmlns:c="http://schemas.openxmlformats.org/drawingml/2006/chart" xmlns:r="http://schemas.openxmlformats.org/officeDocument/2006/relationships" r:id="rId3"/>
          </a:graphicData>
        </a:graphic>
      </p:graphicFrame>
      <p:sp>
        <p:nvSpPr>
          <p:cNvPr id="2" name="Arrow: Down 1">
            <a:extLst>
              <a:ext uri="{FF2B5EF4-FFF2-40B4-BE49-F238E27FC236}">
                <a16:creationId xmlns:a16="http://schemas.microsoft.com/office/drawing/2014/main" id="{A4C365A4-E20E-B637-E297-9CCAAB4344D0}"/>
              </a:ext>
              <a:ext uri="{C183D7F6-B498-43B3-948B-1728B52AA6E4}">
                <adec:decorative xmlns:adec="http://schemas.microsoft.com/office/drawing/2017/decorative" val="1"/>
              </a:ext>
            </a:extLst>
          </p:cNvPr>
          <p:cNvSpPr/>
          <p:nvPr/>
        </p:nvSpPr>
        <p:spPr>
          <a:xfrm rot="10800000">
            <a:off x="4213734" y="2650331"/>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5C5B5A"/>
              </a:solidFill>
              <a:effectLst/>
              <a:uLnTx/>
              <a:uFillTx/>
              <a:latin typeface="Arial"/>
              <a:ea typeface="+mn-ea"/>
              <a:cs typeface="+mn-cs"/>
            </a:endParaRPr>
          </a:p>
        </p:txBody>
      </p:sp>
      <p:sp>
        <p:nvSpPr>
          <p:cNvPr id="16" name="Arrow: Down 15">
            <a:extLst>
              <a:ext uri="{FF2B5EF4-FFF2-40B4-BE49-F238E27FC236}">
                <a16:creationId xmlns:a16="http://schemas.microsoft.com/office/drawing/2014/main" id="{D534DEA0-3B4E-DAB4-155C-FBF3C82EAF74}"/>
              </a:ext>
              <a:ext uri="{C183D7F6-B498-43B3-948B-1728B52AA6E4}">
                <adec:decorative xmlns:adec="http://schemas.microsoft.com/office/drawing/2017/decorative" val="1"/>
              </a:ext>
            </a:extLst>
          </p:cNvPr>
          <p:cNvSpPr/>
          <p:nvPr/>
        </p:nvSpPr>
        <p:spPr>
          <a:xfrm>
            <a:off x="4213733" y="4888456"/>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cxnSp>
        <p:nvCxnSpPr>
          <p:cNvPr id="29" name="Straight Connector 28">
            <a:extLst>
              <a:ext uri="{FF2B5EF4-FFF2-40B4-BE49-F238E27FC236}">
                <a16:creationId xmlns:a16="http://schemas.microsoft.com/office/drawing/2014/main" id="{4F611E4E-D717-9EC6-07CF-7D8ACC6B0D56}"/>
              </a:ext>
              <a:ext uri="{C183D7F6-B498-43B3-948B-1728B52AA6E4}">
                <adec:decorative xmlns:adec="http://schemas.microsoft.com/office/drawing/2017/decorative" val="1"/>
              </a:ext>
            </a:extLst>
          </p:cNvPr>
          <p:cNvCxnSpPr>
            <a:cxnSpLocks/>
          </p:cNvCxnSpPr>
          <p:nvPr/>
        </p:nvCxnSpPr>
        <p:spPr>
          <a:xfrm>
            <a:off x="6096000" y="1351532"/>
            <a:ext cx="0" cy="4688068"/>
          </a:xfrm>
          <a:prstGeom prst="line">
            <a:avLst/>
          </a:prstGeom>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3F39FE5D-D15B-4104-A6F1-26AA6E6F4E88}"/>
              </a:ext>
              <a:ext uri="{C183D7F6-B498-43B3-948B-1728B52AA6E4}">
                <adec:decorative xmlns:adec="http://schemas.microsoft.com/office/drawing/2017/decorative" val="0"/>
              </a:ext>
            </a:extLst>
          </p:cNvPr>
          <p:cNvSpPr txBox="1"/>
          <p:nvPr/>
        </p:nvSpPr>
        <p:spPr>
          <a:xfrm>
            <a:off x="7065958" y="1351532"/>
            <a:ext cx="4343072" cy="43088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5C5B5A"/>
                </a:solidFill>
                <a:effectLst/>
                <a:uLnTx/>
                <a:uFillTx/>
                <a:latin typeface="Arial"/>
                <a:ea typeface="+mn-ea"/>
                <a:cs typeface="+mn-cs"/>
              </a:rPr>
              <a:t>Can you afford an unexpected but necessary expense of £850?</a:t>
            </a:r>
          </a:p>
        </p:txBody>
      </p:sp>
      <p:graphicFrame>
        <p:nvGraphicFramePr>
          <p:cNvPr id="12" name="Chart 11" descr="Stacked bar chart showing proportion of respondents who think they can afford an unexpected, but necessary, expense of £850. 48% of Greater Manchester residents say they would be able to afford this in May, compared to 59% of the GB average.">
            <a:extLst>
              <a:ext uri="{FF2B5EF4-FFF2-40B4-BE49-F238E27FC236}">
                <a16:creationId xmlns:a16="http://schemas.microsoft.com/office/drawing/2014/main" id="{1F3A1370-9CA5-E423-D409-F450E64402BB}"/>
              </a:ext>
            </a:extLst>
          </p:cNvPr>
          <p:cNvGraphicFramePr/>
          <p:nvPr>
            <p:extLst>
              <p:ext uri="{D42A27DB-BD31-4B8C-83A1-F6EECF244321}">
                <p14:modId xmlns:p14="http://schemas.microsoft.com/office/powerpoint/2010/main" val="999619073"/>
              </p:ext>
            </p:extLst>
          </p:nvPr>
        </p:nvGraphicFramePr>
        <p:xfrm>
          <a:off x="6256603" y="1917606"/>
          <a:ext cx="5853215" cy="4437972"/>
        </p:xfrm>
        <a:graphic>
          <a:graphicData uri="http://schemas.openxmlformats.org/drawingml/2006/chart">
            <c:chart xmlns:c="http://schemas.openxmlformats.org/drawingml/2006/chart" xmlns:r="http://schemas.openxmlformats.org/officeDocument/2006/relationships" r:id="rId4"/>
          </a:graphicData>
        </a:graphic>
      </p:graphicFrame>
      <p:sp>
        <p:nvSpPr>
          <p:cNvPr id="17" name="Arrow: Down 16">
            <a:extLst>
              <a:ext uri="{FF2B5EF4-FFF2-40B4-BE49-F238E27FC236}">
                <a16:creationId xmlns:a16="http://schemas.microsoft.com/office/drawing/2014/main" id="{B8A42F9A-7777-8A94-DFE4-CD672ED914EA}"/>
              </a:ext>
              <a:ext uri="{C183D7F6-B498-43B3-948B-1728B52AA6E4}">
                <adec:decorative xmlns:adec="http://schemas.microsoft.com/office/drawing/2017/decorative" val="1"/>
              </a:ext>
            </a:extLst>
          </p:cNvPr>
          <p:cNvSpPr/>
          <p:nvPr/>
        </p:nvSpPr>
        <p:spPr>
          <a:xfrm>
            <a:off x="10198444" y="2740812"/>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8" name="Arrow: Down 17">
            <a:extLst>
              <a:ext uri="{FF2B5EF4-FFF2-40B4-BE49-F238E27FC236}">
                <a16:creationId xmlns:a16="http://schemas.microsoft.com/office/drawing/2014/main" id="{836876B3-A6B3-AF26-E280-B8668D37D2F9}"/>
              </a:ext>
              <a:ext uri="{C183D7F6-B498-43B3-948B-1728B52AA6E4}">
                <adec:decorative xmlns:adec="http://schemas.microsoft.com/office/drawing/2017/decorative" val="1"/>
              </a:ext>
            </a:extLst>
          </p:cNvPr>
          <p:cNvSpPr/>
          <p:nvPr/>
        </p:nvSpPr>
        <p:spPr>
          <a:xfrm rot="10800000">
            <a:off x="10202067" y="4166491"/>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5C5B5A"/>
              </a:solidFill>
              <a:effectLst/>
              <a:uLnTx/>
              <a:uFillTx/>
              <a:latin typeface="Arial"/>
              <a:ea typeface="+mn-ea"/>
              <a:cs typeface="+mn-cs"/>
            </a:endParaRPr>
          </a:p>
        </p:txBody>
      </p:sp>
      <p:sp>
        <p:nvSpPr>
          <p:cNvPr id="19" name="Arrow: Down 18">
            <a:extLst>
              <a:ext uri="{FF2B5EF4-FFF2-40B4-BE49-F238E27FC236}">
                <a16:creationId xmlns:a16="http://schemas.microsoft.com/office/drawing/2014/main" id="{67501C2F-AF52-5222-267D-498DAEB281CF}"/>
              </a:ext>
              <a:ext uri="{C183D7F6-B498-43B3-948B-1728B52AA6E4}">
                <adec:decorative xmlns:adec="http://schemas.microsoft.com/office/drawing/2017/decorative" val="1"/>
              </a:ext>
            </a:extLst>
          </p:cNvPr>
          <p:cNvSpPr/>
          <p:nvPr/>
        </p:nvSpPr>
        <p:spPr>
          <a:xfrm>
            <a:off x="10198444" y="4978936"/>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3" name="Group 2" descr="Green and Red arrows to signify when a statistic is significantly higher or lower than the previous survey.">
            <a:extLst>
              <a:ext uri="{FF2B5EF4-FFF2-40B4-BE49-F238E27FC236}">
                <a16:creationId xmlns:a16="http://schemas.microsoft.com/office/drawing/2014/main" id="{6DF25471-F080-95AB-8900-5C499D25B261}"/>
              </a:ext>
            </a:extLst>
          </p:cNvPr>
          <p:cNvGrpSpPr/>
          <p:nvPr/>
        </p:nvGrpSpPr>
        <p:grpSpPr>
          <a:xfrm>
            <a:off x="575408" y="5999738"/>
            <a:ext cx="3927011" cy="276999"/>
            <a:chOff x="575408" y="5999738"/>
            <a:chExt cx="3927011" cy="276999"/>
          </a:xfrm>
        </p:grpSpPr>
        <p:sp>
          <p:nvSpPr>
            <p:cNvPr id="6" name="Arrow: Down 5">
              <a:extLst>
                <a:ext uri="{FF2B5EF4-FFF2-40B4-BE49-F238E27FC236}">
                  <a16:creationId xmlns:a16="http://schemas.microsoft.com/office/drawing/2014/main" id="{CC9047B6-6920-1C2F-6F0B-6BD4EDDC41E2}"/>
                </a:ext>
              </a:extLst>
            </p:cNvPr>
            <p:cNvSpPr/>
            <p:nvPr/>
          </p:nvSpPr>
          <p:spPr>
            <a:xfrm>
              <a:off x="807040" y="6040818"/>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7" name="Group 6">
              <a:extLst>
                <a:ext uri="{FF2B5EF4-FFF2-40B4-BE49-F238E27FC236}">
                  <a16:creationId xmlns:a16="http://schemas.microsoft.com/office/drawing/2014/main" id="{247272D9-48AC-88CD-5521-D540F8924252}"/>
                </a:ext>
              </a:extLst>
            </p:cNvPr>
            <p:cNvGrpSpPr/>
            <p:nvPr/>
          </p:nvGrpSpPr>
          <p:grpSpPr>
            <a:xfrm>
              <a:off x="575408" y="5999738"/>
              <a:ext cx="3927011" cy="276999"/>
              <a:chOff x="520117" y="5798698"/>
              <a:chExt cx="3927011" cy="276999"/>
            </a:xfrm>
          </p:grpSpPr>
          <p:sp>
            <p:nvSpPr>
              <p:cNvPr id="13" name="Arrow: Down 12">
                <a:extLst>
                  <a:ext uri="{FF2B5EF4-FFF2-40B4-BE49-F238E27FC236}">
                    <a16:creationId xmlns:a16="http://schemas.microsoft.com/office/drawing/2014/main" id="{3D4BFD4C-0D90-F59D-F223-74A0A006EF98}"/>
                  </a:ext>
                </a:extLst>
              </p:cNvPr>
              <p:cNvSpPr/>
              <p:nvPr/>
            </p:nvSpPr>
            <p:spPr>
              <a:xfrm rot="10800000">
                <a:off x="520117" y="5838560"/>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5C5B5A"/>
                  </a:solidFill>
                  <a:effectLst/>
                  <a:uLnTx/>
                  <a:uFillTx/>
                  <a:latin typeface="Arial"/>
                  <a:ea typeface="+mn-ea"/>
                  <a:cs typeface="+mn-cs"/>
                </a:endParaRPr>
              </a:p>
            </p:txBody>
          </p:sp>
          <p:sp>
            <p:nvSpPr>
              <p:cNvPr id="14" name="TextBox 13">
                <a:extLst>
                  <a:ext uri="{FF2B5EF4-FFF2-40B4-BE49-F238E27FC236}">
                    <a16:creationId xmlns:a16="http://schemas.microsoft.com/office/drawing/2014/main" id="{68E81484-024E-A3AA-302B-03DF196811AD}"/>
                  </a:ext>
                </a:extLst>
              </p:cNvPr>
              <p:cNvSpPr txBox="1"/>
              <p:nvPr/>
            </p:nvSpPr>
            <p:spPr>
              <a:xfrm>
                <a:off x="884934" y="5798698"/>
                <a:ext cx="3562194"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C5B5A"/>
                    </a:solidFill>
                    <a:effectLst/>
                    <a:uLnTx/>
                    <a:uFillTx/>
                    <a:latin typeface="Arial"/>
                    <a:ea typeface="+mn-ea"/>
                    <a:cs typeface="+mn-cs"/>
                  </a:rPr>
                  <a:t>Significantly higher/lower than the GB Benchmark</a:t>
                </a:r>
              </a:p>
            </p:txBody>
          </p:sp>
        </p:grpSp>
      </p:grpSp>
      <p:sp>
        <p:nvSpPr>
          <p:cNvPr id="11" name="Footer Placeholder 4">
            <a:extLst>
              <a:ext uri="{FF2B5EF4-FFF2-40B4-BE49-F238E27FC236}">
                <a16:creationId xmlns:a16="http://schemas.microsoft.com/office/drawing/2014/main" id="{4CE35C92-2B85-4A92-A8E4-951AE7DE3D96}"/>
              </a:ext>
            </a:extLst>
          </p:cNvPr>
          <p:cNvSpPr txBox="1">
            <a:spLocks/>
          </p:cNvSpPr>
          <p:nvPr/>
        </p:nvSpPr>
        <p:spPr>
          <a:xfrm>
            <a:off x="372282" y="6350623"/>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CL1. In view of the general economic situation, do you think you will be able to save any money in the next 12 months? CL2. Could your household afford to pay an unexpected, but necessary, expense of £850? Unweighted base: Survey 5, 1470; Survey 6, 1767; Survey 7, 1488 (All respondents).</a:t>
            </a: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ONS data, based on national fieldwork 4 – 14 May 2023</a:t>
            </a:r>
          </a:p>
        </p:txBody>
      </p:sp>
      <p:sp>
        <p:nvSpPr>
          <p:cNvPr id="21" name="Slide Number Placeholder 4">
            <a:extLst>
              <a:ext uri="{FF2B5EF4-FFF2-40B4-BE49-F238E27FC236}">
                <a16:creationId xmlns:a16="http://schemas.microsoft.com/office/drawing/2014/main" id="{B1F361A2-FC4E-452C-BD05-1B49C380CF76}"/>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37</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7287957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276CDE-5912-4FA2-866A-6E5EC2BEE47A}"/>
              </a:ext>
            </a:extLst>
          </p:cNvPr>
          <p:cNvSpPr>
            <a:spLocks noGrp="1"/>
          </p:cNvSpPr>
          <p:nvPr>
            <p:ph type="title"/>
          </p:nvPr>
        </p:nvSpPr>
        <p:spPr>
          <a:xfrm>
            <a:off x="586798" y="224248"/>
            <a:ext cx="11122601" cy="792832"/>
          </a:xfrm>
        </p:spPr>
        <p:txBody>
          <a:bodyPr>
            <a:noAutofit/>
          </a:bodyPr>
          <a:lstStyle/>
          <a:p>
            <a:r>
              <a:rPr lang="en-GB" sz="1800" b="1" dirty="0"/>
              <a:t>Compared with the GB average, GM respondents are more likely to have </a:t>
            </a:r>
            <a:r>
              <a:rPr lang="en-GB" sz="1800" b="1" dirty="0">
                <a:solidFill>
                  <a:srgbClr val="009690"/>
                </a:solidFill>
              </a:rPr>
              <a:t>borrowed more money in the past month compared to the same time last year </a:t>
            </a:r>
            <a:r>
              <a:rPr lang="en-GB" sz="1800" b="1" dirty="0"/>
              <a:t>(34% vs. 23%). Of these, 7 in 10 (70%) say they’re experiencing some difficulty </a:t>
            </a:r>
            <a:r>
              <a:rPr lang="en-GB" sz="1800" b="1" dirty="0">
                <a:solidFill>
                  <a:srgbClr val="009690"/>
                </a:solidFill>
              </a:rPr>
              <a:t>managing their current level of debt </a:t>
            </a:r>
          </a:p>
        </p:txBody>
      </p:sp>
      <p:sp>
        <p:nvSpPr>
          <p:cNvPr id="16" name="TextBox 15">
            <a:extLst>
              <a:ext uri="{FF2B5EF4-FFF2-40B4-BE49-F238E27FC236}">
                <a16:creationId xmlns:a16="http://schemas.microsoft.com/office/drawing/2014/main" id="{3FF3CE78-9174-FFA5-5419-8FAC2D196101}"/>
              </a:ext>
              <a:ext uri="{C183D7F6-B498-43B3-948B-1728B52AA6E4}">
                <adec:decorative xmlns:adec="http://schemas.microsoft.com/office/drawing/2017/decorative" val="0"/>
              </a:ext>
            </a:extLst>
          </p:cNvPr>
          <p:cNvSpPr txBox="1"/>
          <p:nvPr/>
        </p:nvSpPr>
        <p:spPr>
          <a:xfrm>
            <a:off x="906116" y="1340641"/>
            <a:ext cx="4422968" cy="43088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5C5B5A"/>
                </a:solidFill>
                <a:effectLst/>
                <a:uLnTx/>
                <a:uFillTx/>
                <a:latin typeface="Arial"/>
                <a:ea typeface="+mn-ea"/>
                <a:cs typeface="+mn-cs"/>
              </a:rPr>
              <a:t>Have you borrowed more or used more credit in the last month than compared to a year ago?</a:t>
            </a:r>
          </a:p>
        </p:txBody>
      </p:sp>
      <p:graphicFrame>
        <p:nvGraphicFramePr>
          <p:cNvPr id="23" name="Chart 22" descr="Stacked bar chart showing proportion of respondents have borrowed more or used more credit in the last month. 34% of Greater Manchester residents say they have, compared to 23% of the GB average.">
            <a:extLst>
              <a:ext uri="{FF2B5EF4-FFF2-40B4-BE49-F238E27FC236}">
                <a16:creationId xmlns:a16="http://schemas.microsoft.com/office/drawing/2014/main" id="{8CB9DA0E-F029-4E19-97B9-F32C2EE2F087}"/>
              </a:ext>
            </a:extLst>
          </p:cNvPr>
          <p:cNvGraphicFramePr/>
          <p:nvPr>
            <p:extLst>
              <p:ext uri="{D42A27DB-BD31-4B8C-83A1-F6EECF244321}">
                <p14:modId xmlns:p14="http://schemas.microsoft.com/office/powerpoint/2010/main" val="3819686149"/>
              </p:ext>
            </p:extLst>
          </p:nvPr>
        </p:nvGraphicFramePr>
        <p:xfrm>
          <a:off x="-4679" y="1937740"/>
          <a:ext cx="5759527" cy="4437972"/>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2" descr="Green and Red arrows to signify when a statistic is significantly higher or lower than the previous survey.">
            <a:extLst>
              <a:ext uri="{FF2B5EF4-FFF2-40B4-BE49-F238E27FC236}">
                <a16:creationId xmlns:a16="http://schemas.microsoft.com/office/drawing/2014/main" id="{6DF25471-F080-95AB-8900-5C499D25B261}"/>
              </a:ext>
            </a:extLst>
          </p:cNvPr>
          <p:cNvGrpSpPr/>
          <p:nvPr/>
        </p:nvGrpSpPr>
        <p:grpSpPr>
          <a:xfrm>
            <a:off x="575408" y="5999738"/>
            <a:ext cx="3927011" cy="276999"/>
            <a:chOff x="575408" y="5999738"/>
            <a:chExt cx="3927011" cy="276999"/>
          </a:xfrm>
        </p:grpSpPr>
        <p:sp>
          <p:nvSpPr>
            <p:cNvPr id="6" name="Arrow: Down 5">
              <a:extLst>
                <a:ext uri="{FF2B5EF4-FFF2-40B4-BE49-F238E27FC236}">
                  <a16:creationId xmlns:a16="http://schemas.microsoft.com/office/drawing/2014/main" id="{CC9047B6-6920-1C2F-6F0B-6BD4EDDC41E2}"/>
                </a:ext>
              </a:extLst>
            </p:cNvPr>
            <p:cNvSpPr/>
            <p:nvPr/>
          </p:nvSpPr>
          <p:spPr>
            <a:xfrm>
              <a:off x="807040" y="6040818"/>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7" name="Group 6">
              <a:extLst>
                <a:ext uri="{FF2B5EF4-FFF2-40B4-BE49-F238E27FC236}">
                  <a16:creationId xmlns:a16="http://schemas.microsoft.com/office/drawing/2014/main" id="{247272D9-48AC-88CD-5521-D540F8924252}"/>
                </a:ext>
              </a:extLst>
            </p:cNvPr>
            <p:cNvGrpSpPr/>
            <p:nvPr/>
          </p:nvGrpSpPr>
          <p:grpSpPr>
            <a:xfrm>
              <a:off x="575408" y="5999738"/>
              <a:ext cx="3927011" cy="276999"/>
              <a:chOff x="520117" y="5798698"/>
              <a:chExt cx="3927011" cy="276999"/>
            </a:xfrm>
          </p:grpSpPr>
          <p:sp>
            <p:nvSpPr>
              <p:cNvPr id="13" name="Arrow: Down 12">
                <a:extLst>
                  <a:ext uri="{FF2B5EF4-FFF2-40B4-BE49-F238E27FC236}">
                    <a16:creationId xmlns:a16="http://schemas.microsoft.com/office/drawing/2014/main" id="{3D4BFD4C-0D90-F59D-F223-74A0A006EF98}"/>
                  </a:ext>
                </a:extLst>
              </p:cNvPr>
              <p:cNvSpPr/>
              <p:nvPr/>
            </p:nvSpPr>
            <p:spPr>
              <a:xfrm rot="10800000">
                <a:off x="520117" y="5838560"/>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5C5B5A"/>
                  </a:solidFill>
                  <a:effectLst/>
                  <a:uLnTx/>
                  <a:uFillTx/>
                  <a:latin typeface="Arial"/>
                  <a:ea typeface="+mn-ea"/>
                  <a:cs typeface="+mn-cs"/>
                </a:endParaRPr>
              </a:p>
            </p:txBody>
          </p:sp>
          <p:sp>
            <p:nvSpPr>
              <p:cNvPr id="14" name="TextBox 13">
                <a:extLst>
                  <a:ext uri="{FF2B5EF4-FFF2-40B4-BE49-F238E27FC236}">
                    <a16:creationId xmlns:a16="http://schemas.microsoft.com/office/drawing/2014/main" id="{68E81484-024E-A3AA-302B-03DF196811AD}"/>
                  </a:ext>
                </a:extLst>
              </p:cNvPr>
              <p:cNvSpPr txBox="1"/>
              <p:nvPr/>
            </p:nvSpPr>
            <p:spPr>
              <a:xfrm>
                <a:off x="884934" y="5798698"/>
                <a:ext cx="3562194" cy="276999"/>
              </a:xfrm>
              <a:prstGeom prst="rect">
                <a:avLst/>
              </a:prstGeom>
              <a:noFill/>
            </p:spPr>
            <p:txBody>
              <a:bodyPr wrap="none" lIns="91440" tIns="45720" rIns="91440" bIns="45720" rtlCol="0" anchor="t">
                <a:spAutoFit/>
              </a:bodyPr>
              <a:lstStyle/>
              <a:p>
                <a:pPr>
                  <a:defRPr/>
                </a:pPr>
                <a:r>
                  <a:rPr kumimoji="0" lang="en-GB" sz="1200" b="0" i="0" u="none" strike="noStrike" kern="1200" cap="none" spc="0" normalizeH="0" baseline="0" noProof="0" dirty="0">
                    <a:ln>
                      <a:noFill/>
                    </a:ln>
                    <a:solidFill>
                      <a:srgbClr val="5C5B5A"/>
                    </a:solidFill>
                    <a:effectLst/>
                    <a:uLnTx/>
                    <a:uFillTx/>
                    <a:latin typeface="Arial"/>
                    <a:ea typeface="+mn-ea"/>
                    <a:cs typeface="+mn-cs"/>
                  </a:rPr>
                  <a:t>Significantly higher/lower than the </a:t>
                </a:r>
                <a:r>
                  <a:rPr lang="en-GB" sz="1200" dirty="0">
                    <a:solidFill>
                      <a:srgbClr val="5C5B5A"/>
                    </a:solidFill>
                    <a:latin typeface="Arial"/>
                  </a:rPr>
                  <a:t>GB Benchmark</a:t>
                </a:r>
                <a:endParaRPr kumimoji="0" lang="en-GB" sz="1200" b="0" i="0" u="none" strike="noStrike" kern="1200" cap="none" spc="0" normalizeH="0" baseline="0" noProof="0" dirty="0">
                  <a:ln>
                    <a:noFill/>
                  </a:ln>
                  <a:solidFill>
                    <a:srgbClr val="5C5B5A"/>
                  </a:solidFill>
                  <a:effectLst/>
                  <a:uLnTx/>
                  <a:uFillTx/>
                  <a:latin typeface="Arial"/>
                  <a:ea typeface="+mn-ea"/>
                  <a:cs typeface="+mn-cs"/>
                </a:endParaRPr>
              </a:p>
            </p:txBody>
          </p:sp>
        </p:grpSp>
      </p:grpSp>
      <p:sp>
        <p:nvSpPr>
          <p:cNvPr id="11" name="Footer Placeholder 4">
            <a:extLst>
              <a:ext uri="{FF2B5EF4-FFF2-40B4-BE49-F238E27FC236}">
                <a16:creationId xmlns:a16="http://schemas.microsoft.com/office/drawing/2014/main" id="{4CE35C92-2B85-4A92-A8E4-951AE7DE3D96}"/>
              </a:ext>
            </a:extLst>
          </p:cNvPr>
          <p:cNvSpPr txBox="1">
            <a:spLocks/>
          </p:cNvSpPr>
          <p:nvPr/>
        </p:nvSpPr>
        <p:spPr>
          <a:xfrm>
            <a:off x="372282" y="6350623"/>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CL3. Have you had to borrow more money or use more credit than usual in the last month, compared to a year ago? CL3E. Which of the following statements best describes your situation in relation to your current level of debt? Unweighted base: Survey 5, 1470; Survey 6, 1767; Survey 7, 1488 (All respondents); 484 (All who have borrowed more money / used more credit).</a:t>
            </a: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ONS data, based on national fieldwork 4 – 14 May 2023</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endParaRPr>
          </a:p>
        </p:txBody>
      </p:sp>
      <p:sp>
        <p:nvSpPr>
          <p:cNvPr id="21" name="Slide Number Placeholder 4">
            <a:extLst>
              <a:ext uri="{FF2B5EF4-FFF2-40B4-BE49-F238E27FC236}">
                <a16:creationId xmlns:a16="http://schemas.microsoft.com/office/drawing/2014/main" id="{B1F361A2-FC4E-452C-BD05-1B49C380CF76}"/>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38</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5" name="Arrow: Down 4">
            <a:extLst>
              <a:ext uri="{FF2B5EF4-FFF2-40B4-BE49-F238E27FC236}">
                <a16:creationId xmlns:a16="http://schemas.microsoft.com/office/drawing/2014/main" id="{D1BC5BDB-63F9-431B-2E88-3689BEB7D948}"/>
              </a:ext>
              <a:ext uri="{C183D7F6-B498-43B3-948B-1728B52AA6E4}">
                <adec:decorative xmlns:adec="http://schemas.microsoft.com/office/drawing/2017/decorative" val="1"/>
              </a:ext>
            </a:extLst>
          </p:cNvPr>
          <p:cNvSpPr/>
          <p:nvPr/>
        </p:nvSpPr>
        <p:spPr>
          <a:xfrm rot="10800000">
            <a:off x="4109139" y="2511227"/>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5C5B5A"/>
              </a:solidFill>
              <a:effectLst/>
              <a:uLnTx/>
              <a:uFillTx/>
              <a:latin typeface="Arial"/>
              <a:ea typeface="+mn-ea"/>
              <a:cs typeface="+mn-cs"/>
            </a:endParaRPr>
          </a:p>
        </p:txBody>
      </p:sp>
      <p:sp>
        <p:nvSpPr>
          <p:cNvPr id="17" name="Arrow: Down 16">
            <a:extLst>
              <a:ext uri="{FF2B5EF4-FFF2-40B4-BE49-F238E27FC236}">
                <a16:creationId xmlns:a16="http://schemas.microsoft.com/office/drawing/2014/main" id="{B45207E6-0B82-D0E5-23F8-8AF04745C190}"/>
              </a:ext>
              <a:ext uri="{C183D7F6-B498-43B3-948B-1728B52AA6E4}">
                <adec:decorative xmlns:adec="http://schemas.microsoft.com/office/drawing/2017/decorative" val="1"/>
              </a:ext>
            </a:extLst>
          </p:cNvPr>
          <p:cNvSpPr/>
          <p:nvPr/>
        </p:nvSpPr>
        <p:spPr>
          <a:xfrm>
            <a:off x="4109139" y="4143668"/>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 name="Arrow: Down 1">
            <a:extLst>
              <a:ext uri="{FF2B5EF4-FFF2-40B4-BE49-F238E27FC236}">
                <a16:creationId xmlns:a16="http://schemas.microsoft.com/office/drawing/2014/main" id="{B6D32F69-04A8-A516-635B-2E50E3E58A0A}"/>
              </a:ext>
              <a:ext uri="{C183D7F6-B498-43B3-948B-1728B52AA6E4}">
                <adec:decorative xmlns:adec="http://schemas.microsoft.com/office/drawing/2017/decorative" val="1"/>
              </a:ext>
            </a:extLst>
          </p:cNvPr>
          <p:cNvSpPr/>
          <p:nvPr/>
        </p:nvSpPr>
        <p:spPr>
          <a:xfrm>
            <a:off x="4109139" y="5245289"/>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cxnSp>
        <p:nvCxnSpPr>
          <p:cNvPr id="12" name="Straight Connector 11">
            <a:extLst>
              <a:ext uri="{FF2B5EF4-FFF2-40B4-BE49-F238E27FC236}">
                <a16:creationId xmlns:a16="http://schemas.microsoft.com/office/drawing/2014/main" id="{7E541CB7-14C9-7CFE-AAB0-9A011ABA64AE}"/>
              </a:ext>
              <a:ext uri="{C183D7F6-B498-43B3-948B-1728B52AA6E4}">
                <adec:decorative xmlns:adec="http://schemas.microsoft.com/office/drawing/2017/decorative" val="1"/>
              </a:ext>
            </a:extLst>
          </p:cNvPr>
          <p:cNvCxnSpPr>
            <a:cxnSpLocks/>
          </p:cNvCxnSpPr>
          <p:nvPr/>
        </p:nvCxnSpPr>
        <p:spPr>
          <a:xfrm>
            <a:off x="6096000" y="1340641"/>
            <a:ext cx="0" cy="4659097"/>
          </a:xfrm>
          <a:prstGeom prst="line">
            <a:avLst/>
          </a:prstGeom>
          <a:ln>
            <a:prstDash val="dash"/>
          </a:ln>
        </p:spPr>
        <p:style>
          <a:lnRef idx="1">
            <a:schemeClr val="dk1"/>
          </a:lnRef>
          <a:fillRef idx="0">
            <a:schemeClr val="dk1"/>
          </a:fillRef>
          <a:effectRef idx="0">
            <a:schemeClr val="dk1"/>
          </a:effectRef>
          <a:fontRef idx="minor">
            <a:schemeClr val="tx1"/>
          </a:fontRef>
        </p:style>
      </p:cxnSp>
      <p:graphicFrame>
        <p:nvGraphicFramePr>
          <p:cNvPr id="19" name="Chart 18" descr="Stacked bar chart showing proportion of respondents experiencing difficulty managing their current level of debt. 70% of Greater Manchester residents are experiencing some difficulty managing their current level of debt. ">
            <a:extLst>
              <a:ext uri="{FF2B5EF4-FFF2-40B4-BE49-F238E27FC236}">
                <a16:creationId xmlns:a16="http://schemas.microsoft.com/office/drawing/2014/main" id="{C556A4ED-9899-5830-7CF3-20C65A8085C7}"/>
              </a:ext>
            </a:extLst>
          </p:cNvPr>
          <p:cNvGraphicFramePr/>
          <p:nvPr>
            <p:extLst>
              <p:ext uri="{D42A27DB-BD31-4B8C-83A1-F6EECF244321}">
                <p14:modId xmlns:p14="http://schemas.microsoft.com/office/powerpoint/2010/main" val="3743826982"/>
              </p:ext>
            </p:extLst>
          </p:nvPr>
        </p:nvGraphicFramePr>
        <p:xfrm>
          <a:off x="6527946" y="1858863"/>
          <a:ext cx="4797348" cy="4404426"/>
        </p:xfrm>
        <a:graphic>
          <a:graphicData uri="http://schemas.openxmlformats.org/drawingml/2006/chart">
            <c:chart xmlns:c="http://schemas.openxmlformats.org/drawingml/2006/chart" xmlns:r="http://schemas.openxmlformats.org/officeDocument/2006/relationships" r:id="rId4"/>
          </a:graphicData>
        </a:graphic>
      </p:graphicFrame>
      <p:sp>
        <p:nvSpPr>
          <p:cNvPr id="20" name="TextBox 19">
            <a:extLst>
              <a:ext uri="{FF2B5EF4-FFF2-40B4-BE49-F238E27FC236}">
                <a16:creationId xmlns:a16="http://schemas.microsoft.com/office/drawing/2014/main" id="{8FF9E2E2-4F79-7118-0015-177B94C4BBF5}"/>
              </a:ext>
              <a:ext uri="{C183D7F6-B498-43B3-948B-1728B52AA6E4}">
                <adec:decorative xmlns:adec="http://schemas.microsoft.com/office/drawing/2017/decorative" val="1"/>
              </a:ext>
            </a:extLst>
          </p:cNvPr>
          <p:cNvSpPr txBox="1"/>
          <p:nvPr/>
        </p:nvSpPr>
        <p:spPr>
          <a:xfrm>
            <a:off x="10109607" y="3752431"/>
            <a:ext cx="781636" cy="43088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5C5B5A"/>
                </a:solidFill>
                <a:effectLst/>
                <a:uLnTx/>
                <a:uFillTx/>
                <a:latin typeface="Arial"/>
                <a:ea typeface="+mn-ea"/>
                <a:cs typeface="+mn-cs"/>
              </a:rPr>
              <a:t>70% difficulty</a:t>
            </a:r>
          </a:p>
        </p:txBody>
      </p:sp>
      <p:sp>
        <p:nvSpPr>
          <p:cNvPr id="22" name="Right Brace 21">
            <a:extLst>
              <a:ext uri="{FF2B5EF4-FFF2-40B4-BE49-F238E27FC236}">
                <a16:creationId xmlns:a16="http://schemas.microsoft.com/office/drawing/2014/main" id="{7D1C2DAB-5101-3042-19BD-D7E1C0B6BFBB}"/>
              </a:ext>
              <a:ext uri="{C183D7F6-B498-43B3-948B-1728B52AA6E4}">
                <adec:decorative xmlns:adec="http://schemas.microsoft.com/office/drawing/2017/decorative" val="1"/>
              </a:ext>
            </a:extLst>
          </p:cNvPr>
          <p:cNvSpPr/>
          <p:nvPr/>
        </p:nvSpPr>
        <p:spPr>
          <a:xfrm>
            <a:off x="9914723" y="2810077"/>
            <a:ext cx="153757" cy="2315596"/>
          </a:xfrm>
          <a:prstGeom prst="rightBrace">
            <a:avLst>
              <a:gd name="adj1" fmla="val 54487"/>
              <a:gd name="adj2" fmla="val 49265"/>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dirty="0"/>
          </a:p>
        </p:txBody>
      </p:sp>
      <p:sp>
        <p:nvSpPr>
          <p:cNvPr id="24" name="TextBox 23">
            <a:extLst>
              <a:ext uri="{FF2B5EF4-FFF2-40B4-BE49-F238E27FC236}">
                <a16:creationId xmlns:a16="http://schemas.microsoft.com/office/drawing/2014/main" id="{B85F1EE2-A401-8D3B-3D3A-5204A031AEB6}"/>
              </a:ext>
              <a:ext uri="{C183D7F6-B498-43B3-948B-1728B52AA6E4}">
                <adec:decorative xmlns:adec="http://schemas.microsoft.com/office/drawing/2017/decorative" val="0"/>
              </a:ext>
            </a:extLst>
          </p:cNvPr>
          <p:cNvSpPr txBox="1"/>
          <p:nvPr/>
        </p:nvSpPr>
        <p:spPr>
          <a:xfrm>
            <a:off x="6546210" y="1340641"/>
            <a:ext cx="4903431" cy="43088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5C5B5A"/>
                </a:solidFill>
                <a:effectLst/>
                <a:uLnTx/>
                <a:uFillTx/>
                <a:latin typeface="Arial"/>
                <a:ea typeface="+mn-ea"/>
                <a:cs typeface="+mn-cs"/>
              </a:rPr>
              <a:t>Which of the following statements best describes your situation in relation to your current level</a:t>
            </a:r>
            <a:r>
              <a:rPr lang="en-GB" sz="1400" b="1" dirty="0">
                <a:solidFill>
                  <a:srgbClr val="5C5B5A"/>
                </a:solidFill>
                <a:latin typeface="Arial"/>
              </a:rPr>
              <a:t> of debt?</a:t>
            </a:r>
            <a:endParaRPr kumimoji="0" lang="en-GB" sz="1400" b="1" i="0" u="none" strike="noStrike" kern="1200" cap="none" spc="0" normalizeH="0" baseline="0" noProof="0" dirty="0">
              <a:ln>
                <a:noFill/>
              </a:ln>
              <a:solidFill>
                <a:srgbClr val="5C5B5A"/>
              </a:solidFill>
              <a:effectLst/>
              <a:uLnTx/>
              <a:uFillTx/>
              <a:latin typeface="Arial"/>
              <a:ea typeface="+mn-ea"/>
              <a:cs typeface="+mn-cs"/>
            </a:endParaRPr>
          </a:p>
        </p:txBody>
      </p:sp>
    </p:spTree>
    <p:extLst>
      <p:ext uri="{BB962C8B-B14F-4D97-AF65-F5344CB8AC3E}">
        <p14:creationId xmlns:p14="http://schemas.microsoft.com/office/powerpoint/2010/main" val="1857084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7D96C-B17E-8EBF-FA6D-BF4403997C80}"/>
              </a:ext>
            </a:extLst>
          </p:cNvPr>
          <p:cNvSpPr>
            <a:spLocks noGrp="1"/>
          </p:cNvSpPr>
          <p:nvPr>
            <p:ph type="title"/>
          </p:nvPr>
        </p:nvSpPr>
        <p:spPr>
          <a:xfrm>
            <a:off x="352407" y="126636"/>
            <a:ext cx="11526336" cy="586800"/>
          </a:xfrm>
        </p:spPr>
        <p:txBody>
          <a:bodyPr>
            <a:noAutofit/>
          </a:bodyPr>
          <a:lstStyle/>
          <a:p>
            <a:r>
              <a:rPr lang="en-GB" sz="1800" b="1" i="0" kern="1200" spc="0" baseline="0" dirty="0">
                <a:ln>
                  <a:noFill/>
                </a:ln>
                <a:solidFill>
                  <a:srgbClr val="5C5B5A"/>
                </a:solidFill>
                <a:effectLst/>
                <a:latin typeface="Arial"/>
                <a:ea typeface="+mn-ea"/>
                <a:cs typeface="Arial"/>
              </a:rPr>
              <a:t>Those with mental ill </a:t>
            </a:r>
            <a:r>
              <a:rPr lang="en-GB" sz="1800" b="1" dirty="0">
                <a:latin typeface="Arial"/>
                <a:ea typeface="+mn-ea"/>
                <a:cs typeface="Arial"/>
              </a:rPr>
              <a:t>health and those with long-lasting health conditions / illnesses are more likely to have </a:t>
            </a:r>
            <a:r>
              <a:rPr lang="en-GB" sz="1800" b="1" dirty="0">
                <a:solidFill>
                  <a:srgbClr val="009690"/>
                </a:solidFill>
                <a:latin typeface="Arial"/>
                <a:ea typeface="+mn-ea"/>
                <a:cs typeface="Arial"/>
              </a:rPr>
              <a:t>borrowed more or used more credit</a:t>
            </a:r>
            <a:r>
              <a:rPr lang="en-GB" sz="1800" b="1" dirty="0">
                <a:latin typeface="Arial"/>
                <a:ea typeface="+mn-ea"/>
                <a:cs typeface="Arial"/>
              </a:rPr>
              <a:t> or to be </a:t>
            </a:r>
            <a:r>
              <a:rPr lang="en-GB" sz="1800" b="1" dirty="0">
                <a:solidFill>
                  <a:srgbClr val="009690"/>
                </a:solidFill>
                <a:latin typeface="Arial"/>
                <a:ea typeface="+mn-ea"/>
                <a:cs typeface="Arial"/>
              </a:rPr>
              <a:t>struggling with their debt levels</a:t>
            </a:r>
            <a:endParaRPr lang="en-GB" sz="1800" dirty="0">
              <a:solidFill>
                <a:srgbClr val="009690"/>
              </a:solidFill>
              <a:effectLst/>
              <a:latin typeface="Arial"/>
              <a:cs typeface="Arial"/>
            </a:endParaRPr>
          </a:p>
        </p:txBody>
      </p:sp>
      <p:sp>
        <p:nvSpPr>
          <p:cNvPr id="6" name="Text Placeholder 7">
            <a:extLst>
              <a:ext uri="{FF2B5EF4-FFF2-40B4-BE49-F238E27FC236}">
                <a16:creationId xmlns:a16="http://schemas.microsoft.com/office/drawing/2014/main" id="{B9B88471-85A8-F8A0-0085-C00167F7B54B}"/>
              </a:ext>
            </a:extLst>
          </p:cNvPr>
          <p:cNvSpPr txBox="1">
            <a:spLocks/>
          </p:cNvSpPr>
          <p:nvPr/>
        </p:nvSpPr>
        <p:spPr>
          <a:xfrm>
            <a:off x="352407" y="865970"/>
            <a:ext cx="5763168" cy="448480"/>
          </a:xfrm>
          <a:prstGeom prst="rect">
            <a:avLst/>
          </a:prstGeom>
          <a:solidFill>
            <a:srgbClr val="5C5B5A"/>
          </a:solidFill>
          <a:ln>
            <a:solidFill>
              <a:srgbClr val="5C5B5A"/>
            </a:solidFill>
          </a:ln>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100" b="1" i="0" u="none" strike="noStrike" kern="1200" cap="none" spc="0" normalizeH="0" baseline="0" noProof="0" dirty="0">
                <a:ln>
                  <a:noFill/>
                </a:ln>
                <a:solidFill>
                  <a:prstClr val="white"/>
                </a:solidFill>
                <a:effectLst/>
                <a:uLnTx/>
                <a:uFillTx/>
                <a:latin typeface="Arial" panose="020B0604020202020204"/>
                <a:ea typeface="+mn-ea"/>
                <a:cs typeface="+mn-cs"/>
              </a:rPr>
              <a:t>Those who </a:t>
            </a:r>
            <a:r>
              <a:rPr lang="en-GB" sz="1100" dirty="0">
                <a:solidFill>
                  <a:prstClr val="white"/>
                </a:solidFill>
                <a:latin typeface="Arial" panose="020B0604020202020204"/>
              </a:rPr>
              <a:t>have borrowed more money or used more credit than usual in the last month, </a:t>
            </a:r>
            <a:r>
              <a:rPr kumimoji="0" lang="en-GB" sz="1100" b="1" i="0" u="none" strike="noStrike" kern="1200" cap="none" spc="0" normalizeH="0" baseline="0" noProof="0" dirty="0">
                <a:ln>
                  <a:noFill/>
                </a:ln>
                <a:solidFill>
                  <a:prstClr val="white"/>
                </a:solidFill>
                <a:effectLst/>
                <a:uLnTx/>
                <a:uFillTx/>
                <a:latin typeface="Arial" panose="020B0604020202020204"/>
                <a:ea typeface="+mn-ea"/>
                <a:cs typeface="+mn-cs"/>
              </a:rPr>
              <a:t>compared to the S5-7 GM average (</a:t>
            </a:r>
            <a:r>
              <a:rPr lang="en-GB" sz="1100" dirty="0">
                <a:solidFill>
                  <a:prstClr val="white"/>
                </a:solidFill>
                <a:latin typeface="Arial" panose="020B0604020202020204"/>
              </a:rPr>
              <a:t>33</a:t>
            </a:r>
            <a:r>
              <a:rPr kumimoji="0" lang="en-GB" sz="1100" b="1" i="0" u="none" strike="noStrike" kern="1200" cap="none" spc="0" normalizeH="0" baseline="0" noProof="0" dirty="0">
                <a:ln>
                  <a:noFill/>
                </a:ln>
                <a:solidFill>
                  <a:prstClr val="white"/>
                </a:solidFill>
                <a:effectLst/>
                <a:uLnTx/>
                <a:uFillTx/>
                <a:latin typeface="Arial" panose="020B0604020202020204"/>
                <a:ea typeface="+mn-ea"/>
                <a:cs typeface="+mn-cs"/>
              </a:rPr>
              <a:t>%)</a:t>
            </a:r>
            <a:endParaRPr kumimoji="0" lang="en-GB" sz="1050" b="1" i="0" u="none" strike="noStrike" kern="1200" cap="none" spc="0" normalizeH="0" baseline="0" noProof="0" dirty="0">
              <a:ln>
                <a:noFill/>
              </a:ln>
              <a:solidFill>
                <a:srgbClr val="FFFFFF"/>
              </a:solidFill>
              <a:effectLst/>
              <a:uLnTx/>
              <a:uFillTx/>
              <a:latin typeface="Arial"/>
              <a:ea typeface="+mn-ea"/>
              <a:cs typeface="+mn-cs"/>
            </a:endParaRPr>
          </a:p>
        </p:txBody>
      </p:sp>
      <p:sp>
        <p:nvSpPr>
          <p:cNvPr id="7" name="Text Placeholder 4">
            <a:extLst>
              <a:ext uri="{FF2B5EF4-FFF2-40B4-BE49-F238E27FC236}">
                <a16:creationId xmlns:a16="http://schemas.microsoft.com/office/drawing/2014/main" id="{4001AA91-7CB2-C56F-E401-2AA076B6693C}"/>
              </a:ext>
            </a:extLst>
          </p:cNvPr>
          <p:cNvSpPr txBox="1">
            <a:spLocks/>
          </p:cNvSpPr>
          <p:nvPr/>
        </p:nvSpPr>
        <p:spPr>
          <a:xfrm>
            <a:off x="352407" y="1314449"/>
            <a:ext cx="5763168" cy="4509154"/>
          </a:xfrm>
          <a:prstGeom prst="rect">
            <a:avLst/>
          </a:prstGeom>
          <a:ln>
            <a:solidFill>
              <a:srgbClr val="5C5B5A"/>
            </a:solidFill>
          </a:ln>
        </p:spPr>
        <p:txBody>
          <a:bodyPr vert="horz" lIns="91440" tIns="108000" rIns="91440" bIns="45720" numCol="1" spcCol="457200" rtlCol="0">
            <a:noAutofit/>
          </a:bodyPr>
          <a:lstStyle>
            <a:lvl1pPr marL="171450" indent="-171450" algn="l" defTabSz="914400" rtl="0" eaLnBrk="1" latinLnBrk="0" hangingPunct="1">
              <a:lnSpc>
                <a:spcPct val="100000"/>
              </a:lnSpc>
              <a:spcBef>
                <a:spcPts val="0"/>
              </a:spcBef>
              <a:spcAft>
                <a:spcPts val="600"/>
              </a:spcAft>
              <a:buFont typeface="Arial" panose="020B0604020202020204" pitchFamily="34" charset="0"/>
              <a:buChar char="•"/>
              <a:defRPr lang="en-US" sz="1600" kern="1200" dirty="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GB" sz="1200" b="1" i="0" u="none" strike="noStrike" kern="1200" cap="none" spc="0" normalizeH="0" baseline="0" noProof="0" dirty="0">
                <a:ln>
                  <a:noFill/>
                </a:ln>
                <a:solidFill>
                  <a:srgbClr val="009690"/>
                </a:solidFill>
                <a:effectLst/>
                <a:uLnTx/>
                <a:uFillTx/>
                <a:latin typeface="Arial" panose="020B0604020202020204" pitchFamily="34" charset="0"/>
                <a:ea typeface="+mn-ea"/>
                <a:cs typeface="Arial" panose="020B0604020202020204" pitchFamily="34" charset="0"/>
              </a:rPr>
              <a:t>Demographics:</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Disabled respondents (</a:t>
            </a:r>
            <a:r>
              <a:rPr lang="en-GB" sz="1200" dirty="0">
                <a:solidFill>
                  <a:srgbClr val="5C5B5A"/>
                </a:solidFill>
                <a:latin typeface="Arial" panose="020B0604020202020204" pitchFamily="34" charset="0"/>
                <a:cs typeface="Arial" panose="020B0604020202020204" pitchFamily="34" charset="0"/>
              </a:rPr>
              <a:t>44</a:t>
            </a:r>
            <a:r>
              <a:rPr kumimoji="0" lang="en-GB" sz="12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 including those with a learning disability (</a:t>
            </a:r>
            <a:r>
              <a:rPr lang="en-GB" sz="1200" dirty="0">
                <a:solidFill>
                  <a:srgbClr val="5C5B5A"/>
                </a:solidFill>
                <a:latin typeface="Arial" panose="020B0604020202020204" pitchFamily="34" charset="0"/>
                <a:cs typeface="Arial" panose="020B0604020202020204" pitchFamily="34" charset="0"/>
              </a:rPr>
              <a:t>62</a:t>
            </a:r>
            <a:r>
              <a:rPr kumimoji="0" lang="en-GB" sz="12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 mental ill health (55%)</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1200" dirty="0">
                <a:solidFill>
                  <a:srgbClr val="5C5B5A"/>
                </a:solidFill>
                <a:latin typeface="Arial" panose="020B0604020202020204" pitchFamily="34" charset="0"/>
                <a:cs typeface="Arial" panose="020B0604020202020204" pitchFamily="34" charset="0"/>
              </a:rPr>
              <a:t>Those who identify as trans (58%)</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1200" dirty="0">
                <a:solidFill>
                  <a:srgbClr val="5C5B5A"/>
                </a:solidFill>
                <a:latin typeface="Arial" panose="020B0604020202020204" pitchFamily="34" charset="0"/>
                <a:cs typeface="Arial" panose="020B0604020202020204" pitchFamily="34" charset="0"/>
              </a:rPr>
              <a:t>Parents of children under 5 (51%)</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1200" dirty="0">
                <a:solidFill>
                  <a:srgbClr val="5C5B5A"/>
                </a:solidFill>
                <a:latin typeface="Arial" panose="020B0604020202020204" pitchFamily="34" charset="0"/>
                <a:cs typeface="Arial" panose="020B0604020202020204" pitchFamily="34" charset="0"/>
              </a:rPr>
              <a:t>Those with a condition that reduces their ability to do activities by a lot (48%)</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GB" sz="1200" b="1" i="0" u="none" strike="noStrike" kern="1200" cap="none" spc="0" normalizeH="0" baseline="0" noProof="0" dirty="0">
                <a:ln>
                  <a:noFill/>
                </a:ln>
                <a:solidFill>
                  <a:srgbClr val="009690"/>
                </a:solidFill>
                <a:effectLst/>
                <a:uLnTx/>
                <a:uFillTx/>
                <a:latin typeface="Arial" panose="020B0604020202020204" pitchFamily="34" charset="0"/>
                <a:ea typeface="+mn-ea"/>
                <a:cs typeface="Arial" panose="020B0604020202020204" pitchFamily="34" charset="0"/>
              </a:rPr>
              <a:t>Individual and/or family circumstance:</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Those struggling with their current levels of debt (100%)</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1200" dirty="0">
                <a:solidFill>
                  <a:srgbClr val="5C5B5A"/>
                </a:solidFill>
                <a:latin typeface="Arial" panose="020B0604020202020204" pitchFamily="34" charset="0"/>
                <a:cs typeface="Arial" panose="020B0604020202020204" pitchFamily="34" charset="0"/>
              </a:rPr>
              <a:t>Those seeking help for the first time with their debt (100%)</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1200" dirty="0">
                <a:solidFill>
                  <a:srgbClr val="5C5B5A"/>
                </a:solidFill>
                <a:latin typeface="Arial" panose="020B0604020202020204" pitchFamily="34" charset="0"/>
                <a:cs typeface="Arial" panose="020B0604020202020204" pitchFamily="34" charset="0"/>
              </a:rPr>
              <a:t>Those who were moved onto a pre-payment meter in the last year (54%); those who have opted to switch to a pre-payment meter in the last year (53%); those with a pre-payment meter (51%)</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1200" dirty="0">
                <a:solidFill>
                  <a:srgbClr val="5C5B5A"/>
                </a:solidFill>
                <a:latin typeface="Arial" panose="020B0604020202020204" pitchFamily="34" charset="0"/>
                <a:cs typeface="Arial" panose="020B0604020202020204" pitchFamily="34" charset="0"/>
              </a:rPr>
              <a:t>Those finding it difficult to afford their rent or mortgage payments (54%)</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1200" dirty="0">
                <a:solidFill>
                  <a:srgbClr val="5C5B5A"/>
                </a:solidFill>
                <a:latin typeface="Arial" panose="020B0604020202020204" pitchFamily="34" charset="0"/>
                <a:cs typeface="Arial" panose="020B0604020202020204" pitchFamily="34" charset="0"/>
              </a:rPr>
              <a:t>Those seeking help for the first time with the rising cost of living (54%)</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1200" dirty="0">
                <a:solidFill>
                  <a:srgbClr val="5C5B5A"/>
                </a:solidFill>
                <a:latin typeface="Arial" panose="020B0604020202020204" pitchFamily="34" charset="0"/>
                <a:cs typeface="Arial" panose="020B0604020202020204" pitchFamily="34" charset="0"/>
              </a:rPr>
              <a:t>Those with low levels of life satisfaction (51%), and low feelings that life is worthwhile (48%)</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1200" dirty="0">
                <a:solidFill>
                  <a:srgbClr val="5C5B5A"/>
                </a:solidFill>
                <a:latin typeface="Arial" panose="020B0604020202020204" pitchFamily="34" charset="0"/>
                <a:cs typeface="Arial" panose="020B0604020202020204" pitchFamily="34" charset="0"/>
              </a:rPr>
              <a:t>Those renting from their local authority or council (50%)</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1200" dirty="0">
                <a:solidFill>
                  <a:srgbClr val="5C5B5A"/>
                </a:solidFill>
                <a:latin typeface="Arial" panose="020B0604020202020204" pitchFamily="34" charset="0"/>
                <a:cs typeface="Arial" panose="020B0604020202020204" pitchFamily="34" charset="0"/>
              </a:rPr>
              <a:t>Those out of work for 6 months or less (49%)</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1200" dirty="0">
                <a:solidFill>
                  <a:srgbClr val="5C5B5A"/>
                </a:solidFill>
                <a:latin typeface="Arial" panose="020B0604020202020204" pitchFamily="34" charset="0"/>
                <a:cs typeface="Arial" panose="020B0604020202020204" pitchFamily="34" charset="0"/>
              </a:rPr>
              <a:t>Those unable to save money in the next year (49%)</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1200" dirty="0">
                <a:solidFill>
                  <a:srgbClr val="5C5B5A"/>
                </a:solidFill>
                <a:latin typeface="Arial" panose="020B0604020202020204" pitchFamily="34" charset="0"/>
                <a:cs typeface="Arial" panose="020B0604020202020204" pitchFamily="34" charset="0"/>
              </a:rPr>
              <a:t>Those earning up to £10,399 (48%)</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endParaRPr>
          </a:p>
        </p:txBody>
      </p:sp>
      <p:sp>
        <p:nvSpPr>
          <p:cNvPr id="15" name="Text Placeholder 7">
            <a:extLst>
              <a:ext uri="{FF2B5EF4-FFF2-40B4-BE49-F238E27FC236}">
                <a16:creationId xmlns:a16="http://schemas.microsoft.com/office/drawing/2014/main" id="{864A08FB-C497-4B99-9278-DECFCEAD27F1}"/>
              </a:ext>
            </a:extLst>
          </p:cNvPr>
          <p:cNvSpPr txBox="1">
            <a:spLocks/>
          </p:cNvSpPr>
          <p:nvPr/>
        </p:nvSpPr>
        <p:spPr>
          <a:xfrm>
            <a:off x="6115575" y="865970"/>
            <a:ext cx="5763168" cy="448346"/>
          </a:xfrm>
          <a:prstGeom prst="rect">
            <a:avLst/>
          </a:prstGeom>
          <a:solidFill>
            <a:srgbClr val="5C5B5A"/>
          </a:solidFill>
          <a:ln>
            <a:solidFill>
              <a:srgbClr val="5C5B5A"/>
            </a:solidFill>
          </a:ln>
        </p:spPr>
        <p:txBody>
          <a:bodyPr vert="horz" lIns="91440" tIns="45720" rIns="91440" bIns="45720" rtlCol="0" anchor="ctr">
            <a:noAutofit/>
          </a:bodyPr>
          <a:lstStyle>
            <a:defPPr>
              <a:defRPr lang="en-US"/>
            </a:defPPr>
            <a:lvl1pPr indent="0" algn="ctr">
              <a:lnSpc>
                <a:spcPct val="100000"/>
              </a:lnSpc>
              <a:spcBef>
                <a:spcPts val="0"/>
              </a:spcBef>
              <a:buFont typeface="Arial" panose="020B0604020202020204" pitchFamily="34" charset="0"/>
              <a:buNone/>
              <a:defRPr sz="1200" b="1">
                <a:solidFill>
                  <a:srgbClr val="FFFFFF"/>
                </a:solidFill>
                <a:latin typeface="Aria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100" b="1" i="0" u="none" strike="noStrike" kern="1200" cap="none" spc="0" normalizeH="0" baseline="0" noProof="0" dirty="0">
                <a:ln>
                  <a:noFill/>
                </a:ln>
                <a:solidFill>
                  <a:srgbClr val="FFFFFF"/>
                </a:solidFill>
                <a:effectLst/>
                <a:uLnTx/>
                <a:uFillTx/>
                <a:latin typeface="Arial"/>
                <a:ea typeface="+mn-ea"/>
                <a:cs typeface="+mn-cs"/>
              </a:rPr>
              <a:t>Those struggling to </a:t>
            </a:r>
            <a:r>
              <a:rPr lang="en-GB" sz="1100" dirty="0"/>
              <a:t>manage their debt levels compared </a:t>
            </a:r>
            <a:r>
              <a:rPr kumimoji="0" lang="en-GB" sz="1100" b="1" i="0" u="none" strike="noStrike" kern="1200" cap="none" spc="0" normalizeH="0" baseline="0" noProof="0" dirty="0">
                <a:ln>
                  <a:noFill/>
                </a:ln>
                <a:solidFill>
                  <a:srgbClr val="FFFFFF"/>
                </a:solidFill>
                <a:effectLst/>
                <a:uLnTx/>
                <a:uFillTx/>
                <a:latin typeface="Arial"/>
                <a:ea typeface="+mn-ea"/>
                <a:cs typeface="+mn-cs"/>
              </a:rPr>
              <a:t>to the GM average (24%)</a:t>
            </a:r>
            <a:endParaRPr kumimoji="0" lang="en-GB" sz="1050" b="1" i="0" u="none" strike="noStrike" kern="1200" cap="none" spc="0" normalizeH="0" baseline="0" noProof="0" dirty="0">
              <a:ln>
                <a:noFill/>
              </a:ln>
              <a:solidFill>
                <a:srgbClr val="FFFFFF"/>
              </a:solidFill>
              <a:effectLst/>
              <a:uLnTx/>
              <a:uFillTx/>
              <a:latin typeface="Arial"/>
              <a:ea typeface="+mn-ea"/>
              <a:cs typeface="+mn-cs"/>
            </a:endParaRPr>
          </a:p>
        </p:txBody>
      </p:sp>
      <p:sp>
        <p:nvSpPr>
          <p:cNvPr id="13" name="Text Placeholder 4">
            <a:extLst>
              <a:ext uri="{FF2B5EF4-FFF2-40B4-BE49-F238E27FC236}">
                <a16:creationId xmlns:a16="http://schemas.microsoft.com/office/drawing/2014/main" id="{8FD70117-7E60-488D-A7F6-B64950DC3B7A}"/>
              </a:ext>
            </a:extLst>
          </p:cNvPr>
          <p:cNvSpPr txBox="1">
            <a:spLocks/>
          </p:cNvSpPr>
          <p:nvPr/>
        </p:nvSpPr>
        <p:spPr>
          <a:xfrm>
            <a:off x="6115575" y="1288843"/>
            <a:ext cx="5763168" cy="4534759"/>
          </a:xfrm>
          <a:prstGeom prst="rect">
            <a:avLst/>
          </a:prstGeom>
          <a:ln>
            <a:solidFill>
              <a:srgbClr val="5C5B5A"/>
            </a:solidFill>
          </a:ln>
        </p:spPr>
        <p:txBody>
          <a:bodyPr vert="horz" lIns="91440" tIns="108000" rIns="91440" bIns="45720" numCol="1" spcCol="457200" rtlCol="0">
            <a:noAutofit/>
          </a:bodyPr>
          <a:lstStyle>
            <a:lvl1pPr marL="171450" indent="-171450" algn="l" defTabSz="914400" rtl="0" eaLnBrk="1" latinLnBrk="0" hangingPunct="1">
              <a:lnSpc>
                <a:spcPct val="100000"/>
              </a:lnSpc>
              <a:spcBef>
                <a:spcPts val="0"/>
              </a:spcBef>
              <a:spcAft>
                <a:spcPts val="600"/>
              </a:spcAft>
              <a:buFont typeface="Arial" panose="020B0604020202020204" pitchFamily="34" charset="0"/>
              <a:buChar char="•"/>
              <a:defRPr lang="en-US" sz="1600" kern="1200" dirty="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GB" sz="1200" b="1" i="0" u="none" strike="noStrike" kern="1200" cap="none" spc="0" normalizeH="0" baseline="0" noProof="0" dirty="0">
                <a:ln>
                  <a:noFill/>
                </a:ln>
                <a:solidFill>
                  <a:srgbClr val="009690"/>
                </a:solidFill>
                <a:effectLst/>
                <a:uLnTx/>
                <a:uFillTx/>
                <a:latin typeface="Arial" panose="020B0604020202020204" pitchFamily="34" charset="0"/>
                <a:ea typeface="+mn-ea"/>
                <a:cs typeface="Arial" panose="020B0604020202020204" pitchFamily="34" charset="0"/>
              </a:rPr>
              <a:t>Demographics:</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Those with mental ill health (42%)</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1200" dirty="0">
                <a:solidFill>
                  <a:srgbClr val="5C5B5A"/>
                </a:solidFill>
                <a:latin typeface="Arial" panose="020B0604020202020204" pitchFamily="34" charset="0"/>
                <a:cs typeface="Arial" panose="020B0604020202020204" pitchFamily="34" charset="0"/>
              </a:rPr>
              <a:t>Those with a condition that reduces their ability to do activities by a lot (37%)</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GB" sz="1200" b="1" i="0" u="none" strike="noStrike" kern="1200" cap="none" spc="0" normalizeH="0" baseline="0" noProof="0" dirty="0">
                <a:ln>
                  <a:noFill/>
                </a:ln>
                <a:solidFill>
                  <a:srgbClr val="009690"/>
                </a:solidFill>
                <a:effectLst/>
                <a:uLnTx/>
                <a:uFillTx/>
                <a:latin typeface="Arial" panose="020B0604020202020204" pitchFamily="34" charset="0"/>
                <a:ea typeface="+mn-ea"/>
                <a:cs typeface="Arial" panose="020B0604020202020204" pitchFamily="34" charset="0"/>
              </a:rPr>
              <a:t>Individual and/or family circumstance:</a:t>
            </a:r>
          </a:p>
          <a:p>
            <a:pPr>
              <a:spcAft>
                <a:spcPts val="200"/>
              </a:spcAft>
              <a:defRPr/>
            </a:pPr>
            <a:r>
              <a:rPr kumimoji="0" lang="en-GB" sz="12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Those renting (34%); including those renting from a housing association or trust (46%)</a:t>
            </a:r>
          </a:p>
          <a:p>
            <a:pPr>
              <a:spcAft>
                <a:spcPts val="200"/>
              </a:spcAft>
              <a:defRPr/>
            </a:pPr>
            <a:r>
              <a:rPr lang="en-GB" sz="1200" dirty="0">
                <a:solidFill>
                  <a:srgbClr val="5C5B5A"/>
                </a:solidFill>
                <a:latin typeface="Arial" panose="020B0604020202020204" pitchFamily="34" charset="0"/>
                <a:cs typeface="Arial" panose="020B0604020202020204" pitchFamily="34" charset="0"/>
              </a:rPr>
              <a:t>Those with low levels of happiness (46%)</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1200" dirty="0">
                <a:solidFill>
                  <a:srgbClr val="5C5B5A"/>
                </a:solidFill>
                <a:latin typeface="Arial" panose="020B0604020202020204" pitchFamily="34" charset="0"/>
                <a:cs typeface="Arial" panose="020B0604020202020204" pitchFamily="34" charset="0"/>
              </a:rPr>
              <a:t>Those with low levels of life satisfaction (45%)</a:t>
            </a:r>
          </a:p>
          <a:p>
            <a:pPr>
              <a:spcAft>
                <a:spcPts val="200"/>
              </a:spcAft>
              <a:defRPr/>
            </a:pPr>
            <a:r>
              <a:rPr lang="en-GB" sz="1200" dirty="0">
                <a:solidFill>
                  <a:srgbClr val="5C5B5A"/>
                </a:solidFill>
                <a:latin typeface="Arial" panose="020B0604020202020204" pitchFamily="34" charset="0"/>
                <a:cs typeface="Arial" panose="020B0604020202020204" pitchFamily="34" charset="0"/>
              </a:rPr>
              <a:t>Those who do not feel like life is worthwhile (44%)</a:t>
            </a:r>
          </a:p>
          <a:p>
            <a:pPr>
              <a:spcAft>
                <a:spcPts val="200"/>
              </a:spcAft>
              <a:defRPr/>
            </a:pPr>
            <a:r>
              <a:rPr lang="en-GB" sz="1200" dirty="0">
                <a:solidFill>
                  <a:srgbClr val="5C5B5A"/>
                </a:solidFill>
                <a:latin typeface="Arial" panose="020B0604020202020204" pitchFamily="34" charset="0"/>
                <a:cs typeface="Arial" panose="020B0604020202020204" pitchFamily="34" charset="0"/>
              </a:rPr>
              <a:t>Those who are seeking help with their debt (43%)</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Those who would not recommend their local area (32%) </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1200" dirty="0">
                <a:solidFill>
                  <a:srgbClr val="5C5B5A"/>
                </a:solidFill>
                <a:latin typeface="Arial" panose="020B0604020202020204" pitchFamily="34" charset="0"/>
                <a:cs typeface="Arial" panose="020B0604020202020204" pitchFamily="34" charset="0"/>
              </a:rPr>
              <a:t>Those living in Bolton (40%)</a:t>
            </a:r>
            <a:endParaRPr kumimoji="0" lang="en-GB" sz="12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1200" dirty="0">
                <a:solidFill>
                  <a:srgbClr val="5C5B5A"/>
                </a:solidFill>
                <a:latin typeface="Arial" panose="020B0604020202020204" pitchFamily="34" charset="0"/>
                <a:cs typeface="Arial" panose="020B0604020202020204" pitchFamily="34" charset="0"/>
              </a:rPr>
              <a:t>Those who have lived in the local area for 6-10 years (33%) or Those finding it difficult to afford their rent or mortgage payments (33%)</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1200" dirty="0">
                <a:solidFill>
                  <a:srgbClr val="5C5B5A"/>
                </a:solidFill>
                <a:latin typeface="Arial" panose="020B0604020202020204" pitchFamily="34" charset="0"/>
                <a:cs typeface="Arial" panose="020B0604020202020204" pitchFamily="34" charset="0"/>
              </a:rPr>
              <a:t>Those unable to save money in the next year (31%)</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1200" dirty="0">
                <a:solidFill>
                  <a:srgbClr val="5C5B5A"/>
                </a:solidFill>
                <a:latin typeface="Arial" panose="020B0604020202020204" pitchFamily="34" charset="0"/>
                <a:cs typeface="Arial" panose="020B0604020202020204" pitchFamily="34" charset="0"/>
              </a:rPr>
              <a:t>Those finding it difficult to afford their energy costs (31%)</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1200" dirty="0">
                <a:solidFill>
                  <a:srgbClr val="5C5B5A"/>
                </a:solidFill>
                <a:latin typeface="Arial" panose="020B0604020202020204" pitchFamily="34" charset="0"/>
                <a:cs typeface="Arial" panose="020B0604020202020204" pitchFamily="34" charset="0"/>
              </a:rPr>
              <a:t>Those with high levels of anxiety (30%)</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1200" dirty="0">
                <a:solidFill>
                  <a:srgbClr val="5C5B5A"/>
                </a:solidFill>
                <a:latin typeface="Arial" panose="020B0604020202020204" pitchFamily="34" charset="0"/>
                <a:cs typeface="Arial" panose="020B0604020202020204" pitchFamily="34" charset="0"/>
              </a:rPr>
              <a:t>Those worried about the rising costs of living (29%)</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GB" sz="1200" dirty="0">
              <a:solidFill>
                <a:srgbClr val="5C5B5A"/>
              </a:solidFill>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endParaRPr kumimoji="0" lang="en-GB" sz="12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endParaRPr>
          </a:p>
        </p:txBody>
      </p:sp>
      <p:sp>
        <p:nvSpPr>
          <p:cNvPr id="4" name="Footer Placeholder 4">
            <a:extLst>
              <a:ext uri="{FF2B5EF4-FFF2-40B4-BE49-F238E27FC236}">
                <a16:creationId xmlns:a16="http://schemas.microsoft.com/office/drawing/2014/main" id="{91F380E3-FE07-3AE9-7766-7220C665DF18}"/>
              </a:ext>
            </a:extLst>
          </p:cNvPr>
          <p:cNvSpPr txBox="1">
            <a:spLocks/>
          </p:cNvSpPr>
          <p:nvPr/>
        </p:nvSpPr>
        <p:spPr>
          <a:xfrm>
            <a:off x="242596" y="6358899"/>
            <a:ext cx="11082698"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CL3. Have you had to borrow more money or use more credit than usual in the last month, compared to a year ago? CL3E. Which of the following statements best describes your situation in relation to your current level of debt? Unweighted base: Survey 7, 1488 (All respondents); 484 (All who have borrowed more money / used more credit)</a:t>
            </a:r>
          </a:p>
        </p:txBody>
      </p:sp>
      <p:sp>
        <p:nvSpPr>
          <p:cNvPr id="10" name="Slide Number Placeholder 4">
            <a:extLst>
              <a:ext uri="{FF2B5EF4-FFF2-40B4-BE49-F238E27FC236}">
                <a16:creationId xmlns:a16="http://schemas.microsoft.com/office/drawing/2014/main" id="{9CD072F9-3D03-4404-B548-BA13CA892026}"/>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39</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9" name="TextBox 8">
            <a:extLst>
              <a:ext uri="{FF2B5EF4-FFF2-40B4-BE49-F238E27FC236}">
                <a16:creationId xmlns:a16="http://schemas.microsoft.com/office/drawing/2014/main" id="{A5090AF7-3493-4DA2-8C4D-564DA27A4FDE}"/>
              </a:ext>
            </a:extLst>
          </p:cNvPr>
          <p:cNvSpPr txBox="1"/>
          <p:nvPr/>
        </p:nvSpPr>
        <p:spPr>
          <a:xfrm>
            <a:off x="9148731" y="6655139"/>
            <a:ext cx="5107821"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 *Groups with a base size below 50 are not included</a:t>
            </a:r>
            <a:endParaRPr kumimoji="0" lang="en-GB" sz="10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8188630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77BB602-D932-DA67-33B2-58A7CA941A15}"/>
              </a:ext>
            </a:extLst>
          </p:cNvPr>
          <p:cNvSpPr>
            <a:spLocks noGrp="1"/>
          </p:cNvSpPr>
          <p:nvPr>
            <p:ph type="title"/>
          </p:nvPr>
        </p:nvSpPr>
        <p:spPr>
          <a:xfrm>
            <a:off x="586799" y="225693"/>
            <a:ext cx="11017824" cy="926623"/>
          </a:xfrm>
        </p:spPr>
        <p:txBody>
          <a:bodyPr>
            <a:normAutofit/>
          </a:bodyPr>
          <a:lstStyle/>
          <a:p>
            <a:r>
              <a:rPr lang="en-GB" sz="1800" b="1" dirty="0"/>
              <a:t>Background</a:t>
            </a:r>
          </a:p>
        </p:txBody>
      </p:sp>
      <p:sp>
        <p:nvSpPr>
          <p:cNvPr id="4" name="Text Placeholder 2">
            <a:extLst>
              <a:ext uri="{FF2B5EF4-FFF2-40B4-BE49-F238E27FC236}">
                <a16:creationId xmlns:a16="http://schemas.microsoft.com/office/drawing/2014/main" id="{2F8BFAD0-D6BB-75B4-5B90-46A39CE55BD7}"/>
              </a:ext>
            </a:extLst>
          </p:cNvPr>
          <p:cNvSpPr txBox="1">
            <a:spLocks/>
          </p:cNvSpPr>
          <p:nvPr/>
        </p:nvSpPr>
        <p:spPr>
          <a:xfrm>
            <a:off x="586798" y="586811"/>
            <a:ext cx="11017825" cy="5733977"/>
          </a:xfrm>
          <a:prstGeom prst="rect">
            <a:avLst/>
          </a:prstGeom>
          <a:ln>
            <a:noFill/>
          </a:ln>
        </p:spPr>
        <p:txBody>
          <a:bodyPr lIns="45720" tIns="45720" rIns="45720" bIns="45720" anchor="t">
            <a:noAutofit/>
          </a:bodyPr>
          <a:lstStyle>
            <a:lvl1pPr marL="228600" indent="-228600" algn="l" defTabSz="914400" rtl="0" eaLnBrk="1" latinLnBrk="0" hangingPunct="1">
              <a:lnSpc>
                <a:spcPct val="90000"/>
              </a:lnSpc>
              <a:spcBef>
                <a:spcPts val="1000"/>
              </a:spcBef>
              <a:buFont typeface="Arial"/>
              <a:buChar char="•"/>
              <a:defRPr sz="3600" kern="1200">
                <a:solidFill>
                  <a:srgbClr val="5C5B5A"/>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5C5B5A"/>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spcBef>
                <a:spcPts val="0"/>
              </a:spcBef>
              <a:spcAft>
                <a:spcPts val="600"/>
              </a:spcAft>
              <a:defRPr/>
            </a:pPr>
            <a:r>
              <a:rPr kumimoji="0" lang="en-GB" sz="1350" b="0" i="0" u="none" strike="noStrike" kern="1200" cap="none" spc="0" normalizeH="0" baseline="0" noProof="0" dirty="0">
                <a:ln>
                  <a:noFill/>
                </a:ln>
                <a:solidFill>
                  <a:srgbClr val="5C5B5A"/>
                </a:solidFill>
                <a:effectLst/>
                <a:uLnTx/>
                <a:uFillTx/>
                <a:latin typeface="Arial" panose="020B0604020202020204"/>
                <a:ea typeface="+mn-ea"/>
                <a:cs typeface="+mn-cs"/>
              </a:rPr>
              <a:t>This report presents summary findings for a quantitative survey carried out between 5</a:t>
            </a:r>
            <a:r>
              <a:rPr kumimoji="0" lang="en-GB" sz="1350" b="0" i="0" u="none" strike="noStrike" kern="1200" cap="none" spc="0" normalizeH="0" baseline="30000" noProof="0" dirty="0">
                <a:ln>
                  <a:noFill/>
                </a:ln>
                <a:solidFill>
                  <a:srgbClr val="5C5B5A"/>
                </a:solidFill>
                <a:effectLst/>
                <a:uLnTx/>
                <a:uFillTx/>
                <a:latin typeface="Arial" panose="020B0604020202020204"/>
                <a:ea typeface="+mn-ea"/>
                <a:cs typeface="+mn-cs"/>
              </a:rPr>
              <a:t>th</a:t>
            </a:r>
            <a:r>
              <a:rPr kumimoji="0" lang="en-GB" sz="1350" b="0" i="0" u="none" strike="noStrike" kern="1200" cap="none" spc="0" normalizeH="0" baseline="0" noProof="0" dirty="0">
                <a:ln>
                  <a:noFill/>
                </a:ln>
                <a:solidFill>
                  <a:srgbClr val="5C5B5A"/>
                </a:solidFill>
                <a:effectLst/>
                <a:uLnTx/>
                <a:uFillTx/>
                <a:latin typeface="Arial" panose="020B0604020202020204"/>
                <a:ea typeface="+mn-ea"/>
                <a:cs typeface="+mn-cs"/>
              </a:rPr>
              <a:t> and</a:t>
            </a:r>
            <a:r>
              <a:rPr lang="en-GB" sz="1350" dirty="0">
                <a:latin typeface="Arial" panose="020B0604020202020204"/>
              </a:rPr>
              <a:t> 22</a:t>
            </a:r>
            <a:r>
              <a:rPr lang="en-GB" sz="1350" baseline="30000" dirty="0">
                <a:latin typeface="Arial" panose="020B0604020202020204"/>
              </a:rPr>
              <a:t>nd</a:t>
            </a:r>
            <a:r>
              <a:rPr lang="en-GB" sz="1350" dirty="0">
                <a:latin typeface="Arial" panose="020B0604020202020204"/>
              </a:rPr>
              <a:t> May</a:t>
            </a:r>
            <a:r>
              <a:rPr kumimoji="0" lang="en-GB" sz="1350" b="0" i="0" u="none" strike="noStrike" kern="1200" cap="none" spc="0" normalizeH="0" baseline="0" noProof="0" dirty="0">
                <a:ln>
                  <a:noFill/>
                </a:ln>
                <a:solidFill>
                  <a:srgbClr val="5C5B5A"/>
                </a:solidFill>
                <a:effectLst/>
                <a:uLnTx/>
                <a:uFillTx/>
                <a:latin typeface="Arial" panose="020B0604020202020204"/>
                <a:ea typeface="+mn-ea"/>
                <a:cs typeface="+mn-cs"/>
              </a:rPr>
              <a:t> 2023, with a representative sample of </a:t>
            </a:r>
            <a:r>
              <a:rPr lang="en-GB" sz="1350" dirty="0">
                <a:latin typeface="Arial" panose="020B0604020202020204"/>
              </a:rPr>
              <a:t>1,488</a:t>
            </a:r>
            <a:r>
              <a:rPr kumimoji="0" lang="en-GB" sz="1350" b="0" i="0" u="none" strike="noStrike" kern="1200" cap="none" spc="0" normalizeH="0" baseline="0" noProof="0" dirty="0">
                <a:ln>
                  <a:noFill/>
                </a:ln>
                <a:solidFill>
                  <a:srgbClr val="5C5B5A"/>
                </a:solidFill>
                <a:effectLst/>
                <a:uLnTx/>
                <a:uFillTx/>
                <a:latin typeface="Arial" panose="020B0604020202020204"/>
                <a:ea typeface="+mn-ea"/>
                <a:cs typeface="+mn-cs"/>
              </a:rPr>
              <a:t> residents from across all ten Greater Manchester local authority areas.</a:t>
            </a:r>
            <a:r>
              <a:rPr lang="en-GB" sz="1350" dirty="0">
                <a:latin typeface="Arial" panose="020B0604020202020204"/>
              </a:rPr>
              <a:t> </a:t>
            </a:r>
            <a:endParaRPr kumimoji="0" lang="en-GB" sz="1350" b="0" i="0" u="none" strike="noStrike" kern="1200" cap="none" spc="0" normalizeH="0" baseline="0" noProof="0" dirty="0">
              <a:ln>
                <a:noFill/>
              </a:ln>
              <a:solidFill>
                <a:srgbClr val="5C5B5A"/>
              </a:solidFill>
              <a:effectLst/>
              <a:uLnTx/>
              <a:uFillTx/>
              <a:latin typeface="Arial" panose="020B0604020202020204"/>
              <a:ea typeface="+mn-ea"/>
              <a:cs typeface="+mn-cs"/>
            </a:endParaRPr>
          </a:p>
          <a:p>
            <a:pPr>
              <a:lnSpc>
                <a:spcPct val="100000"/>
              </a:lnSpc>
              <a:spcBef>
                <a:spcPts val="0"/>
              </a:spcBef>
              <a:spcAft>
                <a:spcPts val="600"/>
              </a:spcAft>
              <a:defRPr/>
            </a:pPr>
            <a:r>
              <a:rPr kumimoji="0" lang="en-GB" sz="1350" b="0" i="0" u="none" strike="noStrike" kern="1200" cap="none" spc="0" normalizeH="0" baseline="0" noProof="0" dirty="0">
                <a:ln>
                  <a:noFill/>
                </a:ln>
                <a:solidFill>
                  <a:srgbClr val="5C5B5A"/>
                </a:solidFill>
                <a:effectLst/>
                <a:uLnTx/>
                <a:uFillTx/>
                <a:latin typeface="Arial" panose="020B0604020202020204"/>
                <a:ea typeface="+mn-ea"/>
                <a:cs typeface="+mn-cs"/>
              </a:rPr>
              <a:t>Data from May 2023 (survey 7) is presented alongside that from similar Greater Manchester resident surveys undertaken in February 2022 (survey 1), April 2022 (survey 2), September 2022 (survey 3), November 2022 (survey 4), January 2023 (survey 5) and March 2023 (survey 6).</a:t>
            </a:r>
            <a:r>
              <a:rPr lang="en-GB" sz="1350" dirty="0">
                <a:latin typeface="Arial" panose="020B0604020202020204"/>
              </a:rPr>
              <a:t> </a:t>
            </a:r>
            <a:endParaRPr lang="en-GB" sz="1350" b="0" i="0" u="none" strike="noStrike" kern="1200" cap="none" spc="0" normalizeH="0" baseline="0" noProof="0" dirty="0">
              <a:ln>
                <a:noFill/>
              </a:ln>
              <a:solidFill>
                <a:srgbClr val="5C5B5A"/>
              </a:solidFill>
              <a:effectLst/>
              <a:uLnTx/>
              <a:uFillTx/>
              <a:latin typeface="Arial" panose="020B0604020202020204"/>
              <a:cs typeface="Arial"/>
            </a:endParaRPr>
          </a:p>
          <a:p>
            <a:pPr marL="228600" marR="0" lvl="0" indent="-228600" algn="l" defTabSz="914400" rtl="0" eaLnBrk="1" fontAlgn="auto" latinLnBrk="0" hangingPunct="1">
              <a:lnSpc>
                <a:spcPct val="100000"/>
              </a:lnSpc>
              <a:spcBef>
                <a:spcPts val="0"/>
              </a:spcBef>
              <a:spcAft>
                <a:spcPts val="600"/>
              </a:spcAft>
              <a:buClrTx/>
              <a:buSzTx/>
              <a:buFont typeface="Arial"/>
              <a:buChar char="•"/>
              <a:tabLst/>
              <a:defRPr/>
            </a:pPr>
            <a:r>
              <a:rPr kumimoji="0" lang="en-GB" sz="1350" b="0" i="0" u="none" strike="noStrike" kern="1200" cap="none" spc="0" normalizeH="0" baseline="0" noProof="0" dirty="0">
                <a:ln>
                  <a:noFill/>
                </a:ln>
                <a:solidFill>
                  <a:srgbClr val="5C5B5A"/>
                </a:solidFill>
                <a:effectLst/>
                <a:uLnTx/>
                <a:uFillTx/>
                <a:latin typeface="Arial" panose="020B0604020202020204"/>
                <a:ea typeface="+mn-ea"/>
                <a:cs typeface="+mn-cs"/>
              </a:rPr>
              <a:t>These surveys build on the GMCA Covid-19 Tracker conducted between December 2020 and December 2021, by also looking at some key issues for the wider Greater Manchester Strategy and its vision for a fairer, greener and more prosperous city region. More information can be found on the next slide.</a:t>
            </a:r>
            <a:endParaRPr lang="en-GB" sz="1350" b="0" i="0" u="none" strike="noStrike" kern="1200" cap="none" spc="0" normalizeH="0" baseline="0" noProof="0" dirty="0">
              <a:ln>
                <a:noFill/>
              </a:ln>
              <a:solidFill>
                <a:srgbClr val="5C5B5A"/>
              </a:solidFill>
              <a:effectLst/>
              <a:uLnTx/>
              <a:uFillTx/>
              <a:latin typeface="Arial" panose="020B0604020202020204"/>
              <a:cs typeface="Arial"/>
            </a:endParaRPr>
          </a:p>
          <a:p>
            <a:pPr>
              <a:lnSpc>
                <a:spcPct val="100000"/>
              </a:lnSpc>
              <a:spcBef>
                <a:spcPts val="0"/>
              </a:spcBef>
              <a:spcAft>
                <a:spcPts val="600"/>
              </a:spcAft>
              <a:defRPr/>
            </a:pPr>
            <a:r>
              <a:rPr kumimoji="0" lang="en-GB" sz="1350" b="0" i="0" u="none" strike="noStrike" kern="1200" cap="none" spc="0" normalizeH="0" baseline="0" noProof="0" dirty="0">
                <a:ln>
                  <a:noFill/>
                </a:ln>
                <a:solidFill>
                  <a:srgbClr val="5C5B5A"/>
                </a:solidFill>
                <a:effectLst/>
                <a:uLnTx/>
                <a:uFillTx/>
                <a:latin typeface="Arial" panose="020B0604020202020204"/>
                <a:ea typeface="+mn-ea"/>
                <a:cs typeface="+mn-cs"/>
              </a:rPr>
              <a:t>To provide a national comparison, where available, Greater Manchester findings are presented alongside the most recent benchmarking data from relevant </a:t>
            </a:r>
            <a:r>
              <a:rPr lang="en-GB" sz="1350" dirty="0">
                <a:latin typeface="Arial" panose="020B0604020202020204"/>
              </a:rPr>
              <a:t>wider</a:t>
            </a:r>
            <a:r>
              <a:rPr kumimoji="0" lang="en-GB" sz="1350" b="0" i="0" u="none" strike="noStrike" kern="1200" cap="none" spc="0" normalizeH="0" baseline="0" noProof="0" dirty="0">
                <a:ln>
                  <a:noFill/>
                </a:ln>
                <a:solidFill>
                  <a:srgbClr val="5C5B5A"/>
                </a:solidFill>
                <a:effectLst/>
                <a:uLnTx/>
                <a:uFillTx/>
                <a:latin typeface="Arial" panose="020B0604020202020204"/>
                <a:ea typeface="+mn-ea"/>
                <a:cs typeface="+mn-cs"/>
              </a:rPr>
              <a:t> surveys</a:t>
            </a:r>
            <a:r>
              <a:rPr lang="en-GB" sz="1350" dirty="0">
                <a:latin typeface="Arial" panose="020B0604020202020204"/>
              </a:rPr>
              <a:t> (for example, the Office of National Statistics Opinions and Lifestyle Survey).</a:t>
            </a:r>
            <a:endParaRPr lang="en-GB" sz="1350" b="0" i="0" u="none" strike="noStrike" kern="1200" cap="none" spc="0" normalizeH="0" baseline="0" noProof="0" dirty="0">
              <a:ln>
                <a:noFill/>
              </a:ln>
              <a:solidFill>
                <a:srgbClr val="5C5B5A"/>
              </a:solidFill>
              <a:effectLst/>
              <a:uLnTx/>
              <a:uFillTx/>
              <a:latin typeface="Arial" panose="020B0604020202020204"/>
              <a:cs typeface="Arial"/>
            </a:endParaRPr>
          </a:p>
          <a:p>
            <a:pPr>
              <a:lnSpc>
                <a:spcPct val="100000"/>
              </a:lnSpc>
              <a:spcBef>
                <a:spcPts val="0"/>
              </a:spcBef>
              <a:spcAft>
                <a:spcPts val="600"/>
              </a:spcAft>
              <a:defRPr/>
            </a:pPr>
            <a:r>
              <a:rPr kumimoji="0" lang="en-GB" sz="1350" b="0" i="0" u="none" strike="noStrike" kern="1200" cap="none" spc="0" normalizeH="0" baseline="0" noProof="0" dirty="0">
                <a:ln>
                  <a:noFill/>
                </a:ln>
                <a:solidFill>
                  <a:srgbClr val="5C5B5A"/>
                </a:solidFill>
                <a:effectLst/>
                <a:uLnTx/>
                <a:uFillTx/>
                <a:latin typeface="Arial" panose="020B0604020202020204"/>
                <a:ea typeface="+mn-ea"/>
                <a:cs typeface="+mn-cs"/>
              </a:rPr>
              <a:t>In presenting Greater Manchester data, results from surveys 5, 6 and 7 have been merged where possible. This allows for larger and therefore more stable and robust sample sizes for analysis into specific sub-groups within the overall population over a </a:t>
            </a:r>
            <a:r>
              <a:rPr lang="en-GB" sz="1350" dirty="0">
                <a:latin typeface="Arial" panose="020B0604020202020204"/>
              </a:rPr>
              <a:t>six-month</a:t>
            </a:r>
            <a:r>
              <a:rPr kumimoji="0" lang="en-GB" sz="1350" b="0" i="0" u="none" strike="noStrike" kern="1200" cap="none" spc="0" normalizeH="0" baseline="0" noProof="0" dirty="0">
                <a:ln>
                  <a:noFill/>
                </a:ln>
                <a:solidFill>
                  <a:srgbClr val="5C5B5A"/>
                </a:solidFill>
                <a:effectLst/>
                <a:uLnTx/>
                <a:uFillTx/>
                <a:latin typeface="Arial" panose="020B0604020202020204"/>
                <a:ea typeface="+mn-ea"/>
                <a:cs typeface="+mn-cs"/>
              </a:rPr>
              <a:t> period. The following approaches have been used, as </a:t>
            </a:r>
            <a:r>
              <a:rPr lang="en-GB" sz="1350" dirty="0">
                <a:latin typeface="Arial" panose="020B0604020202020204"/>
              </a:rPr>
              <a:t>these </a:t>
            </a:r>
            <a:r>
              <a:rPr kumimoji="0" lang="en-GB" sz="1350" b="0" i="0" u="none" strike="noStrike" kern="1200" cap="none" spc="0" normalizeH="0" baseline="0" noProof="0" dirty="0">
                <a:ln>
                  <a:noFill/>
                </a:ln>
                <a:solidFill>
                  <a:srgbClr val="5C5B5A"/>
                </a:solidFill>
                <a:effectLst/>
                <a:uLnTx/>
                <a:uFillTx/>
                <a:latin typeface="Arial" panose="020B0604020202020204"/>
                <a:ea typeface="+mn-ea"/>
                <a:cs typeface="+mn-cs"/>
              </a:rPr>
              <a:t>felt most appropriate for the datasets in each theme:</a:t>
            </a:r>
            <a:endParaRPr lang="en-GB" sz="1350" b="0" i="0" u="none" strike="noStrike" kern="1200" cap="none" spc="0" normalizeH="0" baseline="0" noProof="0" dirty="0">
              <a:ln>
                <a:noFill/>
              </a:ln>
              <a:solidFill>
                <a:srgbClr val="5C5B5A"/>
              </a:solidFill>
              <a:effectLst/>
              <a:uLnTx/>
              <a:uFillTx/>
              <a:latin typeface="Arial" panose="020B0604020202020204"/>
              <a:cs typeface="Arial"/>
            </a:endParaRPr>
          </a:p>
          <a:p>
            <a:pPr lvl="1">
              <a:lnSpc>
                <a:spcPct val="100000"/>
              </a:lnSpc>
              <a:spcBef>
                <a:spcPts val="0"/>
              </a:spcBef>
              <a:spcAft>
                <a:spcPts val="600"/>
              </a:spcAft>
              <a:defRPr/>
            </a:pPr>
            <a:r>
              <a:rPr kumimoji="0" lang="en-GB" sz="1350" b="0" i="0" u="none" strike="noStrike" kern="1200" cap="none" spc="0" normalizeH="0" baseline="0" noProof="0" dirty="0">
                <a:ln>
                  <a:noFill/>
                </a:ln>
                <a:solidFill>
                  <a:srgbClr val="5C5B5A"/>
                </a:solidFill>
                <a:effectLst/>
                <a:uLnTx/>
                <a:uFillTx/>
                <a:latin typeface="Arial" panose="020B0604020202020204"/>
                <a:ea typeface="+mn-ea"/>
                <a:cs typeface="+mn-cs"/>
              </a:rPr>
              <a:t>ensuring digital inclusion for all – merged data for surveys 5+6+7 is used</a:t>
            </a:r>
            <a:endParaRPr lang="en-GB" sz="1350" b="0" i="0" u="none" strike="noStrike" kern="1200" cap="none" spc="0" normalizeH="0" baseline="0" noProof="0" dirty="0">
              <a:ln>
                <a:noFill/>
              </a:ln>
              <a:solidFill>
                <a:srgbClr val="5C5B5A"/>
              </a:solidFill>
              <a:effectLst/>
              <a:uLnTx/>
              <a:uFillTx/>
              <a:latin typeface="Arial" panose="020B0604020202020204"/>
              <a:cs typeface="Arial"/>
            </a:endParaRPr>
          </a:p>
          <a:p>
            <a:pPr lvl="1">
              <a:lnSpc>
                <a:spcPct val="100000"/>
              </a:lnSpc>
              <a:spcBef>
                <a:spcPts val="0"/>
              </a:spcBef>
              <a:spcAft>
                <a:spcPts val="600"/>
              </a:spcAft>
              <a:defRPr/>
            </a:pPr>
            <a:r>
              <a:rPr kumimoji="0" lang="en-GB" sz="1350" b="0" i="0" u="none" strike="noStrike" kern="1200" cap="none" spc="0" normalizeH="0" baseline="0" noProof="0" dirty="0">
                <a:ln>
                  <a:noFill/>
                </a:ln>
                <a:solidFill>
                  <a:srgbClr val="5C5B5A"/>
                </a:solidFill>
                <a:effectLst/>
                <a:uLnTx/>
                <a:uFillTx/>
                <a:latin typeface="Arial" panose="020B0604020202020204"/>
                <a:ea typeface="+mn-ea"/>
                <a:cs typeface="+mn-cs"/>
              </a:rPr>
              <a:t>cost of living – data from individual surveys is shown separately, along with merged results for surveys </a:t>
            </a:r>
            <a:r>
              <a:rPr lang="en-GB" sz="1350" dirty="0">
                <a:latin typeface="Arial" panose="020B0604020202020204"/>
              </a:rPr>
              <a:t>5+6+7</a:t>
            </a:r>
            <a:endParaRPr lang="en-GB" sz="1350" b="0" i="0" u="none" strike="noStrike" kern="1200" cap="none" spc="0" normalizeH="0" baseline="0" noProof="0" dirty="0">
              <a:ln>
                <a:noFill/>
              </a:ln>
              <a:solidFill>
                <a:srgbClr val="5C5B5A"/>
              </a:solidFill>
              <a:effectLst/>
              <a:uLnTx/>
              <a:uFillTx/>
              <a:latin typeface="Arial" panose="020B0604020202020204"/>
              <a:cs typeface="Arial"/>
            </a:endParaRPr>
          </a:p>
          <a:p>
            <a:pPr marL="228600" marR="0" lvl="0" indent="-228600" algn="l" defTabSz="914400" rtl="0" eaLnBrk="1" fontAlgn="auto" latinLnBrk="0" hangingPunct="1">
              <a:lnSpc>
                <a:spcPct val="100000"/>
              </a:lnSpc>
              <a:spcBef>
                <a:spcPts val="0"/>
              </a:spcBef>
              <a:spcAft>
                <a:spcPts val="600"/>
              </a:spcAft>
              <a:buClrTx/>
              <a:buSzTx/>
              <a:buFont typeface="Arial"/>
              <a:buChar char="•"/>
              <a:tabLst/>
              <a:defRPr/>
            </a:pPr>
            <a:r>
              <a:rPr kumimoji="0" lang="en-GB" sz="1350" b="0" i="0" u="none" strike="noStrike" kern="1200" cap="none" spc="0" normalizeH="0" baseline="0" noProof="0" dirty="0">
                <a:ln>
                  <a:noFill/>
                </a:ln>
                <a:solidFill>
                  <a:srgbClr val="5C5B5A"/>
                </a:solidFill>
                <a:effectLst/>
                <a:uLnTx/>
                <a:uFillTx/>
                <a:latin typeface="Arial" panose="020B0604020202020204"/>
                <a:ea typeface="+mn-ea"/>
                <a:cs typeface="+mn-cs"/>
              </a:rPr>
              <a:t>These surveys will continue on a bi-monthly basis, initially until spring 2024. These regular ongoing insights are designed to give stakeholders information about where to target support, communications / engagement activities and resources to improve the lives of Greater Manchester residents.</a:t>
            </a:r>
            <a:endParaRPr lang="en-GB" sz="1350" b="0" i="0" u="none" strike="noStrike" kern="1200" cap="none" spc="0" normalizeH="0" baseline="0" noProof="0" dirty="0">
              <a:ln>
                <a:noFill/>
              </a:ln>
              <a:solidFill>
                <a:srgbClr val="5C5B5A"/>
              </a:solidFill>
              <a:effectLst/>
              <a:uLnTx/>
              <a:uFillTx/>
              <a:latin typeface="Arial" panose="020B0604020202020204"/>
              <a:cs typeface="Arial"/>
            </a:endParaRPr>
          </a:p>
          <a:p>
            <a:pPr marL="0" marR="0" lvl="0" indent="0" algn="l" defTabSz="914400" rtl="0" eaLnBrk="1" fontAlgn="auto" latinLnBrk="0" hangingPunct="1">
              <a:lnSpc>
                <a:spcPct val="90000"/>
              </a:lnSpc>
              <a:spcBef>
                <a:spcPts val="1000"/>
              </a:spcBef>
              <a:spcAft>
                <a:spcPts val="0"/>
              </a:spcAft>
              <a:buClrTx/>
              <a:buSzTx/>
              <a:buNone/>
              <a:tabLst/>
              <a:defRPr/>
            </a:pPr>
            <a:endParaRPr kumimoji="0" lang="en-GB" sz="1300" b="0" i="0" u="none" strike="noStrike" kern="1200" cap="none" spc="0" normalizeH="0" baseline="0" noProof="0" dirty="0">
              <a:ln>
                <a:noFill/>
              </a:ln>
              <a:solidFill>
                <a:srgbClr val="5C5B5A"/>
              </a:solidFill>
              <a:effectLst/>
              <a:uLnTx/>
              <a:uFillTx/>
              <a:latin typeface="Arial" panose="020B0604020202020204"/>
              <a:ea typeface="+mn-ea"/>
              <a:cs typeface="+mn-cs"/>
            </a:endParaRPr>
          </a:p>
        </p:txBody>
      </p:sp>
      <p:sp>
        <p:nvSpPr>
          <p:cNvPr id="6" name="Slide Number Placeholder 4">
            <a:extLst>
              <a:ext uri="{FF2B5EF4-FFF2-40B4-BE49-F238E27FC236}">
                <a16:creationId xmlns:a16="http://schemas.microsoft.com/office/drawing/2014/main" id="{02F6667E-0ED3-42DD-8AED-A92F5D04128C}"/>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9234281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276CDE-5912-4FA2-866A-6E5EC2BEE47A}"/>
              </a:ext>
            </a:extLst>
          </p:cNvPr>
          <p:cNvSpPr>
            <a:spLocks noGrp="1"/>
          </p:cNvSpPr>
          <p:nvPr>
            <p:ph type="title"/>
          </p:nvPr>
        </p:nvSpPr>
        <p:spPr>
          <a:xfrm>
            <a:off x="586798" y="224248"/>
            <a:ext cx="11116501" cy="792832"/>
          </a:xfrm>
        </p:spPr>
        <p:txBody>
          <a:bodyPr>
            <a:noAutofit/>
          </a:bodyPr>
          <a:lstStyle/>
          <a:p>
            <a:r>
              <a:rPr lang="en-GB" sz="1800" b="1" dirty="0">
                <a:solidFill>
                  <a:srgbClr val="5C5B5A"/>
                </a:solidFill>
                <a:latin typeface="Arial"/>
                <a:cs typeface="Arial"/>
              </a:rPr>
              <a:t>Only four in ten (40%) of those who say they are experiencing difficulties with their level of debt have sought help from family, friends, public services or the VCSE sector</a:t>
            </a:r>
          </a:p>
        </p:txBody>
      </p:sp>
      <p:sp>
        <p:nvSpPr>
          <p:cNvPr id="16" name="TextBox 15">
            <a:extLst>
              <a:ext uri="{FF2B5EF4-FFF2-40B4-BE49-F238E27FC236}">
                <a16:creationId xmlns:a16="http://schemas.microsoft.com/office/drawing/2014/main" id="{3FF3CE78-9174-FFA5-5419-8FAC2D196101}"/>
              </a:ext>
              <a:ext uri="{C183D7F6-B498-43B3-948B-1728B52AA6E4}">
                <adec:decorative xmlns:adec="http://schemas.microsoft.com/office/drawing/2017/decorative" val="0"/>
              </a:ext>
            </a:extLst>
          </p:cNvPr>
          <p:cNvSpPr txBox="1"/>
          <p:nvPr/>
        </p:nvSpPr>
        <p:spPr>
          <a:xfrm>
            <a:off x="2413286" y="1070050"/>
            <a:ext cx="7365429" cy="43088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5C5B5A"/>
                </a:solidFill>
                <a:effectLst/>
                <a:uLnTx/>
                <a:uFillTx/>
                <a:latin typeface="Arial"/>
                <a:ea typeface="+mn-ea"/>
                <a:cs typeface="+mn-cs"/>
              </a:rPr>
              <a:t>Among those </a:t>
            </a:r>
            <a:r>
              <a:rPr lang="en-GB" sz="1400" b="1" dirty="0">
                <a:solidFill>
                  <a:srgbClr val="5C5B5A"/>
                </a:solidFill>
                <a:latin typeface="Arial"/>
              </a:rPr>
              <a:t>experiencing some difficulty, h</a:t>
            </a:r>
            <a:r>
              <a:rPr kumimoji="0" lang="en-GB" sz="1400" b="1" i="0" u="none" strike="noStrike" kern="1200" cap="none" spc="0" normalizeH="0" baseline="0" noProof="0" dirty="0">
                <a:ln>
                  <a:noFill/>
                </a:ln>
                <a:solidFill>
                  <a:srgbClr val="5C5B5A"/>
                </a:solidFill>
                <a:effectLst/>
                <a:uLnTx/>
                <a:uFillTx/>
                <a:latin typeface="Arial"/>
                <a:ea typeface="+mn-ea"/>
                <a:cs typeface="+mn-cs"/>
              </a:rPr>
              <a:t>ave you tried to seek help with your debt through any of the following options?</a:t>
            </a:r>
          </a:p>
        </p:txBody>
      </p:sp>
      <p:sp>
        <p:nvSpPr>
          <p:cNvPr id="11" name="Footer Placeholder 4">
            <a:extLst>
              <a:ext uri="{FF2B5EF4-FFF2-40B4-BE49-F238E27FC236}">
                <a16:creationId xmlns:a16="http://schemas.microsoft.com/office/drawing/2014/main" id="{4CE35C92-2B85-4A92-A8E4-951AE7DE3D96}"/>
              </a:ext>
            </a:extLst>
          </p:cNvPr>
          <p:cNvSpPr txBox="1">
            <a:spLocks/>
          </p:cNvSpPr>
          <p:nvPr/>
        </p:nvSpPr>
        <p:spPr>
          <a:xfrm>
            <a:off x="414381" y="6414701"/>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CL23. Have you tried to seek help with your debt through any of the following options?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 Unweighted base: 342 (All who struggle with debt)</a:t>
            </a:r>
          </a:p>
        </p:txBody>
      </p:sp>
      <p:sp>
        <p:nvSpPr>
          <p:cNvPr id="21" name="Slide Number Placeholder 4">
            <a:extLst>
              <a:ext uri="{FF2B5EF4-FFF2-40B4-BE49-F238E27FC236}">
                <a16:creationId xmlns:a16="http://schemas.microsoft.com/office/drawing/2014/main" id="{B1F361A2-FC4E-452C-BD05-1B49C380CF76}"/>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40</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graphicFrame>
        <p:nvGraphicFramePr>
          <p:cNvPr id="18" name="Chart 17" descr="Bar chart showing which organisations or sources respondents have used to seek help with their debt. 57% are sought help from any of these organisations. 33% have sought help from their friends and family. ">
            <a:extLst>
              <a:ext uri="{FF2B5EF4-FFF2-40B4-BE49-F238E27FC236}">
                <a16:creationId xmlns:a16="http://schemas.microsoft.com/office/drawing/2014/main" id="{3E178436-B827-F665-BD65-F5C8BE8E23F0}"/>
              </a:ext>
            </a:extLst>
          </p:cNvPr>
          <p:cNvGraphicFramePr/>
          <p:nvPr>
            <p:extLst>
              <p:ext uri="{D42A27DB-BD31-4B8C-83A1-F6EECF244321}">
                <p14:modId xmlns:p14="http://schemas.microsoft.com/office/powerpoint/2010/main" val="1893874690"/>
              </p:ext>
            </p:extLst>
          </p:nvPr>
        </p:nvGraphicFramePr>
        <p:xfrm>
          <a:off x="-1469071" y="1546417"/>
          <a:ext cx="8439524" cy="4775799"/>
        </p:xfrm>
        <a:graphic>
          <a:graphicData uri="http://schemas.openxmlformats.org/drawingml/2006/chart">
            <c:chart xmlns:c="http://schemas.openxmlformats.org/drawingml/2006/chart" xmlns:r="http://schemas.openxmlformats.org/officeDocument/2006/relationships" r:id="rId3"/>
          </a:graphicData>
        </a:graphic>
      </p:graphicFrame>
      <p:sp>
        <p:nvSpPr>
          <p:cNvPr id="43" name="TextBox 42">
            <a:extLst>
              <a:ext uri="{FF2B5EF4-FFF2-40B4-BE49-F238E27FC236}">
                <a16:creationId xmlns:a16="http://schemas.microsoft.com/office/drawing/2014/main" id="{1DF699FA-ED9B-CD22-4671-DD89D466C6AD}"/>
              </a:ext>
              <a:ext uri="{C183D7F6-B498-43B3-948B-1728B52AA6E4}">
                <adec:decorative xmlns:adec="http://schemas.microsoft.com/office/drawing/2017/decorative" val="1"/>
              </a:ext>
            </a:extLst>
          </p:cNvPr>
          <p:cNvSpPr txBox="1"/>
          <p:nvPr/>
        </p:nvSpPr>
        <p:spPr>
          <a:xfrm>
            <a:off x="4489115" y="3173702"/>
            <a:ext cx="1844008" cy="1231106"/>
          </a:xfrm>
          <a:prstGeom prst="rect">
            <a:avLst/>
          </a:prstGeom>
          <a:noFill/>
          <a:ln>
            <a:noFill/>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200" b="1" dirty="0">
                <a:solidFill>
                  <a:srgbClr val="388A8C"/>
                </a:solidFill>
                <a:latin typeface="Arial"/>
              </a:rPr>
              <a:t>57%</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solidFill>
                  <a:srgbClr val="5C5B5A"/>
                </a:solidFill>
                <a:latin typeface="Arial"/>
              </a:rPr>
              <a:t>have sought help from any of these organisations</a:t>
            </a:r>
            <a:endParaRPr kumimoji="0" lang="en-GB" sz="1600" i="0" u="none" strike="noStrike" kern="1200" cap="none" spc="0" normalizeH="0" baseline="0" noProof="0" dirty="0">
              <a:ln>
                <a:noFill/>
              </a:ln>
              <a:solidFill>
                <a:srgbClr val="5C5B5A"/>
              </a:solidFill>
              <a:effectLst/>
              <a:uLnTx/>
              <a:uFillTx/>
              <a:latin typeface="Arial"/>
              <a:ea typeface="+mn-ea"/>
              <a:cs typeface="+mn-cs"/>
            </a:endParaRPr>
          </a:p>
        </p:txBody>
      </p:sp>
      <p:sp>
        <p:nvSpPr>
          <p:cNvPr id="2" name="Text Placeholder 7">
            <a:extLst>
              <a:ext uri="{FF2B5EF4-FFF2-40B4-BE49-F238E27FC236}">
                <a16:creationId xmlns:a16="http://schemas.microsoft.com/office/drawing/2014/main" id="{0C6E5DCA-EC74-E874-0BAD-31815941DFA3}"/>
              </a:ext>
            </a:extLst>
          </p:cNvPr>
          <p:cNvSpPr txBox="1">
            <a:spLocks/>
          </p:cNvSpPr>
          <p:nvPr/>
        </p:nvSpPr>
        <p:spPr>
          <a:xfrm>
            <a:off x="6951899" y="3644566"/>
            <a:ext cx="4653159" cy="391126"/>
          </a:xfrm>
          <a:prstGeom prst="rect">
            <a:avLst/>
          </a:prstGeom>
          <a:solidFill>
            <a:srgbClr val="5C5B5A"/>
          </a:solidFill>
          <a:ln>
            <a:solidFill>
              <a:srgbClr val="5C5B5A"/>
            </a:solidFill>
          </a:ln>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100" b="1" i="0" u="none" strike="noStrike" kern="1200" cap="none" spc="0" normalizeH="0" baseline="0" noProof="0" dirty="0">
                <a:ln>
                  <a:noFill/>
                </a:ln>
                <a:effectLst/>
                <a:uLnTx/>
                <a:uFillTx/>
                <a:latin typeface="Arial" panose="020B0604020202020204"/>
                <a:ea typeface="+mn-ea"/>
                <a:cs typeface="+mn-cs"/>
              </a:rPr>
              <a:t>Those who </a:t>
            </a:r>
            <a:r>
              <a:rPr lang="en-GB" sz="1100" u="sng" dirty="0">
                <a:latin typeface="Arial" panose="020B0604020202020204"/>
              </a:rPr>
              <a:t>have</a:t>
            </a:r>
            <a:r>
              <a:rPr lang="en-GB" sz="1100" dirty="0">
                <a:latin typeface="Arial" panose="020B0604020202020204"/>
              </a:rPr>
              <a:t> sought help with their debt more than average </a:t>
            </a:r>
            <a:r>
              <a:rPr kumimoji="0" lang="en-GB" sz="1100" b="1" i="0" u="none" strike="noStrike" kern="1200" cap="none" spc="0" normalizeH="0" baseline="0" noProof="0" dirty="0">
                <a:ln>
                  <a:noFill/>
                </a:ln>
                <a:effectLst/>
                <a:uLnTx/>
                <a:uFillTx/>
                <a:latin typeface="Arial" panose="020B0604020202020204"/>
                <a:ea typeface="+mn-ea"/>
                <a:cs typeface="+mn-cs"/>
              </a:rPr>
              <a:t>compared to the GM average (57%)</a:t>
            </a:r>
            <a:endParaRPr kumimoji="0" lang="en-GB" sz="1050" b="1" i="0" u="none" strike="noStrike" kern="1200" cap="none" spc="0" normalizeH="0" baseline="0" noProof="0" dirty="0">
              <a:ln>
                <a:noFill/>
              </a:ln>
              <a:effectLst/>
              <a:uLnTx/>
              <a:uFillTx/>
              <a:latin typeface="Arial"/>
              <a:ea typeface="+mn-ea"/>
              <a:cs typeface="+mn-cs"/>
            </a:endParaRPr>
          </a:p>
        </p:txBody>
      </p:sp>
      <p:sp>
        <p:nvSpPr>
          <p:cNvPr id="3" name="Text Placeholder 4">
            <a:extLst>
              <a:ext uri="{FF2B5EF4-FFF2-40B4-BE49-F238E27FC236}">
                <a16:creationId xmlns:a16="http://schemas.microsoft.com/office/drawing/2014/main" id="{09A8AB33-B2BC-8555-ADF0-9B5F29FB1572}"/>
              </a:ext>
            </a:extLst>
          </p:cNvPr>
          <p:cNvSpPr txBox="1">
            <a:spLocks/>
          </p:cNvSpPr>
          <p:nvPr/>
        </p:nvSpPr>
        <p:spPr>
          <a:xfrm>
            <a:off x="6949443" y="4035927"/>
            <a:ext cx="4653159" cy="1945449"/>
          </a:xfrm>
          <a:prstGeom prst="rect">
            <a:avLst/>
          </a:prstGeom>
          <a:ln>
            <a:solidFill>
              <a:srgbClr val="5C5B5A"/>
            </a:solidFill>
          </a:ln>
        </p:spPr>
        <p:txBody>
          <a:bodyPr vert="horz" lIns="91440" tIns="108000" rIns="91440" bIns="45720" numCol="1" spcCol="457200" rtlCol="0">
            <a:noAutofit/>
          </a:bodyPr>
          <a:lstStyle>
            <a:lvl1pPr marL="171450" indent="-171450" algn="l" defTabSz="914400" rtl="0" eaLnBrk="1" latinLnBrk="0" hangingPunct="1">
              <a:lnSpc>
                <a:spcPct val="100000"/>
              </a:lnSpc>
              <a:spcBef>
                <a:spcPts val="0"/>
              </a:spcBef>
              <a:spcAft>
                <a:spcPts val="600"/>
              </a:spcAft>
              <a:buFont typeface="Arial" panose="020B0604020202020204" pitchFamily="34" charset="0"/>
              <a:buChar char="•"/>
              <a:defRPr lang="en-US" sz="1600" kern="1200" dirty="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200"/>
              </a:spcAft>
              <a:defRPr/>
            </a:pPr>
            <a:r>
              <a:rPr lang="en-GB" sz="1200" dirty="0">
                <a:solidFill>
                  <a:srgbClr val="5C5B5A"/>
                </a:solidFill>
                <a:latin typeface="Arial" panose="020B0604020202020204" pitchFamily="34" charset="0"/>
                <a:cs typeface="Arial" panose="020B0604020202020204" pitchFamily="34" charset="0"/>
              </a:rPr>
              <a:t>Parents of children under 5 (74%)</a:t>
            </a:r>
            <a:endParaRPr kumimoji="0" lang="en-GB" sz="12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Those who have lived in their local area for 6-10 years (73%)</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1200" dirty="0">
                <a:solidFill>
                  <a:srgbClr val="5C5B5A"/>
                </a:solidFill>
                <a:latin typeface="Arial" panose="020B0604020202020204" pitchFamily="34" charset="0"/>
                <a:cs typeface="Arial" panose="020B0604020202020204" pitchFamily="34" charset="0"/>
              </a:rPr>
              <a:t>Renters (71%)</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Those with a disability (67%), including those with mental ill health (71%)</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1200" dirty="0">
                <a:solidFill>
                  <a:srgbClr val="5C5B5A"/>
                </a:solidFill>
                <a:latin typeface="Arial" panose="020B0604020202020204" pitchFamily="34" charset="0"/>
                <a:cs typeface="Arial" panose="020B0604020202020204" pitchFamily="34" charset="0"/>
              </a:rPr>
              <a:t>Those earning up to £15,599 (70%)</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Those with a condition that reduces their ability to do activities by a lot (70%) (61%)</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Those within racially minoritized </a:t>
            </a:r>
            <a:r>
              <a:rPr kumimoji="0" lang="en-GB" sz="1200" b="0" i="0" u="none" strike="noStrike" kern="1200" cap="none" spc="0" normalizeH="0" baseline="0" noProof="0" dirty="0" err="1">
                <a:ln>
                  <a:noFill/>
                </a:ln>
                <a:solidFill>
                  <a:srgbClr val="5C5B5A"/>
                </a:solidFill>
                <a:effectLst/>
                <a:uLnTx/>
                <a:uFillTx/>
                <a:latin typeface="Arial" panose="020B0604020202020204" pitchFamily="34" charset="0"/>
                <a:ea typeface="+mn-ea"/>
                <a:cs typeface="Arial" panose="020B0604020202020204" pitchFamily="34" charset="0"/>
              </a:rPr>
              <a:t>communi</a:t>
            </a:r>
            <a:r>
              <a:rPr lang="en-GB" sz="1200" dirty="0">
                <a:solidFill>
                  <a:srgbClr val="5C5B5A"/>
                </a:solidFill>
                <a:latin typeface="Arial" panose="020B0604020202020204" pitchFamily="34" charset="0"/>
                <a:cs typeface="Arial" panose="020B0604020202020204" pitchFamily="34" charset="0"/>
              </a:rPr>
              <a:t>ties (68%)</a:t>
            </a:r>
            <a:endParaRPr kumimoji="0" lang="en-GB" sz="12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GB" sz="1200" dirty="0">
              <a:solidFill>
                <a:srgbClr val="5C5B5A"/>
              </a:solidFill>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endParaRPr>
          </a:p>
        </p:txBody>
      </p:sp>
      <p:sp>
        <p:nvSpPr>
          <p:cNvPr id="7" name="Text Placeholder 7">
            <a:extLst>
              <a:ext uri="{FF2B5EF4-FFF2-40B4-BE49-F238E27FC236}">
                <a16:creationId xmlns:a16="http://schemas.microsoft.com/office/drawing/2014/main" id="{AC21B4CD-3F6A-C0A9-C862-C50DACDADA58}"/>
              </a:ext>
            </a:extLst>
          </p:cNvPr>
          <p:cNvSpPr txBox="1">
            <a:spLocks/>
          </p:cNvSpPr>
          <p:nvPr/>
        </p:nvSpPr>
        <p:spPr>
          <a:xfrm>
            <a:off x="6951900" y="1568498"/>
            <a:ext cx="4653159" cy="448480"/>
          </a:xfrm>
          <a:prstGeom prst="rect">
            <a:avLst/>
          </a:prstGeom>
          <a:solidFill>
            <a:srgbClr val="5C5B5A"/>
          </a:solidFill>
          <a:ln>
            <a:solidFill>
              <a:srgbClr val="5C5B5A"/>
            </a:solidFill>
          </a:ln>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100" b="1" i="0" u="none" strike="noStrike" kern="1200" cap="none" spc="0" normalizeH="0" baseline="0" noProof="0" dirty="0">
                <a:ln>
                  <a:noFill/>
                </a:ln>
                <a:effectLst/>
                <a:uLnTx/>
                <a:uFillTx/>
                <a:latin typeface="Arial" panose="020B0604020202020204"/>
                <a:ea typeface="+mn-ea"/>
                <a:cs typeface="+mn-cs"/>
              </a:rPr>
              <a:t>Those more likely </a:t>
            </a:r>
            <a:r>
              <a:rPr kumimoji="0" lang="en-GB" sz="1100" b="1" i="0" u="sng" strike="noStrike" kern="1200" cap="none" spc="0" normalizeH="0" baseline="0" noProof="0" dirty="0">
                <a:ln>
                  <a:noFill/>
                </a:ln>
                <a:effectLst/>
                <a:uLnTx/>
                <a:uFillTx/>
                <a:latin typeface="Arial" panose="020B0604020202020204"/>
                <a:ea typeface="+mn-ea"/>
                <a:cs typeface="+mn-cs"/>
              </a:rPr>
              <a:t>not</a:t>
            </a:r>
            <a:r>
              <a:rPr kumimoji="0" lang="en-GB" sz="1100" b="1" i="0" strike="noStrike" kern="1200" cap="none" spc="0" normalizeH="0" baseline="0" noProof="0" dirty="0">
                <a:ln>
                  <a:noFill/>
                </a:ln>
                <a:effectLst/>
                <a:uLnTx/>
                <a:uFillTx/>
                <a:latin typeface="Arial" panose="020B0604020202020204"/>
                <a:ea typeface="+mn-ea"/>
                <a:cs typeface="+mn-cs"/>
              </a:rPr>
              <a:t> </a:t>
            </a:r>
            <a:r>
              <a:rPr kumimoji="0" lang="en-GB" sz="1100" b="1" i="0" u="none" strike="noStrike" kern="1200" cap="none" spc="0" normalizeH="0" baseline="0" noProof="0" dirty="0">
                <a:ln>
                  <a:noFill/>
                </a:ln>
                <a:effectLst/>
                <a:uLnTx/>
                <a:uFillTx/>
                <a:latin typeface="Arial" panose="020B0604020202020204"/>
                <a:ea typeface="+mn-ea"/>
                <a:cs typeface="+mn-cs"/>
              </a:rPr>
              <a:t>to </a:t>
            </a:r>
            <a:r>
              <a:rPr lang="en-GB" sz="1100" dirty="0">
                <a:latin typeface="Arial" panose="020B0604020202020204"/>
              </a:rPr>
              <a:t>have not sought help with their debt using any of the options given compared to the GM average (40%)</a:t>
            </a:r>
            <a:endParaRPr kumimoji="0" lang="en-GB" sz="1050" b="1" i="0" u="none" strike="noStrike" kern="1200" cap="none" spc="0" normalizeH="0" baseline="0" noProof="0" dirty="0">
              <a:ln>
                <a:noFill/>
              </a:ln>
              <a:effectLst/>
              <a:uLnTx/>
              <a:uFillTx/>
              <a:latin typeface="Arial"/>
              <a:ea typeface="+mn-ea"/>
              <a:cs typeface="+mn-cs"/>
            </a:endParaRPr>
          </a:p>
        </p:txBody>
      </p:sp>
      <p:sp>
        <p:nvSpPr>
          <p:cNvPr id="8" name="Text Placeholder 4">
            <a:extLst>
              <a:ext uri="{FF2B5EF4-FFF2-40B4-BE49-F238E27FC236}">
                <a16:creationId xmlns:a16="http://schemas.microsoft.com/office/drawing/2014/main" id="{3A9EF694-24AE-E0E7-28E3-0F81C78AB73D}"/>
              </a:ext>
            </a:extLst>
          </p:cNvPr>
          <p:cNvSpPr txBox="1">
            <a:spLocks/>
          </p:cNvSpPr>
          <p:nvPr/>
        </p:nvSpPr>
        <p:spPr>
          <a:xfrm>
            <a:off x="6951899" y="1961481"/>
            <a:ext cx="4653159" cy="1676122"/>
          </a:xfrm>
          <a:prstGeom prst="rect">
            <a:avLst/>
          </a:prstGeom>
          <a:ln>
            <a:solidFill>
              <a:srgbClr val="5C5B5A"/>
            </a:solidFill>
          </a:ln>
        </p:spPr>
        <p:txBody>
          <a:bodyPr vert="horz" lIns="91440" tIns="108000" rIns="91440" bIns="45720" numCol="1" spcCol="457200" rtlCol="0">
            <a:noAutofit/>
          </a:bodyPr>
          <a:lstStyle>
            <a:lvl1pPr marL="171450" indent="-171450" algn="l" defTabSz="914400" rtl="0" eaLnBrk="1" latinLnBrk="0" hangingPunct="1">
              <a:lnSpc>
                <a:spcPct val="100000"/>
              </a:lnSpc>
              <a:spcBef>
                <a:spcPts val="0"/>
              </a:spcBef>
              <a:spcAft>
                <a:spcPts val="600"/>
              </a:spcAft>
              <a:buFont typeface="Arial" panose="020B0604020202020204" pitchFamily="34" charset="0"/>
              <a:buChar char="•"/>
              <a:defRPr lang="en-US" sz="1600" kern="1200" dirty="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200"/>
              </a:spcAft>
              <a:defRPr/>
            </a:pPr>
            <a:r>
              <a:rPr lang="en-GB" sz="1200" dirty="0">
                <a:solidFill>
                  <a:srgbClr val="5C5B5A"/>
                </a:solidFill>
                <a:latin typeface="Arial" panose="020B0604020202020204" pitchFamily="34" charset="0"/>
                <a:cs typeface="Arial" panose="020B0604020202020204" pitchFamily="34" charset="0"/>
              </a:rPr>
              <a:t>Those not on a prepayment meter, with no plans to switch (54%)</a:t>
            </a:r>
          </a:p>
          <a:p>
            <a:pPr>
              <a:spcAft>
                <a:spcPts val="200"/>
              </a:spcAft>
              <a:defRPr/>
            </a:pPr>
            <a:r>
              <a:rPr lang="en-GB" sz="1200" dirty="0">
                <a:solidFill>
                  <a:srgbClr val="5C5B5A"/>
                </a:solidFill>
                <a:latin typeface="Arial" panose="020B0604020202020204" pitchFamily="34" charset="0"/>
                <a:cs typeface="Arial" panose="020B0604020202020204" pitchFamily="34" charset="0"/>
              </a:rPr>
              <a:t>Those not seeking help with the cost of living (56%)</a:t>
            </a:r>
          </a:p>
          <a:p>
            <a:pPr>
              <a:spcAft>
                <a:spcPts val="200"/>
              </a:spcAft>
              <a:defRPr/>
            </a:pPr>
            <a:r>
              <a:rPr kumimoji="0" lang="en-GB" sz="12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Those earning over £52,000 (58%)</a:t>
            </a:r>
          </a:p>
          <a:p>
            <a:pPr>
              <a:spcAft>
                <a:spcPts val="200"/>
              </a:spcAft>
              <a:defRPr/>
            </a:pPr>
            <a:r>
              <a:rPr lang="en-GB" sz="1200" dirty="0">
                <a:solidFill>
                  <a:srgbClr val="5C5B5A"/>
                </a:solidFill>
                <a:latin typeface="Arial" panose="020B0604020202020204" pitchFamily="34" charset="0"/>
                <a:cs typeface="Arial" panose="020B0604020202020204" pitchFamily="34" charset="0"/>
              </a:rPr>
              <a:t>Those who own their property (52%), or it is being bought on a mortgage (53%)</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Those who have lived in their local area for more than 21 years (50%)</a:t>
            </a:r>
          </a:p>
        </p:txBody>
      </p:sp>
    </p:spTree>
    <p:extLst>
      <p:ext uri="{BB962C8B-B14F-4D97-AF65-F5344CB8AC3E}">
        <p14:creationId xmlns:p14="http://schemas.microsoft.com/office/powerpoint/2010/main" val="15949514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276CDE-5912-4FA2-866A-6E5EC2BEE47A}"/>
              </a:ext>
            </a:extLst>
          </p:cNvPr>
          <p:cNvSpPr>
            <a:spLocks noGrp="1"/>
          </p:cNvSpPr>
          <p:nvPr>
            <p:ph type="title"/>
          </p:nvPr>
        </p:nvSpPr>
        <p:spPr>
          <a:xfrm>
            <a:off x="405015" y="261903"/>
            <a:ext cx="11124029" cy="743698"/>
          </a:xfrm>
        </p:spPr>
        <p:txBody>
          <a:bodyPr anchor="t">
            <a:noAutofit/>
          </a:bodyPr>
          <a:lstStyle/>
          <a:p>
            <a:r>
              <a:rPr lang="en-GB" sz="1800" b="1" dirty="0"/>
              <a:t>Over half (53%) of respondents who have borrowed more money or used more credit are </a:t>
            </a:r>
            <a:r>
              <a:rPr lang="en-GB" sz="1800" b="1" dirty="0">
                <a:solidFill>
                  <a:srgbClr val="009690"/>
                </a:solidFill>
              </a:rPr>
              <a:t>worried about their ability to pay someone back</a:t>
            </a:r>
            <a:r>
              <a:rPr lang="en-GB" sz="1800" b="1" dirty="0"/>
              <a:t>. Over half (54%) are worried about their ability to pay the loan’s interest or the terms of the loan being changed suddenly </a:t>
            </a:r>
          </a:p>
        </p:txBody>
      </p:sp>
      <p:sp>
        <p:nvSpPr>
          <p:cNvPr id="9" name="TextBox 8">
            <a:extLst>
              <a:ext uri="{FF2B5EF4-FFF2-40B4-BE49-F238E27FC236}">
                <a16:creationId xmlns:a16="http://schemas.microsoft.com/office/drawing/2014/main" id="{A1AFE953-7AA9-4BB4-7B91-35E4DBB926A3}"/>
              </a:ext>
              <a:ext uri="{C183D7F6-B498-43B3-948B-1728B52AA6E4}">
                <adec:decorative xmlns:adec="http://schemas.microsoft.com/office/drawing/2017/decorative" val="0"/>
              </a:ext>
            </a:extLst>
          </p:cNvPr>
          <p:cNvSpPr txBox="1"/>
          <p:nvPr/>
        </p:nvSpPr>
        <p:spPr>
          <a:xfrm>
            <a:off x="2838755" y="1146453"/>
            <a:ext cx="6514491"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5C5B5A"/>
                </a:solidFill>
                <a:effectLst/>
                <a:uLnTx/>
                <a:uFillTx/>
                <a:latin typeface="Arial"/>
                <a:ea typeface="+mn-ea"/>
                <a:cs typeface="+mn-cs"/>
              </a:rPr>
              <a:t>Extent of worry about the following…</a:t>
            </a:r>
          </a:p>
        </p:txBody>
      </p:sp>
      <p:sp>
        <p:nvSpPr>
          <p:cNvPr id="2" name="TextBox 1">
            <a:extLst>
              <a:ext uri="{FF2B5EF4-FFF2-40B4-BE49-F238E27FC236}">
                <a16:creationId xmlns:a16="http://schemas.microsoft.com/office/drawing/2014/main" id="{099E733C-D989-9EC7-5A81-63C718C322C1}"/>
              </a:ext>
              <a:ext uri="{C183D7F6-B498-43B3-948B-1728B52AA6E4}">
                <adec:decorative xmlns:adec="http://schemas.microsoft.com/office/drawing/2017/decorative" val="1"/>
              </a:ext>
            </a:extLst>
          </p:cNvPr>
          <p:cNvSpPr txBox="1"/>
          <p:nvPr/>
        </p:nvSpPr>
        <p:spPr>
          <a:xfrm>
            <a:off x="4304306" y="1362374"/>
            <a:ext cx="3325445" cy="16927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a:solidFill>
                  <a:srgbClr val="5C5B5A"/>
                </a:solidFill>
                <a:latin typeface="Arial"/>
              </a:rPr>
              <a:t>Figures in brackets show change since Mar (S6)</a:t>
            </a:r>
            <a:endParaRPr kumimoji="0" lang="en-GB" sz="1100" i="0" u="none" strike="noStrike" kern="1200" cap="none" spc="0" normalizeH="0" baseline="0" noProof="0" dirty="0">
              <a:ln>
                <a:noFill/>
              </a:ln>
              <a:solidFill>
                <a:srgbClr val="5C5B5A"/>
              </a:solidFill>
              <a:effectLst/>
              <a:uLnTx/>
              <a:uFillTx/>
              <a:latin typeface="Arial"/>
              <a:ea typeface="+mn-ea"/>
              <a:cs typeface="+mn-cs"/>
            </a:endParaRPr>
          </a:p>
        </p:txBody>
      </p:sp>
      <p:graphicFrame>
        <p:nvGraphicFramePr>
          <p:cNvPr id="13" name="Chart 12" descr="Stacked bar chart showing proportion of Greater Manchester residents who are worried about being able to pay a loan back. 53% are worried about being able to pay a loan back. 54% are worried about being able to pay the interest of the loan back and 41% are worried about the terms of the loan changing suddenly. ">
            <a:extLst>
              <a:ext uri="{FF2B5EF4-FFF2-40B4-BE49-F238E27FC236}">
                <a16:creationId xmlns:a16="http://schemas.microsoft.com/office/drawing/2014/main" id="{E211A827-03DE-5826-8C34-87282CA9545D}"/>
              </a:ext>
            </a:extLst>
          </p:cNvPr>
          <p:cNvGraphicFramePr/>
          <p:nvPr>
            <p:extLst>
              <p:ext uri="{D42A27DB-BD31-4B8C-83A1-F6EECF244321}">
                <p14:modId xmlns:p14="http://schemas.microsoft.com/office/powerpoint/2010/main" val="2856241115"/>
              </p:ext>
            </p:extLst>
          </p:nvPr>
        </p:nvGraphicFramePr>
        <p:xfrm>
          <a:off x="824180" y="1467828"/>
          <a:ext cx="11070021" cy="485986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5">
            <a:extLst>
              <a:ext uri="{FF2B5EF4-FFF2-40B4-BE49-F238E27FC236}">
                <a16:creationId xmlns:a16="http://schemas.microsoft.com/office/drawing/2014/main" id="{311C0382-AF2E-D714-2FAA-BDD4827C2DD7}"/>
              </a:ext>
            </a:extLst>
          </p:cNvPr>
          <p:cNvGraphicFramePr>
            <a:graphicFrameLocks noGrp="1"/>
          </p:cNvGraphicFramePr>
          <p:nvPr>
            <p:extLst>
              <p:ext uri="{D42A27DB-BD31-4B8C-83A1-F6EECF244321}">
                <p14:modId xmlns:p14="http://schemas.microsoft.com/office/powerpoint/2010/main" val="1729647067"/>
              </p:ext>
            </p:extLst>
          </p:nvPr>
        </p:nvGraphicFramePr>
        <p:xfrm>
          <a:off x="65186" y="5297365"/>
          <a:ext cx="11645846" cy="457200"/>
        </p:xfrm>
        <a:graphic>
          <a:graphicData uri="http://schemas.openxmlformats.org/drawingml/2006/table">
            <a:tbl>
              <a:tblPr firstRow="1" bandRow="1">
                <a:tableStyleId>{5C22544A-7EE6-4342-B048-85BDC9FD1C3A}</a:tableStyleId>
              </a:tblPr>
              <a:tblGrid>
                <a:gridCol w="1545500">
                  <a:extLst>
                    <a:ext uri="{9D8B030D-6E8A-4147-A177-3AD203B41FA5}">
                      <a16:colId xmlns:a16="http://schemas.microsoft.com/office/drawing/2014/main" val="2728184328"/>
                    </a:ext>
                  </a:extLst>
                </a:gridCol>
                <a:gridCol w="2324739">
                  <a:extLst>
                    <a:ext uri="{9D8B030D-6E8A-4147-A177-3AD203B41FA5}">
                      <a16:colId xmlns:a16="http://schemas.microsoft.com/office/drawing/2014/main" val="2908041576"/>
                    </a:ext>
                  </a:extLst>
                </a:gridCol>
                <a:gridCol w="2591869">
                  <a:extLst>
                    <a:ext uri="{9D8B030D-6E8A-4147-A177-3AD203B41FA5}">
                      <a16:colId xmlns:a16="http://schemas.microsoft.com/office/drawing/2014/main" val="1027668848"/>
                    </a:ext>
                  </a:extLst>
                </a:gridCol>
                <a:gridCol w="2591869">
                  <a:extLst>
                    <a:ext uri="{9D8B030D-6E8A-4147-A177-3AD203B41FA5}">
                      <a16:colId xmlns:a16="http://schemas.microsoft.com/office/drawing/2014/main" val="727705638"/>
                    </a:ext>
                  </a:extLst>
                </a:gridCol>
                <a:gridCol w="2591869">
                  <a:extLst>
                    <a:ext uri="{9D8B030D-6E8A-4147-A177-3AD203B41FA5}">
                      <a16:colId xmlns:a16="http://schemas.microsoft.com/office/drawing/2014/main" val="2321375210"/>
                    </a:ext>
                  </a:extLst>
                </a:gridCol>
              </a:tblGrid>
              <a:tr h="369333">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b="1" dirty="0">
                          <a:solidFill>
                            <a:srgbClr val="5C5B5A"/>
                          </a:solidFill>
                          <a:latin typeface="+mn-lt"/>
                        </a:rPr>
                        <a:t>S</a:t>
                      </a:r>
                      <a:r>
                        <a:rPr kumimoji="0" lang="en-GB" sz="1200" b="1" i="0" u="none" strike="noStrike" kern="1200" cap="none" spc="0" normalizeH="0" baseline="0" noProof="0" dirty="0">
                          <a:ln>
                            <a:noFill/>
                          </a:ln>
                          <a:solidFill>
                            <a:srgbClr val="5C5B5A"/>
                          </a:solidFill>
                          <a:effectLst/>
                          <a:uLnTx/>
                          <a:uFillTx/>
                          <a:latin typeface="+mn-lt"/>
                          <a:ea typeface="+mn-ea"/>
                          <a:cs typeface="+mn-cs"/>
                        </a:rPr>
                        <a:t>um: </a:t>
                      </a:r>
                      <a:r>
                        <a:rPr kumimoji="0" lang="en-GB" sz="1200" b="1" i="0" u="none" strike="noStrike" kern="1200" cap="none" spc="0" normalizeH="0" baseline="0" noProof="0" dirty="0">
                          <a:ln>
                            <a:noFill/>
                          </a:ln>
                          <a:solidFill>
                            <a:srgbClr val="FF9999"/>
                          </a:solidFill>
                          <a:effectLst/>
                          <a:uLnTx/>
                          <a:uFillTx/>
                          <a:latin typeface="+mn-lt"/>
                          <a:ea typeface="+mn-ea"/>
                          <a:cs typeface="+mn-cs"/>
                        </a:rPr>
                        <a:t>Somewhat</a:t>
                      </a:r>
                      <a:r>
                        <a:rPr kumimoji="0" lang="en-GB" sz="1200" b="1" i="0" u="none" strike="noStrike" kern="1200" cap="none" spc="0" normalizeH="0" baseline="0" noProof="0" dirty="0">
                          <a:ln>
                            <a:noFill/>
                          </a:ln>
                          <a:solidFill>
                            <a:srgbClr val="00B050"/>
                          </a:solidFill>
                          <a:effectLst/>
                          <a:uLnTx/>
                          <a:uFillTx/>
                          <a:latin typeface="+mn-lt"/>
                          <a:ea typeface="+mn-ea"/>
                          <a:cs typeface="+mn-cs"/>
                        </a:rPr>
                        <a:t> </a:t>
                      </a:r>
                      <a:r>
                        <a:rPr kumimoji="0" lang="en-GB" sz="1200" b="1" i="0" u="none" strike="noStrike" kern="1200" cap="none" spc="0" normalizeH="0" baseline="0" noProof="0" dirty="0">
                          <a:ln>
                            <a:noFill/>
                          </a:ln>
                          <a:solidFill>
                            <a:srgbClr val="5C5B5A"/>
                          </a:solidFill>
                          <a:effectLst/>
                          <a:uLnTx/>
                          <a:uFillTx/>
                          <a:latin typeface="+mn-lt"/>
                          <a:ea typeface="+mn-ea"/>
                          <a:cs typeface="+mn-cs"/>
                        </a:rPr>
                        <a:t>/ </a:t>
                      </a:r>
                      <a:r>
                        <a:rPr kumimoji="0" lang="en-GB" sz="1200" b="1" i="0" u="none" strike="noStrike" kern="1200" cap="none" spc="0" normalizeH="0" baseline="0" noProof="0" dirty="0">
                          <a:ln>
                            <a:noFill/>
                          </a:ln>
                          <a:solidFill>
                            <a:srgbClr val="FF0000"/>
                          </a:solidFill>
                          <a:effectLst/>
                          <a:uLnTx/>
                          <a:uFillTx/>
                          <a:latin typeface="+mn-lt"/>
                          <a:ea typeface="+mn-ea"/>
                          <a:cs typeface="+mn-cs"/>
                        </a:rPr>
                        <a:t>Very worried</a:t>
                      </a:r>
                    </a:p>
                  </a:txBody>
                  <a:tcPr>
                    <a:lnR w="12700" cap="flat" cmpd="sng" algn="ctr">
                      <a:noFill/>
                      <a:prstDash val="solid"/>
                      <a:round/>
                      <a:headEnd type="none" w="med" len="med"/>
                      <a:tailEnd type="none" w="med" len="med"/>
                    </a:lnR>
                    <a:noFill/>
                  </a:tcPr>
                </a:tc>
                <a:tc>
                  <a:txBody>
                    <a:bodyPr/>
                    <a:lstStyle/>
                    <a:p>
                      <a:pPr algn="l"/>
                      <a:r>
                        <a:rPr lang="en-GB" sz="1600" dirty="0">
                          <a:solidFill>
                            <a:schemeClr val="tx1">
                              <a:lumMod val="85000"/>
                              <a:lumOff val="15000"/>
                            </a:schemeClr>
                          </a:solidFill>
                        </a:rPr>
                        <a:t>     53%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600" dirty="0">
                          <a:solidFill>
                            <a:schemeClr val="tx1">
                              <a:lumMod val="85000"/>
                              <a:lumOff val="15000"/>
                            </a:schemeClr>
                          </a:solidFill>
                        </a:rPr>
                        <a:t>             54%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dirty="0">
                          <a:solidFill>
                            <a:schemeClr val="tx1">
                              <a:lumMod val="85000"/>
                              <a:lumOff val="15000"/>
                            </a:schemeClr>
                          </a:solidFill>
                        </a:rPr>
                        <a:t>  41%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dirty="0">
                          <a:solidFill>
                            <a:schemeClr val="tx1">
                              <a:lumMod val="85000"/>
                              <a:lumOff val="15000"/>
                            </a:schemeClr>
                          </a:solidFill>
                        </a:rPr>
                        <a:t>       33%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01399859"/>
                  </a:ext>
                </a:extLst>
              </a:tr>
            </a:tbl>
          </a:graphicData>
        </a:graphic>
      </p:graphicFrame>
      <p:sp>
        <p:nvSpPr>
          <p:cNvPr id="32" name="TextBox 31">
            <a:extLst>
              <a:ext uri="{FF2B5EF4-FFF2-40B4-BE49-F238E27FC236}">
                <a16:creationId xmlns:a16="http://schemas.microsoft.com/office/drawing/2014/main" id="{60A3ADE4-1FFD-139F-43E1-1C04E12B2B58}"/>
              </a:ext>
            </a:extLst>
          </p:cNvPr>
          <p:cNvSpPr txBox="1"/>
          <p:nvPr/>
        </p:nvSpPr>
        <p:spPr>
          <a:xfrm>
            <a:off x="1845922" y="5658779"/>
            <a:ext cx="631904" cy="276999"/>
          </a:xfrm>
          <a:prstGeom prst="rect">
            <a:avLst/>
          </a:prstGeom>
          <a:noFill/>
        </p:spPr>
        <p:txBody>
          <a:bodyPr wrap="none" rtlCol="0">
            <a:spAutoFit/>
          </a:bodyPr>
          <a:lstStyle/>
          <a:p>
            <a:r>
              <a:rPr lang="en-GB" sz="1200" dirty="0"/>
              <a:t>(+6pp)</a:t>
            </a:r>
          </a:p>
        </p:txBody>
      </p:sp>
      <p:sp>
        <p:nvSpPr>
          <p:cNvPr id="33" name="TextBox 32">
            <a:extLst>
              <a:ext uri="{FF2B5EF4-FFF2-40B4-BE49-F238E27FC236}">
                <a16:creationId xmlns:a16="http://schemas.microsoft.com/office/drawing/2014/main" id="{4E37D474-833B-D16D-A1A8-146047FD9F85}"/>
              </a:ext>
            </a:extLst>
          </p:cNvPr>
          <p:cNvSpPr txBox="1"/>
          <p:nvPr/>
        </p:nvSpPr>
        <p:spPr>
          <a:xfrm>
            <a:off x="4645983" y="5686913"/>
            <a:ext cx="716863" cy="276999"/>
          </a:xfrm>
          <a:prstGeom prst="rect">
            <a:avLst/>
          </a:prstGeom>
          <a:noFill/>
        </p:spPr>
        <p:txBody>
          <a:bodyPr wrap="none" rtlCol="0">
            <a:spAutoFit/>
          </a:bodyPr>
          <a:lstStyle/>
          <a:p>
            <a:r>
              <a:rPr lang="en-GB" sz="1200" dirty="0"/>
              <a:t>(+10pp)</a:t>
            </a:r>
          </a:p>
        </p:txBody>
      </p:sp>
      <p:sp>
        <p:nvSpPr>
          <p:cNvPr id="34" name="TextBox 33">
            <a:extLst>
              <a:ext uri="{FF2B5EF4-FFF2-40B4-BE49-F238E27FC236}">
                <a16:creationId xmlns:a16="http://schemas.microsoft.com/office/drawing/2014/main" id="{2F6AE642-674F-3FC5-9EA0-D3B41FE0DCFC}"/>
              </a:ext>
            </a:extLst>
          </p:cNvPr>
          <p:cNvSpPr txBox="1"/>
          <p:nvPr/>
        </p:nvSpPr>
        <p:spPr>
          <a:xfrm>
            <a:off x="7567475" y="5658569"/>
            <a:ext cx="593432" cy="276999"/>
          </a:xfrm>
          <a:prstGeom prst="rect">
            <a:avLst/>
          </a:prstGeom>
          <a:noFill/>
        </p:spPr>
        <p:txBody>
          <a:bodyPr wrap="none" rtlCol="0">
            <a:spAutoFit/>
          </a:bodyPr>
          <a:lstStyle/>
          <a:p>
            <a:r>
              <a:rPr lang="en-GB" sz="1200" dirty="0"/>
              <a:t>(-3pp)</a:t>
            </a:r>
          </a:p>
        </p:txBody>
      </p:sp>
      <p:sp>
        <p:nvSpPr>
          <p:cNvPr id="35" name="TextBox 34">
            <a:extLst>
              <a:ext uri="{FF2B5EF4-FFF2-40B4-BE49-F238E27FC236}">
                <a16:creationId xmlns:a16="http://schemas.microsoft.com/office/drawing/2014/main" id="{8EF3D632-58C8-AC43-FA5A-27777D3C5E0B}"/>
              </a:ext>
            </a:extLst>
          </p:cNvPr>
          <p:cNvSpPr txBox="1"/>
          <p:nvPr/>
        </p:nvSpPr>
        <p:spPr>
          <a:xfrm>
            <a:off x="10291491" y="5686223"/>
            <a:ext cx="631904" cy="276999"/>
          </a:xfrm>
          <a:prstGeom prst="rect">
            <a:avLst/>
          </a:prstGeom>
          <a:noFill/>
        </p:spPr>
        <p:txBody>
          <a:bodyPr wrap="none" rtlCol="0">
            <a:spAutoFit/>
          </a:bodyPr>
          <a:lstStyle/>
          <a:p>
            <a:r>
              <a:rPr lang="en-GB" sz="1200" dirty="0"/>
              <a:t>(+1pp)</a:t>
            </a:r>
          </a:p>
        </p:txBody>
      </p:sp>
      <p:sp>
        <p:nvSpPr>
          <p:cNvPr id="3" name="TextBox 2">
            <a:extLst>
              <a:ext uri="{FF2B5EF4-FFF2-40B4-BE49-F238E27FC236}">
                <a16:creationId xmlns:a16="http://schemas.microsoft.com/office/drawing/2014/main" id="{8F2DC908-054F-CCEA-1DAF-771E70F70E89}"/>
              </a:ext>
            </a:extLst>
          </p:cNvPr>
          <p:cNvSpPr txBox="1"/>
          <p:nvPr/>
        </p:nvSpPr>
        <p:spPr>
          <a:xfrm>
            <a:off x="1907233" y="1839551"/>
            <a:ext cx="593432" cy="276999"/>
          </a:xfrm>
          <a:prstGeom prst="rect">
            <a:avLst/>
          </a:prstGeom>
          <a:noFill/>
        </p:spPr>
        <p:txBody>
          <a:bodyPr wrap="none" rtlCol="0">
            <a:spAutoFit/>
          </a:bodyPr>
          <a:lstStyle/>
          <a:p>
            <a:r>
              <a:rPr lang="en-GB" sz="1200" dirty="0">
                <a:solidFill>
                  <a:schemeClr val="bg1"/>
                </a:solidFill>
              </a:rPr>
              <a:t>(-7pp)</a:t>
            </a:r>
          </a:p>
        </p:txBody>
      </p:sp>
      <p:sp>
        <p:nvSpPr>
          <p:cNvPr id="11" name="TextBox 10">
            <a:extLst>
              <a:ext uri="{FF2B5EF4-FFF2-40B4-BE49-F238E27FC236}">
                <a16:creationId xmlns:a16="http://schemas.microsoft.com/office/drawing/2014/main" id="{DAF000D0-23A1-211F-5377-E598F8ED3859}"/>
              </a:ext>
            </a:extLst>
          </p:cNvPr>
          <p:cNvSpPr txBox="1"/>
          <p:nvPr/>
        </p:nvSpPr>
        <p:spPr>
          <a:xfrm>
            <a:off x="1912540" y="2419086"/>
            <a:ext cx="631904" cy="276999"/>
          </a:xfrm>
          <a:prstGeom prst="rect">
            <a:avLst/>
          </a:prstGeom>
          <a:noFill/>
        </p:spPr>
        <p:txBody>
          <a:bodyPr wrap="none" rtlCol="0">
            <a:spAutoFit/>
          </a:bodyPr>
          <a:lstStyle/>
          <a:p>
            <a:r>
              <a:rPr lang="en-GB" sz="1200" dirty="0">
                <a:solidFill>
                  <a:schemeClr val="tx1">
                    <a:lumMod val="75000"/>
                    <a:lumOff val="25000"/>
                  </a:schemeClr>
                </a:solidFill>
              </a:rPr>
              <a:t>(+5pp)</a:t>
            </a:r>
          </a:p>
        </p:txBody>
      </p:sp>
      <p:sp>
        <p:nvSpPr>
          <p:cNvPr id="16" name="TextBox 15">
            <a:extLst>
              <a:ext uri="{FF2B5EF4-FFF2-40B4-BE49-F238E27FC236}">
                <a16:creationId xmlns:a16="http://schemas.microsoft.com/office/drawing/2014/main" id="{CCC386E0-1384-4239-A621-2B086002B18C}"/>
              </a:ext>
            </a:extLst>
          </p:cNvPr>
          <p:cNvSpPr txBox="1"/>
          <p:nvPr/>
        </p:nvSpPr>
        <p:spPr>
          <a:xfrm>
            <a:off x="1931776" y="2857389"/>
            <a:ext cx="593432" cy="276999"/>
          </a:xfrm>
          <a:prstGeom prst="rect">
            <a:avLst/>
          </a:prstGeom>
          <a:noFill/>
        </p:spPr>
        <p:txBody>
          <a:bodyPr wrap="none" rtlCol="0">
            <a:spAutoFit/>
          </a:bodyPr>
          <a:lstStyle/>
          <a:p>
            <a:r>
              <a:rPr lang="en-GB" sz="1200" dirty="0">
                <a:solidFill>
                  <a:schemeClr val="tx1">
                    <a:lumMod val="75000"/>
                    <a:lumOff val="25000"/>
                  </a:schemeClr>
                </a:solidFill>
              </a:rPr>
              <a:t>(-1pp)</a:t>
            </a:r>
          </a:p>
        </p:txBody>
      </p:sp>
      <p:sp>
        <p:nvSpPr>
          <p:cNvPr id="20" name="TextBox 19">
            <a:extLst>
              <a:ext uri="{FF2B5EF4-FFF2-40B4-BE49-F238E27FC236}">
                <a16:creationId xmlns:a16="http://schemas.microsoft.com/office/drawing/2014/main" id="{0313C43F-506C-A3D8-76D2-F3184D9A7695}"/>
              </a:ext>
            </a:extLst>
          </p:cNvPr>
          <p:cNvSpPr txBox="1"/>
          <p:nvPr/>
        </p:nvSpPr>
        <p:spPr>
          <a:xfrm>
            <a:off x="1931776" y="3724859"/>
            <a:ext cx="593432" cy="276999"/>
          </a:xfrm>
          <a:prstGeom prst="rect">
            <a:avLst/>
          </a:prstGeom>
          <a:noFill/>
        </p:spPr>
        <p:txBody>
          <a:bodyPr wrap="none" rtlCol="0">
            <a:spAutoFit/>
          </a:bodyPr>
          <a:lstStyle/>
          <a:p>
            <a:r>
              <a:rPr lang="en-GB" sz="1200" dirty="0">
                <a:solidFill>
                  <a:schemeClr val="tx1">
                    <a:lumMod val="75000"/>
                    <a:lumOff val="25000"/>
                  </a:schemeClr>
                </a:solidFill>
              </a:rPr>
              <a:t>(-1pp)</a:t>
            </a:r>
          </a:p>
        </p:txBody>
      </p:sp>
      <p:sp>
        <p:nvSpPr>
          <p:cNvPr id="24" name="TextBox 23">
            <a:extLst>
              <a:ext uri="{FF2B5EF4-FFF2-40B4-BE49-F238E27FC236}">
                <a16:creationId xmlns:a16="http://schemas.microsoft.com/office/drawing/2014/main" id="{4215A8F8-F5A6-3BD8-18A8-5BCE521EF32C}"/>
              </a:ext>
            </a:extLst>
          </p:cNvPr>
          <p:cNvSpPr txBox="1"/>
          <p:nvPr/>
        </p:nvSpPr>
        <p:spPr>
          <a:xfrm>
            <a:off x="1882066" y="4467159"/>
            <a:ext cx="631904" cy="276999"/>
          </a:xfrm>
          <a:prstGeom prst="rect">
            <a:avLst/>
          </a:prstGeom>
          <a:noFill/>
        </p:spPr>
        <p:txBody>
          <a:bodyPr wrap="none" rtlCol="0">
            <a:spAutoFit/>
          </a:bodyPr>
          <a:lstStyle/>
          <a:p>
            <a:r>
              <a:rPr lang="en-GB" sz="1200" dirty="0">
                <a:solidFill>
                  <a:schemeClr val="bg1"/>
                </a:solidFill>
              </a:rPr>
              <a:t>(+5pp)</a:t>
            </a:r>
          </a:p>
        </p:txBody>
      </p:sp>
      <p:sp>
        <p:nvSpPr>
          <p:cNvPr id="31" name="TextBox 30">
            <a:extLst>
              <a:ext uri="{FF2B5EF4-FFF2-40B4-BE49-F238E27FC236}">
                <a16:creationId xmlns:a16="http://schemas.microsoft.com/office/drawing/2014/main" id="{63564C58-607D-F38A-98B2-E139911FCD44}"/>
              </a:ext>
            </a:extLst>
          </p:cNvPr>
          <p:cNvSpPr txBox="1"/>
          <p:nvPr/>
        </p:nvSpPr>
        <p:spPr>
          <a:xfrm>
            <a:off x="2286624" y="4682157"/>
            <a:ext cx="631904" cy="276999"/>
          </a:xfrm>
          <a:prstGeom prst="rect">
            <a:avLst/>
          </a:prstGeom>
          <a:noFill/>
        </p:spPr>
        <p:txBody>
          <a:bodyPr wrap="none" rtlCol="0">
            <a:spAutoFit/>
          </a:bodyPr>
          <a:lstStyle/>
          <a:p>
            <a:r>
              <a:rPr lang="en-GB" sz="1200" dirty="0">
                <a:solidFill>
                  <a:schemeClr val="bg1"/>
                </a:solidFill>
              </a:rPr>
              <a:t>(+1pp)</a:t>
            </a:r>
          </a:p>
        </p:txBody>
      </p:sp>
      <p:sp>
        <p:nvSpPr>
          <p:cNvPr id="6" name="TextBox 5">
            <a:extLst>
              <a:ext uri="{FF2B5EF4-FFF2-40B4-BE49-F238E27FC236}">
                <a16:creationId xmlns:a16="http://schemas.microsoft.com/office/drawing/2014/main" id="{5AC277F2-6412-92A8-2DD8-CA0BC68094BE}"/>
              </a:ext>
            </a:extLst>
          </p:cNvPr>
          <p:cNvSpPr txBox="1"/>
          <p:nvPr/>
        </p:nvSpPr>
        <p:spPr>
          <a:xfrm>
            <a:off x="4626747" y="1848855"/>
            <a:ext cx="593432" cy="276999"/>
          </a:xfrm>
          <a:prstGeom prst="rect">
            <a:avLst/>
          </a:prstGeom>
          <a:noFill/>
        </p:spPr>
        <p:txBody>
          <a:bodyPr wrap="none" rtlCol="0">
            <a:spAutoFit/>
          </a:bodyPr>
          <a:lstStyle/>
          <a:p>
            <a:r>
              <a:rPr lang="en-GB" sz="1200" dirty="0">
                <a:solidFill>
                  <a:schemeClr val="bg1"/>
                </a:solidFill>
              </a:rPr>
              <a:t>(-6pp)</a:t>
            </a:r>
          </a:p>
        </p:txBody>
      </p:sp>
      <p:sp>
        <p:nvSpPr>
          <p:cNvPr id="12" name="TextBox 11">
            <a:extLst>
              <a:ext uri="{FF2B5EF4-FFF2-40B4-BE49-F238E27FC236}">
                <a16:creationId xmlns:a16="http://schemas.microsoft.com/office/drawing/2014/main" id="{0C9A792C-BAB2-5132-8D42-DC3BE790A4DE}"/>
              </a:ext>
            </a:extLst>
          </p:cNvPr>
          <p:cNvSpPr txBox="1"/>
          <p:nvPr/>
        </p:nvSpPr>
        <p:spPr>
          <a:xfrm>
            <a:off x="4584267" y="2337088"/>
            <a:ext cx="678391" cy="276999"/>
          </a:xfrm>
          <a:prstGeom prst="rect">
            <a:avLst/>
          </a:prstGeom>
          <a:noFill/>
        </p:spPr>
        <p:txBody>
          <a:bodyPr wrap="none" rtlCol="0">
            <a:spAutoFit/>
          </a:bodyPr>
          <a:lstStyle/>
          <a:p>
            <a:r>
              <a:rPr lang="en-GB" sz="1200" dirty="0">
                <a:solidFill>
                  <a:schemeClr val="tx1">
                    <a:lumMod val="75000"/>
                    <a:lumOff val="25000"/>
                  </a:schemeClr>
                </a:solidFill>
              </a:rPr>
              <a:t>(-12pp)</a:t>
            </a:r>
          </a:p>
        </p:txBody>
      </p:sp>
      <p:sp>
        <p:nvSpPr>
          <p:cNvPr id="17" name="TextBox 16">
            <a:extLst>
              <a:ext uri="{FF2B5EF4-FFF2-40B4-BE49-F238E27FC236}">
                <a16:creationId xmlns:a16="http://schemas.microsoft.com/office/drawing/2014/main" id="{FA27C834-3EB7-9706-F5E8-77D594184F0F}"/>
              </a:ext>
            </a:extLst>
          </p:cNvPr>
          <p:cNvSpPr txBox="1"/>
          <p:nvPr/>
        </p:nvSpPr>
        <p:spPr>
          <a:xfrm>
            <a:off x="4584267" y="2794832"/>
            <a:ext cx="631904" cy="276999"/>
          </a:xfrm>
          <a:prstGeom prst="rect">
            <a:avLst/>
          </a:prstGeom>
          <a:noFill/>
        </p:spPr>
        <p:txBody>
          <a:bodyPr wrap="none" rtlCol="0">
            <a:spAutoFit/>
          </a:bodyPr>
          <a:lstStyle/>
          <a:p>
            <a:r>
              <a:rPr lang="en-GB" sz="1200" dirty="0">
                <a:solidFill>
                  <a:schemeClr val="tx1">
                    <a:lumMod val="75000"/>
                    <a:lumOff val="25000"/>
                  </a:schemeClr>
                </a:solidFill>
              </a:rPr>
              <a:t>(+5pp)</a:t>
            </a:r>
          </a:p>
        </p:txBody>
      </p:sp>
      <p:sp>
        <p:nvSpPr>
          <p:cNvPr id="21" name="TextBox 20">
            <a:extLst>
              <a:ext uri="{FF2B5EF4-FFF2-40B4-BE49-F238E27FC236}">
                <a16:creationId xmlns:a16="http://schemas.microsoft.com/office/drawing/2014/main" id="{3A2EBF11-914A-3834-6ED6-534193BA5279}"/>
              </a:ext>
            </a:extLst>
          </p:cNvPr>
          <p:cNvSpPr txBox="1"/>
          <p:nvPr/>
        </p:nvSpPr>
        <p:spPr>
          <a:xfrm>
            <a:off x="4601883" y="3434610"/>
            <a:ext cx="631904" cy="276999"/>
          </a:xfrm>
          <a:prstGeom prst="rect">
            <a:avLst/>
          </a:prstGeom>
          <a:noFill/>
        </p:spPr>
        <p:txBody>
          <a:bodyPr wrap="none" rtlCol="0">
            <a:spAutoFit/>
          </a:bodyPr>
          <a:lstStyle/>
          <a:p>
            <a:r>
              <a:rPr lang="en-GB" sz="1200" dirty="0">
                <a:solidFill>
                  <a:schemeClr val="tx1">
                    <a:lumMod val="75000"/>
                    <a:lumOff val="25000"/>
                  </a:schemeClr>
                </a:solidFill>
              </a:rPr>
              <a:t>(+6pp)</a:t>
            </a:r>
          </a:p>
        </p:txBody>
      </p:sp>
      <p:sp>
        <p:nvSpPr>
          <p:cNvPr id="25" name="TextBox 24">
            <a:extLst>
              <a:ext uri="{FF2B5EF4-FFF2-40B4-BE49-F238E27FC236}">
                <a16:creationId xmlns:a16="http://schemas.microsoft.com/office/drawing/2014/main" id="{7357CA8F-8C0A-1A7D-9636-D01FFF58888D}"/>
              </a:ext>
            </a:extLst>
          </p:cNvPr>
          <p:cNvSpPr txBox="1"/>
          <p:nvPr/>
        </p:nvSpPr>
        <p:spPr>
          <a:xfrm>
            <a:off x="4626747" y="4316698"/>
            <a:ext cx="631904" cy="276999"/>
          </a:xfrm>
          <a:prstGeom prst="rect">
            <a:avLst/>
          </a:prstGeom>
          <a:noFill/>
        </p:spPr>
        <p:txBody>
          <a:bodyPr wrap="none" rtlCol="0">
            <a:spAutoFit/>
          </a:bodyPr>
          <a:lstStyle/>
          <a:p>
            <a:r>
              <a:rPr lang="en-GB" sz="1200" dirty="0">
                <a:solidFill>
                  <a:schemeClr val="bg1"/>
                </a:solidFill>
              </a:rPr>
              <a:t>(+4pp)</a:t>
            </a:r>
          </a:p>
        </p:txBody>
      </p:sp>
      <p:sp>
        <p:nvSpPr>
          <p:cNvPr id="30" name="TextBox 29">
            <a:extLst>
              <a:ext uri="{FF2B5EF4-FFF2-40B4-BE49-F238E27FC236}">
                <a16:creationId xmlns:a16="http://schemas.microsoft.com/office/drawing/2014/main" id="{AB7AF877-AA33-4929-394A-F046CED73CE1}"/>
              </a:ext>
            </a:extLst>
          </p:cNvPr>
          <p:cNvSpPr txBox="1"/>
          <p:nvPr/>
        </p:nvSpPr>
        <p:spPr>
          <a:xfrm>
            <a:off x="5014461" y="4664545"/>
            <a:ext cx="631904" cy="276999"/>
          </a:xfrm>
          <a:prstGeom prst="rect">
            <a:avLst/>
          </a:prstGeom>
          <a:noFill/>
        </p:spPr>
        <p:txBody>
          <a:bodyPr wrap="none" rtlCol="0">
            <a:spAutoFit/>
          </a:bodyPr>
          <a:lstStyle/>
          <a:p>
            <a:r>
              <a:rPr lang="en-GB" sz="1200" dirty="0">
                <a:solidFill>
                  <a:schemeClr val="bg1"/>
                </a:solidFill>
              </a:rPr>
              <a:t>(+1pp)</a:t>
            </a:r>
          </a:p>
        </p:txBody>
      </p:sp>
      <p:sp>
        <p:nvSpPr>
          <p:cNvPr id="7" name="TextBox 6">
            <a:extLst>
              <a:ext uri="{FF2B5EF4-FFF2-40B4-BE49-F238E27FC236}">
                <a16:creationId xmlns:a16="http://schemas.microsoft.com/office/drawing/2014/main" id="{7A478969-CA8F-0B5B-585F-C4767C5A003D}"/>
              </a:ext>
            </a:extLst>
          </p:cNvPr>
          <p:cNvSpPr txBox="1"/>
          <p:nvPr/>
        </p:nvSpPr>
        <p:spPr>
          <a:xfrm>
            <a:off x="7383375" y="1848855"/>
            <a:ext cx="678391" cy="276999"/>
          </a:xfrm>
          <a:prstGeom prst="rect">
            <a:avLst/>
          </a:prstGeom>
          <a:noFill/>
        </p:spPr>
        <p:txBody>
          <a:bodyPr wrap="none" rtlCol="0">
            <a:spAutoFit/>
          </a:bodyPr>
          <a:lstStyle/>
          <a:p>
            <a:r>
              <a:rPr lang="en-GB" sz="1200" dirty="0">
                <a:solidFill>
                  <a:schemeClr val="bg1"/>
                </a:solidFill>
              </a:rPr>
              <a:t>(-15pp)</a:t>
            </a:r>
          </a:p>
        </p:txBody>
      </p:sp>
      <p:sp>
        <p:nvSpPr>
          <p:cNvPr id="14" name="TextBox 13">
            <a:extLst>
              <a:ext uri="{FF2B5EF4-FFF2-40B4-BE49-F238E27FC236}">
                <a16:creationId xmlns:a16="http://schemas.microsoft.com/office/drawing/2014/main" id="{77128840-6065-FA09-0A0B-7534581EFD66}"/>
              </a:ext>
            </a:extLst>
          </p:cNvPr>
          <p:cNvSpPr txBox="1"/>
          <p:nvPr/>
        </p:nvSpPr>
        <p:spPr>
          <a:xfrm>
            <a:off x="7406618" y="2229882"/>
            <a:ext cx="726481" cy="276999"/>
          </a:xfrm>
          <a:prstGeom prst="rect">
            <a:avLst/>
          </a:prstGeom>
          <a:noFill/>
        </p:spPr>
        <p:txBody>
          <a:bodyPr wrap="none" rtlCol="0">
            <a:spAutoFit/>
          </a:bodyPr>
          <a:lstStyle/>
          <a:p>
            <a:r>
              <a:rPr lang="en-GB" sz="1200" dirty="0">
                <a:solidFill>
                  <a:schemeClr val="tx1">
                    <a:lumMod val="75000"/>
                    <a:lumOff val="25000"/>
                  </a:schemeClr>
                </a:solidFill>
              </a:rPr>
              <a:t>(+/-0pp)</a:t>
            </a:r>
          </a:p>
        </p:txBody>
      </p:sp>
      <p:sp>
        <p:nvSpPr>
          <p:cNvPr id="18" name="TextBox 17">
            <a:extLst>
              <a:ext uri="{FF2B5EF4-FFF2-40B4-BE49-F238E27FC236}">
                <a16:creationId xmlns:a16="http://schemas.microsoft.com/office/drawing/2014/main" id="{BF73EB3F-CCD2-AF4E-2273-DF4E693FC47A}"/>
              </a:ext>
            </a:extLst>
          </p:cNvPr>
          <p:cNvSpPr txBox="1"/>
          <p:nvPr/>
        </p:nvSpPr>
        <p:spPr>
          <a:xfrm>
            <a:off x="7389985" y="2771484"/>
            <a:ext cx="631904" cy="276999"/>
          </a:xfrm>
          <a:prstGeom prst="rect">
            <a:avLst/>
          </a:prstGeom>
          <a:noFill/>
        </p:spPr>
        <p:txBody>
          <a:bodyPr wrap="none" rtlCol="0">
            <a:spAutoFit/>
          </a:bodyPr>
          <a:lstStyle/>
          <a:p>
            <a:r>
              <a:rPr lang="en-GB" sz="1200" dirty="0">
                <a:solidFill>
                  <a:schemeClr val="tx1">
                    <a:lumMod val="75000"/>
                    <a:lumOff val="25000"/>
                  </a:schemeClr>
                </a:solidFill>
              </a:rPr>
              <a:t>(+3pp)</a:t>
            </a:r>
          </a:p>
        </p:txBody>
      </p:sp>
      <p:sp>
        <p:nvSpPr>
          <p:cNvPr id="22" name="TextBox 21">
            <a:extLst>
              <a:ext uri="{FF2B5EF4-FFF2-40B4-BE49-F238E27FC236}">
                <a16:creationId xmlns:a16="http://schemas.microsoft.com/office/drawing/2014/main" id="{747C2E92-500A-3B50-F219-FCABCDAD9989}"/>
              </a:ext>
            </a:extLst>
          </p:cNvPr>
          <p:cNvSpPr txBox="1"/>
          <p:nvPr/>
        </p:nvSpPr>
        <p:spPr>
          <a:xfrm>
            <a:off x="7406618" y="3429625"/>
            <a:ext cx="631904" cy="276999"/>
          </a:xfrm>
          <a:prstGeom prst="rect">
            <a:avLst/>
          </a:prstGeom>
          <a:noFill/>
        </p:spPr>
        <p:txBody>
          <a:bodyPr wrap="none" rtlCol="0">
            <a:spAutoFit/>
          </a:bodyPr>
          <a:lstStyle/>
          <a:p>
            <a:r>
              <a:rPr lang="en-GB" sz="1200" dirty="0">
                <a:solidFill>
                  <a:schemeClr val="tx1">
                    <a:lumMod val="75000"/>
                    <a:lumOff val="25000"/>
                  </a:schemeClr>
                </a:solidFill>
              </a:rPr>
              <a:t>(+5pp)</a:t>
            </a:r>
          </a:p>
        </p:txBody>
      </p:sp>
      <p:sp>
        <p:nvSpPr>
          <p:cNvPr id="26" name="TextBox 25">
            <a:extLst>
              <a:ext uri="{FF2B5EF4-FFF2-40B4-BE49-F238E27FC236}">
                <a16:creationId xmlns:a16="http://schemas.microsoft.com/office/drawing/2014/main" id="{6EB320AF-7B61-6DA3-DA8D-CAD676FF36FA}"/>
              </a:ext>
            </a:extLst>
          </p:cNvPr>
          <p:cNvSpPr txBox="1"/>
          <p:nvPr/>
        </p:nvSpPr>
        <p:spPr>
          <a:xfrm>
            <a:off x="7371428" y="4306853"/>
            <a:ext cx="631904" cy="276999"/>
          </a:xfrm>
          <a:prstGeom prst="rect">
            <a:avLst/>
          </a:prstGeom>
          <a:noFill/>
        </p:spPr>
        <p:txBody>
          <a:bodyPr wrap="none" rtlCol="0">
            <a:spAutoFit/>
          </a:bodyPr>
          <a:lstStyle/>
          <a:p>
            <a:r>
              <a:rPr lang="en-GB" sz="1200" dirty="0">
                <a:solidFill>
                  <a:schemeClr val="bg1"/>
                </a:solidFill>
              </a:rPr>
              <a:t>(+7pp)</a:t>
            </a:r>
          </a:p>
        </p:txBody>
      </p:sp>
      <p:sp>
        <p:nvSpPr>
          <p:cNvPr id="29" name="TextBox 28">
            <a:extLst>
              <a:ext uri="{FF2B5EF4-FFF2-40B4-BE49-F238E27FC236}">
                <a16:creationId xmlns:a16="http://schemas.microsoft.com/office/drawing/2014/main" id="{ED5AE4DE-63F8-0621-A552-33DE06475B37}"/>
              </a:ext>
            </a:extLst>
          </p:cNvPr>
          <p:cNvSpPr txBox="1"/>
          <p:nvPr/>
        </p:nvSpPr>
        <p:spPr>
          <a:xfrm>
            <a:off x="7823445" y="4654700"/>
            <a:ext cx="726481" cy="276999"/>
          </a:xfrm>
          <a:prstGeom prst="rect">
            <a:avLst/>
          </a:prstGeom>
          <a:noFill/>
        </p:spPr>
        <p:txBody>
          <a:bodyPr wrap="none" rtlCol="0">
            <a:spAutoFit/>
          </a:bodyPr>
          <a:lstStyle/>
          <a:p>
            <a:r>
              <a:rPr lang="en-GB" sz="1200" dirty="0">
                <a:solidFill>
                  <a:schemeClr val="bg1"/>
                </a:solidFill>
              </a:rPr>
              <a:t>(+/-0pp)</a:t>
            </a:r>
          </a:p>
        </p:txBody>
      </p:sp>
      <p:sp>
        <p:nvSpPr>
          <p:cNvPr id="10" name="TextBox 9">
            <a:extLst>
              <a:ext uri="{FF2B5EF4-FFF2-40B4-BE49-F238E27FC236}">
                <a16:creationId xmlns:a16="http://schemas.microsoft.com/office/drawing/2014/main" id="{DD935FB1-A039-4489-16B7-C4708718C88D}"/>
              </a:ext>
            </a:extLst>
          </p:cNvPr>
          <p:cNvSpPr txBox="1"/>
          <p:nvPr/>
        </p:nvSpPr>
        <p:spPr>
          <a:xfrm>
            <a:off x="10128056" y="1924356"/>
            <a:ext cx="678391" cy="276999"/>
          </a:xfrm>
          <a:prstGeom prst="rect">
            <a:avLst/>
          </a:prstGeom>
          <a:noFill/>
        </p:spPr>
        <p:txBody>
          <a:bodyPr wrap="none" rtlCol="0">
            <a:spAutoFit/>
          </a:bodyPr>
          <a:lstStyle/>
          <a:p>
            <a:r>
              <a:rPr lang="en-GB" sz="1200" dirty="0">
                <a:solidFill>
                  <a:schemeClr val="bg1"/>
                </a:solidFill>
              </a:rPr>
              <a:t>(-15pp)</a:t>
            </a:r>
          </a:p>
        </p:txBody>
      </p:sp>
      <p:sp>
        <p:nvSpPr>
          <p:cNvPr id="15" name="TextBox 14">
            <a:extLst>
              <a:ext uri="{FF2B5EF4-FFF2-40B4-BE49-F238E27FC236}">
                <a16:creationId xmlns:a16="http://schemas.microsoft.com/office/drawing/2014/main" id="{C71328EB-8F58-EB4E-B608-652997C7E9D7}"/>
              </a:ext>
            </a:extLst>
          </p:cNvPr>
          <p:cNvSpPr txBox="1"/>
          <p:nvPr/>
        </p:nvSpPr>
        <p:spPr>
          <a:xfrm>
            <a:off x="10149215" y="2596524"/>
            <a:ext cx="631904" cy="276999"/>
          </a:xfrm>
          <a:prstGeom prst="rect">
            <a:avLst/>
          </a:prstGeom>
          <a:noFill/>
        </p:spPr>
        <p:txBody>
          <a:bodyPr wrap="none" rtlCol="0">
            <a:spAutoFit/>
          </a:bodyPr>
          <a:lstStyle/>
          <a:p>
            <a:r>
              <a:rPr lang="en-GB" sz="1200" dirty="0">
                <a:solidFill>
                  <a:schemeClr val="tx1">
                    <a:lumMod val="75000"/>
                    <a:lumOff val="25000"/>
                  </a:schemeClr>
                </a:solidFill>
              </a:rPr>
              <a:t>(+3pp)</a:t>
            </a:r>
          </a:p>
        </p:txBody>
      </p:sp>
      <p:sp>
        <p:nvSpPr>
          <p:cNvPr id="19" name="TextBox 18">
            <a:extLst>
              <a:ext uri="{FF2B5EF4-FFF2-40B4-BE49-F238E27FC236}">
                <a16:creationId xmlns:a16="http://schemas.microsoft.com/office/drawing/2014/main" id="{44BE7CF8-A0AF-9D52-D92C-F52320E873AA}"/>
              </a:ext>
            </a:extLst>
          </p:cNvPr>
          <p:cNvSpPr txBox="1"/>
          <p:nvPr/>
        </p:nvSpPr>
        <p:spPr>
          <a:xfrm>
            <a:off x="10159156" y="3176454"/>
            <a:ext cx="631904" cy="276999"/>
          </a:xfrm>
          <a:prstGeom prst="rect">
            <a:avLst/>
          </a:prstGeom>
          <a:noFill/>
        </p:spPr>
        <p:txBody>
          <a:bodyPr wrap="none" rtlCol="0">
            <a:spAutoFit/>
          </a:bodyPr>
          <a:lstStyle/>
          <a:p>
            <a:r>
              <a:rPr lang="en-GB" sz="1200" dirty="0">
                <a:solidFill>
                  <a:schemeClr val="tx1">
                    <a:lumMod val="75000"/>
                    <a:lumOff val="25000"/>
                  </a:schemeClr>
                </a:solidFill>
              </a:rPr>
              <a:t>(+7pp)</a:t>
            </a:r>
          </a:p>
        </p:txBody>
      </p:sp>
      <p:sp>
        <p:nvSpPr>
          <p:cNvPr id="23" name="TextBox 22">
            <a:extLst>
              <a:ext uri="{FF2B5EF4-FFF2-40B4-BE49-F238E27FC236}">
                <a16:creationId xmlns:a16="http://schemas.microsoft.com/office/drawing/2014/main" id="{CBD2CCA1-12D0-4EA8-DC38-DF095FDB708C}"/>
              </a:ext>
            </a:extLst>
          </p:cNvPr>
          <p:cNvSpPr txBox="1"/>
          <p:nvPr/>
        </p:nvSpPr>
        <p:spPr>
          <a:xfrm>
            <a:off x="10149215" y="3838508"/>
            <a:ext cx="631904" cy="276999"/>
          </a:xfrm>
          <a:prstGeom prst="rect">
            <a:avLst/>
          </a:prstGeom>
          <a:noFill/>
        </p:spPr>
        <p:txBody>
          <a:bodyPr wrap="none" rtlCol="0">
            <a:spAutoFit/>
          </a:bodyPr>
          <a:lstStyle/>
          <a:p>
            <a:r>
              <a:rPr lang="en-GB" sz="1200" dirty="0">
                <a:solidFill>
                  <a:schemeClr val="tx1">
                    <a:lumMod val="75000"/>
                    <a:lumOff val="25000"/>
                  </a:schemeClr>
                </a:solidFill>
              </a:rPr>
              <a:t>(+6pp)</a:t>
            </a:r>
          </a:p>
        </p:txBody>
      </p:sp>
      <p:sp>
        <p:nvSpPr>
          <p:cNvPr id="27" name="TextBox 26">
            <a:extLst>
              <a:ext uri="{FF2B5EF4-FFF2-40B4-BE49-F238E27FC236}">
                <a16:creationId xmlns:a16="http://schemas.microsoft.com/office/drawing/2014/main" id="{F70CCA68-6976-230D-A258-499F1D0BC52D}"/>
              </a:ext>
            </a:extLst>
          </p:cNvPr>
          <p:cNvSpPr txBox="1"/>
          <p:nvPr/>
        </p:nvSpPr>
        <p:spPr>
          <a:xfrm>
            <a:off x="10149215" y="4466198"/>
            <a:ext cx="716863" cy="276999"/>
          </a:xfrm>
          <a:prstGeom prst="rect">
            <a:avLst/>
          </a:prstGeom>
          <a:noFill/>
        </p:spPr>
        <p:txBody>
          <a:bodyPr wrap="none" rtlCol="0">
            <a:spAutoFit/>
          </a:bodyPr>
          <a:lstStyle/>
          <a:p>
            <a:r>
              <a:rPr lang="en-GB" sz="1200" dirty="0">
                <a:solidFill>
                  <a:schemeClr val="bg1"/>
                </a:solidFill>
              </a:rPr>
              <a:t>(+15pp)</a:t>
            </a:r>
          </a:p>
        </p:txBody>
      </p:sp>
      <p:sp>
        <p:nvSpPr>
          <p:cNvPr id="28" name="TextBox 27">
            <a:extLst>
              <a:ext uri="{FF2B5EF4-FFF2-40B4-BE49-F238E27FC236}">
                <a16:creationId xmlns:a16="http://schemas.microsoft.com/office/drawing/2014/main" id="{F0F9A001-E2A3-00BB-5E21-8D4CD88B47B4}"/>
              </a:ext>
            </a:extLst>
          </p:cNvPr>
          <p:cNvSpPr txBox="1"/>
          <p:nvPr/>
        </p:nvSpPr>
        <p:spPr>
          <a:xfrm>
            <a:off x="10568971" y="4653178"/>
            <a:ext cx="726481" cy="276999"/>
          </a:xfrm>
          <a:prstGeom prst="rect">
            <a:avLst/>
          </a:prstGeom>
          <a:noFill/>
        </p:spPr>
        <p:txBody>
          <a:bodyPr wrap="none" rtlCol="0">
            <a:spAutoFit/>
          </a:bodyPr>
          <a:lstStyle/>
          <a:p>
            <a:r>
              <a:rPr lang="en-GB" sz="1200" dirty="0">
                <a:solidFill>
                  <a:schemeClr val="bg1"/>
                </a:solidFill>
              </a:rPr>
              <a:t>(+/-0pp)</a:t>
            </a:r>
          </a:p>
        </p:txBody>
      </p:sp>
      <p:sp>
        <p:nvSpPr>
          <p:cNvPr id="44" name="Footer Placeholder 4">
            <a:extLst>
              <a:ext uri="{FF2B5EF4-FFF2-40B4-BE49-F238E27FC236}">
                <a16:creationId xmlns:a16="http://schemas.microsoft.com/office/drawing/2014/main" id="{958CBB95-4CEA-3B2A-D4BE-ECCFC34F586E}"/>
              </a:ext>
            </a:extLst>
          </p:cNvPr>
          <p:cNvSpPr txBox="1">
            <a:spLocks/>
          </p:cNvSpPr>
          <p:nvPr/>
        </p:nvSpPr>
        <p:spPr>
          <a:xfrm>
            <a:off x="576033" y="6327692"/>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CL3C. How worried are you about any of the following?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Unweighted base: 484 (All who have borrowed money or used more credit)</a:t>
            </a:r>
          </a:p>
        </p:txBody>
      </p:sp>
      <p:sp>
        <p:nvSpPr>
          <p:cNvPr id="8" name="Slide Number Placeholder 4">
            <a:extLst>
              <a:ext uri="{FF2B5EF4-FFF2-40B4-BE49-F238E27FC236}">
                <a16:creationId xmlns:a16="http://schemas.microsoft.com/office/drawing/2014/main" id="{A48A595C-2501-442A-97AC-51D3327FE4E2}"/>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41</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6326576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276CDE-5912-4FA2-866A-6E5EC2BEE47A}"/>
              </a:ext>
            </a:extLst>
          </p:cNvPr>
          <p:cNvSpPr>
            <a:spLocks noGrp="1"/>
          </p:cNvSpPr>
          <p:nvPr>
            <p:ph type="title"/>
          </p:nvPr>
        </p:nvSpPr>
        <p:spPr>
          <a:xfrm>
            <a:off x="405015" y="261902"/>
            <a:ext cx="11304385" cy="720945"/>
          </a:xfrm>
        </p:spPr>
        <p:txBody>
          <a:bodyPr anchor="t">
            <a:noAutofit/>
          </a:bodyPr>
          <a:lstStyle/>
          <a:p>
            <a:r>
              <a:rPr lang="en-GB" sz="1800" b="1" dirty="0"/>
              <a:t>Over half (55%) say they have </a:t>
            </a:r>
            <a:r>
              <a:rPr lang="en-GB" sz="1800" b="1" dirty="0">
                <a:solidFill>
                  <a:srgbClr val="009690"/>
                </a:solidFill>
              </a:rPr>
              <a:t>difficulty affording energy costs</a:t>
            </a:r>
            <a:r>
              <a:rPr lang="en-GB" sz="1800" b="1" dirty="0"/>
              <a:t>, significantly higher than the GB average (46%). Disabled respondents, those with first language other than English and those who are financially vulnerable are significantly more likely to find energy costs difficult.</a:t>
            </a:r>
            <a:endParaRPr lang="en-GB" sz="1800" b="1" dirty="0">
              <a:solidFill>
                <a:srgbClr val="009690"/>
              </a:solidFill>
            </a:endParaRPr>
          </a:p>
        </p:txBody>
      </p:sp>
      <p:sp>
        <p:nvSpPr>
          <p:cNvPr id="22" name="Text Placeholder 4">
            <a:extLst>
              <a:ext uri="{FF2B5EF4-FFF2-40B4-BE49-F238E27FC236}">
                <a16:creationId xmlns:a16="http://schemas.microsoft.com/office/drawing/2014/main" id="{222BEAFA-68FF-41DA-A48D-364CA6B82846}"/>
              </a:ext>
            </a:extLst>
          </p:cNvPr>
          <p:cNvSpPr txBox="1">
            <a:spLocks/>
          </p:cNvSpPr>
          <p:nvPr/>
        </p:nvSpPr>
        <p:spPr>
          <a:xfrm>
            <a:off x="1097883" y="1181303"/>
            <a:ext cx="4672602" cy="215444"/>
          </a:xfrm>
          <a:prstGeom prst="rect">
            <a:avLst/>
          </a:prstGeom>
          <a:noFill/>
        </p:spPr>
        <p:txBody>
          <a:bodyPr wrap="square" lIns="0" tIns="0" rIns="0" bIns="0" rtlCol="0">
            <a:sp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rgbClr val="5C5B5A"/>
                </a:solidFill>
                <a:effectLst/>
                <a:uLnTx/>
                <a:uFillTx/>
                <a:latin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5C5B5A"/>
                </a:solidFill>
                <a:effectLst/>
                <a:uLnTx/>
                <a:uFillTx/>
                <a:latin typeface="Arial"/>
                <a:ea typeface="+mn-ea"/>
                <a:cs typeface="+mn-cs"/>
              </a:rPr>
              <a:t>Ease of affording energy costs</a:t>
            </a:r>
          </a:p>
        </p:txBody>
      </p:sp>
      <p:graphicFrame>
        <p:nvGraphicFramePr>
          <p:cNvPr id="6" name="Chart 5" descr="100% stacked column chart showing ease of affording energy costs. 55% say they find it difficult to afford their energy costs, compared to the GB average of 46%.">
            <a:extLst>
              <a:ext uri="{FF2B5EF4-FFF2-40B4-BE49-F238E27FC236}">
                <a16:creationId xmlns:a16="http://schemas.microsoft.com/office/drawing/2014/main" id="{66EBAD9B-54D3-439E-AD46-6C7678FA2AA6}"/>
              </a:ext>
            </a:extLst>
          </p:cNvPr>
          <p:cNvGraphicFramePr/>
          <p:nvPr>
            <p:extLst>
              <p:ext uri="{D42A27DB-BD31-4B8C-83A1-F6EECF244321}">
                <p14:modId xmlns:p14="http://schemas.microsoft.com/office/powerpoint/2010/main" val="2611908028"/>
              </p:ext>
            </p:extLst>
          </p:nvPr>
        </p:nvGraphicFramePr>
        <p:xfrm>
          <a:off x="279776" y="1501629"/>
          <a:ext cx="6291269" cy="4635338"/>
        </p:xfrm>
        <a:graphic>
          <a:graphicData uri="http://schemas.openxmlformats.org/drawingml/2006/chart">
            <c:chart xmlns:c="http://schemas.openxmlformats.org/drawingml/2006/chart" xmlns:r="http://schemas.openxmlformats.org/officeDocument/2006/relationships" r:id="rId3"/>
          </a:graphicData>
        </a:graphic>
      </p:graphicFrame>
      <p:sp>
        <p:nvSpPr>
          <p:cNvPr id="9" name="Right Brace 8" descr="Arrow showing in total, 30% are worried about coronavirus.">
            <a:extLst>
              <a:ext uri="{FF2B5EF4-FFF2-40B4-BE49-F238E27FC236}">
                <a16:creationId xmlns:a16="http://schemas.microsoft.com/office/drawing/2014/main" id="{63E23543-66C4-95BC-3CCB-E5208413BE63}"/>
              </a:ext>
              <a:ext uri="{C183D7F6-B498-43B3-948B-1728B52AA6E4}">
                <adec:decorative xmlns:adec="http://schemas.microsoft.com/office/drawing/2017/decorative" val="1"/>
              </a:ext>
            </a:extLst>
          </p:cNvPr>
          <p:cNvSpPr/>
          <p:nvPr/>
        </p:nvSpPr>
        <p:spPr>
          <a:xfrm>
            <a:off x="1500948" y="2926531"/>
            <a:ext cx="193566" cy="1705850"/>
          </a:xfrm>
          <a:prstGeom prst="rightBrace">
            <a:avLst>
              <a:gd name="adj1" fmla="val 28487"/>
              <a:gd name="adj2" fmla="val 49688"/>
            </a:avLst>
          </a:prstGeom>
          <a:ln w="19050">
            <a:solidFill>
              <a:srgbClr val="FA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2F5F"/>
              </a:solidFill>
              <a:effectLst/>
              <a:uLnTx/>
              <a:uFillTx/>
              <a:latin typeface="Arial"/>
              <a:ea typeface="+mn-ea"/>
              <a:cs typeface="+mn-cs"/>
            </a:endParaRPr>
          </a:p>
        </p:txBody>
      </p:sp>
      <p:sp>
        <p:nvSpPr>
          <p:cNvPr id="28" name="TextBox 27">
            <a:extLst>
              <a:ext uri="{FF2B5EF4-FFF2-40B4-BE49-F238E27FC236}">
                <a16:creationId xmlns:a16="http://schemas.microsoft.com/office/drawing/2014/main" id="{00C99538-2DCB-93AA-BF70-30490C911EEE}"/>
              </a:ext>
              <a:ext uri="{C183D7F6-B498-43B3-948B-1728B52AA6E4}">
                <adec:decorative xmlns:adec="http://schemas.microsoft.com/office/drawing/2017/decorative" val="1"/>
              </a:ext>
            </a:extLst>
          </p:cNvPr>
          <p:cNvSpPr txBox="1"/>
          <p:nvPr/>
        </p:nvSpPr>
        <p:spPr>
          <a:xfrm>
            <a:off x="1703392" y="3665184"/>
            <a:ext cx="359073" cy="21544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5C5B5A"/>
                </a:solidFill>
                <a:effectLst/>
                <a:uLnTx/>
                <a:uFillTx/>
                <a:latin typeface="Arial"/>
                <a:ea typeface="+mn-ea"/>
                <a:cs typeface="+mn-cs"/>
              </a:rPr>
              <a:t>53%</a:t>
            </a:r>
          </a:p>
        </p:txBody>
      </p:sp>
      <p:sp>
        <p:nvSpPr>
          <p:cNvPr id="12" name="Right Brace 11" descr="Arrow showing in total, 30% are worried about coronavirus.">
            <a:extLst>
              <a:ext uri="{FF2B5EF4-FFF2-40B4-BE49-F238E27FC236}">
                <a16:creationId xmlns:a16="http://schemas.microsoft.com/office/drawing/2014/main" id="{1756EF45-5E2B-D18C-D01C-52EAC081BCFF}"/>
              </a:ext>
              <a:ext uri="{C183D7F6-B498-43B3-948B-1728B52AA6E4}">
                <adec:decorative xmlns:adec="http://schemas.microsoft.com/office/drawing/2017/decorative" val="1"/>
              </a:ext>
            </a:extLst>
          </p:cNvPr>
          <p:cNvSpPr/>
          <p:nvPr/>
        </p:nvSpPr>
        <p:spPr>
          <a:xfrm>
            <a:off x="3057203" y="2830149"/>
            <a:ext cx="159391" cy="1802231"/>
          </a:xfrm>
          <a:prstGeom prst="rightBrace">
            <a:avLst>
              <a:gd name="adj1" fmla="val 28487"/>
              <a:gd name="adj2" fmla="val 49688"/>
            </a:avLst>
          </a:prstGeom>
          <a:ln w="19050">
            <a:solidFill>
              <a:srgbClr val="FA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2F5F"/>
              </a:solidFill>
              <a:effectLst/>
              <a:uLnTx/>
              <a:uFillTx/>
              <a:latin typeface="Arial"/>
              <a:ea typeface="+mn-ea"/>
              <a:cs typeface="+mn-cs"/>
            </a:endParaRPr>
          </a:p>
        </p:txBody>
      </p:sp>
      <p:sp>
        <p:nvSpPr>
          <p:cNvPr id="18" name="TextBox 17">
            <a:extLst>
              <a:ext uri="{FF2B5EF4-FFF2-40B4-BE49-F238E27FC236}">
                <a16:creationId xmlns:a16="http://schemas.microsoft.com/office/drawing/2014/main" id="{3B0E9D10-A3C9-37D2-B94C-7B574619517C}"/>
              </a:ext>
              <a:ext uri="{C183D7F6-B498-43B3-948B-1728B52AA6E4}">
                <adec:decorative xmlns:adec="http://schemas.microsoft.com/office/drawing/2017/decorative" val="1"/>
              </a:ext>
            </a:extLst>
          </p:cNvPr>
          <p:cNvSpPr txBox="1"/>
          <p:nvPr/>
        </p:nvSpPr>
        <p:spPr>
          <a:xfrm>
            <a:off x="3216545" y="3611949"/>
            <a:ext cx="359073" cy="21544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5C5B5A"/>
                </a:solidFill>
                <a:effectLst/>
                <a:uLnTx/>
                <a:uFillTx/>
                <a:latin typeface="Arial"/>
                <a:ea typeface="+mn-ea"/>
                <a:cs typeface="+mn-cs"/>
              </a:rPr>
              <a:t>55%</a:t>
            </a:r>
          </a:p>
        </p:txBody>
      </p:sp>
      <p:sp>
        <p:nvSpPr>
          <p:cNvPr id="27" name="Arrow: Down 26">
            <a:extLst>
              <a:ext uri="{FF2B5EF4-FFF2-40B4-BE49-F238E27FC236}">
                <a16:creationId xmlns:a16="http://schemas.microsoft.com/office/drawing/2014/main" id="{A32F4210-38BE-B3A8-BF0E-66E4451BDB40}"/>
              </a:ext>
              <a:ext uri="{C183D7F6-B498-43B3-948B-1728B52AA6E4}">
                <adec:decorative xmlns:adec="http://schemas.microsoft.com/office/drawing/2017/decorative" val="1"/>
              </a:ext>
            </a:extLst>
          </p:cNvPr>
          <p:cNvSpPr/>
          <p:nvPr/>
        </p:nvSpPr>
        <p:spPr>
          <a:xfrm rot="10800000">
            <a:off x="5133886" y="3646432"/>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5C5B5A"/>
              </a:solidFill>
              <a:effectLst/>
              <a:uLnTx/>
              <a:uFillTx/>
              <a:latin typeface="Arial"/>
              <a:ea typeface="+mn-ea"/>
              <a:cs typeface="+mn-cs"/>
            </a:endParaRPr>
          </a:p>
        </p:txBody>
      </p:sp>
      <p:sp>
        <p:nvSpPr>
          <p:cNvPr id="29" name="Right Brace 28" descr="Arrow showing in total, 30% are worried about coronavirus.">
            <a:extLst>
              <a:ext uri="{FF2B5EF4-FFF2-40B4-BE49-F238E27FC236}">
                <a16:creationId xmlns:a16="http://schemas.microsoft.com/office/drawing/2014/main" id="{D38571B4-C1FC-612D-522A-20FE027EDF12}"/>
              </a:ext>
              <a:ext uri="{C183D7F6-B498-43B3-948B-1728B52AA6E4}">
                <adec:decorative xmlns:adec="http://schemas.microsoft.com/office/drawing/2017/decorative" val="1"/>
              </a:ext>
            </a:extLst>
          </p:cNvPr>
          <p:cNvSpPr/>
          <p:nvPr/>
        </p:nvSpPr>
        <p:spPr>
          <a:xfrm>
            <a:off x="6171866" y="3071675"/>
            <a:ext cx="159391" cy="1455939"/>
          </a:xfrm>
          <a:prstGeom prst="rightBrace">
            <a:avLst>
              <a:gd name="adj1" fmla="val 28487"/>
              <a:gd name="adj2" fmla="val 49688"/>
            </a:avLst>
          </a:prstGeom>
          <a:ln w="19050">
            <a:solidFill>
              <a:srgbClr val="FA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2F5F"/>
              </a:solidFill>
              <a:effectLst/>
              <a:uLnTx/>
              <a:uFillTx/>
              <a:latin typeface="Arial"/>
              <a:ea typeface="+mn-ea"/>
              <a:cs typeface="+mn-cs"/>
            </a:endParaRPr>
          </a:p>
        </p:txBody>
      </p:sp>
      <p:sp>
        <p:nvSpPr>
          <p:cNvPr id="30" name="TextBox 29">
            <a:extLst>
              <a:ext uri="{FF2B5EF4-FFF2-40B4-BE49-F238E27FC236}">
                <a16:creationId xmlns:a16="http://schemas.microsoft.com/office/drawing/2014/main" id="{FF70D53B-1AF6-1AF0-37B2-227D66D380DF}"/>
              </a:ext>
              <a:ext uri="{C183D7F6-B498-43B3-948B-1728B52AA6E4}">
                <adec:decorative xmlns:adec="http://schemas.microsoft.com/office/drawing/2017/decorative" val="1"/>
              </a:ext>
            </a:extLst>
          </p:cNvPr>
          <p:cNvSpPr txBox="1"/>
          <p:nvPr/>
        </p:nvSpPr>
        <p:spPr>
          <a:xfrm>
            <a:off x="6421653" y="3659895"/>
            <a:ext cx="359073" cy="21544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5C5B5A"/>
                </a:solidFill>
                <a:effectLst/>
                <a:uLnTx/>
                <a:uFillTx/>
                <a:latin typeface="Arial"/>
                <a:ea typeface="+mn-ea"/>
                <a:cs typeface="+mn-cs"/>
              </a:rPr>
              <a:t>46%</a:t>
            </a:r>
          </a:p>
        </p:txBody>
      </p:sp>
      <p:sp>
        <p:nvSpPr>
          <p:cNvPr id="20" name="Arrow: Down 19">
            <a:extLst>
              <a:ext uri="{FF2B5EF4-FFF2-40B4-BE49-F238E27FC236}">
                <a16:creationId xmlns:a16="http://schemas.microsoft.com/office/drawing/2014/main" id="{494F29FB-5726-2E20-2C4B-E4B344701C59}"/>
              </a:ext>
              <a:ext uri="{C183D7F6-B498-43B3-948B-1728B52AA6E4}">
                <adec:decorative xmlns:adec="http://schemas.microsoft.com/office/drawing/2017/decorative" val="1"/>
              </a:ext>
            </a:extLst>
          </p:cNvPr>
          <p:cNvSpPr/>
          <p:nvPr/>
        </p:nvSpPr>
        <p:spPr>
          <a:xfrm>
            <a:off x="4422546" y="2256001"/>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3" name="Arrow: Down 22">
            <a:extLst>
              <a:ext uri="{FF2B5EF4-FFF2-40B4-BE49-F238E27FC236}">
                <a16:creationId xmlns:a16="http://schemas.microsoft.com/office/drawing/2014/main" id="{516499B4-B2AC-51BF-C36A-B62A2028C315}"/>
              </a:ext>
              <a:ext uri="{C183D7F6-B498-43B3-948B-1728B52AA6E4}">
                <adec:decorative xmlns:adec="http://schemas.microsoft.com/office/drawing/2017/decorative" val="1"/>
              </a:ext>
            </a:extLst>
          </p:cNvPr>
          <p:cNvSpPr/>
          <p:nvPr/>
        </p:nvSpPr>
        <p:spPr>
          <a:xfrm rot="10800000">
            <a:off x="4407782" y="4236377"/>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5C5B5A"/>
              </a:solidFill>
              <a:effectLst/>
              <a:uLnTx/>
              <a:uFillTx/>
              <a:latin typeface="Arial"/>
              <a:ea typeface="+mn-ea"/>
              <a:cs typeface="+mn-cs"/>
            </a:endParaRPr>
          </a:p>
        </p:txBody>
      </p:sp>
      <p:sp>
        <p:nvSpPr>
          <p:cNvPr id="24" name="Arrow: Down 23">
            <a:extLst>
              <a:ext uri="{FF2B5EF4-FFF2-40B4-BE49-F238E27FC236}">
                <a16:creationId xmlns:a16="http://schemas.microsoft.com/office/drawing/2014/main" id="{7E9D4404-8D03-F329-6AA7-277AA4C533F9}"/>
              </a:ext>
              <a:ext uri="{C183D7F6-B498-43B3-948B-1728B52AA6E4}">
                <adec:decorative xmlns:adec="http://schemas.microsoft.com/office/drawing/2017/decorative" val="1"/>
              </a:ext>
            </a:extLst>
          </p:cNvPr>
          <p:cNvSpPr/>
          <p:nvPr/>
        </p:nvSpPr>
        <p:spPr>
          <a:xfrm>
            <a:off x="4342850" y="4622487"/>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7" name="Group 6" descr="Green and Red arrows to signify when a statistic is significantly higher or lower than the previous survey.">
            <a:extLst>
              <a:ext uri="{FF2B5EF4-FFF2-40B4-BE49-F238E27FC236}">
                <a16:creationId xmlns:a16="http://schemas.microsoft.com/office/drawing/2014/main" id="{271E232F-D14C-65CD-8E55-BCEEE8C1EA44}"/>
              </a:ext>
            </a:extLst>
          </p:cNvPr>
          <p:cNvGrpSpPr/>
          <p:nvPr/>
        </p:nvGrpSpPr>
        <p:grpSpPr>
          <a:xfrm>
            <a:off x="643247" y="5941707"/>
            <a:ext cx="3858995" cy="276999"/>
            <a:chOff x="643424" y="5999738"/>
            <a:chExt cx="3858995" cy="276999"/>
          </a:xfrm>
        </p:grpSpPr>
        <p:sp>
          <p:nvSpPr>
            <p:cNvPr id="8" name="Arrow: Down 7">
              <a:extLst>
                <a:ext uri="{FF2B5EF4-FFF2-40B4-BE49-F238E27FC236}">
                  <a16:creationId xmlns:a16="http://schemas.microsoft.com/office/drawing/2014/main" id="{7E817CB7-4A7A-93FB-8AA6-81E22AC4B88E}"/>
                </a:ext>
              </a:extLst>
            </p:cNvPr>
            <p:cNvSpPr/>
            <p:nvPr/>
          </p:nvSpPr>
          <p:spPr>
            <a:xfrm>
              <a:off x="807040" y="6040818"/>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13" name="Group 12">
              <a:extLst>
                <a:ext uri="{FF2B5EF4-FFF2-40B4-BE49-F238E27FC236}">
                  <a16:creationId xmlns:a16="http://schemas.microsoft.com/office/drawing/2014/main" id="{4FAFDE93-21E0-F4A9-52C9-C5B625E56655}"/>
                </a:ext>
              </a:extLst>
            </p:cNvPr>
            <p:cNvGrpSpPr/>
            <p:nvPr/>
          </p:nvGrpSpPr>
          <p:grpSpPr>
            <a:xfrm>
              <a:off x="643424" y="5999738"/>
              <a:ext cx="3858995" cy="276999"/>
              <a:chOff x="588133" y="5798698"/>
              <a:chExt cx="3858995" cy="276999"/>
            </a:xfrm>
          </p:grpSpPr>
          <p:sp>
            <p:nvSpPr>
              <p:cNvPr id="14" name="Arrow: Down 13">
                <a:extLst>
                  <a:ext uri="{FF2B5EF4-FFF2-40B4-BE49-F238E27FC236}">
                    <a16:creationId xmlns:a16="http://schemas.microsoft.com/office/drawing/2014/main" id="{ED38A417-CC3A-C68E-E958-7ACFAFC13B83}"/>
                  </a:ext>
                </a:extLst>
              </p:cNvPr>
              <p:cNvSpPr/>
              <p:nvPr/>
            </p:nvSpPr>
            <p:spPr>
              <a:xfrm rot="10800000">
                <a:off x="588133" y="5840993"/>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5C5B5A"/>
                  </a:solidFill>
                  <a:effectLst/>
                  <a:uLnTx/>
                  <a:uFillTx/>
                  <a:latin typeface="Arial"/>
                  <a:ea typeface="+mn-ea"/>
                  <a:cs typeface="+mn-cs"/>
                </a:endParaRPr>
              </a:p>
            </p:txBody>
          </p:sp>
          <p:sp>
            <p:nvSpPr>
              <p:cNvPr id="15" name="TextBox 14">
                <a:extLst>
                  <a:ext uri="{FF2B5EF4-FFF2-40B4-BE49-F238E27FC236}">
                    <a16:creationId xmlns:a16="http://schemas.microsoft.com/office/drawing/2014/main" id="{15A839DD-407E-E2E0-C285-1BEAB45AB8AB}"/>
                  </a:ext>
                </a:extLst>
              </p:cNvPr>
              <p:cNvSpPr txBox="1"/>
              <p:nvPr/>
            </p:nvSpPr>
            <p:spPr>
              <a:xfrm>
                <a:off x="884934" y="5798698"/>
                <a:ext cx="3562194"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C5B5A"/>
                    </a:solidFill>
                    <a:effectLst/>
                    <a:uLnTx/>
                    <a:uFillTx/>
                    <a:latin typeface="Arial"/>
                    <a:ea typeface="+mn-ea"/>
                    <a:cs typeface="+mn-cs"/>
                  </a:rPr>
                  <a:t>Significantly higher/lower than the GB Benchmark</a:t>
                </a:r>
              </a:p>
            </p:txBody>
          </p:sp>
        </p:grpSp>
      </p:grpSp>
      <p:sp>
        <p:nvSpPr>
          <p:cNvPr id="47" name="Content Placeholder 32">
            <a:extLst>
              <a:ext uri="{FF2B5EF4-FFF2-40B4-BE49-F238E27FC236}">
                <a16:creationId xmlns:a16="http://schemas.microsoft.com/office/drawing/2014/main" id="{B62886DC-603D-9A8B-86D3-B94384D6D138}"/>
              </a:ext>
            </a:extLst>
          </p:cNvPr>
          <p:cNvSpPr txBox="1">
            <a:spLocks/>
          </p:cNvSpPr>
          <p:nvPr/>
        </p:nvSpPr>
        <p:spPr>
          <a:xfrm>
            <a:off x="6786941" y="1518238"/>
            <a:ext cx="5186944" cy="4582738"/>
          </a:xfrm>
          <a:prstGeom prst="rect">
            <a:avLst/>
          </a:prstGeom>
          <a:solidFill>
            <a:schemeClr val="bg1"/>
          </a:solidFill>
          <a:ln>
            <a:solidFill>
              <a:srgbClr val="5C5B5A"/>
            </a:solidFill>
          </a:ln>
        </p:spPr>
        <p:txBody>
          <a:bodyPr wrap="square" lIns="90000" tIns="90000" rIns="90000" bIns="9000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GB" sz="1200" b="1" i="0" u="none" strike="noStrike" kern="1200" cap="none" spc="0" normalizeH="0" baseline="0" noProof="0" dirty="0">
                <a:ln>
                  <a:noFill/>
                </a:ln>
                <a:solidFill>
                  <a:srgbClr val="5C5B5A"/>
                </a:solidFill>
                <a:effectLst/>
                <a:uLnTx/>
                <a:uFillTx/>
                <a:latin typeface="Arial"/>
                <a:cs typeface="Arial"/>
              </a:rPr>
              <a:t>Demographics:</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dirty="0">
                <a:solidFill>
                  <a:srgbClr val="5C5B5A"/>
                </a:solidFill>
                <a:latin typeface="Arial"/>
                <a:cs typeface="Arial"/>
              </a:rPr>
              <a:t>Pakistani respondents (78%)</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b="0" i="0" u="none" strike="noStrike" kern="1200" cap="none" spc="0" normalizeH="0" baseline="0" noProof="0" dirty="0">
                <a:ln>
                  <a:noFill/>
                </a:ln>
                <a:solidFill>
                  <a:srgbClr val="5C5B5A"/>
                </a:solidFill>
                <a:effectLst/>
                <a:uLnTx/>
                <a:uFillTx/>
                <a:latin typeface="Arial"/>
                <a:cs typeface="Arial"/>
              </a:rPr>
              <a:t>Those with a condition that reduces their ability to do activities by a lot (74%)</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dirty="0">
                <a:solidFill>
                  <a:srgbClr val="5C5B5A"/>
                </a:solidFill>
                <a:latin typeface="Arial"/>
                <a:cs typeface="Arial"/>
              </a:rPr>
              <a:t>Those with a disability (70%); including a mobility disability (72%)</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b="0" i="0" u="none" strike="noStrike" kern="1200" cap="none" spc="0" normalizeH="0" baseline="0" noProof="0" dirty="0">
                <a:ln>
                  <a:noFill/>
                </a:ln>
                <a:solidFill>
                  <a:srgbClr val="5C5B5A"/>
                </a:solidFill>
                <a:effectLst/>
                <a:uLnTx/>
                <a:uFillTx/>
                <a:latin typeface="Arial"/>
                <a:cs typeface="Arial"/>
              </a:rPr>
              <a:t>Those with a first language other than English (71%)</a:t>
            </a:r>
          </a:p>
          <a:p>
            <a:pPr marL="0" marR="0" lvl="0" indent="0" algn="l" defTabSz="914400" rtl="0" eaLnBrk="1" fontAlgn="auto" latinLnBrk="0" hangingPunct="1">
              <a:lnSpc>
                <a:spcPct val="100000"/>
              </a:lnSpc>
              <a:spcBef>
                <a:spcPts val="0"/>
              </a:spcBef>
              <a:spcAft>
                <a:spcPts val="400"/>
              </a:spcAft>
              <a:buClrTx/>
              <a:buSzTx/>
              <a:buNone/>
              <a:tabLst/>
              <a:defRPr/>
            </a:pPr>
            <a:r>
              <a:rPr kumimoji="0" lang="en-GB" sz="1200" b="1" i="0" u="none" strike="noStrike" kern="1200" cap="none" spc="0" normalizeH="0" baseline="0" noProof="0" dirty="0">
                <a:ln>
                  <a:noFill/>
                </a:ln>
                <a:solidFill>
                  <a:srgbClr val="5C5B5A"/>
                </a:solidFill>
                <a:effectLst/>
                <a:uLnTx/>
                <a:uFillTx/>
                <a:latin typeface="Arial"/>
                <a:cs typeface="Arial"/>
              </a:rPr>
              <a:t>Individual and/or family circumstance:</a:t>
            </a:r>
            <a:endParaRPr lang="en-GB" sz="1200" b="1" i="0" u="none" strike="noStrike" kern="1200" cap="none" spc="0" normalizeH="0" baseline="0" noProof="0" dirty="0">
              <a:ln>
                <a:noFill/>
              </a:ln>
              <a:solidFill>
                <a:srgbClr val="5C5B5A"/>
              </a:solidFill>
              <a:effectLst/>
              <a:uLnTx/>
              <a:uFillTx/>
              <a:latin typeface="Arial"/>
              <a:cs typeface="Arial"/>
            </a:endParaRP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5C5B5A"/>
                </a:solidFill>
                <a:effectLst/>
                <a:uLnTx/>
                <a:uFillTx/>
                <a:latin typeface="Arial"/>
                <a:cs typeface="Arial"/>
              </a:rPr>
              <a:t>Those who find it difficult to afford rent or mortgage payments (91%)</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dirty="0">
                <a:solidFill>
                  <a:srgbClr val="5C5B5A"/>
                </a:solidFill>
                <a:latin typeface="Arial"/>
                <a:cs typeface="Arial"/>
              </a:rPr>
              <a:t>Those struggling with their current levels of debt (89%)</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b="0" i="0" u="none" strike="noStrike" kern="1200" cap="none" spc="0" normalizeH="0" baseline="0" noProof="0" dirty="0">
                <a:ln>
                  <a:noFill/>
                </a:ln>
                <a:solidFill>
                  <a:srgbClr val="5C5B5A"/>
                </a:solidFill>
                <a:effectLst/>
                <a:uLnTx/>
                <a:uFillTx/>
                <a:latin typeface="Arial"/>
                <a:cs typeface="Arial"/>
              </a:rPr>
              <a:t>Those seeking help for the first </a:t>
            </a:r>
            <a:r>
              <a:rPr lang="en-GB" sz="1200" dirty="0">
                <a:solidFill>
                  <a:srgbClr val="5C5B5A"/>
                </a:solidFill>
                <a:latin typeface="Arial"/>
                <a:cs typeface="Arial"/>
              </a:rPr>
              <a:t>time with their debt (82%)</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b="0" i="0" u="none" strike="noStrike" kern="1200" cap="none" spc="0" normalizeH="0" baseline="0" noProof="0" dirty="0">
                <a:ln>
                  <a:noFill/>
                </a:ln>
                <a:solidFill>
                  <a:srgbClr val="5C5B5A"/>
                </a:solidFill>
                <a:effectLst/>
                <a:uLnTx/>
                <a:uFillTx/>
                <a:latin typeface="Arial"/>
                <a:cs typeface="Arial"/>
              </a:rPr>
              <a:t>Those not in work due to ill health or disability (81%)</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dirty="0">
                <a:solidFill>
                  <a:srgbClr val="5C5B5A"/>
                </a:solidFill>
                <a:latin typeface="Arial"/>
                <a:cs typeface="Arial"/>
              </a:rPr>
              <a:t>Those unable to save money in the next year (78%)</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b="0" i="0" u="none" strike="noStrike" kern="1200" cap="none" spc="0" normalizeH="0" baseline="0" noProof="0" dirty="0">
                <a:ln>
                  <a:noFill/>
                </a:ln>
                <a:solidFill>
                  <a:srgbClr val="5C5B5A"/>
                </a:solidFill>
                <a:effectLst/>
                <a:uLnTx/>
                <a:uFillTx/>
                <a:latin typeface="Arial"/>
                <a:cs typeface="Arial"/>
              </a:rPr>
              <a:t>Those with low levels of life satisfaction (78%)</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dirty="0">
                <a:solidFill>
                  <a:srgbClr val="5C5B5A"/>
                </a:solidFill>
                <a:latin typeface="Arial"/>
                <a:cs typeface="Arial"/>
              </a:rPr>
              <a:t>Those who do not know enough about their own health (77%)</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b="0" i="0" u="none" strike="noStrike" kern="1200" cap="none" spc="0" normalizeH="0" baseline="0" noProof="0" dirty="0">
                <a:ln>
                  <a:noFill/>
                </a:ln>
                <a:solidFill>
                  <a:srgbClr val="5C5B5A"/>
                </a:solidFill>
                <a:effectLst/>
                <a:uLnTx/>
                <a:uFillTx/>
                <a:latin typeface="Arial"/>
                <a:cs typeface="Arial"/>
              </a:rPr>
              <a:t>Those with low levels of happiness (76%)</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dirty="0">
                <a:solidFill>
                  <a:srgbClr val="5C5B5A"/>
                </a:solidFill>
                <a:latin typeface="Arial"/>
                <a:cs typeface="Arial"/>
              </a:rPr>
              <a:t>Those earning up to £10,399 (73%)</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dirty="0">
                <a:solidFill>
                  <a:srgbClr val="5C5B5A"/>
                </a:solidFill>
                <a:latin typeface="Arial"/>
                <a:cs typeface="Arial"/>
              </a:rPr>
              <a:t>Those renting from a housing association or trust (72%)</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dirty="0">
                <a:solidFill>
                  <a:srgbClr val="5C5B5A"/>
                </a:solidFill>
                <a:latin typeface="Arial"/>
                <a:cs typeface="Arial"/>
              </a:rPr>
              <a:t>Those dissatisfied with their local area (72%)</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dirty="0">
                <a:solidFill>
                  <a:srgbClr val="5C5B5A"/>
                </a:solidFill>
                <a:latin typeface="Arial"/>
                <a:cs typeface="Arial"/>
              </a:rPr>
              <a:t>Those who have had to borrow more money or used more credit in the past month (71%)</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endParaRPr lang="en-GB" sz="1200" b="0" i="0" u="none" strike="noStrike" kern="1200" cap="none" spc="0" normalizeH="0" baseline="0" noProof="0" dirty="0">
              <a:ln>
                <a:noFill/>
              </a:ln>
              <a:solidFill>
                <a:srgbClr val="5C5B5A"/>
              </a:solidFill>
              <a:effectLst/>
              <a:uLnTx/>
              <a:uFillTx/>
              <a:latin typeface="Arial"/>
              <a:cs typeface="Arial"/>
            </a:endParaRP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endParaRPr lang="en-GB" sz="1200" b="0" i="0" u="none" strike="noStrike" kern="1200" cap="none" spc="0" normalizeH="0" baseline="0" noProof="0" dirty="0">
              <a:ln>
                <a:noFill/>
              </a:ln>
              <a:solidFill>
                <a:srgbClr val="5C5B5A"/>
              </a:solidFill>
              <a:effectLst/>
              <a:uLnTx/>
              <a:uFillTx/>
              <a:latin typeface="Arial"/>
              <a:cs typeface="Arial"/>
            </a:endParaRPr>
          </a:p>
        </p:txBody>
      </p:sp>
      <p:sp>
        <p:nvSpPr>
          <p:cNvPr id="26" name="TextBox 25">
            <a:extLst>
              <a:ext uri="{FF2B5EF4-FFF2-40B4-BE49-F238E27FC236}">
                <a16:creationId xmlns:a16="http://schemas.microsoft.com/office/drawing/2014/main" id="{93C7F2C3-A529-4A8D-849B-F48FEAD542C0}"/>
              </a:ext>
            </a:extLst>
          </p:cNvPr>
          <p:cNvSpPr txBox="1"/>
          <p:nvPr/>
        </p:nvSpPr>
        <p:spPr>
          <a:xfrm>
            <a:off x="6697890" y="6100976"/>
            <a:ext cx="3274505"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 * Subgroup analysis uses merged data from S5-7</a:t>
            </a:r>
            <a:endParaRPr kumimoji="0" lang="en-GB" sz="10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1" name="Footer Placeholder 4">
            <a:extLst>
              <a:ext uri="{FF2B5EF4-FFF2-40B4-BE49-F238E27FC236}">
                <a16:creationId xmlns:a16="http://schemas.microsoft.com/office/drawing/2014/main" id="{4CE35C92-2B85-4A92-A8E4-951AE7DE3D96}"/>
              </a:ext>
            </a:extLst>
          </p:cNvPr>
          <p:cNvSpPr txBox="1">
            <a:spLocks/>
          </p:cNvSpPr>
          <p:nvPr/>
        </p:nvSpPr>
        <p:spPr>
          <a:xfrm>
            <a:off x="576033" y="6327692"/>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CL9. How easy or difficult is it to afford the following?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Unweighted base: Survey 5, 1424; Survey 6, 1674; Survey 7, 1426 (All respondents who pay their energy costs).</a:t>
            </a: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ONS data, based on national fieldwork 4 – 14 May 2023</a:t>
            </a:r>
          </a:p>
        </p:txBody>
      </p:sp>
      <p:sp>
        <p:nvSpPr>
          <p:cNvPr id="25" name="Slide Number Placeholder 4">
            <a:extLst>
              <a:ext uri="{FF2B5EF4-FFF2-40B4-BE49-F238E27FC236}">
                <a16:creationId xmlns:a16="http://schemas.microsoft.com/office/drawing/2014/main" id="{67748F33-BF14-414E-8BB8-BBFD9475F855}"/>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42</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2" name="Right Brace 1" descr="Arrow showing in total, 30% are worried about coronavirus.">
            <a:extLst>
              <a:ext uri="{FF2B5EF4-FFF2-40B4-BE49-F238E27FC236}">
                <a16:creationId xmlns:a16="http://schemas.microsoft.com/office/drawing/2014/main" id="{CE480C17-3493-F555-7B4E-499E4A0C0BA2}"/>
              </a:ext>
              <a:ext uri="{C183D7F6-B498-43B3-948B-1728B52AA6E4}">
                <adec:decorative xmlns:adec="http://schemas.microsoft.com/office/drawing/2017/decorative" val="1"/>
              </a:ext>
            </a:extLst>
          </p:cNvPr>
          <p:cNvSpPr/>
          <p:nvPr/>
        </p:nvSpPr>
        <p:spPr>
          <a:xfrm>
            <a:off x="4614323" y="2864397"/>
            <a:ext cx="159391" cy="1802231"/>
          </a:xfrm>
          <a:prstGeom prst="rightBrace">
            <a:avLst>
              <a:gd name="adj1" fmla="val 28487"/>
              <a:gd name="adj2" fmla="val 49688"/>
            </a:avLst>
          </a:prstGeom>
          <a:ln w="19050">
            <a:solidFill>
              <a:srgbClr val="FA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2F5F"/>
              </a:solidFill>
              <a:effectLst/>
              <a:uLnTx/>
              <a:uFillTx/>
              <a:latin typeface="Arial"/>
              <a:ea typeface="+mn-ea"/>
              <a:cs typeface="+mn-cs"/>
            </a:endParaRPr>
          </a:p>
        </p:txBody>
      </p:sp>
      <p:sp>
        <p:nvSpPr>
          <p:cNvPr id="3" name="TextBox 2">
            <a:extLst>
              <a:ext uri="{FF2B5EF4-FFF2-40B4-BE49-F238E27FC236}">
                <a16:creationId xmlns:a16="http://schemas.microsoft.com/office/drawing/2014/main" id="{C2C798CF-7B6E-93F2-27E2-BE1B5B38335A}"/>
              </a:ext>
              <a:ext uri="{C183D7F6-B498-43B3-948B-1728B52AA6E4}">
                <adec:decorative xmlns:adec="http://schemas.microsoft.com/office/drawing/2017/decorative" val="1"/>
              </a:ext>
            </a:extLst>
          </p:cNvPr>
          <p:cNvSpPr txBox="1"/>
          <p:nvPr/>
        </p:nvSpPr>
        <p:spPr>
          <a:xfrm>
            <a:off x="4773665" y="3646197"/>
            <a:ext cx="359073" cy="21544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5C5B5A"/>
                </a:solidFill>
                <a:effectLst/>
                <a:uLnTx/>
                <a:uFillTx/>
                <a:latin typeface="Arial"/>
                <a:ea typeface="+mn-ea"/>
                <a:cs typeface="+mn-cs"/>
              </a:rPr>
              <a:t>55%</a:t>
            </a:r>
          </a:p>
        </p:txBody>
      </p:sp>
      <p:sp>
        <p:nvSpPr>
          <p:cNvPr id="46" name="Text Placeholder 30">
            <a:extLst>
              <a:ext uri="{FF2B5EF4-FFF2-40B4-BE49-F238E27FC236}">
                <a16:creationId xmlns:a16="http://schemas.microsoft.com/office/drawing/2014/main" id="{1CB9A01B-C952-F96C-2D80-C969A6778E5D}"/>
              </a:ext>
            </a:extLst>
          </p:cNvPr>
          <p:cNvSpPr txBox="1">
            <a:spLocks/>
          </p:cNvSpPr>
          <p:nvPr/>
        </p:nvSpPr>
        <p:spPr>
          <a:xfrm>
            <a:off x="6781448" y="1102080"/>
            <a:ext cx="5186944" cy="471238"/>
          </a:xfrm>
          <a:prstGeom prst="rect">
            <a:avLst/>
          </a:prstGeom>
          <a:solidFill>
            <a:schemeClr val="bg2">
              <a:lumMod val="90000"/>
              <a:alpha val="21000"/>
            </a:schemeClr>
          </a:solidFill>
          <a:ln>
            <a:solidFill>
              <a:srgbClr val="5C5B5A"/>
            </a:solidFill>
          </a:ln>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400"/>
              </a:spcAft>
              <a:buClrTx/>
              <a:buSzTx/>
              <a:buFontTx/>
              <a:buNone/>
              <a:tabLst/>
              <a:defRPr/>
            </a:pPr>
            <a:r>
              <a:rPr kumimoji="0" lang="en-GB" sz="1200" b="1"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 who are significantly more likely to find it very/somewhat difficult to afford their energy costs compared to </a:t>
            </a:r>
            <a:r>
              <a:rPr lang="en-GB" sz="1200" b="1" dirty="0">
                <a:solidFill>
                  <a:srgbClr val="5C5B5A"/>
                </a:solidFill>
                <a:latin typeface="Arial" panose="020B0604020202020204" pitchFamily="34" charset="0"/>
                <a:cs typeface="Arial" panose="020B0604020202020204" pitchFamily="34" charset="0"/>
              </a:rPr>
              <a:t>S5-7 </a:t>
            </a:r>
            <a:r>
              <a:rPr kumimoji="0" lang="en-GB" sz="1200" b="1"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(54%)*</a:t>
            </a:r>
          </a:p>
        </p:txBody>
      </p:sp>
    </p:spTree>
    <p:extLst>
      <p:ext uri="{BB962C8B-B14F-4D97-AF65-F5344CB8AC3E}">
        <p14:creationId xmlns:p14="http://schemas.microsoft.com/office/powerpoint/2010/main" val="31697478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CF32D23-6A45-CBAE-29D9-B26CC8861DFB}"/>
              </a:ext>
            </a:extLst>
          </p:cNvPr>
          <p:cNvSpPr>
            <a:spLocks noGrp="1"/>
          </p:cNvSpPr>
          <p:nvPr>
            <p:ph type="title"/>
          </p:nvPr>
        </p:nvSpPr>
        <p:spPr>
          <a:xfrm>
            <a:off x="394988" y="90004"/>
            <a:ext cx="11384532" cy="778871"/>
          </a:xfrm>
        </p:spPr>
        <p:txBody>
          <a:bodyPr>
            <a:noAutofit/>
          </a:bodyPr>
          <a:lstStyle/>
          <a:p>
            <a:r>
              <a:rPr lang="en-GB" sz="1800" b="1" kern="1200" dirty="0">
                <a:effectLst/>
                <a:latin typeface="Arial"/>
                <a:ea typeface="+mn-ea"/>
                <a:cs typeface="Arial"/>
              </a:rPr>
              <a:t>Almost 1 in 4 respondents reported </a:t>
            </a:r>
            <a:r>
              <a:rPr lang="en-GB" sz="1800" b="1" kern="1200" dirty="0">
                <a:solidFill>
                  <a:srgbClr val="009690"/>
                </a:solidFill>
                <a:effectLst/>
                <a:latin typeface="Arial"/>
                <a:ea typeface="+mn-ea"/>
                <a:cs typeface="Arial"/>
              </a:rPr>
              <a:t>being on a pre-payment meter </a:t>
            </a:r>
            <a:r>
              <a:rPr lang="en-GB" sz="1800" b="1" kern="1200" dirty="0">
                <a:effectLst/>
                <a:latin typeface="Arial"/>
                <a:ea typeface="+mn-ea"/>
                <a:cs typeface="Arial"/>
              </a:rPr>
              <a:t>(PPM) (23%). 4 in 5 (79%) of these report some associated difficulty – with 2 in 5 (</a:t>
            </a:r>
            <a:r>
              <a:rPr lang="en-GB" sz="1800" b="1" dirty="0">
                <a:latin typeface="Arial"/>
                <a:ea typeface="+mn-ea"/>
                <a:cs typeface="Arial"/>
              </a:rPr>
              <a:t>37</a:t>
            </a:r>
            <a:r>
              <a:rPr lang="en-GB" sz="1800" b="1" kern="1200" dirty="0">
                <a:effectLst/>
                <a:latin typeface="Arial"/>
                <a:ea typeface="+mn-ea"/>
                <a:cs typeface="Arial"/>
              </a:rPr>
              <a:t>%) saying keepin</a:t>
            </a:r>
            <a:r>
              <a:rPr lang="en-GB" sz="1800" b="1" dirty="0">
                <a:latin typeface="Arial"/>
                <a:ea typeface="+mn-ea"/>
                <a:cs typeface="Arial"/>
              </a:rPr>
              <a:t>g topped up and connected is a daily concern. Despite this, only a minority have been in contact with their supplier in relation to advice / support. </a:t>
            </a:r>
            <a:endParaRPr lang="en-GB" sz="1800" b="1" dirty="0">
              <a:effectLst/>
              <a:latin typeface="Arial"/>
              <a:cs typeface="Arial"/>
            </a:endParaRPr>
          </a:p>
        </p:txBody>
      </p:sp>
      <p:sp>
        <p:nvSpPr>
          <p:cNvPr id="27" name="TextBox 26">
            <a:extLst>
              <a:ext uri="{FF2B5EF4-FFF2-40B4-BE49-F238E27FC236}">
                <a16:creationId xmlns:a16="http://schemas.microsoft.com/office/drawing/2014/main" id="{36B929D9-4160-46C3-9BFB-B86CF3BBF781}"/>
              </a:ext>
              <a:ext uri="{C183D7F6-B498-43B3-948B-1728B52AA6E4}">
                <adec:decorative xmlns:adec="http://schemas.microsoft.com/office/drawing/2017/decorative" val="0"/>
              </a:ext>
            </a:extLst>
          </p:cNvPr>
          <p:cNvSpPr txBox="1"/>
          <p:nvPr/>
        </p:nvSpPr>
        <p:spPr>
          <a:xfrm>
            <a:off x="937600" y="1351506"/>
            <a:ext cx="4129034"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5C5B5A"/>
                </a:solidFill>
                <a:effectLst/>
                <a:uLnTx/>
                <a:uFillTx/>
                <a:latin typeface="Arial"/>
                <a:ea typeface="+mn-ea"/>
                <a:cs typeface="+mn-cs"/>
              </a:rPr>
              <a:t>Do you have a pre-payment meter? (PPM)</a:t>
            </a:r>
          </a:p>
        </p:txBody>
      </p:sp>
      <p:graphicFrame>
        <p:nvGraphicFramePr>
          <p:cNvPr id="18" name="Chart Placeholder 10" descr="Pie chart showing that 58% of parents have children aged 12-17 that have all had their coronavirus vaccine">
            <a:extLst>
              <a:ext uri="{FF2B5EF4-FFF2-40B4-BE49-F238E27FC236}">
                <a16:creationId xmlns:a16="http://schemas.microsoft.com/office/drawing/2014/main" id="{08DAB34B-13D2-49CB-8E3F-5C5E2595515E}"/>
              </a:ext>
            </a:extLst>
          </p:cNvPr>
          <p:cNvGraphicFramePr>
            <a:graphicFrameLocks/>
          </p:cNvGraphicFramePr>
          <p:nvPr>
            <p:extLst>
              <p:ext uri="{D42A27DB-BD31-4B8C-83A1-F6EECF244321}">
                <p14:modId xmlns:p14="http://schemas.microsoft.com/office/powerpoint/2010/main" val="659781568"/>
              </p:ext>
            </p:extLst>
          </p:nvPr>
        </p:nvGraphicFramePr>
        <p:xfrm>
          <a:off x="904288" y="1706787"/>
          <a:ext cx="6209576" cy="332583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Placeholder 10" descr="Pie chart showing the percentage of respondents who have a pre-payment meter. 23% of respondents do have a pre-payment meter, 72% do not.">
            <a:extLst>
              <a:ext uri="{FF2B5EF4-FFF2-40B4-BE49-F238E27FC236}">
                <a16:creationId xmlns:a16="http://schemas.microsoft.com/office/drawing/2014/main" id="{052A983E-40D1-A03D-83CA-3E4B922A687E}"/>
              </a:ext>
            </a:extLst>
          </p:cNvPr>
          <p:cNvGraphicFramePr>
            <a:graphicFrameLocks/>
          </p:cNvGraphicFramePr>
          <p:nvPr>
            <p:extLst>
              <p:ext uri="{D42A27DB-BD31-4B8C-83A1-F6EECF244321}">
                <p14:modId xmlns:p14="http://schemas.microsoft.com/office/powerpoint/2010/main" val="368014305"/>
              </p:ext>
            </p:extLst>
          </p:nvPr>
        </p:nvGraphicFramePr>
        <p:xfrm>
          <a:off x="982996" y="1588682"/>
          <a:ext cx="7038557" cy="4753395"/>
        </p:xfrm>
        <a:graphic>
          <a:graphicData uri="http://schemas.openxmlformats.org/drawingml/2006/chart">
            <c:chart xmlns:c="http://schemas.openxmlformats.org/drawingml/2006/chart" xmlns:r="http://schemas.openxmlformats.org/officeDocument/2006/relationships" r:id="rId4"/>
          </a:graphicData>
        </a:graphic>
      </p:graphicFrame>
      <p:cxnSp>
        <p:nvCxnSpPr>
          <p:cNvPr id="6" name="Straight Connector 5">
            <a:extLst>
              <a:ext uri="{FF2B5EF4-FFF2-40B4-BE49-F238E27FC236}">
                <a16:creationId xmlns:a16="http://schemas.microsoft.com/office/drawing/2014/main" id="{1D2129DC-441E-E9B5-DA24-5906D6F2912C}"/>
              </a:ext>
              <a:ext uri="{C183D7F6-B498-43B3-948B-1728B52AA6E4}">
                <adec:decorative xmlns:adec="http://schemas.microsoft.com/office/drawing/2017/decorative" val="1"/>
              </a:ext>
            </a:extLst>
          </p:cNvPr>
          <p:cNvCxnSpPr>
            <a:cxnSpLocks/>
          </p:cNvCxnSpPr>
          <p:nvPr/>
        </p:nvCxnSpPr>
        <p:spPr>
          <a:xfrm flipH="1">
            <a:off x="4280157" y="2147184"/>
            <a:ext cx="181836" cy="251099"/>
          </a:xfrm>
          <a:prstGeom prst="line">
            <a:avLst/>
          </a:prstGeom>
          <a:ln w="31750">
            <a:solidFill>
              <a:srgbClr val="5C5B5A"/>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76B636FC-A8AB-DA83-3BA6-A32048777C72}"/>
              </a:ext>
              <a:ext uri="{C183D7F6-B498-43B3-948B-1728B52AA6E4}">
                <adec:decorative xmlns:adec="http://schemas.microsoft.com/office/drawing/2017/decorative" val="1"/>
              </a:ext>
            </a:extLst>
          </p:cNvPr>
          <p:cNvSpPr txBox="1"/>
          <p:nvPr/>
        </p:nvSpPr>
        <p:spPr>
          <a:xfrm>
            <a:off x="4130453" y="1820717"/>
            <a:ext cx="1110003" cy="246221"/>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C5B5A"/>
                </a:solidFill>
                <a:effectLst/>
                <a:uLnTx/>
                <a:uFillTx/>
                <a:latin typeface="Arial"/>
                <a:ea typeface="+mn-ea"/>
                <a:cs typeface="+mn-cs"/>
              </a:rPr>
              <a:t>Yes = 23%</a:t>
            </a:r>
          </a:p>
        </p:txBody>
      </p:sp>
      <p:cxnSp>
        <p:nvCxnSpPr>
          <p:cNvPr id="8" name="Straight Connector 7">
            <a:extLst>
              <a:ext uri="{FF2B5EF4-FFF2-40B4-BE49-F238E27FC236}">
                <a16:creationId xmlns:a16="http://schemas.microsoft.com/office/drawing/2014/main" id="{A023B0B2-6BAE-DA33-4BD8-D9A01F118F8C}"/>
              </a:ext>
              <a:ext uri="{C183D7F6-B498-43B3-948B-1728B52AA6E4}">
                <adec:decorative xmlns:adec="http://schemas.microsoft.com/office/drawing/2017/decorative" val="1"/>
              </a:ext>
            </a:extLst>
          </p:cNvPr>
          <p:cNvCxnSpPr>
            <a:cxnSpLocks/>
          </p:cNvCxnSpPr>
          <p:nvPr/>
        </p:nvCxnSpPr>
        <p:spPr>
          <a:xfrm flipH="1">
            <a:off x="1279443" y="4602572"/>
            <a:ext cx="181836" cy="251099"/>
          </a:xfrm>
          <a:prstGeom prst="line">
            <a:avLst/>
          </a:prstGeom>
          <a:ln w="31750">
            <a:solidFill>
              <a:srgbClr val="5C5B5A"/>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2E8BC8-F65C-459A-BD99-B9C8BFC12EEC}"/>
              </a:ext>
              <a:ext uri="{C183D7F6-B498-43B3-948B-1728B52AA6E4}">
                <adec:decorative xmlns:adec="http://schemas.microsoft.com/office/drawing/2017/decorative" val="1"/>
              </a:ext>
            </a:extLst>
          </p:cNvPr>
          <p:cNvSpPr txBox="1"/>
          <p:nvPr/>
        </p:nvSpPr>
        <p:spPr>
          <a:xfrm>
            <a:off x="480200" y="4906853"/>
            <a:ext cx="1110003" cy="246221"/>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C5B5A"/>
                </a:solidFill>
                <a:effectLst/>
                <a:uLnTx/>
                <a:uFillTx/>
                <a:latin typeface="Arial"/>
                <a:ea typeface="+mn-ea"/>
                <a:cs typeface="+mn-cs"/>
              </a:rPr>
              <a:t>No = </a:t>
            </a:r>
            <a:r>
              <a:rPr lang="en-GB" sz="1600" dirty="0">
                <a:solidFill>
                  <a:srgbClr val="5C5B5A"/>
                </a:solidFill>
                <a:latin typeface="Arial"/>
              </a:rPr>
              <a:t>72</a:t>
            </a:r>
            <a:r>
              <a:rPr kumimoji="0" lang="en-GB" sz="1600" b="0" i="0" u="none" strike="noStrike" kern="1200" cap="none" spc="0" normalizeH="0" baseline="0" noProof="0" dirty="0">
                <a:ln>
                  <a:noFill/>
                </a:ln>
                <a:solidFill>
                  <a:srgbClr val="5C5B5A"/>
                </a:solidFill>
                <a:effectLst/>
                <a:uLnTx/>
                <a:uFillTx/>
                <a:latin typeface="Arial"/>
                <a:ea typeface="+mn-ea"/>
                <a:cs typeface="+mn-cs"/>
              </a:rPr>
              <a:t>%</a:t>
            </a:r>
          </a:p>
        </p:txBody>
      </p:sp>
      <p:sp>
        <p:nvSpPr>
          <p:cNvPr id="15" name="TextBox 14">
            <a:extLst>
              <a:ext uri="{FF2B5EF4-FFF2-40B4-BE49-F238E27FC236}">
                <a16:creationId xmlns:a16="http://schemas.microsoft.com/office/drawing/2014/main" id="{30D4D79E-824E-E358-4318-658A4915A318}"/>
              </a:ext>
              <a:ext uri="{C183D7F6-B498-43B3-948B-1728B52AA6E4}">
                <adec:decorative xmlns:adec="http://schemas.microsoft.com/office/drawing/2017/decorative" val="0"/>
              </a:ext>
            </a:extLst>
          </p:cNvPr>
          <p:cNvSpPr txBox="1"/>
          <p:nvPr/>
        </p:nvSpPr>
        <p:spPr>
          <a:xfrm>
            <a:off x="6595507" y="1275306"/>
            <a:ext cx="4780047" cy="43088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5C5B5A"/>
                </a:solidFill>
                <a:effectLst/>
                <a:uLnTx/>
                <a:uFillTx/>
                <a:latin typeface="Arial"/>
                <a:ea typeface="+mn-ea"/>
                <a:cs typeface="+mn-cs"/>
              </a:rPr>
              <a:t>Of those with a pre-payment meter, any of these happened in the past month? (n=30</a:t>
            </a:r>
            <a:r>
              <a:rPr lang="en-GB" sz="1400" b="1" dirty="0">
                <a:solidFill>
                  <a:srgbClr val="5C5B5A"/>
                </a:solidFill>
                <a:latin typeface="Arial"/>
              </a:rPr>
              <a:t>4</a:t>
            </a:r>
            <a:r>
              <a:rPr kumimoji="0" lang="en-GB" sz="1400" b="1" i="0" u="none" strike="noStrike" kern="1200" cap="none" spc="0" normalizeH="0" baseline="0" noProof="0" dirty="0">
                <a:ln>
                  <a:noFill/>
                </a:ln>
                <a:solidFill>
                  <a:srgbClr val="5C5B5A"/>
                </a:solidFill>
                <a:effectLst/>
                <a:uLnTx/>
                <a:uFillTx/>
                <a:latin typeface="Arial"/>
                <a:ea typeface="+mn-ea"/>
                <a:cs typeface="+mn-cs"/>
              </a:rPr>
              <a:t>)</a:t>
            </a:r>
          </a:p>
        </p:txBody>
      </p:sp>
      <p:graphicFrame>
        <p:nvGraphicFramePr>
          <p:cNvPr id="14" name="Chart Placeholder 9" descr="Bar charts showing actions that have occurred to those with a pre-payment meter in the past month. 37% say keeping their PPM topped up and connected is a major daily concern, down from 41% in March. 37% say there have been times when they could not afford to top-up their PPM compared to 41% in March. ">
            <a:extLst>
              <a:ext uri="{FF2B5EF4-FFF2-40B4-BE49-F238E27FC236}">
                <a16:creationId xmlns:a16="http://schemas.microsoft.com/office/drawing/2014/main" id="{549A2D58-F358-A631-FDAD-72B4133D9E4B}"/>
              </a:ext>
            </a:extLst>
          </p:cNvPr>
          <p:cNvGraphicFramePr>
            <a:graphicFrameLocks/>
          </p:cNvGraphicFramePr>
          <p:nvPr>
            <p:extLst>
              <p:ext uri="{D42A27DB-BD31-4B8C-83A1-F6EECF244321}">
                <p14:modId xmlns:p14="http://schemas.microsoft.com/office/powerpoint/2010/main" val="2426482069"/>
              </p:ext>
            </p:extLst>
          </p:nvPr>
        </p:nvGraphicFramePr>
        <p:xfrm>
          <a:off x="5292324" y="1931548"/>
          <a:ext cx="6497222" cy="4053502"/>
        </p:xfrm>
        <a:graphic>
          <a:graphicData uri="http://schemas.openxmlformats.org/drawingml/2006/chart">
            <c:chart xmlns:c="http://schemas.openxmlformats.org/drawingml/2006/chart" xmlns:r="http://schemas.openxmlformats.org/officeDocument/2006/relationships" r:id="rId5"/>
          </a:graphicData>
        </a:graphic>
      </p:graphicFrame>
      <p:grpSp>
        <p:nvGrpSpPr>
          <p:cNvPr id="10" name="Group 9" descr="Green and Red arrows to signify when a statistic is significantly higher or lower than the previous survey.">
            <a:extLst>
              <a:ext uri="{FF2B5EF4-FFF2-40B4-BE49-F238E27FC236}">
                <a16:creationId xmlns:a16="http://schemas.microsoft.com/office/drawing/2014/main" id="{0265A506-4307-E4D6-224C-C02B1CAB7FC2}"/>
              </a:ext>
            </a:extLst>
          </p:cNvPr>
          <p:cNvGrpSpPr/>
          <p:nvPr/>
        </p:nvGrpSpPr>
        <p:grpSpPr>
          <a:xfrm>
            <a:off x="5763759" y="5971077"/>
            <a:ext cx="3891055" cy="276999"/>
            <a:chOff x="643424" y="5999738"/>
            <a:chExt cx="3891055" cy="276999"/>
          </a:xfrm>
        </p:grpSpPr>
        <p:sp>
          <p:nvSpPr>
            <p:cNvPr id="12" name="Arrow: Down 11">
              <a:extLst>
                <a:ext uri="{FF2B5EF4-FFF2-40B4-BE49-F238E27FC236}">
                  <a16:creationId xmlns:a16="http://schemas.microsoft.com/office/drawing/2014/main" id="{59C9548C-5A5F-86B7-30BF-94CC44F25C22}"/>
                </a:ext>
              </a:extLst>
            </p:cNvPr>
            <p:cNvSpPr/>
            <p:nvPr/>
          </p:nvSpPr>
          <p:spPr>
            <a:xfrm>
              <a:off x="807040" y="6040818"/>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13" name="Group 12">
              <a:extLst>
                <a:ext uri="{FF2B5EF4-FFF2-40B4-BE49-F238E27FC236}">
                  <a16:creationId xmlns:a16="http://schemas.microsoft.com/office/drawing/2014/main" id="{1C6E696E-5DFD-FAC7-5E86-FB300B057B5A}"/>
                </a:ext>
              </a:extLst>
            </p:cNvPr>
            <p:cNvGrpSpPr/>
            <p:nvPr/>
          </p:nvGrpSpPr>
          <p:grpSpPr>
            <a:xfrm>
              <a:off x="643424" y="5999738"/>
              <a:ext cx="3891055" cy="276999"/>
              <a:chOff x="588133" y="5798698"/>
              <a:chExt cx="3891055" cy="276999"/>
            </a:xfrm>
          </p:grpSpPr>
          <p:sp>
            <p:nvSpPr>
              <p:cNvPr id="16" name="Arrow: Down 15">
                <a:extLst>
                  <a:ext uri="{FF2B5EF4-FFF2-40B4-BE49-F238E27FC236}">
                    <a16:creationId xmlns:a16="http://schemas.microsoft.com/office/drawing/2014/main" id="{3BAF9D8B-CCA3-8E33-0EA3-27883B11A8BD}"/>
                  </a:ext>
                </a:extLst>
              </p:cNvPr>
              <p:cNvSpPr/>
              <p:nvPr/>
            </p:nvSpPr>
            <p:spPr>
              <a:xfrm rot="10800000">
                <a:off x="588133" y="5840993"/>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5C5B5A"/>
                  </a:solidFill>
                  <a:effectLst/>
                  <a:uLnTx/>
                  <a:uFillTx/>
                  <a:latin typeface="Arial"/>
                  <a:ea typeface="+mn-ea"/>
                  <a:cs typeface="+mn-cs"/>
                </a:endParaRPr>
              </a:p>
            </p:txBody>
          </p:sp>
          <p:sp>
            <p:nvSpPr>
              <p:cNvPr id="17" name="TextBox 16">
                <a:extLst>
                  <a:ext uri="{FF2B5EF4-FFF2-40B4-BE49-F238E27FC236}">
                    <a16:creationId xmlns:a16="http://schemas.microsoft.com/office/drawing/2014/main" id="{93D916F7-34F1-7020-DC55-6B590C4E8F17}"/>
                  </a:ext>
                </a:extLst>
              </p:cNvPr>
              <p:cNvSpPr txBox="1"/>
              <p:nvPr/>
            </p:nvSpPr>
            <p:spPr>
              <a:xfrm>
                <a:off x="884934" y="5798698"/>
                <a:ext cx="3594254"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C5B5A"/>
                    </a:solidFill>
                    <a:effectLst/>
                    <a:uLnTx/>
                    <a:uFillTx/>
                    <a:latin typeface="Arial"/>
                    <a:ea typeface="+mn-ea"/>
                    <a:cs typeface="+mn-cs"/>
                  </a:rPr>
                  <a:t>Significantly higher/lower than the previous survey</a:t>
                </a:r>
              </a:p>
            </p:txBody>
          </p:sp>
        </p:grpSp>
      </p:grpSp>
      <p:sp>
        <p:nvSpPr>
          <p:cNvPr id="11" name="Footer Placeholder 4">
            <a:extLst>
              <a:ext uri="{FF2B5EF4-FFF2-40B4-BE49-F238E27FC236}">
                <a16:creationId xmlns:a16="http://schemas.microsoft.com/office/drawing/2014/main" id="{4CE35C92-2B85-4A92-A8E4-951AE7DE3D96}"/>
              </a:ext>
            </a:extLst>
          </p:cNvPr>
          <p:cNvSpPr txBox="1">
            <a:spLocks/>
          </p:cNvSpPr>
          <p:nvPr/>
        </p:nvSpPr>
        <p:spPr>
          <a:xfrm>
            <a:off x="287253" y="6345000"/>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CL8. Do you have a prepayment meter (pay-as-you-go meter) in your current home? CL8A. Citizens Advice are reporting that across the UK many energy customers with a prepayment meter are having to go without pay-as-you-go power (known as self-disconnection). Thinking about your use of your pre-payment meter, please select whether any of the following have happened to you in the last month?  Unweighted base: S5, 1470; S6, 1767; S7, 1488 (All respondents); S5, 311; S6, 294; S7, 304 (All with a pre-payment meter)</a:t>
            </a:r>
          </a:p>
        </p:txBody>
      </p:sp>
      <p:sp>
        <p:nvSpPr>
          <p:cNvPr id="5" name="Slide Number Placeholder 4">
            <a:extLst>
              <a:ext uri="{FF2B5EF4-FFF2-40B4-BE49-F238E27FC236}">
                <a16:creationId xmlns:a16="http://schemas.microsoft.com/office/drawing/2014/main" id="{C19FC5AD-00D1-4CD5-9A10-51BB20591883}"/>
              </a:ext>
            </a:extLst>
          </p:cNvPr>
          <p:cNvSpPr>
            <a:spLocks noGrp="1"/>
          </p:cNvSpPr>
          <p:nvPr>
            <p:ph type="sldNum" sz="quarter" idx="4294967295"/>
          </p:nvPr>
        </p:nvSpPr>
        <p:spPr>
          <a:xfrm>
            <a:off x="11709400" y="6400800"/>
            <a:ext cx="482600" cy="2762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200" b="0" i="0" u="none" strike="noStrike" kern="1200" cap="none" spc="0" normalizeH="0" baseline="0" noProof="0" dirty="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GB" sz="1200" b="0" i="0" u="none" strike="noStrike" kern="1200" cap="none" spc="0" normalizeH="0" baseline="0" noProof="0" dirty="0">
              <a:ln>
                <a:noFill/>
              </a:ln>
              <a:solidFill>
                <a:srgbClr val="000000"/>
              </a:solidFill>
              <a:effectLst/>
              <a:uLnTx/>
              <a:uFillTx/>
              <a:latin typeface="Arial"/>
              <a:ea typeface="+mn-ea"/>
              <a:cs typeface="+mn-cs"/>
            </a:endParaRPr>
          </a:p>
        </p:txBody>
      </p:sp>
      <p:sp>
        <p:nvSpPr>
          <p:cNvPr id="2" name="Arrow: Down 1">
            <a:extLst>
              <a:ext uri="{FF2B5EF4-FFF2-40B4-BE49-F238E27FC236}">
                <a16:creationId xmlns:a16="http://schemas.microsoft.com/office/drawing/2014/main" id="{053F946E-EA61-720A-EC0D-51DDA9023561}"/>
              </a:ext>
              <a:ext uri="{C183D7F6-B498-43B3-948B-1728B52AA6E4}">
                <adec:decorative xmlns:adec="http://schemas.microsoft.com/office/drawing/2017/decorative" val="1"/>
              </a:ext>
            </a:extLst>
          </p:cNvPr>
          <p:cNvSpPr/>
          <p:nvPr/>
        </p:nvSpPr>
        <p:spPr>
          <a:xfrm rot="10800000">
            <a:off x="9999887" y="3724070"/>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5C5B5A"/>
              </a:solidFill>
              <a:effectLst/>
              <a:uLnTx/>
              <a:uFillTx/>
              <a:latin typeface="Arial"/>
              <a:ea typeface="+mn-ea"/>
              <a:cs typeface="+mn-cs"/>
            </a:endParaRPr>
          </a:p>
        </p:txBody>
      </p:sp>
    </p:spTree>
    <p:extLst>
      <p:ext uri="{BB962C8B-B14F-4D97-AF65-F5344CB8AC3E}">
        <p14:creationId xmlns:p14="http://schemas.microsoft.com/office/powerpoint/2010/main" val="11622951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5" descr="Stacked bar chart showing proportion of respondents who find it difficult to afford their rent and mortgage payments. 38% of Greater Manchester mortgage holders say they find it difficult to afford their mortgage payments, compared to 31% of the national average. 55% of Greater Manchester renters say they find it difficult to afford their rent, compared to 49% of the national average.">
            <a:extLst>
              <a:ext uri="{FF2B5EF4-FFF2-40B4-BE49-F238E27FC236}">
                <a16:creationId xmlns:a16="http://schemas.microsoft.com/office/drawing/2014/main" id="{5C2E3CFE-F394-62DD-C685-68A8CF60D00D}"/>
              </a:ext>
            </a:extLst>
          </p:cNvPr>
          <p:cNvGraphicFramePr/>
          <p:nvPr>
            <p:extLst>
              <p:ext uri="{D42A27DB-BD31-4B8C-83A1-F6EECF244321}">
                <p14:modId xmlns:p14="http://schemas.microsoft.com/office/powerpoint/2010/main" val="4107021041"/>
              </p:ext>
            </p:extLst>
          </p:nvPr>
        </p:nvGraphicFramePr>
        <p:xfrm>
          <a:off x="80725" y="1503799"/>
          <a:ext cx="7412024" cy="4711686"/>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1A276CDE-5912-4FA2-866A-6E5EC2BEE47A}"/>
              </a:ext>
            </a:extLst>
          </p:cNvPr>
          <p:cNvSpPr>
            <a:spLocks noGrp="1"/>
          </p:cNvSpPr>
          <p:nvPr>
            <p:ph type="title"/>
          </p:nvPr>
        </p:nvSpPr>
        <p:spPr>
          <a:xfrm>
            <a:off x="405015" y="261903"/>
            <a:ext cx="11373128" cy="586800"/>
          </a:xfrm>
        </p:spPr>
        <p:txBody>
          <a:bodyPr anchor="t">
            <a:noAutofit/>
          </a:bodyPr>
          <a:lstStyle/>
          <a:p>
            <a:r>
              <a:rPr lang="en-GB" sz="1800" b="1" dirty="0"/>
              <a:t>GM respondents are more likely than the GB average to find it </a:t>
            </a:r>
            <a:r>
              <a:rPr lang="en-GB" sz="1800" b="1" dirty="0">
                <a:solidFill>
                  <a:srgbClr val="009690"/>
                </a:solidFill>
              </a:rPr>
              <a:t>difficult to afford their rent </a:t>
            </a:r>
            <a:r>
              <a:rPr lang="en-GB" sz="1800" b="1" dirty="0"/>
              <a:t>(55% vs. 49%) or</a:t>
            </a:r>
            <a:r>
              <a:rPr lang="en-GB" sz="1800" b="1" dirty="0">
                <a:solidFill>
                  <a:srgbClr val="009690"/>
                </a:solidFill>
              </a:rPr>
              <a:t> mortgage payments </a:t>
            </a:r>
            <a:r>
              <a:rPr lang="en-GB" sz="1800" b="1" dirty="0"/>
              <a:t>(38% vs. 31%). Respondents across both GM and GB are finding it more difficult to afford their rent or mortgage</a:t>
            </a:r>
          </a:p>
        </p:txBody>
      </p:sp>
      <p:sp>
        <p:nvSpPr>
          <p:cNvPr id="22" name="Text Placeholder 4">
            <a:extLst>
              <a:ext uri="{FF2B5EF4-FFF2-40B4-BE49-F238E27FC236}">
                <a16:creationId xmlns:a16="http://schemas.microsoft.com/office/drawing/2014/main" id="{222BEAFA-68FF-41DA-A48D-364CA6B82846}"/>
              </a:ext>
            </a:extLst>
          </p:cNvPr>
          <p:cNvSpPr txBox="1">
            <a:spLocks/>
          </p:cNvSpPr>
          <p:nvPr/>
        </p:nvSpPr>
        <p:spPr>
          <a:xfrm>
            <a:off x="1921932" y="1105802"/>
            <a:ext cx="4051574" cy="215444"/>
          </a:xfrm>
          <a:prstGeom prst="rect">
            <a:avLst/>
          </a:prstGeom>
          <a:noFill/>
        </p:spPr>
        <p:txBody>
          <a:bodyPr wrap="square" lIns="0" tIns="0" rIns="0" bIns="0" rtlCol="0">
            <a:sp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rgbClr val="5C5B5A"/>
                </a:solidFill>
                <a:effectLst/>
                <a:uLnTx/>
                <a:uFillTx/>
                <a:latin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5C5B5A"/>
                </a:solidFill>
                <a:effectLst/>
                <a:uLnTx/>
                <a:uFillTx/>
                <a:latin typeface="Arial"/>
                <a:ea typeface="+mn-ea"/>
                <a:cs typeface="+mn-cs"/>
              </a:rPr>
              <a:t>Ease of affording rent or mortgage payments </a:t>
            </a:r>
          </a:p>
        </p:txBody>
      </p:sp>
      <p:sp>
        <p:nvSpPr>
          <p:cNvPr id="24" name="TextBox 23">
            <a:extLst>
              <a:ext uri="{FF2B5EF4-FFF2-40B4-BE49-F238E27FC236}">
                <a16:creationId xmlns:a16="http://schemas.microsoft.com/office/drawing/2014/main" id="{A8928607-EDD2-7A5B-0125-BE0B4414BCC0}"/>
              </a:ext>
            </a:extLst>
          </p:cNvPr>
          <p:cNvSpPr txBox="1"/>
          <p:nvPr/>
        </p:nvSpPr>
        <p:spPr>
          <a:xfrm>
            <a:off x="860977" y="5553354"/>
            <a:ext cx="6173485"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1" u="none" strike="noStrike" kern="1200" cap="none" spc="0" normalizeH="0" baseline="0" noProof="0" dirty="0">
                <a:ln>
                  <a:noFill/>
                </a:ln>
                <a:solidFill>
                  <a:srgbClr val="515151"/>
                </a:solidFill>
                <a:effectLst/>
                <a:uLnTx/>
                <a:uFillTx/>
                <a:latin typeface="Arial" panose="020B0604020202020204"/>
                <a:ea typeface="+mn-ea"/>
                <a:cs typeface="+mn-cs"/>
              </a:rPr>
              <a:t>(Results may be being impacted by a large difference between the proportion of respondents answering “don’t know”)</a:t>
            </a:r>
          </a:p>
        </p:txBody>
      </p:sp>
      <p:grpSp>
        <p:nvGrpSpPr>
          <p:cNvPr id="7" name="Group 6" descr="Green and Red arrows to signify when a statistic is significantly higher or lower than the previous survey.">
            <a:extLst>
              <a:ext uri="{FF2B5EF4-FFF2-40B4-BE49-F238E27FC236}">
                <a16:creationId xmlns:a16="http://schemas.microsoft.com/office/drawing/2014/main" id="{271E232F-D14C-65CD-8E55-BCEEE8C1EA44}"/>
              </a:ext>
            </a:extLst>
          </p:cNvPr>
          <p:cNvGrpSpPr/>
          <p:nvPr/>
        </p:nvGrpSpPr>
        <p:grpSpPr>
          <a:xfrm>
            <a:off x="385769" y="6027282"/>
            <a:ext cx="3843959" cy="276999"/>
            <a:chOff x="658460" y="5999738"/>
            <a:chExt cx="3843959" cy="276999"/>
          </a:xfrm>
        </p:grpSpPr>
        <p:sp>
          <p:nvSpPr>
            <p:cNvPr id="8" name="Arrow: Down 7">
              <a:extLst>
                <a:ext uri="{FF2B5EF4-FFF2-40B4-BE49-F238E27FC236}">
                  <a16:creationId xmlns:a16="http://schemas.microsoft.com/office/drawing/2014/main" id="{7E817CB7-4A7A-93FB-8AA6-81E22AC4B88E}"/>
                </a:ext>
              </a:extLst>
            </p:cNvPr>
            <p:cNvSpPr/>
            <p:nvPr/>
          </p:nvSpPr>
          <p:spPr>
            <a:xfrm>
              <a:off x="807040" y="6040818"/>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13" name="Group 12">
              <a:extLst>
                <a:ext uri="{FF2B5EF4-FFF2-40B4-BE49-F238E27FC236}">
                  <a16:creationId xmlns:a16="http://schemas.microsoft.com/office/drawing/2014/main" id="{4FAFDE93-21E0-F4A9-52C9-C5B625E56655}"/>
                </a:ext>
              </a:extLst>
            </p:cNvPr>
            <p:cNvGrpSpPr/>
            <p:nvPr/>
          </p:nvGrpSpPr>
          <p:grpSpPr>
            <a:xfrm>
              <a:off x="658460" y="5999738"/>
              <a:ext cx="3843959" cy="276999"/>
              <a:chOff x="603169" y="5798698"/>
              <a:chExt cx="3843959" cy="276999"/>
            </a:xfrm>
          </p:grpSpPr>
          <p:sp>
            <p:nvSpPr>
              <p:cNvPr id="14" name="Arrow: Down 13">
                <a:extLst>
                  <a:ext uri="{FF2B5EF4-FFF2-40B4-BE49-F238E27FC236}">
                    <a16:creationId xmlns:a16="http://schemas.microsoft.com/office/drawing/2014/main" id="{ED38A417-CC3A-C68E-E958-7ACFAFC13B83}"/>
                  </a:ext>
                </a:extLst>
              </p:cNvPr>
              <p:cNvSpPr/>
              <p:nvPr/>
            </p:nvSpPr>
            <p:spPr>
              <a:xfrm rot="10800000">
                <a:off x="603169" y="5818840"/>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5C5B5A"/>
                  </a:solidFill>
                  <a:effectLst/>
                  <a:uLnTx/>
                  <a:uFillTx/>
                  <a:latin typeface="Arial"/>
                  <a:ea typeface="+mn-ea"/>
                  <a:cs typeface="+mn-cs"/>
                </a:endParaRPr>
              </a:p>
            </p:txBody>
          </p:sp>
          <p:sp>
            <p:nvSpPr>
              <p:cNvPr id="15" name="TextBox 14">
                <a:extLst>
                  <a:ext uri="{FF2B5EF4-FFF2-40B4-BE49-F238E27FC236}">
                    <a16:creationId xmlns:a16="http://schemas.microsoft.com/office/drawing/2014/main" id="{15A839DD-407E-E2E0-C285-1BEAB45AB8AB}"/>
                  </a:ext>
                </a:extLst>
              </p:cNvPr>
              <p:cNvSpPr txBox="1"/>
              <p:nvPr/>
            </p:nvSpPr>
            <p:spPr>
              <a:xfrm>
                <a:off x="884934" y="5798698"/>
                <a:ext cx="3562194"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C5B5A"/>
                    </a:solidFill>
                    <a:effectLst/>
                    <a:uLnTx/>
                    <a:uFillTx/>
                    <a:latin typeface="Arial"/>
                    <a:ea typeface="+mn-ea"/>
                    <a:cs typeface="+mn-cs"/>
                  </a:rPr>
                  <a:t>Significantly higher/lower than the GB Benchmark</a:t>
                </a:r>
              </a:p>
            </p:txBody>
          </p:sp>
        </p:grpSp>
      </p:grpSp>
      <p:sp>
        <p:nvSpPr>
          <p:cNvPr id="18" name="TextBox 17">
            <a:extLst>
              <a:ext uri="{FF2B5EF4-FFF2-40B4-BE49-F238E27FC236}">
                <a16:creationId xmlns:a16="http://schemas.microsoft.com/office/drawing/2014/main" id="{23C3736B-F8B9-D50C-1DD1-4DE2E8D96B51}"/>
              </a:ext>
              <a:ext uri="{C183D7F6-B498-43B3-948B-1728B52AA6E4}">
                <adec:decorative xmlns:adec="http://schemas.microsoft.com/office/drawing/2017/decorative" val="1"/>
              </a:ext>
            </a:extLst>
          </p:cNvPr>
          <p:cNvSpPr txBox="1"/>
          <p:nvPr/>
        </p:nvSpPr>
        <p:spPr>
          <a:xfrm>
            <a:off x="4433278" y="6085960"/>
            <a:ext cx="3325445" cy="16927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a:solidFill>
                  <a:srgbClr val="5C5B5A"/>
                </a:solidFill>
                <a:latin typeface="Arial"/>
              </a:rPr>
              <a:t>Figures in brackets show change since Mar (S6)</a:t>
            </a:r>
            <a:endParaRPr kumimoji="0" lang="en-GB" sz="1100" i="0" u="none" strike="noStrike" kern="1200" cap="none" spc="0" normalizeH="0" baseline="0" noProof="0" dirty="0">
              <a:ln>
                <a:noFill/>
              </a:ln>
              <a:solidFill>
                <a:srgbClr val="5C5B5A"/>
              </a:solidFill>
              <a:effectLst/>
              <a:uLnTx/>
              <a:uFillTx/>
              <a:latin typeface="Arial"/>
              <a:ea typeface="+mn-ea"/>
              <a:cs typeface="+mn-cs"/>
            </a:endParaRPr>
          </a:p>
        </p:txBody>
      </p:sp>
      <p:cxnSp>
        <p:nvCxnSpPr>
          <p:cNvPr id="17" name="Straight Connector 16">
            <a:extLst>
              <a:ext uri="{FF2B5EF4-FFF2-40B4-BE49-F238E27FC236}">
                <a16:creationId xmlns:a16="http://schemas.microsoft.com/office/drawing/2014/main" id="{4DF5E50A-C9AB-7330-1412-1D75C0F66EFB}"/>
              </a:ext>
              <a:ext uri="{C183D7F6-B498-43B3-948B-1728B52AA6E4}">
                <adec:decorative xmlns:adec="http://schemas.microsoft.com/office/drawing/2017/decorative" val="1"/>
              </a:ext>
            </a:extLst>
          </p:cNvPr>
          <p:cNvCxnSpPr/>
          <p:nvPr/>
        </p:nvCxnSpPr>
        <p:spPr>
          <a:xfrm>
            <a:off x="3784201" y="1486834"/>
            <a:ext cx="0" cy="3437826"/>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6" name="Content Placeholder 32">
            <a:extLst>
              <a:ext uri="{FF2B5EF4-FFF2-40B4-BE49-F238E27FC236}">
                <a16:creationId xmlns:a16="http://schemas.microsoft.com/office/drawing/2014/main" id="{6053CB89-0C3A-02D6-CF37-251BA2C86A78}"/>
              </a:ext>
            </a:extLst>
          </p:cNvPr>
          <p:cNvSpPr txBox="1">
            <a:spLocks/>
          </p:cNvSpPr>
          <p:nvPr/>
        </p:nvSpPr>
        <p:spPr>
          <a:xfrm>
            <a:off x="7635143" y="1586282"/>
            <a:ext cx="4471132" cy="2050085"/>
          </a:xfrm>
          <a:prstGeom prst="rect">
            <a:avLst/>
          </a:prstGeom>
          <a:solidFill>
            <a:schemeClr val="bg1"/>
          </a:solidFill>
          <a:ln>
            <a:solidFill>
              <a:srgbClr val="5C5B5A"/>
            </a:solidFill>
          </a:ln>
        </p:spPr>
        <p:txBody>
          <a:bodyPr wrap="square" lIns="90000" tIns="90000" rIns="90000" bIns="9000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Those with a disability (49%), including mental ill health (65%)</a:t>
            </a:r>
          </a:p>
          <a:p>
            <a:pPr marL="228600" marR="0" lvl="0" indent="-22860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100" dirty="0">
                <a:solidFill>
                  <a:srgbClr val="5C5B5A"/>
                </a:solidFill>
                <a:latin typeface="Arial" panose="020B0604020202020204" pitchFamily="34" charset="0"/>
                <a:cs typeface="Arial" panose="020B0604020202020204" pitchFamily="34" charset="0"/>
              </a:rPr>
              <a:t>Those who find it difficult to afford their energy costs (61%)</a:t>
            </a:r>
          </a:p>
          <a:p>
            <a:pPr marL="228600" marR="0" lvl="0" indent="-22860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Those with low levels of life satisfaction (61%), feeling that life is worthwhile (61%) and happiness (57%)</a:t>
            </a:r>
          </a:p>
          <a:p>
            <a:pPr marL="228600" marR="0" lvl="0" indent="-22860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100" dirty="0">
                <a:solidFill>
                  <a:srgbClr val="5C5B5A"/>
                </a:solidFill>
                <a:latin typeface="Arial" panose="020B0604020202020204" pitchFamily="34" charset="0"/>
                <a:cs typeface="Arial" panose="020B0604020202020204" pitchFamily="34" charset="0"/>
              </a:rPr>
              <a:t>Those finding it harder to cope their current levels of debt (56%)</a:t>
            </a:r>
          </a:p>
          <a:p>
            <a:pPr marL="228600" marR="0" lvl="0" indent="-22860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Those </a:t>
            </a:r>
            <a:r>
              <a:rPr lang="en-GB" sz="1100" dirty="0">
                <a:solidFill>
                  <a:srgbClr val="5C5B5A"/>
                </a:solidFill>
                <a:latin typeface="Arial" panose="020B0604020202020204" pitchFamily="34" charset="0"/>
                <a:cs typeface="Arial" panose="020B0604020202020204" pitchFamily="34" charset="0"/>
              </a:rPr>
              <a:t>unable to save money in the next year (55%)</a:t>
            </a:r>
          </a:p>
          <a:p>
            <a:pPr marL="228600" marR="0" lvl="0" indent="-22860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T</a:t>
            </a:r>
            <a:r>
              <a:rPr lang="en-GB" sz="1100" dirty="0">
                <a:solidFill>
                  <a:srgbClr val="5C5B5A"/>
                </a:solidFill>
                <a:latin typeface="Arial" panose="020B0604020202020204" pitchFamily="34" charset="0"/>
                <a:cs typeface="Arial" panose="020B0604020202020204" pitchFamily="34" charset="0"/>
              </a:rPr>
              <a:t>hose earning below the Real Living Wage (55%)</a:t>
            </a:r>
          </a:p>
          <a:p>
            <a:pPr marL="228600" marR="0" lvl="0" indent="-22860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Muslim respondents (53%)</a:t>
            </a:r>
          </a:p>
          <a:p>
            <a:pPr marL="228600" marR="0" lvl="0" indent="-22860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Those who are not native English speakers (53%)</a:t>
            </a:r>
          </a:p>
          <a:p>
            <a:pPr marL="0" marR="0" lvl="0" indent="0" algn="l" defTabSz="914400" rtl="0" eaLnBrk="1" fontAlgn="auto" latinLnBrk="0" hangingPunct="1">
              <a:lnSpc>
                <a:spcPct val="100000"/>
              </a:lnSpc>
              <a:spcBef>
                <a:spcPts val="0"/>
              </a:spcBef>
              <a:spcAft>
                <a:spcPts val="400"/>
              </a:spcAft>
              <a:buClrTx/>
              <a:buSzTx/>
              <a:buFont typeface="Arial" panose="020B0604020202020204" pitchFamily="34" charset="0"/>
              <a:buNone/>
              <a:tabLst/>
              <a:defRPr/>
            </a:pPr>
            <a:endParaRPr kumimoji="0" lang="en-GB" sz="11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endParaRPr kumimoji="0" lang="en-GB" sz="11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endParaRPr kumimoji="0" lang="en-GB" sz="11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endParaRPr>
          </a:p>
        </p:txBody>
      </p:sp>
      <p:sp>
        <p:nvSpPr>
          <p:cNvPr id="10" name="Text Placeholder 30">
            <a:extLst>
              <a:ext uri="{FF2B5EF4-FFF2-40B4-BE49-F238E27FC236}">
                <a16:creationId xmlns:a16="http://schemas.microsoft.com/office/drawing/2014/main" id="{FCB6FF02-64CB-E84B-1CEF-C3A23AD4826D}"/>
              </a:ext>
            </a:extLst>
          </p:cNvPr>
          <p:cNvSpPr txBox="1">
            <a:spLocks/>
          </p:cNvSpPr>
          <p:nvPr/>
        </p:nvSpPr>
        <p:spPr>
          <a:xfrm>
            <a:off x="7635143" y="3636368"/>
            <a:ext cx="4471132" cy="490191"/>
          </a:xfrm>
          <a:prstGeom prst="rect">
            <a:avLst/>
          </a:prstGeom>
          <a:solidFill>
            <a:srgbClr val="5C5B5A">
              <a:alpha val="21000"/>
            </a:srgbClr>
          </a:solidFill>
          <a:ln>
            <a:solidFill>
              <a:srgbClr val="5C5B5A"/>
            </a:solidFill>
          </a:ln>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200" b="1"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 who are significantly more likely to find it difficult to afford rent compared to the S5-7 average (52%):</a:t>
            </a:r>
            <a:endParaRPr kumimoji="0" lang="en-GB" sz="1200" b="1" i="0" u="none" strike="noStrike" kern="1200" cap="none" spc="0" normalizeH="0" baseline="0" noProof="0" dirty="0">
              <a:ln>
                <a:noFill/>
              </a:ln>
              <a:solidFill>
                <a:srgbClr val="5C5B5A"/>
              </a:solidFill>
              <a:effectLst/>
              <a:uLnTx/>
              <a:uFillTx/>
              <a:latin typeface="Arial"/>
              <a:ea typeface="+mn-ea"/>
              <a:cs typeface="+mn-cs"/>
            </a:endParaRPr>
          </a:p>
        </p:txBody>
      </p:sp>
      <p:sp>
        <p:nvSpPr>
          <p:cNvPr id="12" name="Content Placeholder 32">
            <a:extLst>
              <a:ext uri="{FF2B5EF4-FFF2-40B4-BE49-F238E27FC236}">
                <a16:creationId xmlns:a16="http://schemas.microsoft.com/office/drawing/2014/main" id="{81EEFF10-FA94-8599-E73F-BE24B145B3F3}"/>
              </a:ext>
            </a:extLst>
          </p:cNvPr>
          <p:cNvSpPr txBox="1">
            <a:spLocks/>
          </p:cNvSpPr>
          <p:nvPr/>
        </p:nvSpPr>
        <p:spPr>
          <a:xfrm>
            <a:off x="7635143" y="4114835"/>
            <a:ext cx="4471132" cy="2189446"/>
          </a:xfrm>
          <a:prstGeom prst="rect">
            <a:avLst/>
          </a:prstGeom>
          <a:solidFill>
            <a:schemeClr val="bg1"/>
          </a:solidFill>
          <a:ln>
            <a:solidFill>
              <a:srgbClr val="5C5B5A"/>
            </a:solidFill>
          </a:ln>
        </p:spPr>
        <p:txBody>
          <a:bodyPr wrap="square" lIns="90000" tIns="90000" rIns="90000" bIns="9000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Those who find it difficult to afford their energy costs (72%)</a:t>
            </a:r>
          </a:p>
          <a:p>
            <a:pPr marL="228600" marR="0" lvl="0" indent="-22860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100" dirty="0">
                <a:solidFill>
                  <a:srgbClr val="5C5B5A"/>
                </a:solidFill>
                <a:latin typeface="Arial" panose="020B0604020202020204" pitchFamily="34" charset="0"/>
                <a:cs typeface="Arial" panose="020B0604020202020204" pitchFamily="34" charset="0"/>
              </a:rPr>
              <a:t>Those struggling with their current level of debt (71%)</a:t>
            </a:r>
          </a:p>
          <a:p>
            <a:pPr marL="228600" marR="0" lvl="0" indent="-22860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Parents of children in college (70%)</a:t>
            </a:r>
          </a:p>
          <a:p>
            <a:pPr marL="228600" marR="0" lvl="0" indent="-22860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100" dirty="0">
                <a:solidFill>
                  <a:srgbClr val="5C5B5A"/>
                </a:solidFill>
                <a:latin typeface="Arial" panose="020B0604020202020204" pitchFamily="34" charset="0"/>
                <a:cs typeface="Arial" panose="020B0604020202020204" pitchFamily="34" charset="0"/>
              </a:rPr>
              <a:t>Those with low levels of life satisfaction (69%)</a:t>
            </a:r>
          </a:p>
          <a:p>
            <a:pPr marL="228600" marR="0" lvl="0" indent="-22860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Those considering switching to a pre-payment meter (68%)</a:t>
            </a:r>
          </a:p>
          <a:p>
            <a:pPr marL="228600" marR="0" lvl="0" indent="-22860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100" dirty="0">
                <a:solidFill>
                  <a:srgbClr val="5C5B5A"/>
                </a:solidFill>
                <a:latin typeface="Arial" panose="020B0604020202020204" pitchFamily="34" charset="0"/>
                <a:cs typeface="Arial" panose="020B0604020202020204" pitchFamily="34" charset="0"/>
              </a:rPr>
              <a:t>Those seeking help for the first time with their levels of debt (68%)</a:t>
            </a:r>
          </a:p>
          <a:p>
            <a:pPr marL="228600" marR="0" lvl="0" indent="-22860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100" dirty="0">
                <a:solidFill>
                  <a:srgbClr val="5C5B5A"/>
                </a:solidFill>
                <a:latin typeface="Arial" panose="020B0604020202020204" pitchFamily="34" charset="0"/>
                <a:cs typeface="Arial" panose="020B0604020202020204" pitchFamily="34" charset="0"/>
              </a:rPr>
              <a:t>Black or Black British respondents (67%)</a:t>
            </a:r>
          </a:p>
          <a:p>
            <a:pPr marL="228600" marR="0" lvl="0" indent="-22860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Those dissatisfied with their local area (66%)</a:t>
            </a:r>
          </a:p>
          <a:p>
            <a:pPr marL="228600" marR="0" lvl="0" indent="-22860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100" dirty="0">
                <a:solidFill>
                  <a:srgbClr val="5C5B5A"/>
                </a:solidFill>
                <a:latin typeface="Arial" panose="020B0604020202020204" pitchFamily="34" charset="0"/>
                <a:cs typeface="Arial" panose="020B0604020202020204" pitchFamily="34" charset="0"/>
              </a:rPr>
              <a:t>Those in part-time employment (66%)</a:t>
            </a:r>
            <a:endParaRPr kumimoji="0" lang="en-GB" sz="11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endParaRPr>
          </a:p>
        </p:txBody>
      </p:sp>
      <p:sp>
        <p:nvSpPr>
          <p:cNvPr id="11" name="Footer Placeholder 4">
            <a:extLst>
              <a:ext uri="{FF2B5EF4-FFF2-40B4-BE49-F238E27FC236}">
                <a16:creationId xmlns:a16="http://schemas.microsoft.com/office/drawing/2014/main" id="{4CE35C92-2B85-4A92-A8E4-951AE7DE3D96}"/>
              </a:ext>
            </a:extLst>
          </p:cNvPr>
          <p:cNvSpPr txBox="1">
            <a:spLocks/>
          </p:cNvSpPr>
          <p:nvPr/>
        </p:nvSpPr>
        <p:spPr>
          <a:xfrm>
            <a:off x="576033" y="6327692"/>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CL9. How easy or difficult is it to afford your...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Base: 395 (Mortgage holders); 388, (Renters).</a:t>
            </a: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ONS data, based on national fieldwork 4 – 14 May 2023</a:t>
            </a:r>
          </a:p>
        </p:txBody>
      </p:sp>
      <p:sp>
        <p:nvSpPr>
          <p:cNvPr id="25" name="Slide Number Placeholder 4">
            <a:extLst>
              <a:ext uri="{FF2B5EF4-FFF2-40B4-BE49-F238E27FC236}">
                <a16:creationId xmlns:a16="http://schemas.microsoft.com/office/drawing/2014/main" id="{67748F33-BF14-414E-8BB8-BBFD9475F855}"/>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44</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55" name="TextBox 54">
            <a:extLst>
              <a:ext uri="{FF2B5EF4-FFF2-40B4-BE49-F238E27FC236}">
                <a16:creationId xmlns:a16="http://schemas.microsoft.com/office/drawing/2014/main" id="{B4155AD0-9FB0-DD0D-0D88-7F28F3BFCFDB}"/>
              </a:ext>
            </a:extLst>
          </p:cNvPr>
          <p:cNvSpPr txBox="1"/>
          <p:nvPr/>
        </p:nvSpPr>
        <p:spPr>
          <a:xfrm>
            <a:off x="766202" y="1874361"/>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(-4pp)</a:t>
            </a:r>
          </a:p>
        </p:txBody>
      </p:sp>
      <p:sp>
        <p:nvSpPr>
          <p:cNvPr id="56" name="TextBox 55">
            <a:extLst>
              <a:ext uri="{FF2B5EF4-FFF2-40B4-BE49-F238E27FC236}">
                <a16:creationId xmlns:a16="http://schemas.microsoft.com/office/drawing/2014/main" id="{562B61F8-6391-BC99-4237-FC50029C93D6}"/>
              </a:ext>
            </a:extLst>
          </p:cNvPr>
          <p:cNvSpPr txBox="1"/>
          <p:nvPr/>
        </p:nvSpPr>
        <p:spPr>
          <a:xfrm>
            <a:off x="712810" y="3063058"/>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5C5B5A"/>
                </a:solidFill>
                <a:effectLst/>
                <a:uLnTx/>
                <a:uFillTx/>
                <a:latin typeface="Arial" panose="020B0604020202020204"/>
                <a:ea typeface="+mn-ea"/>
                <a:cs typeface="+mn-cs"/>
              </a:rPr>
              <a:t>(+/-0pp)</a:t>
            </a:r>
          </a:p>
        </p:txBody>
      </p:sp>
      <p:sp>
        <p:nvSpPr>
          <p:cNvPr id="57" name="TextBox 56">
            <a:extLst>
              <a:ext uri="{FF2B5EF4-FFF2-40B4-BE49-F238E27FC236}">
                <a16:creationId xmlns:a16="http://schemas.microsoft.com/office/drawing/2014/main" id="{5AF15528-0B00-FA1D-F031-AB20A5C0557A}"/>
              </a:ext>
            </a:extLst>
          </p:cNvPr>
          <p:cNvSpPr txBox="1"/>
          <p:nvPr/>
        </p:nvSpPr>
        <p:spPr>
          <a:xfrm>
            <a:off x="774234" y="4232316"/>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(+1pp)</a:t>
            </a:r>
          </a:p>
        </p:txBody>
      </p:sp>
      <p:sp>
        <p:nvSpPr>
          <p:cNvPr id="58" name="TextBox 57">
            <a:extLst>
              <a:ext uri="{FF2B5EF4-FFF2-40B4-BE49-F238E27FC236}">
                <a16:creationId xmlns:a16="http://schemas.microsoft.com/office/drawing/2014/main" id="{A9A78361-18BE-D9C2-F617-3343E9B2A1D4}"/>
              </a:ext>
            </a:extLst>
          </p:cNvPr>
          <p:cNvSpPr txBox="1"/>
          <p:nvPr/>
        </p:nvSpPr>
        <p:spPr>
          <a:xfrm>
            <a:off x="771058" y="4750791"/>
            <a:ext cx="579005"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chemeClr val="bg1"/>
                </a:solidFill>
                <a:effectLst/>
                <a:uLnTx/>
                <a:uFillTx/>
                <a:latin typeface="Arial" panose="020B0604020202020204"/>
                <a:ea typeface="+mn-ea"/>
                <a:cs typeface="+mn-cs"/>
              </a:rPr>
              <a:t>(+2pp)</a:t>
            </a:r>
          </a:p>
        </p:txBody>
      </p:sp>
      <p:sp>
        <p:nvSpPr>
          <p:cNvPr id="59" name="TextBox 58">
            <a:extLst>
              <a:ext uri="{FF2B5EF4-FFF2-40B4-BE49-F238E27FC236}">
                <a16:creationId xmlns:a16="http://schemas.microsoft.com/office/drawing/2014/main" id="{D6C15663-5EB8-E481-2825-A1FE050A8F93}"/>
              </a:ext>
            </a:extLst>
          </p:cNvPr>
          <p:cNvSpPr txBox="1"/>
          <p:nvPr/>
        </p:nvSpPr>
        <p:spPr>
          <a:xfrm>
            <a:off x="1079340" y="4923901"/>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5C5B5A"/>
                </a:solidFill>
                <a:effectLst/>
                <a:uLnTx/>
                <a:uFillTx/>
                <a:latin typeface="Arial" panose="020B0604020202020204"/>
                <a:ea typeface="+mn-ea"/>
                <a:cs typeface="+mn-cs"/>
              </a:rPr>
              <a:t>(+1pp)</a:t>
            </a:r>
          </a:p>
        </p:txBody>
      </p:sp>
      <p:sp>
        <p:nvSpPr>
          <p:cNvPr id="60" name="TextBox 59">
            <a:extLst>
              <a:ext uri="{FF2B5EF4-FFF2-40B4-BE49-F238E27FC236}">
                <a16:creationId xmlns:a16="http://schemas.microsoft.com/office/drawing/2014/main" id="{BD325578-E75F-4F02-E708-7CAD52222D07}"/>
              </a:ext>
              <a:ext uri="{C183D7F6-B498-43B3-948B-1728B52AA6E4}">
                <adec:decorative xmlns:adec="http://schemas.microsoft.com/office/drawing/2017/decorative" val="1"/>
              </a:ext>
            </a:extLst>
          </p:cNvPr>
          <p:cNvSpPr txBox="1"/>
          <p:nvPr/>
        </p:nvSpPr>
        <p:spPr>
          <a:xfrm>
            <a:off x="-171764" y="4179176"/>
            <a:ext cx="781636"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5C5B5A"/>
                </a:solidFill>
                <a:effectLst/>
                <a:uLnTx/>
                <a:uFillTx/>
                <a:latin typeface="Arial"/>
                <a:ea typeface="+mn-ea"/>
                <a:cs typeface="+mn-cs"/>
              </a:rPr>
              <a:t>38%</a:t>
            </a:r>
          </a:p>
        </p:txBody>
      </p:sp>
      <p:sp>
        <p:nvSpPr>
          <p:cNvPr id="61" name="Right Brace 60">
            <a:extLst>
              <a:ext uri="{FF2B5EF4-FFF2-40B4-BE49-F238E27FC236}">
                <a16:creationId xmlns:a16="http://schemas.microsoft.com/office/drawing/2014/main" id="{ABF6C9C5-92B3-D563-4BF5-FF72A9AA06AB}"/>
              </a:ext>
              <a:ext uri="{C183D7F6-B498-43B3-948B-1728B52AA6E4}">
                <adec:decorative xmlns:adec="http://schemas.microsoft.com/office/drawing/2017/decorative" val="1"/>
              </a:ext>
            </a:extLst>
          </p:cNvPr>
          <p:cNvSpPr/>
          <p:nvPr/>
        </p:nvSpPr>
        <p:spPr>
          <a:xfrm rot="10800000">
            <a:off x="431801" y="3608469"/>
            <a:ext cx="114264" cy="1379989"/>
          </a:xfrm>
          <a:prstGeom prst="rightBrace">
            <a:avLst>
              <a:gd name="adj1" fmla="val 54487"/>
              <a:gd name="adj2" fmla="val 49265"/>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dirty="0"/>
          </a:p>
        </p:txBody>
      </p:sp>
      <p:sp>
        <p:nvSpPr>
          <p:cNvPr id="62" name="TextBox 61">
            <a:extLst>
              <a:ext uri="{FF2B5EF4-FFF2-40B4-BE49-F238E27FC236}">
                <a16:creationId xmlns:a16="http://schemas.microsoft.com/office/drawing/2014/main" id="{89ECFE98-E7E2-3E65-7F86-B6B4419EAB11}"/>
              </a:ext>
              <a:ext uri="{C183D7F6-B498-43B3-948B-1728B52AA6E4}">
                <adec:decorative xmlns:adec="http://schemas.microsoft.com/office/drawing/2017/decorative" val="1"/>
              </a:ext>
            </a:extLst>
          </p:cNvPr>
          <p:cNvSpPr txBox="1"/>
          <p:nvPr/>
        </p:nvSpPr>
        <p:spPr>
          <a:xfrm>
            <a:off x="1600054" y="3965624"/>
            <a:ext cx="661040"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rgbClr val="5C5B5A"/>
                </a:solidFill>
                <a:latin typeface="Arial"/>
              </a:rPr>
              <a:t>31</a:t>
            </a:r>
            <a:r>
              <a:rPr kumimoji="0" lang="en-GB" sz="1400" b="1" i="0" u="none" strike="noStrike" kern="1200" cap="none" spc="0" normalizeH="0" baseline="0" noProof="0" dirty="0">
                <a:ln>
                  <a:noFill/>
                </a:ln>
                <a:solidFill>
                  <a:srgbClr val="5C5B5A"/>
                </a:solidFill>
                <a:effectLst/>
                <a:uLnTx/>
                <a:uFillTx/>
                <a:latin typeface="Arial"/>
                <a:ea typeface="+mn-ea"/>
                <a:cs typeface="+mn-cs"/>
              </a:rPr>
              <a:t>%</a:t>
            </a:r>
          </a:p>
        </p:txBody>
      </p:sp>
      <p:sp>
        <p:nvSpPr>
          <p:cNvPr id="63" name="TextBox 62">
            <a:extLst>
              <a:ext uri="{FF2B5EF4-FFF2-40B4-BE49-F238E27FC236}">
                <a16:creationId xmlns:a16="http://schemas.microsoft.com/office/drawing/2014/main" id="{07535BC2-8F69-9E7E-1D47-AF571F11D52C}"/>
              </a:ext>
            </a:extLst>
          </p:cNvPr>
          <p:cNvSpPr txBox="1"/>
          <p:nvPr/>
        </p:nvSpPr>
        <p:spPr>
          <a:xfrm>
            <a:off x="2590409" y="1846846"/>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(-1pp)</a:t>
            </a:r>
          </a:p>
        </p:txBody>
      </p:sp>
      <p:sp>
        <p:nvSpPr>
          <p:cNvPr id="64" name="TextBox 63">
            <a:extLst>
              <a:ext uri="{FF2B5EF4-FFF2-40B4-BE49-F238E27FC236}">
                <a16:creationId xmlns:a16="http://schemas.microsoft.com/office/drawing/2014/main" id="{80FBFC6C-AA47-F1DA-B458-907C25FFA991}"/>
              </a:ext>
            </a:extLst>
          </p:cNvPr>
          <p:cNvSpPr txBox="1"/>
          <p:nvPr/>
        </p:nvSpPr>
        <p:spPr>
          <a:xfrm>
            <a:off x="2616021" y="2903259"/>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5C5B5A"/>
                </a:solidFill>
                <a:effectLst/>
                <a:uLnTx/>
                <a:uFillTx/>
                <a:latin typeface="Arial" panose="020B0604020202020204"/>
                <a:ea typeface="+mn-ea"/>
                <a:cs typeface="+mn-cs"/>
              </a:rPr>
              <a:t>(-4pp)</a:t>
            </a:r>
          </a:p>
        </p:txBody>
      </p:sp>
      <p:sp>
        <p:nvSpPr>
          <p:cNvPr id="65" name="TextBox 64">
            <a:extLst>
              <a:ext uri="{FF2B5EF4-FFF2-40B4-BE49-F238E27FC236}">
                <a16:creationId xmlns:a16="http://schemas.microsoft.com/office/drawing/2014/main" id="{F5AFB6AA-0533-A638-1B21-C6A6EFF3FA0E}"/>
              </a:ext>
            </a:extLst>
          </p:cNvPr>
          <p:cNvSpPr txBox="1"/>
          <p:nvPr/>
        </p:nvSpPr>
        <p:spPr>
          <a:xfrm>
            <a:off x="2596171" y="4027976"/>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(+5pp)</a:t>
            </a:r>
          </a:p>
        </p:txBody>
      </p:sp>
      <p:sp>
        <p:nvSpPr>
          <p:cNvPr id="66" name="TextBox 65">
            <a:extLst>
              <a:ext uri="{FF2B5EF4-FFF2-40B4-BE49-F238E27FC236}">
                <a16:creationId xmlns:a16="http://schemas.microsoft.com/office/drawing/2014/main" id="{81B0A7EC-5DA2-33E0-31B9-369758557D74}"/>
              </a:ext>
            </a:extLst>
          </p:cNvPr>
          <p:cNvSpPr txBox="1"/>
          <p:nvPr/>
        </p:nvSpPr>
        <p:spPr>
          <a:xfrm>
            <a:off x="2766881" y="4359968"/>
            <a:ext cx="660758"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chemeClr val="bg1"/>
                </a:solidFill>
                <a:effectLst/>
                <a:uLnTx/>
                <a:uFillTx/>
                <a:latin typeface="Arial" panose="020B0604020202020204"/>
                <a:ea typeface="+mn-ea"/>
                <a:cs typeface="+mn-cs"/>
              </a:rPr>
              <a:t>(+/-0pp)</a:t>
            </a:r>
          </a:p>
        </p:txBody>
      </p:sp>
      <p:sp>
        <p:nvSpPr>
          <p:cNvPr id="67" name="TextBox 66">
            <a:extLst>
              <a:ext uri="{FF2B5EF4-FFF2-40B4-BE49-F238E27FC236}">
                <a16:creationId xmlns:a16="http://schemas.microsoft.com/office/drawing/2014/main" id="{F9C6F9F6-90F4-C729-FFD4-AE752620BB65}"/>
              </a:ext>
            </a:extLst>
          </p:cNvPr>
          <p:cNvSpPr txBox="1"/>
          <p:nvPr/>
        </p:nvSpPr>
        <p:spPr>
          <a:xfrm>
            <a:off x="2658500" y="4905487"/>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5C5B5A"/>
                </a:solidFill>
                <a:effectLst/>
                <a:uLnTx/>
                <a:uFillTx/>
                <a:latin typeface="Arial" panose="020B0604020202020204"/>
                <a:ea typeface="+mn-ea"/>
                <a:cs typeface="+mn-cs"/>
              </a:rPr>
              <a:t>(+4pp)</a:t>
            </a:r>
          </a:p>
        </p:txBody>
      </p:sp>
      <p:sp>
        <p:nvSpPr>
          <p:cNvPr id="68" name="Right Brace 67">
            <a:extLst>
              <a:ext uri="{FF2B5EF4-FFF2-40B4-BE49-F238E27FC236}">
                <a16:creationId xmlns:a16="http://schemas.microsoft.com/office/drawing/2014/main" id="{DB4D7CD1-C828-E959-D341-A54ED69F82DF}"/>
              </a:ext>
              <a:ext uri="{C183D7F6-B498-43B3-948B-1728B52AA6E4}">
                <adec:decorative xmlns:adec="http://schemas.microsoft.com/office/drawing/2017/decorative" val="1"/>
              </a:ext>
            </a:extLst>
          </p:cNvPr>
          <p:cNvSpPr/>
          <p:nvPr/>
        </p:nvSpPr>
        <p:spPr>
          <a:xfrm rot="10800000">
            <a:off x="2233471" y="3480004"/>
            <a:ext cx="131137" cy="1133880"/>
          </a:xfrm>
          <a:prstGeom prst="rightBrace">
            <a:avLst>
              <a:gd name="adj1" fmla="val 54487"/>
              <a:gd name="adj2" fmla="val 49265"/>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dirty="0"/>
          </a:p>
        </p:txBody>
      </p:sp>
      <p:sp>
        <p:nvSpPr>
          <p:cNvPr id="69" name="TextBox 68">
            <a:extLst>
              <a:ext uri="{FF2B5EF4-FFF2-40B4-BE49-F238E27FC236}">
                <a16:creationId xmlns:a16="http://schemas.microsoft.com/office/drawing/2014/main" id="{12E661D9-1279-97D9-5FDC-EF95AF7D2FA7}"/>
              </a:ext>
              <a:ext uri="{C183D7F6-B498-43B3-948B-1728B52AA6E4}">
                <adec:decorative xmlns:adec="http://schemas.microsoft.com/office/drawing/2017/decorative" val="1"/>
              </a:ext>
            </a:extLst>
          </p:cNvPr>
          <p:cNvSpPr txBox="1"/>
          <p:nvPr/>
        </p:nvSpPr>
        <p:spPr>
          <a:xfrm>
            <a:off x="5251493" y="3768198"/>
            <a:ext cx="661040"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5C5B5A"/>
                </a:solidFill>
                <a:effectLst/>
                <a:uLnTx/>
                <a:uFillTx/>
                <a:latin typeface="Arial"/>
                <a:ea typeface="+mn-ea"/>
                <a:cs typeface="+mn-cs"/>
              </a:rPr>
              <a:t>55%</a:t>
            </a:r>
          </a:p>
        </p:txBody>
      </p:sp>
      <p:sp>
        <p:nvSpPr>
          <p:cNvPr id="70" name="Right Brace 69">
            <a:extLst>
              <a:ext uri="{FF2B5EF4-FFF2-40B4-BE49-F238E27FC236}">
                <a16:creationId xmlns:a16="http://schemas.microsoft.com/office/drawing/2014/main" id="{FCA103C6-C655-7A4D-97DB-AAD2833EF6F4}"/>
              </a:ext>
              <a:ext uri="{C183D7F6-B498-43B3-948B-1728B52AA6E4}">
                <adec:decorative xmlns:adec="http://schemas.microsoft.com/office/drawing/2017/decorative" val="1"/>
              </a:ext>
            </a:extLst>
          </p:cNvPr>
          <p:cNvSpPr/>
          <p:nvPr/>
        </p:nvSpPr>
        <p:spPr>
          <a:xfrm>
            <a:off x="5212370" y="2908981"/>
            <a:ext cx="134207" cy="1942458"/>
          </a:xfrm>
          <a:prstGeom prst="rightBrace">
            <a:avLst>
              <a:gd name="adj1" fmla="val 54487"/>
              <a:gd name="adj2" fmla="val 49265"/>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dirty="0"/>
          </a:p>
        </p:txBody>
      </p:sp>
      <p:sp>
        <p:nvSpPr>
          <p:cNvPr id="71" name="TextBox 70">
            <a:extLst>
              <a:ext uri="{FF2B5EF4-FFF2-40B4-BE49-F238E27FC236}">
                <a16:creationId xmlns:a16="http://schemas.microsoft.com/office/drawing/2014/main" id="{9041EB90-C494-4C64-8CA2-8A82B9D303CC}"/>
              </a:ext>
            </a:extLst>
          </p:cNvPr>
          <p:cNvSpPr txBox="1"/>
          <p:nvPr/>
        </p:nvSpPr>
        <p:spPr>
          <a:xfrm>
            <a:off x="4371503" y="1731277"/>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(-4pp)</a:t>
            </a:r>
          </a:p>
        </p:txBody>
      </p:sp>
      <p:sp>
        <p:nvSpPr>
          <p:cNvPr id="72" name="TextBox 71">
            <a:extLst>
              <a:ext uri="{FF2B5EF4-FFF2-40B4-BE49-F238E27FC236}">
                <a16:creationId xmlns:a16="http://schemas.microsoft.com/office/drawing/2014/main" id="{888E4101-73B6-819E-CEB4-DCE3FA43F67F}"/>
              </a:ext>
            </a:extLst>
          </p:cNvPr>
          <p:cNvSpPr txBox="1"/>
          <p:nvPr/>
        </p:nvSpPr>
        <p:spPr>
          <a:xfrm>
            <a:off x="4387742" y="2517992"/>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5C5B5A"/>
                </a:solidFill>
                <a:effectLst/>
                <a:uLnTx/>
                <a:uFillTx/>
                <a:latin typeface="Arial" panose="020B0604020202020204"/>
                <a:ea typeface="+mn-ea"/>
                <a:cs typeface="+mn-cs"/>
              </a:rPr>
              <a:t>(+1pp)</a:t>
            </a:r>
          </a:p>
        </p:txBody>
      </p:sp>
      <p:sp>
        <p:nvSpPr>
          <p:cNvPr id="73" name="TextBox 72">
            <a:extLst>
              <a:ext uri="{FF2B5EF4-FFF2-40B4-BE49-F238E27FC236}">
                <a16:creationId xmlns:a16="http://schemas.microsoft.com/office/drawing/2014/main" id="{44B199B5-8207-3AB8-89E8-98F48D9F2235}"/>
              </a:ext>
            </a:extLst>
          </p:cNvPr>
          <p:cNvSpPr txBox="1"/>
          <p:nvPr/>
        </p:nvSpPr>
        <p:spPr>
          <a:xfrm>
            <a:off x="4415014" y="3720208"/>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(+2pp)</a:t>
            </a:r>
          </a:p>
        </p:txBody>
      </p:sp>
      <p:sp>
        <p:nvSpPr>
          <p:cNvPr id="74" name="TextBox 73">
            <a:extLst>
              <a:ext uri="{FF2B5EF4-FFF2-40B4-BE49-F238E27FC236}">
                <a16:creationId xmlns:a16="http://schemas.microsoft.com/office/drawing/2014/main" id="{2AD97002-8646-D85D-13C0-E676CF0B23B9}"/>
              </a:ext>
            </a:extLst>
          </p:cNvPr>
          <p:cNvSpPr txBox="1"/>
          <p:nvPr/>
        </p:nvSpPr>
        <p:spPr>
          <a:xfrm>
            <a:off x="4343421" y="4576843"/>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(+/-0pp)</a:t>
            </a:r>
          </a:p>
        </p:txBody>
      </p:sp>
      <p:sp>
        <p:nvSpPr>
          <p:cNvPr id="75" name="TextBox 74">
            <a:extLst>
              <a:ext uri="{FF2B5EF4-FFF2-40B4-BE49-F238E27FC236}">
                <a16:creationId xmlns:a16="http://schemas.microsoft.com/office/drawing/2014/main" id="{164C48B1-974D-ED05-1E5E-6E955CA7A337}"/>
              </a:ext>
            </a:extLst>
          </p:cNvPr>
          <p:cNvSpPr txBox="1"/>
          <p:nvPr/>
        </p:nvSpPr>
        <p:spPr>
          <a:xfrm>
            <a:off x="4686653" y="4945466"/>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5C5B5A"/>
                </a:solidFill>
                <a:effectLst/>
                <a:uLnTx/>
                <a:uFillTx/>
                <a:latin typeface="Arial" panose="020B0604020202020204"/>
                <a:ea typeface="+mn-ea"/>
                <a:cs typeface="+mn-cs"/>
              </a:rPr>
              <a:t>(+1pp)</a:t>
            </a:r>
          </a:p>
        </p:txBody>
      </p:sp>
      <p:sp>
        <p:nvSpPr>
          <p:cNvPr id="76" name="Right Brace 75">
            <a:extLst>
              <a:ext uri="{FF2B5EF4-FFF2-40B4-BE49-F238E27FC236}">
                <a16:creationId xmlns:a16="http://schemas.microsoft.com/office/drawing/2014/main" id="{05857B3D-4B16-56BD-DBA2-F90622476346}"/>
              </a:ext>
              <a:ext uri="{C183D7F6-B498-43B3-948B-1728B52AA6E4}">
                <adec:decorative xmlns:adec="http://schemas.microsoft.com/office/drawing/2017/decorative" val="1"/>
              </a:ext>
            </a:extLst>
          </p:cNvPr>
          <p:cNvSpPr/>
          <p:nvPr/>
        </p:nvSpPr>
        <p:spPr>
          <a:xfrm>
            <a:off x="7028667" y="2816434"/>
            <a:ext cx="139609" cy="1714708"/>
          </a:xfrm>
          <a:prstGeom prst="rightBrace">
            <a:avLst>
              <a:gd name="adj1" fmla="val 54487"/>
              <a:gd name="adj2" fmla="val 49265"/>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dirty="0"/>
          </a:p>
        </p:txBody>
      </p:sp>
      <p:sp>
        <p:nvSpPr>
          <p:cNvPr id="77" name="TextBox 76">
            <a:extLst>
              <a:ext uri="{FF2B5EF4-FFF2-40B4-BE49-F238E27FC236}">
                <a16:creationId xmlns:a16="http://schemas.microsoft.com/office/drawing/2014/main" id="{84EFE4EC-5389-8B4E-66AE-14D3CFD0CBF9}"/>
              </a:ext>
            </a:extLst>
          </p:cNvPr>
          <p:cNvSpPr txBox="1"/>
          <p:nvPr/>
        </p:nvSpPr>
        <p:spPr>
          <a:xfrm>
            <a:off x="6180994" y="1704854"/>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(+1pp)</a:t>
            </a:r>
          </a:p>
        </p:txBody>
      </p:sp>
      <p:sp>
        <p:nvSpPr>
          <p:cNvPr id="78" name="TextBox 77">
            <a:extLst>
              <a:ext uri="{FF2B5EF4-FFF2-40B4-BE49-F238E27FC236}">
                <a16:creationId xmlns:a16="http://schemas.microsoft.com/office/drawing/2014/main" id="{829D0C9D-E0B6-8788-2167-CE264386628F}"/>
              </a:ext>
            </a:extLst>
          </p:cNvPr>
          <p:cNvSpPr txBox="1"/>
          <p:nvPr/>
        </p:nvSpPr>
        <p:spPr>
          <a:xfrm>
            <a:off x="6188130" y="2347053"/>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5C5B5A"/>
                </a:solidFill>
                <a:effectLst/>
                <a:uLnTx/>
                <a:uFillTx/>
                <a:latin typeface="Arial" panose="020B0604020202020204"/>
                <a:ea typeface="+mn-ea"/>
                <a:cs typeface="+mn-cs"/>
              </a:rPr>
              <a:t>(+5pp)</a:t>
            </a:r>
          </a:p>
        </p:txBody>
      </p:sp>
      <p:sp>
        <p:nvSpPr>
          <p:cNvPr id="79" name="TextBox 78">
            <a:extLst>
              <a:ext uri="{FF2B5EF4-FFF2-40B4-BE49-F238E27FC236}">
                <a16:creationId xmlns:a16="http://schemas.microsoft.com/office/drawing/2014/main" id="{BCB19BE6-2557-171B-0E7A-B034E9DE95B6}"/>
              </a:ext>
            </a:extLst>
          </p:cNvPr>
          <p:cNvSpPr txBox="1"/>
          <p:nvPr/>
        </p:nvSpPr>
        <p:spPr>
          <a:xfrm>
            <a:off x="6177064" y="3617111"/>
            <a:ext cx="673582"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(+10pp)</a:t>
            </a:r>
          </a:p>
        </p:txBody>
      </p:sp>
      <p:sp>
        <p:nvSpPr>
          <p:cNvPr id="80" name="TextBox 79">
            <a:extLst>
              <a:ext uri="{FF2B5EF4-FFF2-40B4-BE49-F238E27FC236}">
                <a16:creationId xmlns:a16="http://schemas.microsoft.com/office/drawing/2014/main" id="{DF4B3695-2DDE-20DC-7091-5960F0ECDF52}"/>
              </a:ext>
            </a:extLst>
          </p:cNvPr>
          <p:cNvSpPr txBox="1"/>
          <p:nvPr/>
        </p:nvSpPr>
        <p:spPr>
          <a:xfrm>
            <a:off x="6150661" y="4341405"/>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(-1pp)</a:t>
            </a:r>
          </a:p>
        </p:txBody>
      </p:sp>
      <p:sp>
        <p:nvSpPr>
          <p:cNvPr id="81" name="TextBox 80">
            <a:extLst>
              <a:ext uri="{FF2B5EF4-FFF2-40B4-BE49-F238E27FC236}">
                <a16:creationId xmlns:a16="http://schemas.microsoft.com/office/drawing/2014/main" id="{B07E32E5-CED6-74C9-18CE-948AD2C16B45}"/>
              </a:ext>
            </a:extLst>
          </p:cNvPr>
          <p:cNvSpPr txBox="1"/>
          <p:nvPr/>
        </p:nvSpPr>
        <p:spPr>
          <a:xfrm>
            <a:off x="6223396" y="4878289"/>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5C5B5A"/>
                </a:solidFill>
                <a:effectLst/>
                <a:uLnTx/>
                <a:uFillTx/>
                <a:latin typeface="Arial" panose="020B0604020202020204"/>
                <a:ea typeface="+mn-ea"/>
                <a:cs typeface="+mn-cs"/>
              </a:rPr>
              <a:t>(-4pp)</a:t>
            </a:r>
          </a:p>
        </p:txBody>
      </p:sp>
      <p:sp>
        <p:nvSpPr>
          <p:cNvPr id="82" name="TextBox 81">
            <a:extLst>
              <a:ext uri="{FF2B5EF4-FFF2-40B4-BE49-F238E27FC236}">
                <a16:creationId xmlns:a16="http://schemas.microsoft.com/office/drawing/2014/main" id="{CD6D999D-6AEA-5AC3-DE95-0308C4F71DC9}"/>
              </a:ext>
              <a:ext uri="{C183D7F6-B498-43B3-948B-1728B52AA6E4}">
                <adec:decorative xmlns:adec="http://schemas.microsoft.com/office/drawing/2017/decorative" val="1"/>
              </a:ext>
            </a:extLst>
          </p:cNvPr>
          <p:cNvSpPr txBox="1"/>
          <p:nvPr/>
        </p:nvSpPr>
        <p:spPr>
          <a:xfrm>
            <a:off x="7062660" y="3554014"/>
            <a:ext cx="661040"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5C5B5A"/>
                </a:solidFill>
                <a:effectLst/>
                <a:uLnTx/>
                <a:uFillTx/>
                <a:latin typeface="Arial"/>
                <a:ea typeface="+mn-ea"/>
                <a:cs typeface="+mn-cs"/>
              </a:rPr>
              <a:t>49%</a:t>
            </a:r>
          </a:p>
        </p:txBody>
      </p:sp>
      <p:sp>
        <p:nvSpPr>
          <p:cNvPr id="3" name="Text Placeholder 30">
            <a:extLst>
              <a:ext uri="{FF2B5EF4-FFF2-40B4-BE49-F238E27FC236}">
                <a16:creationId xmlns:a16="http://schemas.microsoft.com/office/drawing/2014/main" id="{07A9A60E-DCE0-300D-90DC-93D842E427FA}"/>
              </a:ext>
            </a:extLst>
          </p:cNvPr>
          <p:cNvSpPr txBox="1">
            <a:spLocks/>
          </p:cNvSpPr>
          <p:nvPr/>
        </p:nvSpPr>
        <p:spPr>
          <a:xfrm>
            <a:off x="7643664" y="1074087"/>
            <a:ext cx="4466323" cy="521572"/>
          </a:xfrm>
          <a:prstGeom prst="rect">
            <a:avLst/>
          </a:prstGeom>
          <a:solidFill>
            <a:srgbClr val="5C5B5A">
              <a:alpha val="21000"/>
            </a:srgbClr>
          </a:solidFill>
          <a:ln>
            <a:solidFill>
              <a:srgbClr val="5C5B5A"/>
            </a:solidFill>
          </a:ln>
        </p:spPr>
        <p:txBody>
          <a:bodyPr anchor="ct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200" b="1"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 who are significantly more likely to find it difficult to afford mortgage payments compared to the S5-7 average (35%):</a:t>
            </a:r>
            <a:endParaRPr kumimoji="0" lang="en-GB" sz="1200" b="1" i="0" u="none" strike="noStrike" kern="1200" cap="none" spc="0" normalizeH="0" baseline="0" noProof="0" dirty="0">
              <a:ln>
                <a:noFill/>
              </a:ln>
              <a:solidFill>
                <a:srgbClr val="5C5B5A"/>
              </a:solidFill>
              <a:effectLst/>
              <a:uLnTx/>
              <a:uFillTx/>
              <a:latin typeface="Arial"/>
              <a:ea typeface="+mn-ea"/>
              <a:cs typeface="+mn-cs"/>
            </a:endParaRPr>
          </a:p>
        </p:txBody>
      </p:sp>
    </p:spTree>
    <p:extLst>
      <p:ext uri="{BB962C8B-B14F-4D97-AF65-F5344CB8AC3E}">
        <p14:creationId xmlns:p14="http://schemas.microsoft.com/office/powerpoint/2010/main" val="8993691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276CDE-5912-4FA2-866A-6E5EC2BEE47A}"/>
              </a:ext>
            </a:extLst>
          </p:cNvPr>
          <p:cNvSpPr>
            <a:spLocks noGrp="1"/>
          </p:cNvSpPr>
          <p:nvPr>
            <p:ph type="title"/>
          </p:nvPr>
        </p:nvSpPr>
        <p:spPr>
          <a:xfrm>
            <a:off x="405015" y="261903"/>
            <a:ext cx="11373128" cy="586800"/>
          </a:xfrm>
        </p:spPr>
        <p:txBody>
          <a:bodyPr anchor="t">
            <a:noAutofit/>
          </a:bodyPr>
          <a:lstStyle/>
          <a:p>
            <a:r>
              <a:rPr lang="en-GB" sz="1800" b="1" dirty="0"/>
              <a:t>Renters are generally more likely to find it difficult to afford their rent, no matter the type of tenancy, than those with mortgage payments. However, across all tenures, respondents are finding it more difficult to afford their rent or mortgage payments compared to March.</a:t>
            </a:r>
          </a:p>
        </p:txBody>
      </p:sp>
      <p:sp>
        <p:nvSpPr>
          <p:cNvPr id="22" name="Text Placeholder 4">
            <a:extLst>
              <a:ext uri="{FF2B5EF4-FFF2-40B4-BE49-F238E27FC236}">
                <a16:creationId xmlns:a16="http://schemas.microsoft.com/office/drawing/2014/main" id="{222BEAFA-68FF-41DA-A48D-364CA6B82846}"/>
              </a:ext>
            </a:extLst>
          </p:cNvPr>
          <p:cNvSpPr txBox="1">
            <a:spLocks/>
          </p:cNvSpPr>
          <p:nvPr/>
        </p:nvSpPr>
        <p:spPr>
          <a:xfrm>
            <a:off x="4070213" y="1105802"/>
            <a:ext cx="4051574" cy="215444"/>
          </a:xfrm>
          <a:prstGeom prst="rect">
            <a:avLst/>
          </a:prstGeom>
          <a:noFill/>
        </p:spPr>
        <p:txBody>
          <a:bodyPr wrap="square" lIns="0" tIns="0" rIns="0" bIns="0" rtlCol="0">
            <a:sp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rgbClr val="5C5B5A"/>
                </a:solidFill>
                <a:effectLst/>
                <a:uLnTx/>
                <a:uFillTx/>
                <a:latin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5C5B5A"/>
                </a:solidFill>
                <a:effectLst/>
                <a:uLnTx/>
                <a:uFillTx/>
                <a:latin typeface="Arial"/>
                <a:ea typeface="+mn-ea"/>
                <a:cs typeface="+mn-cs"/>
              </a:rPr>
              <a:t>Ease of affording rent or mortgage payments </a:t>
            </a:r>
          </a:p>
        </p:txBody>
      </p:sp>
      <p:graphicFrame>
        <p:nvGraphicFramePr>
          <p:cNvPr id="5" name="Chart 4" descr="Stacked bar chart showing proportion of respondents who think it is difficult to afford their mortgage or rent. 38% of those in Greater Manchester who have mortgages say it is difficult to afford their mortgage payments. 60% of those renting from local authority or council in Greater Manchester say it is difficult to afford their rent. 59% of those renting from a housing association or a trust in Greater Manchester say it is difficult to afford their rent. 50% of those renting privately in Greater Manchester say it is difficult to afford their rent.">
            <a:extLst>
              <a:ext uri="{FF2B5EF4-FFF2-40B4-BE49-F238E27FC236}">
                <a16:creationId xmlns:a16="http://schemas.microsoft.com/office/drawing/2014/main" id="{197B64DF-36E8-3CBA-C12D-3D068825B377}"/>
              </a:ext>
            </a:extLst>
          </p:cNvPr>
          <p:cNvGraphicFramePr/>
          <p:nvPr>
            <p:extLst>
              <p:ext uri="{D42A27DB-BD31-4B8C-83A1-F6EECF244321}">
                <p14:modId xmlns:p14="http://schemas.microsoft.com/office/powerpoint/2010/main" val="2579773719"/>
              </p:ext>
            </p:extLst>
          </p:nvPr>
        </p:nvGraphicFramePr>
        <p:xfrm>
          <a:off x="619494" y="1427341"/>
          <a:ext cx="10953012" cy="4765506"/>
        </p:xfrm>
        <a:graphic>
          <a:graphicData uri="http://schemas.openxmlformats.org/drawingml/2006/chart">
            <c:chart xmlns:c="http://schemas.openxmlformats.org/drawingml/2006/chart" xmlns:r="http://schemas.openxmlformats.org/officeDocument/2006/relationships" r:id="rId3"/>
          </a:graphicData>
        </a:graphic>
      </p:graphicFrame>
      <p:sp>
        <p:nvSpPr>
          <p:cNvPr id="16" name="Right Brace 15">
            <a:extLst>
              <a:ext uri="{FF2B5EF4-FFF2-40B4-BE49-F238E27FC236}">
                <a16:creationId xmlns:a16="http://schemas.microsoft.com/office/drawing/2014/main" id="{11B06202-D215-1A57-7076-0A5DDB5C4C4E}"/>
              </a:ext>
              <a:ext uri="{C183D7F6-B498-43B3-948B-1728B52AA6E4}">
                <adec:decorative xmlns:adec="http://schemas.microsoft.com/office/drawing/2017/decorative" val="1"/>
              </a:ext>
            </a:extLst>
          </p:cNvPr>
          <p:cNvSpPr/>
          <p:nvPr/>
        </p:nvSpPr>
        <p:spPr>
          <a:xfrm>
            <a:off x="2836832" y="3583789"/>
            <a:ext cx="128556" cy="1358741"/>
          </a:xfrm>
          <a:prstGeom prst="rightBrace">
            <a:avLst>
              <a:gd name="adj1" fmla="val 54487"/>
              <a:gd name="adj2" fmla="val 49265"/>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55" name="TextBox 54">
            <a:extLst>
              <a:ext uri="{FF2B5EF4-FFF2-40B4-BE49-F238E27FC236}">
                <a16:creationId xmlns:a16="http://schemas.microsoft.com/office/drawing/2014/main" id="{B138CA27-29A8-D067-FEA0-612E2A499AB3}"/>
              </a:ext>
              <a:ext uri="{C183D7F6-B498-43B3-948B-1728B52AA6E4}">
                <adec:decorative xmlns:adec="http://schemas.microsoft.com/office/drawing/2017/decorative" val="1"/>
              </a:ext>
            </a:extLst>
          </p:cNvPr>
          <p:cNvSpPr txBox="1"/>
          <p:nvPr/>
        </p:nvSpPr>
        <p:spPr>
          <a:xfrm>
            <a:off x="2862161" y="4151965"/>
            <a:ext cx="661040"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5C5B5A"/>
                </a:solidFill>
                <a:effectLst/>
                <a:uLnTx/>
                <a:uFillTx/>
                <a:latin typeface="Arial"/>
                <a:ea typeface="+mn-ea"/>
                <a:cs typeface="+mn-cs"/>
              </a:rPr>
              <a:t>38%</a:t>
            </a:r>
          </a:p>
        </p:txBody>
      </p:sp>
      <p:sp>
        <p:nvSpPr>
          <p:cNvPr id="56" name="Right Brace 55">
            <a:extLst>
              <a:ext uri="{FF2B5EF4-FFF2-40B4-BE49-F238E27FC236}">
                <a16:creationId xmlns:a16="http://schemas.microsoft.com/office/drawing/2014/main" id="{2669AB05-6D33-A6D9-604B-6C151AC8F770}"/>
              </a:ext>
              <a:ext uri="{C183D7F6-B498-43B3-948B-1728B52AA6E4}">
                <adec:decorative xmlns:adec="http://schemas.microsoft.com/office/drawing/2017/decorative" val="1"/>
              </a:ext>
            </a:extLst>
          </p:cNvPr>
          <p:cNvSpPr/>
          <p:nvPr/>
        </p:nvSpPr>
        <p:spPr>
          <a:xfrm>
            <a:off x="5534697" y="2720280"/>
            <a:ext cx="128556" cy="2146499"/>
          </a:xfrm>
          <a:prstGeom prst="rightBrace">
            <a:avLst>
              <a:gd name="adj1" fmla="val 54487"/>
              <a:gd name="adj2" fmla="val 49265"/>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57" name="TextBox 56">
            <a:extLst>
              <a:ext uri="{FF2B5EF4-FFF2-40B4-BE49-F238E27FC236}">
                <a16:creationId xmlns:a16="http://schemas.microsoft.com/office/drawing/2014/main" id="{777AAD71-F3C5-9A02-D7E2-6C39F5D8D627}"/>
              </a:ext>
              <a:ext uri="{C183D7F6-B498-43B3-948B-1728B52AA6E4}">
                <adec:decorative xmlns:adec="http://schemas.microsoft.com/office/drawing/2017/decorative" val="1"/>
              </a:ext>
            </a:extLst>
          </p:cNvPr>
          <p:cNvSpPr txBox="1"/>
          <p:nvPr/>
        </p:nvSpPr>
        <p:spPr>
          <a:xfrm>
            <a:off x="5551148" y="3668308"/>
            <a:ext cx="661040"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rgbClr val="5C5B5A"/>
                </a:solidFill>
                <a:latin typeface="Arial"/>
              </a:rPr>
              <a:t>60</a:t>
            </a:r>
            <a:r>
              <a:rPr kumimoji="0" lang="en-GB" sz="1400" b="1" i="0" u="none" strike="noStrike" kern="1200" cap="none" spc="0" normalizeH="0" baseline="0" noProof="0" dirty="0">
                <a:ln>
                  <a:noFill/>
                </a:ln>
                <a:solidFill>
                  <a:srgbClr val="5C5B5A"/>
                </a:solidFill>
                <a:effectLst/>
                <a:uLnTx/>
                <a:uFillTx/>
                <a:latin typeface="Arial"/>
                <a:ea typeface="+mn-ea"/>
                <a:cs typeface="+mn-cs"/>
              </a:rPr>
              <a:t>%</a:t>
            </a:r>
          </a:p>
        </p:txBody>
      </p:sp>
      <p:sp>
        <p:nvSpPr>
          <p:cNvPr id="58" name="Right Brace 57">
            <a:extLst>
              <a:ext uri="{FF2B5EF4-FFF2-40B4-BE49-F238E27FC236}">
                <a16:creationId xmlns:a16="http://schemas.microsoft.com/office/drawing/2014/main" id="{EF621E97-F814-062C-6114-F86FF6C525AB}"/>
              </a:ext>
              <a:ext uri="{C183D7F6-B498-43B3-948B-1728B52AA6E4}">
                <adec:decorative xmlns:adec="http://schemas.microsoft.com/office/drawing/2017/decorative" val="1"/>
              </a:ext>
            </a:extLst>
          </p:cNvPr>
          <p:cNvSpPr/>
          <p:nvPr/>
        </p:nvSpPr>
        <p:spPr>
          <a:xfrm>
            <a:off x="8199041" y="2480961"/>
            <a:ext cx="128556" cy="2146499"/>
          </a:xfrm>
          <a:prstGeom prst="rightBrace">
            <a:avLst>
              <a:gd name="adj1" fmla="val 54487"/>
              <a:gd name="adj2" fmla="val 49265"/>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59" name="TextBox 58">
            <a:extLst>
              <a:ext uri="{FF2B5EF4-FFF2-40B4-BE49-F238E27FC236}">
                <a16:creationId xmlns:a16="http://schemas.microsoft.com/office/drawing/2014/main" id="{CD2C9197-B199-C358-2867-F8E2D51E049D}"/>
              </a:ext>
              <a:ext uri="{C183D7F6-B498-43B3-948B-1728B52AA6E4}">
                <adec:decorative xmlns:adec="http://schemas.microsoft.com/office/drawing/2017/decorative" val="1"/>
              </a:ext>
            </a:extLst>
          </p:cNvPr>
          <p:cNvSpPr txBox="1"/>
          <p:nvPr/>
        </p:nvSpPr>
        <p:spPr>
          <a:xfrm>
            <a:off x="8215492" y="3427823"/>
            <a:ext cx="661040"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rgbClr val="5C5B5A"/>
                </a:solidFill>
                <a:latin typeface="Arial"/>
              </a:rPr>
              <a:t>59</a:t>
            </a:r>
            <a:r>
              <a:rPr kumimoji="0" lang="en-GB" sz="1400" b="1" i="0" u="none" strike="noStrike" kern="1200" cap="none" spc="0" normalizeH="0" baseline="0" noProof="0" dirty="0">
                <a:ln>
                  <a:noFill/>
                </a:ln>
                <a:solidFill>
                  <a:srgbClr val="5C5B5A"/>
                </a:solidFill>
                <a:effectLst/>
                <a:uLnTx/>
                <a:uFillTx/>
                <a:latin typeface="Arial"/>
                <a:ea typeface="+mn-ea"/>
                <a:cs typeface="+mn-cs"/>
              </a:rPr>
              <a:t>%</a:t>
            </a:r>
          </a:p>
        </p:txBody>
      </p:sp>
      <p:sp>
        <p:nvSpPr>
          <p:cNvPr id="60" name="Right Brace 59">
            <a:extLst>
              <a:ext uri="{FF2B5EF4-FFF2-40B4-BE49-F238E27FC236}">
                <a16:creationId xmlns:a16="http://schemas.microsoft.com/office/drawing/2014/main" id="{ACE2ECE0-3769-65D7-07E4-7CD71DD368A1}"/>
              </a:ext>
              <a:ext uri="{C183D7F6-B498-43B3-948B-1728B52AA6E4}">
                <adec:decorative xmlns:adec="http://schemas.microsoft.com/office/drawing/2017/decorative" val="1"/>
              </a:ext>
            </a:extLst>
          </p:cNvPr>
          <p:cNvSpPr/>
          <p:nvPr/>
        </p:nvSpPr>
        <p:spPr>
          <a:xfrm>
            <a:off x="10881525" y="3116062"/>
            <a:ext cx="128556" cy="1759595"/>
          </a:xfrm>
          <a:prstGeom prst="rightBrace">
            <a:avLst>
              <a:gd name="adj1" fmla="val 54487"/>
              <a:gd name="adj2" fmla="val 49265"/>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61" name="TextBox 60">
            <a:extLst>
              <a:ext uri="{FF2B5EF4-FFF2-40B4-BE49-F238E27FC236}">
                <a16:creationId xmlns:a16="http://schemas.microsoft.com/office/drawing/2014/main" id="{C3669393-D7CC-1B8A-1491-475186FE6DA3}"/>
              </a:ext>
              <a:ext uri="{C183D7F6-B498-43B3-948B-1728B52AA6E4}">
                <adec:decorative xmlns:adec="http://schemas.microsoft.com/office/drawing/2017/decorative" val="1"/>
              </a:ext>
            </a:extLst>
          </p:cNvPr>
          <p:cNvSpPr txBox="1"/>
          <p:nvPr/>
        </p:nvSpPr>
        <p:spPr>
          <a:xfrm>
            <a:off x="10906854" y="3874646"/>
            <a:ext cx="661040"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rgbClr val="5C5B5A"/>
                </a:solidFill>
                <a:latin typeface="Arial"/>
              </a:rPr>
              <a:t>50</a:t>
            </a:r>
            <a:r>
              <a:rPr kumimoji="0" lang="en-GB" sz="1400" b="1" i="0" u="none" strike="noStrike" kern="1200" cap="none" spc="0" normalizeH="0" baseline="0" noProof="0" dirty="0">
                <a:ln>
                  <a:noFill/>
                </a:ln>
                <a:solidFill>
                  <a:srgbClr val="5C5B5A"/>
                </a:solidFill>
                <a:effectLst/>
                <a:uLnTx/>
                <a:uFillTx/>
                <a:latin typeface="Arial"/>
                <a:ea typeface="+mn-ea"/>
                <a:cs typeface="+mn-cs"/>
              </a:rPr>
              <a:t>%</a:t>
            </a:r>
          </a:p>
        </p:txBody>
      </p:sp>
      <p:sp>
        <p:nvSpPr>
          <p:cNvPr id="24" name="TextBox 23">
            <a:extLst>
              <a:ext uri="{FF2B5EF4-FFF2-40B4-BE49-F238E27FC236}">
                <a16:creationId xmlns:a16="http://schemas.microsoft.com/office/drawing/2014/main" id="{A8928607-EDD2-7A5B-0125-BE0B4414BCC0}"/>
              </a:ext>
            </a:extLst>
          </p:cNvPr>
          <p:cNvSpPr txBox="1"/>
          <p:nvPr/>
        </p:nvSpPr>
        <p:spPr>
          <a:xfrm>
            <a:off x="3170958" y="6059089"/>
            <a:ext cx="6173485"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1" u="none" strike="noStrike" kern="1200" cap="none" spc="0" normalizeH="0" baseline="0" noProof="0" dirty="0">
                <a:ln>
                  <a:noFill/>
                </a:ln>
                <a:solidFill>
                  <a:srgbClr val="515151"/>
                </a:solidFill>
                <a:effectLst/>
                <a:uLnTx/>
                <a:uFillTx/>
                <a:latin typeface="Arial" panose="020B0604020202020204"/>
                <a:ea typeface="+mn-ea"/>
                <a:cs typeface="+mn-cs"/>
              </a:rPr>
              <a:t>(Results may be being impacted by a large difference between the proportion of respondents answering “don’t know”)</a:t>
            </a:r>
          </a:p>
        </p:txBody>
      </p:sp>
      <p:sp>
        <p:nvSpPr>
          <p:cNvPr id="11" name="Footer Placeholder 4">
            <a:extLst>
              <a:ext uri="{FF2B5EF4-FFF2-40B4-BE49-F238E27FC236}">
                <a16:creationId xmlns:a16="http://schemas.microsoft.com/office/drawing/2014/main" id="{4CE35C92-2B85-4A92-A8E4-951AE7DE3D96}"/>
              </a:ext>
            </a:extLst>
          </p:cNvPr>
          <p:cNvSpPr txBox="1">
            <a:spLocks/>
          </p:cNvSpPr>
          <p:nvPr/>
        </p:nvSpPr>
        <p:spPr>
          <a:xfrm>
            <a:off x="576033" y="6327692"/>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CL9. How easy or difficult is it to afford your...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Base: 391 (Being bought on a mortgage); 112 (Rented (Local Authority / Council)); 104 (Rented (Housing Association/Trust)); 172 (Rented (Private))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endParaRPr>
          </a:p>
        </p:txBody>
      </p:sp>
      <p:sp>
        <p:nvSpPr>
          <p:cNvPr id="25" name="Slide Number Placeholder 4">
            <a:extLst>
              <a:ext uri="{FF2B5EF4-FFF2-40B4-BE49-F238E27FC236}">
                <a16:creationId xmlns:a16="http://schemas.microsoft.com/office/drawing/2014/main" id="{67748F33-BF14-414E-8BB8-BBFD9475F855}"/>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2" name="TextBox 1">
            <a:extLst>
              <a:ext uri="{FF2B5EF4-FFF2-40B4-BE49-F238E27FC236}">
                <a16:creationId xmlns:a16="http://schemas.microsoft.com/office/drawing/2014/main" id="{3F7E9599-8E32-2BC5-BB7C-FBF0370ED4B6}"/>
              </a:ext>
            </a:extLst>
          </p:cNvPr>
          <p:cNvSpPr txBox="1"/>
          <p:nvPr/>
        </p:nvSpPr>
        <p:spPr>
          <a:xfrm>
            <a:off x="1775534" y="1811045"/>
            <a:ext cx="593432" cy="276999"/>
          </a:xfrm>
          <a:prstGeom prst="rect">
            <a:avLst/>
          </a:prstGeom>
          <a:noFill/>
        </p:spPr>
        <p:txBody>
          <a:bodyPr wrap="none" rtlCol="0">
            <a:spAutoFit/>
          </a:bodyPr>
          <a:lstStyle/>
          <a:p>
            <a:r>
              <a:rPr lang="en-GB" sz="1200" dirty="0">
                <a:solidFill>
                  <a:schemeClr val="bg1"/>
                </a:solidFill>
              </a:rPr>
              <a:t>(-4pp)</a:t>
            </a:r>
          </a:p>
        </p:txBody>
      </p:sp>
      <p:sp>
        <p:nvSpPr>
          <p:cNvPr id="3" name="TextBox 2">
            <a:extLst>
              <a:ext uri="{FF2B5EF4-FFF2-40B4-BE49-F238E27FC236}">
                <a16:creationId xmlns:a16="http://schemas.microsoft.com/office/drawing/2014/main" id="{79A8790E-C0A8-5E6E-B011-A4863DBF56C2}"/>
              </a:ext>
            </a:extLst>
          </p:cNvPr>
          <p:cNvSpPr txBox="1"/>
          <p:nvPr/>
        </p:nvSpPr>
        <p:spPr>
          <a:xfrm>
            <a:off x="1775534" y="2910084"/>
            <a:ext cx="593432" cy="276999"/>
          </a:xfrm>
          <a:prstGeom prst="rect">
            <a:avLst/>
          </a:prstGeom>
          <a:noFill/>
        </p:spPr>
        <p:txBody>
          <a:bodyPr wrap="none" rtlCol="0">
            <a:spAutoFit/>
          </a:bodyPr>
          <a:lstStyle/>
          <a:p>
            <a:r>
              <a:rPr lang="en-GB" sz="1200" dirty="0">
                <a:solidFill>
                  <a:srgbClr val="5C5B5A"/>
                </a:solidFill>
              </a:rPr>
              <a:t>(-1pp)</a:t>
            </a:r>
          </a:p>
        </p:txBody>
      </p:sp>
      <p:sp>
        <p:nvSpPr>
          <p:cNvPr id="6" name="TextBox 5">
            <a:extLst>
              <a:ext uri="{FF2B5EF4-FFF2-40B4-BE49-F238E27FC236}">
                <a16:creationId xmlns:a16="http://schemas.microsoft.com/office/drawing/2014/main" id="{5983BAC8-6A67-EAAC-D530-272564D711AC}"/>
              </a:ext>
            </a:extLst>
          </p:cNvPr>
          <p:cNvSpPr txBox="1"/>
          <p:nvPr/>
        </p:nvSpPr>
        <p:spPr>
          <a:xfrm>
            <a:off x="1778547" y="4151965"/>
            <a:ext cx="631904" cy="276999"/>
          </a:xfrm>
          <a:prstGeom prst="rect">
            <a:avLst/>
          </a:prstGeom>
          <a:noFill/>
        </p:spPr>
        <p:txBody>
          <a:bodyPr wrap="none" rtlCol="0">
            <a:spAutoFit/>
          </a:bodyPr>
          <a:lstStyle/>
          <a:p>
            <a:r>
              <a:rPr lang="en-GB" sz="1200" dirty="0">
                <a:solidFill>
                  <a:schemeClr val="bg1"/>
                </a:solidFill>
              </a:rPr>
              <a:t>(+1pp)</a:t>
            </a:r>
          </a:p>
        </p:txBody>
      </p:sp>
      <p:sp>
        <p:nvSpPr>
          <p:cNvPr id="7" name="TextBox 6">
            <a:extLst>
              <a:ext uri="{FF2B5EF4-FFF2-40B4-BE49-F238E27FC236}">
                <a16:creationId xmlns:a16="http://schemas.microsoft.com/office/drawing/2014/main" id="{4D050BF4-3FF6-A39F-FDB3-D04027152A8C}"/>
              </a:ext>
            </a:extLst>
          </p:cNvPr>
          <p:cNvSpPr txBox="1"/>
          <p:nvPr/>
        </p:nvSpPr>
        <p:spPr>
          <a:xfrm>
            <a:off x="2142720" y="4647409"/>
            <a:ext cx="631904" cy="276999"/>
          </a:xfrm>
          <a:prstGeom prst="rect">
            <a:avLst/>
          </a:prstGeom>
          <a:noFill/>
        </p:spPr>
        <p:txBody>
          <a:bodyPr wrap="none" rtlCol="0">
            <a:spAutoFit/>
          </a:bodyPr>
          <a:lstStyle/>
          <a:p>
            <a:r>
              <a:rPr lang="en-GB" sz="1200" dirty="0">
                <a:solidFill>
                  <a:schemeClr val="bg1"/>
                </a:solidFill>
              </a:rPr>
              <a:t>(+2pp)</a:t>
            </a:r>
          </a:p>
        </p:txBody>
      </p:sp>
      <p:sp>
        <p:nvSpPr>
          <p:cNvPr id="8" name="TextBox 7">
            <a:extLst>
              <a:ext uri="{FF2B5EF4-FFF2-40B4-BE49-F238E27FC236}">
                <a16:creationId xmlns:a16="http://schemas.microsoft.com/office/drawing/2014/main" id="{05063469-E186-96F7-A7C6-4C7FE0C1196C}"/>
              </a:ext>
            </a:extLst>
          </p:cNvPr>
          <p:cNvSpPr txBox="1"/>
          <p:nvPr/>
        </p:nvSpPr>
        <p:spPr>
          <a:xfrm>
            <a:off x="2142720" y="4849879"/>
            <a:ext cx="631904" cy="276999"/>
          </a:xfrm>
          <a:prstGeom prst="rect">
            <a:avLst/>
          </a:prstGeom>
          <a:noFill/>
        </p:spPr>
        <p:txBody>
          <a:bodyPr wrap="none" rtlCol="0">
            <a:spAutoFit/>
          </a:bodyPr>
          <a:lstStyle/>
          <a:p>
            <a:r>
              <a:rPr lang="en-GB" sz="1200" dirty="0">
                <a:solidFill>
                  <a:srgbClr val="5C5B5A"/>
                </a:solidFill>
              </a:rPr>
              <a:t>(+1pp)</a:t>
            </a:r>
          </a:p>
        </p:txBody>
      </p:sp>
      <p:sp>
        <p:nvSpPr>
          <p:cNvPr id="9" name="TextBox 8">
            <a:extLst>
              <a:ext uri="{FF2B5EF4-FFF2-40B4-BE49-F238E27FC236}">
                <a16:creationId xmlns:a16="http://schemas.microsoft.com/office/drawing/2014/main" id="{8978F0E9-0012-B10F-778A-EE039C80CDFB}"/>
              </a:ext>
            </a:extLst>
          </p:cNvPr>
          <p:cNvSpPr txBox="1"/>
          <p:nvPr/>
        </p:nvSpPr>
        <p:spPr>
          <a:xfrm>
            <a:off x="4445507" y="1761384"/>
            <a:ext cx="631904" cy="276999"/>
          </a:xfrm>
          <a:prstGeom prst="rect">
            <a:avLst/>
          </a:prstGeom>
          <a:noFill/>
        </p:spPr>
        <p:txBody>
          <a:bodyPr wrap="none" rtlCol="0">
            <a:spAutoFit/>
          </a:bodyPr>
          <a:lstStyle/>
          <a:p>
            <a:r>
              <a:rPr lang="en-GB" sz="1200" dirty="0">
                <a:solidFill>
                  <a:schemeClr val="bg1"/>
                </a:solidFill>
              </a:rPr>
              <a:t>(+2pp)</a:t>
            </a:r>
          </a:p>
        </p:txBody>
      </p:sp>
      <p:sp>
        <p:nvSpPr>
          <p:cNvPr id="10" name="TextBox 9">
            <a:extLst>
              <a:ext uri="{FF2B5EF4-FFF2-40B4-BE49-F238E27FC236}">
                <a16:creationId xmlns:a16="http://schemas.microsoft.com/office/drawing/2014/main" id="{92522FB3-B858-7CBC-5999-F59E226D4898}"/>
              </a:ext>
            </a:extLst>
          </p:cNvPr>
          <p:cNvSpPr txBox="1"/>
          <p:nvPr/>
        </p:nvSpPr>
        <p:spPr>
          <a:xfrm>
            <a:off x="4445507" y="2443281"/>
            <a:ext cx="593432" cy="276999"/>
          </a:xfrm>
          <a:prstGeom prst="rect">
            <a:avLst/>
          </a:prstGeom>
          <a:noFill/>
        </p:spPr>
        <p:txBody>
          <a:bodyPr wrap="none" rtlCol="0">
            <a:spAutoFit/>
          </a:bodyPr>
          <a:lstStyle/>
          <a:p>
            <a:r>
              <a:rPr lang="en-GB" sz="1200" dirty="0">
                <a:solidFill>
                  <a:srgbClr val="5C5B5A"/>
                </a:solidFill>
              </a:rPr>
              <a:t>(-5pp)</a:t>
            </a:r>
          </a:p>
        </p:txBody>
      </p:sp>
      <p:sp>
        <p:nvSpPr>
          <p:cNvPr id="12" name="TextBox 11">
            <a:extLst>
              <a:ext uri="{FF2B5EF4-FFF2-40B4-BE49-F238E27FC236}">
                <a16:creationId xmlns:a16="http://schemas.microsoft.com/office/drawing/2014/main" id="{6EA81347-2930-1F7F-EF75-2B53C432C406}"/>
              </a:ext>
            </a:extLst>
          </p:cNvPr>
          <p:cNvSpPr txBox="1"/>
          <p:nvPr/>
        </p:nvSpPr>
        <p:spPr>
          <a:xfrm>
            <a:off x="4448520" y="3614031"/>
            <a:ext cx="705450" cy="276999"/>
          </a:xfrm>
          <a:prstGeom prst="rect">
            <a:avLst/>
          </a:prstGeom>
          <a:noFill/>
        </p:spPr>
        <p:txBody>
          <a:bodyPr wrap="none" rtlCol="0">
            <a:spAutoFit/>
          </a:bodyPr>
          <a:lstStyle/>
          <a:p>
            <a:r>
              <a:rPr lang="en-GB" sz="1200" dirty="0">
                <a:solidFill>
                  <a:schemeClr val="bg1"/>
                </a:solidFill>
              </a:rPr>
              <a:t>(+11pp)</a:t>
            </a:r>
          </a:p>
        </p:txBody>
      </p:sp>
      <p:sp>
        <p:nvSpPr>
          <p:cNvPr id="13" name="TextBox 12">
            <a:extLst>
              <a:ext uri="{FF2B5EF4-FFF2-40B4-BE49-F238E27FC236}">
                <a16:creationId xmlns:a16="http://schemas.microsoft.com/office/drawing/2014/main" id="{13FA704A-5937-BF55-3B43-A3779D71EADD}"/>
              </a:ext>
            </a:extLst>
          </p:cNvPr>
          <p:cNvSpPr txBox="1"/>
          <p:nvPr/>
        </p:nvSpPr>
        <p:spPr>
          <a:xfrm>
            <a:off x="4430950" y="4597748"/>
            <a:ext cx="726481" cy="276999"/>
          </a:xfrm>
          <a:prstGeom prst="rect">
            <a:avLst/>
          </a:prstGeom>
          <a:noFill/>
        </p:spPr>
        <p:txBody>
          <a:bodyPr wrap="none" rtlCol="0">
            <a:spAutoFit/>
          </a:bodyPr>
          <a:lstStyle/>
          <a:p>
            <a:r>
              <a:rPr lang="en-GB" sz="1200" dirty="0">
                <a:solidFill>
                  <a:schemeClr val="bg1"/>
                </a:solidFill>
              </a:rPr>
              <a:t>(+/-0pp)</a:t>
            </a:r>
          </a:p>
        </p:txBody>
      </p:sp>
      <p:sp>
        <p:nvSpPr>
          <p:cNvPr id="14" name="TextBox 13">
            <a:extLst>
              <a:ext uri="{FF2B5EF4-FFF2-40B4-BE49-F238E27FC236}">
                <a16:creationId xmlns:a16="http://schemas.microsoft.com/office/drawing/2014/main" id="{C9BD0676-F840-F136-01A5-B3A1ABDCBC33}"/>
              </a:ext>
            </a:extLst>
          </p:cNvPr>
          <p:cNvSpPr txBox="1"/>
          <p:nvPr/>
        </p:nvSpPr>
        <p:spPr>
          <a:xfrm>
            <a:off x="4812693" y="4826852"/>
            <a:ext cx="593432" cy="276999"/>
          </a:xfrm>
          <a:prstGeom prst="rect">
            <a:avLst/>
          </a:prstGeom>
          <a:noFill/>
        </p:spPr>
        <p:txBody>
          <a:bodyPr wrap="none" rtlCol="0">
            <a:spAutoFit/>
          </a:bodyPr>
          <a:lstStyle/>
          <a:p>
            <a:r>
              <a:rPr lang="en-GB" sz="1200" dirty="0">
                <a:solidFill>
                  <a:srgbClr val="5C5B5A"/>
                </a:solidFill>
              </a:rPr>
              <a:t>(-7pp)</a:t>
            </a:r>
          </a:p>
        </p:txBody>
      </p:sp>
      <p:sp>
        <p:nvSpPr>
          <p:cNvPr id="15" name="TextBox 14">
            <a:extLst>
              <a:ext uri="{FF2B5EF4-FFF2-40B4-BE49-F238E27FC236}">
                <a16:creationId xmlns:a16="http://schemas.microsoft.com/office/drawing/2014/main" id="{EB9A5034-C1C8-39FD-772A-307561370324}"/>
              </a:ext>
            </a:extLst>
          </p:cNvPr>
          <p:cNvSpPr txBox="1"/>
          <p:nvPr/>
        </p:nvSpPr>
        <p:spPr>
          <a:xfrm>
            <a:off x="7114591" y="1622884"/>
            <a:ext cx="593432" cy="276999"/>
          </a:xfrm>
          <a:prstGeom prst="rect">
            <a:avLst/>
          </a:prstGeom>
          <a:noFill/>
        </p:spPr>
        <p:txBody>
          <a:bodyPr wrap="none" rtlCol="0">
            <a:spAutoFit/>
          </a:bodyPr>
          <a:lstStyle/>
          <a:p>
            <a:r>
              <a:rPr lang="en-GB" sz="1200" dirty="0">
                <a:solidFill>
                  <a:schemeClr val="bg1"/>
                </a:solidFill>
              </a:rPr>
              <a:t>(-6pp)</a:t>
            </a:r>
          </a:p>
        </p:txBody>
      </p:sp>
      <p:sp>
        <p:nvSpPr>
          <p:cNvPr id="17" name="TextBox 16">
            <a:extLst>
              <a:ext uri="{FF2B5EF4-FFF2-40B4-BE49-F238E27FC236}">
                <a16:creationId xmlns:a16="http://schemas.microsoft.com/office/drawing/2014/main" id="{EA187E6C-ACBA-BBBB-4FC4-537F57A28086}"/>
              </a:ext>
            </a:extLst>
          </p:cNvPr>
          <p:cNvSpPr txBox="1"/>
          <p:nvPr/>
        </p:nvSpPr>
        <p:spPr>
          <a:xfrm>
            <a:off x="7114591" y="2180489"/>
            <a:ext cx="593432" cy="276999"/>
          </a:xfrm>
          <a:prstGeom prst="rect">
            <a:avLst/>
          </a:prstGeom>
          <a:noFill/>
        </p:spPr>
        <p:txBody>
          <a:bodyPr wrap="none" rtlCol="0">
            <a:spAutoFit/>
          </a:bodyPr>
          <a:lstStyle/>
          <a:p>
            <a:r>
              <a:rPr lang="en-GB" sz="1200" dirty="0">
                <a:solidFill>
                  <a:srgbClr val="5C5B5A"/>
                </a:solidFill>
              </a:rPr>
              <a:t>(-6pp)</a:t>
            </a:r>
          </a:p>
        </p:txBody>
      </p:sp>
      <p:sp>
        <p:nvSpPr>
          <p:cNvPr id="18" name="TextBox 17">
            <a:extLst>
              <a:ext uri="{FF2B5EF4-FFF2-40B4-BE49-F238E27FC236}">
                <a16:creationId xmlns:a16="http://schemas.microsoft.com/office/drawing/2014/main" id="{13EA7DB8-7043-5547-E6BA-F8185288D358}"/>
              </a:ext>
            </a:extLst>
          </p:cNvPr>
          <p:cNvSpPr txBox="1"/>
          <p:nvPr/>
        </p:nvSpPr>
        <p:spPr>
          <a:xfrm>
            <a:off x="7117604" y="3404507"/>
            <a:ext cx="593432" cy="276999"/>
          </a:xfrm>
          <a:prstGeom prst="rect">
            <a:avLst/>
          </a:prstGeom>
          <a:noFill/>
        </p:spPr>
        <p:txBody>
          <a:bodyPr wrap="none" rtlCol="0">
            <a:spAutoFit/>
          </a:bodyPr>
          <a:lstStyle/>
          <a:p>
            <a:r>
              <a:rPr lang="en-GB" sz="1200" dirty="0">
                <a:solidFill>
                  <a:schemeClr val="bg1"/>
                </a:solidFill>
              </a:rPr>
              <a:t>(-5pp)</a:t>
            </a:r>
          </a:p>
        </p:txBody>
      </p:sp>
      <p:sp>
        <p:nvSpPr>
          <p:cNvPr id="19" name="TextBox 18">
            <a:extLst>
              <a:ext uri="{FF2B5EF4-FFF2-40B4-BE49-F238E27FC236}">
                <a16:creationId xmlns:a16="http://schemas.microsoft.com/office/drawing/2014/main" id="{AEA4AD87-A02A-DA3B-AAE7-996199587158}"/>
              </a:ext>
            </a:extLst>
          </p:cNvPr>
          <p:cNvSpPr txBox="1"/>
          <p:nvPr/>
        </p:nvSpPr>
        <p:spPr>
          <a:xfrm>
            <a:off x="7100034" y="4388224"/>
            <a:ext cx="631904" cy="276999"/>
          </a:xfrm>
          <a:prstGeom prst="rect">
            <a:avLst/>
          </a:prstGeom>
          <a:noFill/>
        </p:spPr>
        <p:txBody>
          <a:bodyPr wrap="none" rtlCol="0">
            <a:spAutoFit/>
          </a:bodyPr>
          <a:lstStyle/>
          <a:p>
            <a:r>
              <a:rPr lang="en-GB" sz="1200" dirty="0">
                <a:solidFill>
                  <a:schemeClr val="bg1"/>
                </a:solidFill>
              </a:rPr>
              <a:t>(+7pp)</a:t>
            </a:r>
          </a:p>
        </p:txBody>
      </p:sp>
      <p:sp>
        <p:nvSpPr>
          <p:cNvPr id="20" name="TextBox 19">
            <a:extLst>
              <a:ext uri="{FF2B5EF4-FFF2-40B4-BE49-F238E27FC236}">
                <a16:creationId xmlns:a16="http://schemas.microsoft.com/office/drawing/2014/main" id="{87C0AC81-8A73-ED25-0D17-C5D7F5F26CA0}"/>
              </a:ext>
            </a:extLst>
          </p:cNvPr>
          <p:cNvSpPr txBox="1"/>
          <p:nvPr/>
        </p:nvSpPr>
        <p:spPr>
          <a:xfrm>
            <a:off x="7535045" y="4688352"/>
            <a:ext cx="631904" cy="276999"/>
          </a:xfrm>
          <a:prstGeom prst="rect">
            <a:avLst/>
          </a:prstGeom>
          <a:noFill/>
        </p:spPr>
        <p:txBody>
          <a:bodyPr wrap="none" rtlCol="0">
            <a:spAutoFit/>
          </a:bodyPr>
          <a:lstStyle/>
          <a:p>
            <a:r>
              <a:rPr lang="en-GB" sz="1200" dirty="0">
                <a:solidFill>
                  <a:srgbClr val="5C5B5A"/>
                </a:solidFill>
              </a:rPr>
              <a:t>(+8pp)</a:t>
            </a:r>
          </a:p>
        </p:txBody>
      </p:sp>
      <p:sp>
        <p:nvSpPr>
          <p:cNvPr id="21" name="TextBox 20">
            <a:extLst>
              <a:ext uri="{FF2B5EF4-FFF2-40B4-BE49-F238E27FC236}">
                <a16:creationId xmlns:a16="http://schemas.microsoft.com/office/drawing/2014/main" id="{AD06ADD2-55E0-26BA-1DE0-AFF10636E8CC}"/>
              </a:ext>
            </a:extLst>
          </p:cNvPr>
          <p:cNvSpPr txBox="1"/>
          <p:nvPr/>
        </p:nvSpPr>
        <p:spPr>
          <a:xfrm>
            <a:off x="9819260" y="1617612"/>
            <a:ext cx="593432" cy="276999"/>
          </a:xfrm>
          <a:prstGeom prst="rect">
            <a:avLst/>
          </a:prstGeom>
          <a:noFill/>
        </p:spPr>
        <p:txBody>
          <a:bodyPr wrap="none" rtlCol="0">
            <a:spAutoFit/>
          </a:bodyPr>
          <a:lstStyle/>
          <a:p>
            <a:r>
              <a:rPr lang="en-GB" sz="1200" dirty="0">
                <a:solidFill>
                  <a:schemeClr val="bg1"/>
                </a:solidFill>
              </a:rPr>
              <a:t>(-6pp)</a:t>
            </a:r>
          </a:p>
        </p:txBody>
      </p:sp>
      <p:sp>
        <p:nvSpPr>
          <p:cNvPr id="23" name="TextBox 22">
            <a:extLst>
              <a:ext uri="{FF2B5EF4-FFF2-40B4-BE49-F238E27FC236}">
                <a16:creationId xmlns:a16="http://schemas.microsoft.com/office/drawing/2014/main" id="{EEA2AD91-5545-1C08-EDCB-ED15922154A6}"/>
              </a:ext>
            </a:extLst>
          </p:cNvPr>
          <p:cNvSpPr txBox="1"/>
          <p:nvPr/>
        </p:nvSpPr>
        <p:spPr>
          <a:xfrm>
            <a:off x="9819260" y="2503687"/>
            <a:ext cx="631904" cy="276999"/>
          </a:xfrm>
          <a:prstGeom prst="rect">
            <a:avLst/>
          </a:prstGeom>
          <a:noFill/>
        </p:spPr>
        <p:txBody>
          <a:bodyPr wrap="none" rtlCol="0">
            <a:spAutoFit/>
          </a:bodyPr>
          <a:lstStyle/>
          <a:p>
            <a:r>
              <a:rPr lang="en-GB" sz="1200" dirty="0">
                <a:solidFill>
                  <a:srgbClr val="5C5B5A"/>
                </a:solidFill>
              </a:rPr>
              <a:t>(+8pp)</a:t>
            </a:r>
          </a:p>
        </p:txBody>
      </p:sp>
      <p:sp>
        <p:nvSpPr>
          <p:cNvPr id="26" name="TextBox 25">
            <a:extLst>
              <a:ext uri="{FF2B5EF4-FFF2-40B4-BE49-F238E27FC236}">
                <a16:creationId xmlns:a16="http://schemas.microsoft.com/office/drawing/2014/main" id="{3872C42E-8BC5-80E0-A4C8-E851D57051A2}"/>
              </a:ext>
            </a:extLst>
          </p:cNvPr>
          <p:cNvSpPr txBox="1"/>
          <p:nvPr/>
        </p:nvSpPr>
        <p:spPr>
          <a:xfrm>
            <a:off x="9813395" y="3869752"/>
            <a:ext cx="726481" cy="276999"/>
          </a:xfrm>
          <a:prstGeom prst="rect">
            <a:avLst/>
          </a:prstGeom>
          <a:noFill/>
        </p:spPr>
        <p:txBody>
          <a:bodyPr wrap="none" rtlCol="0">
            <a:spAutoFit/>
          </a:bodyPr>
          <a:lstStyle/>
          <a:p>
            <a:r>
              <a:rPr lang="en-GB" sz="1200" dirty="0">
                <a:solidFill>
                  <a:schemeClr val="bg1"/>
                </a:solidFill>
              </a:rPr>
              <a:t>(+/-0pp)</a:t>
            </a:r>
          </a:p>
        </p:txBody>
      </p:sp>
      <p:sp>
        <p:nvSpPr>
          <p:cNvPr id="27" name="TextBox 26">
            <a:extLst>
              <a:ext uri="{FF2B5EF4-FFF2-40B4-BE49-F238E27FC236}">
                <a16:creationId xmlns:a16="http://schemas.microsoft.com/office/drawing/2014/main" id="{9E2ABC45-97A8-5368-272C-DF6A186ACC62}"/>
              </a:ext>
            </a:extLst>
          </p:cNvPr>
          <p:cNvSpPr txBox="1"/>
          <p:nvPr/>
        </p:nvSpPr>
        <p:spPr>
          <a:xfrm>
            <a:off x="10274833" y="4538355"/>
            <a:ext cx="593432" cy="276999"/>
          </a:xfrm>
          <a:prstGeom prst="rect">
            <a:avLst/>
          </a:prstGeom>
          <a:noFill/>
        </p:spPr>
        <p:txBody>
          <a:bodyPr wrap="none" rtlCol="0">
            <a:spAutoFit/>
          </a:bodyPr>
          <a:lstStyle/>
          <a:p>
            <a:r>
              <a:rPr lang="en-GB" sz="1200" dirty="0">
                <a:solidFill>
                  <a:schemeClr val="bg1"/>
                </a:solidFill>
              </a:rPr>
              <a:t>(-3pp)</a:t>
            </a:r>
          </a:p>
        </p:txBody>
      </p:sp>
      <p:sp>
        <p:nvSpPr>
          <p:cNvPr id="28" name="TextBox 27">
            <a:extLst>
              <a:ext uri="{FF2B5EF4-FFF2-40B4-BE49-F238E27FC236}">
                <a16:creationId xmlns:a16="http://schemas.microsoft.com/office/drawing/2014/main" id="{1FDF37BA-1D5B-28FF-1AA8-34E0593444FA}"/>
              </a:ext>
            </a:extLst>
          </p:cNvPr>
          <p:cNvSpPr txBox="1"/>
          <p:nvPr/>
        </p:nvSpPr>
        <p:spPr>
          <a:xfrm>
            <a:off x="10239714" y="4860636"/>
            <a:ext cx="631904" cy="276999"/>
          </a:xfrm>
          <a:prstGeom prst="rect">
            <a:avLst/>
          </a:prstGeom>
          <a:noFill/>
        </p:spPr>
        <p:txBody>
          <a:bodyPr wrap="none" rtlCol="0">
            <a:spAutoFit/>
          </a:bodyPr>
          <a:lstStyle/>
          <a:p>
            <a:r>
              <a:rPr lang="en-GB" sz="1200" dirty="0">
                <a:solidFill>
                  <a:srgbClr val="5C5B5A"/>
                </a:solidFill>
              </a:rPr>
              <a:t>(+1pp)</a:t>
            </a:r>
          </a:p>
        </p:txBody>
      </p:sp>
      <p:sp>
        <p:nvSpPr>
          <p:cNvPr id="29" name="TextBox 28">
            <a:extLst>
              <a:ext uri="{FF2B5EF4-FFF2-40B4-BE49-F238E27FC236}">
                <a16:creationId xmlns:a16="http://schemas.microsoft.com/office/drawing/2014/main" id="{DCFE1483-FD30-3AB1-BA6B-273E300914F1}"/>
              </a:ext>
              <a:ext uri="{C183D7F6-B498-43B3-948B-1728B52AA6E4}">
                <adec:decorative xmlns:adec="http://schemas.microsoft.com/office/drawing/2017/decorative" val="1"/>
              </a:ext>
            </a:extLst>
          </p:cNvPr>
          <p:cNvSpPr txBox="1"/>
          <p:nvPr/>
        </p:nvSpPr>
        <p:spPr>
          <a:xfrm>
            <a:off x="4433278" y="5899529"/>
            <a:ext cx="3325445" cy="16927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a:solidFill>
                  <a:srgbClr val="5C5B5A"/>
                </a:solidFill>
                <a:latin typeface="Arial"/>
              </a:rPr>
              <a:t>Figures in brackets show change since Mar (S6)</a:t>
            </a:r>
            <a:endParaRPr kumimoji="0" lang="en-GB" sz="1100" i="0" u="none" strike="noStrike" kern="1200" cap="none" spc="0" normalizeH="0" baseline="0" noProof="0" dirty="0">
              <a:ln>
                <a:noFill/>
              </a:ln>
              <a:solidFill>
                <a:srgbClr val="5C5B5A"/>
              </a:solidFill>
              <a:effectLst/>
              <a:uLnTx/>
              <a:uFillTx/>
              <a:latin typeface="Arial"/>
              <a:ea typeface="+mn-ea"/>
              <a:cs typeface="+mn-cs"/>
            </a:endParaRPr>
          </a:p>
        </p:txBody>
      </p:sp>
    </p:spTree>
    <p:extLst>
      <p:ext uri="{BB962C8B-B14F-4D97-AF65-F5344CB8AC3E}">
        <p14:creationId xmlns:p14="http://schemas.microsoft.com/office/powerpoint/2010/main" val="6222751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276CDE-5912-4FA2-866A-6E5EC2BEE47A}"/>
              </a:ext>
            </a:extLst>
          </p:cNvPr>
          <p:cNvSpPr>
            <a:spLocks noGrp="1"/>
          </p:cNvSpPr>
          <p:nvPr>
            <p:ph type="title"/>
          </p:nvPr>
        </p:nvSpPr>
        <p:spPr>
          <a:xfrm>
            <a:off x="405015" y="261903"/>
            <a:ext cx="11373128" cy="586800"/>
          </a:xfrm>
        </p:spPr>
        <p:txBody>
          <a:bodyPr anchor="t">
            <a:noAutofit/>
          </a:bodyPr>
          <a:lstStyle/>
          <a:p>
            <a:r>
              <a:rPr lang="en-GB" sz="1800" b="1" dirty="0"/>
              <a:t>Significantly more GM renter and mortgage owner respondents say they’re </a:t>
            </a:r>
            <a:r>
              <a:rPr lang="en-GB" sz="1800" b="1" dirty="0">
                <a:solidFill>
                  <a:srgbClr val="009690"/>
                </a:solidFill>
              </a:rPr>
              <a:t>behind on their rent and mortgage payments</a:t>
            </a:r>
            <a:r>
              <a:rPr lang="en-GB" sz="1800" b="1" dirty="0"/>
              <a:t> than the ONS GB average (14% vs 6% renters; 7% vs. &lt;1% home owners)</a:t>
            </a:r>
            <a:endParaRPr lang="en-GB" sz="1800" b="1" dirty="0">
              <a:solidFill>
                <a:srgbClr val="009690"/>
              </a:solidFill>
            </a:endParaRPr>
          </a:p>
        </p:txBody>
      </p:sp>
      <p:sp>
        <p:nvSpPr>
          <p:cNvPr id="5" name="Text Placeholder 4">
            <a:extLst>
              <a:ext uri="{FF2B5EF4-FFF2-40B4-BE49-F238E27FC236}">
                <a16:creationId xmlns:a16="http://schemas.microsoft.com/office/drawing/2014/main" id="{C4A903AC-8375-B186-D01D-A9A9E6D28F9C}"/>
              </a:ext>
            </a:extLst>
          </p:cNvPr>
          <p:cNvSpPr txBox="1">
            <a:spLocks/>
          </p:cNvSpPr>
          <p:nvPr/>
        </p:nvSpPr>
        <p:spPr>
          <a:xfrm>
            <a:off x="2865573" y="1424318"/>
            <a:ext cx="6460855" cy="215444"/>
          </a:xfrm>
          <a:prstGeom prst="rect">
            <a:avLst/>
          </a:prstGeom>
          <a:noFill/>
        </p:spPr>
        <p:txBody>
          <a:bodyPr wrap="square" lIns="0" tIns="0" rIns="0" bIns="0" rtlCol="0">
            <a:sp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rgbClr val="5C5B5A"/>
                </a:solidFill>
                <a:effectLst/>
                <a:uLnTx/>
                <a:uFillTx/>
                <a:latin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5C5B5A"/>
                </a:solidFill>
                <a:effectLst/>
                <a:uLnTx/>
                <a:uFillTx/>
                <a:latin typeface="Arial"/>
                <a:ea typeface="+mn-ea"/>
                <a:cs typeface="+mn-cs"/>
              </a:rPr>
              <a:t>Are you behind on rent or mortgage payments? </a:t>
            </a:r>
          </a:p>
        </p:txBody>
      </p:sp>
      <p:graphicFrame>
        <p:nvGraphicFramePr>
          <p:cNvPr id="9" name="Chart Placeholder 10" descr="Stacked column chart showing the proportion of GM residents who are behind on their rent and their mortgage payments. 14% are behind on their rent compared to 6% in GB. 7% are behind on their mortgage payments, compared to 0% in GB.">
            <a:extLst>
              <a:ext uri="{FF2B5EF4-FFF2-40B4-BE49-F238E27FC236}">
                <a16:creationId xmlns:a16="http://schemas.microsoft.com/office/drawing/2014/main" id="{6A840FA6-EB08-6634-ACBF-BAF158D30F7C}"/>
              </a:ext>
            </a:extLst>
          </p:cNvPr>
          <p:cNvGraphicFramePr>
            <a:graphicFrameLocks/>
          </p:cNvGraphicFramePr>
          <p:nvPr>
            <p:extLst>
              <p:ext uri="{D42A27DB-BD31-4B8C-83A1-F6EECF244321}">
                <p14:modId xmlns:p14="http://schemas.microsoft.com/office/powerpoint/2010/main" val="1683564609"/>
              </p:ext>
            </p:extLst>
          </p:nvPr>
        </p:nvGraphicFramePr>
        <p:xfrm>
          <a:off x="807039" y="1896286"/>
          <a:ext cx="10307803" cy="4089574"/>
        </p:xfrm>
        <a:graphic>
          <a:graphicData uri="http://schemas.openxmlformats.org/drawingml/2006/chart">
            <c:chart xmlns:c="http://schemas.openxmlformats.org/drawingml/2006/chart" xmlns:r="http://schemas.openxmlformats.org/officeDocument/2006/relationships" r:id="rId3"/>
          </a:graphicData>
        </a:graphic>
      </p:graphicFrame>
      <p:grpSp>
        <p:nvGrpSpPr>
          <p:cNvPr id="7" name="Group 6" descr="Green and Red arrows to signify when a statistic is significantly higher or lower than the previous survey.">
            <a:extLst>
              <a:ext uri="{FF2B5EF4-FFF2-40B4-BE49-F238E27FC236}">
                <a16:creationId xmlns:a16="http://schemas.microsoft.com/office/drawing/2014/main" id="{271E232F-D14C-65CD-8E55-BCEEE8C1EA44}"/>
              </a:ext>
            </a:extLst>
          </p:cNvPr>
          <p:cNvGrpSpPr/>
          <p:nvPr/>
        </p:nvGrpSpPr>
        <p:grpSpPr>
          <a:xfrm>
            <a:off x="575408" y="5999738"/>
            <a:ext cx="3927011" cy="276999"/>
            <a:chOff x="575408" y="5999738"/>
            <a:chExt cx="3927011" cy="276999"/>
          </a:xfrm>
        </p:grpSpPr>
        <p:sp>
          <p:nvSpPr>
            <p:cNvPr id="8" name="Arrow: Down 7">
              <a:extLst>
                <a:ext uri="{FF2B5EF4-FFF2-40B4-BE49-F238E27FC236}">
                  <a16:creationId xmlns:a16="http://schemas.microsoft.com/office/drawing/2014/main" id="{7E817CB7-4A7A-93FB-8AA6-81E22AC4B88E}"/>
                </a:ext>
              </a:extLst>
            </p:cNvPr>
            <p:cNvSpPr/>
            <p:nvPr/>
          </p:nvSpPr>
          <p:spPr>
            <a:xfrm>
              <a:off x="807040" y="6040818"/>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13" name="Group 12">
              <a:extLst>
                <a:ext uri="{FF2B5EF4-FFF2-40B4-BE49-F238E27FC236}">
                  <a16:creationId xmlns:a16="http://schemas.microsoft.com/office/drawing/2014/main" id="{4FAFDE93-21E0-F4A9-52C9-C5B625E56655}"/>
                </a:ext>
              </a:extLst>
            </p:cNvPr>
            <p:cNvGrpSpPr/>
            <p:nvPr/>
          </p:nvGrpSpPr>
          <p:grpSpPr>
            <a:xfrm>
              <a:off x="575408" y="5999738"/>
              <a:ext cx="3927011" cy="276999"/>
              <a:chOff x="520117" y="5798698"/>
              <a:chExt cx="3927011" cy="276999"/>
            </a:xfrm>
          </p:grpSpPr>
          <p:sp>
            <p:nvSpPr>
              <p:cNvPr id="14" name="Arrow: Down 13">
                <a:extLst>
                  <a:ext uri="{FF2B5EF4-FFF2-40B4-BE49-F238E27FC236}">
                    <a16:creationId xmlns:a16="http://schemas.microsoft.com/office/drawing/2014/main" id="{ED38A417-CC3A-C68E-E958-7ACFAFC13B83}"/>
                  </a:ext>
                </a:extLst>
              </p:cNvPr>
              <p:cNvSpPr/>
              <p:nvPr/>
            </p:nvSpPr>
            <p:spPr>
              <a:xfrm rot="10800000">
                <a:off x="520117" y="5838560"/>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5C5B5A"/>
                  </a:solidFill>
                  <a:effectLst/>
                  <a:uLnTx/>
                  <a:uFillTx/>
                  <a:latin typeface="Arial"/>
                  <a:ea typeface="+mn-ea"/>
                  <a:cs typeface="+mn-cs"/>
                </a:endParaRPr>
              </a:p>
            </p:txBody>
          </p:sp>
          <p:sp>
            <p:nvSpPr>
              <p:cNvPr id="15" name="TextBox 14">
                <a:extLst>
                  <a:ext uri="{FF2B5EF4-FFF2-40B4-BE49-F238E27FC236}">
                    <a16:creationId xmlns:a16="http://schemas.microsoft.com/office/drawing/2014/main" id="{15A839DD-407E-E2E0-C285-1BEAB45AB8AB}"/>
                  </a:ext>
                </a:extLst>
              </p:cNvPr>
              <p:cNvSpPr txBox="1"/>
              <p:nvPr/>
            </p:nvSpPr>
            <p:spPr>
              <a:xfrm>
                <a:off x="884934" y="5798698"/>
                <a:ext cx="3562194"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C5B5A"/>
                    </a:solidFill>
                    <a:effectLst/>
                    <a:uLnTx/>
                    <a:uFillTx/>
                    <a:latin typeface="Arial"/>
                    <a:ea typeface="+mn-ea"/>
                    <a:cs typeface="+mn-cs"/>
                  </a:rPr>
                  <a:t>Significantly higher/lower than the GB Benchmark</a:t>
                </a:r>
              </a:p>
            </p:txBody>
          </p:sp>
        </p:grpSp>
      </p:grpSp>
      <p:sp>
        <p:nvSpPr>
          <p:cNvPr id="11" name="Footer Placeholder 4">
            <a:extLst>
              <a:ext uri="{FF2B5EF4-FFF2-40B4-BE49-F238E27FC236}">
                <a16:creationId xmlns:a16="http://schemas.microsoft.com/office/drawing/2014/main" id="{4CE35C92-2B85-4A92-A8E4-951AE7DE3D96}"/>
              </a:ext>
            </a:extLst>
          </p:cNvPr>
          <p:cNvSpPr txBox="1">
            <a:spLocks/>
          </p:cNvSpPr>
          <p:nvPr/>
        </p:nvSpPr>
        <p:spPr>
          <a:xfrm>
            <a:off x="576033" y="6327692"/>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CL6A. Are you behind on your rent or mortgage payments? </a:t>
            </a:r>
          </a:p>
          <a:p>
            <a:pPr>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Unweighted base: 416 (All who have a mortgage payment); 433 (All who pay rent).</a:t>
            </a: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ONS data, based on national fieldwork 4 – 14 May 2023</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endParaRPr>
          </a:p>
        </p:txBody>
      </p:sp>
      <p:sp>
        <p:nvSpPr>
          <p:cNvPr id="25" name="Slide Number Placeholder 4">
            <a:extLst>
              <a:ext uri="{FF2B5EF4-FFF2-40B4-BE49-F238E27FC236}">
                <a16:creationId xmlns:a16="http://schemas.microsoft.com/office/drawing/2014/main" id="{67748F33-BF14-414E-8BB8-BBFD9475F855}"/>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cxnSp>
        <p:nvCxnSpPr>
          <p:cNvPr id="10" name="Straight Connector 9">
            <a:extLst>
              <a:ext uri="{FF2B5EF4-FFF2-40B4-BE49-F238E27FC236}">
                <a16:creationId xmlns:a16="http://schemas.microsoft.com/office/drawing/2014/main" id="{80DFC24D-E0E7-55FB-D2A1-A940BFD67156}"/>
              </a:ext>
              <a:ext uri="{C183D7F6-B498-43B3-948B-1728B52AA6E4}">
                <adec:decorative xmlns:adec="http://schemas.microsoft.com/office/drawing/2017/decorative" val="1"/>
              </a:ext>
            </a:extLst>
          </p:cNvPr>
          <p:cNvCxnSpPr/>
          <p:nvPr/>
        </p:nvCxnSpPr>
        <p:spPr>
          <a:xfrm>
            <a:off x="506027" y="3710866"/>
            <a:ext cx="11272116" cy="0"/>
          </a:xfrm>
          <a:prstGeom prst="line">
            <a:avLst/>
          </a:prstGeom>
          <a:ln w="19050">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17" name="Arrow: Down 16">
            <a:extLst>
              <a:ext uri="{FF2B5EF4-FFF2-40B4-BE49-F238E27FC236}">
                <a16:creationId xmlns:a16="http://schemas.microsoft.com/office/drawing/2014/main" id="{B1DA904B-3485-22C3-5C1A-766ECE99F79E}"/>
              </a:ext>
              <a:ext uri="{C183D7F6-B498-43B3-948B-1728B52AA6E4}">
                <adec:decorative xmlns:adec="http://schemas.microsoft.com/office/drawing/2017/decorative" val="1"/>
              </a:ext>
            </a:extLst>
          </p:cNvPr>
          <p:cNvSpPr/>
          <p:nvPr/>
        </p:nvSpPr>
        <p:spPr>
          <a:xfrm rot="10800000">
            <a:off x="4533329" y="2311973"/>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5C5B5A"/>
              </a:solidFill>
              <a:effectLst/>
              <a:uLnTx/>
              <a:uFillTx/>
              <a:latin typeface="Arial"/>
              <a:ea typeface="+mn-ea"/>
              <a:cs typeface="+mn-cs"/>
            </a:endParaRPr>
          </a:p>
        </p:txBody>
      </p:sp>
      <p:sp>
        <p:nvSpPr>
          <p:cNvPr id="19" name="Arrow: Down 18">
            <a:extLst>
              <a:ext uri="{FF2B5EF4-FFF2-40B4-BE49-F238E27FC236}">
                <a16:creationId xmlns:a16="http://schemas.microsoft.com/office/drawing/2014/main" id="{463C489E-2835-899E-FD51-CE82E4477BB2}"/>
              </a:ext>
              <a:ext uri="{C183D7F6-B498-43B3-948B-1728B52AA6E4}">
                <adec:decorative xmlns:adec="http://schemas.microsoft.com/office/drawing/2017/decorative" val="1"/>
              </a:ext>
            </a:extLst>
          </p:cNvPr>
          <p:cNvSpPr/>
          <p:nvPr/>
        </p:nvSpPr>
        <p:spPr>
          <a:xfrm rot="10800000">
            <a:off x="4090925" y="4047384"/>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5C5B5A"/>
              </a:solidFill>
              <a:effectLst/>
              <a:uLnTx/>
              <a:uFillTx/>
              <a:latin typeface="Arial"/>
              <a:ea typeface="+mn-ea"/>
              <a:cs typeface="+mn-cs"/>
            </a:endParaRPr>
          </a:p>
        </p:txBody>
      </p:sp>
      <p:sp>
        <p:nvSpPr>
          <p:cNvPr id="22" name="TextBox 21">
            <a:extLst>
              <a:ext uri="{FF2B5EF4-FFF2-40B4-BE49-F238E27FC236}">
                <a16:creationId xmlns:a16="http://schemas.microsoft.com/office/drawing/2014/main" id="{EFBF77ED-7E0E-188D-FED3-925772D69A88}"/>
              </a:ext>
              <a:ext uri="{C183D7F6-B498-43B3-948B-1728B52AA6E4}">
                <adec:decorative xmlns:adec="http://schemas.microsoft.com/office/drawing/2017/decorative" val="1"/>
              </a:ext>
            </a:extLst>
          </p:cNvPr>
          <p:cNvSpPr txBox="1"/>
          <p:nvPr/>
        </p:nvSpPr>
        <p:spPr>
          <a:xfrm>
            <a:off x="4000233" y="2452369"/>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Arial" panose="020B0604020202020204"/>
                <a:ea typeface="+mn-ea"/>
                <a:cs typeface="+mn-cs"/>
              </a:rPr>
              <a:t>(-2pp)</a:t>
            </a:r>
          </a:p>
        </p:txBody>
      </p:sp>
      <p:sp>
        <p:nvSpPr>
          <p:cNvPr id="23" name="TextBox 22">
            <a:extLst>
              <a:ext uri="{FF2B5EF4-FFF2-40B4-BE49-F238E27FC236}">
                <a16:creationId xmlns:a16="http://schemas.microsoft.com/office/drawing/2014/main" id="{D00EEF32-1035-1C4B-2D3A-59EB7D43A75E}"/>
              </a:ext>
              <a:ext uri="{C183D7F6-B498-43B3-948B-1728B52AA6E4}">
                <adec:decorative xmlns:adec="http://schemas.microsoft.com/office/drawing/2017/decorative" val="1"/>
              </a:ext>
            </a:extLst>
          </p:cNvPr>
          <p:cNvSpPr txBox="1"/>
          <p:nvPr/>
        </p:nvSpPr>
        <p:spPr>
          <a:xfrm>
            <a:off x="7464756" y="2468042"/>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Arial" panose="020B0604020202020204"/>
                <a:ea typeface="+mn-ea"/>
                <a:cs typeface="+mn-cs"/>
              </a:rPr>
              <a:t>(+3pp)</a:t>
            </a:r>
          </a:p>
        </p:txBody>
      </p:sp>
      <p:sp>
        <p:nvSpPr>
          <p:cNvPr id="24" name="TextBox 23">
            <a:extLst>
              <a:ext uri="{FF2B5EF4-FFF2-40B4-BE49-F238E27FC236}">
                <a16:creationId xmlns:a16="http://schemas.microsoft.com/office/drawing/2014/main" id="{FF5C163A-9B99-C350-DCD0-F955851B397F}"/>
              </a:ext>
              <a:ext uri="{C183D7F6-B498-43B3-948B-1728B52AA6E4}">
                <adec:decorative xmlns:adec="http://schemas.microsoft.com/office/drawing/2017/decorative" val="1"/>
              </a:ext>
            </a:extLst>
          </p:cNvPr>
          <p:cNvSpPr txBox="1"/>
          <p:nvPr/>
        </p:nvSpPr>
        <p:spPr>
          <a:xfrm>
            <a:off x="10520493" y="2459643"/>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Arial" panose="020B0604020202020204"/>
                <a:ea typeface="+mn-ea"/>
                <a:cs typeface="+mn-cs"/>
              </a:rPr>
              <a:t>(+/-0pp)</a:t>
            </a:r>
          </a:p>
        </p:txBody>
      </p:sp>
      <p:sp>
        <p:nvSpPr>
          <p:cNvPr id="26" name="TextBox 25">
            <a:extLst>
              <a:ext uri="{FF2B5EF4-FFF2-40B4-BE49-F238E27FC236}">
                <a16:creationId xmlns:a16="http://schemas.microsoft.com/office/drawing/2014/main" id="{90B3A3FC-56CD-2F42-883D-9035605D5655}"/>
              </a:ext>
              <a:ext uri="{C183D7F6-B498-43B3-948B-1728B52AA6E4}">
                <adec:decorative xmlns:adec="http://schemas.microsoft.com/office/drawing/2017/decorative" val="1"/>
              </a:ext>
            </a:extLst>
          </p:cNvPr>
          <p:cNvSpPr txBox="1"/>
          <p:nvPr/>
        </p:nvSpPr>
        <p:spPr>
          <a:xfrm>
            <a:off x="3607523" y="4182440"/>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Arial" panose="020B0604020202020204"/>
                <a:ea typeface="+mn-ea"/>
                <a:cs typeface="+mn-cs"/>
              </a:rPr>
              <a:t>(+/-0pp)</a:t>
            </a:r>
          </a:p>
        </p:txBody>
      </p:sp>
      <p:sp>
        <p:nvSpPr>
          <p:cNvPr id="27" name="TextBox 26">
            <a:extLst>
              <a:ext uri="{FF2B5EF4-FFF2-40B4-BE49-F238E27FC236}">
                <a16:creationId xmlns:a16="http://schemas.microsoft.com/office/drawing/2014/main" id="{7715FD92-35C8-7C3E-6B10-FEC88D773904}"/>
              </a:ext>
              <a:ext uri="{C183D7F6-B498-43B3-948B-1728B52AA6E4}">
                <adec:decorative xmlns:adec="http://schemas.microsoft.com/office/drawing/2017/decorative" val="1"/>
              </a:ext>
            </a:extLst>
          </p:cNvPr>
          <p:cNvSpPr txBox="1"/>
          <p:nvPr/>
        </p:nvSpPr>
        <p:spPr>
          <a:xfrm>
            <a:off x="7087543" y="4197209"/>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Arial" panose="020B0604020202020204"/>
                <a:ea typeface="+mn-ea"/>
                <a:cs typeface="+mn-cs"/>
              </a:rPr>
              <a:t>(+6pp)</a:t>
            </a:r>
          </a:p>
        </p:txBody>
      </p:sp>
      <p:sp>
        <p:nvSpPr>
          <p:cNvPr id="28" name="TextBox 27">
            <a:extLst>
              <a:ext uri="{FF2B5EF4-FFF2-40B4-BE49-F238E27FC236}">
                <a16:creationId xmlns:a16="http://schemas.microsoft.com/office/drawing/2014/main" id="{7393E278-94DC-EEB0-F9B6-0306BEB03688}"/>
              </a:ext>
              <a:ext uri="{C183D7F6-B498-43B3-948B-1728B52AA6E4}">
                <adec:decorative xmlns:adec="http://schemas.microsoft.com/office/drawing/2017/decorative" val="1"/>
              </a:ext>
            </a:extLst>
          </p:cNvPr>
          <p:cNvSpPr txBox="1"/>
          <p:nvPr/>
        </p:nvSpPr>
        <p:spPr>
          <a:xfrm>
            <a:off x="10521508" y="4192451"/>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Arial" panose="020B0604020202020204"/>
                <a:ea typeface="+mn-ea"/>
                <a:cs typeface="+mn-cs"/>
              </a:rPr>
              <a:t>(-6pp)</a:t>
            </a:r>
          </a:p>
        </p:txBody>
      </p:sp>
      <p:sp>
        <p:nvSpPr>
          <p:cNvPr id="2" name="TextBox 1">
            <a:extLst>
              <a:ext uri="{FF2B5EF4-FFF2-40B4-BE49-F238E27FC236}">
                <a16:creationId xmlns:a16="http://schemas.microsoft.com/office/drawing/2014/main" id="{55E1E359-307C-3638-4764-B2A1FDBD23BA}"/>
              </a:ext>
              <a:ext uri="{C183D7F6-B498-43B3-948B-1728B52AA6E4}">
                <adec:decorative xmlns:adec="http://schemas.microsoft.com/office/drawing/2017/decorative" val="1"/>
              </a:ext>
            </a:extLst>
          </p:cNvPr>
          <p:cNvSpPr txBox="1"/>
          <p:nvPr/>
        </p:nvSpPr>
        <p:spPr>
          <a:xfrm>
            <a:off x="5119078" y="6085960"/>
            <a:ext cx="3325445" cy="16927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a:solidFill>
                  <a:srgbClr val="5C5B5A"/>
                </a:solidFill>
                <a:latin typeface="Arial"/>
              </a:rPr>
              <a:t>Figures in brackets show change since Mar (S6)</a:t>
            </a:r>
            <a:endParaRPr kumimoji="0" lang="en-GB" sz="1100" i="0" u="none" strike="noStrike" kern="1200" cap="none" spc="0" normalizeH="0" baseline="0" noProof="0" dirty="0">
              <a:ln>
                <a:noFill/>
              </a:ln>
              <a:solidFill>
                <a:srgbClr val="5C5B5A"/>
              </a:solidFill>
              <a:effectLst/>
              <a:uLnTx/>
              <a:uFillTx/>
              <a:latin typeface="Arial"/>
              <a:ea typeface="+mn-ea"/>
              <a:cs typeface="+mn-cs"/>
            </a:endParaRPr>
          </a:p>
        </p:txBody>
      </p:sp>
      <p:sp>
        <p:nvSpPr>
          <p:cNvPr id="3" name="Arrow: Down 2">
            <a:extLst>
              <a:ext uri="{FF2B5EF4-FFF2-40B4-BE49-F238E27FC236}">
                <a16:creationId xmlns:a16="http://schemas.microsoft.com/office/drawing/2014/main" id="{529F2FE3-0AC9-9F1B-B925-F11D43822086}"/>
              </a:ext>
              <a:ext uri="{C183D7F6-B498-43B3-948B-1728B52AA6E4}">
                <adec:decorative xmlns:adec="http://schemas.microsoft.com/office/drawing/2017/decorative" val="1"/>
              </a:ext>
            </a:extLst>
          </p:cNvPr>
          <p:cNvSpPr/>
          <p:nvPr/>
        </p:nvSpPr>
        <p:spPr>
          <a:xfrm>
            <a:off x="11120791" y="4083765"/>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139950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276CDE-5912-4FA2-866A-6E5EC2BEE47A}"/>
              </a:ext>
            </a:extLst>
          </p:cNvPr>
          <p:cNvSpPr>
            <a:spLocks noGrp="1"/>
          </p:cNvSpPr>
          <p:nvPr>
            <p:ph type="title"/>
          </p:nvPr>
        </p:nvSpPr>
        <p:spPr>
          <a:xfrm>
            <a:off x="405015" y="261902"/>
            <a:ext cx="11373128" cy="820583"/>
          </a:xfrm>
        </p:spPr>
        <p:txBody>
          <a:bodyPr anchor="t">
            <a:noAutofit/>
          </a:bodyPr>
          <a:lstStyle/>
          <a:p>
            <a:r>
              <a:rPr lang="en-GB" sz="1800" b="1" dirty="0"/>
              <a:t>Those renting from their local authority or council (20%) and those renting from a housing association or trust (23%) are more likely to say they are behind on their rent than the Greater Manchester average (11%).</a:t>
            </a:r>
            <a:endParaRPr lang="en-GB" sz="1800" b="1" dirty="0">
              <a:solidFill>
                <a:srgbClr val="009690"/>
              </a:solidFill>
            </a:endParaRPr>
          </a:p>
        </p:txBody>
      </p:sp>
      <p:sp>
        <p:nvSpPr>
          <p:cNvPr id="5" name="Text Placeholder 4">
            <a:extLst>
              <a:ext uri="{FF2B5EF4-FFF2-40B4-BE49-F238E27FC236}">
                <a16:creationId xmlns:a16="http://schemas.microsoft.com/office/drawing/2014/main" id="{C4A903AC-8375-B186-D01D-A9A9E6D28F9C}"/>
              </a:ext>
            </a:extLst>
          </p:cNvPr>
          <p:cNvSpPr txBox="1">
            <a:spLocks/>
          </p:cNvSpPr>
          <p:nvPr/>
        </p:nvSpPr>
        <p:spPr>
          <a:xfrm>
            <a:off x="2865573" y="1424318"/>
            <a:ext cx="6460855" cy="215444"/>
          </a:xfrm>
          <a:prstGeom prst="rect">
            <a:avLst/>
          </a:prstGeom>
          <a:noFill/>
        </p:spPr>
        <p:txBody>
          <a:bodyPr wrap="square" lIns="0" tIns="0" rIns="0" bIns="0" rtlCol="0">
            <a:sp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rgbClr val="5C5B5A"/>
                </a:solidFill>
                <a:effectLst/>
                <a:uLnTx/>
                <a:uFillTx/>
                <a:latin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5C5B5A"/>
                </a:solidFill>
                <a:effectLst/>
                <a:uLnTx/>
                <a:uFillTx/>
                <a:latin typeface="Arial"/>
                <a:ea typeface="+mn-ea"/>
                <a:cs typeface="+mn-cs"/>
              </a:rPr>
              <a:t>Are you behind on rent or mortgage payments? </a:t>
            </a:r>
          </a:p>
        </p:txBody>
      </p:sp>
      <p:graphicFrame>
        <p:nvGraphicFramePr>
          <p:cNvPr id="9" name="Chart Placeholder 10" descr="Stacked column chart showing the proportion of GM residents who are behind on their rent and their mortgage payments. 7% of mortgage holders are behind on their mortgage payments. 20% of those renting from a local authority or council are behind on their rent. 23% of those renting from a housing association or trust are behind on their rent. 6% of those renting privately are behind on their rent ">
            <a:extLst>
              <a:ext uri="{FF2B5EF4-FFF2-40B4-BE49-F238E27FC236}">
                <a16:creationId xmlns:a16="http://schemas.microsoft.com/office/drawing/2014/main" id="{6A840FA6-EB08-6634-ACBF-BAF158D30F7C}"/>
              </a:ext>
            </a:extLst>
          </p:cNvPr>
          <p:cNvGraphicFramePr>
            <a:graphicFrameLocks/>
          </p:cNvGraphicFramePr>
          <p:nvPr>
            <p:extLst>
              <p:ext uri="{D42A27DB-BD31-4B8C-83A1-F6EECF244321}">
                <p14:modId xmlns:p14="http://schemas.microsoft.com/office/powerpoint/2010/main" val="292525722"/>
              </p:ext>
            </p:extLst>
          </p:nvPr>
        </p:nvGraphicFramePr>
        <p:xfrm>
          <a:off x="807039" y="1712217"/>
          <a:ext cx="10307803" cy="4273643"/>
        </p:xfrm>
        <a:graphic>
          <a:graphicData uri="http://schemas.openxmlformats.org/drawingml/2006/chart">
            <c:chart xmlns:c="http://schemas.openxmlformats.org/drawingml/2006/chart" xmlns:r="http://schemas.openxmlformats.org/officeDocument/2006/relationships" r:id="rId3"/>
          </a:graphicData>
        </a:graphic>
      </p:graphicFrame>
      <p:grpSp>
        <p:nvGrpSpPr>
          <p:cNvPr id="7" name="Group 6" descr="Green and Red arrows to signify when a statistic is significantly higher or lower than the previous survey.">
            <a:extLst>
              <a:ext uri="{FF2B5EF4-FFF2-40B4-BE49-F238E27FC236}">
                <a16:creationId xmlns:a16="http://schemas.microsoft.com/office/drawing/2014/main" id="{271E232F-D14C-65CD-8E55-BCEEE8C1EA44}"/>
              </a:ext>
            </a:extLst>
          </p:cNvPr>
          <p:cNvGrpSpPr/>
          <p:nvPr/>
        </p:nvGrpSpPr>
        <p:grpSpPr>
          <a:xfrm>
            <a:off x="575408" y="5999738"/>
            <a:ext cx="2962003" cy="276999"/>
            <a:chOff x="575408" y="5999738"/>
            <a:chExt cx="2962003" cy="276999"/>
          </a:xfrm>
        </p:grpSpPr>
        <p:sp>
          <p:nvSpPr>
            <p:cNvPr id="8" name="Arrow: Down 7">
              <a:extLst>
                <a:ext uri="{FF2B5EF4-FFF2-40B4-BE49-F238E27FC236}">
                  <a16:creationId xmlns:a16="http://schemas.microsoft.com/office/drawing/2014/main" id="{7E817CB7-4A7A-93FB-8AA6-81E22AC4B88E}"/>
                </a:ext>
              </a:extLst>
            </p:cNvPr>
            <p:cNvSpPr/>
            <p:nvPr/>
          </p:nvSpPr>
          <p:spPr>
            <a:xfrm>
              <a:off x="807040" y="6040818"/>
              <a:ext cx="159391" cy="180961"/>
            </a:xfrm>
            <a:prstGeom prst="downArrow">
              <a:avLst/>
            </a:prstGeom>
            <a:solidFill>
              <a:schemeClr val="accent1"/>
            </a:solidFill>
            <a:ln>
              <a:solidFill>
                <a:srgbClr val="4472C4"/>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13" name="Group 12">
              <a:extLst>
                <a:ext uri="{FF2B5EF4-FFF2-40B4-BE49-F238E27FC236}">
                  <a16:creationId xmlns:a16="http://schemas.microsoft.com/office/drawing/2014/main" id="{4FAFDE93-21E0-F4A9-52C9-C5B625E56655}"/>
                </a:ext>
              </a:extLst>
            </p:cNvPr>
            <p:cNvGrpSpPr/>
            <p:nvPr/>
          </p:nvGrpSpPr>
          <p:grpSpPr>
            <a:xfrm>
              <a:off x="575408" y="5999738"/>
              <a:ext cx="2962003" cy="276999"/>
              <a:chOff x="520117" y="5798698"/>
              <a:chExt cx="2962003" cy="276999"/>
            </a:xfrm>
          </p:grpSpPr>
          <p:sp>
            <p:nvSpPr>
              <p:cNvPr id="14" name="Arrow: Down 13">
                <a:extLst>
                  <a:ext uri="{FF2B5EF4-FFF2-40B4-BE49-F238E27FC236}">
                    <a16:creationId xmlns:a16="http://schemas.microsoft.com/office/drawing/2014/main" id="{ED38A417-CC3A-C68E-E958-7ACFAFC13B83}"/>
                  </a:ext>
                </a:extLst>
              </p:cNvPr>
              <p:cNvSpPr/>
              <p:nvPr/>
            </p:nvSpPr>
            <p:spPr>
              <a:xfrm rot="10800000">
                <a:off x="520117" y="5838560"/>
                <a:ext cx="159391" cy="180961"/>
              </a:xfrm>
              <a:prstGeom prst="downArrow">
                <a:avLst/>
              </a:prstGeom>
              <a:solidFill>
                <a:schemeClr val="accent1"/>
              </a:solidFill>
              <a:ln>
                <a:solidFill>
                  <a:srgbClr val="4472C4"/>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5C5B5A"/>
                  </a:solidFill>
                  <a:effectLst/>
                  <a:uLnTx/>
                  <a:uFillTx/>
                  <a:latin typeface="Arial"/>
                  <a:ea typeface="+mn-ea"/>
                  <a:cs typeface="+mn-cs"/>
                </a:endParaRPr>
              </a:p>
            </p:txBody>
          </p:sp>
          <p:sp>
            <p:nvSpPr>
              <p:cNvPr id="15" name="TextBox 14">
                <a:extLst>
                  <a:ext uri="{FF2B5EF4-FFF2-40B4-BE49-F238E27FC236}">
                    <a16:creationId xmlns:a16="http://schemas.microsoft.com/office/drawing/2014/main" id="{15A839DD-407E-E2E0-C285-1BEAB45AB8AB}"/>
                  </a:ext>
                </a:extLst>
              </p:cNvPr>
              <p:cNvSpPr txBox="1"/>
              <p:nvPr/>
            </p:nvSpPr>
            <p:spPr>
              <a:xfrm>
                <a:off x="884934" y="5798698"/>
                <a:ext cx="259718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C5B5A"/>
                    </a:solidFill>
                    <a:effectLst/>
                    <a:uLnTx/>
                    <a:uFillTx/>
                    <a:latin typeface="Arial"/>
                    <a:ea typeface="+mn-ea"/>
                    <a:cs typeface="+mn-cs"/>
                  </a:rPr>
                  <a:t>Significantly higher/lower than total</a:t>
                </a:r>
              </a:p>
            </p:txBody>
          </p:sp>
        </p:grpSp>
      </p:grpSp>
      <p:sp>
        <p:nvSpPr>
          <p:cNvPr id="11" name="Footer Placeholder 4">
            <a:extLst>
              <a:ext uri="{FF2B5EF4-FFF2-40B4-BE49-F238E27FC236}">
                <a16:creationId xmlns:a16="http://schemas.microsoft.com/office/drawing/2014/main" id="{4CE35C92-2B85-4A92-A8E4-951AE7DE3D96}"/>
              </a:ext>
            </a:extLst>
          </p:cNvPr>
          <p:cNvSpPr txBox="1">
            <a:spLocks/>
          </p:cNvSpPr>
          <p:nvPr/>
        </p:nvSpPr>
        <p:spPr>
          <a:xfrm>
            <a:off x="576033" y="6327692"/>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CL6A. Are you behind on your rent or mortgage payments?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Unweighted base: 849 (All who pay rent or mortgage payments); 411 (Being bought on a mortgage); 127 (Rented (Local Authority / Council)); 124 (Rented (Housing Association/Trust)); 182 (Rented (Private))</a:t>
            </a:r>
          </a:p>
        </p:txBody>
      </p:sp>
      <p:sp>
        <p:nvSpPr>
          <p:cNvPr id="25" name="Slide Number Placeholder 4">
            <a:extLst>
              <a:ext uri="{FF2B5EF4-FFF2-40B4-BE49-F238E27FC236}">
                <a16:creationId xmlns:a16="http://schemas.microsoft.com/office/drawing/2014/main" id="{67748F33-BF14-414E-8BB8-BBFD9475F855}"/>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47</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6" name="Arrow: Down 5">
            <a:extLst>
              <a:ext uri="{FF2B5EF4-FFF2-40B4-BE49-F238E27FC236}">
                <a16:creationId xmlns:a16="http://schemas.microsoft.com/office/drawing/2014/main" id="{7DACFF7C-664A-77DA-4BEF-8C209FDD8BE2}"/>
              </a:ext>
              <a:ext uri="{C183D7F6-B498-43B3-948B-1728B52AA6E4}">
                <adec:decorative xmlns:adec="http://schemas.microsoft.com/office/drawing/2017/decorative" val="1"/>
              </a:ext>
            </a:extLst>
          </p:cNvPr>
          <p:cNvSpPr/>
          <p:nvPr/>
        </p:nvSpPr>
        <p:spPr>
          <a:xfrm rot="10800000">
            <a:off x="4816569" y="3494265"/>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5C5B5A"/>
              </a:solidFill>
              <a:effectLst/>
              <a:uLnTx/>
              <a:uFillTx/>
              <a:latin typeface="Arial"/>
              <a:ea typeface="+mn-ea"/>
              <a:cs typeface="+mn-cs"/>
            </a:endParaRPr>
          </a:p>
        </p:txBody>
      </p:sp>
      <p:sp>
        <p:nvSpPr>
          <p:cNvPr id="12" name="Arrow: Down 11">
            <a:extLst>
              <a:ext uri="{FF2B5EF4-FFF2-40B4-BE49-F238E27FC236}">
                <a16:creationId xmlns:a16="http://schemas.microsoft.com/office/drawing/2014/main" id="{8CF4D466-3752-6DF7-092B-AC60D80D9277}"/>
              </a:ext>
              <a:ext uri="{C183D7F6-B498-43B3-948B-1728B52AA6E4}">
                <adec:decorative xmlns:adec="http://schemas.microsoft.com/office/drawing/2017/decorative" val="1"/>
              </a:ext>
            </a:extLst>
          </p:cNvPr>
          <p:cNvSpPr/>
          <p:nvPr/>
        </p:nvSpPr>
        <p:spPr>
          <a:xfrm rot="10800000">
            <a:off x="4816568" y="4199171"/>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5C5B5A"/>
              </a:solidFill>
              <a:effectLst/>
              <a:uLnTx/>
              <a:uFillTx/>
              <a:latin typeface="Arial"/>
              <a:ea typeface="+mn-ea"/>
              <a:cs typeface="+mn-cs"/>
            </a:endParaRPr>
          </a:p>
        </p:txBody>
      </p:sp>
      <p:sp>
        <p:nvSpPr>
          <p:cNvPr id="31" name="Arrow: Down 30">
            <a:extLst>
              <a:ext uri="{FF2B5EF4-FFF2-40B4-BE49-F238E27FC236}">
                <a16:creationId xmlns:a16="http://schemas.microsoft.com/office/drawing/2014/main" id="{512B71FE-83A8-E528-63FC-088764B5CD36}"/>
              </a:ext>
              <a:ext uri="{C183D7F6-B498-43B3-948B-1728B52AA6E4}">
                <adec:decorative xmlns:adec="http://schemas.microsoft.com/office/drawing/2017/decorative" val="1"/>
              </a:ext>
            </a:extLst>
          </p:cNvPr>
          <p:cNvSpPr/>
          <p:nvPr/>
        </p:nvSpPr>
        <p:spPr>
          <a:xfrm>
            <a:off x="4120460" y="2786400"/>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2" name="Arrow: Down 31">
            <a:extLst>
              <a:ext uri="{FF2B5EF4-FFF2-40B4-BE49-F238E27FC236}">
                <a16:creationId xmlns:a16="http://schemas.microsoft.com/office/drawing/2014/main" id="{B52CF068-4776-6DCD-EE22-2CAC7D2F3FD8}"/>
              </a:ext>
              <a:ext uri="{C183D7F6-B498-43B3-948B-1728B52AA6E4}">
                <adec:decorative xmlns:adec="http://schemas.microsoft.com/office/drawing/2017/decorative" val="1"/>
              </a:ext>
            </a:extLst>
          </p:cNvPr>
          <p:cNvSpPr/>
          <p:nvPr/>
        </p:nvSpPr>
        <p:spPr>
          <a:xfrm rot="10800000">
            <a:off x="7867664" y="2786399"/>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5C5B5A"/>
              </a:solidFill>
              <a:effectLst/>
              <a:uLnTx/>
              <a:uFillTx/>
              <a:latin typeface="Arial"/>
              <a:ea typeface="+mn-ea"/>
              <a:cs typeface="+mn-cs"/>
            </a:endParaRPr>
          </a:p>
        </p:txBody>
      </p:sp>
      <p:sp>
        <p:nvSpPr>
          <p:cNvPr id="33" name="Arrow: Down 32">
            <a:extLst>
              <a:ext uri="{FF2B5EF4-FFF2-40B4-BE49-F238E27FC236}">
                <a16:creationId xmlns:a16="http://schemas.microsoft.com/office/drawing/2014/main" id="{D94FC623-2B03-EB5A-6A7D-B0DBE9308160}"/>
              </a:ext>
              <a:ext uri="{C183D7F6-B498-43B3-948B-1728B52AA6E4}">
                <adec:decorative xmlns:adec="http://schemas.microsoft.com/office/drawing/2017/decorative" val="1"/>
              </a:ext>
            </a:extLst>
          </p:cNvPr>
          <p:cNvSpPr/>
          <p:nvPr/>
        </p:nvSpPr>
        <p:spPr>
          <a:xfrm>
            <a:off x="8064948" y="3517299"/>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4" name="Arrow: Down 33">
            <a:extLst>
              <a:ext uri="{FF2B5EF4-FFF2-40B4-BE49-F238E27FC236}">
                <a16:creationId xmlns:a16="http://schemas.microsoft.com/office/drawing/2014/main" id="{FAD3AEC7-A8D1-C15B-2DFA-8D561AF0B0F5}"/>
              </a:ext>
              <a:ext uri="{C183D7F6-B498-43B3-948B-1728B52AA6E4}">
                <adec:decorative xmlns:adec="http://schemas.microsoft.com/office/drawing/2017/decorative" val="1"/>
              </a:ext>
            </a:extLst>
          </p:cNvPr>
          <p:cNvSpPr/>
          <p:nvPr/>
        </p:nvSpPr>
        <p:spPr>
          <a:xfrm>
            <a:off x="8088746" y="4214898"/>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 name="Arrow: Down 1">
            <a:extLst>
              <a:ext uri="{FF2B5EF4-FFF2-40B4-BE49-F238E27FC236}">
                <a16:creationId xmlns:a16="http://schemas.microsoft.com/office/drawing/2014/main" id="{AE2CC5B2-5F17-6424-B3C3-BB3A53DBB3BE}"/>
              </a:ext>
              <a:ext uri="{C183D7F6-B498-43B3-948B-1728B52AA6E4}">
                <adec:decorative xmlns:adec="http://schemas.microsoft.com/office/drawing/2017/decorative" val="1"/>
              </a:ext>
            </a:extLst>
          </p:cNvPr>
          <p:cNvSpPr/>
          <p:nvPr/>
        </p:nvSpPr>
        <p:spPr>
          <a:xfrm>
            <a:off x="4120459" y="4964822"/>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 name="Arrow: Down 2">
            <a:extLst>
              <a:ext uri="{FF2B5EF4-FFF2-40B4-BE49-F238E27FC236}">
                <a16:creationId xmlns:a16="http://schemas.microsoft.com/office/drawing/2014/main" id="{0936FB6E-627F-E43A-9E44-AE9D2FCCB833}"/>
              </a:ext>
              <a:ext uri="{C183D7F6-B498-43B3-948B-1728B52AA6E4}">
                <adec:decorative xmlns:adec="http://schemas.microsoft.com/office/drawing/2017/decorative" val="1"/>
              </a:ext>
            </a:extLst>
          </p:cNvPr>
          <p:cNvSpPr/>
          <p:nvPr/>
        </p:nvSpPr>
        <p:spPr>
          <a:xfrm rot="10800000">
            <a:off x="7867664" y="4964821"/>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5C5B5A"/>
              </a:solidFill>
              <a:effectLst/>
              <a:uLnTx/>
              <a:uFillTx/>
              <a:latin typeface="Arial"/>
              <a:ea typeface="+mn-ea"/>
              <a:cs typeface="+mn-cs"/>
            </a:endParaRPr>
          </a:p>
        </p:txBody>
      </p:sp>
      <p:sp>
        <p:nvSpPr>
          <p:cNvPr id="10" name="Arrow: Down 9">
            <a:extLst>
              <a:ext uri="{FF2B5EF4-FFF2-40B4-BE49-F238E27FC236}">
                <a16:creationId xmlns:a16="http://schemas.microsoft.com/office/drawing/2014/main" id="{44C94C7F-D06B-FB68-CF6B-205D06212F50}"/>
              </a:ext>
              <a:ext uri="{C183D7F6-B498-43B3-948B-1728B52AA6E4}">
                <adec:decorative xmlns:adec="http://schemas.microsoft.com/office/drawing/2017/decorative" val="1"/>
              </a:ext>
            </a:extLst>
          </p:cNvPr>
          <p:cNvSpPr/>
          <p:nvPr/>
        </p:nvSpPr>
        <p:spPr>
          <a:xfrm rot="10800000">
            <a:off x="10955451" y="3517298"/>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5C5B5A"/>
              </a:solidFill>
              <a:effectLst/>
              <a:uLnTx/>
              <a:uFillTx/>
              <a:latin typeface="Arial"/>
              <a:ea typeface="+mn-ea"/>
              <a:cs typeface="+mn-cs"/>
            </a:endParaRPr>
          </a:p>
        </p:txBody>
      </p:sp>
      <p:sp>
        <p:nvSpPr>
          <p:cNvPr id="16" name="Arrow: Down 15">
            <a:extLst>
              <a:ext uri="{FF2B5EF4-FFF2-40B4-BE49-F238E27FC236}">
                <a16:creationId xmlns:a16="http://schemas.microsoft.com/office/drawing/2014/main" id="{55E85531-AB0A-E084-44C5-864085977009}"/>
              </a:ext>
              <a:ext uri="{C183D7F6-B498-43B3-948B-1728B52AA6E4}">
                <adec:decorative xmlns:adec="http://schemas.microsoft.com/office/drawing/2017/decorative" val="1"/>
              </a:ext>
            </a:extLst>
          </p:cNvPr>
          <p:cNvSpPr/>
          <p:nvPr/>
        </p:nvSpPr>
        <p:spPr>
          <a:xfrm rot="10800000">
            <a:off x="10955450" y="4214897"/>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5C5B5A"/>
              </a:solidFill>
              <a:effectLst/>
              <a:uLnTx/>
              <a:uFillTx/>
              <a:latin typeface="Arial"/>
              <a:ea typeface="+mn-ea"/>
              <a:cs typeface="+mn-cs"/>
            </a:endParaRPr>
          </a:p>
        </p:txBody>
      </p:sp>
    </p:spTree>
    <p:extLst>
      <p:ext uri="{BB962C8B-B14F-4D97-AF65-F5344CB8AC3E}">
        <p14:creationId xmlns:p14="http://schemas.microsoft.com/office/powerpoint/2010/main" val="19822183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68C4158-0364-91BE-2E76-BB3299846CC8}"/>
              </a:ext>
            </a:extLst>
          </p:cNvPr>
          <p:cNvSpPr>
            <a:spLocks noGrp="1"/>
          </p:cNvSpPr>
          <p:nvPr>
            <p:ph type="title"/>
          </p:nvPr>
        </p:nvSpPr>
        <p:spPr>
          <a:xfrm>
            <a:off x="601200" y="1411200"/>
            <a:ext cx="5495023" cy="1116000"/>
          </a:xfrm>
        </p:spPr>
        <p:txBody>
          <a:bodyPr anchor="t">
            <a:normAutofit/>
          </a:bodyPr>
          <a:lstStyle/>
          <a:p>
            <a:r>
              <a:rPr lang="en-GB" sz="4400" b="1" dirty="0">
                <a:latin typeface="Arial" panose="020B0604020202020204" pitchFamily="34" charset="0"/>
                <a:cs typeface="Arial" panose="020B0604020202020204" pitchFamily="34" charset="0"/>
              </a:rPr>
              <a:t>Your local area</a:t>
            </a:r>
          </a:p>
        </p:txBody>
      </p:sp>
      <p:graphicFrame>
        <p:nvGraphicFramePr>
          <p:cNvPr id="3" name="Table 5">
            <a:extLst>
              <a:ext uri="{FF2B5EF4-FFF2-40B4-BE49-F238E27FC236}">
                <a16:creationId xmlns:a16="http://schemas.microsoft.com/office/drawing/2014/main" id="{C5F8FBF4-29AC-913A-D763-D1818C6D888E}"/>
              </a:ext>
            </a:extLst>
          </p:cNvPr>
          <p:cNvGraphicFramePr>
            <a:graphicFrameLocks noGrp="1"/>
          </p:cNvGraphicFramePr>
          <p:nvPr>
            <p:extLst>
              <p:ext uri="{D42A27DB-BD31-4B8C-83A1-F6EECF244321}">
                <p14:modId xmlns:p14="http://schemas.microsoft.com/office/powerpoint/2010/main" val="3973508267"/>
              </p:ext>
            </p:extLst>
          </p:nvPr>
        </p:nvGraphicFramePr>
        <p:xfrm>
          <a:off x="590400" y="3718800"/>
          <a:ext cx="4922633" cy="1149360"/>
        </p:xfrm>
        <a:graphic>
          <a:graphicData uri="http://schemas.openxmlformats.org/drawingml/2006/table">
            <a:tbl>
              <a:tblPr firstRow="1" bandRow="1">
                <a:tableStyleId>{5C22544A-7EE6-4342-B048-85BDC9FD1C3A}</a:tableStyleId>
              </a:tblPr>
              <a:tblGrid>
                <a:gridCol w="3791184">
                  <a:extLst>
                    <a:ext uri="{9D8B030D-6E8A-4147-A177-3AD203B41FA5}">
                      <a16:colId xmlns:a16="http://schemas.microsoft.com/office/drawing/2014/main" val="4846203"/>
                    </a:ext>
                  </a:extLst>
                </a:gridCol>
                <a:gridCol w="1131449">
                  <a:extLst>
                    <a:ext uri="{9D8B030D-6E8A-4147-A177-3AD203B41FA5}">
                      <a16:colId xmlns:a16="http://schemas.microsoft.com/office/drawing/2014/main" val="4277008826"/>
                    </a:ext>
                  </a:extLst>
                </a:gridCol>
              </a:tblGrid>
              <a:tr h="288000">
                <a:tc>
                  <a:txBody>
                    <a:bodyPr/>
                    <a:lstStyle/>
                    <a:p>
                      <a:r>
                        <a:rPr lang="en-GB" sz="1400" b="1" dirty="0">
                          <a:solidFill>
                            <a:schemeClr val="bg1"/>
                          </a:solidFill>
                          <a:latin typeface="Arial"/>
                          <a:cs typeface="Arial"/>
                        </a:rPr>
                        <a:t>Overview and context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dirty="0">
                          <a:solidFill>
                            <a:schemeClr val="bg1"/>
                          </a:solidFill>
                          <a:latin typeface="Arial"/>
                          <a:cs typeface="Arial"/>
                          <a:hlinkClick r:id="rId2" action="ppaction://hlinksldjump">
                            <a:extLst>
                              <a:ext uri="{A12FA001-AC4F-418D-AE19-62706E023703}">
                                <ahyp:hlinkClr xmlns:ahyp="http://schemas.microsoft.com/office/drawing/2018/hyperlinkcolor" val="tx"/>
                              </a:ext>
                            </a:extLst>
                          </a:hlinkClick>
                        </a:rPr>
                        <a:t>page </a:t>
                      </a:r>
                      <a:r>
                        <a:rPr lang="en-GB" sz="1400" b="1" u="sng" dirty="0">
                          <a:solidFill>
                            <a:schemeClr val="bg1"/>
                          </a:solidFill>
                          <a:latin typeface="Arial"/>
                          <a:cs typeface="Arial"/>
                        </a:rPr>
                        <a:t>50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89449144"/>
                  </a:ext>
                </a:extLst>
              </a:tr>
              <a:tr h="288000">
                <a:tc>
                  <a:txBody>
                    <a:bodyPr/>
                    <a:lstStyle/>
                    <a:p>
                      <a:r>
                        <a:rPr lang="en-GB" sz="1400" b="1" dirty="0">
                          <a:solidFill>
                            <a:schemeClr val="bg1"/>
                          </a:solidFill>
                          <a:latin typeface="Arial"/>
                          <a:cs typeface="Arial"/>
                        </a:rPr>
                        <a:t>Your local area key findings</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dirty="0">
                          <a:solidFill>
                            <a:schemeClr val="bg1"/>
                          </a:solidFill>
                          <a:latin typeface="Arial"/>
                          <a:cs typeface="Arial"/>
                          <a:hlinkClick r:id="rId3" action="ppaction://hlinksldjump">
                            <a:extLst>
                              <a:ext uri="{A12FA001-AC4F-418D-AE19-62706E023703}">
                                <ahyp:hlinkClr xmlns:ahyp="http://schemas.microsoft.com/office/drawing/2018/hyperlinkcolor" val="tx"/>
                              </a:ext>
                            </a:extLst>
                          </a:hlinkClick>
                        </a:rPr>
                        <a:t>page </a:t>
                      </a:r>
                      <a:r>
                        <a:rPr lang="en-GB" sz="1400" b="1" u="sng" dirty="0">
                          <a:solidFill>
                            <a:schemeClr val="bg1"/>
                          </a:solidFill>
                          <a:latin typeface="Arial"/>
                          <a:cs typeface="Arial"/>
                        </a:rPr>
                        <a:t>51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8979111"/>
                  </a:ext>
                </a:extLst>
              </a:tr>
              <a:tr h="288000">
                <a:tc>
                  <a:txBody>
                    <a:bodyPr/>
                    <a:lstStyle/>
                    <a:p>
                      <a:r>
                        <a:rPr lang="en-GB" sz="1400" b="1" dirty="0">
                          <a:solidFill>
                            <a:schemeClr val="bg1"/>
                          </a:solidFill>
                          <a:latin typeface="Arial"/>
                          <a:cs typeface="Arial"/>
                        </a:rPr>
                        <a:t>Your local area summary</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u="sng" dirty="0">
                          <a:solidFill>
                            <a:schemeClr val="bg1"/>
                          </a:solidFill>
                          <a:latin typeface="Arial"/>
                          <a:cs typeface="Arial"/>
                          <a:hlinkClick r:id="rId4" action="ppaction://hlinksldjump">
                            <a:extLst>
                              <a:ext uri="{A12FA001-AC4F-418D-AE19-62706E023703}">
                                <ahyp:hlinkClr xmlns:ahyp="http://schemas.microsoft.com/office/drawing/2018/hyperlinkcolor" val="tx"/>
                              </a:ext>
                            </a:extLst>
                          </a:hlinkClick>
                        </a:rPr>
                        <a:t>pages </a:t>
                      </a:r>
                      <a:r>
                        <a:rPr lang="en-GB" sz="1400" b="1" u="sng" dirty="0">
                          <a:solidFill>
                            <a:schemeClr val="bg1"/>
                          </a:solidFill>
                          <a:latin typeface="Arial"/>
                          <a:cs typeface="Arial"/>
                        </a:rPr>
                        <a:t>52-56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06594278"/>
                  </a:ext>
                </a:extLst>
              </a:tr>
              <a:tr h="210873">
                <a:tc>
                  <a:txBody>
                    <a:bodyPr/>
                    <a:lstStyle/>
                    <a:p>
                      <a:r>
                        <a:rPr lang="en-GB" sz="1400" b="1" dirty="0">
                          <a:solidFill>
                            <a:schemeClr val="bg1"/>
                          </a:solidFill>
                          <a:latin typeface="Arial"/>
                          <a:cs typeface="Arial"/>
                        </a:rPr>
                        <a:t>Your local area detailed findings</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u="sng" dirty="0">
                          <a:solidFill>
                            <a:schemeClr val="bg1"/>
                          </a:solidFill>
                          <a:latin typeface="Arial"/>
                          <a:cs typeface="Arial"/>
                          <a:hlinkClick r:id="rId5" action="ppaction://hlinksldjump">
                            <a:extLst>
                              <a:ext uri="{A12FA001-AC4F-418D-AE19-62706E023703}">
                                <ahyp:hlinkClr xmlns:ahyp="http://schemas.microsoft.com/office/drawing/2018/hyperlinkcolor" val="tx"/>
                              </a:ext>
                            </a:extLst>
                          </a:hlinkClick>
                        </a:rPr>
                        <a:t>page </a:t>
                      </a:r>
                      <a:r>
                        <a:rPr lang="en-GB" sz="1400" b="1" u="sng" dirty="0">
                          <a:solidFill>
                            <a:schemeClr val="bg1"/>
                          </a:solidFill>
                          <a:latin typeface="Arial"/>
                          <a:cs typeface="Arial"/>
                        </a:rPr>
                        <a:t>57-65</a:t>
                      </a:r>
                      <a:endParaRPr lang="en-GB" sz="1400" b="1" u="sng" dirty="0">
                        <a:solidFill>
                          <a:schemeClr val="bg1"/>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98613590"/>
                  </a:ext>
                </a:extLst>
              </a:tr>
            </a:tbl>
          </a:graphicData>
        </a:graphic>
      </p:graphicFrame>
    </p:spTree>
    <p:extLst>
      <p:ext uri="{BB962C8B-B14F-4D97-AF65-F5344CB8AC3E}">
        <p14:creationId xmlns:p14="http://schemas.microsoft.com/office/powerpoint/2010/main" val="18422144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32836-66C5-E5E1-AD36-8DF7C23C9ADD}"/>
              </a:ext>
            </a:extLst>
          </p:cNvPr>
          <p:cNvSpPr>
            <a:spLocks noGrp="1"/>
          </p:cNvSpPr>
          <p:nvPr>
            <p:ph type="title"/>
          </p:nvPr>
        </p:nvSpPr>
        <p:spPr>
          <a:xfrm>
            <a:off x="601200" y="1411200"/>
            <a:ext cx="5495023" cy="1513229"/>
          </a:xfrm>
        </p:spPr>
        <p:txBody>
          <a:bodyPr>
            <a:normAutofit/>
          </a:bodyPr>
          <a:lstStyle/>
          <a:p>
            <a:r>
              <a:rPr lang="en-GB" dirty="0"/>
              <a:t>Overview:</a:t>
            </a:r>
            <a:br>
              <a:rPr lang="en-GB" dirty="0"/>
            </a:br>
            <a:r>
              <a:rPr lang="en-GB" dirty="0"/>
              <a:t>Your local area</a:t>
            </a:r>
          </a:p>
        </p:txBody>
      </p:sp>
    </p:spTree>
    <p:extLst>
      <p:ext uri="{BB962C8B-B14F-4D97-AF65-F5344CB8AC3E}">
        <p14:creationId xmlns:p14="http://schemas.microsoft.com/office/powerpoint/2010/main" val="8696123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77BB602-D932-DA67-33B2-58A7CA941A15}"/>
              </a:ext>
            </a:extLst>
          </p:cNvPr>
          <p:cNvSpPr>
            <a:spLocks noGrp="1"/>
          </p:cNvSpPr>
          <p:nvPr>
            <p:ph type="title"/>
          </p:nvPr>
        </p:nvSpPr>
        <p:spPr>
          <a:xfrm>
            <a:off x="586799" y="225693"/>
            <a:ext cx="11017824" cy="926623"/>
          </a:xfrm>
        </p:spPr>
        <p:txBody>
          <a:bodyPr>
            <a:normAutofit/>
          </a:bodyPr>
          <a:lstStyle/>
          <a:p>
            <a:r>
              <a:rPr lang="en-GB" sz="1800" b="1" dirty="0"/>
              <a:t>Methodology</a:t>
            </a:r>
          </a:p>
        </p:txBody>
      </p:sp>
      <p:sp>
        <p:nvSpPr>
          <p:cNvPr id="4" name="Text Placeholder 2">
            <a:extLst>
              <a:ext uri="{FF2B5EF4-FFF2-40B4-BE49-F238E27FC236}">
                <a16:creationId xmlns:a16="http://schemas.microsoft.com/office/drawing/2014/main" id="{2F8BFAD0-D6BB-75B4-5B90-46A39CE55BD7}"/>
              </a:ext>
            </a:extLst>
          </p:cNvPr>
          <p:cNvSpPr txBox="1">
            <a:spLocks/>
          </p:cNvSpPr>
          <p:nvPr/>
        </p:nvSpPr>
        <p:spPr>
          <a:xfrm>
            <a:off x="586798" y="586811"/>
            <a:ext cx="11017825" cy="5733977"/>
          </a:xfrm>
          <a:prstGeom prst="rect">
            <a:avLst/>
          </a:prstGeom>
          <a:ln>
            <a:noFill/>
          </a:ln>
        </p:spPr>
        <p:txBody>
          <a:bodyPr lIns="45720" tIns="45720" rIns="45720" bIns="45720" anchor="t">
            <a:noAutofit/>
          </a:bodyPr>
          <a:lstStyle>
            <a:lvl1pPr marL="228600" indent="-228600" algn="l" defTabSz="914400" rtl="0" eaLnBrk="1" latinLnBrk="0" hangingPunct="1">
              <a:lnSpc>
                <a:spcPct val="90000"/>
              </a:lnSpc>
              <a:spcBef>
                <a:spcPts val="1000"/>
              </a:spcBef>
              <a:buFont typeface="Arial"/>
              <a:buChar char="•"/>
              <a:defRPr sz="3600" kern="1200">
                <a:solidFill>
                  <a:srgbClr val="5C5B5A"/>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5C5B5A"/>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0"/>
              </a:spcBef>
              <a:spcAft>
                <a:spcPts val="600"/>
              </a:spcAft>
              <a:buClrTx/>
              <a:buSzTx/>
              <a:buFont typeface="Arial"/>
              <a:buChar char="•"/>
              <a:tabLst/>
              <a:defRPr/>
            </a:pP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Between February 2022 and May 2023, BMG Research has undertaken seven surveys, each comprising circa 1,500 residents from across Greater Manchester. Each intended sample included around 750 online panel respondents, 250 telephone respondents, and 500 online ‘river sampled’ respondents (those who responded to adverts, offers and invitations to take part in the surveys).* </a:t>
            </a:r>
          </a:p>
          <a:p>
            <a:pPr marL="228600" marR="0" lvl="0" indent="-228600" algn="l" defTabSz="914400" rtl="0" eaLnBrk="1" fontAlgn="auto" latinLnBrk="0" hangingPunct="1">
              <a:lnSpc>
                <a:spcPct val="100000"/>
              </a:lnSpc>
              <a:spcBef>
                <a:spcPts val="0"/>
              </a:spcBef>
              <a:spcAft>
                <a:spcPts val="600"/>
              </a:spcAft>
              <a:buClrTx/>
              <a:buSzTx/>
              <a:buFont typeface="Arial"/>
              <a:buChar char="•"/>
              <a:tabLst/>
              <a:defRPr/>
            </a:pP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The mix of using majority online sampling with a smaller telephone element was selected so that a representative and robust sample of Greater Manchester residents could be sourced.</a:t>
            </a:r>
          </a:p>
          <a:p>
            <a:pPr marL="228600" marR="0" lvl="0" indent="-228600" algn="l" defTabSz="914400" rtl="0" eaLnBrk="1" fontAlgn="auto" latinLnBrk="0" hangingPunct="1">
              <a:lnSpc>
                <a:spcPct val="100000"/>
              </a:lnSpc>
              <a:spcBef>
                <a:spcPts val="0"/>
              </a:spcBef>
              <a:spcAft>
                <a:spcPts val="600"/>
              </a:spcAft>
              <a:buClrTx/>
              <a:buSzTx/>
              <a:buFont typeface="Arial"/>
              <a:buChar char="•"/>
              <a:tabLst/>
              <a:defRPr/>
            </a:pP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The telephone element was included so that those without internet access could take part in the survey. This was particularly important for the questions on digital inclusion. However, readers should be aware that insights based on the telephone-only data are less robust because of the smaller base size.</a:t>
            </a:r>
          </a:p>
          <a:p>
            <a:pPr marL="228600" marR="0" lvl="0" indent="-228600" algn="l" defTabSz="914400" rtl="0" eaLnBrk="1" fontAlgn="auto" latinLnBrk="0" hangingPunct="1">
              <a:lnSpc>
                <a:spcPct val="100000"/>
              </a:lnSpc>
              <a:spcBef>
                <a:spcPts val="0"/>
              </a:spcBef>
              <a:spcAft>
                <a:spcPts val="600"/>
              </a:spcAft>
              <a:buClrTx/>
              <a:buSzTx/>
              <a:buFont typeface="Arial"/>
              <a:buChar char="•"/>
              <a:tabLst/>
              <a:defRPr/>
            </a:pP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Each survey is designed to take 15 minutes on average for respondents to complete; however, due to the emotive nature of the topics covered, interviews by telephone tend to take longer than this.</a:t>
            </a:r>
          </a:p>
          <a:p>
            <a:pPr marL="228600" marR="0" lvl="0" indent="-228600" algn="l" defTabSz="914400" rtl="0" eaLnBrk="1" fontAlgn="auto" latinLnBrk="0" hangingPunct="1">
              <a:lnSpc>
                <a:spcPct val="100000"/>
              </a:lnSpc>
              <a:spcBef>
                <a:spcPts val="0"/>
              </a:spcBef>
              <a:spcAft>
                <a:spcPts val="600"/>
              </a:spcAft>
              <a:buClrTx/>
              <a:buSzTx/>
              <a:buFont typeface="Arial"/>
              <a:buChar char="•"/>
              <a:tabLst/>
              <a:defRPr/>
            </a:pP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Quotas are set to ensure the sample broadly reflects the profile of Greater Manchester’s population by gender, age, ethnicity and disability, with further consideration for wider protected and key characteristics. </a:t>
            </a:r>
          </a:p>
          <a:p>
            <a:pPr marL="228600" marR="0" lvl="0" indent="-228600" algn="l" defTabSz="914400" rtl="0" eaLnBrk="1" fontAlgn="auto" latinLnBrk="0" hangingPunct="1">
              <a:lnSpc>
                <a:spcPct val="100000"/>
              </a:lnSpc>
              <a:spcBef>
                <a:spcPts val="0"/>
              </a:spcBef>
              <a:spcAft>
                <a:spcPts val="600"/>
              </a:spcAft>
              <a:buClrTx/>
              <a:buSzTx/>
              <a:buFont typeface="Arial"/>
              <a:buChar char="•"/>
              <a:tabLst/>
              <a:defRPr/>
            </a:pP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Weights have been applied to the data gathered to ensure the sample matches the population profile by age, gender and locality, and to ensure consistency between individual surveys. </a:t>
            </a:r>
          </a:p>
          <a:p>
            <a:pPr marL="0" marR="0" lvl="0" indent="0" algn="l" defTabSz="914400" rtl="0" eaLnBrk="1" fontAlgn="auto" latinLnBrk="0" hangingPunct="1">
              <a:lnSpc>
                <a:spcPct val="90000"/>
              </a:lnSpc>
              <a:spcBef>
                <a:spcPts val="1000"/>
              </a:spcBef>
              <a:spcAft>
                <a:spcPts val="0"/>
              </a:spcAft>
              <a:buClrTx/>
              <a:buSzTx/>
              <a:buNone/>
              <a:tabLst/>
              <a:defRPr/>
            </a:pPr>
            <a:endPar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endParaRPr>
          </a:p>
        </p:txBody>
      </p:sp>
      <p:sp>
        <p:nvSpPr>
          <p:cNvPr id="3" name="TextBox 2">
            <a:extLst>
              <a:ext uri="{FF2B5EF4-FFF2-40B4-BE49-F238E27FC236}">
                <a16:creationId xmlns:a16="http://schemas.microsoft.com/office/drawing/2014/main" id="{2396E029-C601-2337-6C07-2214800E5698}"/>
              </a:ext>
            </a:extLst>
          </p:cNvPr>
          <p:cNvSpPr txBox="1"/>
          <p:nvPr/>
        </p:nvSpPr>
        <p:spPr>
          <a:xfrm>
            <a:off x="361950" y="6223518"/>
            <a:ext cx="11191997" cy="461665"/>
          </a:xfrm>
          <a:prstGeom prst="rect">
            <a:avLst/>
          </a:prstGeom>
          <a:noFill/>
        </p:spPr>
        <p:txBody>
          <a:bodyPr wrap="square" rtlCol="0">
            <a:spAutoFit/>
          </a:bodyPr>
          <a:lstStyle/>
          <a:p>
            <a:r>
              <a:rPr lang="en-GB" sz="1200" dirty="0"/>
              <a:t>* </a:t>
            </a:r>
            <a:r>
              <a:rPr lang="en-GB" sz="1200" dirty="0">
                <a:solidFill>
                  <a:srgbClr val="5C5B5A"/>
                </a:solidFill>
              </a:rPr>
              <a:t>Drawing on learnings from surveys 1 and 2, BMG increased the number of invitations and revised their targeting for the ‘river sampling’ approach in the last four surveys. This has proved effective, particularly in reaching potential respondents at off-peak times to capture the working population outside of core hours. </a:t>
            </a:r>
            <a:endParaRPr kumimoji="0" lang="en-GB" sz="1200" b="0" i="0" u="none" strike="noStrike" kern="1200" cap="none" spc="0" normalizeH="0" baseline="0" noProof="0" dirty="0">
              <a:ln>
                <a:noFill/>
              </a:ln>
              <a:solidFill>
                <a:srgbClr val="5C5B5A"/>
              </a:solidFill>
              <a:effectLst/>
              <a:uLnTx/>
              <a:uFillTx/>
              <a:ea typeface="+mn-ea"/>
              <a:cs typeface="+mn-cs"/>
            </a:endParaRPr>
          </a:p>
        </p:txBody>
      </p:sp>
      <p:sp>
        <p:nvSpPr>
          <p:cNvPr id="6" name="Slide Number Placeholder 4">
            <a:extLst>
              <a:ext uri="{FF2B5EF4-FFF2-40B4-BE49-F238E27FC236}">
                <a16:creationId xmlns:a16="http://schemas.microsoft.com/office/drawing/2014/main" id="{02F6667E-0ED3-42DD-8AED-A92F5D04128C}"/>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4486281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74A2B4-3C0F-81BD-2DD3-0ED0C9C0C01B}"/>
              </a:ext>
            </a:extLst>
          </p:cNvPr>
          <p:cNvSpPr>
            <a:spLocks noGrp="1"/>
          </p:cNvSpPr>
          <p:nvPr>
            <p:ph type="title"/>
          </p:nvPr>
        </p:nvSpPr>
        <p:spPr>
          <a:xfrm>
            <a:off x="586799" y="249698"/>
            <a:ext cx="10515600" cy="693150"/>
          </a:xfrm>
        </p:spPr>
        <p:txBody>
          <a:bodyPr/>
          <a:lstStyle/>
          <a:p>
            <a:r>
              <a:rPr lang="en-GB" dirty="0">
                <a:latin typeface="Arial" panose="020B0604020202020204" pitchFamily="34" charset="0"/>
                <a:cs typeface="Arial" panose="020B0604020202020204" pitchFamily="34" charset="0"/>
              </a:rPr>
              <a:t>Your local area – context</a:t>
            </a:r>
            <a:endParaRPr lang="en-US"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5808E5A-A430-F9BE-050D-2E7DC1DD7D4D}"/>
              </a:ext>
            </a:extLst>
          </p:cNvPr>
          <p:cNvSpPr txBox="1"/>
          <p:nvPr/>
        </p:nvSpPr>
        <p:spPr>
          <a:xfrm>
            <a:off x="776806" y="942848"/>
            <a:ext cx="10515600" cy="4964179"/>
          </a:xfrm>
          <a:prstGeom prst="rect">
            <a:avLst/>
          </a:prstGeom>
          <a:noFill/>
        </p:spPr>
        <p:txBody>
          <a:bodyPr wrap="square" lIns="91440" tIns="45720" rIns="91440" bIns="45720" rtlCol="0" anchor="t">
            <a:spAutoFit/>
          </a:bodyPr>
          <a:lstStyle/>
          <a:p>
            <a:pPr>
              <a:lnSpc>
                <a:spcPct val="114000"/>
              </a:lnSpc>
              <a:spcAft>
                <a:spcPts val="1400"/>
              </a:spcAft>
            </a:pPr>
            <a:r>
              <a:rPr lang="en-GB" sz="1400" dirty="0">
                <a:solidFill>
                  <a:schemeClr val="bg1"/>
                </a:solidFill>
                <a:latin typeface="Arial"/>
                <a:cs typeface="Arial"/>
              </a:rPr>
              <a:t>The May 2023 Residents' Survey includes, for the second time, a number of questions designed to explore residents' experiences of their local area, along with their sense of community, local pride and belonging. In this wave, the survey consolidated our understanding and expanded into some new areas (e.g. transport links within Greater Manchester, and in relation to volunteering / involvement with community groups). </a:t>
            </a:r>
          </a:p>
          <a:p>
            <a:pPr>
              <a:lnSpc>
                <a:spcPct val="114000"/>
              </a:lnSpc>
              <a:spcAft>
                <a:spcPts val="1400"/>
              </a:spcAft>
            </a:pPr>
            <a:r>
              <a:rPr lang="en-GB" sz="1400" dirty="0">
                <a:solidFill>
                  <a:schemeClr val="bg1"/>
                </a:solidFill>
                <a:latin typeface="Arial"/>
                <a:cs typeface="Arial"/>
              </a:rPr>
              <a:t>The questions have been included to explore how this kind of data may be able to inform local monitoring and evaluation of pride in place and life chances interventions (including through the UK Shared Prosperity Fund to invest and empower local communities), as one part of a wider approach.</a:t>
            </a:r>
          </a:p>
          <a:p>
            <a:pPr>
              <a:lnSpc>
                <a:spcPct val="114000"/>
              </a:lnSpc>
              <a:spcAft>
                <a:spcPts val="1400"/>
              </a:spcAft>
            </a:pPr>
            <a:r>
              <a:rPr lang="en-GB" sz="1400" dirty="0">
                <a:solidFill>
                  <a:schemeClr val="bg1"/>
                </a:solidFill>
                <a:latin typeface="Arial"/>
                <a:cs typeface="Arial"/>
              </a:rPr>
              <a:t>Results should be considered exploratory, though w</a:t>
            </a:r>
            <a:r>
              <a:rPr lang="en-GB" sz="1400" dirty="0">
                <a:solidFill>
                  <a:schemeClr val="bg1"/>
                </a:solidFill>
              </a:rPr>
              <a:t>e aim to grow the base of evidence over subsequent surveys. Initially, the results will highlight potential trends and indicators which individual localities can explore in greater detail. Over time, we will be able to provide greater depth on which groups are likely to be more affected by the issues explored, highlighting those where more investigation would prove useful. </a:t>
            </a:r>
            <a:endParaRPr lang="en-GB" sz="1400" dirty="0">
              <a:solidFill>
                <a:schemeClr val="bg1"/>
              </a:solidFill>
              <a:cs typeface="Arial"/>
            </a:endParaRPr>
          </a:p>
          <a:p>
            <a:pPr>
              <a:lnSpc>
                <a:spcPct val="114000"/>
              </a:lnSpc>
              <a:spcAft>
                <a:spcPts val="1400"/>
              </a:spcAft>
            </a:pPr>
            <a:r>
              <a:rPr lang="en-GB" sz="1400" dirty="0">
                <a:solidFill>
                  <a:schemeClr val="bg1"/>
                </a:solidFill>
                <a:latin typeface="Arial"/>
                <a:cs typeface="Arial"/>
              </a:rPr>
              <a:t>Benchmarks, where included, reflect October 2021-September 2022 England figures from the DCMS' Community Life Survey*. The DCMS survey is conducted through self-completion, either online or on a paper questionnaire. This is comparable with the Residents’ Survey, which is either self-conducted online or through a telephone interview. </a:t>
            </a:r>
            <a:endParaRPr lang="en-GB" sz="1550" b="1" dirty="0">
              <a:solidFill>
                <a:schemeClr val="bg1"/>
              </a:solidFill>
              <a:cs typeface="Calibri" panose="020F0502020204030204"/>
            </a:endParaRPr>
          </a:p>
          <a:p>
            <a:endParaRPr lang="en-GB" sz="1550" b="1" dirty="0">
              <a:solidFill>
                <a:schemeClr val="bg1"/>
              </a:solidFill>
              <a:cs typeface="Calibri" panose="020F0502020204030204"/>
            </a:endParaRPr>
          </a:p>
          <a:p>
            <a:pPr marL="742950" lvl="1" indent="-285750">
              <a:buFont typeface="Arial" panose="020B0604020202020204" pitchFamily="34" charset="0"/>
              <a:buChar char="•"/>
            </a:pPr>
            <a:endParaRPr lang="en-GB" sz="1550" dirty="0">
              <a:solidFill>
                <a:schemeClr val="bg1"/>
              </a:solidFill>
            </a:endParaRPr>
          </a:p>
          <a:p>
            <a:pPr marL="742950" lvl="1" indent="-285750">
              <a:buFont typeface="Arial" panose="020B0604020202020204" pitchFamily="34" charset="0"/>
              <a:buChar char="•"/>
            </a:pPr>
            <a:endParaRPr lang="en-GB" sz="1550" dirty="0">
              <a:solidFill>
                <a:schemeClr val="bg1"/>
              </a:solidFill>
              <a:cs typeface="Calibri" panose="020F0502020204030204"/>
            </a:endParaRPr>
          </a:p>
        </p:txBody>
      </p:sp>
      <p:sp>
        <p:nvSpPr>
          <p:cNvPr id="3" name="Text Placeholder 4">
            <a:extLst>
              <a:ext uri="{FF2B5EF4-FFF2-40B4-BE49-F238E27FC236}">
                <a16:creationId xmlns:a16="http://schemas.microsoft.com/office/drawing/2014/main" id="{F35CD49A-8265-44EC-74BC-15EC5E47D64B}"/>
              </a:ext>
            </a:extLst>
          </p:cNvPr>
          <p:cNvSpPr>
            <a:spLocks noGrp="1"/>
          </p:cNvSpPr>
          <p:nvPr>
            <p:ph type="body" sz="quarter" idx="11"/>
          </p:nvPr>
        </p:nvSpPr>
        <p:spPr>
          <a:xfrm>
            <a:off x="586799" y="6274800"/>
            <a:ext cx="11017826" cy="382588"/>
          </a:xfrm>
        </p:spPr>
        <p:txBody>
          <a:bodyPr vert="horz" lIns="91440" tIns="45720" rIns="91440" bIns="45720" rtlCol="0" anchor="t">
            <a:normAutofit fontScale="85000" lnSpcReduction="20000"/>
          </a:bodyPr>
          <a:lstStyle/>
          <a:p>
            <a:r>
              <a:rPr lang="en-GB" sz="1200" dirty="0">
                <a:latin typeface="Arial"/>
                <a:cs typeface="Arial"/>
              </a:rPr>
              <a:t>*</a:t>
            </a:r>
            <a:r>
              <a:rPr lang="en-GB" sz="1400" dirty="0">
                <a:ea typeface="+mn-lt"/>
                <a:cs typeface="+mn-lt"/>
              </a:rPr>
              <a:t> Comparisons are from the October 2021-September 2022 England figures from the DCMS Community Life Survey 2021/22, full results online</a:t>
            </a:r>
            <a:r>
              <a:rPr lang="en-GB" sz="1400" b="1" dirty="0">
                <a:ea typeface="+mn-lt"/>
                <a:cs typeface="+mn-lt"/>
              </a:rPr>
              <a:t> </a:t>
            </a:r>
            <a:r>
              <a:rPr lang="en-GB" sz="1400" b="1" dirty="0">
                <a:ea typeface="+mn-lt"/>
                <a:cs typeface="+mn-lt"/>
                <a:hlinkClick r:id="rId3"/>
              </a:rPr>
              <a:t>here</a:t>
            </a:r>
            <a:r>
              <a:rPr lang="en-GB" sz="1400" b="1" dirty="0">
                <a:ea typeface="+mn-lt"/>
                <a:cs typeface="+mn-lt"/>
              </a:rPr>
              <a:t>.</a:t>
            </a:r>
            <a:r>
              <a:rPr lang="en-GB" sz="1400" dirty="0">
                <a:ea typeface="+mn-lt"/>
                <a:cs typeface="+mn-lt"/>
              </a:rPr>
              <a:t> Wider details on the DCMS survey methodology are available</a:t>
            </a:r>
            <a:r>
              <a:rPr lang="en-GB" sz="1400" b="1" dirty="0">
                <a:ea typeface="+mn-lt"/>
                <a:cs typeface="+mn-lt"/>
              </a:rPr>
              <a:t> </a:t>
            </a:r>
            <a:r>
              <a:rPr lang="en-GB" sz="1400" b="1" dirty="0">
                <a:ea typeface="+mn-lt"/>
                <a:cs typeface="+mn-lt"/>
                <a:hlinkClick r:id="rId4"/>
              </a:rPr>
              <a:t>here</a:t>
            </a:r>
            <a:r>
              <a:rPr lang="en-GB" sz="1400" b="1" dirty="0">
                <a:ea typeface="+mn-lt"/>
                <a:cs typeface="+mn-lt"/>
              </a:rPr>
              <a:t>. </a:t>
            </a:r>
            <a:endParaRPr lang="en-GB" sz="1000" b="1" dirty="0">
              <a:solidFill>
                <a:srgbClr val="0000EE"/>
              </a:solidFill>
              <a:latin typeface="Segoe UI"/>
              <a:cs typeface="Segoe UI"/>
            </a:endParaRPr>
          </a:p>
        </p:txBody>
      </p:sp>
    </p:spTree>
    <p:extLst>
      <p:ext uri="{BB962C8B-B14F-4D97-AF65-F5344CB8AC3E}">
        <p14:creationId xmlns:p14="http://schemas.microsoft.com/office/powerpoint/2010/main" val="18832492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74A2B4-3C0F-81BD-2DD3-0ED0C9C0C01B}"/>
              </a:ext>
            </a:extLst>
          </p:cNvPr>
          <p:cNvSpPr>
            <a:spLocks noGrp="1"/>
          </p:cNvSpPr>
          <p:nvPr>
            <p:ph type="title"/>
          </p:nvPr>
        </p:nvSpPr>
        <p:spPr>
          <a:xfrm>
            <a:off x="586799" y="135398"/>
            <a:ext cx="10515600" cy="693150"/>
          </a:xfrm>
        </p:spPr>
        <p:txBody>
          <a:bodyPr/>
          <a:lstStyle/>
          <a:p>
            <a:r>
              <a:rPr lang="en-GB" dirty="0">
                <a:latin typeface="Arial" panose="020B0604020202020204" pitchFamily="34" charset="0"/>
                <a:cs typeface="Arial" panose="020B0604020202020204" pitchFamily="34" charset="0"/>
              </a:rPr>
              <a:t>Your Local Area – key findings</a:t>
            </a:r>
            <a:endParaRPr lang="en-US"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5808E5A-A430-F9BE-050D-2E7DC1DD7D4D}"/>
              </a:ext>
            </a:extLst>
          </p:cNvPr>
          <p:cNvSpPr txBox="1"/>
          <p:nvPr/>
        </p:nvSpPr>
        <p:spPr>
          <a:xfrm>
            <a:off x="152401" y="612713"/>
            <a:ext cx="11892950" cy="5587171"/>
          </a:xfrm>
          <a:prstGeom prst="rect">
            <a:avLst/>
          </a:prstGeom>
          <a:noFill/>
        </p:spPr>
        <p:txBody>
          <a:bodyPr wrap="square" lIns="91440" tIns="45720" rIns="91440" bIns="45720" rtlCol="0" anchor="t">
            <a:spAutoFit/>
          </a:bodyPr>
          <a:lstStyle/>
          <a:p>
            <a:pPr>
              <a:spcAft>
                <a:spcPts val="600"/>
              </a:spcAft>
            </a:pPr>
            <a:r>
              <a:rPr lang="en-GB" sz="1600" b="1" dirty="0">
                <a:solidFill>
                  <a:schemeClr val="bg1"/>
                </a:solidFill>
                <a:latin typeface="Arial"/>
                <a:cs typeface="Arial"/>
              </a:rPr>
              <a:t>OVERALL SATISFACTION WITH LOCAL AREA</a:t>
            </a:r>
          </a:p>
          <a:p>
            <a:pPr marL="742950" lvl="1" indent="-285750">
              <a:lnSpc>
                <a:spcPct val="114000"/>
              </a:lnSpc>
              <a:spcAft>
                <a:spcPts val="1200"/>
              </a:spcAft>
              <a:buFont typeface="Arial" panose="020B0604020202020204" pitchFamily="34" charset="0"/>
              <a:buChar char="•"/>
            </a:pPr>
            <a:r>
              <a:rPr lang="en-GB" sz="1400" dirty="0">
                <a:solidFill>
                  <a:schemeClr val="bg1"/>
                </a:solidFill>
                <a:latin typeface="Arial"/>
                <a:cs typeface="Arial"/>
              </a:rPr>
              <a:t>Overall, 76% of respondents are satisfied with their local area as a place to live. This includes a quarter (27%) saying they are very satisfied. National figures in the Community Life Survey report similar levels of satisfaction (76%)  </a:t>
            </a:r>
            <a:endParaRPr lang="en-GB" sz="1400" dirty="0">
              <a:solidFill>
                <a:schemeClr val="bg1"/>
              </a:solidFill>
              <a:latin typeface="Arial" panose="020B0604020202020204" pitchFamily="34" charset="0"/>
              <a:cs typeface="Arial" panose="020B0604020202020204" pitchFamily="34" charset="0"/>
            </a:endParaRPr>
          </a:p>
          <a:p>
            <a:pPr>
              <a:lnSpc>
                <a:spcPct val="114000"/>
              </a:lnSpc>
              <a:spcAft>
                <a:spcPts val="600"/>
              </a:spcAft>
            </a:pPr>
            <a:r>
              <a:rPr lang="en-GB" sz="1600" b="1" dirty="0">
                <a:solidFill>
                  <a:schemeClr val="bg1"/>
                </a:solidFill>
                <a:latin typeface="Arial"/>
                <a:cs typeface="Arial"/>
              </a:rPr>
              <a:t>RECOMMENDING THE AREA</a:t>
            </a:r>
            <a:endParaRPr lang="en-GB" sz="1600" dirty="0">
              <a:solidFill>
                <a:schemeClr val="bg1"/>
              </a:solidFill>
              <a:latin typeface="Arial"/>
              <a:cs typeface="Arial"/>
            </a:endParaRPr>
          </a:p>
          <a:p>
            <a:pPr marL="742950" lvl="1" indent="-285750">
              <a:lnSpc>
                <a:spcPct val="114000"/>
              </a:lnSpc>
              <a:spcAft>
                <a:spcPts val="1200"/>
              </a:spcAft>
              <a:buFont typeface="Arial" panose="020B0604020202020204" pitchFamily="34" charset="0"/>
              <a:buChar char="•"/>
            </a:pPr>
            <a:r>
              <a:rPr lang="en-GB" sz="1400" dirty="0">
                <a:solidFill>
                  <a:schemeClr val="bg1"/>
                </a:solidFill>
                <a:latin typeface="Arial"/>
                <a:cs typeface="Arial"/>
              </a:rPr>
              <a:t>Over three quarters (77%) of respondents agree they would recommend their local area as a place to live, but 1 in 5 (20%) say otherwise</a:t>
            </a:r>
          </a:p>
          <a:p>
            <a:pPr>
              <a:lnSpc>
                <a:spcPct val="114000"/>
              </a:lnSpc>
              <a:spcAft>
                <a:spcPts val="1200"/>
              </a:spcAft>
            </a:pPr>
            <a:r>
              <a:rPr lang="en-GB" sz="1600" b="1" dirty="0">
                <a:solidFill>
                  <a:schemeClr val="bg1"/>
                </a:solidFill>
                <a:latin typeface="Arial"/>
                <a:cs typeface="Arial"/>
              </a:rPr>
              <a:t>NEIGHBOURHOOD AND COMMUNITY </a:t>
            </a:r>
          </a:p>
          <a:p>
            <a:pPr marL="742950" lvl="1" indent="-285750">
              <a:spcAft>
                <a:spcPts val="600"/>
              </a:spcAft>
              <a:buFont typeface="Arial" panose="020B0604020202020204" pitchFamily="34" charset="0"/>
              <a:buChar char="•"/>
            </a:pPr>
            <a:r>
              <a:rPr lang="en-GB" sz="1400" dirty="0">
                <a:solidFill>
                  <a:schemeClr val="bg1"/>
                </a:solidFill>
                <a:latin typeface="Arial"/>
                <a:cs typeface="Arial"/>
              </a:rPr>
              <a:t>79% of respondents agree that their local area is a place where people from different backgrounds get on well together; 71% agree that their local area is a place where people look out for each other</a:t>
            </a:r>
          </a:p>
          <a:p>
            <a:pPr marL="742950" lvl="1" indent="-285750">
              <a:lnSpc>
                <a:spcPct val="113999"/>
              </a:lnSpc>
              <a:spcAft>
                <a:spcPts val="600"/>
              </a:spcAft>
              <a:buFont typeface="Arial,Sans-Serif" panose="020B0604020202020204" pitchFamily="34" charset="0"/>
              <a:buChar char="•"/>
            </a:pPr>
            <a:r>
              <a:rPr lang="en-GB" sz="1400" dirty="0">
                <a:solidFill>
                  <a:schemeClr val="bg1"/>
                </a:solidFill>
                <a:latin typeface="Arial"/>
                <a:cs typeface="Arial"/>
              </a:rPr>
              <a:t>69% of respondents are proud of their local area, while over half (57%) agree that their local area is well maintained</a:t>
            </a:r>
            <a:endParaRPr lang="en-US" sz="1400" dirty="0">
              <a:solidFill>
                <a:schemeClr val="bg1"/>
              </a:solidFill>
              <a:latin typeface="Arial"/>
              <a:cs typeface="Arial"/>
            </a:endParaRPr>
          </a:p>
          <a:p>
            <a:pPr marL="742950" lvl="1" indent="-285750">
              <a:lnSpc>
                <a:spcPct val="113999"/>
              </a:lnSpc>
              <a:spcAft>
                <a:spcPts val="600"/>
              </a:spcAft>
              <a:buFont typeface="Arial,Sans-Serif" panose="020B0604020202020204" pitchFamily="34" charset="0"/>
              <a:buChar char="•"/>
            </a:pPr>
            <a:r>
              <a:rPr lang="en-GB" sz="1400" dirty="0">
                <a:solidFill>
                  <a:schemeClr val="bg1"/>
                </a:solidFill>
                <a:latin typeface="Arial"/>
                <a:cs typeface="Arial"/>
              </a:rPr>
              <a:t>8 in 10 (80%) want to have a say about what happens in their local area, whereas only half that number (42%) feel that they do have a say about what happens in their local area.</a:t>
            </a:r>
            <a:endParaRPr lang="en-US" sz="1400" dirty="0">
              <a:solidFill>
                <a:schemeClr val="bg1"/>
              </a:solidFill>
              <a:latin typeface="Arial"/>
              <a:cs typeface="Arial"/>
            </a:endParaRPr>
          </a:p>
          <a:p>
            <a:pPr marL="742950" lvl="1" indent="-285750">
              <a:lnSpc>
                <a:spcPct val="113999"/>
              </a:lnSpc>
              <a:spcAft>
                <a:spcPts val="1200"/>
              </a:spcAft>
              <a:buFont typeface="Arial,Sans-Serif" panose="020B0604020202020204" pitchFamily="34" charset="0"/>
              <a:buChar char="•"/>
            </a:pPr>
            <a:r>
              <a:rPr lang="en-GB" sz="1400" dirty="0">
                <a:solidFill>
                  <a:schemeClr val="bg1"/>
                </a:solidFill>
                <a:latin typeface="Arial"/>
                <a:cs typeface="Arial"/>
              </a:rPr>
              <a:t>79% agree that there are people who would be there for them if they needed help, and 76% agree that there are people in their area they can socialise with</a:t>
            </a:r>
          </a:p>
          <a:p>
            <a:pPr marL="742950" lvl="1" indent="-285750">
              <a:lnSpc>
                <a:spcPct val="113999"/>
              </a:lnSpc>
              <a:spcAft>
                <a:spcPts val="1200"/>
              </a:spcAft>
              <a:buFont typeface="Arial,Sans-Serif" panose="020B0604020202020204" pitchFamily="34" charset="0"/>
              <a:buChar char="•"/>
            </a:pPr>
            <a:r>
              <a:rPr lang="en-GB" sz="1400" dirty="0">
                <a:solidFill>
                  <a:schemeClr val="bg1"/>
                </a:solidFill>
                <a:latin typeface="Arial"/>
                <a:cs typeface="Arial"/>
              </a:rPr>
              <a:t>71% of parents are satisfied with schools and colleges in their local area, this figure rises to 81% of parents with children in early years. 64% of parents with children in secondary schools are satisfied</a:t>
            </a:r>
            <a:endParaRPr lang="en-GB" dirty="0">
              <a:solidFill>
                <a:schemeClr val="bg1"/>
              </a:solidFill>
            </a:endParaRPr>
          </a:p>
          <a:p>
            <a:pPr marL="742950" lvl="1" indent="-285750">
              <a:spcAft>
                <a:spcPts val="1200"/>
              </a:spcAft>
              <a:buFont typeface="Arial" panose="020B0604020202020204" pitchFamily="34" charset="0"/>
              <a:buChar char="•"/>
            </a:pPr>
            <a:r>
              <a:rPr lang="en-GB" sz="1400" dirty="0">
                <a:solidFill>
                  <a:schemeClr val="bg1"/>
                </a:solidFill>
                <a:latin typeface="Arial"/>
                <a:cs typeface="Arial"/>
              </a:rPr>
              <a:t>With regards to transport links, just 65% of respondents are satisfied with the availability of public transport in their local area, with 58% being satisfied with the bus services (58%) in their local area. Around a third are satisfied with the conditions of roads (32%) and the cycle lanes / routes (34%)</a:t>
            </a:r>
          </a:p>
        </p:txBody>
      </p:sp>
      <p:sp>
        <p:nvSpPr>
          <p:cNvPr id="5" name="Text Placeholder 4">
            <a:extLst>
              <a:ext uri="{FF2B5EF4-FFF2-40B4-BE49-F238E27FC236}">
                <a16:creationId xmlns:a16="http://schemas.microsoft.com/office/drawing/2014/main" id="{93E2A203-5A15-40F7-BBF9-CC7594468C43}"/>
              </a:ext>
            </a:extLst>
          </p:cNvPr>
          <p:cNvSpPr>
            <a:spLocks noGrp="1"/>
          </p:cNvSpPr>
          <p:nvPr>
            <p:ph type="body" sz="quarter" idx="11"/>
          </p:nvPr>
        </p:nvSpPr>
        <p:spPr>
          <a:xfrm>
            <a:off x="596825" y="6322833"/>
            <a:ext cx="11017826" cy="635430"/>
          </a:xfrm>
        </p:spPr>
        <p:txBody>
          <a:bodyPr>
            <a:noAutofit/>
          </a:bodyPr>
          <a:lstStyle/>
          <a:p>
            <a:r>
              <a:rPr lang="en-GB" sz="1000" dirty="0">
                <a:solidFill>
                  <a:schemeClr val="bg1"/>
                </a:solidFill>
                <a:latin typeface="Arial" panose="020B0604020202020204" pitchFamily="34" charset="0"/>
                <a:ea typeface="+mn-lt"/>
                <a:cs typeface="Arial" panose="020B0604020202020204" pitchFamily="34" charset="0"/>
              </a:rPr>
              <a:t>* Comparisons are from the October 2021-September 2022 England figures from the DCMS Community Life Survey</a:t>
            </a:r>
          </a:p>
        </p:txBody>
      </p:sp>
    </p:spTree>
    <p:extLst>
      <p:ext uri="{BB962C8B-B14F-4D97-AF65-F5344CB8AC3E}">
        <p14:creationId xmlns:p14="http://schemas.microsoft.com/office/powerpoint/2010/main" val="143389923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descr="Stacked bar chart showing the proportion of Greater Manchester residents who would recommend their local area as a place to live. 77% would recommend their local area as a place to live. ">
            <a:extLst>
              <a:ext uri="{FF2B5EF4-FFF2-40B4-BE49-F238E27FC236}">
                <a16:creationId xmlns:a16="http://schemas.microsoft.com/office/drawing/2014/main" id="{A1A68F02-C6A1-0973-5598-DB75CD100185}"/>
              </a:ext>
            </a:extLst>
          </p:cNvPr>
          <p:cNvGraphicFramePr/>
          <p:nvPr>
            <p:extLst>
              <p:ext uri="{D42A27DB-BD31-4B8C-83A1-F6EECF244321}">
                <p14:modId xmlns:p14="http://schemas.microsoft.com/office/powerpoint/2010/main" val="1173236905"/>
              </p:ext>
            </p:extLst>
          </p:nvPr>
        </p:nvGraphicFramePr>
        <p:xfrm>
          <a:off x="6364713" y="1047750"/>
          <a:ext cx="5454869" cy="52730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descr="Stacked bar chart showing satisfaction with their local area as a place to live. 76% are satisfied with their local area as a place to live, compared to 76% of the English average. ">
            <a:extLst>
              <a:ext uri="{FF2B5EF4-FFF2-40B4-BE49-F238E27FC236}">
                <a16:creationId xmlns:a16="http://schemas.microsoft.com/office/drawing/2014/main" id="{D16A2566-5754-B08D-73D8-0ED76AEB3BF9}"/>
              </a:ext>
            </a:extLst>
          </p:cNvPr>
          <p:cNvGraphicFramePr/>
          <p:nvPr>
            <p:extLst>
              <p:ext uri="{D42A27DB-BD31-4B8C-83A1-F6EECF244321}">
                <p14:modId xmlns:p14="http://schemas.microsoft.com/office/powerpoint/2010/main" val="3319666830"/>
              </p:ext>
            </p:extLst>
          </p:nvPr>
        </p:nvGraphicFramePr>
        <p:xfrm>
          <a:off x="482469" y="1047750"/>
          <a:ext cx="5454869" cy="5273038"/>
        </p:xfrm>
        <a:graphic>
          <a:graphicData uri="http://schemas.openxmlformats.org/drawingml/2006/chart">
            <c:chart xmlns:c="http://schemas.openxmlformats.org/drawingml/2006/chart" xmlns:r="http://schemas.openxmlformats.org/officeDocument/2006/relationships" r:id="rId3"/>
          </a:graphicData>
        </a:graphic>
      </p:graphicFrame>
      <p:sp>
        <p:nvSpPr>
          <p:cNvPr id="20" name="Slide Number Placeholder 4">
            <a:extLst>
              <a:ext uri="{FF2B5EF4-FFF2-40B4-BE49-F238E27FC236}">
                <a16:creationId xmlns:a16="http://schemas.microsoft.com/office/drawing/2014/main" id="{E6E261CB-1C13-4C31-B8DB-D1530586103B}"/>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52</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18" name="Title 3">
            <a:extLst>
              <a:ext uri="{FF2B5EF4-FFF2-40B4-BE49-F238E27FC236}">
                <a16:creationId xmlns:a16="http://schemas.microsoft.com/office/drawing/2014/main" id="{0258258D-36B1-9109-705C-F288CF3A6066}"/>
              </a:ext>
            </a:extLst>
          </p:cNvPr>
          <p:cNvSpPr>
            <a:spLocks noGrp="1"/>
          </p:cNvSpPr>
          <p:nvPr>
            <p:ph type="title"/>
          </p:nvPr>
        </p:nvSpPr>
        <p:spPr>
          <a:xfrm>
            <a:off x="261334" y="161914"/>
            <a:ext cx="10515600" cy="307777"/>
          </a:xfrm>
          <a:noFill/>
        </p:spPr>
        <p:txBody>
          <a:bodyPr wrap="square" lIns="0" tIns="0" rIns="0" bIns="0" rtlCol="0">
            <a:spAutoFit/>
          </a:bodyPr>
          <a:lstStyle/>
          <a:p>
            <a:pPr>
              <a:lnSpc>
                <a:spcPct val="100000"/>
              </a:lnSpc>
              <a:spcBef>
                <a:spcPts val="0"/>
              </a:spcBef>
            </a:pPr>
            <a:r>
              <a:rPr lang="en-GB" sz="2000" b="1" dirty="0">
                <a:solidFill>
                  <a:srgbClr val="5C5B5A"/>
                </a:solidFill>
                <a:latin typeface="Arial"/>
                <a:ea typeface="+mn-ea"/>
                <a:cs typeface="+mn-cs"/>
              </a:rPr>
              <a:t>Summary: Satisfaction with local area</a:t>
            </a:r>
          </a:p>
        </p:txBody>
      </p:sp>
      <p:cxnSp>
        <p:nvCxnSpPr>
          <p:cNvPr id="9" name="Straight Connector 8">
            <a:extLst>
              <a:ext uri="{FF2B5EF4-FFF2-40B4-BE49-F238E27FC236}">
                <a16:creationId xmlns:a16="http://schemas.microsoft.com/office/drawing/2014/main" id="{578CB801-CC7B-1E91-EEFC-C588F459446C}"/>
              </a:ext>
              <a:ext uri="{C183D7F6-B498-43B3-948B-1728B52AA6E4}">
                <adec:decorative xmlns:adec="http://schemas.microsoft.com/office/drawing/2017/decorative" val="1"/>
              </a:ext>
            </a:extLst>
          </p:cNvPr>
          <p:cNvCxnSpPr>
            <a:cxnSpLocks/>
          </p:cNvCxnSpPr>
          <p:nvPr/>
        </p:nvCxnSpPr>
        <p:spPr>
          <a:xfrm>
            <a:off x="6019061" y="2032986"/>
            <a:ext cx="0" cy="3872100"/>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
        <p:nvSpPr>
          <p:cNvPr id="12" name="TextBox 11">
            <a:extLst>
              <a:ext uri="{FF2B5EF4-FFF2-40B4-BE49-F238E27FC236}">
                <a16:creationId xmlns:a16="http://schemas.microsoft.com/office/drawing/2014/main" id="{8DF7E580-31D9-6F6C-E056-20DBDBBC30DA}"/>
              </a:ext>
            </a:extLst>
          </p:cNvPr>
          <p:cNvSpPr txBox="1"/>
          <p:nvPr/>
        </p:nvSpPr>
        <p:spPr>
          <a:xfrm>
            <a:off x="561976" y="954604"/>
            <a:ext cx="5375362" cy="553998"/>
          </a:xfrm>
          <a:prstGeom prst="rect">
            <a:avLst/>
          </a:prstGeom>
          <a:noFill/>
        </p:spPr>
        <p:txBody>
          <a:bodyPr wrap="square" rtlCol="0">
            <a:spAutoFit/>
          </a:bodyPr>
          <a:lstStyle/>
          <a:p>
            <a:pPr algn="ctr"/>
            <a:r>
              <a:rPr lang="en-GB" sz="1500" b="1" dirty="0">
                <a:solidFill>
                  <a:srgbClr val="5C5B5A"/>
                </a:solidFill>
                <a:latin typeface="Arial"/>
              </a:rPr>
              <a:t>Around three quarters (76%) of respondents say that they are satisfied with their local area as a place to live</a:t>
            </a:r>
          </a:p>
        </p:txBody>
      </p:sp>
      <p:sp>
        <p:nvSpPr>
          <p:cNvPr id="13" name="TextBox 12">
            <a:extLst>
              <a:ext uri="{FF2B5EF4-FFF2-40B4-BE49-F238E27FC236}">
                <a16:creationId xmlns:a16="http://schemas.microsoft.com/office/drawing/2014/main" id="{CB0EEFBD-33A6-D6C6-5003-225B66D8F0E6}"/>
              </a:ext>
            </a:extLst>
          </p:cNvPr>
          <p:cNvSpPr txBox="1"/>
          <p:nvPr/>
        </p:nvSpPr>
        <p:spPr>
          <a:xfrm>
            <a:off x="6500074" y="954604"/>
            <a:ext cx="5309797" cy="553998"/>
          </a:xfrm>
          <a:prstGeom prst="rect">
            <a:avLst/>
          </a:prstGeom>
          <a:noFill/>
        </p:spPr>
        <p:txBody>
          <a:bodyPr wrap="square" rtlCol="0">
            <a:spAutoFit/>
          </a:bodyPr>
          <a:lstStyle/>
          <a:p>
            <a:pPr algn="ctr"/>
            <a:r>
              <a:rPr lang="en-GB" sz="1500" b="1" dirty="0">
                <a:solidFill>
                  <a:srgbClr val="5C5B5A"/>
                </a:solidFill>
                <a:latin typeface="Arial"/>
              </a:rPr>
              <a:t>Over three quarters (77%) of respondents agree that they would recommend their local area as a place to live</a:t>
            </a:r>
          </a:p>
        </p:txBody>
      </p:sp>
      <p:sp>
        <p:nvSpPr>
          <p:cNvPr id="3" name="Right Brace 2">
            <a:extLst>
              <a:ext uri="{FF2B5EF4-FFF2-40B4-BE49-F238E27FC236}">
                <a16:creationId xmlns:a16="http://schemas.microsoft.com/office/drawing/2014/main" id="{33B34C34-6CD9-3F36-85B6-D91FE5C488A7}"/>
              </a:ext>
              <a:ext uri="{C183D7F6-B498-43B3-948B-1728B52AA6E4}">
                <adec:decorative xmlns:adec="http://schemas.microsoft.com/office/drawing/2017/decorative" val="1"/>
              </a:ext>
            </a:extLst>
          </p:cNvPr>
          <p:cNvSpPr/>
          <p:nvPr/>
        </p:nvSpPr>
        <p:spPr>
          <a:xfrm>
            <a:off x="1951014" y="1755894"/>
            <a:ext cx="165107" cy="2016005"/>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5" name="Right Brace 14">
            <a:extLst>
              <a:ext uri="{FF2B5EF4-FFF2-40B4-BE49-F238E27FC236}">
                <a16:creationId xmlns:a16="http://schemas.microsoft.com/office/drawing/2014/main" id="{BF435EFF-FD38-B6C6-22DF-0F033F665A27}"/>
              </a:ext>
              <a:ext uri="{C183D7F6-B498-43B3-948B-1728B52AA6E4}">
                <adec:decorative xmlns:adec="http://schemas.microsoft.com/office/drawing/2017/decorative" val="1"/>
              </a:ext>
            </a:extLst>
          </p:cNvPr>
          <p:cNvSpPr/>
          <p:nvPr/>
        </p:nvSpPr>
        <p:spPr>
          <a:xfrm>
            <a:off x="8510486" y="1743544"/>
            <a:ext cx="212364" cy="2154686"/>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6" name="TextBox 15">
            <a:extLst>
              <a:ext uri="{FF2B5EF4-FFF2-40B4-BE49-F238E27FC236}">
                <a16:creationId xmlns:a16="http://schemas.microsoft.com/office/drawing/2014/main" id="{A846061E-C53E-C3B3-7E32-D6FE3CC12058}"/>
              </a:ext>
            </a:extLst>
          </p:cNvPr>
          <p:cNvSpPr txBox="1"/>
          <p:nvPr/>
        </p:nvSpPr>
        <p:spPr>
          <a:xfrm>
            <a:off x="2017441" y="2610007"/>
            <a:ext cx="734984" cy="307777"/>
          </a:xfrm>
          <a:prstGeom prst="rect">
            <a:avLst/>
          </a:prstGeom>
          <a:noFill/>
        </p:spPr>
        <p:txBody>
          <a:bodyPr wrap="square" rtlCol="0">
            <a:spAutoFit/>
          </a:bodyPr>
          <a:lstStyle/>
          <a:p>
            <a:pPr algn="ctr"/>
            <a:r>
              <a:rPr lang="en-GB" sz="1400" b="1" dirty="0">
                <a:solidFill>
                  <a:srgbClr val="5C5B5A"/>
                </a:solidFill>
                <a:latin typeface="Arial"/>
              </a:rPr>
              <a:t>72%</a:t>
            </a:r>
          </a:p>
        </p:txBody>
      </p:sp>
      <p:sp>
        <p:nvSpPr>
          <p:cNvPr id="17" name="TextBox 16">
            <a:extLst>
              <a:ext uri="{FF2B5EF4-FFF2-40B4-BE49-F238E27FC236}">
                <a16:creationId xmlns:a16="http://schemas.microsoft.com/office/drawing/2014/main" id="{F86A1A03-2D9F-47B8-282D-6D8883F8C6A7}"/>
              </a:ext>
            </a:extLst>
          </p:cNvPr>
          <p:cNvSpPr txBox="1"/>
          <p:nvPr/>
        </p:nvSpPr>
        <p:spPr>
          <a:xfrm>
            <a:off x="8706948" y="2662097"/>
            <a:ext cx="700350" cy="307777"/>
          </a:xfrm>
          <a:prstGeom prst="rect">
            <a:avLst/>
          </a:prstGeom>
          <a:noFill/>
        </p:spPr>
        <p:txBody>
          <a:bodyPr wrap="square" rtlCol="0">
            <a:spAutoFit/>
          </a:bodyPr>
          <a:lstStyle/>
          <a:p>
            <a:pPr algn="ctr"/>
            <a:r>
              <a:rPr lang="en-GB" sz="1400" b="1" dirty="0">
                <a:solidFill>
                  <a:srgbClr val="5C5B5A"/>
                </a:solidFill>
                <a:latin typeface="Arial"/>
              </a:rPr>
              <a:t>77%</a:t>
            </a:r>
          </a:p>
        </p:txBody>
      </p:sp>
      <p:sp>
        <p:nvSpPr>
          <p:cNvPr id="14" name="Footer Placeholder 4">
            <a:extLst>
              <a:ext uri="{FF2B5EF4-FFF2-40B4-BE49-F238E27FC236}">
                <a16:creationId xmlns:a16="http://schemas.microsoft.com/office/drawing/2014/main" id="{7C2C0539-6055-477E-B6BF-5C95DFB8310D}"/>
              </a:ext>
            </a:extLst>
          </p:cNvPr>
          <p:cNvSpPr txBox="1">
            <a:spLocks/>
          </p:cNvSpPr>
          <p:nvPr/>
        </p:nvSpPr>
        <p:spPr>
          <a:xfrm>
            <a:off x="391549" y="6370972"/>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LA2. Overall, how satisfied or dissatisfied are you with your local area as a place to live? LA3. To what extent do you agree or disagree with the statement: I would recommend my local area as a good place to live. </a:t>
            </a:r>
            <a:r>
              <a:rPr lang="en-GB" sz="1000" dirty="0">
                <a:solidFill>
                  <a:srgbClr val="FFFFFF">
                    <a:lumMod val="50000"/>
                  </a:srgbClr>
                </a:solidFill>
                <a:latin typeface="Arial"/>
                <a:cs typeface="Arial" panose="020B0604020202020204" pitchFamily="34" charset="0"/>
              </a:rPr>
              <a:t>Unweighted base: Survey 6, 1767 (Valid responses) 1767</a:t>
            </a: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 (All responses), Survey 7, 1488 (All responses). England benchmarking from DCMS Community Life Survey 2021. *Only valid responses shown</a:t>
            </a:r>
            <a:endParaRPr kumimoji="0" lang="en-GB" sz="1000" b="0" i="1" u="none" strike="noStrike" kern="1200" cap="none" spc="0" normalizeH="0" baseline="0" noProof="0" dirty="0">
              <a:ln>
                <a:noFill/>
              </a:ln>
              <a:solidFill>
                <a:srgbClr val="0039A6"/>
              </a:solidFill>
              <a:effectLst/>
              <a:uLnTx/>
              <a:uFillTx/>
              <a:latin typeface="Arial"/>
              <a:ea typeface="+mn-ea"/>
              <a:cs typeface="Arial" panose="020B0604020202020204" pitchFamily="34" charset="0"/>
            </a:endParaRPr>
          </a:p>
        </p:txBody>
      </p:sp>
      <p:sp>
        <p:nvSpPr>
          <p:cNvPr id="8" name="Right Brace 7">
            <a:extLst>
              <a:ext uri="{FF2B5EF4-FFF2-40B4-BE49-F238E27FC236}">
                <a16:creationId xmlns:a16="http://schemas.microsoft.com/office/drawing/2014/main" id="{6F60B924-28B0-47FB-546D-510AD442D2CF}"/>
              </a:ext>
              <a:ext uri="{C183D7F6-B498-43B3-948B-1728B52AA6E4}">
                <adec:decorative xmlns:adec="http://schemas.microsoft.com/office/drawing/2017/decorative" val="1"/>
              </a:ext>
            </a:extLst>
          </p:cNvPr>
          <p:cNvSpPr/>
          <p:nvPr/>
        </p:nvSpPr>
        <p:spPr>
          <a:xfrm>
            <a:off x="5401562" y="1755894"/>
            <a:ext cx="165107" cy="2142336"/>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0" name="TextBox 9">
            <a:extLst>
              <a:ext uri="{FF2B5EF4-FFF2-40B4-BE49-F238E27FC236}">
                <a16:creationId xmlns:a16="http://schemas.microsoft.com/office/drawing/2014/main" id="{623F367B-B362-CD43-397D-E1A6F01B5E71}"/>
              </a:ext>
            </a:extLst>
          </p:cNvPr>
          <p:cNvSpPr txBox="1"/>
          <p:nvPr/>
        </p:nvSpPr>
        <p:spPr>
          <a:xfrm>
            <a:off x="5467989" y="2667157"/>
            <a:ext cx="734984" cy="307777"/>
          </a:xfrm>
          <a:prstGeom prst="rect">
            <a:avLst/>
          </a:prstGeom>
          <a:noFill/>
        </p:spPr>
        <p:txBody>
          <a:bodyPr wrap="square" rtlCol="0">
            <a:spAutoFit/>
          </a:bodyPr>
          <a:lstStyle/>
          <a:p>
            <a:pPr algn="ctr"/>
            <a:r>
              <a:rPr lang="en-GB" sz="1400" b="1" dirty="0">
                <a:solidFill>
                  <a:srgbClr val="5C5B5A"/>
                </a:solidFill>
                <a:latin typeface="Arial"/>
              </a:rPr>
              <a:t>76%</a:t>
            </a:r>
          </a:p>
        </p:txBody>
      </p:sp>
      <p:sp>
        <p:nvSpPr>
          <p:cNvPr id="11" name="TextBox 10">
            <a:extLst>
              <a:ext uri="{FF2B5EF4-FFF2-40B4-BE49-F238E27FC236}">
                <a16:creationId xmlns:a16="http://schemas.microsoft.com/office/drawing/2014/main" id="{C87AC989-06D0-0A03-CAB4-8B4B07C518DC}"/>
              </a:ext>
            </a:extLst>
          </p:cNvPr>
          <p:cNvSpPr txBox="1"/>
          <p:nvPr/>
        </p:nvSpPr>
        <p:spPr>
          <a:xfrm>
            <a:off x="585751" y="5008252"/>
            <a:ext cx="5044348" cy="461665"/>
          </a:xfrm>
          <a:prstGeom prst="rect">
            <a:avLst/>
          </a:prstGeom>
          <a:noFill/>
        </p:spPr>
        <p:txBody>
          <a:bodyPr wrap="square" rtlCol="0">
            <a:spAutoFit/>
          </a:bodyPr>
          <a:lstStyle/>
          <a:p>
            <a:pPr algn="ctr" rtl="0">
              <a:defRPr sz="1200" b="0" i="0" u="none" strike="noStrike" kern="1200" spc="0" baseline="0">
                <a:solidFill>
                  <a:prstClr val="black">
                    <a:lumMod val="65000"/>
                    <a:lumOff val="35000"/>
                  </a:prstClr>
                </a:solidFill>
                <a:latin typeface="+mn-lt"/>
                <a:ea typeface="+mn-ea"/>
                <a:cs typeface="+mn-cs"/>
              </a:defRPr>
            </a:pPr>
            <a:r>
              <a:rPr lang="en-GB" sz="1200" b="1" dirty="0">
                <a:latin typeface="Arial" panose="020B0604020202020204" pitchFamily="34" charset="0"/>
                <a:cs typeface="Arial" panose="020B0604020202020204" pitchFamily="34" charset="0"/>
              </a:rPr>
              <a:t>Overall, how satisfied</a:t>
            </a:r>
            <a:r>
              <a:rPr lang="en-GB" sz="1200" b="1" baseline="0" dirty="0">
                <a:latin typeface="Arial" panose="020B0604020202020204" pitchFamily="34" charset="0"/>
                <a:cs typeface="Arial" panose="020B0604020202020204" pitchFamily="34" charset="0"/>
              </a:rPr>
              <a:t> or dissatisfied are you with your local area as a place to live?*</a:t>
            </a:r>
            <a:endParaRPr lang="en-GB" sz="1200" b="1" dirty="0">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02975C94-0A23-B726-023F-D3E274BB85DB}"/>
              </a:ext>
            </a:extLst>
          </p:cNvPr>
          <p:cNvSpPr txBox="1"/>
          <p:nvPr/>
        </p:nvSpPr>
        <p:spPr>
          <a:xfrm>
            <a:off x="6671524" y="5008251"/>
            <a:ext cx="5044348" cy="461665"/>
          </a:xfrm>
          <a:prstGeom prst="rect">
            <a:avLst/>
          </a:prstGeom>
          <a:noFill/>
        </p:spPr>
        <p:txBody>
          <a:bodyPr wrap="square" rtlCol="0">
            <a:spAutoFit/>
          </a:bodyPr>
          <a:lstStyle/>
          <a:p>
            <a:pPr algn="ctr" rtl="0">
              <a:defRPr sz="1200" b="0" i="0" u="none" strike="noStrike" kern="1200" spc="0" baseline="0">
                <a:solidFill>
                  <a:prstClr val="black">
                    <a:lumMod val="65000"/>
                    <a:lumOff val="35000"/>
                  </a:prstClr>
                </a:solidFill>
                <a:latin typeface="+mn-lt"/>
                <a:ea typeface="+mn-ea"/>
                <a:cs typeface="+mn-cs"/>
              </a:defRPr>
            </a:pPr>
            <a:r>
              <a:rPr lang="en-GB" sz="1200" b="1" dirty="0">
                <a:latin typeface="Arial" panose="020B0604020202020204" pitchFamily="34" charset="0"/>
                <a:cs typeface="Arial" panose="020B0604020202020204" pitchFamily="34" charset="0"/>
              </a:rPr>
              <a:t>To what extent do you agree or disagree with the statement: I would recommend my local area as a place to live. </a:t>
            </a:r>
          </a:p>
        </p:txBody>
      </p:sp>
      <p:sp>
        <p:nvSpPr>
          <p:cNvPr id="2" name="TextBox 1">
            <a:extLst>
              <a:ext uri="{FF2B5EF4-FFF2-40B4-BE49-F238E27FC236}">
                <a16:creationId xmlns:a16="http://schemas.microsoft.com/office/drawing/2014/main" id="{44FAF960-D6D6-00C6-439B-B616B5379EF0}"/>
              </a:ext>
            </a:extLst>
          </p:cNvPr>
          <p:cNvSpPr txBox="1"/>
          <p:nvPr/>
        </p:nvSpPr>
        <p:spPr>
          <a:xfrm>
            <a:off x="3733689" y="2662097"/>
            <a:ext cx="734984" cy="307777"/>
          </a:xfrm>
          <a:prstGeom prst="rect">
            <a:avLst/>
          </a:prstGeom>
          <a:noFill/>
        </p:spPr>
        <p:txBody>
          <a:bodyPr wrap="square" rtlCol="0">
            <a:spAutoFit/>
          </a:bodyPr>
          <a:lstStyle/>
          <a:p>
            <a:pPr algn="ctr"/>
            <a:r>
              <a:rPr lang="en-GB" sz="1400" b="1" dirty="0">
                <a:solidFill>
                  <a:srgbClr val="5C5B5A"/>
                </a:solidFill>
                <a:latin typeface="Arial"/>
              </a:rPr>
              <a:t>76%</a:t>
            </a:r>
          </a:p>
        </p:txBody>
      </p:sp>
      <p:sp>
        <p:nvSpPr>
          <p:cNvPr id="5" name="Right Brace 4">
            <a:extLst>
              <a:ext uri="{FF2B5EF4-FFF2-40B4-BE49-F238E27FC236}">
                <a16:creationId xmlns:a16="http://schemas.microsoft.com/office/drawing/2014/main" id="{98435B0C-85B7-415F-2D27-C746142AC360}"/>
              </a:ext>
              <a:ext uri="{C183D7F6-B498-43B3-948B-1728B52AA6E4}">
                <adec:decorative xmlns:adec="http://schemas.microsoft.com/office/drawing/2017/decorative" val="1"/>
              </a:ext>
            </a:extLst>
          </p:cNvPr>
          <p:cNvSpPr/>
          <p:nvPr/>
        </p:nvSpPr>
        <p:spPr>
          <a:xfrm>
            <a:off x="3709501" y="1755894"/>
            <a:ext cx="165107" cy="2109835"/>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6" name="Right Brace 5">
            <a:extLst>
              <a:ext uri="{FF2B5EF4-FFF2-40B4-BE49-F238E27FC236}">
                <a16:creationId xmlns:a16="http://schemas.microsoft.com/office/drawing/2014/main" id="{5482CF19-B784-0057-D274-299929AAA7BC}"/>
              </a:ext>
              <a:ext uri="{C183D7F6-B498-43B3-948B-1728B52AA6E4}">
                <adec:decorative xmlns:adec="http://schemas.microsoft.com/office/drawing/2017/decorative" val="1"/>
              </a:ext>
            </a:extLst>
          </p:cNvPr>
          <p:cNvSpPr/>
          <p:nvPr/>
        </p:nvSpPr>
        <p:spPr>
          <a:xfrm>
            <a:off x="11091980" y="1732041"/>
            <a:ext cx="212364" cy="2166189"/>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22" name="TextBox 21">
            <a:extLst>
              <a:ext uri="{FF2B5EF4-FFF2-40B4-BE49-F238E27FC236}">
                <a16:creationId xmlns:a16="http://schemas.microsoft.com/office/drawing/2014/main" id="{06227E55-7957-5624-690C-234AA8F24DC8}"/>
              </a:ext>
            </a:extLst>
          </p:cNvPr>
          <p:cNvSpPr txBox="1"/>
          <p:nvPr/>
        </p:nvSpPr>
        <p:spPr>
          <a:xfrm>
            <a:off x="11185532" y="2656393"/>
            <a:ext cx="700350" cy="307777"/>
          </a:xfrm>
          <a:prstGeom prst="rect">
            <a:avLst/>
          </a:prstGeom>
          <a:noFill/>
        </p:spPr>
        <p:txBody>
          <a:bodyPr wrap="square" rtlCol="0">
            <a:spAutoFit/>
          </a:bodyPr>
          <a:lstStyle/>
          <a:p>
            <a:pPr algn="ctr"/>
            <a:r>
              <a:rPr lang="en-GB" sz="1400" b="1" dirty="0">
                <a:solidFill>
                  <a:srgbClr val="5C5B5A"/>
                </a:solidFill>
                <a:latin typeface="Arial"/>
              </a:rPr>
              <a:t>77%</a:t>
            </a:r>
          </a:p>
        </p:txBody>
      </p:sp>
    </p:spTree>
    <p:extLst>
      <p:ext uri="{BB962C8B-B14F-4D97-AF65-F5344CB8AC3E}">
        <p14:creationId xmlns:p14="http://schemas.microsoft.com/office/powerpoint/2010/main" val="35007120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2DA983-7C25-45F4-B087-E006BF2978F9}"/>
              </a:ext>
            </a:extLst>
          </p:cNvPr>
          <p:cNvSpPr>
            <a:spLocks noGrp="1"/>
          </p:cNvSpPr>
          <p:nvPr>
            <p:ph type="title"/>
          </p:nvPr>
        </p:nvSpPr>
        <p:spPr>
          <a:xfrm>
            <a:off x="261334" y="161914"/>
            <a:ext cx="10515600" cy="307777"/>
          </a:xfrm>
          <a:noFill/>
        </p:spPr>
        <p:txBody>
          <a:bodyPr wrap="square" lIns="0" tIns="0" rIns="0" bIns="0" rtlCol="0">
            <a:spAutoFit/>
          </a:bodyPr>
          <a:lstStyle/>
          <a:p>
            <a:pPr>
              <a:lnSpc>
                <a:spcPct val="100000"/>
              </a:lnSpc>
              <a:spcBef>
                <a:spcPts val="0"/>
              </a:spcBef>
            </a:pPr>
            <a:r>
              <a:rPr lang="en-GB" sz="2000" b="1" dirty="0">
                <a:solidFill>
                  <a:srgbClr val="5C5B5A"/>
                </a:solidFill>
                <a:latin typeface="Arial"/>
                <a:ea typeface="+mn-ea"/>
                <a:cs typeface="+mn-cs"/>
              </a:rPr>
              <a:t>Summary: Neighbourhood and community</a:t>
            </a:r>
          </a:p>
        </p:txBody>
      </p:sp>
      <p:sp>
        <p:nvSpPr>
          <p:cNvPr id="40" name="Slide Number Placeholder 4">
            <a:extLst>
              <a:ext uri="{FF2B5EF4-FFF2-40B4-BE49-F238E27FC236}">
                <a16:creationId xmlns:a16="http://schemas.microsoft.com/office/drawing/2014/main" id="{BFDDA40A-C568-4D72-B229-0FA6A80D17A5}"/>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53</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graphicFrame>
        <p:nvGraphicFramePr>
          <p:cNvPr id="10" name="Chart 9" descr="Stacked bar chart showing the proportion of Greater Manchester residents who agree with statements about their neighbourhood and community. 79% agree their local area is a place where people from different backgrounds get on well together, compared to 84% of the national survey. 71% agree their local area is a place where people look out for each other. 69% are proud of their local area. 57% agree their local area is well maintained. ">
            <a:extLst>
              <a:ext uri="{FF2B5EF4-FFF2-40B4-BE49-F238E27FC236}">
                <a16:creationId xmlns:a16="http://schemas.microsoft.com/office/drawing/2014/main" id="{E89470C3-29C9-70EE-C1B6-546B8E49D8BA}"/>
              </a:ext>
            </a:extLst>
          </p:cNvPr>
          <p:cNvGraphicFramePr/>
          <p:nvPr>
            <p:extLst>
              <p:ext uri="{D42A27DB-BD31-4B8C-83A1-F6EECF244321}">
                <p14:modId xmlns:p14="http://schemas.microsoft.com/office/powerpoint/2010/main" val="3895486144"/>
              </p:ext>
            </p:extLst>
          </p:nvPr>
        </p:nvGraphicFramePr>
        <p:xfrm>
          <a:off x="2216266" y="2148257"/>
          <a:ext cx="8882739" cy="4172531"/>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420A24BF-D3F1-3739-AF7C-E183F3FAB699}"/>
              </a:ext>
            </a:extLst>
          </p:cNvPr>
          <p:cNvSpPr txBox="1"/>
          <p:nvPr/>
        </p:nvSpPr>
        <p:spPr>
          <a:xfrm>
            <a:off x="353635" y="1069349"/>
            <a:ext cx="11484730" cy="784830"/>
          </a:xfrm>
          <a:prstGeom prst="rect">
            <a:avLst/>
          </a:prstGeom>
          <a:noFill/>
        </p:spPr>
        <p:txBody>
          <a:bodyPr wrap="square" rtlCol="0">
            <a:spAutoFit/>
          </a:bodyPr>
          <a:lstStyle/>
          <a:p>
            <a:pPr algn="ctr"/>
            <a:r>
              <a:rPr lang="en-GB" sz="1500" b="1" dirty="0">
                <a:solidFill>
                  <a:srgbClr val="5C5B5A"/>
                </a:solidFill>
                <a:latin typeface="Arial"/>
              </a:rPr>
              <a:t>Around 8 in 10 residents (79%) agree their local area is a place where people from different backgrounds get on well together. Almost 7 in 10 agree that their local area is one where people look out for each other and that they’re proud of it (71%, 69%). Over half agree their local area is well maintained (57%)</a:t>
            </a:r>
          </a:p>
        </p:txBody>
      </p:sp>
      <p:sp>
        <p:nvSpPr>
          <p:cNvPr id="5" name="Right Brace 4">
            <a:extLst>
              <a:ext uri="{FF2B5EF4-FFF2-40B4-BE49-F238E27FC236}">
                <a16:creationId xmlns:a16="http://schemas.microsoft.com/office/drawing/2014/main" id="{5556DC6B-910D-2D2B-266D-CB140E0C854E}"/>
              </a:ext>
              <a:ext uri="{C183D7F6-B498-43B3-948B-1728B52AA6E4}">
                <adec:decorative xmlns:adec="http://schemas.microsoft.com/office/drawing/2017/decorative" val="1"/>
              </a:ext>
            </a:extLst>
          </p:cNvPr>
          <p:cNvSpPr/>
          <p:nvPr/>
        </p:nvSpPr>
        <p:spPr>
          <a:xfrm>
            <a:off x="3773339" y="2198957"/>
            <a:ext cx="103267" cy="2095952"/>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6" name="TextBox 5">
            <a:extLst>
              <a:ext uri="{FF2B5EF4-FFF2-40B4-BE49-F238E27FC236}">
                <a16:creationId xmlns:a16="http://schemas.microsoft.com/office/drawing/2014/main" id="{976A22A2-E23E-D194-0030-0ED20E8A4B52}"/>
              </a:ext>
            </a:extLst>
          </p:cNvPr>
          <p:cNvSpPr txBox="1"/>
          <p:nvPr/>
        </p:nvSpPr>
        <p:spPr>
          <a:xfrm>
            <a:off x="3876606" y="3103415"/>
            <a:ext cx="576031" cy="276999"/>
          </a:xfrm>
          <a:prstGeom prst="rect">
            <a:avLst/>
          </a:prstGeom>
          <a:noFill/>
        </p:spPr>
        <p:txBody>
          <a:bodyPr wrap="square" rtlCol="0">
            <a:spAutoFit/>
          </a:bodyPr>
          <a:lstStyle/>
          <a:p>
            <a:pPr algn="ctr"/>
            <a:r>
              <a:rPr lang="en-GB" sz="1200" b="1" dirty="0">
                <a:solidFill>
                  <a:srgbClr val="5C5B5A"/>
                </a:solidFill>
                <a:latin typeface="Arial"/>
              </a:rPr>
              <a:t>79%</a:t>
            </a:r>
          </a:p>
        </p:txBody>
      </p:sp>
      <p:sp>
        <p:nvSpPr>
          <p:cNvPr id="7" name="Right Brace 6">
            <a:extLst>
              <a:ext uri="{FF2B5EF4-FFF2-40B4-BE49-F238E27FC236}">
                <a16:creationId xmlns:a16="http://schemas.microsoft.com/office/drawing/2014/main" id="{4B3E9698-0759-4DAE-B17A-01F88165C30C}"/>
              </a:ext>
              <a:ext uri="{C183D7F6-B498-43B3-948B-1728B52AA6E4}">
                <adec:decorative xmlns:adec="http://schemas.microsoft.com/office/drawing/2017/decorative" val="1"/>
              </a:ext>
            </a:extLst>
          </p:cNvPr>
          <p:cNvSpPr/>
          <p:nvPr/>
        </p:nvSpPr>
        <p:spPr>
          <a:xfrm>
            <a:off x="5979583" y="2227529"/>
            <a:ext cx="157126" cy="1792449"/>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1" name="TextBox 10">
            <a:extLst>
              <a:ext uri="{FF2B5EF4-FFF2-40B4-BE49-F238E27FC236}">
                <a16:creationId xmlns:a16="http://schemas.microsoft.com/office/drawing/2014/main" id="{8D4B2C73-3841-B9B7-720E-D75DAF6CA9C9}"/>
              </a:ext>
            </a:extLst>
          </p:cNvPr>
          <p:cNvSpPr txBox="1"/>
          <p:nvPr/>
        </p:nvSpPr>
        <p:spPr>
          <a:xfrm>
            <a:off x="6041777" y="2990704"/>
            <a:ext cx="536608" cy="276999"/>
          </a:xfrm>
          <a:prstGeom prst="rect">
            <a:avLst/>
          </a:prstGeom>
          <a:noFill/>
        </p:spPr>
        <p:txBody>
          <a:bodyPr wrap="square" rtlCol="0">
            <a:spAutoFit/>
          </a:bodyPr>
          <a:lstStyle/>
          <a:p>
            <a:pPr algn="ctr"/>
            <a:r>
              <a:rPr lang="en-GB" sz="1200" b="1" dirty="0">
                <a:solidFill>
                  <a:srgbClr val="5C5B5A"/>
                </a:solidFill>
                <a:latin typeface="Arial"/>
              </a:rPr>
              <a:t>71%</a:t>
            </a:r>
          </a:p>
        </p:txBody>
      </p:sp>
      <p:sp>
        <p:nvSpPr>
          <p:cNvPr id="16" name="Right Brace 15">
            <a:extLst>
              <a:ext uri="{FF2B5EF4-FFF2-40B4-BE49-F238E27FC236}">
                <a16:creationId xmlns:a16="http://schemas.microsoft.com/office/drawing/2014/main" id="{F59AB082-BC69-BEFB-1244-DD07CF3670C8}"/>
              </a:ext>
              <a:ext uri="{C183D7F6-B498-43B3-948B-1728B52AA6E4}">
                <adec:decorative xmlns:adec="http://schemas.microsoft.com/office/drawing/2017/decorative" val="1"/>
              </a:ext>
            </a:extLst>
          </p:cNvPr>
          <p:cNvSpPr/>
          <p:nvPr/>
        </p:nvSpPr>
        <p:spPr>
          <a:xfrm>
            <a:off x="8194705" y="2219589"/>
            <a:ext cx="157126" cy="1770673"/>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7" name="TextBox 16">
            <a:extLst>
              <a:ext uri="{FF2B5EF4-FFF2-40B4-BE49-F238E27FC236}">
                <a16:creationId xmlns:a16="http://schemas.microsoft.com/office/drawing/2014/main" id="{90990FBB-80CF-29DE-5263-BFFB1904EF6A}"/>
              </a:ext>
            </a:extLst>
          </p:cNvPr>
          <p:cNvSpPr txBox="1"/>
          <p:nvPr/>
        </p:nvSpPr>
        <p:spPr>
          <a:xfrm>
            <a:off x="8329882" y="2960524"/>
            <a:ext cx="520367" cy="276999"/>
          </a:xfrm>
          <a:prstGeom prst="rect">
            <a:avLst/>
          </a:prstGeom>
          <a:noFill/>
        </p:spPr>
        <p:txBody>
          <a:bodyPr wrap="square" rtlCol="0">
            <a:spAutoFit/>
          </a:bodyPr>
          <a:lstStyle/>
          <a:p>
            <a:pPr algn="ctr"/>
            <a:r>
              <a:rPr lang="en-GB" sz="1200" b="1" dirty="0">
                <a:solidFill>
                  <a:srgbClr val="5C5B5A"/>
                </a:solidFill>
                <a:latin typeface="Arial"/>
              </a:rPr>
              <a:t>69%</a:t>
            </a:r>
          </a:p>
        </p:txBody>
      </p:sp>
      <p:sp>
        <p:nvSpPr>
          <p:cNvPr id="18" name="Right Brace 17">
            <a:extLst>
              <a:ext uri="{FF2B5EF4-FFF2-40B4-BE49-F238E27FC236}">
                <a16:creationId xmlns:a16="http://schemas.microsoft.com/office/drawing/2014/main" id="{6FC18889-96D3-7CB6-5D16-246C35072EF8}"/>
              </a:ext>
              <a:ext uri="{C183D7F6-B498-43B3-948B-1728B52AA6E4}">
                <adec:decorative xmlns:adec="http://schemas.microsoft.com/office/drawing/2017/decorative" val="1"/>
              </a:ext>
            </a:extLst>
          </p:cNvPr>
          <p:cNvSpPr/>
          <p:nvPr/>
        </p:nvSpPr>
        <p:spPr>
          <a:xfrm>
            <a:off x="10396904" y="2222795"/>
            <a:ext cx="157126" cy="1442076"/>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9" name="TextBox 18">
            <a:extLst>
              <a:ext uri="{FF2B5EF4-FFF2-40B4-BE49-F238E27FC236}">
                <a16:creationId xmlns:a16="http://schemas.microsoft.com/office/drawing/2014/main" id="{1B1BC5B1-B983-3140-9ED2-6E7F4BF5F33A}"/>
              </a:ext>
            </a:extLst>
          </p:cNvPr>
          <p:cNvSpPr txBox="1"/>
          <p:nvPr/>
        </p:nvSpPr>
        <p:spPr>
          <a:xfrm>
            <a:off x="10517379" y="2805333"/>
            <a:ext cx="523139" cy="276999"/>
          </a:xfrm>
          <a:prstGeom prst="rect">
            <a:avLst/>
          </a:prstGeom>
          <a:noFill/>
        </p:spPr>
        <p:txBody>
          <a:bodyPr wrap="square" rtlCol="0">
            <a:spAutoFit/>
          </a:bodyPr>
          <a:lstStyle/>
          <a:p>
            <a:pPr algn="ctr"/>
            <a:r>
              <a:rPr lang="en-GB" sz="1200" b="1" dirty="0">
                <a:solidFill>
                  <a:srgbClr val="5C5B5A"/>
                </a:solidFill>
                <a:latin typeface="Arial"/>
              </a:rPr>
              <a:t>57%</a:t>
            </a:r>
          </a:p>
        </p:txBody>
      </p:sp>
      <p:sp>
        <p:nvSpPr>
          <p:cNvPr id="25" name="Footer Placeholder 4">
            <a:extLst>
              <a:ext uri="{FF2B5EF4-FFF2-40B4-BE49-F238E27FC236}">
                <a16:creationId xmlns:a16="http://schemas.microsoft.com/office/drawing/2014/main" id="{670832CC-9A38-4C83-A464-A40CFEF8D30A}"/>
              </a:ext>
            </a:extLst>
          </p:cNvPr>
          <p:cNvSpPr txBox="1">
            <a:spLocks/>
          </p:cNvSpPr>
          <p:nvPr/>
        </p:nvSpPr>
        <p:spPr>
          <a:xfrm>
            <a:off x="391549" y="6342397"/>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LA6. To what extent do you agree or disagree with the following statements about your local area? </a:t>
            </a:r>
            <a:r>
              <a:rPr lang="en-GB" sz="1000" dirty="0">
                <a:solidFill>
                  <a:srgbClr val="FFFFFF">
                    <a:lumMod val="50000"/>
                  </a:srgbClr>
                </a:solidFill>
                <a:latin typeface="Arial"/>
                <a:cs typeface="Arial" panose="020B0604020202020204" pitchFamily="34" charset="0"/>
              </a:rPr>
              <a:t>Unweighted base: All respondents Survey 7, 1241 – 1425 (Valid responses)</a:t>
            </a: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 Only valid responses shown *The codes ‘There are too few people in the local area’ and ‘People in this area are all of the same background’ have been removed from this chart for visual purposes, meaning chart doesn’t add up to 100%</a:t>
            </a:r>
            <a:endParaRPr kumimoji="0" lang="en-GB" sz="1000" b="0" i="1" u="none" strike="noStrike" kern="1200" cap="none" spc="0" normalizeH="0" baseline="0" noProof="0" dirty="0">
              <a:ln>
                <a:noFill/>
              </a:ln>
              <a:solidFill>
                <a:srgbClr val="0039A6"/>
              </a:solidFill>
              <a:effectLst/>
              <a:uLnTx/>
              <a:uFillTx/>
              <a:latin typeface="Arial"/>
              <a:ea typeface="+mn-ea"/>
              <a:cs typeface="Arial" panose="020B0604020202020204" pitchFamily="34" charset="0"/>
            </a:endParaRPr>
          </a:p>
        </p:txBody>
      </p:sp>
      <p:sp>
        <p:nvSpPr>
          <p:cNvPr id="2" name="TextBox 1">
            <a:extLst>
              <a:ext uri="{FF2B5EF4-FFF2-40B4-BE49-F238E27FC236}">
                <a16:creationId xmlns:a16="http://schemas.microsoft.com/office/drawing/2014/main" id="{020E8FEE-484D-0A42-8E4B-238B7E9278DE}"/>
              </a:ext>
            </a:extLst>
          </p:cNvPr>
          <p:cNvSpPr txBox="1"/>
          <p:nvPr/>
        </p:nvSpPr>
        <p:spPr>
          <a:xfrm>
            <a:off x="3013297" y="2543723"/>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(+1pp)</a:t>
            </a:r>
          </a:p>
        </p:txBody>
      </p:sp>
      <p:sp>
        <p:nvSpPr>
          <p:cNvPr id="8" name="TextBox 7">
            <a:extLst>
              <a:ext uri="{FF2B5EF4-FFF2-40B4-BE49-F238E27FC236}">
                <a16:creationId xmlns:a16="http://schemas.microsoft.com/office/drawing/2014/main" id="{F0485FAE-93FD-EEB6-F1B4-CFDA44D7B515}"/>
              </a:ext>
            </a:extLst>
          </p:cNvPr>
          <p:cNvSpPr txBox="1"/>
          <p:nvPr/>
        </p:nvSpPr>
        <p:spPr>
          <a:xfrm>
            <a:off x="3034145" y="3534066"/>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(+3pp)</a:t>
            </a:r>
          </a:p>
        </p:txBody>
      </p:sp>
      <p:sp>
        <p:nvSpPr>
          <p:cNvPr id="9" name="TextBox 8">
            <a:extLst>
              <a:ext uri="{FF2B5EF4-FFF2-40B4-BE49-F238E27FC236}">
                <a16:creationId xmlns:a16="http://schemas.microsoft.com/office/drawing/2014/main" id="{D1ABC67D-8DC8-A7A2-621E-09713D9CB472}"/>
              </a:ext>
            </a:extLst>
          </p:cNvPr>
          <p:cNvSpPr txBox="1"/>
          <p:nvPr/>
        </p:nvSpPr>
        <p:spPr>
          <a:xfrm>
            <a:off x="3229937" y="4393604"/>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(-5pp)</a:t>
            </a:r>
          </a:p>
        </p:txBody>
      </p:sp>
      <p:sp>
        <p:nvSpPr>
          <p:cNvPr id="13" name="TextBox 12">
            <a:extLst>
              <a:ext uri="{FF2B5EF4-FFF2-40B4-BE49-F238E27FC236}">
                <a16:creationId xmlns:a16="http://schemas.microsoft.com/office/drawing/2014/main" id="{06CA3C5D-4AE1-2CDE-1C6A-627141BF2B6F}"/>
              </a:ext>
            </a:extLst>
          </p:cNvPr>
          <p:cNvSpPr txBox="1"/>
          <p:nvPr/>
        </p:nvSpPr>
        <p:spPr>
          <a:xfrm>
            <a:off x="3229937" y="4559570"/>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(+1pp)</a:t>
            </a:r>
          </a:p>
        </p:txBody>
      </p:sp>
      <p:sp>
        <p:nvSpPr>
          <p:cNvPr id="15" name="TextBox 14">
            <a:extLst>
              <a:ext uri="{FF2B5EF4-FFF2-40B4-BE49-F238E27FC236}">
                <a16:creationId xmlns:a16="http://schemas.microsoft.com/office/drawing/2014/main" id="{46919544-601F-7474-08B4-721C93244491}"/>
              </a:ext>
            </a:extLst>
          </p:cNvPr>
          <p:cNvSpPr txBox="1"/>
          <p:nvPr/>
        </p:nvSpPr>
        <p:spPr>
          <a:xfrm>
            <a:off x="5463111" y="4562155"/>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(+1pp)</a:t>
            </a:r>
          </a:p>
        </p:txBody>
      </p:sp>
      <p:sp>
        <p:nvSpPr>
          <p:cNvPr id="20" name="TextBox 19">
            <a:extLst>
              <a:ext uri="{FF2B5EF4-FFF2-40B4-BE49-F238E27FC236}">
                <a16:creationId xmlns:a16="http://schemas.microsoft.com/office/drawing/2014/main" id="{E8426063-43E3-78AC-0BF5-75E7217C549A}"/>
              </a:ext>
            </a:extLst>
          </p:cNvPr>
          <p:cNvSpPr txBox="1"/>
          <p:nvPr/>
        </p:nvSpPr>
        <p:spPr>
          <a:xfrm>
            <a:off x="7455511" y="2510588"/>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(+1pp)</a:t>
            </a:r>
          </a:p>
        </p:txBody>
      </p:sp>
      <p:sp>
        <p:nvSpPr>
          <p:cNvPr id="21" name="TextBox 20">
            <a:extLst>
              <a:ext uri="{FF2B5EF4-FFF2-40B4-BE49-F238E27FC236}">
                <a16:creationId xmlns:a16="http://schemas.microsoft.com/office/drawing/2014/main" id="{2CCE555F-3A5D-A089-F566-F830936D6B96}"/>
              </a:ext>
            </a:extLst>
          </p:cNvPr>
          <p:cNvSpPr txBox="1"/>
          <p:nvPr/>
        </p:nvSpPr>
        <p:spPr>
          <a:xfrm>
            <a:off x="7395254" y="3408182"/>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(+1pp)</a:t>
            </a:r>
          </a:p>
        </p:txBody>
      </p:sp>
      <p:sp>
        <p:nvSpPr>
          <p:cNvPr id="23" name="TextBox 22">
            <a:extLst>
              <a:ext uri="{FF2B5EF4-FFF2-40B4-BE49-F238E27FC236}">
                <a16:creationId xmlns:a16="http://schemas.microsoft.com/office/drawing/2014/main" id="{DC7420DF-49D6-B777-7EC5-DB928672E737}"/>
              </a:ext>
            </a:extLst>
          </p:cNvPr>
          <p:cNvSpPr txBox="1"/>
          <p:nvPr/>
        </p:nvSpPr>
        <p:spPr>
          <a:xfrm>
            <a:off x="7455511" y="4268832"/>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(-1pp)</a:t>
            </a:r>
          </a:p>
        </p:txBody>
      </p:sp>
      <p:sp>
        <p:nvSpPr>
          <p:cNvPr id="24" name="TextBox 23">
            <a:extLst>
              <a:ext uri="{FF2B5EF4-FFF2-40B4-BE49-F238E27FC236}">
                <a16:creationId xmlns:a16="http://schemas.microsoft.com/office/drawing/2014/main" id="{2CAC58A5-3772-CC19-CC51-194ABF4DC51F}"/>
              </a:ext>
            </a:extLst>
          </p:cNvPr>
          <p:cNvSpPr txBox="1"/>
          <p:nvPr/>
        </p:nvSpPr>
        <p:spPr>
          <a:xfrm>
            <a:off x="7693291" y="4568826"/>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(-2pp)</a:t>
            </a:r>
          </a:p>
        </p:txBody>
      </p:sp>
      <p:sp>
        <p:nvSpPr>
          <p:cNvPr id="26" name="TextBox 25">
            <a:extLst>
              <a:ext uri="{FF2B5EF4-FFF2-40B4-BE49-F238E27FC236}">
                <a16:creationId xmlns:a16="http://schemas.microsoft.com/office/drawing/2014/main" id="{CAAEAC4C-967C-AD1A-1BC7-1F1D281A90EB}"/>
              </a:ext>
            </a:extLst>
          </p:cNvPr>
          <p:cNvSpPr txBox="1"/>
          <p:nvPr/>
        </p:nvSpPr>
        <p:spPr>
          <a:xfrm>
            <a:off x="9666866" y="2379783"/>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(-1pp)</a:t>
            </a:r>
          </a:p>
        </p:txBody>
      </p:sp>
      <p:sp>
        <p:nvSpPr>
          <p:cNvPr id="27" name="TextBox 26">
            <a:extLst>
              <a:ext uri="{FF2B5EF4-FFF2-40B4-BE49-F238E27FC236}">
                <a16:creationId xmlns:a16="http://schemas.microsoft.com/office/drawing/2014/main" id="{6F8886AD-902F-E391-FF30-AF7B4C133B90}"/>
              </a:ext>
            </a:extLst>
          </p:cNvPr>
          <p:cNvSpPr txBox="1"/>
          <p:nvPr/>
        </p:nvSpPr>
        <p:spPr>
          <a:xfrm>
            <a:off x="9666866" y="3153287"/>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(+1pp)</a:t>
            </a:r>
          </a:p>
        </p:txBody>
      </p:sp>
      <p:sp>
        <p:nvSpPr>
          <p:cNvPr id="28" name="TextBox 27">
            <a:extLst>
              <a:ext uri="{FF2B5EF4-FFF2-40B4-BE49-F238E27FC236}">
                <a16:creationId xmlns:a16="http://schemas.microsoft.com/office/drawing/2014/main" id="{1EBAF3E3-A21B-C18C-3D65-EA8A741D6098}"/>
              </a:ext>
            </a:extLst>
          </p:cNvPr>
          <p:cNvSpPr txBox="1"/>
          <p:nvPr/>
        </p:nvSpPr>
        <p:spPr>
          <a:xfrm>
            <a:off x="9664693" y="4103717"/>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(+3pp)</a:t>
            </a:r>
          </a:p>
        </p:txBody>
      </p:sp>
      <p:sp>
        <p:nvSpPr>
          <p:cNvPr id="29" name="TextBox 28">
            <a:extLst>
              <a:ext uri="{FF2B5EF4-FFF2-40B4-BE49-F238E27FC236}">
                <a16:creationId xmlns:a16="http://schemas.microsoft.com/office/drawing/2014/main" id="{6E1F050D-C3D8-8D87-1BBF-EB5256FF2A50}"/>
              </a:ext>
            </a:extLst>
          </p:cNvPr>
          <p:cNvSpPr txBox="1"/>
          <p:nvPr/>
        </p:nvSpPr>
        <p:spPr>
          <a:xfrm>
            <a:off x="9882643" y="4542881"/>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(-4pp)</a:t>
            </a:r>
          </a:p>
        </p:txBody>
      </p:sp>
      <p:sp>
        <p:nvSpPr>
          <p:cNvPr id="12" name="TextBox 11">
            <a:extLst>
              <a:ext uri="{FF2B5EF4-FFF2-40B4-BE49-F238E27FC236}">
                <a16:creationId xmlns:a16="http://schemas.microsoft.com/office/drawing/2014/main" id="{EBBA37D3-3CE6-5223-6981-18B86032B97E}"/>
              </a:ext>
            </a:extLst>
          </p:cNvPr>
          <p:cNvSpPr txBox="1"/>
          <p:nvPr/>
        </p:nvSpPr>
        <p:spPr>
          <a:xfrm>
            <a:off x="3903938" y="3380414"/>
            <a:ext cx="1082526" cy="1015663"/>
          </a:xfrm>
          <a:prstGeom prst="rect">
            <a:avLst/>
          </a:prstGeom>
          <a:noFill/>
          <a:ln>
            <a:solidFill>
              <a:srgbClr val="5C5B5A"/>
            </a:solidFill>
          </a:ln>
        </p:spPr>
        <p:txBody>
          <a:bodyPr wrap="square" rtlCol="0">
            <a:spAutoFit/>
          </a:bodyPr>
          <a:lstStyle/>
          <a:p>
            <a:pPr algn="ctr"/>
            <a:r>
              <a:rPr lang="en-GB" sz="1200" dirty="0">
                <a:solidFill>
                  <a:srgbClr val="5C5B5A"/>
                </a:solidFill>
                <a:latin typeface="Arial"/>
              </a:rPr>
              <a:t>Compares to 84% in national Community Life Survey</a:t>
            </a:r>
          </a:p>
        </p:txBody>
      </p:sp>
      <p:sp>
        <p:nvSpPr>
          <p:cNvPr id="14" name="TextBox 13">
            <a:extLst>
              <a:ext uri="{FF2B5EF4-FFF2-40B4-BE49-F238E27FC236}">
                <a16:creationId xmlns:a16="http://schemas.microsoft.com/office/drawing/2014/main" id="{FBEAAF82-FDAC-2B47-D747-D0C64AA906F4}"/>
              </a:ext>
            </a:extLst>
          </p:cNvPr>
          <p:cNvSpPr txBox="1"/>
          <p:nvPr/>
        </p:nvSpPr>
        <p:spPr>
          <a:xfrm>
            <a:off x="6133815" y="3377075"/>
            <a:ext cx="1082526" cy="830997"/>
          </a:xfrm>
          <a:prstGeom prst="rect">
            <a:avLst/>
          </a:prstGeom>
          <a:noFill/>
          <a:ln>
            <a:solidFill>
              <a:srgbClr val="5C5B5A"/>
            </a:solidFill>
          </a:ln>
        </p:spPr>
        <p:txBody>
          <a:bodyPr wrap="square" rtlCol="0">
            <a:spAutoFit/>
          </a:bodyPr>
          <a:lstStyle/>
          <a:p>
            <a:pPr algn="ctr"/>
            <a:r>
              <a:rPr lang="en-GB" sz="1200" dirty="0">
                <a:solidFill>
                  <a:srgbClr val="5C5B5A"/>
                </a:solidFill>
                <a:latin typeface="Arial"/>
              </a:rPr>
              <a:t>No nationally comparable data available</a:t>
            </a:r>
          </a:p>
        </p:txBody>
      </p:sp>
      <p:sp>
        <p:nvSpPr>
          <p:cNvPr id="22" name="TextBox 21">
            <a:extLst>
              <a:ext uri="{FF2B5EF4-FFF2-40B4-BE49-F238E27FC236}">
                <a16:creationId xmlns:a16="http://schemas.microsoft.com/office/drawing/2014/main" id="{737ED08C-A51A-3216-1F5F-2087F7737DAB}"/>
              </a:ext>
            </a:extLst>
          </p:cNvPr>
          <p:cNvSpPr txBox="1"/>
          <p:nvPr/>
        </p:nvSpPr>
        <p:spPr>
          <a:xfrm>
            <a:off x="8350103" y="3377075"/>
            <a:ext cx="1082526" cy="830997"/>
          </a:xfrm>
          <a:prstGeom prst="rect">
            <a:avLst/>
          </a:prstGeom>
          <a:noFill/>
          <a:ln>
            <a:solidFill>
              <a:srgbClr val="5C5B5A"/>
            </a:solidFill>
          </a:ln>
        </p:spPr>
        <p:txBody>
          <a:bodyPr wrap="square" rtlCol="0">
            <a:spAutoFit/>
          </a:bodyPr>
          <a:lstStyle/>
          <a:p>
            <a:pPr algn="ctr"/>
            <a:r>
              <a:rPr lang="en-GB" sz="1200" dirty="0">
                <a:solidFill>
                  <a:srgbClr val="5C5B5A"/>
                </a:solidFill>
                <a:latin typeface="Arial"/>
              </a:rPr>
              <a:t>No nationally comparable data available</a:t>
            </a:r>
          </a:p>
        </p:txBody>
      </p:sp>
      <p:sp>
        <p:nvSpPr>
          <p:cNvPr id="32" name="TextBox 31">
            <a:extLst>
              <a:ext uri="{FF2B5EF4-FFF2-40B4-BE49-F238E27FC236}">
                <a16:creationId xmlns:a16="http://schemas.microsoft.com/office/drawing/2014/main" id="{19608F42-962C-41A4-E649-47B1C3BF1B51}"/>
              </a:ext>
            </a:extLst>
          </p:cNvPr>
          <p:cNvSpPr txBox="1"/>
          <p:nvPr/>
        </p:nvSpPr>
        <p:spPr>
          <a:xfrm>
            <a:off x="10590154" y="3403525"/>
            <a:ext cx="1082526" cy="830997"/>
          </a:xfrm>
          <a:prstGeom prst="rect">
            <a:avLst/>
          </a:prstGeom>
          <a:noFill/>
          <a:ln>
            <a:solidFill>
              <a:srgbClr val="5C5B5A"/>
            </a:solidFill>
          </a:ln>
        </p:spPr>
        <p:txBody>
          <a:bodyPr wrap="square" rtlCol="0">
            <a:spAutoFit/>
          </a:bodyPr>
          <a:lstStyle/>
          <a:p>
            <a:pPr algn="ctr"/>
            <a:r>
              <a:rPr lang="en-GB" sz="1200" dirty="0">
                <a:solidFill>
                  <a:srgbClr val="5C5B5A"/>
                </a:solidFill>
                <a:latin typeface="Arial"/>
              </a:rPr>
              <a:t>No nationally comparable data available</a:t>
            </a:r>
          </a:p>
        </p:txBody>
      </p:sp>
      <p:sp>
        <p:nvSpPr>
          <p:cNvPr id="33" name="TextBox 32">
            <a:extLst>
              <a:ext uri="{FF2B5EF4-FFF2-40B4-BE49-F238E27FC236}">
                <a16:creationId xmlns:a16="http://schemas.microsoft.com/office/drawing/2014/main" id="{8D293104-79EA-9FC9-32E6-666E3454F699}"/>
              </a:ext>
            </a:extLst>
          </p:cNvPr>
          <p:cNvSpPr txBox="1"/>
          <p:nvPr/>
        </p:nvSpPr>
        <p:spPr>
          <a:xfrm>
            <a:off x="353635" y="2227529"/>
            <a:ext cx="1843045" cy="1938992"/>
          </a:xfrm>
          <a:prstGeom prst="rect">
            <a:avLst/>
          </a:prstGeom>
          <a:noFill/>
          <a:ln>
            <a:solidFill>
              <a:srgbClr val="5C5B5A"/>
            </a:solidFill>
          </a:ln>
        </p:spPr>
        <p:txBody>
          <a:bodyPr wrap="square" rtlCol="0">
            <a:spAutoFit/>
          </a:bodyPr>
          <a:lstStyle/>
          <a:p>
            <a:pPr algn="ctr"/>
            <a:r>
              <a:rPr lang="en-GB" sz="1200" dirty="0">
                <a:solidFill>
                  <a:srgbClr val="5C5B5A"/>
                </a:solidFill>
                <a:latin typeface="Arial"/>
              </a:rPr>
              <a:t>*The codes ‘There are too few people in the local area’ and ‘People in this area are all of the same background’ have been removed from this chart for visual purposes and to ensure benchmarking against DCMS figures</a:t>
            </a:r>
          </a:p>
        </p:txBody>
      </p:sp>
    </p:spTree>
    <p:extLst>
      <p:ext uri="{BB962C8B-B14F-4D97-AF65-F5344CB8AC3E}">
        <p14:creationId xmlns:p14="http://schemas.microsoft.com/office/powerpoint/2010/main" val="276567830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Summary - Neighbourhood and community">
            <a:extLst>
              <a:ext uri="{FF2B5EF4-FFF2-40B4-BE49-F238E27FC236}">
                <a16:creationId xmlns:a16="http://schemas.microsoft.com/office/drawing/2014/main" id="{F12DA983-7C25-45F4-B087-E006BF2978F9}"/>
              </a:ext>
              <a:ext uri="{C183D7F6-B498-43B3-948B-1728B52AA6E4}">
                <adec:decorative xmlns:adec="http://schemas.microsoft.com/office/drawing/2017/decorative" val="0"/>
              </a:ext>
            </a:extLst>
          </p:cNvPr>
          <p:cNvSpPr>
            <a:spLocks noGrp="1"/>
          </p:cNvSpPr>
          <p:nvPr>
            <p:ph type="title"/>
          </p:nvPr>
        </p:nvSpPr>
        <p:spPr>
          <a:xfrm>
            <a:off x="448240" y="190669"/>
            <a:ext cx="10515600" cy="307777"/>
          </a:xfrm>
          <a:noFill/>
        </p:spPr>
        <p:txBody>
          <a:bodyPr wrap="square" lIns="0" tIns="0" rIns="0" bIns="0" rtlCol="0">
            <a:spAutoFit/>
          </a:bodyPr>
          <a:lstStyle/>
          <a:p>
            <a:pPr>
              <a:lnSpc>
                <a:spcPct val="100000"/>
              </a:lnSpc>
              <a:spcBef>
                <a:spcPts val="0"/>
              </a:spcBef>
            </a:pPr>
            <a:r>
              <a:rPr lang="en-GB" sz="2000" b="1" dirty="0">
                <a:solidFill>
                  <a:srgbClr val="5C5B5A"/>
                </a:solidFill>
                <a:latin typeface="Arial"/>
                <a:ea typeface="+mn-ea"/>
                <a:cs typeface="+mn-cs"/>
              </a:rPr>
              <a:t>Summary: Neighbourhood and community</a:t>
            </a:r>
          </a:p>
        </p:txBody>
      </p:sp>
      <p:sp>
        <p:nvSpPr>
          <p:cNvPr id="40" name="Slide Number Placeholder 4">
            <a:extLst>
              <a:ext uri="{FF2B5EF4-FFF2-40B4-BE49-F238E27FC236}">
                <a16:creationId xmlns:a16="http://schemas.microsoft.com/office/drawing/2014/main" id="{BFDDA40A-C568-4D72-B229-0FA6A80D17A5}"/>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54</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graphicFrame>
        <p:nvGraphicFramePr>
          <p:cNvPr id="10" name="Chart 9" descr="Stacked bar chart showing the proportion of Greater Manchester residents who agree with statements about their neighbourhood and community. 80% agree they want to have a say about what happens in their local area. 42% agree they have a say about what happens in their local area. ">
            <a:extLst>
              <a:ext uri="{FF2B5EF4-FFF2-40B4-BE49-F238E27FC236}">
                <a16:creationId xmlns:a16="http://schemas.microsoft.com/office/drawing/2014/main" id="{E89470C3-29C9-70EE-C1B6-546B8E49D8BA}"/>
              </a:ext>
            </a:extLst>
          </p:cNvPr>
          <p:cNvGraphicFramePr/>
          <p:nvPr>
            <p:extLst>
              <p:ext uri="{D42A27DB-BD31-4B8C-83A1-F6EECF244321}">
                <p14:modId xmlns:p14="http://schemas.microsoft.com/office/powerpoint/2010/main" val="654946509"/>
              </p:ext>
            </p:extLst>
          </p:nvPr>
        </p:nvGraphicFramePr>
        <p:xfrm>
          <a:off x="2405921" y="1854179"/>
          <a:ext cx="7449540" cy="4466609"/>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420A24BF-D3F1-3739-AF7C-E183F3FAB699}"/>
              </a:ext>
            </a:extLst>
          </p:cNvPr>
          <p:cNvSpPr txBox="1"/>
          <p:nvPr/>
        </p:nvSpPr>
        <p:spPr>
          <a:xfrm>
            <a:off x="353635" y="719241"/>
            <a:ext cx="11484730" cy="553998"/>
          </a:xfrm>
          <a:prstGeom prst="rect">
            <a:avLst/>
          </a:prstGeom>
          <a:noFill/>
        </p:spPr>
        <p:txBody>
          <a:bodyPr wrap="square" rtlCol="0">
            <a:spAutoFit/>
          </a:bodyPr>
          <a:lstStyle/>
          <a:p>
            <a:pPr algn="ctr"/>
            <a:r>
              <a:rPr lang="en-GB" sz="1500" b="1" dirty="0">
                <a:solidFill>
                  <a:srgbClr val="5C5B5A"/>
                </a:solidFill>
                <a:latin typeface="Arial"/>
              </a:rPr>
              <a:t>8 in 10 (80%) want to have a say about what happens in their local area, while only half that number (42%) feel that they do have a say about what happens in their local area. The latter figure has risen by 6% since March (36%)</a:t>
            </a:r>
          </a:p>
        </p:txBody>
      </p:sp>
      <p:sp>
        <p:nvSpPr>
          <p:cNvPr id="5" name="Right Brace 4">
            <a:extLst>
              <a:ext uri="{FF2B5EF4-FFF2-40B4-BE49-F238E27FC236}">
                <a16:creationId xmlns:a16="http://schemas.microsoft.com/office/drawing/2014/main" id="{5556DC6B-910D-2D2B-266D-CB140E0C854E}"/>
              </a:ext>
              <a:ext uri="{C183D7F6-B498-43B3-948B-1728B52AA6E4}">
                <adec:decorative xmlns:adec="http://schemas.microsoft.com/office/drawing/2017/decorative" val="1"/>
              </a:ext>
            </a:extLst>
          </p:cNvPr>
          <p:cNvSpPr/>
          <p:nvPr/>
        </p:nvSpPr>
        <p:spPr>
          <a:xfrm>
            <a:off x="5044346" y="1923272"/>
            <a:ext cx="157126" cy="2150971"/>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6" name="TextBox 5">
            <a:extLst>
              <a:ext uri="{FF2B5EF4-FFF2-40B4-BE49-F238E27FC236}">
                <a16:creationId xmlns:a16="http://schemas.microsoft.com/office/drawing/2014/main" id="{976A22A2-E23E-D194-0030-0ED20E8A4B52}"/>
              </a:ext>
            </a:extLst>
          </p:cNvPr>
          <p:cNvSpPr txBox="1"/>
          <p:nvPr/>
        </p:nvSpPr>
        <p:spPr>
          <a:xfrm>
            <a:off x="5134840" y="2860258"/>
            <a:ext cx="576031" cy="276999"/>
          </a:xfrm>
          <a:prstGeom prst="rect">
            <a:avLst/>
          </a:prstGeom>
          <a:noFill/>
        </p:spPr>
        <p:txBody>
          <a:bodyPr wrap="square" rtlCol="0">
            <a:spAutoFit/>
          </a:bodyPr>
          <a:lstStyle/>
          <a:p>
            <a:pPr algn="ctr"/>
            <a:r>
              <a:rPr lang="en-GB" sz="1200" b="1" dirty="0">
                <a:solidFill>
                  <a:srgbClr val="5C5B5A"/>
                </a:solidFill>
                <a:latin typeface="Arial"/>
              </a:rPr>
              <a:t>80%</a:t>
            </a:r>
          </a:p>
        </p:txBody>
      </p:sp>
      <p:sp>
        <p:nvSpPr>
          <p:cNvPr id="17" name="TextBox 16">
            <a:extLst>
              <a:ext uri="{FF2B5EF4-FFF2-40B4-BE49-F238E27FC236}">
                <a16:creationId xmlns:a16="http://schemas.microsoft.com/office/drawing/2014/main" id="{90990FBB-80CF-29DE-5263-BFFB1904EF6A}"/>
              </a:ext>
            </a:extLst>
          </p:cNvPr>
          <p:cNvSpPr txBox="1"/>
          <p:nvPr/>
        </p:nvSpPr>
        <p:spPr>
          <a:xfrm>
            <a:off x="8893692" y="2334153"/>
            <a:ext cx="520367" cy="276999"/>
          </a:xfrm>
          <a:prstGeom prst="rect">
            <a:avLst/>
          </a:prstGeom>
          <a:noFill/>
        </p:spPr>
        <p:txBody>
          <a:bodyPr wrap="square" rtlCol="0">
            <a:spAutoFit/>
          </a:bodyPr>
          <a:lstStyle/>
          <a:p>
            <a:pPr algn="ctr"/>
            <a:r>
              <a:rPr lang="en-GB" sz="1200" b="1" dirty="0">
                <a:solidFill>
                  <a:srgbClr val="5C5B5A"/>
                </a:solidFill>
                <a:latin typeface="Arial"/>
              </a:rPr>
              <a:t>42%</a:t>
            </a:r>
          </a:p>
        </p:txBody>
      </p:sp>
      <p:sp>
        <p:nvSpPr>
          <p:cNvPr id="25" name="Footer Placeholder 4">
            <a:extLst>
              <a:ext uri="{FF2B5EF4-FFF2-40B4-BE49-F238E27FC236}">
                <a16:creationId xmlns:a16="http://schemas.microsoft.com/office/drawing/2014/main" id="{670832CC-9A38-4C83-A464-A40CFEF8D30A}"/>
              </a:ext>
            </a:extLst>
          </p:cNvPr>
          <p:cNvSpPr txBox="1">
            <a:spLocks/>
          </p:cNvSpPr>
          <p:nvPr/>
        </p:nvSpPr>
        <p:spPr>
          <a:xfrm>
            <a:off x="391549" y="6342397"/>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LA6. To what extent do you agree or disagree with the following statements about your local area? </a:t>
            </a:r>
          </a:p>
          <a:p>
            <a:pPr>
              <a:defRPr/>
            </a:pPr>
            <a:r>
              <a:rPr lang="en-GB" sz="1000" dirty="0">
                <a:solidFill>
                  <a:srgbClr val="FFFFFF">
                    <a:lumMod val="50000"/>
                  </a:srgbClr>
                </a:solidFill>
                <a:latin typeface="Arial"/>
                <a:cs typeface="Arial" panose="020B0604020202020204" pitchFamily="34" charset="0"/>
              </a:rPr>
              <a:t>Unweighted base: All respondents Survey 7, 1488 (Valid responses)</a:t>
            </a: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 Only valid responses shown</a:t>
            </a:r>
            <a:endParaRPr kumimoji="0" lang="en-GB" sz="1000" b="0" i="1" u="none" strike="noStrike" kern="1200" cap="none" spc="0" normalizeH="0" baseline="0" noProof="0" dirty="0">
              <a:ln>
                <a:noFill/>
              </a:ln>
              <a:solidFill>
                <a:srgbClr val="0039A6"/>
              </a:solidFill>
              <a:effectLst/>
              <a:uLnTx/>
              <a:uFillTx/>
              <a:latin typeface="Arial"/>
              <a:ea typeface="+mn-ea"/>
              <a:cs typeface="Arial" panose="020B0604020202020204" pitchFamily="34" charset="0"/>
            </a:endParaRPr>
          </a:p>
        </p:txBody>
      </p:sp>
      <p:sp>
        <p:nvSpPr>
          <p:cNvPr id="8" name="Right Brace 7">
            <a:extLst>
              <a:ext uri="{FF2B5EF4-FFF2-40B4-BE49-F238E27FC236}">
                <a16:creationId xmlns:a16="http://schemas.microsoft.com/office/drawing/2014/main" id="{B967E7E5-1285-52E4-AF20-C35FC8242CCD}"/>
              </a:ext>
              <a:ext uri="{C183D7F6-B498-43B3-948B-1728B52AA6E4}">
                <adec:decorative xmlns:adec="http://schemas.microsoft.com/office/drawing/2017/decorative" val="1"/>
              </a:ext>
            </a:extLst>
          </p:cNvPr>
          <p:cNvSpPr/>
          <p:nvPr/>
        </p:nvSpPr>
        <p:spPr>
          <a:xfrm>
            <a:off x="8750195" y="1919112"/>
            <a:ext cx="175439" cy="1098908"/>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21" name="TextBox 20">
            <a:extLst>
              <a:ext uri="{FF2B5EF4-FFF2-40B4-BE49-F238E27FC236}">
                <a16:creationId xmlns:a16="http://schemas.microsoft.com/office/drawing/2014/main" id="{138A1751-75B3-44F1-9519-146F843DDE28}"/>
              </a:ext>
              <a:ext uri="{C183D7F6-B498-43B3-948B-1728B52AA6E4}">
                <adec:decorative xmlns:adec="http://schemas.microsoft.com/office/drawing/2017/decorative" val="1"/>
              </a:ext>
            </a:extLst>
          </p:cNvPr>
          <p:cNvSpPr txBox="1"/>
          <p:nvPr/>
        </p:nvSpPr>
        <p:spPr>
          <a:xfrm>
            <a:off x="8652702" y="5736274"/>
            <a:ext cx="2911852" cy="15388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solidFill>
                  <a:srgbClr val="5C5B5A"/>
                </a:solidFill>
                <a:latin typeface="Arial"/>
              </a:rPr>
              <a:t>Figures in brackets show change since March (S6)</a:t>
            </a:r>
            <a:endParaRPr kumimoji="0" lang="en-GB" sz="1000" i="0" u="none" strike="noStrike" kern="1200" cap="none" spc="0" normalizeH="0" baseline="0" noProof="0" dirty="0">
              <a:ln>
                <a:noFill/>
              </a:ln>
              <a:solidFill>
                <a:srgbClr val="5C5B5A"/>
              </a:solidFill>
              <a:effectLst/>
              <a:uLnTx/>
              <a:uFillTx/>
              <a:latin typeface="Arial"/>
              <a:ea typeface="+mn-ea"/>
              <a:cs typeface="+mn-cs"/>
            </a:endParaRPr>
          </a:p>
        </p:txBody>
      </p:sp>
      <p:sp>
        <p:nvSpPr>
          <p:cNvPr id="31" name="TextBox 30">
            <a:extLst>
              <a:ext uri="{FF2B5EF4-FFF2-40B4-BE49-F238E27FC236}">
                <a16:creationId xmlns:a16="http://schemas.microsoft.com/office/drawing/2014/main" id="{76073F88-86FB-4AF2-9C4E-96BEC41BB732}"/>
              </a:ext>
            </a:extLst>
          </p:cNvPr>
          <p:cNvSpPr txBox="1"/>
          <p:nvPr/>
        </p:nvSpPr>
        <p:spPr>
          <a:xfrm>
            <a:off x="7779011" y="2072543"/>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(+3pp)</a:t>
            </a:r>
          </a:p>
        </p:txBody>
      </p:sp>
      <p:sp>
        <p:nvSpPr>
          <p:cNvPr id="32" name="TextBox 31">
            <a:extLst>
              <a:ext uri="{FF2B5EF4-FFF2-40B4-BE49-F238E27FC236}">
                <a16:creationId xmlns:a16="http://schemas.microsoft.com/office/drawing/2014/main" id="{3682B5D8-59C3-4A47-928B-1D42F2601332}"/>
              </a:ext>
            </a:extLst>
          </p:cNvPr>
          <p:cNvSpPr txBox="1"/>
          <p:nvPr/>
        </p:nvSpPr>
        <p:spPr>
          <a:xfrm>
            <a:off x="7779848" y="2676263"/>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bg1"/>
                </a:solidFill>
                <a:latin typeface="Arial" panose="020B0604020202020204"/>
              </a:rPr>
              <a:t>(+3</a:t>
            </a: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pp)</a:t>
            </a:r>
          </a:p>
        </p:txBody>
      </p:sp>
      <p:sp>
        <p:nvSpPr>
          <p:cNvPr id="33" name="TextBox 32">
            <a:extLst>
              <a:ext uri="{FF2B5EF4-FFF2-40B4-BE49-F238E27FC236}">
                <a16:creationId xmlns:a16="http://schemas.microsoft.com/office/drawing/2014/main" id="{B8B14CB2-1695-4848-8456-233D39088680}"/>
              </a:ext>
            </a:extLst>
          </p:cNvPr>
          <p:cNvSpPr txBox="1"/>
          <p:nvPr/>
        </p:nvSpPr>
        <p:spPr>
          <a:xfrm>
            <a:off x="7792053" y="3547215"/>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5C5B5A"/>
                </a:solidFill>
                <a:effectLst/>
                <a:uLnTx/>
                <a:uFillTx/>
                <a:latin typeface="Arial" panose="020B0604020202020204"/>
                <a:ea typeface="+mn-ea"/>
                <a:cs typeface="+mn-cs"/>
              </a:rPr>
              <a:t>(-1pp)</a:t>
            </a:r>
          </a:p>
        </p:txBody>
      </p:sp>
      <p:sp>
        <p:nvSpPr>
          <p:cNvPr id="34" name="TextBox 33">
            <a:extLst>
              <a:ext uri="{FF2B5EF4-FFF2-40B4-BE49-F238E27FC236}">
                <a16:creationId xmlns:a16="http://schemas.microsoft.com/office/drawing/2014/main" id="{2049CA57-C0A9-44E2-9AF0-2CDC061F80D9}"/>
              </a:ext>
            </a:extLst>
          </p:cNvPr>
          <p:cNvSpPr txBox="1"/>
          <p:nvPr/>
        </p:nvSpPr>
        <p:spPr>
          <a:xfrm>
            <a:off x="7779487" y="4338546"/>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(-5pp)</a:t>
            </a:r>
          </a:p>
        </p:txBody>
      </p:sp>
      <p:sp>
        <p:nvSpPr>
          <p:cNvPr id="2" name="Rectangle 1">
            <a:extLst>
              <a:ext uri="{FF2B5EF4-FFF2-40B4-BE49-F238E27FC236}">
                <a16:creationId xmlns:a16="http://schemas.microsoft.com/office/drawing/2014/main" id="{0475AC37-91AB-39D4-7FE4-6778EB0592B8}"/>
              </a:ext>
            </a:extLst>
          </p:cNvPr>
          <p:cNvSpPr/>
          <p:nvPr/>
        </p:nvSpPr>
        <p:spPr>
          <a:xfrm>
            <a:off x="507140" y="3608613"/>
            <a:ext cx="2158816" cy="870952"/>
          </a:xfrm>
          <a:prstGeom prst="rect">
            <a:avLst/>
          </a:prstGeom>
          <a:solidFill>
            <a:schemeClr val="bg1"/>
          </a:solidFill>
          <a:ln>
            <a:solidFill>
              <a:srgbClr val="5C5B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rgbClr val="5C5B5A"/>
                </a:solidFill>
              </a:rPr>
              <a:t>Please note, the survey was asked immediately following local elections</a:t>
            </a:r>
          </a:p>
        </p:txBody>
      </p:sp>
    </p:spTree>
    <p:extLst>
      <p:ext uri="{BB962C8B-B14F-4D97-AF65-F5344CB8AC3E}">
        <p14:creationId xmlns:p14="http://schemas.microsoft.com/office/powerpoint/2010/main" val="18641234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Summary - neighbourhood and community">
            <a:extLst>
              <a:ext uri="{FF2B5EF4-FFF2-40B4-BE49-F238E27FC236}">
                <a16:creationId xmlns:a16="http://schemas.microsoft.com/office/drawing/2014/main" id="{F12DA983-7C25-45F4-B087-E006BF2978F9}"/>
              </a:ext>
              <a:ext uri="{C183D7F6-B498-43B3-948B-1728B52AA6E4}">
                <adec:decorative xmlns:adec="http://schemas.microsoft.com/office/drawing/2017/decorative" val="0"/>
              </a:ext>
            </a:extLst>
          </p:cNvPr>
          <p:cNvSpPr>
            <a:spLocks noGrp="1"/>
          </p:cNvSpPr>
          <p:nvPr>
            <p:ph type="title"/>
          </p:nvPr>
        </p:nvSpPr>
        <p:spPr>
          <a:xfrm>
            <a:off x="261334" y="161914"/>
            <a:ext cx="10515600" cy="307777"/>
          </a:xfrm>
          <a:noFill/>
        </p:spPr>
        <p:txBody>
          <a:bodyPr wrap="square" lIns="0" tIns="0" rIns="0" bIns="0" rtlCol="0">
            <a:spAutoFit/>
          </a:bodyPr>
          <a:lstStyle/>
          <a:p>
            <a:pPr>
              <a:lnSpc>
                <a:spcPct val="100000"/>
              </a:lnSpc>
              <a:spcBef>
                <a:spcPts val="0"/>
              </a:spcBef>
            </a:pPr>
            <a:r>
              <a:rPr lang="en-GB" sz="2000" b="1" dirty="0">
                <a:solidFill>
                  <a:srgbClr val="5C5B5A"/>
                </a:solidFill>
                <a:latin typeface="Arial"/>
                <a:ea typeface="+mn-ea"/>
                <a:cs typeface="+mn-cs"/>
              </a:rPr>
              <a:t>Summary: Neighbourhood and community</a:t>
            </a:r>
          </a:p>
        </p:txBody>
      </p:sp>
      <p:sp>
        <p:nvSpPr>
          <p:cNvPr id="40" name="Slide Number Placeholder 4">
            <a:extLst>
              <a:ext uri="{FF2B5EF4-FFF2-40B4-BE49-F238E27FC236}">
                <a16:creationId xmlns:a16="http://schemas.microsoft.com/office/drawing/2014/main" id="{BFDDA40A-C568-4D72-B229-0FA6A80D17A5}"/>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55</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graphicFrame>
        <p:nvGraphicFramePr>
          <p:cNvPr id="10" name="Chart 9" descr="Stacked bar chart showing the proportion of Greater Manchester residents who agree with statements about their community. 79% agree that if they needed help, there are people who would be there for them. 76% agree if they wanted company or to socialise there are people they could call. ">
            <a:extLst>
              <a:ext uri="{FF2B5EF4-FFF2-40B4-BE49-F238E27FC236}">
                <a16:creationId xmlns:a16="http://schemas.microsoft.com/office/drawing/2014/main" id="{E89470C3-29C9-70EE-C1B6-546B8E49D8BA}"/>
              </a:ext>
            </a:extLst>
          </p:cNvPr>
          <p:cNvGraphicFramePr/>
          <p:nvPr>
            <p:extLst>
              <p:ext uri="{D42A27DB-BD31-4B8C-83A1-F6EECF244321}">
                <p14:modId xmlns:p14="http://schemas.microsoft.com/office/powerpoint/2010/main" val="273726644"/>
              </p:ext>
            </p:extLst>
          </p:nvPr>
        </p:nvGraphicFramePr>
        <p:xfrm>
          <a:off x="1852613" y="1854179"/>
          <a:ext cx="8486775" cy="4466609"/>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420A24BF-D3F1-3739-AF7C-E183F3FAB699}"/>
              </a:ext>
            </a:extLst>
          </p:cNvPr>
          <p:cNvSpPr txBox="1"/>
          <p:nvPr/>
        </p:nvSpPr>
        <p:spPr>
          <a:xfrm>
            <a:off x="353635" y="719241"/>
            <a:ext cx="11484730" cy="553998"/>
          </a:xfrm>
          <a:prstGeom prst="rect">
            <a:avLst/>
          </a:prstGeom>
          <a:noFill/>
        </p:spPr>
        <p:txBody>
          <a:bodyPr wrap="square" rtlCol="0">
            <a:spAutoFit/>
          </a:bodyPr>
          <a:lstStyle/>
          <a:p>
            <a:pPr algn="ctr"/>
            <a:r>
              <a:rPr lang="en-GB" sz="1500" b="1" dirty="0">
                <a:solidFill>
                  <a:srgbClr val="5C5B5A"/>
                </a:solidFill>
                <a:latin typeface="Arial"/>
              </a:rPr>
              <a:t>Around 8 in 10 (79%) feel that if they needed help, there are people who would be there for them, and if they wanted company there are people to socialise with (76%)</a:t>
            </a:r>
          </a:p>
        </p:txBody>
      </p:sp>
      <p:sp>
        <p:nvSpPr>
          <p:cNvPr id="16" name="Right Brace 15">
            <a:extLst>
              <a:ext uri="{FF2B5EF4-FFF2-40B4-BE49-F238E27FC236}">
                <a16:creationId xmlns:a16="http://schemas.microsoft.com/office/drawing/2014/main" id="{F59AB082-BC69-BEFB-1244-DD07CF3670C8}"/>
              </a:ext>
              <a:ext uri="{C183D7F6-B498-43B3-948B-1728B52AA6E4}">
                <adec:decorative xmlns:adec="http://schemas.microsoft.com/office/drawing/2017/decorative" val="1"/>
              </a:ext>
            </a:extLst>
          </p:cNvPr>
          <p:cNvSpPr/>
          <p:nvPr/>
        </p:nvSpPr>
        <p:spPr>
          <a:xfrm>
            <a:off x="4820299" y="1919112"/>
            <a:ext cx="175439" cy="2150971"/>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25" name="Footer Placeholder 4">
            <a:extLst>
              <a:ext uri="{FF2B5EF4-FFF2-40B4-BE49-F238E27FC236}">
                <a16:creationId xmlns:a16="http://schemas.microsoft.com/office/drawing/2014/main" id="{670832CC-9A38-4C83-A464-A40CFEF8D30A}"/>
              </a:ext>
            </a:extLst>
          </p:cNvPr>
          <p:cNvSpPr txBox="1">
            <a:spLocks/>
          </p:cNvSpPr>
          <p:nvPr/>
        </p:nvSpPr>
        <p:spPr>
          <a:xfrm>
            <a:off x="391549" y="6342397"/>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LA6. To what extent do you agree or disagree with the following statements about your local area? </a:t>
            </a:r>
          </a:p>
          <a:p>
            <a:pPr>
              <a:defRPr/>
            </a:pPr>
            <a:r>
              <a:rPr lang="en-GB" sz="1000" dirty="0">
                <a:solidFill>
                  <a:srgbClr val="FFFFFF">
                    <a:lumMod val="50000"/>
                  </a:srgbClr>
                </a:solidFill>
                <a:latin typeface="Arial"/>
                <a:cs typeface="Arial" panose="020B0604020202020204" pitchFamily="34" charset="0"/>
              </a:rPr>
              <a:t>Unweighted base: All respondents Survey 7, 1488 (Valid responses)</a:t>
            </a: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 Only valid responses shown</a:t>
            </a:r>
            <a:endParaRPr kumimoji="0" lang="en-GB" sz="1000" b="0" i="1" u="none" strike="noStrike" kern="1200" cap="none" spc="0" normalizeH="0" baseline="0" noProof="0" dirty="0">
              <a:ln>
                <a:noFill/>
              </a:ln>
              <a:solidFill>
                <a:srgbClr val="0039A6"/>
              </a:solidFill>
              <a:effectLst/>
              <a:uLnTx/>
              <a:uFillTx/>
              <a:latin typeface="Arial"/>
              <a:ea typeface="+mn-ea"/>
              <a:cs typeface="Arial" panose="020B0604020202020204" pitchFamily="34" charset="0"/>
            </a:endParaRPr>
          </a:p>
        </p:txBody>
      </p:sp>
      <p:sp>
        <p:nvSpPr>
          <p:cNvPr id="2" name="TextBox 1">
            <a:extLst>
              <a:ext uri="{FF2B5EF4-FFF2-40B4-BE49-F238E27FC236}">
                <a16:creationId xmlns:a16="http://schemas.microsoft.com/office/drawing/2014/main" id="{9656888F-FFA2-E169-3BE9-5F696DDA4C8E}"/>
              </a:ext>
            </a:extLst>
          </p:cNvPr>
          <p:cNvSpPr txBox="1"/>
          <p:nvPr/>
        </p:nvSpPr>
        <p:spPr>
          <a:xfrm>
            <a:off x="4938433" y="2876199"/>
            <a:ext cx="536608" cy="276999"/>
          </a:xfrm>
          <a:prstGeom prst="rect">
            <a:avLst/>
          </a:prstGeom>
          <a:noFill/>
        </p:spPr>
        <p:txBody>
          <a:bodyPr wrap="square" rtlCol="0">
            <a:spAutoFit/>
          </a:bodyPr>
          <a:lstStyle/>
          <a:p>
            <a:pPr algn="ctr"/>
            <a:r>
              <a:rPr lang="en-GB" sz="1200" b="1" dirty="0">
                <a:solidFill>
                  <a:srgbClr val="5C5B5A"/>
                </a:solidFill>
                <a:latin typeface="Arial"/>
              </a:rPr>
              <a:t>79%</a:t>
            </a:r>
          </a:p>
        </p:txBody>
      </p:sp>
      <p:sp>
        <p:nvSpPr>
          <p:cNvPr id="9" name="TextBox 8">
            <a:extLst>
              <a:ext uri="{FF2B5EF4-FFF2-40B4-BE49-F238E27FC236}">
                <a16:creationId xmlns:a16="http://schemas.microsoft.com/office/drawing/2014/main" id="{A102651A-3C8A-39C6-A928-705248C142FD}"/>
              </a:ext>
            </a:extLst>
          </p:cNvPr>
          <p:cNvSpPr txBox="1"/>
          <p:nvPr/>
        </p:nvSpPr>
        <p:spPr>
          <a:xfrm>
            <a:off x="9132552" y="2826372"/>
            <a:ext cx="536608" cy="276999"/>
          </a:xfrm>
          <a:prstGeom prst="rect">
            <a:avLst/>
          </a:prstGeom>
          <a:noFill/>
        </p:spPr>
        <p:txBody>
          <a:bodyPr wrap="square" rtlCol="0">
            <a:spAutoFit/>
          </a:bodyPr>
          <a:lstStyle/>
          <a:p>
            <a:pPr algn="ctr"/>
            <a:r>
              <a:rPr lang="en-GB" sz="1200" b="1" dirty="0">
                <a:solidFill>
                  <a:srgbClr val="5C5B5A"/>
                </a:solidFill>
                <a:latin typeface="Arial"/>
              </a:rPr>
              <a:t>76%</a:t>
            </a:r>
          </a:p>
        </p:txBody>
      </p:sp>
      <p:sp>
        <p:nvSpPr>
          <p:cNvPr id="12" name="Right Brace 11">
            <a:extLst>
              <a:ext uri="{FF2B5EF4-FFF2-40B4-BE49-F238E27FC236}">
                <a16:creationId xmlns:a16="http://schemas.microsoft.com/office/drawing/2014/main" id="{523F8777-668A-A18E-3060-550D8A597147}"/>
              </a:ext>
              <a:ext uri="{C183D7F6-B498-43B3-948B-1728B52AA6E4}">
                <adec:decorative xmlns:adec="http://schemas.microsoft.com/office/drawing/2017/decorative" val="1"/>
              </a:ext>
            </a:extLst>
          </p:cNvPr>
          <p:cNvSpPr/>
          <p:nvPr/>
        </p:nvSpPr>
        <p:spPr>
          <a:xfrm>
            <a:off x="9038233" y="1915352"/>
            <a:ext cx="175439" cy="2074829"/>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Tree>
    <p:extLst>
      <p:ext uri="{BB962C8B-B14F-4D97-AF65-F5344CB8AC3E}">
        <p14:creationId xmlns:p14="http://schemas.microsoft.com/office/powerpoint/2010/main" val="157161562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descr="Stacked bar chart showing satisfaction of Greater Manchester residents with their local services. 75% are satisfied with their parks and other green services. 65% are satisfied with their local services and amenities. 41% are satisfied with the cultural facilities in their local area. ">
            <a:extLst>
              <a:ext uri="{FF2B5EF4-FFF2-40B4-BE49-F238E27FC236}">
                <a16:creationId xmlns:a16="http://schemas.microsoft.com/office/drawing/2014/main" id="{5C15CF79-5723-7F96-FF7B-4B6BAA71F806}"/>
              </a:ext>
            </a:extLst>
          </p:cNvPr>
          <p:cNvGraphicFramePr/>
          <p:nvPr>
            <p:extLst>
              <p:ext uri="{D42A27DB-BD31-4B8C-83A1-F6EECF244321}">
                <p14:modId xmlns:p14="http://schemas.microsoft.com/office/powerpoint/2010/main" val="1607617338"/>
              </p:ext>
            </p:extLst>
          </p:nvPr>
        </p:nvGraphicFramePr>
        <p:xfrm>
          <a:off x="123826" y="1875448"/>
          <a:ext cx="11858624" cy="4276570"/>
        </p:xfrm>
        <a:graphic>
          <a:graphicData uri="http://schemas.openxmlformats.org/drawingml/2006/chart">
            <c:chart xmlns:c="http://schemas.openxmlformats.org/drawingml/2006/chart" xmlns:r="http://schemas.openxmlformats.org/officeDocument/2006/relationships" r:id="rId2"/>
          </a:graphicData>
        </a:graphic>
      </p:graphicFrame>
      <p:sp>
        <p:nvSpPr>
          <p:cNvPr id="5" name="Right Brace 4">
            <a:extLst>
              <a:ext uri="{FF2B5EF4-FFF2-40B4-BE49-F238E27FC236}">
                <a16:creationId xmlns:a16="http://schemas.microsoft.com/office/drawing/2014/main" id="{75C254DC-6D37-7F9D-3066-3F6153890DFC}"/>
              </a:ext>
              <a:ext uri="{C183D7F6-B498-43B3-948B-1728B52AA6E4}">
                <adec:decorative xmlns:adec="http://schemas.microsoft.com/office/drawing/2017/decorative" val="1"/>
              </a:ext>
            </a:extLst>
          </p:cNvPr>
          <p:cNvSpPr/>
          <p:nvPr/>
        </p:nvSpPr>
        <p:spPr>
          <a:xfrm>
            <a:off x="4863823" y="2024041"/>
            <a:ext cx="215615" cy="2015990"/>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6" name="TextBox 5">
            <a:extLst>
              <a:ext uri="{FF2B5EF4-FFF2-40B4-BE49-F238E27FC236}">
                <a16:creationId xmlns:a16="http://schemas.microsoft.com/office/drawing/2014/main" id="{04588B59-4732-E5BE-6E1B-C8E937800E62}"/>
              </a:ext>
            </a:extLst>
          </p:cNvPr>
          <p:cNvSpPr txBox="1"/>
          <p:nvPr/>
        </p:nvSpPr>
        <p:spPr>
          <a:xfrm>
            <a:off x="4971630" y="2878147"/>
            <a:ext cx="707135" cy="307777"/>
          </a:xfrm>
          <a:prstGeom prst="rect">
            <a:avLst/>
          </a:prstGeom>
          <a:noFill/>
        </p:spPr>
        <p:txBody>
          <a:bodyPr wrap="square" rtlCol="0">
            <a:spAutoFit/>
          </a:bodyPr>
          <a:lstStyle/>
          <a:p>
            <a:pPr algn="ctr"/>
            <a:r>
              <a:rPr lang="en-GB" sz="1400" b="1" dirty="0">
                <a:solidFill>
                  <a:srgbClr val="5C5B5A"/>
                </a:solidFill>
                <a:latin typeface="Arial"/>
              </a:rPr>
              <a:t>65%</a:t>
            </a:r>
          </a:p>
        </p:txBody>
      </p:sp>
      <p:sp>
        <p:nvSpPr>
          <p:cNvPr id="7" name="Right Brace 6">
            <a:extLst>
              <a:ext uri="{FF2B5EF4-FFF2-40B4-BE49-F238E27FC236}">
                <a16:creationId xmlns:a16="http://schemas.microsoft.com/office/drawing/2014/main" id="{CB7BA24B-6402-9AB7-1774-19D752D2E27A}"/>
              </a:ext>
              <a:ext uri="{C183D7F6-B498-43B3-948B-1728B52AA6E4}">
                <adec:decorative xmlns:adec="http://schemas.microsoft.com/office/drawing/2017/decorative" val="1"/>
              </a:ext>
            </a:extLst>
          </p:cNvPr>
          <p:cNvSpPr/>
          <p:nvPr/>
        </p:nvSpPr>
        <p:spPr>
          <a:xfrm>
            <a:off x="9733176" y="2021233"/>
            <a:ext cx="146734" cy="1779099"/>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8" name="TextBox 7">
            <a:extLst>
              <a:ext uri="{FF2B5EF4-FFF2-40B4-BE49-F238E27FC236}">
                <a16:creationId xmlns:a16="http://schemas.microsoft.com/office/drawing/2014/main" id="{C712FE18-06E0-9BF7-6422-9957D1388AE3}"/>
              </a:ext>
            </a:extLst>
          </p:cNvPr>
          <p:cNvSpPr txBox="1"/>
          <p:nvPr/>
        </p:nvSpPr>
        <p:spPr>
          <a:xfrm>
            <a:off x="11462315" y="2460607"/>
            <a:ext cx="734813" cy="307777"/>
          </a:xfrm>
          <a:prstGeom prst="rect">
            <a:avLst/>
          </a:prstGeom>
          <a:noFill/>
        </p:spPr>
        <p:txBody>
          <a:bodyPr wrap="square" rtlCol="0">
            <a:spAutoFit/>
          </a:bodyPr>
          <a:lstStyle/>
          <a:p>
            <a:pPr algn="ctr"/>
            <a:r>
              <a:rPr lang="en-GB" sz="1400" b="1" dirty="0">
                <a:solidFill>
                  <a:srgbClr val="5C5B5A"/>
                </a:solidFill>
                <a:latin typeface="Arial"/>
              </a:rPr>
              <a:t>41%</a:t>
            </a:r>
          </a:p>
        </p:txBody>
      </p:sp>
      <p:sp>
        <p:nvSpPr>
          <p:cNvPr id="9" name="Right Brace 8">
            <a:extLst>
              <a:ext uri="{FF2B5EF4-FFF2-40B4-BE49-F238E27FC236}">
                <a16:creationId xmlns:a16="http://schemas.microsoft.com/office/drawing/2014/main" id="{E7210515-2F47-1E18-A3F1-DBC546BA9D9D}"/>
              </a:ext>
              <a:ext uri="{C183D7F6-B498-43B3-948B-1728B52AA6E4}">
                <adec:decorative xmlns:adec="http://schemas.microsoft.com/office/drawing/2017/decorative" val="1"/>
              </a:ext>
            </a:extLst>
          </p:cNvPr>
          <p:cNvSpPr/>
          <p:nvPr/>
        </p:nvSpPr>
        <p:spPr>
          <a:xfrm>
            <a:off x="11354508" y="2022896"/>
            <a:ext cx="215615" cy="1234428"/>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0" name="TextBox 9">
            <a:extLst>
              <a:ext uri="{FF2B5EF4-FFF2-40B4-BE49-F238E27FC236}">
                <a16:creationId xmlns:a16="http://schemas.microsoft.com/office/drawing/2014/main" id="{69DC8AE0-32FD-6D1B-4E58-2C469F680498}"/>
              </a:ext>
            </a:extLst>
          </p:cNvPr>
          <p:cNvSpPr txBox="1"/>
          <p:nvPr/>
        </p:nvSpPr>
        <p:spPr>
          <a:xfrm>
            <a:off x="9780150" y="2753145"/>
            <a:ext cx="659321" cy="307777"/>
          </a:xfrm>
          <a:prstGeom prst="rect">
            <a:avLst/>
          </a:prstGeom>
          <a:noFill/>
        </p:spPr>
        <p:txBody>
          <a:bodyPr wrap="square" rtlCol="0">
            <a:spAutoFit/>
          </a:bodyPr>
          <a:lstStyle/>
          <a:p>
            <a:pPr algn="ctr"/>
            <a:r>
              <a:rPr lang="en-GB" sz="1400" b="1" dirty="0">
                <a:solidFill>
                  <a:srgbClr val="5C5B5A"/>
                </a:solidFill>
                <a:latin typeface="Arial"/>
              </a:rPr>
              <a:t>58%</a:t>
            </a:r>
          </a:p>
        </p:txBody>
      </p:sp>
      <p:sp>
        <p:nvSpPr>
          <p:cNvPr id="13" name="Footer Placeholder 4">
            <a:extLst>
              <a:ext uri="{FF2B5EF4-FFF2-40B4-BE49-F238E27FC236}">
                <a16:creationId xmlns:a16="http://schemas.microsoft.com/office/drawing/2014/main" id="{0B47C60C-AC66-2446-F95E-A802AD1ECB15}"/>
              </a:ext>
            </a:extLst>
          </p:cNvPr>
          <p:cNvSpPr txBox="1">
            <a:spLocks/>
          </p:cNvSpPr>
          <p:nvPr/>
        </p:nvSpPr>
        <p:spPr>
          <a:xfrm>
            <a:off x="391549" y="6370972"/>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LA4. Generally, how satisfied or dissatisfied are you with…? </a:t>
            </a:r>
            <a:r>
              <a:rPr lang="en-GB" sz="1000" dirty="0">
                <a:solidFill>
                  <a:srgbClr val="FFFFFF">
                    <a:lumMod val="50000"/>
                  </a:srgbClr>
                </a:solidFill>
                <a:latin typeface="Arial"/>
                <a:cs typeface="Arial" panose="020B0604020202020204" pitchFamily="34" charset="0"/>
              </a:rPr>
              <a:t>Unweighted base: All respondents Survey 7, 1488</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solidFill>
                  <a:srgbClr val="FFFFFF">
                    <a:lumMod val="50000"/>
                  </a:srgbClr>
                </a:solidFill>
                <a:latin typeface="Arial"/>
                <a:cs typeface="Arial" panose="020B0604020202020204" pitchFamily="34" charset="0"/>
              </a:rPr>
              <a:t>Note - the main findings report will explore these figures in more detail (e.g. the opinions of schools / colleges amongst parents of school and college aged children)</a:t>
            </a:r>
            <a:endParaRPr kumimoji="0" lang="en-GB" sz="1000" b="0" u="none" strike="noStrike" kern="1200" cap="none" spc="0" normalizeH="0" baseline="0" noProof="0" dirty="0">
              <a:ln>
                <a:noFill/>
              </a:ln>
              <a:solidFill>
                <a:srgbClr val="0039A6"/>
              </a:solidFill>
              <a:effectLst/>
              <a:uLnTx/>
              <a:uFillTx/>
              <a:latin typeface="Arial"/>
              <a:ea typeface="+mn-ea"/>
              <a:cs typeface="Arial" panose="020B0604020202020204" pitchFamily="34" charset="0"/>
            </a:endParaRPr>
          </a:p>
        </p:txBody>
      </p:sp>
      <p:sp>
        <p:nvSpPr>
          <p:cNvPr id="16" name="Title 3">
            <a:extLst>
              <a:ext uri="{FF2B5EF4-FFF2-40B4-BE49-F238E27FC236}">
                <a16:creationId xmlns:a16="http://schemas.microsoft.com/office/drawing/2014/main" id="{698EA8F4-5671-5847-98D3-026A985862D0}"/>
              </a:ext>
            </a:extLst>
          </p:cNvPr>
          <p:cNvSpPr txBox="1">
            <a:spLocks noGrp="1"/>
          </p:cNvSpPr>
          <p:nvPr>
            <p:ph type="title" idx="4294967295"/>
          </p:nvPr>
        </p:nvSpPr>
        <p:spPr>
          <a:xfrm>
            <a:off x="261334" y="161914"/>
            <a:ext cx="10515600" cy="307777"/>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5C5B5A"/>
                </a:solidFill>
                <a:effectLst/>
                <a:uLnTx/>
                <a:uFillTx/>
                <a:latin typeface="Arial"/>
                <a:ea typeface="+mn-ea"/>
                <a:cs typeface="+mn-cs"/>
              </a:rPr>
              <a:t>Summary: Your local services</a:t>
            </a:r>
          </a:p>
        </p:txBody>
      </p:sp>
      <p:sp>
        <p:nvSpPr>
          <p:cNvPr id="18" name="TextBox 17">
            <a:extLst>
              <a:ext uri="{FF2B5EF4-FFF2-40B4-BE49-F238E27FC236}">
                <a16:creationId xmlns:a16="http://schemas.microsoft.com/office/drawing/2014/main" id="{BC750069-C2D3-A72E-E5FF-ED8884158649}"/>
              </a:ext>
            </a:extLst>
          </p:cNvPr>
          <p:cNvSpPr txBox="1"/>
          <p:nvPr/>
        </p:nvSpPr>
        <p:spPr>
          <a:xfrm>
            <a:off x="1018857" y="771848"/>
            <a:ext cx="10591223" cy="784830"/>
          </a:xfrm>
          <a:prstGeom prst="rect">
            <a:avLst/>
          </a:prstGeom>
          <a:noFill/>
        </p:spPr>
        <p:txBody>
          <a:bodyPr wrap="square" rtlCol="0">
            <a:spAutoFit/>
          </a:bodyPr>
          <a:lstStyle/>
          <a:p>
            <a:pPr algn="ctr"/>
            <a:r>
              <a:rPr lang="en-GB" sz="1500" b="1" dirty="0">
                <a:solidFill>
                  <a:srgbClr val="5C5B5A"/>
                </a:solidFill>
                <a:latin typeface="Arial"/>
              </a:rPr>
              <a:t>Residents are most likely to be satisfied with the parks and other green spaces in their area (75%), local services and amenities (65%), and health and care services in the local area (61%). They are least likely to be satisfied with cultural facilities (41%). </a:t>
            </a:r>
          </a:p>
        </p:txBody>
      </p:sp>
      <p:sp>
        <p:nvSpPr>
          <p:cNvPr id="14" name="Right Brace 13">
            <a:extLst>
              <a:ext uri="{FF2B5EF4-FFF2-40B4-BE49-F238E27FC236}">
                <a16:creationId xmlns:a16="http://schemas.microsoft.com/office/drawing/2014/main" id="{8C100656-6B83-4BD3-91E2-6779E622AEC0}"/>
              </a:ext>
              <a:ext uri="{C183D7F6-B498-43B3-948B-1728B52AA6E4}">
                <adec:decorative xmlns:adec="http://schemas.microsoft.com/office/drawing/2017/decorative" val="1"/>
              </a:ext>
            </a:extLst>
          </p:cNvPr>
          <p:cNvSpPr/>
          <p:nvPr/>
        </p:nvSpPr>
        <p:spPr>
          <a:xfrm>
            <a:off x="3240077" y="2015936"/>
            <a:ext cx="198019" cy="2305573"/>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5" name="TextBox 14">
            <a:extLst>
              <a:ext uri="{FF2B5EF4-FFF2-40B4-BE49-F238E27FC236}">
                <a16:creationId xmlns:a16="http://schemas.microsoft.com/office/drawing/2014/main" id="{710E3A62-2DAC-4574-801B-D2DDBD6EE024}"/>
              </a:ext>
            </a:extLst>
          </p:cNvPr>
          <p:cNvSpPr txBox="1"/>
          <p:nvPr/>
        </p:nvSpPr>
        <p:spPr>
          <a:xfrm>
            <a:off x="3371554" y="3034978"/>
            <a:ext cx="603706" cy="307777"/>
          </a:xfrm>
          <a:prstGeom prst="rect">
            <a:avLst/>
          </a:prstGeom>
          <a:noFill/>
        </p:spPr>
        <p:txBody>
          <a:bodyPr wrap="square" rtlCol="0">
            <a:spAutoFit/>
          </a:bodyPr>
          <a:lstStyle/>
          <a:p>
            <a:pPr algn="ctr"/>
            <a:r>
              <a:rPr lang="en-GB" sz="1400" b="1" dirty="0">
                <a:solidFill>
                  <a:srgbClr val="5C5B5A"/>
                </a:solidFill>
                <a:latin typeface="Arial"/>
              </a:rPr>
              <a:t>75%</a:t>
            </a:r>
          </a:p>
        </p:txBody>
      </p:sp>
      <p:sp>
        <p:nvSpPr>
          <p:cNvPr id="2" name="Right Brace 1">
            <a:extLst>
              <a:ext uri="{FF2B5EF4-FFF2-40B4-BE49-F238E27FC236}">
                <a16:creationId xmlns:a16="http://schemas.microsoft.com/office/drawing/2014/main" id="{AE6DADAE-B9B2-31CE-F8DA-FB9E25788586}"/>
              </a:ext>
              <a:ext uri="{C183D7F6-B498-43B3-948B-1728B52AA6E4}">
                <adec:decorative xmlns:adec="http://schemas.microsoft.com/office/drawing/2017/decorative" val="1"/>
              </a:ext>
            </a:extLst>
          </p:cNvPr>
          <p:cNvSpPr/>
          <p:nvPr/>
        </p:nvSpPr>
        <p:spPr>
          <a:xfrm>
            <a:off x="8110363" y="2021235"/>
            <a:ext cx="215615" cy="1775777"/>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3" name="TextBox 2">
            <a:extLst>
              <a:ext uri="{FF2B5EF4-FFF2-40B4-BE49-F238E27FC236}">
                <a16:creationId xmlns:a16="http://schemas.microsoft.com/office/drawing/2014/main" id="{3335B505-43FD-E141-BD05-740D1DD913B5}"/>
              </a:ext>
            </a:extLst>
          </p:cNvPr>
          <p:cNvSpPr txBox="1"/>
          <p:nvPr/>
        </p:nvSpPr>
        <p:spPr>
          <a:xfrm>
            <a:off x="8168475" y="2753148"/>
            <a:ext cx="734813" cy="307777"/>
          </a:xfrm>
          <a:prstGeom prst="rect">
            <a:avLst/>
          </a:prstGeom>
          <a:noFill/>
        </p:spPr>
        <p:txBody>
          <a:bodyPr wrap="square" rtlCol="0">
            <a:spAutoFit/>
          </a:bodyPr>
          <a:lstStyle/>
          <a:p>
            <a:pPr algn="ctr"/>
            <a:r>
              <a:rPr lang="en-GB" sz="1400" b="1" dirty="0">
                <a:solidFill>
                  <a:srgbClr val="5C5B5A"/>
                </a:solidFill>
                <a:latin typeface="Arial"/>
              </a:rPr>
              <a:t>59%</a:t>
            </a:r>
          </a:p>
        </p:txBody>
      </p:sp>
      <p:sp>
        <p:nvSpPr>
          <p:cNvPr id="11" name="Right Brace 10">
            <a:extLst>
              <a:ext uri="{FF2B5EF4-FFF2-40B4-BE49-F238E27FC236}">
                <a16:creationId xmlns:a16="http://schemas.microsoft.com/office/drawing/2014/main" id="{CA14E5CB-EB3C-2770-3559-2E237AAF17A3}"/>
              </a:ext>
              <a:ext uri="{C183D7F6-B498-43B3-948B-1728B52AA6E4}">
                <adec:decorative xmlns:adec="http://schemas.microsoft.com/office/drawing/2017/decorative" val="1"/>
              </a:ext>
            </a:extLst>
          </p:cNvPr>
          <p:cNvSpPr/>
          <p:nvPr/>
        </p:nvSpPr>
        <p:spPr>
          <a:xfrm>
            <a:off x="6484714" y="2021946"/>
            <a:ext cx="215615" cy="1890475"/>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2" name="TextBox 11">
            <a:extLst>
              <a:ext uri="{FF2B5EF4-FFF2-40B4-BE49-F238E27FC236}">
                <a16:creationId xmlns:a16="http://schemas.microsoft.com/office/drawing/2014/main" id="{12757AF0-2D66-F2A8-1580-C93BBB621C6D}"/>
              </a:ext>
            </a:extLst>
          </p:cNvPr>
          <p:cNvSpPr txBox="1"/>
          <p:nvPr/>
        </p:nvSpPr>
        <p:spPr>
          <a:xfrm>
            <a:off x="6551285" y="2815246"/>
            <a:ext cx="734813" cy="307777"/>
          </a:xfrm>
          <a:prstGeom prst="rect">
            <a:avLst/>
          </a:prstGeom>
          <a:noFill/>
        </p:spPr>
        <p:txBody>
          <a:bodyPr wrap="square" rtlCol="0">
            <a:spAutoFit/>
          </a:bodyPr>
          <a:lstStyle/>
          <a:p>
            <a:pPr algn="ctr"/>
            <a:r>
              <a:rPr lang="en-GB" sz="1400" b="1" dirty="0">
                <a:solidFill>
                  <a:srgbClr val="5C5B5A"/>
                </a:solidFill>
                <a:latin typeface="Arial"/>
              </a:rPr>
              <a:t>61%</a:t>
            </a:r>
          </a:p>
        </p:txBody>
      </p:sp>
      <p:sp>
        <p:nvSpPr>
          <p:cNvPr id="19" name="TextBox 18">
            <a:extLst>
              <a:ext uri="{FF2B5EF4-FFF2-40B4-BE49-F238E27FC236}">
                <a16:creationId xmlns:a16="http://schemas.microsoft.com/office/drawing/2014/main" id="{602CF753-9ADF-4D9A-BD3D-B3C4575B7CA0}"/>
              </a:ext>
            </a:extLst>
          </p:cNvPr>
          <p:cNvSpPr txBox="1"/>
          <p:nvPr/>
        </p:nvSpPr>
        <p:spPr>
          <a:xfrm>
            <a:off x="2633716" y="2553636"/>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(+3pp)</a:t>
            </a:r>
          </a:p>
        </p:txBody>
      </p:sp>
      <p:sp>
        <p:nvSpPr>
          <p:cNvPr id="20" name="TextBox 19">
            <a:extLst>
              <a:ext uri="{FF2B5EF4-FFF2-40B4-BE49-F238E27FC236}">
                <a16:creationId xmlns:a16="http://schemas.microsoft.com/office/drawing/2014/main" id="{D3CBC84A-AF5D-4838-BA4E-6B118422C35C}"/>
              </a:ext>
            </a:extLst>
          </p:cNvPr>
          <p:cNvSpPr txBox="1"/>
          <p:nvPr/>
        </p:nvSpPr>
        <p:spPr>
          <a:xfrm>
            <a:off x="2578567" y="3717194"/>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rgbClr val="5C5B5A"/>
                </a:solidFill>
                <a:latin typeface="Arial" panose="020B0604020202020204"/>
              </a:rPr>
              <a:t>(+/-0</a:t>
            </a:r>
            <a:r>
              <a:rPr kumimoji="0" lang="en-GB" sz="1100" b="0" i="0" u="none" strike="noStrike" kern="1200" cap="none" spc="0" normalizeH="0" baseline="0" noProof="0" dirty="0">
                <a:ln>
                  <a:noFill/>
                </a:ln>
                <a:solidFill>
                  <a:srgbClr val="5C5B5A"/>
                </a:solidFill>
                <a:effectLst/>
                <a:uLnTx/>
                <a:uFillTx/>
                <a:latin typeface="Arial" panose="020B0604020202020204"/>
                <a:ea typeface="+mn-ea"/>
                <a:cs typeface="+mn-cs"/>
              </a:rPr>
              <a:t>pp)</a:t>
            </a:r>
          </a:p>
        </p:txBody>
      </p:sp>
      <p:sp>
        <p:nvSpPr>
          <p:cNvPr id="21" name="TextBox 20">
            <a:extLst>
              <a:ext uri="{FF2B5EF4-FFF2-40B4-BE49-F238E27FC236}">
                <a16:creationId xmlns:a16="http://schemas.microsoft.com/office/drawing/2014/main" id="{ED0A6A7F-3A10-4AD6-9810-3254FE86200D}"/>
              </a:ext>
            </a:extLst>
          </p:cNvPr>
          <p:cNvSpPr txBox="1"/>
          <p:nvPr/>
        </p:nvSpPr>
        <p:spPr>
          <a:xfrm>
            <a:off x="2661431" y="4534788"/>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(+2pp)</a:t>
            </a:r>
          </a:p>
        </p:txBody>
      </p:sp>
      <p:sp>
        <p:nvSpPr>
          <p:cNvPr id="22" name="TextBox 21">
            <a:extLst>
              <a:ext uri="{FF2B5EF4-FFF2-40B4-BE49-F238E27FC236}">
                <a16:creationId xmlns:a16="http://schemas.microsoft.com/office/drawing/2014/main" id="{5CE46231-C1F6-4CB8-BCD5-B2C6DC1EFB68}"/>
              </a:ext>
            </a:extLst>
          </p:cNvPr>
          <p:cNvSpPr txBox="1"/>
          <p:nvPr/>
        </p:nvSpPr>
        <p:spPr>
          <a:xfrm>
            <a:off x="2746432" y="4730727"/>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(-4pp)</a:t>
            </a:r>
          </a:p>
        </p:txBody>
      </p:sp>
      <p:sp>
        <p:nvSpPr>
          <p:cNvPr id="23" name="TextBox 22">
            <a:extLst>
              <a:ext uri="{FF2B5EF4-FFF2-40B4-BE49-F238E27FC236}">
                <a16:creationId xmlns:a16="http://schemas.microsoft.com/office/drawing/2014/main" id="{2F6704FF-57A1-4EFC-B363-21555E57BAB8}"/>
              </a:ext>
            </a:extLst>
          </p:cNvPr>
          <p:cNvSpPr txBox="1"/>
          <p:nvPr/>
        </p:nvSpPr>
        <p:spPr>
          <a:xfrm>
            <a:off x="2749543" y="4911119"/>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(-1pp)</a:t>
            </a:r>
          </a:p>
        </p:txBody>
      </p:sp>
      <p:sp>
        <p:nvSpPr>
          <p:cNvPr id="24" name="TextBox 23">
            <a:extLst>
              <a:ext uri="{FF2B5EF4-FFF2-40B4-BE49-F238E27FC236}">
                <a16:creationId xmlns:a16="http://schemas.microsoft.com/office/drawing/2014/main" id="{0B779FEB-0CAA-4813-9C3A-12FF2EDA9137}"/>
              </a:ext>
            </a:extLst>
          </p:cNvPr>
          <p:cNvSpPr txBox="1"/>
          <p:nvPr/>
        </p:nvSpPr>
        <p:spPr>
          <a:xfrm>
            <a:off x="4232354" y="2360799"/>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(-1pp)</a:t>
            </a:r>
          </a:p>
        </p:txBody>
      </p:sp>
      <p:sp>
        <p:nvSpPr>
          <p:cNvPr id="25" name="TextBox 24">
            <a:extLst>
              <a:ext uri="{FF2B5EF4-FFF2-40B4-BE49-F238E27FC236}">
                <a16:creationId xmlns:a16="http://schemas.microsoft.com/office/drawing/2014/main" id="{4AA95B68-71B6-4A8A-98F7-2643A35B70C0}"/>
              </a:ext>
            </a:extLst>
          </p:cNvPr>
          <p:cNvSpPr txBox="1"/>
          <p:nvPr/>
        </p:nvSpPr>
        <p:spPr>
          <a:xfrm>
            <a:off x="4228003" y="3375066"/>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rgbClr val="5C5B5A"/>
                </a:solidFill>
                <a:latin typeface="Arial" panose="020B0604020202020204"/>
              </a:rPr>
              <a:t>(+2</a:t>
            </a:r>
            <a:r>
              <a:rPr kumimoji="0" lang="en-GB" sz="1100" b="0" i="0" u="none" strike="noStrike" kern="1200" cap="none" spc="0" normalizeH="0" baseline="0" noProof="0" dirty="0">
                <a:ln>
                  <a:noFill/>
                </a:ln>
                <a:solidFill>
                  <a:srgbClr val="5C5B5A"/>
                </a:solidFill>
                <a:effectLst/>
                <a:uLnTx/>
                <a:uFillTx/>
                <a:latin typeface="Arial" panose="020B0604020202020204"/>
                <a:ea typeface="+mn-ea"/>
                <a:cs typeface="+mn-cs"/>
              </a:rPr>
              <a:t>pp)</a:t>
            </a:r>
          </a:p>
        </p:txBody>
      </p:sp>
      <p:sp>
        <p:nvSpPr>
          <p:cNvPr id="26" name="TextBox 25">
            <a:extLst>
              <a:ext uri="{FF2B5EF4-FFF2-40B4-BE49-F238E27FC236}">
                <a16:creationId xmlns:a16="http://schemas.microsoft.com/office/drawing/2014/main" id="{16576B87-389F-4E02-999E-6009E9F74A73}"/>
              </a:ext>
            </a:extLst>
          </p:cNvPr>
          <p:cNvSpPr txBox="1"/>
          <p:nvPr/>
        </p:nvSpPr>
        <p:spPr>
          <a:xfrm>
            <a:off x="4192335" y="4285970"/>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(+/-0pp)</a:t>
            </a:r>
          </a:p>
        </p:txBody>
      </p:sp>
      <p:sp>
        <p:nvSpPr>
          <p:cNvPr id="27" name="TextBox 26">
            <a:extLst>
              <a:ext uri="{FF2B5EF4-FFF2-40B4-BE49-F238E27FC236}">
                <a16:creationId xmlns:a16="http://schemas.microsoft.com/office/drawing/2014/main" id="{FF801B5B-57F8-4F3D-86C2-C0129D60F8C1}"/>
              </a:ext>
            </a:extLst>
          </p:cNvPr>
          <p:cNvSpPr txBox="1"/>
          <p:nvPr/>
        </p:nvSpPr>
        <p:spPr>
          <a:xfrm>
            <a:off x="4345070" y="4687186"/>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(-1pp)</a:t>
            </a:r>
          </a:p>
        </p:txBody>
      </p:sp>
      <p:sp>
        <p:nvSpPr>
          <p:cNvPr id="28" name="TextBox 27">
            <a:extLst>
              <a:ext uri="{FF2B5EF4-FFF2-40B4-BE49-F238E27FC236}">
                <a16:creationId xmlns:a16="http://schemas.microsoft.com/office/drawing/2014/main" id="{BF24CBD2-0A45-4F6E-A20C-549AC40FEE2A}"/>
              </a:ext>
            </a:extLst>
          </p:cNvPr>
          <p:cNvSpPr txBox="1"/>
          <p:nvPr/>
        </p:nvSpPr>
        <p:spPr>
          <a:xfrm>
            <a:off x="4314313" y="4877775"/>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bg1"/>
                </a:solidFill>
                <a:latin typeface="Arial" panose="020B0604020202020204"/>
              </a:rPr>
              <a:t>(+/-0</a:t>
            </a: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pp)</a:t>
            </a:r>
          </a:p>
        </p:txBody>
      </p:sp>
      <p:sp>
        <p:nvSpPr>
          <p:cNvPr id="29" name="TextBox 28">
            <a:extLst>
              <a:ext uri="{FF2B5EF4-FFF2-40B4-BE49-F238E27FC236}">
                <a16:creationId xmlns:a16="http://schemas.microsoft.com/office/drawing/2014/main" id="{8E88AE37-CAD7-4BEE-AB4F-E8742B2775A4}"/>
              </a:ext>
            </a:extLst>
          </p:cNvPr>
          <p:cNvSpPr txBox="1"/>
          <p:nvPr/>
        </p:nvSpPr>
        <p:spPr>
          <a:xfrm>
            <a:off x="9087385" y="2401230"/>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(+1pp)</a:t>
            </a:r>
          </a:p>
        </p:txBody>
      </p:sp>
      <p:sp>
        <p:nvSpPr>
          <p:cNvPr id="30" name="TextBox 29">
            <a:extLst>
              <a:ext uri="{FF2B5EF4-FFF2-40B4-BE49-F238E27FC236}">
                <a16:creationId xmlns:a16="http://schemas.microsoft.com/office/drawing/2014/main" id="{1EDE3B68-9A2E-4577-AE91-75D37812CB1D}"/>
              </a:ext>
            </a:extLst>
          </p:cNvPr>
          <p:cNvSpPr txBox="1"/>
          <p:nvPr/>
        </p:nvSpPr>
        <p:spPr>
          <a:xfrm>
            <a:off x="9074571" y="3295064"/>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rgbClr val="5C5B5A"/>
                </a:solidFill>
                <a:latin typeface="Arial" panose="020B0604020202020204"/>
              </a:rPr>
              <a:t>(+2</a:t>
            </a:r>
            <a:r>
              <a:rPr kumimoji="0" lang="en-GB" sz="1100" b="0" i="0" u="none" strike="noStrike" kern="1200" cap="none" spc="0" normalizeH="0" baseline="0" noProof="0" dirty="0">
                <a:ln>
                  <a:noFill/>
                </a:ln>
                <a:solidFill>
                  <a:srgbClr val="5C5B5A"/>
                </a:solidFill>
                <a:effectLst/>
                <a:uLnTx/>
                <a:uFillTx/>
                <a:latin typeface="Arial" panose="020B0604020202020204"/>
                <a:ea typeface="+mn-ea"/>
                <a:cs typeface="+mn-cs"/>
              </a:rPr>
              <a:t>pp)</a:t>
            </a:r>
          </a:p>
        </p:txBody>
      </p:sp>
      <p:sp>
        <p:nvSpPr>
          <p:cNvPr id="31" name="TextBox 30">
            <a:extLst>
              <a:ext uri="{FF2B5EF4-FFF2-40B4-BE49-F238E27FC236}">
                <a16:creationId xmlns:a16="http://schemas.microsoft.com/office/drawing/2014/main" id="{3AB8C3C1-1CBD-4A3D-8129-2072623D9338}"/>
              </a:ext>
            </a:extLst>
          </p:cNvPr>
          <p:cNvSpPr txBox="1"/>
          <p:nvPr/>
        </p:nvSpPr>
        <p:spPr>
          <a:xfrm>
            <a:off x="9064300" y="4018494"/>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(+/-0pp)</a:t>
            </a:r>
          </a:p>
        </p:txBody>
      </p:sp>
      <p:sp>
        <p:nvSpPr>
          <p:cNvPr id="32" name="TextBox 31">
            <a:extLst>
              <a:ext uri="{FF2B5EF4-FFF2-40B4-BE49-F238E27FC236}">
                <a16:creationId xmlns:a16="http://schemas.microsoft.com/office/drawing/2014/main" id="{0F870E6C-C095-4309-B6C5-6D3FD44835F2}"/>
              </a:ext>
            </a:extLst>
          </p:cNvPr>
          <p:cNvSpPr txBox="1"/>
          <p:nvPr/>
        </p:nvSpPr>
        <p:spPr>
          <a:xfrm>
            <a:off x="9116124" y="4475691"/>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(-1pp)</a:t>
            </a:r>
          </a:p>
        </p:txBody>
      </p:sp>
      <p:sp>
        <p:nvSpPr>
          <p:cNvPr id="33" name="TextBox 32">
            <a:extLst>
              <a:ext uri="{FF2B5EF4-FFF2-40B4-BE49-F238E27FC236}">
                <a16:creationId xmlns:a16="http://schemas.microsoft.com/office/drawing/2014/main" id="{2DFBE8D1-7576-481C-B5F6-B72AD1A1D786}"/>
              </a:ext>
            </a:extLst>
          </p:cNvPr>
          <p:cNvSpPr txBox="1"/>
          <p:nvPr/>
        </p:nvSpPr>
        <p:spPr>
          <a:xfrm>
            <a:off x="9117508" y="4898690"/>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(-2pp)</a:t>
            </a:r>
          </a:p>
        </p:txBody>
      </p:sp>
      <p:sp>
        <p:nvSpPr>
          <p:cNvPr id="34" name="TextBox 33">
            <a:extLst>
              <a:ext uri="{FF2B5EF4-FFF2-40B4-BE49-F238E27FC236}">
                <a16:creationId xmlns:a16="http://schemas.microsoft.com/office/drawing/2014/main" id="{661E863E-3EC2-42B6-8374-9DF112569F1D}"/>
              </a:ext>
            </a:extLst>
          </p:cNvPr>
          <p:cNvSpPr txBox="1"/>
          <p:nvPr/>
        </p:nvSpPr>
        <p:spPr>
          <a:xfrm>
            <a:off x="10714025" y="2236390"/>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(+1pp)</a:t>
            </a:r>
          </a:p>
        </p:txBody>
      </p:sp>
      <p:sp>
        <p:nvSpPr>
          <p:cNvPr id="35" name="TextBox 34">
            <a:extLst>
              <a:ext uri="{FF2B5EF4-FFF2-40B4-BE49-F238E27FC236}">
                <a16:creationId xmlns:a16="http://schemas.microsoft.com/office/drawing/2014/main" id="{2D4A84CF-8546-45FE-BD4A-E62C4D2387BB}"/>
              </a:ext>
            </a:extLst>
          </p:cNvPr>
          <p:cNvSpPr txBox="1"/>
          <p:nvPr/>
        </p:nvSpPr>
        <p:spPr>
          <a:xfrm>
            <a:off x="10709798" y="2882868"/>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rgbClr val="5C5B5A"/>
                </a:solidFill>
                <a:latin typeface="Arial" panose="020B0604020202020204"/>
              </a:rPr>
              <a:t>(-1</a:t>
            </a:r>
            <a:r>
              <a:rPr kumimoji="0" lang="en-GB" sz="1100" b="0" i="0" u="none" strike="noStrike" kern="1200" cap="none" spc="0" normalizeH="0" baseline="0" noProof="0" dirty="0">
                <a:ln>
                  <a:noFill/>
                </a:ln>
                <a:solidFill>
                  <a:srgbClr val="5C5B5A"/>
                </a:solidFill>
                <a:effectLst/>
                <a:uLnTx/>
                <a:uFillTx/>
                <a:latin typeface="Arial" panose="020B0604020202020204"/>
                <a:ea typeface="+mn-ea"/>
                <a:cs typeface="+mn-cs"/>
              </a:rPr>
              <a:t>pp)</a:t>
            </a:r>
          </a:p>
        </p:txBody>
      </p:sp>
      <p:sp>
        <p:nvSpPr>
          <p:cNvPr id="36" name="TextBox 35">
            <a:extLst>
              <a:ext uri="{FF2B5EF4-FFF2-40B4-BE49-F238E27FC236}">
                <a16:creationId xmlns:a16="http://schemas.microsoft.com/office/drawing/2014/main" id="{591DBDDF-B473-4857-806E-47CCA1B4C6AC}"/>
              </a:ext>
            </a:extLst>
          </p:cNvPr>
          <p:cNvSpPr txBox="1"/>
          <p:nvPr/>
        </p:nvSpPr>
        <p:spPr>
          <a:xfrm>
            <a:off x="10741740" y="3667037"/>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(+1pp)</a:t>
            </a:r>
          </a:p>
        </p:txBody>
      </p:sp>
      <p:sp>
        <p:nvSpPr>
          <p:cNvPr id="37" name="TextBox 36">
            <a:extLst>
              <a:ext uri="{FF2B5EF4-FFF2-40B4-BE49-F238E27FC236}">
                <a16:creationId xmlns:a16="http://schemas.microsoft.com/office/drawing/2014/main" id="{2AE2C9ED-3998-4E84-B8ED-1FF8C20E5DED}"/>
              </a:ext>
            </a:extLst>
          </p:cNvPr>
          <p:cNvSpPr txBox="1"/>
          <p:nvPr/>
        </p:nvSpPr>
        <p:spPr>
          <a:xfrm>
            <a:off x="10742764" y="4348172"/>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(+3pp)</a:t>
            </a:r>
          </a:p>
        </p:txBody>
      </p:sp>
      <p:sp>
        <p:nvSpPr>
          <p:cNvPr id="38" name="TextBox 37">
            <a:extLst>
              <a:ext uri="{FF2B5EF4-FFF2-40B4-BE49-F238E27FC236}">
                <a16:creationId xmlns:a16="http://schemas.microsoft.com/office/drawing/2014/main" id="{DC395F28-C88D-4EED-9A24-A5155C2FE6B8}"/>
              </a:ext>
            </a:extLst>
          </p:cNvPr>
          <p:cNvSpPr txBox="1"/>
          <p:nvPr/>
        </p:nvSpPr>
        <p:spPr>
          <a:xfrm>
            <a:off x="10727214" y="4836488"/>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(-3pp)</a:t>
            </a:r>
          </a:p>
        </p:txBody>
      </p:sp>
      <p:sp>
        <p:nvSpPr>
          <p:cNvPr id="39" name="TextBox 38">
            <a:extLst>
              <a:ext uri="{FF2B5EF4-FFF2-40B4-BE49-F238E27FC236}">
                <a16:creationId xmlns:a16="http://schemas.microsoft.com/office/drawing/2014/main" id="{489864A8-A8EA-4F98-8CFE-CDEF36E9271A}"/>
              </a:ext>
              <a:ext uri="{C183D7F6-B498-43B3-948B-1728B52AA6E4}">
                <adec:decorative xmlns:adec="http://schemas.microsoft.com/office/drawing/2017/decorative" val="1"/>
              </a:ext>
            </a:extLst>
          </p:cNvPr>
          <p:cNvSpPr txBox="1"/>
          <p:nvPr/>
        </p:nvSpPr>
        <p:spPr>
          <a:xfrm>
            <a:off x="5256623" y="5932264"/>
            <a:ext cx="2911852" cy="15388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solidFill>
                  <a:srgbClr val="5C5B5A"/>
                </a:solidFill>
                <a:latin typeface="Arial"/>
              </a:rPr>
              <a:t>Figures in brackets show change since March (S6)</a:t>
            </a:r>
            <a:endParaRPr kumimoji="0" lang="en-GB" sz="1000" i="0" u="none" strike="noStrike" kern="1200" cap="none" spc="0" normalizeH="0" baseline="0" noProof="0" dirty="0">
              <a:ln>
                <a:noFill/>
              </a:ln>
              <a:solidFill>
                <a:srgbClr val="5C5B5A"/>
              </a:solidFill>
              <a:effectLst/>
              <a:uLnTx/>
              <a:uFillTx/>
              <a:latin typeface="Arial"/>
              <a:ea typeface="+mn-ea"/>
              <a:cs typeface="+mn-cs"/>
            </a:endParaRPr>
          </a:p>
        </p:txBody>
      </p:sp>
    </p:spTree>
    <p:extLst>
      <p:ext uri="{BB962C8B-B14F-4D97-AF65-F5344CB8AC3E}">
        <p14:creationId xmlns:p14="http://schemas.microsoft.com/office/powerpoint/2010/main" val="216430301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32836-66C5-E5E1-AD36-8DF7C23C9ADD}"/>
              </a:ext>
            </a:extLst>
          </p:cNvPr>
          <p:cNvSpPr>
            <a:spLocks noGrp="1"/>
          </p:cNvSpPr>
          <p:nvPr>
            <p:ph type="title"/>
          </p:nvPr>
        </p:nvSpPr>
        <p:spPr>
          <a:xfrm>
            <a:off x="601200" y="1411200"/>
            <a:ext cx="5495023" cy="1858918"/>
          </a:xfrm>
        </p:spPr>
        <p:txBody>
          <a:bodyPr>
            <a:normAutofit/>
          </a:bodyPr>
          <a:lstStyle/>
          <a:p>
            <a:r>
              <a:rPr lang="en-GB" dirty="0"/>
              <a:t>Detailed findings:</a:t>
            </a:r>
            <a:br>
              <a:rPr lang="en-GB" dirty="0"/>
            </a:br>
            <a:r>
              <a:rPr lang="en-GB" dirty="0"/>
              <a:t>Your local area</a:t>
            </a:r>
          </a:p>
        </p:txBody>
      </p:sp>
    </p:spTree>
    <p:extLst>
      <p:ext uri="{BB962C8B-B14F-4D97-AF65-F5344CB8AC3E}">
        <p14:creationId xmlns:p14="http://schemas.microsoft.com/office/powerpoint/2010/main" val="12239130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descr="Stacked bar chart showing satisfaction with their local area as a place to live. 76% are satisfied with their local area as a place to live, compared to 76% of the English average. ">
            <a:extLst>
              <a:ext uri="{FF2B5EF4-FFF2-40B4-BE49-F238E27FC236}">
                <a16:creationId xmlns:a16="http://schemas.microsoft.com/office/drawing/2014/main" id="{6A443101-05F2-9974-A06B-B131E764D163}"/>
              </a:ext>
            </a:extLst>
          </p:cNvPr>
          <p:cNvGraphicFramePr/>
          <p:nvPr>
            <p:extLst>
              <p:ext uri="{D42A27DB-BD31-4B8C-83A1-F6EECF244321}">
                <p14:modId xmlns:p14="http://schemas.microsoft.com/office/powerpoint/2010/main" val="2549900598"/>
              </p:ext>
            </p:extLst>
          </p:nvPr>
        </p:nvGraphicFramePr>
        <p:xfrm>
          <a:off x="965067" y="792480"/>
          <a:ext cx="5454869" cy="5528307"/>
        </p:xfrm>
        <a:graphic>
          <a:graphicData uri="http://schemas.openxmlformats.org/drawingml/2006/chart">
            <c:chart xmlns:c="http://schemas.openxmlformats.org/drawingml/2006/chart" xmlns:r="http://schemas.openxmlformats.org/officeDocument/2006/relationships" r:id="rId3"/>
          </a:graphicData>
        </a:graphic>
      </p:graphicFrame>
      <p:sp>
        <p:nvSpPr>
          <p:cNvPr id="14" name="Title 13"/>
          <p:cNvSpPr>
            <a:spLocks noGrp="1"/>
          </p:cNvSpPr>
          <p:nvPr>
            <p:ph type="title"/>
          </p:nvPr>
        </p:nvSpPr>
        <p:spPr>
          <a:xfrm>
            <a:off x="359757" y="164305"/>
            <a:ext cx="11483900" cy="553998"/>
          </a:xfrm>
        </p:spPr>
        <p:txBody>
          <a:bodyPr vert="horz" wrap="square" lIns="0" tIns="0" rIns="0" bIns="0" rtlCol="0" anchor="t" anchorCtr="0">
            <a:spAutoFit/>
          </a:bodyPr>
          <a:lstStyle/>
          <a:p>
            <a:pPr>
              <a:lnSpc>
                <a:spcPct val="100000"/>
              </a:lnSpc>
            </a:pPr>
            <a:r>
              <a:rPr lang="en-GB" sz="1800" b="1" dirty="0">
                <a:cs typeface="Calibri"/>
              </a:rPr>
              <a:t>7 in 10 (76%) of respondents say that they are </a:t>
            </a:r>
            <a:r>
              <a:rPr lang="en-GB" sz="1800" b="1" dirty="0">
                <a:solidFill>
                  <a:srgbClr val="388A8C"/>
                </a:solidFill>
                <a:cs typeface="Calibri"/>
              </a:rPr>
              <a:t>satisfied with their local area </a:t>
            </a:r>
            <a:r>
              <a:rPr lang="en-GB" sz="1800" b="1" dirty="0">
                <a:cs typeface="Calibri"/>
              </a:rPr>
              <a:t>as a place to live. This is in line with the England average at 76% (most recent DCMS estimate available)</a:t>
            </a:r>
          </a:p>
        </p:txBody>
      </p:sp>
      <p:sp>
        <p:nvSpPr>
          <p:cNvPr id="27" name="TextBox 26">
            <a:extLst>
              <a:ext uri="{FF2B5EF4-FFF2-40B4-BE49-F238E27FC236}">
                <a16:creationId xmlns:a16="http://schemas.microsoft.com/office/drawing/2014/main" id="{8F4A9E68-6AB0-4D51-AE80-1E43340FC2A7}"/>
              </a:ext>
            </a:extLst>
          </p:cNvPr>
          <p:cNvSpPr txBox="1"/>
          <p:nvPr/>
        </p:nvSpPr>
        <p:spPr>
          <a:xfrm>
            <a:off x="1929186" y="978307"/>
            <a:ext cx="3409908" cy="3231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1" i="0" u="sng" strike="noStrike" kern="1200" cap="none" spc="0" normalizeH="0" baseline="0" noProof="0" dirty="0">
                <a:ln>
                  <a:noFill/>
                </a:ln>
                <a:solidFill>
                  <a:srgbClr val="5C5B5A"/>
                </a:solidFill>
                <a:effectLst/>
                <a:uLnTx/>
                <a:uFillTx/>
                <a:latin typeface="Arial"/>
                <a:ea typeface="+mn-ea"/>
                <a:cs typeface="+mn-cs"/>
              </a:rPr>
              <a:t>Level of satisfaction with local area</a:t>
            </a:r>
          </a:p>
        </p:txBody>
      </p:sp>
      <p:sp>
        <p:nvSpPr>
          <p:cNvPr id="3" name="Speech Bubble: Rectangle 2">
            <a:extLst>
              <a:ext uri="{FF2B5EF4-FFF2-40B4-BE49-F238E27FC236}">
                <a16:creationId xmlns:a16="http://schemas.microsoft.com/office/drawing/2014/main" id="{CBF1039C-456D-5AD4-A177-1F02F7A9D8C9}"/>
              </a:ext>
              <a:ext uri="{C183D7F6-B498-43B3-948B-1728B52AA6E4}">
                <adec:decorative xmlns:adec="http://schemas.microsoft.com/office/drawing/2017/decorative" val="0"/>
              </a:ext>
            </a:extLst>
          </p:cNvPr>
          <p:cNvSpPr/>
          <p:nvPr/>
        </p:nvSpPr>
        <p:spPr>
          <a:xfrm>
            <a:off x="7500779" y="1005672"/>
            <a:ext cx="4520645" cy="4994534"/>
          </a:xfrm>
          <a:prstGeom prst="wedgeRectCallout">
            <a:avLst>
              <a:gd name="adj1" fmla="val -84985"/>
              <a:gd name="adj2" fmla="val 36441"/>
            </a:avLst>
          </a:prstGeom>
          <a:solidFill>
            <a:schemeClr val="bg1"/>
          </a:solidFill>
          <a:ln w="9525">
            <a:solidFill>
              <a:srgbClr val="009690"/>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p>
            <a:pPr algn="ctr">
              <a:spcAft>
                <a:spcPts val="400"/>
              </a:spcAft>
              <a:defRPr/>
            </a:pPr>
            <a:r>
              <a:rPr kumimoji="0" lang="en-GB" sz="1200" b="1" i="0" u="none" strike="noStrike" kern="1200" cap="none" spc="0" normalizeH="0" baseline="0" noProof="0" dirty="0">
                <a:ln>
                  <a:noFill/>
                </a:ln>
                <a:solidFill>
                  <a:srgbClr val="5C5B5A"/>
                </a:solidFill>
                <a:effectLst/>
                <a:uLnTx/>
                <a:uFillTx/>
                <a:latin typeface="Arial"/>
                <a:cs typeface="Arial"/>
              </a:rPr>
              <a:t>% with ‘low’ satisfaction of local area </a:t>
            </a:r>
            <a:r>
              <a:rPr lang="en-GB" sz="1200" b="1" dirty="0">
                <a:solidFill>
                  <a:srgbClr val="5C5B5A"/>
                </a:solidFill>
                <a:latin typeface="Arial"/>
                <a:cs typeface="Arial"/>
              </a:rPr>
              <a:t>(very or fairly dissatisfied) compared</a:t>
            </a:r>
            <a:r>
              <a:rPr kumimoji="0" lang="en-GB" sz="1200" b="1" i="0" u="none" strike="noStrike" kern="1200" cap="none" spc="0" normalizeH="0" baseline="0" noProof="0" dirty="0">
                <a:ln>
                  <a:noFill/>
                </a:ln>
                <a:solidFill>
                  <a:srgbClr val="5C5B5A"/>
                </a:solidFill>
                <a:effectLst/>
                <a:uLnTx/>
                <a:uFillTx/>
                <a:latin typeface="Arial"/>
                <a:cs typeface="Arial"/>
              </a:rPr>
              <a:t> to S6-7 GM average (</a:t>
            </a:r>
            <a:r>
              <a:rPr lang="en-GB" sz="1200" b="1" dirty="0">
                <a:solidFill>
                  <a:srgbClr val="5C5B5A"/>
                </a:solidFill>
                <a:latin typeface="Arial"/>
                <a:cs typeface="Arial"/>
              </a:rPr>
              <a:t>14</a:t>
            </a:r>
            <a:r>
              <a:rPr kumimoji="0" lang="en-GB" sz="1200" b="1" i="0" u="none" strike="noStrike" kern="1200" cap="none" spc="0" normalizeH="0" baseline="0" noProof="0" dirty="0">
                <a:ln>
                  <a:noFill/>
                </a:ln>
                <a:solidFill>
                  <a:srgbClr val="5C5B5A"/>
                </a:solidFill>
                <a:effectLst/>
                <a:uLnTx/>
                <a:uFillTx/>
                <a:latin typeface="Arial"/>
                <a:cs typeface="Arial"/>
              </a:rPr>
              <a:t>%)*:</a:t>
            </a:r>
          </a:p>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GB" sz="1200" b="1" i="0" u="none" strike="noStrike" kern="1200" cap="none" spc="0" normalizeH="0" baseline="0" noProof="0" dirty="0">
                <a:ln>
                  <a:noFill/>
                </a:ln>
                <a:solidFill>
                  <a:srgbClr val="5C5B5A"/>
                </a:solidFill>
                <a:effectLst/>
                <a:uLnTx/>
                <a:uFillTx/>
                <a:latin typeface="Arial"/>
                <a:cs typeface="Arial"/>
              </a:rPr>
              <a:t>Demographics:</a:t>
            </a:r>
            <a:endParaRPr lang="en-GB" sz="1200" b="1" i="0" u="none" strike="noStrike" kern="1200" cap="none" spc="0" normalizeH="0" baseline="0" noProof="0" dirty="0">
              <a:ln>
                <a:noFill/>
              </a:ln>
              <a:solidFill>
                <a:srgbClr val="5C5B5A"/>
              </a:solidFill>
              <a:effectLst/>
              <a:uLnTx/>
              <a:uFillTx/>
              <a:latin typeface="Arial"/>
              <a:cs typeface="Arial"/>
            </a:endParaRP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5C5B5A"/>
                </a:solidFill>
                <a:effectLst/>
                <a:uLnTx/>
                <a:uFillTx/>
                <a:latin typeface="Arial"/>
                <a:cs typeface="Arial"/>
              </a:rPr>
              <a:t>Those who have a disability (</a:t>
            </a:r>
            <a:r>
              <a:rPr lang="en-GB" sz="1200" dirty="0">
                <a:solidFill>
                  <a:srgbClr val="5C5B5A"/>
                </a:solidFill>
                <a:latin typeface="Arial"/>
                <a:cs typeface="Arial"/>
              </a:rPr>
              <a:t>20</a:t>
            </a:r>
            <a:r>
              <a:rPr kumimoji="0" lang="en-GB" sz="1200" b="0" i="0" u="none" strike="noStrike" kern="1200" cap="none" spc="0" normalizeH="0" baseline="0" noProof="0" dirty="0">
                <a:ln>
                  <a:noFill/>
                </a:ln>
                <a:solidFill>
                  <a:srgbClr val="5C5B5A"/>
                </a:solidFill>
                <a:effectLst/>
                <a:uLnTx/>
                <a:uFillTx/>
                <a:latin typeface="Arial"/>
                <a:cs typeface="Arial"/>
              </a:rPr>
              <a:t>%), including those with mental ill health (26%) or another type of disability (22%)</a:t>
            </a:r>
            <a:endParaRPr lang="en-GB" sz="1200" b="0" i="0" u="none" strike="noStrike" kern="1200" cap="none" spc="0" normalizeH="0" baseline="0" noProof="0" dirty="0">
              <a:ln>
                <a:noFill/>
              </a:ln>
              <a:solidFill>
                <a:srgbClr val="5C5B5A"/>
              </a:solidFill>
              <a:effectLst/>
              <a:uLnTx/>
              <a:uFillTx/>
              <a:latin typeface="Arial"/>
              <a:cs typeface="Arial"/>
            </a:endParaRP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5C5B5A"/>
                </a:solidFill>
                <a:effectLst/>
                <a:uLnTx/>
                <a:uFillTx/>
                <a:latin typeface="Arial"/>
                <a:cs typeface="Arial"/>
              </a:rPr>
              <a:t>Those aged 4</a:t>
            </a:r>
            <a:r>
              <a:rPr lang="en-GB" sz="1200" dirty="0">
                <a:solidFill>
                  <a:srgbClr val="5C5B5A"/>
                </a:solidFill>
                <a:latin typeface="Arial"/>
                <a:cs typeface="Arial"/>
              </a:rPr>
              <a:t>5</a:t>
            </a:r>
            <a:r>
              <a:rPr kumimoji="0" lang="en-GB" sz="1200" b="0" i="0" u="none" strike="noStrike" kern="1200" cap="none" spc="0" normalizeH="0" baseline="0" noProof="0" dirty="0">
                <a:ln>
                  <a:noFill/>
                </a:ln>
                <a:solidFill>
                  <a:srgbClr val="5C5B5A"/>
                </a:solidFill>
                <a:effectLst/>
                <a:uLnTx/>
                <a:uFillTx/>
                <a:latin typeface="Arial"/>
                <a:cs typeface="Arial"/>
              </a:rPr>
              <a:t>-64 (</a:t>
            </a:r>
            <a:r>
              <a:rPr lang="en-GB" sz="1200" dirty="0">
                <a:solidFill>
                  <a:srgbClr val="5C5B5A"/>
                </a:solidFill>
                <a:latin typeface="Arial"/>
                <a:cs typeface="Arial"/>
              </a:rPr>
              <a:t>16</a:t>
            </a:r>
            <a:r>
              <a:rPr kumimoji="0" lang="en-GB" sz="1200" b="0" i="0" u="none" strike="noStrike" kern="1200" cap="none" spc="0" normalizeH="0" baseline="0" noProof="0" dirty="0">
                <a:ln>
                  <a:noFill/>
                </a:ln>
                <a:solidFill>
                  <a:srgbClr val="5C5B5A"/>
                </a:solidFill>
                <a:effectLst/>
                <a:uLnTx/>
                <a:uFillTx/>
                <a:latin typeface="Arial"/>
                <a:cs typeface="Arial"/>
              </a:rPr>
              <a:t>%)</a:t>
            </a:r>
            <a:endParaRPr lang="en-GB" sz="1200" b="0" i="0" u="none" strike="noStrike" kern="1200" cap="none" spc="0" normalizeH="0" baseline="0" noProof="0" dirty="0">
              <a:ln>
                <a:noFill/>
              </a:ln>
              <a:solidFill>
                <a:srgbClr val="5C5B5A"/>
              </a:solidFill>
              <a:effectLst/>
              <a:uLnTx/>
              <a:uFillTx/>
              <a:latin typeface="Arial"/>
              <a:cs typeface="Arial"/>
            </a:endParaRPr>
          </a:p>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GB" sz="1200" b="1" i="0" u="none" strike="noStrike" kern="1200" cap="none" spc="0" normalizeH="0" baseline="0" noProof="0" dirty="0">
                <a:ln>
                  <a:noFill/>
                </a:ln>
                <a:solidFill>
                  <a:srgbClr val="5C5B5A"/>
                </a:solidFill>
                <a:effectLst/>
                <a:uLnTx/>
                <a:uFillTx/>
                <a:latin typeface="Arial"/>
                <a:cs typeface="Arial"/>
              </a:rPr>
              <a:t>Individual and/or family circumstance:</a:t>
            </a:r>
            <a:endParaRPr lang="en-GB" sz="1200" b="1" i="0" u="none" strike="noStrike" kern="1200" cap="none" spc="0" normalizeH="0" baseline="0" noProof="0" dirty="0">
              <a:ln>
                <a:noFill/>
              </a:ln>
              <a:solidFill>
                <a:srgbClr val="5C5B5A"/>
              </a:solidFill>
              <a:effectLst/>
              <a:uLnTx/>
              <a:uFillTx/>
              <a:latin typeface="Arial"/>
              <a:cs typeface="Arial"/>
            </a:endParaRP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GB" sz="1200" i="0" u="none" strike="noStrike" kern="1200" cap="none" spc="0" normalizeH="0" baseline="0" noProof="0" dirty="0">
                <a:ln>
                  <a:noFill/>
                </a:ln>
                <a:solidFill>
                  <a:srgbClr val="5C5B5A"/>
                </a:solidFill>
                <a:effectLst/>
                <a:uLnTx/>
                <a:uFillTx/>
                <a:latin typeface="Arial"/>
                <a:cs typeface="Arial"/>
              </a:rPr>
              <a:t>Those who disagree that people from different backgrounds get on well together in their local area (39%)</a:t>
            </a:r>
            <a:endParaRPr lang="en-GB" sz="1200" i="0" u="none" strike="noStrike" kern="1200" cap="none" spc="0" normalizeH="0" baseline="0" noProof="0" dirty="0">
              <a:ln>
                <a:noFill/>
              </a:ln>
              <a:solidFill>
                <a:srgbClr val="5C5B5A"/>
              </a:solidFill>
              <a:effectLst/>
              <a:uLnTx/>
              <a:uFillTx/>
              <a:latin typeface="Arial"/>
              <a:cs typeface="Arial"/>
            </a:endParaRP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dirty="0">
                <a:solidFill>
                  <a:srgbClr val="5C5B5A"/>
                </a:solidFill>
                <a:latin typeface="Arial"/>
                <a:cs typeface="Arial"/>
              </a:rPr>
              <a:t>Those who disagree that people look out for each other in their local area (36%)</a:t>
            </a:r>
            <a:endParaRPr lang="en-GB" sz="1200" i="0" u="none" strike="noStrike" kern="1200" cap="none" spc="0" normalizeH="0" baseline="0" noProof="0" dirty="0">
              <a:ln>
                <a:noFill/>
              </a:ln>
              <a:solidFill>
                <a:srgbClr val="5C5B5A"/>
              </a:solidFill>
              <a:effectLst/>
              <a:uLnTx/>
              <a:uFillTx/>
              <a:latin typeface="Arial"/>
              <a:cs typeface="Arial"/>
            </a:endParaRP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GB" sz="1200" i="0" u="none" strike="noStrike" kern="1200" cap="none" spc="0" normalizeH="0" baseline="0" noProof="0" dirty="0">
                <a:ln>
                  <a:noFill/>
                </a:ln>
                <a:solidFill>
                  <a:srgbClr val="5C5B5A"/>
                </a:solidFill>
                <a:effectLst/>
                <a:uLnTx/>
                <a:uFillTx/>
                <a:latin typeface="Arial"/>
                <a:cs typeface="Arial"/>
              </a:rPr>
              <a:t>Those who are not able to look after their own health (32%)</a:t>
            </a:r>
            <a:endParaRPr lang="en-GB" sz="1200" i="0" u="none" strike="noStrike" kern="1200" cap="none" spc="0" normalizeH="0" baseline="0" noProof="0" dirty="0">
              <a:ln>
                <a:noFill/>
              </a:ln>
              <a:solidFill>
                <a:srgbClr val="5C5B5A"/>
              </a:solidFill>
              <a:effectLst/>
              <a:uLnTx/>
              <a:uFillTx/>
              <a:latin typeface="Arial"/>
              <a:cs typeface="Arial"/>
            </a:endParaRP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GB" sz="1200" i="0" u="none" strike="noStrike" kern="1200" cap="none" spc="0" normalizeH="0" baseline="0" noProof="0" dirty="0">
                <a:ln>
                  <a:noFill/>
                </a:ln>
                <a:solidFill>
                  <a:srgbClr val="5C5B5A"/>
                </a:solidFill>
                <a:effectLst/>
                <a:uLnTx/>
                <a:uFillTx/>
                <a:latin typeface="Arial"/>
                <a:cs typeface="Arial"/>
              </a:rPr>
              <a:t>Those not in work due to ill health or disability (31%)</a:t>
            </a:r>
            <a:endParaRPr lang="en-GB" sz="1200" i="0" u="none" strike="noStrike" kern="1200" cap="none" spc="0" normalizeH="0" baseline="0" noProof="0" dirty="0">
              <a:ln>
                <a:noFill/>
              </a:ln>
              <a:solidFill>
                <a:srgbClr val="5C5B5A"/>
              </a:solidFill>
              <a:effectLst/>
              <a:uLnTx/>
              <a:uFillTx/>
              <a:latin typeface="Arial"/>
              <a:cs typeface="Arial"/>
            </a:endParaRP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dirty="0">
                <a:solidFill>
                  <a:srgbClr val="5C5B5A"/>
                </a:solidFill>
                <a:latin typeface="Arial"/>
                <a:cs typeface="Arial"/>
              </a:rPr>
              <a:t>Those who have low life satisfaction (29%)</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GB" sz="1200" i="0" u="none" strike="noStrike" kern="1200" cap="none" spc="0" normalizeH="0" baseline="0" noProof="0" dirty="0">
                <a:ln>
                  <a:noFill/>
                </a:ln>
                <a:solidFill>
                  <a:srgbClr val="5C5B5A"/>
                </a:solidFill>
                <a:effectLst/>
                <a:uLnTx/>
                <a:uFillTx/>
                <a:latin typeface="Arial"/>
                <a:cs typeface="Arial"/>
              </a:rPr>
              <a:t>Those who do not think that their life is worthwhile (26%)</a:t>
            </a:r>
            <a:endParaRPr lang="en-GB" sz="1200" i="0" u="none" strike="noStrike" kern="1200" cap="none" spc="0" normalizeH="0" baseline="0" noProof="0" dirty="0">
              <a:ln>
                <a:noFill/>
              </a:ln>
              <a:solidFill>
                <a:srgbClr val="5C5B5A"/>
              </a:solidFill>
              <a:effectLst/>
              <a:uLnTx/>
              <a:uFillTx/>
              <a:latin typeface="Arial"/>
              <a:cs typeface="Arial"/>
            </a:endParaRP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dirty="0">
                <a:solidFill>
                  <a:srgbClr val="5C5B5A"/>
                </a:solidFill>
                <a:latin typeface="Arial"/>
                <a:cs typeface="Arial"/>
              </a:rPr>
              <a:t>Those who rent their home through a Housing Association / Trust (22%)</a:t>
            </a:r>
            <a:endParaRPr lang="en-GB" sz="1200" i="0" u="none" strike="noStrike" kern="1200" cap="none" spc="0" normalizeH="0" baseline="0" noProof="0" dirty="0">
              <a:ln>
                <a:noFill/>
              </a:ln>
              <a:solidFill>
                <a:srgbClr val="5C5B5A"/>
              </a:solidFill>
              <a:effectLst/>
              <a:uLnTx/>
              <a:uFillTx/>
              <a:latin typeface="Arial"/>
              <a:cs typeface="Arial"/>
            </a:endParaRP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dirty="0">
                <a:solidFill>
                  <a:srgbClr val="5C5B5A"/>
                </a:solidFill>
                <a:latin typeface="Arial"/>
                <a:cs typeface="Arial"/>
              </a:rPr>
              <a:t>Those who do not think that they will be able to save any money in the next 12 months (19%)</a:t>
            </a:r>
            <a:endParaRPr lang="en-GB" sz="1200" i="0" u="none" strike="noStrike" kern="1200" cap="none" spc="0" normalizeH="0" baseline="0" noProof="0" dirty="0">
              <a:ln>
                <a:noFill/>
              </a:ln>
              <a:solidFill>
                <a:srgbClr val="5C5B5A"/>
              </a:solidFill>
              <a:effectLst/>
              <a:uLnTx/>
              <a:uFillTx/>
              <a:latin typeface="Arial"/>
              <a:cs typeface="Arial"/>
            </a:endParaRP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GB" sz="1200" i="0" u="none" strike="noStrike" kern="1200" cap="none" spc="0" normalizeH="0" baseline="0" noProof="0" dirty="0">
                <a:ln>
                  <a:noFill/>
                </a:ln>
                <a:solidFill>
                  <a:srgbClr val="5C5B5A"/>
                </a:solidFill>
                <a:effectLst/>
                <a:uLnTx/>
                <a:uFillTx/>
                <a:latin typeface="Arial"/>
                <a:cs typeface="Arial"/>
              </a:rPr>
              <a:t>Those who live in a single </a:t>
            </a:r>
            <a:r>
              <a:rPr lang="en-GB" sz="1200" dirty="0">
                <a:solidFill>
                  <a:srgbClr val="5C5B5A"/>
                </a:solidFill>
                <a:latin typeface="Arial"/>
                <a:cs typeface="Arial"/>
              </a:rPr>
              <a:t>person household (17%)</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dirty="0">
                <a:solidFill>
                  <a:srgbClr val="5C5B5A"/>
                </a:solidFill>
                <a:latin typeface="Arial"/>
                <a:cs typeface="Arial"/>
              </a:rPr>
              <a:t>Those who have lived in their local area for 21+ years (17%)</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dirty="0">
                <a:solidFill>
                  <a:srgbClr val="5C5B5A"/>
                </a:solidFill>
                <a:latin typeface="Arial"/>
                <a:cs typeface="Arial"/>
              </a:rPr>
              <a:t>Those who are worried about the rising cost of living (16%)</a:t>
            </a:r>
          </a:p>
          <a:p>
            <a:pPr marR="0" lvl="0" algn="l" defTabSz="914400" rtl="0" eaLnBrk="1" fontAlgn="auto" latinLnBrk="0" hangingPunct="1">
              <a:lnSpc>
                <a:spcPct val="100000"/>
              </a:lnSpc>
              <a:spcBef>
                <a:spcPts val="0"/>
              </a:spcBef>
              <a:spcAft>
                <a:spcPts val="400"/>
              </a:spcAft>
              <a:buClrTx/>
              <a:buSzTx/>
              <a:tabLst/>
              <a:defRPr/>
            </a:pPr>
            <a:endParaRPr kumimoji="0" lang="en-GB" sz="12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endParaRPr>
          </a:p>
        </p:txBody>
      </p:sp>
      <p:sp>
        <p:nvSpPr>
          <p:cNvPr id="23" name="Footer Placeholder 4">
            <a:extLst>
              <a:ext uri="{FF2B5EF4-FFF2-40B4-BE49-F238E27FC236}">
                <a16:creationId xmlns:a16="http://schemas.microsoft.com/office/drawing/2014/main" id="{BD24FF10-0D0E-45CB-AE3C-FB09009413E5}"/>
              </a:ext>
            </a:extLst>
          </p:cNvPr>
          <p:cNvSpPr txBox="1">
            <a:spLocks/>
          </p:cNvSpPr>
          <p:nvPr/>
        </p:nvSpPr>
        <p:spPr>
          <a:xfrm>
            <a:off x="272208" y="6347996"/>
            <a:ext cx="10604334" cy="53009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LA2. Overall, how satisfied or dissatisfied are you with your local area as a place to </a:t>
            </a:r>
            <a:r>
              <a:rPr lang="en-GB" sz="1000" dirty="0">
                <a:solidFill>
                  <a:srgbClr val="FFFFFF">
                    <a:lumMod val="50000"/>
                  </a:srgbClr>
                </a:solidFill>
                <a:latin typeface="Arial" panose="020B0604020202020204" pitchFamily="34" charset="0"/>
                <a:cs typeface="Arial" panose="020B0604020202020204" pitchFamily="34" charset="0"/>
              </a:rPr>
              <a:t>live? *Relates to the 10% of respondents who said they are fairly dissatisfied with their local area, and the further 6% who said they are very dissatisfied. U</a:t>
            </a:r>
            <a:r>
              <a:rPr kumimoji="0" lang="en-GB" sz="10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nweighted base: Greater Manchester Residents Survey 7: 1488</a:t>
            </a:r>
          </a:p>
        </p:txBody>
      </p:sp>
      <p:sp>
        <p:nvSpPr>
          <p:cNvPr id="19" name="Slide Number Placeholder 4">
            <a:extLst>
              <a:ext uri="{FF2B5EF4-FFF2-40B4-BE49-F238E27FC236}">
                <a16:creationId xmlns:a16="http://schemas.microsoft.com/office/drawing/2014/main" id="{5A608B4B-B225-4410-B793-22CBFAF2FBF4}"/>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58</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9" name="Right Brace 8">
            <a:extLst>
              <a:ext uri="{FF2B5EF4-FFF2-40B4-BE49-F238E27FC236}">
                <a16:creationId xmlns:a16="http://schemas.microsoft.com/office/drawing/2014/main" id="{019ACE42-71A8-2A63-C346-76C94E1C4E10}"/>
              </a:ext>
              <a:ext uri="{C183D7F6-B498-43B3-948B-1728B52AA6E4}">
                <adec:decorative xmlns:adec="http://schemas.microsoft.com/office/drawing/2017/decorative" val="1"/>
              </a:ext>
            </a:extLst>
          </p:cNvPr>
          <p:cNvSpPr/>
          <p:nvPr/>
        </p:nvSpPr>
        <p:spPr>
          <a:xfrm>
            <a:off x="2548155" y="1555840"/>
            <a:ext cx="165107" cy="2692436"/>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0" name="TextBox 9">
            <a:extLst>
              <a:ext uri="{FF2B5EF4-FFF2-40B4-BE49-F238E27FC236}">
                <a16:creationId xmlns:a16="http://schemas.microsoft.com/office/drawing/2014/main" id="{7C21FE5E-10F8-9E60-3E7C-0FC8931B2B8E}"/>
              </a:ext>
            </a:extLst>
          </p:cNvPr>
          <p:cNvSpPr txBox="1"/>
          <p:nvPr/>
        </p:nvSpPr>
        <p:spPr>
          <a:xfrm>
            <a:off x="2610892" y="2732924"/>
            <a:ext cx="734984" cy="307777"/>
          </a:xfrm>
          <a:prstGeom prst="rect">
            <a:avLst/>
          </a:prstGeom>
          <a:noFill/>
        </p:spPr>
        <p:txBody>
          <a:bodyPr wrap="square" rtlCol="0">
            <a:spAutoFit/>
          </a:bodyPr>
          <a:lstStyle/>
          <a:p>
            <a:pPr algn="ctr"/>
            <a:r>
              <a:rPr lang="en-GB" sz="1400" b="1" dirty="0">
                <a:solidFill>
                  <a:srgbClr val="5C5B5A"/>
                </a:solidFill>
                <a:latin typeface="Arial"/>
              </a:rPr>
              <a:t>72%</a:t>
            </a:r>
          </a:p>
        </p:txBody>
      </p:sp>
      <p:sp>
        <p:nvSpPr>
          <p:cNvPr id="11" name="Right Brace 10">
            <a:extLst>
              <a:ext uri="{FF2B5EF4-FFF2-40B4-BE49-F238E27FC236}">
                <a16:creationId xmlns:a16="http://schemas.microsoft.com/office/drawing/2014/main" id="{D7840228-23C1-C3E9-A414-CAFA7922A9DC}"/>
              </a:ext>
              <a:ext uri="{C183D7F6-B498-43B3-948B-1728B52AA6E4}">
                <adec:decorative xmlns:adec="http://schemas.microsoft.com/office/drawing/2017/decorative" val="1"/>
              </a:ext>
            </a:extLst>
          </p:cNvPr>
          <p:cNvSpPr/>
          <p:nvPr/>
        </p:nvSpPr>
        <p:spPr>
          <a:xfrm>
            <a:off x="5677051" y="1555841"/>
            <a:ext cx="202387" cy="2969720"/>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2" name="TextBox 11">
            <a:extLst>
              <a:ext uri="{FF2B5EF4-FFF2-40B4-BE49-F238E27FC236}">
                <a16:creationId xmlns:a16="http://schemas.microsoft.com/office/drawing/2014/main" id="{99CEC939-07C9-E70F-3725-AE0569C00187}"/>
              </a:ext>
            </a:extLst>
          </p:cNvPr>
          <p:cNvSpPr txBox="1"/>
          <p:nvPr/>
        </p:nvSpPr>
        <p:spPr>
          <a:xfrm>
            <a:off x="5684952" y="2886812"/>
            <a:ext cx="734984" cy="307777"/>
          </a:xfrm>
          <a:prstGeom prst="rect">
            <a:avLst/>
          </a:prstGeom>
          <a:noFill/>
        </p:spPr>
        <p:txBody>
          <a:bodyPr wrap="square" rtlCol="0">
            <a:spAutoFit/>
          </a:bodyPr>
          <a:lstStyle/>
          <a:p>
            <a:pPr algn="ctr"/>
            <a:r>
              <a:rPr lang="en-GB" sz="1400" b="1" dirty="0">
                <a:solidFill>
                  <a:srgbClr val="5C5B5A"/>
                </a:solidFill>
                <a:latin typeface="Arial"/>
              </a:rPr>
              <a:t>76%</a:t>
            </a:r>
          </a:p>
        </p:txBody>
      </p:sp>
      <p:sp>
        <p:nvSpPr>
          <p:cNvPr id="13" name="TextBox 12">
            <a:extLst>
              <a:ext uri="{FF2B5EF4-FFF2-40B4-BE49-F238E27FC236}">
                <a16:creationId xmlns:a16="http://schemas.microsoft.com/office/drawing/2014/main" id="{A354EFED-8402-5527-0693-3CE166AF441E}"/>
              </a:ext>
            </a:extLst>
          </p:cNvPr>
          <p:cNvSpPr txBox="1"/>
          <p:nvPr/>
        </p:nvSpPr>
        <p:spPr>
          <a:xfrm>
            <a:off x="4200443" y="2826033"/>
            <a:ext cx="734984" cy="307777"/>
          </a:xfrm>
          <a:prstGeom prst="rect">
            <a:avLst/>
          </a:prstGeom>
          <a:noFill/>
        </p:spPr>
        <p:txBody>
          <a:bodyPr wrap="square" rtlCol="0">
            <a:spAutoFit/>
          </a:bodyPr>
          <a:lstStyle/>
          <a:p>
            <a:pPr algn="ctr"/>
            <a:r>
              <a:rPr lang="en-GB" sz="1400" b="1" dirty="0">
                <a:solidFill>
                  <a:srgbClr val="5C5B5A"/>
                </a:solidFill>
                <a:latin typeface="Arial"/>
              </a:rPr>
              <a:t>76%</a:t>
            </a:r>
          </a:p>
        </p:txBody>
      </p:sp>
      <p:sp>
        <p:nvSpPr>
          <p:cNvPr id="15" name="Right Brace 14">
            <a:extLst>
              <a:ext uri="{FF2B5EF4-FFF2-40B4-BE49-F238E27FC236}">
                <a16:creationId xmlns:a16="http://schemas.microsoft.com/office/drawing/2014/main" id="{A5B6F52D-E8BD-74AB-5899-B319ACAFC3D9}"/>
              </a:ext>
              <a:ext uri="{C183D7F6-B498-43B3-948B-1728B52AA6E4}">
                <adec:decorative xmlns:adec="http://schemas.microsoft.com/office/drawing/2017/decorative" val="1"/>
              </a:ext>
            </a:extLst>
          </p:cNvPr>
          <p:cNvSpPr/>
          <p:nvPr/>
        </p:nvSpPr>
        <p:spPr>
          <a:xfrm>
            <a:off x="4093963" y="1555840"/>
            <a:ext cx="202387" cy="2848165"/>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Tree>
    <p:extLst>
      <p:ext uri="{BB962C8B-B14F-4D97-AF65-F5344CB8AC3E}">
        <p14:creationId xmlns:p14="http://schemas.microsoft.com/office/powerpoint/2010/main" val="408303131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359757" y="164305"/>
            <a:ext cx="11483900" cy="830997"/>
          </a:xfrm>
        </p:spPr>
        <p:txBody>
          <a:bodyPr vert="horz" wrap="square" lIns="0" tIns="0" rIns="0" bIns="0" rtlCol="0" anchor="t" anchorCtr="0">
            <a:spAutoFit/>
          </a:bodyPr>
          <a:lstStyle/>
          <a:p>
            <a:pPr>
              <a:lnSpc>
                <a:spcPct val="100000"/>
              </a:lnSpc>
            </a:pPr>
            <a:r>
              <a:rPr lang="en-GB" sz="1800" b="1" dirty="0">
                <a:cs typeface="Calibri"/>
              </a:rPr>
              <a:t>Over three quarters (77%) of respondents would </a:t>
            </a:r>
            <a:r>
              <a:rPr lang="en-GB" sz="1800" b="1" dirty="0">
                <a:solidFill>
                  <a:srgbClr val="009690"/>
                </a:solidFill>
                <a:cs typeface="Calibri"/>
              </a:rPr>
              <a:t>recommend their local area </a:t>
            </a:r>
            <a:r>
              <a:rPr lang="en-GB" sz="1800" b="1" dirty="0">
                <a:cs typeface="Calibri"/>
              </a:rPr>
              <a:t>as a good place to live. While a lesser proportion (56%) agree there are </a:t>
            </a:r>
            <a:r>
              <a:rPr lang="en-GB" sz="1800" b="1" dirty="0">
                <a:solidFill>
                  <a:srgbClr val="009690"/>
                </a:solidFill>
                <a:cs typeface="Calibri"/>
              </a:rPr>
              <a:t>opportunities to take part in cultural events and activities </a:t>
            </a:r>
            <a:r>
              <a:rPr lang="en-GB" sz="1800" b="1" dirty="0">
                <a:cs typeface="Calibri"/>
              </a:rPr>
              <a:t>in their local area (though many reflect that they just don't know)</a:t>
            </a:r>
          </a:p>
        </p:txBody>
      </p:sp>
      <p:sp>
        <p:nvSpPr>
          <p:cNvPr id="27" name="TextBox 26">
            <a:extLst>
              <a:ext uri="{FF2B5EF4-FFF2-40B4-BE49-F238E27FC236}">
                <a16:creationId xmlns:a16="http://schemas.microsoft.com/office/drawing/2014/main" id="{8F4A9E68-6AB0-4D51-AE80-1E43340FC2A7}"/>
              </a:ext>
            </a:extLst>
          </p:cNvPr>
          <p:cNvSpPr txBox="1"/>
          <p:nvPr/>
        </p:nvSpPr>
        <p:spPr>
          <a:xfrm>
            <a:off x="1165713" y="1100334"/>
            <a:ext cx="4536948" cy="3231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500" b="1" dirty="0">
                <a:solidFill>
                  <a:srgbClr val="5C5B5A"/>
                </a:solidFill>
                <a:latin typeface="Arial"/>
              </a:rPr>
              <a:t>To what extent do you agree or disagree that…?</a:t>
            </a:r>
            <a:endParaRPr kumimoji="0" lang="en-GB" sz="1500" b="1" i="0" strike="noStrike" kern="1200" cap="none" spc="0" normalizeH="0" baseline="0" noProof="0" dirty="0">
              <a:ln>
                <a:noFill/>
              </a:ln>
              <a:solidFill>
                <a:srgbClr val="5C5B5A"/>
              </a:solidFill>
              <a:effectLst/>
              <a:uLnTx/>
              <a:uFillTx/>
              <a:latin typeface="Arial"/>
              <a:ea typeface="+mn-ea"/>
              <a:cs typeface="+mn-cs"/>
            </a:endParaRPr>
          </a:p>
        </p:txBody>
      </p:sp>
      <p:cxnSp>
        <p:nvCxnSpPr>
          <p:cNvPr id="13" name="Straight Connector 12">
            <a:extLst>
              <a:ext uri="{FF2B5EF4-FFF2-40B4-BE49-F238E27FC236}">
                <a16:creationId xmlns:a16="http://schemas.microsoft.com/office/drawing/2014/main" id="{D91906CA-D46B-5256-CF8E-9A322DED9FE6}"/>
              </a:ext>
              <a:ext uri="{C183D7F6-B498-43B3-948B-1728B52AA6E4}">
                <adec:decorative xmlns:adec="http://schemas.microsoft.com/office/drawing/2017/decorative" val="1"/>
              </a:ext>
            </a:extLst>
          </p:cNvPr>
          <p:cNvCxnSpPr>
            <a:cxnSpLocks/>
          </p:cNvCxnSpPr>
          <p:nvPr/>
        </p:nvCxnSpPr>
        <p:spPr>
          <a:xfrm>
            <a:off x="6096000" y="1310145"/>
            <a:ext cx="0" cy="4657588"/>
          </a:xfrm>
          <a:prstGeom prst="line">
            <a:avLst/>
          </a:prstGeom>
          <a:ln>
            <a:solidFill>
              <a:srgbClr val="388A8C"/>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3DB1E1A3-1A78-9535-8B1F-08256D06777A}"/>
              </a:ext>
            </a:extLst>
          </p:cNvPr>
          <p:cNvSpPr txBox="1"/>
          <p:nvPr/>
        </p:nvSpPr>
        <p:spPr>
          <a:xfrm>
            <a:off x="6595766" y="1100334"/>
            <a:ext cx="5403404" cy="3231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1" i="0" strike="noStrike" kern="1200" cap="none" spc="0" normalizeH="0" baseline="0" noProof="0" dirty="0">
                <a:ln>
                  <a:noFill/>
                </a:ln>
                <a:solidFill>
                  <a:srgbClr val="5C5B5A"/>
                </a:solidFill>
                <a:effectLst/>
                <a:uLnTx/>
                <a:uFillTx/>
                <a:latin typeface="Arial"/>
                <a:ea typeface="+mn-ea"/>
                <a:cs typeface="+mn-cs"/>
              </a:rPr>
              <a:t>To what extent do you agree or disagree that there are…?</a:t>
            </a:r>
          </a:p>
        </p:txBody>
      </p:sp>
      <p:graphicFrame>
        <p:nvGraphicFramePr>
          <p:cNvPr id="12" name="Chart 11" descr="Stacked bar chart showing agreement that there are opportunities to take part in cultural events and activities. 56% agree. ">
            <a:extLst>
              <a:ext uri="{FF2B5EF4-FFF2-40B4-BE49-F238E27FC236}">
                <a16:creationId xmlns:a16="http://schemas.microsoft.com/office/drawing/2014/main" id="{526E849C-3414-1601-20E1-5DE6711C4551}"/>
              </a:ext>
            </a:extLst>
          </p:cNvPr>
          <p:cNvGraphicFramePr/>
          <p:nvPr>
            <p:extLst>
              <p:ext uri="{D42A27DB-BD31-4B8C-83A1-F6EECF244321}">
                <p14:modId xmlns:p14="http://schemas.microsoft.com/office/powerpoint/2010/main" val="1969891028"/>
              </p:ext>
            </p:extLst>
          </p:nvPr>
        </p:nvGraphicFramePr>
        <p:xfrm>
          <a:off x="6916118" y="1059097"/>
          <a:ext cx="3843683" cy="5273038"/>
        </p:xfrm>
        <a:graphic>
          <a:graphicData uri="http://schemas.openxmlformats.org/drawingml/2006/chart">
            <c:chart xmlns:c="http://schemas.openxmlformats.org/drawingml/2006/chart" xmlns:r="http://schemas.openxmlformats.org/officeDocument/2006/relationships" r:id="rId3"/>
          </a:graphicData>
        </a:graphic>
      </p:graphicFrame>
      <p:sp>
        <p:nvSpPr>
          <p:cNvPr id="18" name="Right Brace 17">
            <a:extLst>
              <a:ext uri="{FF2B5EF4-FFF2-40B4-BE49-F238E27FC236}">
                <a16:creationId xmlns:a16="http://schemas.microsoft.com/office/drawing/2014/main" id="{04429413-EA77-B3BC-0349-C9006BFDB5D9}"/>
              </a:ext>
              <a:ext uri="{C183D7F6-B498-43B3-948B-1728B52AA6E4}">
                <adec:decorative xmlns:adec="http://schemas.microsoft.com/office/drawing/2017/decorative" val="1"/>
              </a:ext>
            </a:extLst>
          </p:cNvPr>
          <p:cNvSpPr/>
          <p:nvPr/>
        </p:nvSpPr>
        <p:spPr>
          <a:xfrm>
            <a:off x="10011744" y="1763486"/>
            <a:ext cx="284190" cy="1915777"/>
          </a:xfrm>
          <a:prstGeom prst="rightBrace">
            <a:avLst>
              <a:gd name="adj1" fmla="val 7531"/>
              <a:gd name="adj2" fmla="val 50487"/>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6" name="TextBox 15">
            <a:extLst>
              <a:ext uri="{FF2B5EF4-FFF2-40B4-BE49-F238E27FC236}">
                <a16:creationId xmlns:a16="http://schemas.microsoft.com/office/drawing/2014/main" id="{54BB1B23-8BF9-DC63-A514-DB8B8936BFC7}"/>
              </a:ext>
            </a:extLst>
          </p:cNvPr>
          <p:cNvSpPr txBox="1"/>
          <p:nvPr/>
        </p:nvSpPr>
        <p:spPr>
          <a:xfrm>
            <a:off x="10191727" y="2574857"/>
            <a:ext cx="734984" cy="307777"/>
          </a:xfrm>
          <a:prstGeom prst="rect">
            <a:avLst/>
          </a:prstGeom>
          <a:noFill/>
        </p:spPr>
        <p:txBody>
          <a:bodyPr wrap="square" rtlCol="0">
            <a:spAutoFit/>
          </a:bodyPr>
          <a:lstStyle/>
          <a:p>
            <a:pPr algn="ctr"/>
            <a:r>
              <a:rPr lang="en-GB" sz="1400" b="1" dirty="0">
                <a:solidFill>
                  <a:srgbClr val="5C5B5A"/>
                </a:solidFill>
                <a:latin typeface="Arial"/>
              </a:rPr>
              <a:t>56%</a:t>
            </a:r>
          </a:p>
        </p:txBody>
      </p:sp>
      <p:sp>
        <p:nvSpPr>
          <p:cNvPr id="23" name="Footer Placeholder 4">
            <a:extLst>
              <a:ext uri="{FF2B5EF4-FFF2-40B4-BE49-F238E27FC236}">
                <a16:creationId xmlns:a16="http://schemas.microsoft.com/office/drawing/2014/main" id="{BD24FF10-0D0E-45CB-AE3C-FB09009413E5}"/>
              </a:ext>
            </a:extLst>
          </p:cNvPr>
          <p:cNvSpPr txBox="1">
            <a:spLocks/>
          </p:cNvSpPr>
          <p:nvPr/>
        </p:nvSpPr>
        <p:spPr>
          <a:xfrm>
            <a:off x="359757" y="6395930"/>
            <a:ext cx="10604334" cy="53009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LA3. To what extent do you agree or disagree with the statement: I would recommend my local area as a good place to live. LA5To what extent do you agree or disagree that there are opportunities to take part in cultural events and activities</a:t>
            </a:r>
            <a:r>
              <a:rPr lang="en-GB" sz="1000" dirty="0">
                <a:solidFill>
                  <a:srgbClr val="FFFFFF">
                    <a:lumMod val="50000"/>
                  </a:srgbClr>
                </a:solidFill>
                <a:latin typeface="Arial" panose="020B0604020202020204" pitchFamily="34" charset="0"/>
                <a:cs typeface="Arial" panose="020B0604020202020204" pitchFamily="34" charset="0"/>
              </a:rPr>
              <a:t>s in your local area. </a:t>
            </a:r>
            <a:r>
              <a:rPr kumimoji="0" lang="en-GB" sz="10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Unweighted base: Greater Manchester Residents Survey 7: 1488</a:t>
            </a:r>
          </a:p>
        </p:txBody>
      </p:sp>
      <p:sp>
        <p:nvSpPr>
          <p:cNvPr id="19" name="Slide Number Placeholder 4">
            <a:extLst>
              <a:ext uri="{FF2B5EF4-FFF2-40B4-BE49-F238E27FC236}">
                <a16:creationId xmlns:a16="http://schemas.microsoft.com/office/drawing/2014/main" id="{5A608B4B-B225-4410-B793-22CBFAF2FBF4}"/>
              </a:ext>
            </a:extLst>
          </p:cNvPr>
          <p:cNvSpPr txBox="1">
            <a:spLocks/>
          </p:cNvSpPr>
          <p:nvPr/>
        </p:nvSpPr>
        <p:spPr>
          <a:xfrm>
            <a:off x="11532202" y="6357383"/>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59</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2" name="TextBox 1">
            <a:extLst>
              <a:ext uri="{FF2B5EF4-FFF2-40B4-BE49-F238E27FC236}">
                <a16:creationId xmlns:a16="http://schemas.microsoft.com/office/drawing/2014/main" id="{865EB2E3-70A9-0B1F-2D13-2C6FDB4F770A}"/>
              </a:ext>
            </a:extLst>
          </p:cNvPr>
          <p:cNvSpPr txBox="1"/>
          <p:nvPr/>
        </p:nvSpPr>
        <p:spPr>
          <a:xfrm>
            <a:off x="8896584" y="1992520"/>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bg1"/>
                </a:solidFill>
                <a:latin typeface="Arial" panose="020B0604020202020204"/>
              </a:rPr>
              <a:t>(+/-0</a:t>
            </a: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pp)</a:t>
            </a:r>
          </a:p>
        </p:txBody>
      </p:sp>
      <p:sp>
        <p:nvSpPr>
          <p:cNvPr id="3" name="TextBox 2">
            <a:extLst>
              <a:ext uri="{FF2B5EF4-FFF2-40B4-BE49-F238E27FC236}">
                <a16:creationId xmlns:a16="http://schemas.microsoft.com/office/drawing/2014/main" id="{1C2279BE-8014-2C0D-7166-DD5B83C117BF}"/>
              </a:ext>
            </a:extLst>
          </p:cNvPr>
          <p:cNvSpPr txBox="1"/>
          <p:nvPr/>
        </p:nvSpPr>
        <p:spPr>
          <a:xfrm>
            <a:off x="8955431" y="3009426"/>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bg1"/>
                </a:solidFill>
                <a:latin typeface="Arial" panose="020B0604020202020204"/>
              </a:rPr>
              <a:t>(+3</a:t>
            </a: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pp)</a:t>
            </a:r>
          </a:p>
        </p:txBody>
      </p:sp>
      <p:sp>
        <p:nvSpPr>
          <p:cNvPr id="4" name="TextBox 3">
            <a:extLst>
              <a:ext uri="{FF2B5EF4-FFF2-40B4-BE49-F238E27FC236}">
                <a16:creationId xmlns:a16="http://schemas.microsoft.com/office/drawing/2014/main" id="{E8C9F873-7A97-1C95-BA1E-7B44A1D682A2}"/>
              </a:ext>
            </a:extLst>
          </p:cNvPr>
          <p:cNvSpPr txBox="1"/>
          <p:nvPr/>
        </p:nvSpPr>
        <p:spPr>
          <a:xfrm>
            <a:off x="8970856" y="4116812"/>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bg1"/>
                </a:solidFill>
                <a:latin typeface="Arial" panose="020B0604020202020204"/>
              </a:rPr>
              <a:t>(-6</a:t>
            </a: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pp)</a:t>
            </a:r>
          </a:p>
        </p:txBody>
      </p:sp>
      <p:sp>
        <p:nvSpPr>
          <p:cNvPr id="5" name="TextBox 4">
            <a:extLst>
              <a:ext uri="{FF2B5EF4-FFF2-40B4-BE49-F238E27FC236}">
                <a16:creationId xmlns:a16="http://schemas.microsoft.com/office/drawing/2014/main" id="{6DD1C8D1-D714-3870-84AD-5F79F7F430C5}"/>
              </a:ext>
            </a:extLst>
          </p:cNvPr>
          <p:cNvSpPr txBox="1"/>
          <p:nvPr/>
        </p:nvSpPr>
        <p:spPr>
          <a:xfrm>
            <a:off x="8956696" y="4539354"/>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bg1"/>
                </a:solidFill>
                <a:latin typeface="Arial" panose="020B0604020202020204"/>
              </a:rPr>
              <a:t>(-4</a:t>
            </a: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pp)</a:t>
            </a:r>
          </a:p>
        </p:txBody>
      </p:sp>
      <p:sp>
        <p:nvSpPr>
          <p:cNvPr id="6" name="TextBox 5">
            <a:extLst>
              <a:ext uri="{FF2B5EF4-FFF2-40B4-BE49-F238E27FC236}">
                <a16:creationId xmlns:a16="http://schemas.microsoft.com/office/drawing/2014/main" id="{1538E63B-E30C-25DF-311E-09C9A9EF10C1}"/>
              </a:ext>
            </a:extLst>
          </p:cNvPr>
          <p:cNvSpPr txBox="1"/>
          <p:nvPr/>
        </p:nvSpPr>
        <p:spPr>
          <a:xfrm>
            <a:off x="8955431" y="4962863"/>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bg1"/>
                </a:solidFill>
                <a:latin typeface="Arial" panose="020B0604020202020204"/>
              </a:rPr>
              <a:t>(+6</a:t>
            </a: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pp)</a:t>
            </a:r>
          </a:p>
        </p:txBody>
      </p:sp>
      <p:grpSp>
        <p:nvGrpSpPr>
          <p:cNvPr id="7" name="Group 6">
            <a:extLst>
              <a:ext uri="{FF2B5EF4-FFF2-40B4-BE49-F238E27FC236}">
                <a16:creationId xmlns:a16="http://schemas.microsoft.com/office/drawing/2014/main" id="{85BDB0B2-3E21-BA08-454C-55EB57055471}"/>
              </a:ext>
              <a:ext uri="{C183D7F6-B498-43B3-948B-1728B52AA6E4}">
                <adec:decorative xmlns:adec="http://schemas.microsoft.com/office/drawing/2017/decorative" val="1"/>
              </a:ext>
            </a:extLst>
          </p:cNvPr>
          <p:cNvGrpSpPr/>
          <p:nvPr/>
        </p:nvGrpSpPr>
        <p:grpSpPr>
          <a:xfrm>
            <a:off x="9288100" y="5924948"/>
            <a:ext cx="2768039" cy="269304"/>
            <a:chOff x="229117" y="5927615"/>
            <a:chExt cx="2768039" cy="269304"/>
          </a:xfrm>
        </p:grpSpPr>
        <p:grpSp>
          <p:nvGrpSpPr>
            <p:cNvPr id="8" name="Group 7" descr="Green and Red arrows to signify when a statistic is significantly higher or lower than the previous survey.">
              <a:extLst>
                <a:ext uri="{FF2B5EF4-FFF2-40B4-BE49-F238E27FC236}">
                  <a16:creationId xmlns:a16="http://schemas.microsoft.com/office/drawing/2014/main" id="{B62C9362-3F62-83EB-C38D-FB1426379E4D}"/>
                </a:ext>
              </a:extLst>
            </p:cNvPr>
            <p:cNvGrpSpPr/>
            <p:nvPr/>
          </p:nvGrpSpPr>
          <p:grpSpPr>
            <a:xfrm>
              <a:off x="229117" y="5927615"/>
              <a:ext cx="2768039" cy="269304"/>
              <a:chOff x="520117" y="5772736"/>
              <a:chExt cx="2768039" cy="269304"/>
            </a:xfrm>
          </p:grpSpPr>
          <p:sp>
            <p:nvSpPr>
              <p:cNvPr id="22" name="Arrow: Down 21">
                <a:extLst>
                  <a:ext uri="{FF2B5EF4-FFF2-40B4-BE49-F238E27FC236}">
                    <a16:creationId xmlns:a16="http://schemas.microsoft.com/office/drawing/2014/main" id="{0B607276-98A2-A226-12EA-35F92D478224}"/>
                  </a:ext>
                </a:extLst>
              </p:cNvPr>
              <p:cNvSpPr/>
              <p:nvPr/>
            </p:nvSpPr>
            <p:spPr>
              <a:xfrm rot="10800000">
                <a:off x="520117" y="5838560"/>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4" name="TextBox 23">
                <a:extLst>
                  <a:ext uri="{FF2B5EF4-FFF2-40B4-BE49-F238E27FC236}">
                    <a16:creationId xmlns:a16="http://schemas.microsoft.com/office/drawing/2014/main" id="{2685AEEC-AF16-0740-679B-CCCF46AADBF6}"/>
                  </a:ext>
                </a:extLst>
              </p:cNvPr>
              <p:cNvSpPr txBox="1"/>
              <p:nvPr/>
            </p:nvSpPr>
            <p:spPr>
              <a:xfrm>
                <a:off x="884934" y="5772736"/>
                <a:ext cx="2403222" cy="26930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dirty="0">
                    <a:ln>
                      <a:noFill/>
                    </a:ln>
                    <a:solidFill>
                      <a:srgbClr val="5C5B5A"/>
                    </a:solidFill>
                    <a:effectLst/>
                    <a:uLnTx/>
                    <a:uFillTx/>
                    <a:latin typeface="Arial"/>
                    <a:ea typeface="+mn-ea"/>
                    <a:cs typeface="+mn-cs"/>
                  </a:rPr>
                  <a:t>Significantly higher/</a:t>
                </a:r>
                <a:r>
                  <a:rPr lang="en-GB" sz="1150" dirty="0">
                    <a:solidFill>
                      <a:srgbClr val="5C5B5A"/>
                    </a:solidFill>
                    <a:latin typeface="Arial"/>
                  </a:rPr>
                  <a:t>lower than W6</a:t>
                </a:r>
                <a:endParaRPr kumimoji="0" lang="en-GB" sz="1150" b="0" i="0" u="none" strike="noStrike" kern="1200" cap="none" spc="0" normalizeH="0" baseline="0" noProof="0" dirty="0">
                  <a:ln>
                    <a:noFill/>
                  </a:ln>
                  <a:solidFill>
                    <a:srgbClr val="5C5B5A"/>
                  </a:solidFill>
                  <a:effectLst/>
                  <a:uLnTx/>
                  <a:uFillTx/>
                  <a:latin typeface="Arial"/>
                  <a:ea typeface="+mn-ea"/>
                  <a:cs typeface="+mn-cs"/>
                </a:endParaRPr>
              </a:p>
            </p:txBody>
          </p:sp>
        </p:grpSp>
        <p:sp>
          <p:nvSpPr>
            <p:cNvPr id="9" name="Arrow: Down 8">
              <a:extLst>
                <a:ext uri="{FF2B5EF4-FFF2-40B4-BE49-F238E27FC236}">
                  <a16:creationId xmlns:a16="http://schemas.microsoft.com/office/drawing/2014/main" id="{006CEE70-6FB8-BC43-2C7A-477643CADA9B}"/>
                </a:ext>
              </a:extLst>
            </p:cNvPr>
            <p:cNvSpPr/>
            <p:nvPr/>
          </p:nvSpPr>
          <p:spPr>
            <a:xfrm>
              <a:off x="443886" y="6007517"/>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grpSp>
      <p:sp>
        <p:nvSpPr>
          <p:cNvPr id="25" name="Arrow: Down 24">
            <a:extLst>
              <a:ext uri="{FF2B5EF4-FFF2-40B4-BE49-F238E27FC236}">
                <a16:creationId xmlns:a16="http://schemas.microsoft.com/office/drawing/2014/main" id="{F193EE9A-7B27-9636-5A19-58F8A678015A}"/>
              </a:ext>
              <a:ext uri="{C183D7F6-B498-43B3-948B-1728B52AA6E4}">
                <adec:decorative xmlns:adec="http://schemas.microsoft.com/office/drawing/2017/decorative" val="1"/>
              </a:ext>
            </a:extLst>
          </p:cNvPr>
          <p:cNvSpPr/>
          <p:nvPr/>
        </p:nvSpPr>
        <p:spPr>
          <a:xfrm rot="10800000">
            <a:off x="9550465" y="4804397"/>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6" name="Arrow: Down 25">
            <a:extLst>
              <a:ext uri="{FF2B5EF4-FFF2-40B4-BE49-F238E27FC236}">
                <a16:creationId xmlns:a16="http://schemas.microsoft.com/office/drawing/2014/main" id="{629CF562-990C-6F9D-DBC5-CD3AD90D90A5}"/>
              </a:ext>
              <a:ext uri="{C183D7F6-B498-43B3-948B-1728B52AA6E4}">
                <adec:decorative xmlns:adec="http://schemas.microsoft.com/office/drawing/2017/decorative" val="1"/>
              </a:ext>
            </a:extLst>
          </p:cNvPr>
          <p:cNvSpPr/>
          <p:nvPr/>
        </p:nvSpPr>
        <p:spPr>
          <a:xfrm>
            <a:off x="9550466" y="3935851"/>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graphicFrame>
        <p:nvGraphicFramePr>
          <p:cNvPr id="28" name="Chart 27" descr="Stacked bar chart showing the proportion of Greater Manchester residents who would recommend their local area as a place to live. 77% would recommend their local area as a place to live. ">
            <a:extLst>
              <a:ext uri="{FF2B5EF4-FFF2-40B4-BE49-F238E27FC236}">
                <a16:creationId xmlns:a16="http://schemas.microsoft.com/office/drawing/2014/main" id="{D6163EF2-4ACD-F938-6672-21396D1A7531}"/>
              </a:ext>
            </a:extLst>
          </p:cNvPr>
          <p:cNvGraphicFramePr/>
          <p:nvPr>
            <p:extLst>
              <p:ext uri="{D42A27DB-BD31-4B8C-83A1-F6EECF244321}">
                <p14:modId xmlns:p14="http://schemas.microsoft.com/office/powerpoint/2010/main" val="1376628236"/>
              </p:ext>
            </p:extLst>
          </p:nvPr>
        </p:nvGraphicFramePr>
        <p:xfrm>
          <a:off x="139313" y="1225684"/>
          <a:ext cx="7344010" cy="5273038"/>
        </p:xfrm>
        <a:graphic>
          <a:graphicData uri="http://schemas.openxmlformats.org/drawingml/2006/chart">
            <c:chart xmlns:c="http://schemas.openxmlformats.org/drawingml/2006/chart" xmlns:r="http://schemas.openxmlformats.org/officeDocument/2006/relationships" r:id="rId4"/>
          </a:graphicData>
        </a:graphic>
      </p:graphicFrame>
      <p:sp>
        <p:nvSpPr>
          <p:cNvPr id="29" name="Right Brace 28">
            <a:extLst>
              <a:ext uri="{FF2B5EF4-FFF2-40B4-BE49-F238E27FC236}">
                <a16:creationId xmlns:a16="http://schemas.microsoft.com/office/drawing/2014/main" id="{17EA63CF-2A35-F4FE-96FE-E4026DF4E990}"/>
              </a:ext>
              <a:ext uri="{C183D7F6-B498-43B3-948B-1728B52AA6E4}">
                <adec:decorative xmlns:adec="http://schemas.microsoft.com/office/drawing/2017/decorative" val="1"/>
              </a:ext>
            </a:extLst>
          </p:cNvPr>
          <p:cNvSpPr/>
          <p:nvPr/>
        </p:nvSpPr>
        <p:spPr>
          <a:xfrm>
            <a:off x="4271326" y="1846359"/>
            <a:ext cx="300674" cy="2608561"/>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30" name="TextBox 29">
            <a:extLst>
              <a:ext uri="{FF2B5EF4-FFF2-40B4-BE49-F238E27FC236}">
                <a16:creationId xmlns:a16="http://schemas.microsoft.com/office/drawing/2014/main" id="{6A247136-84C3-6692-C83C-AAD5C5492C6C}"/>
              </a:ext>
            </a:extLst>
          </p:cNvPr>
          <p:cNvSpPr txBox="1"/>
          <p:nvPr/>
        </p:nvSpPr>
        <p:spPr>
          <a:xfrm>
            <a:off x="4508989" y="2964680"/>
            <a:ext cx="734984" cy="307777"/>
          </a:xfrm>
          <a:prstGeom prst="rect">
            <a:avLst/>
          </a:prstGeom>
          <a:noFill/>
        </p:spPr>
        <p:txBody>
          <a:bodyPr wrap="square" rtlCol="0">
            <a:spAutoFit/>
          </a:bodyPr>
          <a:lstStyle/>
          <a:p>
            <a:pPr algn="ctr"/>
            <a:r>
              <a:rPr lang="en-GB" sz="1400" b="1" dirty="0">
                <a:solidFill>
                  <a:srgbClr val="5C5B5A"/>
                </a:solidFill>
                <a:latin typeface="Arial"/>
              </a:rPr>
              <a:t>77%</a:t>
            </a:r>
          </a:p>
        </p:txBody>
      </p:sp>
      <p:sp>
        <p:nvSpPr>
          <p:cNvPr id="31" name="TextBox 30">
            <a:extLst>
              <a:ext uri="{FF2B5EF4-FFF2-40B4-BE49-F238E27FC236}">
                <a16:creationId xmlns:a16="http://schemas.microsoft.com/office/drawing/2014/main" id="{BAC5AADC-79BB-12BD-CAA9-55E4B102F28A}"/>
              </a:ext>
            </a:extLst>
          </p:cNvPr>
          <p:cNvSpPr txBox="1"/>
          <p:nvPr/>
        </p:nvSpPr>
        <p:spPr>
          <a:xfrm>
            <a:off x="3183860" y="4721443"/>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bg1"/>
                </a:solidFill>
                <a:latin typeface="Arial" panose="020B0604020202020204"/>
              </a:rPr>
              <a:t>(+/-0</a:t>
            </a: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pp)</a:t>
            </a:r>
          </a:p>
        </p:txBody>
      </p:sp>
      <p:sp>
        <p:nvSpPr>
          <p:cNvPr id="32" name="TextBox 31">
            <a:extLst>
              <a:ext uri="{FF2B5EF4-FFF2-40B4-BE49-F238E27FC236}">
                <a16:creationId xmlns:a16="http://schemas.microsoft.com/office/drawing/2014/main" id="{63659543-24D7-BA26-3C64-E4964C266966}"/>
              </a:ext>
            </a:extLst>
          </p:cNvPr>
          <p:cNvSpPr txBox="1"/>
          <p:nvPr/>
        </p:nvSpPr>
        <p:spPr>
          <a:xfrm>
            <a:off x="3180260" y="3695616"/>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bg1"/>
                </a:solidFill>
                <a:latin typeface="Arial" panose="020B0604020202020204"/>
              </a:rPr>
              <a:t>(-2</a:t>
            </a: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pp)</a:t>
            </a:r>
          </a:p>
        </p:txBody>
      </p:sp>
      <p:sp>
        <p:nvSpPr>
          <p:cNvPr id="33" name="TextBox 32">
            <a:extLst>
              <a:ext uri="{FF2B5EF4-FFF2-40B4-BE49-F238E27FC236}">
                <a16:creationId xmlns:a16="http://schemas.microsoft.com/office/drawing/2014/main" id="{8323F292-C9D1-B105-ADE1-37D8E1936D33}"/>
              </a:ext>
            </a:extLst>
          </p:cNvPr>
          <p:cNvSpPr txBox="1"/>
          <p:nvPr/>
        </p:nvSpPr>
        <p:spPr>
          <a:xfrm>
            <a:off x="3212645" y="2331909"/>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bg1"/>
                </a:solidFill>
                <a:latin typeface="Arial" panose="020B0604020202020204"/>
              </a:rPr>
              <a:t>(+2</a:t>
            </a: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pp)</a:t>
            </a:r>
          </a:p>
        </p:txBody>
      </p:sp>
      <p:sp>
        <p:nvSpPr>
          <p:cNvPr id="34" name="TextBox 33">
            <a:extLst>
              <a:ext uri="{FF2B5EF4-FFF2-40B4-BE49-F238E27FC236}">
                <a16:creationId xmlns:a16="http://schemas.microsoft.com/office/drawing/2014/main" id="{DD0D7941-34D0-43C5-4051-5FD62B66E367}"/>
              </a:ext>
            </a:extLst>
          </p:cNvPr>
          <p:cNvSpPr txBox="1"/>
          <p:nvPr/>
        </p:nvSpPr>
        <p:spPr>
          <a:xfrm>
            <a:off x="3649302" y="4928518"/>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bg1"/>
                </a:solidFill>
                <a:latin typeface="Arial" panose="020B0604020202020204"/>
              </a:rPr>
              <a:t>(-1</a:t>
            </a: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pp)</a:t>
            </a:r>
          </a:p>
        </p:txBody>
      </p:sp>
      <p:sp>
        <p:nvSpPr>
          <p:cNvPr id="35" name="TextBox 34">
            <a:extLst>
              <a:ext uri="{FF2B5EF4-FFF2-40B4-BE49-F238E27FC236}">
                <a16:creationId xmlns:a16="http://schemas.microsoft.com/office/drawing/2014/main" id="{6A6BB953-7B7E-D5A5-3A33-52FE63A8D2C6}"/>
              </a:ext>
            </a:extLst>
          </p:cNvPr>
          <p:cNvSpPr txBox="1"/>
          <p:nvPr/>
        </p:nvSpPr>
        <p:spPr>
          <a:xfrm>
            <a:off x="3589189" y="5069313"/>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bg1"/>
                </a:solidFill>
                <a:latin typeface="Arial" panose="020B0604020202020204"/>
              </a:rPr>
              <a:t>(+/-0</a:t>
            </a: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pp)</a:t>
            </a:r>
          </a:p>
        </p:txBody>
      </p:sp>
    </p:spTree>
    <p:extLst>
      <p:ext uri="{BB962C8B-B14F-4D97-AF65-F5344CB8AC3E}">
        <p14:creationId xmlns:p14="http://schemas.microsoft.com/office/powerpoint/2010/main" val="21019933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4">
            <a:extLst>
              <a:ext uri="{FF2B5EF4-FFF2-40B4-BE49-F238E27FC236}">
                <a16:creationId xmlns:a16="http://schemas.microsoft.com/office/drawing/2014/main" id="{EC21D1C2-0CD4-B226-7947-A2BEAAAC9B7B}"/>
              </a:ext>
            </a:extLst>
          </p:cNvPr>
          <p:cNvSpPr txBox="1">
            <a:spLocks noGrp="1"/>
          </p:cNvSpPr>
          <p:nvPr>
            <p:ph type="title" idx="4294967295"/>
          </p:nvPr>
        </p:nvSpPr>
        <p:spPr>
          <a:xfrm>
            <a:off x="586799" y="225693"/>
            <a:ext cx="11017824" cy="92662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rgbClr val="5C5B5A"/>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rgbClr val="5C5B5A"/>
                </a:solidFill>
                <a:effectLst/>
                <a:uLnTx/>
                <a:uFillTx/>
                <a:latin typeface="Arial" panose="020B0604020202020204"/>
                <a:ea typeface="+mj-ea"/>
                <a:cs typeface="+mj-cs"/>
              </a:rPr>
              <a:t>Sample</a:t>
            </a:r>
          </a:p>
        </p:txBody>
      </p:sp>
      <p:sp>
        <p:nvSpPr>
          <p:cNvPr id="3" name="Text Placeholder 7">
            <a:extLst>
              <a:ext uri="{FF2B5EF4-FFF2-40B4-BE49-F238E27FC236}">
                <a16:creationId xmlns:a16="http://schemas.microsoft.com/office/drawing/2014/main" id="{C33AD3FC-339E-9D60-A2A8-DFAF35E1C852}"/>
              </a:ext>
            </a:extLst>
          </p:cNvPr>
          <p:cNvSpPr txBox="1">
            <a:spLocks/>
          </p:cNvSpPr>
          <p:nvPr/>
        </p:nvSpPr>
        <p:spPr>
          <a:xfrm>
            <a:off x="403914" y="657115"/>
            <a:ext cx="5780316" cy="546651"/>
          </a:xfrm>
          <a:prstGeom prst="rect">
            <a:avLst/>
          </a:prstGeom>
          <a:solidFill>
            <a:schemeClr val="tx1">
              <a:lumMod val="65000"/>
              <a:lumOff val="35000"/>
            </a:schemeClr>
          </a:solidFill>
          <a:ln>
            <a:solidFill>
              <a:schemeClr val="tx1">
                <a:lumMod val="65000"/>
                <a:lumOff val="35000"/>
              </a:schemeClr>
            </a:solidFill>
          </a:ln>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GB" sz="1400" dirty="0">
                <a:latin typeface="Arial" panose="020B0604020202020204" pitchFamily="34" charset="0"/>
                <a:cs typeface="Arial" panose="020B0604020202020204" pitchFamily="34" charset="0"/>
              </a:rPr>
              <a:t>Sample information</a:t>
            </a:r>
          </a:p>
        </p:txBody>
      </p:sp>
      <p:graphicFrame>
        <p:nvGraphicFramePr>
          <p:cNvPr id="4" name="Table 8">
            <a:extLst>
              <a:ext uri="{FF2B5EF4-FFF2-40B4-BE49-F238E27FC236}">
                <a16:creationId xmlns:a16="http://schemas.microsoft.com/office/drawing/2014/main" id="{E80E7816-C258-D4E7-B6EA-A56FB98B955D}"/>
              </a:ext>
            </a:extLst>
          </p:cNvPr>
          <p:cNvGraphicFramePr>
            <a:graphicFrameLocks noGrp="1"/>
          </p:cNvGraphicFramePr>
          <p:nvPr>
            <p:extLst>
              <p:ext uri="{D42A27DB-BD31-4B8C-83A1-F6EECF244321}">
                <p14:modId xmlns:p14="http://schemas.microsoft.com/office/powerpoint/2010/main" val="3129808927"/>
              </p:ext>
            </p:extLst>
          </p:nvPr>
        </p:nvGraphicFramePr>
        <p:xfrm>
          <a:off x="426082" y="1374319"/>
          <a:ext cx="5758151" cy="3460959"/>
        </p:xfrm>
        <a:graphic>
          <a:graphicData uri="http://schemas.openxmlformats.org/drawingml/2006/table">
            <a:tbl>
              <a:tblPr firstRow="1" bandRow="1">
                <a:tableStyleId>{D7AC3CCA-C797-4891-BE02-D94E43425B78}</a:tableStyleId>
              </a:tblPr>
              <a:tblGrid>
                <a:gridCol w="979048">
                  <a:extLst>
                    <a:ext uri="{9D8B030D-6E8A-4147-A177-3AD203B41FA5}">
                      <a16:colId xmlns:a16="http://schemas.microsoft.com/office/drawing/2014/main" val="2475330351"/>
                    </a:ext>
                  </a:extLst>
                </a:gridCol>
                <a:gridCol w="682729">
                  <a:extLst>
                    <a:ext uri="{9D8B030D-6E8A-4147-A177-3AD203B41FA5}">
                      <a16:colId xmlns:a16="http://schemas.microsoft.com/office/drawing/2014/main" val="1879578340"/>
                    </a:ext>
                  </a:extLst>
                </a:gridCol>
                <a:gridCol w="682729">
                  <a:extLst>
                    <a:ext uri="{9D8B030D-6E8A-4147-A177-3AD203B41FA5}">
                      <a16:colId xmlns:a16="http://schemas.microsoft.com/office/drawing/2014/main" val="1245112500"/>
                    </a:ext>
                  </a:extLst>
                </a:gridCol>
                <a:gridCol w="682729">
                  <a:extLst>
                    <a:ext uri="{9D8B030D-6E8A-4147-A177-3AD203B41FA5}">
                      <a16:colId xmlns:a16="http://schemas.microsoft.com/office/drawing/2014/main" val="463256089"/>
                    </a:ext>
                  </a:extLst>
                </a:gridCol>
                <a:gridCol w="682729">
                  <a:extLst>
                    <a:ext uri="{9D8B030D-6E8A-4147-A177-3AD203B41FA5}">
                      <a16:colId xmlns:a16="http://schemas.microsoft.com/office/drawing/2014/main" val="3989623761"/>
                    </a:ext>
                  </a:extLst>
                </a:gridCol>
                <a:gridCol w="682729">
                  <a:extLst>
                    <a:ext uri="{9D8B030D-6E8A-4147-A177-3AD203B41FA5}">
                      <a16:colId xmlns:a16="http://schemas.microsoft.com/office/drawing/2014/main" val="2669063577"/>
                    </a:ext>
                  </a:extLst>
                </a:gridCol>
                <a:gridCol w="682729">
                  <a:extLst>
                    <a:ext uri="{9D8B030D-6E8A-4147-A177-3AD203B41FA5}">
                      <a16:colId xmlns:a16="http://schemas.microsoft.com/office/drawing/2014/main" val="2313577419"/>
                    </a:ext>
                  </a:extLst>
                </a:gridCol>
                <a:gridCol w="682729">
                  <a:extLst>
                    <a:ext uri="{9D8B030D-6E8A-4147-A177-3AD203B41FA5}">
                      <a16:colId xmlns:a16="http://schemas.microsoft.com/office/drawing/2014/main" val="3767553089"/>
                    </a:ext>
                  </a:extLst>
                </a:gridCol>
              </a:tblGrid>
              <a:tr h="35396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Arial"/>
                          <a:ea typeface="+mn-ea"/>
                          <a:cs typeface="Arial"/>
                        </a:rPr>
                        <a:t>Survey</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Arial"/>
                          <a:ea typeface="+mn-ea"/>
                          <a:cs typeface="Arial"/>
                        </a:rPr>
                        <a:t>1</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Arial"/>
                          <a:ea typeface="+mn-ea"/>
                          <a:cs typeface="Arial"/>
                        </a:rPr>
                        <a:t>2</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Arial"/>
                          <a:ea typeface="+mn-ea"/>
                          <a:cs typeface="Arial"/>
                        </a:rPr>
                        <a:t>3</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Arial"/>
                          <a:ea typeface="+mn-ea"/>
                          <a:cs typeface="Arial"/>
                        </a:rPr>
                        <a:t>4</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Arial"/>
                          <a:ea typeface="+mn-ea"/>
                          <a:cs typeface="Arial"/>
                        </a:rPr>
                        <a:t>5</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Arial"/>
                          <a:ea typeface="+mn-ea"/>
                          <a:cs typeface="Arial"/>
                        </a:rPr>
                        <a:t>6</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Arial"/>
                          <a:ea typeface="+mn-ea"/>
                          <a:cs typeface="Arial"/>
                        </a:rPr>
                        <a:t>7</a:t>
                      </a:r>
                    </a:p>
                  </a:txBody>
                  <a:tcPr marL="36000" marR="36000" marT="9144" marB="9144" anchor="ctr">
                    <a:solidFill>
                      <a:srgbClr val="5C5B5A"/>
                    </a:solidFill>
                  </a:tcPr>
                </a:tc>
                <a:extLst>
                  <a:ext uri="{0D108BD9-81ED-4DB2-BD59-A6C34878D82A}">
                    <a16:rowId xmlns:a16="http://schemas.microsoft.com/office/drawing/2014/main" val="3974806476"/>
                  </a:ext>
                </a:extLst>
              </a:tr>
              <a:tr h="44385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rgbClr val="5C5B5A"/>
                          </a:solidFill>
                          <a:latin typeface="Arial"/>
                          <a:ea typeface="+mn-ea"/>
                          <a:cs typeface="Arial"/>
                        </a:rPr>
                        <a:t>Fieldwork start</a:t>
                      </a:r>
                    </a:p>
                  </a:txBody>
                  <a:tcPr marL="36000" marR="36000" marT="9144" marB="9144" anchor="ctr">
                    <a:solidFill>
                      <a:srgbClr val="5C5B5A">
                        <a:alpha val="21000"/>
                      </a:srgbClr>
                    </a:solidFill>
                  </a:tcPr>
                </a:tc>
                <a:tc>
                  <a:txBody>
                    <a:bodyPr/>
                    <a:lstStyle/>
                    <a:p>
                      <a:pPr marL="0" marR="0" lvl="0" indent="0" algn="ctr" rtl="0" eaLnBrk="1" fontAlgn="auto" latinLnBrk="0" hangingPunct="1">
                        <a:lnSpc>
                          <a:spcPct val="100000"/>
                        </a:lnSpc>
                        <a:spcBef>
                          <a:spcPts val="0"/>
                        </a:spcBef>
                        <a:spcAft>
                          <a:spcPts val="0"/>
                        </a:spcAft>
                        <a:buClrTx/>
                        <a:buSzTx/>
                        <a:buFontTx/>
                        <a:buNone/>
                      </a:pPr>
                      <a:r>
                        <a:rPr lang="en-GB" sz="1100" b="0" kern="1200" dirty="0">
                          <a:solidFill>
                            <a:srgbClr val="5C5B5A"/>
                          </a:solidFill>
                          <a:latin typeface="Arial"/>
                          <a:ea typeface="+mn-ea"/>
                          <a:cs typeface="Arial"/>
                        </a:rPr>
                        <a:t>9 Feb </a:t>
                      </a:r>
                      <a:endParaRPr lang="en-GB" sz="1100" b="0" kern="1200" dirty="0">
                        <a:solidFill>
                          <a:srgbClr val="5C5B5A"/>
                        </a:solidFill>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2022</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25 Mar 2022</a:t>
                      </a:r>
                    </a:p>
                  </a:txBody>
                  <a:tcPr marL="36000" marR="36000" marT="9144" marB="9144" anchor="ctr">
                    <a:solidFill>
                      <a:srgbClr val="5C5B5A">
                        <a:alpha val="21000"/>
                      </a:srgbClr>
                    </a:solidFill>
                  </a:tcPr>
                </a:tc>
                <a:tc>
                  <a:txBody>
                    <a:bodyPr/>
                    <a:lstStyle/>
                    <a:p>
                      <a:pPr marL="0" marR="0" lvl="0" indent="0" algn="ctr" rtl="0" eaLnBrk="1" fontAlgn="auto" latinLnBrk="0" hangingPunct="1">
                        <a:lnSpc>
                          <a:spcPct val="100000"/>
                        </a:lnSpc>
                        <a:spcBef>
                          <a:spcPts val="0"/>
                        </a:spcBef>
                        <a:spcAft>
                          <a:spcPts val="0"/>
                        </a:spcAft>
                        <a:buClrTx/>
                        <a:buSzTx/>
                        <a:buFontTx/>
                        <a:buNone/>
                      </a:pPr>
                      <a:r>
                        <a:rPr lang="en-GB" sz="1100" b="0" kern="1200" dirty="0">
                          <a:solidFill>
                            <a:srgbClr val="5C5B5A"/>
                          </a:solidFill>
                          <a:latin typeface="Arial"/>
                          <a:ea typeface="+mn-ea"/>
                          <a:cs typeface="Arial"/>
                        </a:rPr>
                        <a:t>1 Sep </a:t>
                      </a:r>
                      <a:endParaRPr lang="en-GB" sz="1100" b="0" kern="1200" dirty="0">
                        <a:solidFill>
                          <a:srgbClr val="5C5B5A"/>
                        </a:solidFill>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2022</a:t>
                      </a:r>
                    </a:p>
                  </a:txBody>
                  <a:tcPr marL="36000" marR="36000" marT="9144" marB="9144" anchor="ctr">
                    <a:solidFill>
                      <a:srgbClr val="5C5B5A">
                        <a:alpha val="21000"/>
                      </a:srgbClr>
                    </a:solidFill>
                  </a:tcPr>
                </a:tc>
                <a:tc>
                  <a:txBody>
                    <a:bodyPr/>
                    <a:lstStyle/>
                    <a:p>
                      <a:pPr marL="0" marR="0" lvl="0" indent="0" algn="ctr" rtl="0" eaLnBrk="1" fontAlgn="auto" latinLnBrk="0" hangingPunct="1">
                        <a:lnSpc>
                          <a:spcPct val="100000"/>
                        </a:lnSpc>
                        <a:spcBef>
                          <a:spcPts val="0"/>
                        </a:spcBef>
                        <a:spcAft>
                          <a:spcPts val="0"/>
                        </a:spcAft>
                        <a:buClrTx/>
                        <a:buSzTx/>
                        <a:buFontTx/>
                        <a:buNone/>
                      </a:pPr>
                      <a:r>
                        <a:rPr lang="en-GB" sz="1100" b="0" kern="1200" dirty="0">
                          <a:solidFill>
                            <a:srgbClr val="5C5B5A"/>
                          </a:solidFill>
                          <a:latin typeface="Arial" panose="020B0604020202020204" pitchFamily="34" charset="0"/>
                          <a:ea typeface="+mn-ea"/>
                          <a:cs typeface="Arial" panose="020B0604020202020204" pitchFamily="34" charset="0"/>
                        </a:rPr>
                        <a:t>20 Oct 2022 </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panose="020B0604020202020204" pitchFamily="34" charset="0"/>
                          <a:ea typeface="+mn-ea"/>
                          <a:cs typeface="Arial" panose="020B0604020202020204" pitchFamily="34" charset="0"/>
                        </a:rPr>
                        <a:t>7 Dec 2022</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panose="020B0604020202020204" pitchFamily="34" charset="0"/>
                          <a:ea typeface="+mn-ea"/>
                          <a:cs typeface="Arial" panose="020B0604020202020204" pitchFamily="34" charset="0"/>
                        </a:rPr>
                        <a:t>2 Mar 2023</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panose="020B0604020202020204" pitchFamily="34" charset="0"/>
                          <a:ea typeface="+mn-ea"/>
                          <a:cs typeface="Arial" panose="020B0604020202020204" pitchFamily="34" charset="0"/>
                        </a:rPr>
                        <a:t>5 May 2023</a:t>
                      </a:r>
                    </a:p>
                  </a:txBody>
                  <a:tcPr marL="36000" marR="36000" marT="9144" marB="9144" anchor="ctr">
                    <a:solidFill>
                      <a:srgbClr val="5C5B5A">
                        <a:alpha val="21000"/>
                      </a:srgbClr>
                    </a:solidFill>
                  </a:tcPr>
                </a:tc>
                <a:extLst>
                  <a:ext uri="{0D108BD9-81ED-4DB2-BD59-A6C34878D82A}">
                    <a16:rowId xmlns:a16="http://schemas.microsoft.com/office/drawing/2014/main" val="1563452399"/>
                  </a:ext>
                </a:extLst>
              </a:tr>
              <a:tr h="44385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rgbClr val="5C5B5A"/>
                          </a:solidFill>
                          <a:latin typeface="Arial" panose="020B0604020202020204" pitchFamily="34" charset="0"/>
                          <a:ea typeface="+mn-ea"/>
                          <a:cs typeface="Arial" panose="020B0604020202020204" pitchFamily="34" charset="0"/>
                        </a:rPr>
                        <a:t>Fieldwork end</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panose="020B0604020202020204" pitchFamily="34" charset="0"/>
                          <a:ea typeface="+mn-ea"/>
                          <a:cs typeface="Arial" panose="020B0604020202020204" pitchFamily="34" charset="0"/>
                        </a:rPr>
                        <a:t>25 Feb 2022</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panose="020B0604020202020204" pitchFamily="34" charset="0"/>
                          <a:ea typeface="+mn-ea"/>
                          <a:cs typeface="Arial" panose="020B0604020202020204" pitchFamily="34" charset="0"/>
                        </a:rPr>
                        <a:t>11 April 2022</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panose="020B0604020202020204" pitchFamily="34" charset="0"/>
                          <a:ea typeface="+mn-ea"/>
                          <a:cs typeface="Arial" panose="020B0604020202020204" pitchFamily="34" charset="0"/>
                        </a:rPr>
                        <a:t>24 Sep 2022</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panose="020B0604020202020204" pitchFamily="34" charset="0"/>
                          <a:ea typeface="+mn-ea"/>
                          <a:cs typeface="Arial" panose="020B0604020202020204" pitchFamily="34" charset="0"/>
                        </a:rPr>
                        <a:t>3 Nov 2022</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panose="020B0604020202020204" pitchFamily="34" charset="0"/>
                          <a:ea typeface="+mn-ea"/>
                          <a:cs typeface="Arial" panose="020B0604020202020204" pitchFamily="34" charset="0"/>
                        </a:rPr>
                        <a:t>21 Dec 2022</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panose="020B0604020202020204" pitchFamily="34" charset="0"/>
                          <a:ea typeface="+mn-ea"/>
                          <a:cs typeface="Arial" panose="020B0604020202020204" pitchFamily="34" charset="0"/>
                        </a:rPr>
                        <a:t>14 Mar 2023</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panose="020B0604020202020204" pitchFamily="34" charset="0"/>
                          <a:ea typeface="+mn-ea"/>
                          <a:cs typeface="Arial" panose="020B0604020202020204" pitchFamily="34" charset="0"/>
                        </a:rPr>
                        <a:t>22 May 2023</a:t>
                      </a:r>
                    </a:p>
                  </a:txBody>
                  <a:tcPr marL="36000" marR="36000" marT="9144" marB="9144" anchor="ctr">
                    <a:solidFill>
                      <a:srgbClr val="5C5B5A">
                        <a:alpha val="21000"/>
                      </a:srgbClr>
                    </a:solidFill>
                  </a:tcPr>
                </a:tc>
                <a:extLst>
                  <a:ext uri="{0D108BD9-81ED-4DB2-BD59-A6C34878D82A}">
                    <a16:rowId xmlns:a16="http://schemas.microsoft.com/office/drawing/2014/main" val="2605425755"/>
                  </a:ext>
                </a:extLst>
              </a:tr>
              <a:tr h="443855">
                <a:tc>
                  <a:txBody>
                    <a:bodyPr/>
                    <a:lstStyle/>
                    <a:p>
                      <a:pPr marL="0" lvl="0" indent="0" algn="ctr">
                        <a:lnSpc>
                          <a:spcPct val="100000"/>
                        </a:lnSpc>
                        <a:spcBef>
                          <a:spcPts val="0"/>
                        </a:spcBef>
                        <a:spcAft>
                          <a:spcPts val="0"/>
                        </a:spcAft>
                        <a:buNone/>
                      </a:pPr>
                      <a:r>
                        <a:rPr lang="en-GB" sz="1100" b="1" kern="1200" dirty="0">
                          <a:solidFill>
                            <a:srgbClr val="5C5B5A"/>
                          </a:solidFill>
                          <a:latin typeface="Arial" panose="020B0604020202020204" pitchFamily="34" charset="0"/>
                          <a:ea typeface="+mn-ea"/>
                          <a:cs typeface="Arial" panose="020B0604020202020204" pitchFamily="34" charset="0"/>
                        </a:rPr>
                        <a:t>Report publication</a:t>
                      </a:r>
                    </a:p>
                  </a:txBody>
                  <a:tcPr marL="36000" marR="36000" marT="9144" marB="9144" anchor="ctr">
                    <a:solidFill>
                      <a:srgbClr val="5C5B5A">
                        <a:alpha val="21000"/>
                      </a:srgbClr>
                    </a:solidFill>
                  </a:tcPr>
                </a:tc>
                <a:tc>
                  <a:txBody>
                    <a:bodyPr/>
                    <a:lstStyle/>
                    <a:p>
                      <a:pPr marL="0" lvl="0" indent="0" algn="ctr" defTabSz="914400">
                        <a:lnSpc>
                          <a:spcPct val="100000"/>
                        </a:lnSpc>
                        <a:spcBef>
                          <a:spcPts val="0"/>
                        </a:spcBef>
                        <a:spcAft>
                          <a:spcPts val="0"/>
                        </a:spcAft>
                        <a:buNone/>
                        <a:tabLst/>
                        <a:defRPr/>
                      </a:pPr>
                      <a:r>
                        <a:rPr lang="en-GB" sz="1100" b="0" kern="1200" dirty="0">
                          <a:solidFill>
                            <a:srgbClr val="5C5B5A"/>
                          </a:solidFill>
                          <a:latin typeface="Arial" panose="020B0604020202020204" pitchFamily="34" charset="0"/>
                          <a:ea typeface="+mn-ea"/>
                          <a:cs typeface="Arial" panose="020B0604020202020204" pitchFamily="34" charset="0"/>
                        </a:rPr>
                        <a:t>Mar </a:t>
                      </a:r>
                    </a:p>
                    <a:p>
                      <a:pPr marL="0" lvl="0" indent="0" algn="ctr" defTabSz="914400">
                        <a:lnSpc>
                          <a:spcPct val="100000"/>
                        </a:lnSpc>
                        <a:spcBef>
                          <a:spcPts val="0"/>
                        </a:spcBef>
                        <a:spcAft>
                          <a:spcPts val="0"/>
                        </a:spcAft>
                        <a:buNone/>
                        <a:tabLst/>
                        <a:defRPr/>
                      </a:pPr>
                      <a:r>
                        <a:rPr lang="en-GB" sz="1100" b="0" kern="1200" dirty="0">
                          <a:solidFill>
                            <a:srgbClr val="5C5B5A"/>
                          </a:solidFill>
                          <a:latin typeface="Arial"/>
                          <a:ea typeface="+mn-ea"/>
                          <a:cs typeface="Arial"/>
                        </a:rPr>
                        <a:t>2022</a:t>
                      </a:r>
                    </a:p>
                  </a:txBody>
                  <a:tcPr marL="36000" marR="36000" marT="9144" marB="9144" anchor="ctr">
                    <a:solidFill>
                      <a:srgbClr val="5C5B5A">
                        <a:alpha val="21000"/>
                      </a:srgbClr>
                    </a:solidFill>
                  </a:tcPr>
                </a:tc>
                <a:tc>
                  <a:txBody>
                    <a:bodyPr/>
                    <a:lstStyle/>
                    <a:p>
                      <a:pPr marL="0" lvl="0" indent="0" algn="ctr" defTabSz="914400">
                        <a:lnSpc>
                          <a:spcPct val="100000"/>
                        </a:lnSpc>
                        <a:spcBef>
                          <a:spcPts val="0"/>
                        </a:spcBef>
                        <a:spcAft>
                          <a:spcPts val="0"/>
                        </a:spcAft>
                        <a:buNone/>
                        <a:tabLst/>
                        <a:defRPr/>
                      </a:pPr>
                      <a:r>
                        <a:rPr lang="en-GB" sz="1100" b="0" kern="1200" dirty="0">
                          <a:solidFill>
                            <a:srgbClr val="5C5B5A"/>
                          </a:solidFill>
                          <a:latin typeface="Arial" panose="020B0604020202020204" pitchFamily="34" charset="0"/>
                          <a:ea typeface="+mn-ea"/>
                          <a:cs typeface="Arial" panose="020B0604020202020204" pitchFamily="34" charset="0"/>
                        </a:rPr>
                        <a:t>Apr </a:t>
                      </a:r>
                    </a:p>
                    <a:p>
                      <a:pPr marL="0" lvl="0" indent="0" algn="ctr" defTabSz="914400">
                        <a:lnSpc>
                          <a:spcPct val="100000"/>
                        </a:lnSpc>
                        <a:spcBef>
                          <a:spcPts val="0"/>
                        </a:spcBef>
                        <a:spcAft>
                          <a:spcPts val="0"/>
                        </a:spcAft>
                        <a:buNone/>
                        <a:tabLst/>
                        <a:defRPr/>
                      </a:pPr>
                      <a:r>
                        <a:rPr lang="en-GB" sz="1100" b="0" kern="1200" dirty="0">
                          <a:solidFill>
                            <a:srgbClr val="5C5B5A"/>
                          </a:solidFill>
                          <a:latin typeface="Arial"/>
                          <a:ea typeface="+mn-ea"/>
                          <a:cs typeface="Arial"/>
                        </a:rPr>
                        <a:t>2022</a:t>
                      </a:r>
                    </a:p>
                  </a:txBody>
                  <a:tcPr marL="36000" marR="36000" marT="9144" marB="9144" anchor="ctr">
                    <a:solidFill>
                      <a:srgbClr val="5C5B5A">
                        <a:alpha val="21000"/>
                      </a:srgbClr>
                    </a:solidFill>
                  </a:tcPr>
                </a:tc>
                <a:tc>
                  <a:txBody>
                    <a:bodyPr/>
                    <a:lstStyle/>
                    <a:p>
                      <a:pPr marL="0" lvl="0" indent="0" algn="ctr">
                        <a:lnSpc>
                          <a:spcPct val="100000"/>
                        </a:lnSpc>
                        <a:spcBef>
                          <a:spcPts val="0"/>
                        </a:spcBef>
                        <a:spcAft>
                          <a:spcPts val="0"/>
                        </a:spcAft>
                        <a:buNone/>
                      </a:pPr>
                      <a:r>
                        <a:rPr lang="en-GB" sz="1100" b="0" kern="1200" dirty="0">
                          <a:solidFill>
                            <a:srgbClr val="5C5B5A"/>
                          </a:solidFill>
                          <a:latin typeface="Arial" panose="020B0604020202020204" pitchFamily="34" charset="0"/>
                          <a:ea typeface="+mn-ea"/>
                          <a:cs typeface="Arial" panose="020B0604020202020204" pitchFamily="34" charset="0"/>
                        </a:rPr>
                        <a:t>Sep </a:t>
                      </a:r>
                    </a:p>
                    <a:p>
                      <a:pPr marL="0" lvl="0" indent="0" algn="ctr">
                        <a:lnSpc>
                          <a:spcPct val="100000"/>
                        </a:lnSpc>
                        <a:spcBef>
                          <a:spcPts val="0"/>
                        </a:spcBef>
                        <a:spcAft>
                          <a:spcPts val="0"/>
                        </a:spcAft>
                        <a:buNone/>
                      </a:pPr>
                      <a:r>
                        <a:rPr lang="en-GB" sz="1100" b="0" kern="1200" dirty="0">
                          <a:solidFill>
                            <a:srgbClr val="5C5B5A"/>
                          </a:solidFill>
                          <a:latin typeface="Arial"/>
                          <a:ea typeface="+mn-ea"/>
                          <a:cs typeface="Arial"/>
                        </a:rPr>
                        <a:t>2022</a:t>
                      </a:r>
                    </a:p>
                  </a:txBody>
                  <a:tcPr marL="36000" marR="36000" marT="9144" marB="9144" anchor="ctr">
                    <a:solidFill>
                      <a:srgbClr val="5C5B5A">
                        <a:alpha val="21000"/>
                      </a:srgbClr>
                    </a:solidFill>
                  </a:tcPr>
                </a:tc>
                <a:tc>
                  <a:txBody>
                    <a:bodyPr/>
                    <a:lstStyle/>
                    <a:p>
                      <a:pPr marL="0" lvl="0" indent="0" algn="ctr">
                        <a:lnSpc>
                          <a:spcPct val="100000"/>
                        </a:lnSpc>
                        <a:spcBef>
                          <a:spcPts val="0"/>
                        </a:spcBef>
                        <a:spcAft>
                          <a:spcPts val="0"/>
                        </a:spcAft>
                        <a:buNone/>
                      </a:pPr>
                      <a:r>
                        <a:rPr lang="en-GB" sz="1100" b="0" kern="1200" dirty="0">
                          <a:solidFill>
                            <a:srgbClr val="5C5B5A"/>
                          </a:solidFill>
                          <a:latin typeface="Arial" panose="020B0604020202020204" pitchFamily="34" charset="0"/>
                          <a:ea typeface="+mn-ea"/>
                          <a:cs typeface="Arial" panose="020B0604020202020204" pitchFamily="34" charset="0"/>
                        </a:rPr>
                        <a:t>Nov </a:t>
                      </a:r>
                    </a:p>
                    <a:p>
                      <a:pPr marL="0" lvl="0" indent="0" algn="ctr">
                        <a:lnSpc>
                          <a:spcPct val="100000"/>
                        </a:lnSpc>
                        <a:spcBef>
                          <a:spcPts val="0"/>
                        </a:spcBef>
                        <a:spcAft>
                          <a:spcPts val="0"/>
                        </a:spcAft>
                        <a:buNone/>
                      </a:pPr>
                      <a:r>
                        <a:rPr lang="en-GB" sz="1100" b="0" kern="1200" dirty="0">
                          <a:solidFill>
                            <a:srgbClr val="5C5B5A"/>
                          </a:solidFill>
                          <a:latin typeface="Arial"/>
                          <a:ea typeface="+mn-ea"/>
                          <a:cs typeface="Arial"/>
                        </a:rPr>
                        <a:t>2022</a:t>
                      </a:r>
                    </a:p>
                  </a:txBody>
                  <a:tcPr marL="36000" marR="36000" marT="9144" marB="9144" anchor="ctr">
                    <a:solidFill>
                      <a:srgbClr val="5C5B5A">
                        <a:alpha val="21000"/>
                      </a:srgbClr>
                    </a:solidFill>
                  </a:tcPr>
                </a:tc>
                <a:tc>
                  <a:txBody>
                    <a:bodyPr/>
                    <a:lstStyle/>
                    <a:p>
                      <a:pPr marL="0" lvl="0" indent="0" algn="ctr">
                        <a:lnSpc>
                          <a:spcPct val="100000"/>
                        </a:lnSpc>
                        <a:spcBef>
                          <a:spcPts val="0"/>
                        </a:spcBef>
                        <a:spcAft>
                          <a:spcPts val="0"/>
                        </a:spcAft>
                        <a:buNone/>
                      </a:pPr>
                      <a:r>
                        <a:rPr lang="en-GB" sz="1100" b="0" kern="1200" dirty="0">
                          <a:solidFill>
                            <a:srgbClr val="5C5B5A"/>
                          </a:solidFill>
                          <a:latin typeface="Arial" panose="020B0604020202020204" pitchFamily="34" charset="0"/>
                          <a:ea typeface="+mn-ea"/>
                          <a:cs typeface="Arial" panose="020B0604020202020204" pitchFamily="34" charset="0"/>
                        </a:rPr>
                        <a:t>Jan </a:t>
                      </a:r>
                    </a:p>
                    <a:p>
                      <a:pPr marL="0" lvl="0" indent="0" algn="ctr">
                        <a:lnSpc>
                          <a:spcPct val="100000"/>
                        </a:lnSpc>
                        <a:spcBef>
                          <a:spcPts val="0"/>
                        </a:spcBef>
                        <a:spcAft>
                          <a:spcPts val="0"/>
                        </a:spcAft>
                        <a:buNone/>
                      </a:pPr>
                      <a:r>
                        <a:rPr lang="en-GB" sz="1100" b="0" kern="1200" dirty="0">
                          <a:solidFill>
                            <a:srgbClr val="5C5B5A"/>
                          </a:solidFill>
                          <a:latin typeface="Arial"/>
                          <a:ea typeface="+mn-ea"/>
                          <a:cs typeface="Arial"/>
                        </a:rPr>
                        <a:t>2023</a:t>
                      </a:r>
                    </a:p>
                  </a:txBody>
                  <a:tcPr marL="36000" marR="36000" marT="9144" marB="9144" anchor="ctr">
                    <a:solidFill>
                      <a:srgbClr val="5C5B5A">
                        <a:alpha val="21000"/>
                      </a:srgbClr>
                    </a:solidFill>
                  </a:tcPr>
                </a:tc>
                <a:tc>
                  <a:txBody>
                    <a:bodyPr/>
                    <a:lstStyle/>
                    <a:p>
                      <a:pPr marL="0" lvl="0" indent="0" algn="ctr">
                        <a:lnSpc>
                          <a:spcPct val="100000"/>
                        </a:lnSpc>
                        <a:spcBef>
                          <a:spcPts val="0"/>
                        </a:spcBef>
                        <a:spcAft>
                          <a:spcPts val="0"/>
                        </a:spcAft>
                        <a:buNone/>
                      </a:pPr>
                      <a:r>
                        <a:rPr lang="en-GB" sz="1100" b="0" kern="1200" dirty="0">
                          <a:solidFill>
                            <a:srgbClr val="5C5B5A"/>
                          </a:solidFill>
                          <a:latin typeface="Arial" panose="020B0604020202020204" pitchFamily="34" charset="0"/>
                          <a:ea typeface="+mn-ea"/>
                          <a:cs typeface="Arial" panose="020B0604020202020204" pitchFamily="34" charset="0"/>
                        </a:rPr>
                        <a:t>Apr </a:t>
                      </a:r>
                    </a:p>
                    <a:p>
                      <a:pPr marL="0" lvl="0" indent="0" algn="ctr">
                        <a:lnSpc>
                          <a:spcPct val="100000"/>
                        </a:lnSpc>
                        <a:spcBef>
                          <a:spcPts val="0"/>
                        </a:spcBef>
                        <a:spcAft>
                          <a:spcPts val="0"/>
                        </a:spcAft>
                        <a:buNone/>
                      </a:pPr>
                      <a:r>
                        <a:rPr lang="en-GB" sz="1100" b="0" kern="1200" dirty="0">
                          <a:solidFill>
                            <a:srgbClr val="5C5B5A"/>
                          </a:solidFill>
                          <a:latin typeface="Arial"/>
                          <a:ea typeface="+mn-ea"/>
                          <a:cs typeface="Arial"/>
                        </a:rPr>
                        <a:t>2023</a:t>
                      </a:r>
                    </a:p>
                  </a:txBody>
                  <a:tcPr marL="36000" marR="36000" marT="9144" marB="9144" anchor="ctr">
                    <a:solidFill>
                      <a:srgbClr val="5C5B5A">
                        <a:alpha val="21000"/>
                      </a:srgbClr>
                    </a:solidFill>
                  </a:tcPr>
                </a:tc>
                <a:tc>
                  <a:txBody>
                    <a:bodyPr/>
                    <a:lstStyle/>
                    <a:p>
                      <a:pPr marL="0" lvl="0" indent="0" algn="ctr">
                        <a:lnSpc>
                          <a:spcPct val="100000"/>
                        </a:lnSpc>
                        <a:spcBef>
                          <a:spcPts val="0"/>
                        </a:spcBef>
                        <a:spcAft>
                          <a:spcPts val="0"/>
                        </a:spcAft>
                        <a:buNone/>
                      </a:pPr>
                      <a:r>
                        <a:rPr lang="en-GB" sz="1100" b="0" kern="1200" dirty="0">
                          <a:solidFill>
                            <a:srgbClr val="5C5B5A"/>
                          </a:solidFill>
                          <a:latin typeface="Arial" panose="020B0604020202020204" pitchFamily="34" charset="0"/>
                          <a:ea typeface="+mn-ea"/>
                          <a:cs typeface="Arial" panose="020B0604020202020204" pitchFamily="34" charset="0"/>
                        </a:rPr>
                        <a:t>June 2023</a:t>
                      </a:r>
                    </a:p>
                  </a:txBody>
                  <a:tcPr marL="36000" marR="36000" marT="9144" marB="9144" anchor="ctr">
                    <a:solidFill>
                      <a:srgbClr val="5C5B5A">
                        <a:alpha val="21000"/>
                      </a:srgbClr>
                    </a:solidFill>
                  </a:tcPr>
                </a:tc>
                <a:extLst>
                  <a:ext uri="{0D108BD9-81ED-4DB2-BD59-A6C34878D82A}">
                    <a16:rowId xmlns:a16="http://schemas.microsoft.com/office/drawing/2014/main" val="664872476"/>
                  </a:ext>
                </a:extLst>
              </a:tr>
              <a:tr h="44385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rgbClr val="5C5B5A"/>
                          </a:solidFill>
                          <a:latin typeface="Arial" panose="020B0604020202020204" pitchFamily="34" charset="0"/>
                          <a:ea typeface="+mn-ea"/>
                          <a:cs typeface="Arial" panose="020B0604020202020204" pitchFamily="34" charset="0"/>
                        </a:rPr>
                        <a:t>Total respondents</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1385</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1467</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1677</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1636</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1470</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1767</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1488</a:t>
                      </a:r>
                    </a:p>
                  </a:txBody>
                  <a:tcPr marL="36000" marR="36000" marT="9144" marB="9144" anchor="ctr">
                    <a:solidFill>
                      <a:srgbClr val="5C5B5A">
                        <a:alpha val="21000"/>
                      </a:srgbClr>
                    </a:solidFill>
                  </a:tcPr>
                </a:tc>
                <a:extLst>
                  <a:ext uri="{0D108BD9-81ED-4DB2-BD59-A6C34878D82A}">
                    <a16:rowId xmlns:a16="http://schemas.microsoft.com/office/drawing/2014/main" val="1647118354"/>
                  </a:ext>
                </a:extLst>
              </a:tr>
              <a:tr h="44385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rgbClr val="5C5B5A"/>
                          </a:solidFill>
                          <a:latin typeface="Arial" panose="020B0604020202020204" pitchFamily="34" charset="0"/>
                          <a:ea typeface="+mn-ea"/>
                          <a:cs typeface="Arial" panose="020B0604020202020204" pitchFamily="34" charset="0"/>
                        </a:rPr>
                        <a:t>Web respondents</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762</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panose="020B0604020202020204" pitchFamily="34" charset="0"/>
                          <a:ea typeface="+mn-ea"/>
                          <a:cs typeface="Arial" panose="020B0604020202020204" pitchFamily="34" charset="0"/>
                        </a:rPr>
                        <a:t>(55%)</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794</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panose="020B0604020202020204" pitchFamily="34" charset="0"/>
                          <a:ea typeface="+mn-ea"/>
                          <a:cs typeface="Arial" panose="020B0604020202020204" pitchFamily="34" charset="0"/>
                        </a:rPr>
                        <a:t>(54%)</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785</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panose="020B0604020202020204" pitchFamily="34" charset="0"/>
                          <a:ea typeface="+mn-ea"/>
                          <a:cs typeface="Arial" panose="020B0604020202020204" pitchFamily="34" charset="0"/>
                        </a:rPr>
                        <a:t>(47%)</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791</a:t>
                      </a:r>
                    </a:p>
                    <a:p>
                      <a:pPr marL="0" marR="0" lvl="0" indent="0" algn="ctr" rtl="0" eaLnBrk="1" fontAlgn="auto" latinLnBrk="0" hangingPunct="1">
                        <a:lnSpc>
                          <a:spcPct val="100000"/>
                        </a:lnSpc>
                        <a:spcBef>
                          <a:spcPts val="0"/>
                        </a:spcBef>
                        <a:spcAft>
                          <a:spcPts val="0"/>
                        </a:spcAft>
                        <a:buClrTx/>
                        <a:buSzTx/>
                        <a:buFontTx/>
                        <a:buNone/>
                      </a:pPr>
                      <a:r>
                        <a:rPr lang="en-GB" sz="1100" b="0" kern="1200" dirty="0">
                          <a:solidFill>
                            <a:srgbClr val="5C5B5A"/>
                          </a:solidFill>
                          <a:latin typeface="Arial" panose="020B0604020202020204" pitchFamily="34" charset="0"/>
                          <a:ea typeface="+mn-ea"/>
                          <a:cs typeface="Arial" panose="020B0604020202020204" pitchFamily="34" charset="0"/>
                        </a:rPr>
                        <a:t>(48%) </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721</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panose="020B0604020202020204" pitchFamily="34" charset="0"/>
                          <a:ea typeface="+mn-ea"/>
                          <a:cs typeface="Arial" panose="020B0604020202020204" pitchFamily="34" charset="0"/>
                        </a:rPr>
                        <a:t>(49%)</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765</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panose="020B0604020202020204" pitchFamily="34" charset="0"/>
                          <a:ea typeface="+mn-ea"/>
                          <a:cs typeface="Arial" panose="020B0604020202020204" pitchFamily="34" charset="0"/>
                        </a:rPr>
                        <a:t>(43%)</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789</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panose="020B0604020202020204" pitchFamily="34" charset="0"/>
                          <a:ea typeface="+mn-ea"/>
                          <a:cs typeface="Arial" panose="020B0604020202020204" pitchFamily="34" charset="0"/>
                        </a:rPr>
                        <a:t>(53%)</a:t>
                      </a:r>
                    </a:p>
                  </a:txBody>
                  <a:tcPr marL="36000" marR="36000" marT="9144" marB="9144" anchor="ctr">
                    <a:solidFill>
                      <a:srgbClr val="5C5B5A">
                        <a:alpha val="21000"/>
                      </a:srgbClr>
                    </a:solidFill>
                  </a:tcPr>
                </a:tc>
                <a:extLst>
                  <a:ext uri="{0D108BD9-81ED-4DB2-BD59-A6C34878D82A}">
                    <a16:rowId xmlns:a16="http://schemas.microsoft.com/office/drawing/2014/main" val="3018822789"/>
                  </a:ext>
                </a:extLst>
              </a:tr>
              <a:tr h="44385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rgbClr val="5C5B5A"/>
                          </a:solidFill>
                          <a:latin typeface="Arial" panose="020B0604020202020204" pitchFamily="34" charset="0"/>
                          <a:ea typeface="+mn-ea"/>
                          <a:cs typeface="Arial" panose="020B0604020202020204" pitchFamily="34" charset="0"/>
                        </a:rPr>
                        <a:t>Phone respondents</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250</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panose="020B0604020202020204" pitchFamily="34" charset="0"/>
                          <a:ea typeface="+mn-ea"/>
                          <a:cs typeface="Arial" panose="020B0604020202020204" pitchFamily="34" charset="0"/>
                        </a:rPr>
                        <a:t>(18%)</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250</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panose="020B0604020202020204" pitchFamily="34" charset="0"/>
                          <a:ea typeface="+mn-ea"/>
                          <a:cs typeface="Arial" panose="020B0604020202020204" pitchFamily="34" charset="0"/>
                        </a:rPr>
                        <a:t>(17%)</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235</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panose="020B0604020202020204" pitchFamily="34" charset="0"/>
                          <a:ea typeface="+mn-ea"/>
                          <a:cs typeface="Arial" panose="020B0604020202020204" pitchFamily="34" charset="0"/>
                        </a:rPr>
                        <a:t>(14%)</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270</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panose="020B0604020202020204" pitchFamily="34" charset="0"/>
                          <a:ea typeface="+mn-ea"/>
                          <a:cs typeface="Arial" panose="020B0604020202020204" pitchFamily="34" charset="0"/>
                        </a:rPr>
                        <a:t>(17%)</a:t>
                      </a:r>
                    </a:p>
                  </a:txBody>
                  <a:tcPr marL="36000" marR="36000" marT="9144" marB="9144" anchor="ctr">
                    <a:solidFill>
                      <a:srgbClr val="5C5B5A">
                        <a:alpha val="21000"/>
                      </a:srgbClr>
                    </a:solidFill>
                  </a:tcPr>
                </a:tc>
                <a:tc>
                  <a:txBody>
                    <a:bodyPr/>
                    <a:lstStyle/>
                    <a:p>
                      <a:pPr marL="0" marR="0" lvl="0" indent="0" algn="ctr" rtl="0" eaLnBrk="1" fontAlgn="auto" latinLnBrk="0" hangingPunct="1">
                        <a:lnSpc>
                          <a:spcPct val="100000"/>
                        </a:lnSpc>
                        <a:spcBef>
                          <a:spcPts val="0"/>
                        </a:spcBef>
                        <a:spcAft>
                          <a:spcPts val="0"/>
                        </a:spcAft>
                        <a:buClrTx/>
                        <a:buSzTx/>
                        <a:buFontTx/>
                        <a:buNone/>
                      </a:pPr>
                      <a:r>
                        <a:rPr lang="en-GB" sz="1100" b="0" kern="1200" dirty="0">
                          <a:solidFill>
                            <a:srgbClr val="5C5B5A"/>
                          </a:solidFill>
                          <a:latin typeface="Arial"/>
                          <a:ea typeface="+mn-ea"/>
                          <a:cs typeface="Arial"/>
                        </a:rPr>
                        <a:t>250 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panose="020B0604020202020204" pitchFamily="34" charset="0"/>
                          <a:ea typeface="+mn-ea"/>
                          <a:cs typeface="Arial" panose="020B0604020202020204" pitchFamily="34" charset="0"/>
                        </a:rPr>
                        <a:t>(17%)</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250</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panose="020B0604020202020204" pitchFamily="34" charset="0"/>
                          <a:ea typeface="+mn-ea"/>
                          <a:cs typeface="Arial" panose="020B0604020202020204" pitchFamily="34" charset="0"/>
                        </a:rPr>
                        <a:t>(14%)</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251</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panose="020B0604020202020204" pitchFamily="34" charset="0"/>
                          <a:ea typeface="+mn-ea"/>
                          <a:cs typeface="Arial" panose="020B0604020202020204" pitchFamily="34" charset="0"/>
                        </a:rPr>
                        <a:t>(17%)</a:t>
                      </a:r>
                    </a:p>
                  </a:txBody>
                  <a:tcPr marL="36000" marR="36000" marT="9144" marB="9144" anchor="ctr">
                    <a:solidFill>
                      <a:srgbClr val="5C5B5A">
                        <a:alpha val="21000"/>
                      </a:srgbClr>
                    </a:solidFill>
                  </a:tcPr>
                </a:tc>
                <a:extLst>
                  <a:ext uri="{0D108BD9-81ED-4DB2-BD59-A6C34878D82A}">
                    <a16:rowId xmlns:a16="http://schemas.microsoft.com/office/drawing/2014/main" val="3637227323"/>
                  </a:ext>
                </a:extLst>
              </a:tr>
              <a:tr h="44385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rgbClr val="5C5B5A"/>
                          </a:solidFill>
                          <a:latin typeface="Arial" panose="020B0604020202020204" pitchFamily="34" charset="0"/>
                          <a:ea typeface="+mn-ea"/>
                          <a:cs typeface="Arial" panose="020B0604020202020204" pitchFamily="34" charset="0"/>
                        </a:rPr>
                        <a:t>River sampling</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373</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panose="020B0604020202020204" pitchFamily="34" charset="0"/>
                          <a:ea typeface="+mn-ea"/>
                          <a:cs typeface="Arial" panose="020B0604020202020204" pitchFamily="34" charset="0"/>
                        </a:rPr>
                        <a:t>(27%)</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423</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panose="020B0604020202020204" pitchFamily="34" charset="0"/>
                          <a:ea typeface="+mn-ea"/>
                          <a:cs typeface="Arial" panose="020B0604020202020204" pitchFamily="34" charset="0"/>
                        </a:rPr>
                        <a:t>(29%)</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657</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panose="020B0604020202020204" pitchFamily="34" charset="0"/>
                          <a:ea typeface="+mn-ea"/>
                          <a:cs typeface="Arial" panose="020B0604020202020204" pitchFamily="34" charset="0"/>
                        </a:rPr>
                        <a:t>(39%)</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575</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panose="020B0604020202020204" pitchFamily="34" charset="0"/>
                          <a:ea typeface="+mn-ea"/>
                          <a:cs typeface="Arial" panose="020B0604020202020204" pitchFamily="34" charset="0"/>
                        </a:rPr>
                        <a:t>(35%)</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499</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panose="020B0604020202020204" pitchFamily="34" charset="0"/>
                          <a:ea typeface="+mn-ea"/>
                          <a:cs typeface="Arial" panose="020B0604020202020204" pitchFamily="34" charset="0"/>
                        </a:rPr>
                        <a:t>(33%)</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752</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panose="020B0604020202020204" pitchFamily="34" charset="0"/>
                          <a:ea typeface="+mn-ea"/>
                          <a:cs typeface="Arial" panose="020B0604020202020204" pitchFamily="34" charset="0"/>
                        </a:rPr>
                        <a:t>(43%)</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448</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panose="020B0604020202020204" pitchFamily="34" charset="0"/>
                          <a:ea typeface="+mn-ea"/>
                          <a:cs typeface="Arial" panose="020B0604020202020204" pitchFamily="34" charset="0"/>
                        </a:rPr>
                        <a:t>(30%)</a:t>
                      </a:r>
                    </a:p>
                  </a:txBody>
                  <a:tcPr marL="36000" marR="36000" marT="9144" marB="9144" anchor="ctr">
                    <a:solidFill>
                      <a:srgbClr val="5C5B5A">
                        <a:alpha val="21000"/>
                      </a:srgbClr>
                    </a:solidFill>
                  </a:tcPr>
                </a:tc>
                <a:extLst>
                  <a:ext uri="{0D108BD9-81ED-4DB2-BD59-A6C34878D82A}">
                    <a16:rowId xmlns:a16="http://schemas.microsoft.com/office/drawing/2014/main" val="3890465893"/>
                  </a:ext>
                </a:extLst>
              </a:tr>
            </a:tbl>
          </a:graphicData>
        </a:graphic>
      </p:graphicFrame>
      <p:sp>
        <p:nvSpPr>
          <p:cNvPr id="6" name="Text Placeholder 7">
            <a:extLst>
              <a:ext uri="{FF2B5EF4-FFF2-40B4-BE49-F238E27FC236}">
                <a16:creationId xmlns:a16="http://schemas.microsoft.com/office/drawing/2014/main" id="{2D65519B-CCC3-4292-5E25-3F8B638A1987}"/>
              </a:ext>
            </a:extLst>
          </p:cNvPr>
          <p:cNvSpPr txBox="1">
            <a:spLocks/>
          </p:cNvSpPr>
          <p:nvPr/>
        </p:nvSpPr>
        <p:spPr>
          <a:xfrm>
            <a:off x="6424676" y="657115"/>
            <a:ext cx="5220000" cy="546651"/>
          </a:xfrm>
          <a:prstGeom prst="rect">
            <a:avLst/>
          </a:prstGeom>
          <a:solidFill>
            <a:schemeClr val="tx1">
              <a:lumMod val="65000"/>
              <a:lumOff val="35000"/>
            </a:schemeClr>
          </a:solidFill>
          <a:ln>
            <a:solidFill>
              <a:schemeClr val="tx1">
                <a:lumMod val="65000"/>
                <a:lumOff val="35000"/>
              </a:schemeClr>
            </a:solidFill>
          </a:ln>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GB" sz="1400" dirty="0">
                <a:latin typeface="Arial" panose="020B0604020202020204" pitchFamily="34" charset="0"/>
                <a:cs typeface="Arial" panose="020B0604020202020204" pitchFamily="34" charset="0"/>
              </a:rPr>
              <a:t>Key demographics</a:t>
            </a:r>
          </a:p>
          <a:p>
            <a:pPr>
              <a:lnSpc>
                <a:spcPct val="100000"/>
              </a:lnSpc>
              <a:spcBef>
                <a:spcPts val="0"/>
              </a:spcBef>
            </a:pPr>
            <a:r>
              <a:rPr lang="en-GB" sz="1400" dirty="0">
                <a:latin typeface="Arial" panose="020B0604020202020204" pitchFamily="34" charset="0"/>
                <a:cs typeface="Arial" panose="020B0604020202020204" pitchFamily="34" charset="0"/>
              </a:rPr>
              <a:t>(before weighting applied)</a:t>
            </a:r>
          </a:p>
        </p:txBody>
      </p:sp>
      <p:graphicFrame>
        <p:nvGraphicFramePr>
          <p:cNvPr id="7" name="Table 6">
            <a:extLst>
              <a:ext uri="{FF2B5EF4-FFF2-40B4-BE49-F238E27FC236}">
                <a16:creationId xmlns:a16="http://schemas.microsoft.com/office/drawing/2014/main" id="{FB0407FF-E858-D7EF-A69F-F22526A9C555}"/>
              </a:ext>
            </a:extLst>
          </p:cNvPr>
          <p:cNvGraphicFramePr>
            <a:graphicFrameLocks noGrp="1"/>
          </p:cNvGraphicFramePr>
          <p:nvPr>
            <p:extLst>
              <p:ext uri="{D42A27DB-BD31-4B8C-83A1-F6EECF244321}">
                <p14:modId xmlns:p14="http://schemas.microsoft.com/office/powerpoint/2010/main" val="3229785397"/>
              </p:ext>
            </p:extLst>
          </p:nvPr>
        </p:nvGraphicFramePr>
        <p:xfrm>
          <a:off x="6424676" y="1374319"/>
          <a:ext cx="5219997" cy="3139024"/>
        </p:xfrm>
        <a:graphic>
          <a:graphicData uri="http://schemas.openxmlformats.org/drawingml/2006/table">
            <a:tbl>
              <a:tblPr firstRow="1" bandRow="1">
                <a:tableStyleId>{D7AC3CCA-C797-4891-BE02-D94E43425B78}</a:tableStyleId>
              </a:tblPr>
              <a:tblGrid>
                <a:gridCol w="933183">
                  <a:extLst>
                    <a:ext uri="{9D8B030D-6E8A-4147-A177-3AD203B41FA5}">
                      <a16:colId xmlns:a16="http://schemas.microsoft.com/office/drawing/2014/main" val="1657065372"/>
                    </a:ext>
                  </a:extLst>
                </a:gridCol>
                <a:gridCol w="612402">
                  <a:extLst>
                    <a:ext uri="{9D8B030D-6E8A-4147-A177-3AD203B41FA5}">
                      <a16:colId xmlns:a16="http://schemas.microsoft.com/office/drawing/2014/main" val="2117730278"/>
                    </a:ext>
                  </a:extLst>
                </a:gridCol>
                <a:gridCol w="612402">
                  <a:extLst>
                    <a:ext uri="{9D8B030D-6E8A-4147-A177-3AD203B41FA5}">
                      <a16:colId xmlns:a16="http://schemas.microsoft.com/office/drawing/2014/main" val="886160411"/>
                    </a:ext>
                  </a:extLst>
                </a:gridCol>
                <a:gridCol w="612402">
                  <a:extLst>
                    <a:ext uri="{9D8B030D-6E8A-4147-A177-3AD203B41FA5}">
                      <a16:colId xmlns:a16="http://schemas.microsoft.com/office/drawing/2014/main" val="2118861217"/>
                    </a:ext>
                  </a:extLst>
                </a:gridCol>
                <a:gridCol w="612402">
                  <a:extLst>
                    <a:ext uri="{9D8B030D-6E8A-4147-A177-3AD203B41FA5}">
                      <a16:colId xmlns:a16="http://schemas.microsoft.com/office/drawing/2014/main" val="1048187716"/>
                    </a:ext>
                  </a:extLst>
                </a:gridCol>
                <a:gridCol w="612402">
                  <a:extLst>
                    <a:ext uri="{9D8B030D-6E8A-4147-A177-3AD203B41FA5}">
                      <a16:colId xmlns:a16="http://schemas.microsoft.com/office/drawing/2014/main" val="559171377"/>
                    </a:ext>
                  </a:extLst>
                </a:gridCol>
                <a:gridCol w="612402">
                  <a:extLst>
                    <a:ext uri="{9D8B030D-6E8A-4147-A177-3AD203B41FA5}">
                      <a16:colId xmlns:a16="http://schemas.microsoft.com/office/drawing/2014/main" val="3958360860"/>
                    </a:ext>
                  </a:extLst>
                </a:gridCol>
                <a:gridCol w="612402">
                  <a:extLst>
                    <a:ext uri="{9D8B030D-6E8A-4147-A177-3AD203B41FA5}">
                      <a16:colId xmlns:a16="http://schemas.microsoft.com/office/drawing/2014/main" val="68427539"/>
                    </a:ext>
                  </a:extLst>
                </a:gridCol>
              </a:tblGrid>
              <a:tr h="3062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Arial" panose="020B0604020202020204" pitchFamily="34" charset="0"/>
                          <a:ea typeface="+mn-ea"/>
                          <a:cs typeface="Arial" panose="020B0604020202020204" pitchFamily="34" charset="0"/>
                        </a:rPr>
                        <a:t>Survey</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Arial"/>
                          <a:ea typeface="+mn-ea"/>
                          <a:cs typeface="Arial"/>
                        </a:rPr>
                        <a:t>1</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Arial"/>
                          <a:ea typeface="+mn-ea"/>
                          <a:cs typeface="Arial"/>
                        </a:rPr>
                        <a:t>2</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Arial"/>
                          <a:ea typeface="+mn-ea"/>
                          <a:cs typeface="Arial"/>
                        </a:rPr>
                        <a:t>3</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Arial"/>
                          <a:ea typeface="+mn-ea"/>
                          <a:cs typeface="Arial"/>
                        </a:rPr>
                        <a:t>4</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Arial"/>
                          <a:ea typeface="+mn-ea"/>
                          <a:cs typeface="Arial"/>
                        </a:rPr>
                        <a:t>5</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Arial"/>
                          <a:ea typeface="+mn-ea"/>
                          <a:cs typeface="Arial"/>
                        </a:rPr>
                        <a:t>6</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Arial"/>
                          <a:ea typeface="+mn-ea"/>
                          <a:cs typeface="Arial"/>
                        </a:rPr>
                        <a:t>7</a:t>
                      </a:r>
                    </a:p>
                  </a:txBody>
                  <a:tcPr marL="36000" marR="36000" marT="9144" marB="9144" anchor="ctr">
                    <a:solidFill>
                      <a:srgbClr val="5C5B5A"/>
                    </a:solidFill>
                  </a:tcPr>
                </a:tc>
                <a:extLst>
                  <a:ext uri="{0D108BD9-81ED-4DB2-BD59-A6C34878D82A}">
                    <a16:rowId xmlns:a16="http://schemas.microsoft.com/office/drawing/2014/main" val="36748008"/>
                  </a:ext>
                </a:extLst>
              </a:tr>
              <a:tr h="306272">
                <a:tc>
                  <a:txBody>
                    <a:bodyPr/>
                    <a:lstStyle/>
                    <a:p>
                      <a:pPr algn="ctr"/>
                      <a:r>
                        <a:rPr lang="en-GB" sz="1100" b="1" kern="1200" dirty="0">
                          <a:solidFill>
                            <a:srgbClr val="5C5B5A"/>
                          </a:solidFill>
                          <a:latin typeface="Arial" panose="020B0604020202020204" pitchFamily="34" charset="0"/>
                          <a:ea typeface="+mn-ea"/>
                          <a:cs typeface="Arial" panose="020B0604020202020204" pitchFamily="34" charset="0"/>
                        </a:rPr>
                        <a:t>Male</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597</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593</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739</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666</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686</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782</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657</a:t>
                      </a:r>
                    </a:p>
                  </a:txBody>
                  <a:tcPr marL="36000" marR="36000" marT="9144" marB="9144" anchor="ctr">
                    <a:solidFill>
                      <a:srgbClr val="5C5B5A">
                        <a:alpha val="21176"/>
                      </a:srgbClr>
                    </a:solidFill>
                  </a:tcPr>
                </a:tc>
                <a:extLst>
                  <a:ext uri="{0D108BD9-81ED-4DB2-BD59-A6C34878D82A}">
                    <a16:rowId xmlns:a16="http://schemas.microsoft.com/office/drawing/2014/main" val="3516966643"/>
                  </a:ext>
                </a:extLst>
              </a:tr>
              <a:tr h="3062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rgbClr val="5C5B5A"/>
                          </a:solidFill>
                          <a:latin typeface="Arial" panose="020B0604020202020204" pitchFamily="34" charset="0"/>
                          <a:cs typeface="Arial" panose="020B0604020202020204" pitchFamily="34" charset="0"/>
                        </a:rPr>
                        <a:t>Female</a:t>
                      </a:r>
                      <a:endParaRPr lang="en-GB" sz="1100" b="1" kern="1200" dirty="0">
                        <a:solidFill>
                          <a:srgbClr val="5C5B5A"/>
                        </a:solidFill>
                        <a:latin typeface="Arial" panose="020B0604020202020204" pitchFamily="34" charset="0"/>
                        <a:ea typeface="+mn-ea"/>
                        <a:cs typeface="Arial" panose="020B0604020202020204" pitchFamily="34" charset="0"/>
                      </a:endParaRP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761</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843</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906</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970</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784</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964</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831</a:t>
                      </a:r>
                    </a:p>
                  </a:txBody>
                  <a:tcPr marL="36000" marR="36000" marT="9144" marB="9144" anchor="ctr">
                    <a:solidFill>
                      <a:srgbClr val="5C5B5A">
                        <a:alpha val="21176"/>
                      </a:srgbClr>
                    </a:solidFill>
                  </a:tcPr>
                </a:tc>
                <a:extLst>
                  <a:ext uri="{0D108BD9-81ED-4DB2-BD59-A6C34878D82A}">
                    <a16:rowId xmlns:a16="http://schemas.microsoft.com/office/drawing/2014/main" val="2960091541"/>
                  </a:ext>
                </a:extLst>
              </a:tr>
              <a:tr h="3062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rgbClr val="5C5B5A"/>
                          </a:solidFill>
                          <a:latin typeface="Arial"/>
                          <a:cs typeface="Arial"/>
                        </a:rPr>
                        <a:t>16-24</a:t>
                      </a:r>
                      <a:endParaRPr lang="en-GB" sz="1100" b="1" kern="1200" dirty="0">
                        <a:solidFill>
                          <a:srgbClr val="5C5B5A"/>
                        </a:solidFill>
                        <a:latin typeface="Arial"/>
                        <a:ea typeface="+mn-ea"/>
                        <a:cs typeface="Arial"/>
                      </a:endParaRP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113</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96</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123</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170</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111</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114</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133</a:t>
                      </a:r>
                    </a:p>
                  </a:txBody>
                  <a:tcPr marL="36000" marR="36000" marT="9144" marB="9144" anchor="ctr">
                    <a:solidFill>
                      <a:srgbClr val="5C5B5A">
                        <a:alpha val="21176"/>
                      </a:srgbClr>
                    </a:solidFill>
                  </a:tcPr>
                </a:tc>
                <a:extLst>
                  <a:ext uri="{0D108BD9-81ED-4DB2-BD59-A6C34878D82A}">
                    <a16:rowId xmlns:a16="http://schemas.microsoft.com/office/drawing/2014/main" val="1033443542"/>
                  </a:ext>
                </a:extLst>
              </a:tr>
              <a:tr h="3062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rgbClr val="5C5B5A"/>
                          </a:solidFill>
                          <a:latin typeface="Arial"/>
                          <a:cs typeface="Arial"/>
                        </a:rPr>
                        <a:t>25-44</a:t>
                      </a:r>
                      <a:endParaRPr lang="en-GB" sz="1100" b="1" kern="1200" dirty="0">
                        <a:solidFill>
                          <a:srgbClr val="5C5B5A"/>
                        </a:solidFill>
                        <a:latin typeface="Arial"/>
                        <a:ea typeface="+mn-ea"/>
                        <a:cs typeface="Arial"/>
                      </a:endParaRP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413</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421</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455</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503</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440</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483</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487</a:t>
                      </a:r>
                    </a:p>
                  </a:txBody>
                  <a:tcPr marL="36000" marR="36000" marT="9144" marB="9144" anchor="ctr">
                    <a:solidFill>
                      <a:srgbClr val="5C5B5A">
                        <a:alpha val="21176"/>
                      </a:srgbClr>
                    </a:solidFill>
                  </a:tcPr>
                </a:tc>
                <a:extLst>
                  <a:ext uri="{0D108BD9-81ED-4DB2-BD59-A6C34878D82A}">
                    <a16:rowId xmlns:a16="http://schemas.microsoft.com/office/drawing/2014/main" val="2867391786"/>
                  </a:ext>
                </a:extLst>
              </a:tr>
              <a:tr h="3062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rgbClr val="5C5B5A"/>
                          </a:solidFill>
                          <a:latin typeface="Arial"/>
                          <a:cs typeface="Arial"/>
                        </a:rPr>
                        <a:t>45-64</a:t>
                      </a:r>
                      <a:endParaRPr lang="en-GB" sz="1100" b="1" kern="1200" dirty="0">
                        <a:solidFill>
                          <a:srgbClr val="5C5B5A"/>
                        </a:solidFill>
                        <a:latin typeface="Arial"/>
                        <a:ea typeface="+mn-ea"/>
                        <a:cs typeface="Arial"/>
                      </a:endParaRP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484</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538</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525</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565</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570</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644</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506</a:t>
                      </a:r>
                    </a:p>
                  </a:txBody>
                  <a:tcPr marL="36000" marR="36000" marT="9144" marB="9144" anchor="ctr">
                    <a:solidFill>
                      <a:srgbClr val="5C5B5A">
                        <a:alpha val="21176"/>
                      </a:srgbClr>
                    </a:solidFill>
                  </a:tcPr>
                </a:tc>
                <a:extLst>
                  <a:ext uri="{0D108BD9-81ED-4DB2-BD59-A6C34878D82A}">
                    <a16:rowId xmlns:a16="http://schemas.microsoft.com/office/drawing/2014/main" val="2602298177"/>
                  </a:ext>
                </a:extLst>
              </a:tr>
              <a:tr h="3062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rgbClr val="5C5B5A"/>
                          </a:solidFill>
                          <a:latin typeface="Arial"/>
                          <a:cs typeface="Arial"/>
                        </a:rPr>
                        <a:t>65+</a:t>
                      </a:r>
                      <a:endParaRPr lang="en-GB" sz="1100" b="1" kern="1200" dirty="0">
                        <a:solidFill>
                          <a:srgbClr val="5C5B5A"/>
                        </a:solidFill>
                        <a:latin typeface="Arial"/>
                        <a:ea typeface="+mn-ea"/>
                        <a:cs typeface="Arial"/>
                      </a:endParaRP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375</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412</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574</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398</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349</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526</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362</a:t>
                      </a:r>
                    </a:p>
                  </a:txBody>
                  <a:tcPr marL="36000" marR="36000" marT="9144" marB="9144" anchor="ctr">
                    <a:solidFill>
                      <a:srgbClr val="5C5B5A">
                        <a:alpha val="21176"/>
                      </a:srgbClr>
                    </a:solidFill>
                  </a:tcPr>
                </a:tc>
                <a:extLst>
                  <a:ext uri="{0D108BD9-81ED-4DB2-BD59-A6C34878D82A}">
                    <a16:rowId xmlns:a16="http://schemas.microsoft.com/office/drawing/2014/main" val="4190322652"/>
                  </a:ext>
                </a:extLst>
              </a:tr>
              <a:tr h="3062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rgbClr val="5C5B5A"/>
                          </a:solidFill>
                          <a:latin typeface="Arial" panose="020B0604020202020204" pitchFamily="34" charset="0"/>
                          <a:cs typeface="Arial" panose="020B0604020202020204" pitchFamily="34" charset="0"/>
                        </a:rPr>
                        <a:t>White</a:t>
                      </a:r>
                      <a:endParaRPr lang="en-GB" sz="1100" b="1" kern="1200" dirty="0">
                        <a:solidFill>
                          <a:srgbClr val="5C5B5A"/>
                        </a:solidFill>
                        <a:latin typeface="Arial" panose="020B0604020202020204" pitchFamily="34" charset="0"/>
                        <a:ea typeface="+mn-ea"/>
                        <a:cs typeface="Arial" panose="020B0604020202020204" pitchFamily="34" charset="0"/>
                      </a:endParaRP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1201</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1314</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1503</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1405</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1297</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1572</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1278</a:t>
                      </a:r>
                    </a:p>
                  </a:txBody>
                  <a:tcPr marL="36000" marR="36000" marT="9144" marB="9144" anchor="ctr">
                    <a:solidFill>
                      <a:srgbClr val="5C5B5A">
                        <a:alpha val="21176"/>
                      </a:srgbClr>
                    </a:solidFill>
                  </a:tcPr>
                </a:tc>
                <a:extLst>
                  <a:ext uri="{0D108BD9-81ED-4DB2-BD59-A6C34878D82A}">
                    <a16:rowId xmlns:a16="http://schemas.microsoft.com/office/drawing/2014/main" val="3567551040"/>
                  </a:ext>
                </a:extLst>
              </a:tr>
              <a:tr h="3062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rgbClr val="5C5B5A"/>
                          </a:solidFill>
                          <a:latin typeface="Arial" panose="020B0604020202020204" pitchFamily="34" charset="0"/>
                          <a:cs typeface="Arial" panose="020B0604020202020204" pitchFamily="34" charset="0"/>
                        </a:rPr>
                        <a:t>Within racially minoritised communities</a:t>
                      </a:r>
                      <a:endParaRPr lang="en-GB" sz="1100" b="1" kern="1200" dirty="0">
                        <a:solidFill>
                          <a:srgbClr val="5C5B5A"/>
                        </a:solidFill>
                        <a:latin typeface="Arial" panose="020B0604020202020204" pitchFamily="34" charset="0"/>
                        <a:ea typeface="+mn-ea"/>
                        <a:cs typeface="Arial" panose="020B0604020202020204" pitchFamily="34" charset="0"/>
                      </a:endParaRP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166</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137</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159</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208</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173</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181</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194</a:t>
                      </a:r>
                    </a:p>
                  </a:txBody>
                  <a:tcPr marL="36000" marR="36000" marT="9144" marB="9144" anchor="ctr">
                    <a:solidFill>
                      <a:srgbClr val="5C5B5A">
                        <a:alpha val="21176"/>
                      </a:srgbClr>
                    </a:solidFill>
                  </a:tcPr>
                </a:tc>
                <a:extLst>
                  <a:ext uri="{0D108BD9-81ED-4DB2-BD59-A6C34878D82A}">
                    <a16:rowId xmlns:a16="http://schemas.microsoft.com/office/drawing/2014/main" val="2560140518"/>
                  </a:ext>
                </a:extLst>
              </a:tr>
            </a:tbl>
          </a:graphicData>
        </a:graphic>
      </p:graphicFrame>
      <p:sp>
        <p:nvSpPr>
          <p:cNvPr id="10" name="Slide Number Placeholder 4">
            <a:extLst>
              <a:ext uri="{FF2B5EF4-FFF2-40B4-BE49-F238E27FC236}">
                <a16:creationId xmlns:a16="http://schemas.microsoft.com/office/drawing/2014/main" id="{EF8AE009-0E60-4BB3-B64A-CFAD2F600F62}"/>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01007514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descr="Stacked bar chart showing the proportion of Greater Manchester residents who are satisfied with the services in their local area. 61% are satisfied with the health and care services in their local area. 71% of parents are satisfied with the schools and colleges in their area.">
            <a:extLst>
              <a:ext uri="{FF2B5EF4-FFF2-40B4-BE49-F238E27FC236}">
                <a16:creationId xmlns:a16="http://schemas.microsoft.com/office/drawing/2014/main" id="{5C15CF79-5723-7F96-FF7B-4B6BAA71F806}"/>
              </a:ext>
            </a:extLst>
          </p:cNvPr>
          <p:cNvGraphicFramePr/>
          <p:nvPr>
            <p:extLst>
              <p:ext uri="{D42A27DB-BD31-4B8C-83A1-F6EECF244321}">
                <p14:modId xmlns:p14="http://schemas.microsoft.com/office/powerpoint/2010/main" val="3426614417"/>
              </p:ext>
            </p:extLst>
          </p:nvPr>
        </p:nvGraphicFramePr>
        <p:xfrm>
          <a:off x="1980443" y="1583026"/>
          <a:ext cx="7982103" cy="4517419"/>
        </p:xfrm>
        <a:graphic>
          <a:graphicData uri="http://schemas.openxmlformats.org/drawingml/2006/chart">
            <c:chart xmlns:c="http://schemas.openxmlformats.org/drawingml/2006/chart" xmlns:r="http://schemas.openxmlformats.org/officeDocument/2006/relationships" r:id="rId2"/>
          </a:graphicData>
        </a:graphic>
      </p:graphicFrame>
      <p:sp>
        <p:nvSpPr>
          <p:cNvPr id="13" name="Footer Placeholder 4">
            <a:extLst>
              <a:ext uri="{FF2B5EF4-FFF2-40B4-BE49-F238E27FC236}">
                <a16:creationId xmlns:a16="http://schemas.microsoft.com/office/drawing/2014/main" id="{0B47C60C-AC66-2446-F95E-A802AD1ECB15}"/>
              </a:ext>
            </a:extLst>
          </p:cNvPr>
          <p:cNvSpPr txBox="1">
            <a:spLocks/>
          </p:cNvSpPr>
          <p:nvPr/>
        </p:nvSpPr>
        <p:spPr>
          <a:xfrm>
            <a:off x="391549" y="6342979"/>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LA4. Generally, how satisfied or dissatisfied are you with health and care services / Schools and colleges in your local area? New codes shown only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solidFill>
                  <a:srgbClr val="FFFFFF">
                    <a:lumMod val="50000"/>
                  </a:srgbClr>
                </a:solidFill>
                <a:latin typeface="Arial"/>
                <a:cs typeface="Arial" panose="020B0604020202020204" pitchFamily="34" charset="0"/>
              </a:rPr>
              <a:t>Unweighted base: All respondents Survey 7, 1488. Unweighted base: Summary: Parents of children in education, Survey 7: 445, Parents with children at…Early years: 102, primary school: 231, children at secondary school: 216</a:t>
            </a:r>
            <a:endParaRPr kumimoji="0" lang="en-GB" sz="1000" b="0" i="1" u="none" strike="noStrike" kern="1200" cap="none" spc="0" normalizeH="0" baseline="0" noProof="0" dirty="0">
              <a:ln>
                <a:noFill/>
              </a:ln>
              <a:solidFill>
                <a:srgbClr val="0039A6"/>
              </a:solidFill>
              <a:effectLst/>
              <a:uLnTx/>
              <a:uFillTx/>
              <a:latin typeface="Arial"/>
              <a:ea typeface="+mn-ea"/>
              <a:cs typeface="Arial" panose="020B0604020202020204" pitchFamily="34" charset="0"/>
            </a:endParaRPr>
          </a:p>
        </p:txBody>
      </p:sp>
      <p:sp>
        <p:nvSpPr>
          <p:cNvPr id="18" name="TextBox 17">
            <a:extLst>
              <a:ext uri="{FF2B5EF4-FFF2-40B4-BE49-F238E27FC236}">
                <a16:creationId xmlns:a16="http://schemas.microsoft.com/office/drawing/2014/main" id="{BC750069-C2D3-A72E-E5FF-ED8884158649}"/>
              </a:ext>
            </a:extLst>
          </p:cNvPr>
          <p:cNvSpPr txBox="1"/>
          <p:nvPr/>
        </p:nvSpPr>
        <p:spPr>
          <a:xfrm>
            <a:off x="244872" y="111224"/>
            <a:ext cx="11713729" cy="707886"/>
          </a:xfrm>
          <a:prstGeom prst="rect">
            <a:avLst/>
          </a:prstGeom>
          <a:noFill/>
        </p:spPr>
        <p:txBody>
          <a:bodyPr wrap="square" rtlCol="0">
            <a:spAutoFit/>
          </a:bodyPr>
          <a:lstStyle/>
          <a:p>
            <a:r>
              <a:rPr lang="en-GB" sz="2000" b="1" dirty="0">
                <a:solidFill>
                  <a:srgbClr val="5C5B5A"/>
                </a:solidFill>
                <a:latin typeface="Arial"/>
              </a:rPr>
              <a:t>61% of residents are satisfied with the </a:t>
            </a:r>
            <a:r>
              <a:rPr lang="en-GB" sz="2000" b="1" dirty="0">
                <a:solidFill>
                  <a:srgbClr val="009690"/>
                </a:solidFill>
                <a:latin typeface="Arial"/>
              </a:rPr>
              <a:t>health and care services </a:t>
            </a:r>
            <a:r>
              <a:rPr lang="en-GB" sz="2000" b="1" dirty="0">
                <a:solidFill>
                  <a:srgbClr val="5C5B5A"/>
                </a:solidFill>
                <a:latin typeface="Arial"/>
              </a:rPr>
              <a:t>in their local area. 71% of parents with children in education are satisfied with the </a:t>
            </a:r>
            <a:r>
              <a:rPr lang="en-GB" sz="2000" b="1" dirty="0">
                <a:solidFill>
                  <a:srgbClr val="009690"/>
                </a:solidFill>
                <a:latin typeface="Arial"/>
              </a:rPr>
              <a:t>schools or colleges </a:t>
            </a:r>
            <a:r>
              <a:rPr lang="en-GB" sz="2000" b="1" dirty="0">
                <a:solidFill>
                  <a:srgbClr val="5C5B5A"/>
                </a:solidFill>
                <a:latin typeface="Arial"/>
              </a:rPr>
              <a:t>in their local area</a:t>
            </a:r>
          </a:p>
        </p:txBody>
      </p:sp>
      <p:sp>
        <p:nvSpPr>
          <p:cNvPr id="11" name="Right Brace 10">
            <a:extLst>
              <a:ext uri="{FF2B5EF4-FFF2-40B4-BE49-F238E27FC236}">
                <a16:creationId xmlns:a16="http://schemas.microsoft.com/office/drawing/2014/main" id="{CA14E5CB-EB3C-2770-3559-2E237AAF17A3}"/>
              </a:ext>
              <a:ext uri="{C183D7F6-B498-43B3-948B-1728B52AA6E4}">
                <adec:decorative xmlns:adec="http://schemas.microsoft.com/office/drawing/2017/decorative" val="1"/>
              </a:ext>
            </a:extLst>
          </p:cNvPr>
          <p:cNvSpPr/>
          <p:nvPr/>
        </p:nvSpPr>
        <p:spPr>
          <a:xfrm>
            <a:off x="4673761" y="1676810"/>
            <a:ext cx="302385" cy="2036774"/>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2" name="TextBox 11">
            <a:extLst>
              <a:ext uri="{FF2B5EF4-FFF2-40B4-BE49-F238E27FC236}">
                <a16:creationId xmlns:a16="http://schemas.microsoft.com/office/drawing/2014/main" id="{12757AF0-2D66-F2A8-1580-C93BBB621C6D}"/>
              </a:ext>
            </a:extLst>
          </p:cNvPr>
          <p:cNvSpPr txBox="1"/>
          <p:nvPr/>
        </p:nvSpPr>
        <p:spPr>
          <a:xfrm>
            <a:off x="4909305" y="2541308"/>
            <a:ext cx="734813" cy="307777"/>
          </a:xfrm>
          <a:prstGeom prst="rect">
            <a:avLst/>
          </a:prstGeom>
          <a:noFill/>
        </p:spPr>
        <p:txBody>
          <a:bodyPr wrap="square" rtlCol="0">
            <a:spAutoFit/>
          </a:bodyPr>
          <a:lstStyle/>
          <a:p>
            <a:pPr algn="ctr"/>
            <a:r>
              <a:rPr lang="en-GB" sz="1400" b="1" dirty="0">
                <a:solidFill>
                  <a:srgbClr val="5C5B5A"/>
                </a:solidFill>
                <a:latin typeface="Arial"/>
              </a:rPr>
              <a:t>61%</a:t>
            </a:r>
          </a:p>
        </p:txBody>
      </p:sp>
      <p:sp>
        <p:nvSpPr>
          <p:cNvPr id="17" name="TextBox 16">
            <a:extLst>
              <a:ext uri="{FF2B5EF4-FFF2-40B4-BE49-F238E27FC236}">
                <a16:creationId xmlns:a16="http://schemas.microsoft.com/office/drawing/2014/main" id="{D659511D-DA57-A608-D253-E5795552AA16}"/>
              </a:ext>
            </a:extLst>
          </p:cNvPr>
          <p:cNvSpPr txBox="1"/>
          <p:nvPr/>
        </p:nvSpPr>
        <p:spPr>
          <a:xfrm>
            <a:off x="2796204" y="1127738"/>
            <a:ext cx="635058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rgbClr val="5C5B5A"/>
                </a:solidFill>
                <a:latin typeface="Arial"/>
              </a:rPr>
              <a:t>How satisfied are GM respondents with the following in your local area…</a:t>
            </a:r>
            <a:endParaRPr kumimoji="0" lang="en-GB" sz="1400" b="1" i="0" strike="noStrike" kern="1200" cap="none" spc="0" normalizeH="0" baseline="0" noProof="0" dirty="0">
              <a:ln>
                <a:noFill/>
              </a:ln>
              <a:solidFill>
                <a:srgbClr val="5C5B5A"/>
              </a:solidFill>
              <a:effectLst/>
              <a:uLnTx/>
              <a:uFillTx/>
              <a:latin typeface="Arial"/>
              <a:ea typeface="+mn-ea"/>
              <a:cs typeface="+mn-cs"/>
            </a:endParaRPr>
          </a:p>
        </p:txBody>
      </p:sp>
      <p:sp>
        <p:nvSpPr>
          <p:cNvPr id="14" name="Right Brace 13">
            <a:extLst>
              <a:ext uri="{FF2B5EF4-FFF2-40B4-BE49-F238E27FC236}">
                <a16:creationId xmlns:a16="http://schemas.microsoft.com/office/drawing/2014/main" id="{8A87EE20-E5AE-1D4E-D45C-04A47D8CF1F7}"/>
              </a:ext>
              <a:ext uri="{C183D7F6-B498-43B3-948B-1728B52AA6E4}">
                <adec:decorative xmlns:adec="http://schemas.microsoft.com/office/drawing/2017/decorative" val="1"/>
              </a:ext>
            </a:extLst>
          </p:cNvPr>
          <p:cNvSpPr/>
          <p:nvPr/>
        </p:nvSpPr>
        <p:spPr>
          <a:xfrm>
            <a:off x="8423341" y="1710670"/>
            <a:ext cx="278552" cy="2338816"/>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5" name="TextBox 14">
            <a:extLst>
              <a:ext uri="{FF2B5EF4-FFF2-40B4-BE49-F238E27FC236}">
                <a16:creationId xmlns:a16="http://schemas.microsoft.com/office/drawing/2014/main" id="{000DBB16-68E1-E189-319B-72C3C905BCF9}"/>
              </a:ext>
            </a:extLst>
          </p:cNvPr>
          <p:cNvSpPr txBox="1"/>
          <p:nvPr/>
        </p:nvSpPr>
        <p:spPr>
          <a:xfrm>
            <a:off x="8688401" y="2707622"/>
            <a:ext cx="734813" cy="307777"/>
          </a:xfrm>
          <a:prstGeom prst="rect">
            <a:avLst/>
          </a:prstGeom>
          <a:noFill/>
        </p:spPr>
        <p:txBody>
          <a:bodyPr wrap="square" rtlCol="0">
            <a:spAutoFit/>
          </a:bodyPr>
          <a:lstStyle/>
          <a:p>
            <a:pPr algn="ctr"/>
            <a:r>
              <a:rPr lang="en-GB" sz="1400" b="1" dirty="0">
                <a:solidFill>
                  <a:srgbClr val="5C5B5A"/>
                </a:solidFill>
                <a:latin typeface="Arial"/>
              </a:rPr>
              <a:t>71%</a:t>
            </a:r>
          </a:p>
        </p:txBody>
      </p:sp>
      <p:sp>
        <p:nvSpPr>
          <p:cNvPr id="16" name="TextBox 15">
            <a:extLst>
              <a:ext uri="{FF2B5EF4-FFF2-40B4-BE49-F238E27FC236}">
                <a16:creationId xmlns:a16="http://schemas.microsoft.com/office/drawing/2014/main" id="{8D90BFA3-4F20-BDFA-F7D7-1E07A28918D3}"/>
              </a:ext>
            </a:extLst>
          </p:cNvPr>
          <p:cNvSpPr txBox="1"/>
          <p:nvPr/>
        </p:nvSpPr>
        <p:spPr>
          <a:xfrm>
            <a:off x="10545986" y="1189216"/>
            <a:ext cx="904415" cy="523220"/>
          </a:xfrm>
          <a:prstGeom prst="rect">
            <a:avLst/>
          </a:prstGeom>
          <a:noFill/>
        </p:spPr>
        <p:txBody>
          <a:bodyPr wrap="none" rtlCol="0">
            <a:spAutoFit/>
          </a:bodyPr>
          <a:lstStyle/>
          <a:p>
            <a:r>
              <a:rPr lang="en-GB" sz="2800" b="1" dirty="0">
                <a:solidFill>
                  <a:srgbClr val="009690"/>
                </a:solidFill>
              </a:rPr>
              <a:t>81%</a:t>
            </a:r>
          </a:p>
        </p:txBody>
      </p:sp>
      <p:sp>
        <p:nvSpPr>
          <p:cNvPr id="19" name="TextBox 18">
            <a:extLst>
              <a:ext uri="{FF2B5EF4-FFF2-40B4-BE49-F238E27FC236}">
                <a16:creationId xmlns:a16="http://schemas.microsoft.com/office/drawing/2014/main" id="{F20A5B8E-FD4D-6CEB-4860-1600D7E46055}"/>
              </a:ext>
            </a:extLst>
          </p:cNvPr>
          <p:cNvSpPr txBox="1"/>
          <p:nvPr/>
        </p:nvSpPr>
        <p:spPr>
          <a:xfrm>
            <a:off x="10057836" y="1618432"/>
            <a:ext cx="1900766" cy="523220"/>
          </a:xfrm>
          <a:prstGeom prst="rect">
            <a:avLst/>
          </a:prstGeom>
          <a:noFill/>
        </p:spPr>
        <p:txBody>
          <a:bodyPr wrap="square" rtlCol="0">
            <a:spAutoFit/>
          </a:bodyPr>
          <a:lstStyle/>
          <a:p>
            <a:pPr algn="ctr"/>
            <a:r>
              <a:rPr lang="en-GB" sz="1400" dirty="0">
                <a:solidFill>
                  <a:srgbClr val="5C5B5A"/>
                </a:solidFill>
              </a:rPr>
              <a:t>Parents of children in Early Years</a:t>
            </a:r>
          </a:p>
        </p:txBody>
      </p:sp>
      <p:sp>
        <p:nvSpPr>
          <p:cNvPr id="20" name="TextBox 19">
            <a:extLst>
              <a:ext uri="{FF2B5EF4-FFF2-40B4-BE49-F238E27FC236}">
                <a16:creationId xmlns:a16="http://schemas.microsoft.com/office/drawing/2014/main" id="{8A55FDC6-EC6B-3AD1-A2AE-7775B17D4FEA}"/>
              </a:ext>
            </a:extLst>
          </p:cNvPr>
          <p:cNvSpPr txBox="1"/>
          <p:nvPr/>
        </p:nvSpPr>
        <p:spPr>
          <a:xfrm>
            <a:off x="10549028" y="2146956"/>
            <a:ext cx="904415" cy="523220"/>
          </a:xfrm>
          <a:prstGeom prst="rect">
            <a:avLst/>
          </a:prstGeom>
          <a:noFill/>
        </p:spPr>
        <p:txBody>
          <a:bodyPr wrap="none" rtlCol="0">
            <a:spAutoFit/>
          </a:bodyPr>
          <a:lstStyle/>
          <a:p>
            <a:r>
              <a:rPr lang="en-GB" sz="2800" b="1" dirty="0">
                <a:solidFill>
                  <a:srgbClr val="009690"/>
                </a:solidFill>
              </a:rPr>
              <a:t>76%</a:t>
            </a:r>
          </a:p>
        </p:txBody>
      </p:sp>
      <p:sp>
        <p:nvSpPr>
          <p:cNvPr id="21" name="TextBox 20">
            <a:extLst>
              <a:ext uri="{FF2B5EF4-FFF2-40B4-BE49-F238E27FC236}">
                <a16:creationId xmlns:a16="http://schemas.microsoft.com/office/drawing/2014/main" id="{F4B36539-58BA-EFF6-9774-F68DB2DABCFA}"/>
              </a:ext>
            </a:extLst>
          </p:cNvPr>
          <p:cNvSpPr txBox="1"/>
          <p:nvPr/>
        </p:nvSpPr>
        <p:spPr>
          <a:xfrm>
            <a:off x="10050852" y="2544007"/>
            <a:ext cx="1900766" cy="523220"/>
          </a:xfrm>
          <a:prstGeom prst="rect">
            <a:avLst/>
          </a:prstGeom>
          <a:noFill/>
        </p:spPr>
        <p:txBody>
          <a:bodyPr wrap="square" rtlCol="0">
            <a:spAutoFit/>
          </a:bodyPr>
          <a:lstStyle/>
          <a:p>
            <a:pPr algn="ctr"/>
            <a:r>
              <a:rPr lang="en-GB" sz="1400" dirty="0">
                <a:solidFill>
                  <a:srgbClr val="5C5B5A"/>
                </a:solidFill>
              </a:rPr>
              <a:t>Parents of children in Primary School</a:t>
            </a:r>
          </a:p>
        </p:txBody>
      </p:sp>
      <p:sp>
        <p:nvSpPr>
          <p:cNvPr id="23" name="TextBox 22">
            <a:extLst>
              <a:ext uri="{FF2B5EF4-FFF2-40B4-BE49-F238E27FC236}">
                <a16:creationId xmlns:a16="http://schemas.microsoft.com/office/drawing/2014/main" id="{4EF63F4E-1461-F1CF-8EE6-A47CE4A5541D}"/>
              </a:ext>
            </a:extLst>
          </p:cNvPr>
          <p:cNvSpPr txBox="1"/>
          <p:nvPr/>
        </p:nvSpPr>
        <p:spPr>
          <a:xfrm>
            <a:off x="10581626" y="3951739"/>
            <a:ext cx="904415" cy="523220"/>
          </a:xfrm>
          <a:prstGeom prst="rect">
            <a:avLst/>
          </a:prstGeom>
          <a:noFill/>
        </p:spPr>
        <p:txBody>
          <a:bodyPr wrap="none" rtlCol="0">
            <a:spAutoFit/>
          </a:bodyPr>
          <a:lstStyle/>
          <a:p>
            <a:r>
              <a:rPr lang="en-GB" sz="2800" b="1" dirty="0">
                <a:solidFill>
                  <a:srgbClr val="009690"/>
                </a:solidFill>
              </a:rPr>
              <a:t>71%</a:t>
            </a:r>
          </a:p>
        </p:txBody>
      </p:sp>
      <p:sp>
        <p:nvSpPr>
          <p:cNvPr id="24" name="TextBox 23">
            <a:extLst>
              <a:ext uri="{FF2B5EF4-FFF2-40B4-BE49-F238E27FC236}">
                <a16:creationId xmlns:a16="http://schemas.microsoft.com/office/drawing/2014/main" id="{121F3DB2-EA43-61EA-4B32-93F1FECC1076}"/>
              </a:ext>
            </a:extLst>
          </p:cNvPr>
          <p:cNvSpPr txBox="1"/>
          <p:nvPr/>
        </p:nvSpPr>
        <p:spPr>
          <a:xfrm>
            <a:off x="10040826" y="4355066"/>
            <a:ext cx="1900766" cy="523220"/>
          </a:xfrm>
          <a:prstGeom prst="rect">
            <a:avLst/>
          </a:prstGeom>
          <a:noFill/>
        </p:spPr>
        <p:txBody>
          <a:bodyPr wrap="square" rtlCol="0">
            <a:spAutoFit/>
          </a:bodyPr>
          <a:lstStyle/>
          <a:p>
            <a:pPr algn="ctr"/>
            <a:r>
              <a:rPr lang="en-GB" sz="1400" dirty="0">
                <a:solidFill>
                  <a:srgbClr val="5C5B5A"/>
                </a:solidFill>
              </a:rPr>
              <a:t>Parents of children in College</a:t>
            </a:r>
          </a:p>
        </p:txBody>
      </p:sp>
      <p:sp>
        <p:nvSpPr>
          <p:cNvPr id="25" name="TextBox 24">
            <a:extLst>
              <a:ext uri="{FF2B5EF4-FFF2-40B4-BE49-F238E27FC236}">
                <a16:creationId xmlns:a16="http://schemas.microsoft.com/office/drawing/2014/main" id="{6FEA3982-9562-2213-766C-632F8F34169E}"/>
              </a:ext>
            </a:extLst>
          </p:cNvPr>
          <p:cNvSpPr txBox="1"/>
          <p:nvPr/>
        </p:nvSpPr>
        <p:spPr>
          <a:xfrm>
            <a:off x="10551547" y="3067082"/>
            <a:ext cx="904415" cy="523220"/>
          </a:xfrm>
          <a:prstGeom prst="rect">
            <a:avLst/>
          </a:prstGeom>
          <a:noFill/>
        </p:spPr>
        <p:txBody>
          <a:bodyPr wrap="none" rtlCol="0">
            <a:spAutoFit/>
          </a:bodyPr>
          <a:lstStyle/>
          <a:p>
            <a:r>
              <a:rPr lang="en-GB" sz="2800" b="1" dirty="0">
                <a:solidFill>
                  <a:srgbClr val="009690"/>
                </a:solidFill>
              </a:rPr>
              <a:t>64%</a:t>
            </a:r>
          </a:p>
        </p:txBody>
      </p:sp>
      <p:sp>
        <p:nvSpPr>
          <p:cNvPr id="26" name="Title 25">
            <a:extLst>
              <a:ext uri="{FF2B5EF4-FFF2-40B4-BE49-F238E27FC236}">
                <a16:creationId xmlns:a16="http://schemas.microsoft.com/office/drawing/2014/main" id="{E523A960-585F-13CE-2C4E-4BF6CC7C7672}"/>
              </a:ext>
            </a:extLst>
          </p:cNvPr>
          <p:cNvSpPr txBox="1">
            <a:spLocks noGrp="1"/>
          </p:cNvSpPr>
          <p:nvPr>
            <p:ph type="title" idx="4294967295"/>
          </p:nvPr>
        </p:nvSpPr>
        <p:spPr>
          <a:xfrm>
            <a:off x="10040826" y="3430304"/>
            <a:ext cx="1900766"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5C5B5A"/>
                </a:solidFill>
                <a:effectLst/>
                <a:uLnTx/>
                <a:uFillTx/>
                <a:latin typeface="+mn-lt"/>
                <a:ea typeface="+mn-ea"/>
                <a:cs typeface="+mn-cs"/>
              </a:rPr>
              <a:t>Parents of children in Secondary School</a:t>
            </a:r>
          </a:p>
        </p:txBody>
      </p:sp>
      <p:sp>
        <p:nvSpPr>
          <p:cNvPr id="3" name="Right Brace 2">
            <a:extLst>
              <a:ext uri="{FF2B5EF4-FFF2-40B4-BE49-F238E27FC236}">
                <a16:creationId xmlns:a16="http://schemas.microsoft.com/office/drawing/2014/main" id="{98B1FB65-F8FE-B4FC-2CB7-8A392E347862}"/>
              </a:ext>
              <a:ext uri="{C183D7F6-B498-43B3-948B-1728B52AA6E4}">
                <adec:decorative xmlns:adec="http://schemas.microsoft.com/office/drawing/2017/decorative" val="1"/>
              </a:ext>
            </a:extLst>
          </p:cNvPr>
          <p:cNvSpPr/>
          <p:nvPr/>
        </p:nvSpPr>
        <p:spPr>
          <a:xfrm flipH="1">
            <a:off x="9423787" y="1369775"/>
            <a:ext cx="593737" cy="2990526"/>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Tree>
    <p:extLst>
      <p:ext uri="{BB962C8B-B14F-4D97-AF65-F5344CB8AC3E}">
        <p14:creationId xmlns:p14="http://schemas.microsoft.com/office/powerpoint/2010/main" val="428958974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descr="Stacked bar chart showing the proportion of Greater Manchester residents who are satisfied with the transport links in their local area. 651% are satisfied with the availability of public transport. 57% are satisfied with their bus services. 31% are satisfied with the conditions of the roads. ">
            <a:extLst>
              <a:ext uri="{FF2B5EF4-FFF2-40B4-BE49-F238E27FC236}">
                <a16:creationId xmlns:a16="http://schemas.microsoft.com/office/drawing/2014/main" id="{5C15CF79-5723-7F96-FF7B-4B6BAA71F806}"/>
              </a:ext>
            </a:extLst>
          </p:cNvPr>
          <p:cNvGraphicFramePr/>
          <p:nvPr>
            <p:extLst>
              <p:ext uri="{D42A27DB-BD31-4B8C-83A1-F6EECF244321}">
                <p14:modId xmlns:p14="http://schemas.microsoft.com/office/powerpoint/2010/main" val="1500433947"/>
              </p:ext>
            </p:extLst>
          </p:nvPr>
        </p:nvGraphicFramePr>
        <p:xfrm>
          <a:off x="123826" y="1875448"/>
          <a:ext cx="11858624" cy="4495524"/>
        </p:xfrm>
        <a:graphic>
          <a:graphicData uri="http://schemas.openxmlformats.org/drawingml/2006/chart">
            <c:chart xmlns:c="http://schemas.openxmlformats.org/drawingml/2006/chart" xmlns:r="http://schemas.openxmlformats.org/officeDocument/2006/relationships" r:id="rId2"/>
          </a:graphicData>
        </a:graphic>
      </p:graphicFrame>
      <p:sp>
        <p:nvSpPr>
          <p:cNvPr id="5" name="Right Brace 4">
            <a:extLst>
              <a:ext uri="{FF2B5EF4-FFF2-40B4-BE49-F238E27FC236}">
                <a16:creationId xmlns:a16="http://schemas.microsoft.com/office/drawing/2014/main" id="{75C254DC-6D37-7F9D-3066-3F6153890DFC}"/>
              </a:ext>
              <a:ext uri="{C183D7F6-B498-43B3-948B-1728B52AA6E4}">
                <adec:decorative xmlns:adec="http://schemas.microsoft.com/office/drawing/2017/decorative" val="1"/>
              </a:ext>
            </a:extLst>
          </p:cNvPr>
          <p:cNvSpPr/>
          <p:nvPr/>
        </p:nvSpPr>
        <p:spPr>
          <a:xfrm>
            <a:off x="8211960" y="2036473"/>
            <a:ext cx="199374" cy="1473081"/>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6" name="TextBox 5">
            <a:extLst>
              <a:ext uri="{FF2B5EF4-FFF2-40B4-BE49-F238E27FC236}">
                <a16:creationId xmlns:a16="http://schemas.microsoft.com/office/drawing/2014/main" id="{04588B59-4732-E5BE-6E1B-C8E937800E62}"/>
              </a:ext>
            </a:extLst>
          </p:cNvPr>
          <p:cNvSpPr txBox="1"/>
          <p:nvPr/>
        </p:nvSpPr>
        <p:spPr>
          <a:xfrm>
            <a:off x="8344450" y="2618024"/>
            <a:ext cx="707135" cy="307777"/>
          </a:xfrm>
          <a:prstGeom prst="rect">
            <a:avLst/>
          </a:prstGeom>
          <a:noFill/>
        </p:spPr>
        <p:txBody>
          <a:bodyPr wrap="square" rtlCol="0">
            <a:spAutoFit/>
          </a:bodyPr>
          <a:lstStyle/>
          <a:p>
            <a:pPr algn="ctr"/>
            <a:r>
              <a:rPr lang="en-GB" sz="1400" b="1" dirty="0">
                <a:solidFill>
                  <a:srgbClr val="5C5B5A"/>
                </a:solidFill>
                <a:latin typeface="Arial"/>
              </a:rPr>
              <a:t>45%</a:t>
            </a:r>
          </a:p>
        </p:txBody>
      </p:sp>
      <p:sp>
        <p:nvSpPr>
          <p:cNvPr id="7" name="Right Brace 6">
            <a:extLst>
              <a:ext uri="{FF2B5EF4-FFF2-40B4-BE49-F238E27FC236}">
                <a16:creationId xmlns:a16="http://schemas.microsoft.com/office/drawing/2014/main" id="{CB7BA24B-6402-9AB7-1774-19D752D2E27A}"/>
              </a:ext>
              <a:ext uri="{C183D7F6-B498-43B3-948B-1728B52AA6E4}">
                <adec:decorative xmlns:adec="http://schemas.microsoft.com/office/drawing/2017/decorative" val="1"/>
              </a:ext>
            </a:extLst>
          </p:cNvPr>
          <p:cNvSpPr/>
          <p:nvPr/>
        </p:nvSpPr>
        <p:spPr>
          <a:xfrm>
            <a:off x="11525514" y="2036473"/>
            <a:ext cx="215614" cy="986579"/>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8" name="TextBox 7">
            <a:extLst>
              <a:ext uri="{FF2B5EF4-FFF2-40B4-BE49-F238E27FC236}">
                <a16:creationId xmlns:a16="http://schemas.microsoft.com/office/drawing/2014/main" id="{C712FE18-06E0-9BF7-6422-9957D1388AE3}"/>
              </a:ext>
            </a:extLst>
          </p:cNvPr>
          <p:cNvSpPr txBox="1"/>
          <p:nvPr/>
        </p:nvSpPr>
        <p:spPr>
          <a:xfrm>
            <a:off x="5007054" y="2683510"/>
            <a:ext cx="734813" cy="307777"/>
          </a:xfrm>
          <a:prstGeom prst="rect">
            <a:avLst/>
          </a:prstGeom>
          <a:noFill/>
        </p:spPr>
        <p:txBody>
          <a:bodyPr wrap="square" rtlCol="0">
            <a:spAutoFit/>
          </a:bodyPr>
          <a:lstStyle/>
          <a:p>
            <a:pPr algn="ctr"/>
            <a:r>
              <a:rPr lang="en-GB" sz="1400" b="1" dirty="0">
                <a:solidFill>
                  <a:srgbClr val="5C5B5A"/>
                </a:solidFill>
                <a:latin typeface="Arial"/>
              </a:rPr>
              <a:t>48%</a:t>
            </a:r>
          </a:p>
        </p:txBody>
      </p:sp>
      <p:sp>
        <p:nvSpPr>
          <p:cNvPr id="9" name="Right Brace 8">
            <a:extLst>
              <a:ext uri="{FF2B5EF4-FFF2-40B4-BE49-F238E27FC236}">
                <a16:creationId xmlns:a16="http://schemas.microsoft.com/office/drawing/2014/main" id="{E7210515-2F47-1E18-A3F1-DBC546BA9D9D}"/>
              </a:ext>
              <a:ext uri="{C183D7F6-B498-43B3-948B-1728B52AA6E4}">
                <adec:decorative xmlns:adec="http://schemas.microsoft.com/office/drawing/2017/decorative" val="1"/>
              </a:ext>
            </a:extLst>
          </p:cNvPr>
          <p:cNvSpPr/>
          <p:nvPr/>
        </p:nvSpPr>
        <p:spPr>
          <a:xfrm>
            <a:off x="4899247" y="2034273"/>
            <a:ext cx="215614" cy="1595137"/>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0" name="TextBox 9">
            <a:extLst>
              <a:ext uri="{FF2B5EF4-FFF2-40B4-BE49-F238E27FC236}">
                <a16:creationId xmlns:a16="http://schemas.microsoft.com/office/drawing/2014/main" id="{69DC8AE0-32FD-6D1B-4E58-2C469F680498}"/>
              </a:ext>
            </a:extLst>
          </p:cNvPr>
          <p:cNvSpPr txBox="1"/>
          <p:nvPr/>
        </p:nvSpPr>
        <p:spPr>
          <a:xfrm>
            <a:off x="11644862" y="2382550"/>
            <a:ext cx="659321" cy="307777"/>
          </a:xfrm>
          <a:prstGeom prst="rect">
            <a:avLst/>
          </a:prstGeom>
          <a:noFill/>
        </p:spPr>
        <p:txBody>
          <a:bodyPr wrap="square" rtlCol="0">
            <a:spAutoFit/>
          </a:bodyPr>
          <a:lstStyle/>
          <a:p>
            <a:pPr algn="ctr"/>
            <a:r>
              <a:rPr lang="en-GB" sz="1400" b="1" dirty="0">
                <a:solidFill>
                  <a:srgbClr val="5C5B5A"/>
                </a:solidFill>
                <a:latin typeface="Arial"/>
              </a:rPr>
              <a:t>31%</a:t>
            </a:r>
          </a:p>
        </p:txBody>
      </p:sp>
      <p:sp>
        <p:nvSpPr>
          <p:cNvPr id="13" name="Footer Placeholder 4">
            <a:extLst>
              <a:ext uri="{FF2B5EF4-FFF2-40B4-BE49-F238E27FC236}">
                <a16:creationId xmlns:a16="http://schemas.microsoft.com/office/drawing/2014/main" id="{0B47C60C-AC66-2446-F95E-A802AD1ECB15}"/>
              </a:ext>
            </a:extLst>
          </p:cNvPr>
          <p:cNvSpPr txBox="1">
            <a:spLocks/>
          </p:cNvSpPr>
          <p:nvPr/>
        </p:nvSpPr>
        <p:spPr>
          <a:xfrm>
            <a:off x="391549" y="6370972"/>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LA7. Thinking about where you live, how satisfied or dissatisfied are you with your experience of the following in your local area?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solidFill>
                  <a:srgbClr val="FFFFFF">
                    <a:lumMod val="50000"/>
                  </a:srgbClr>
                </a:solidFill>
                <a:latin typeface="Arial"/>
                <a:cs typeface="Arial" panose="020B0604020202020204" pitchFamily="34" charset="0"/>
              </a:rPr>
              <a:t>Unweighted base: All respondents Survey 7, 1488</a:t>
            </a:r>
            <a:endParaRPr kumimoji="0" lang="en-GB" sz="1000" b="0" i="1" u="none" strike="noStrike" kern="1200" cap="none" spc="0" normalizeH="0" baseline="0" noProof="0" dirty="0">
              <a:ln>
                <a:noFill/>
              </a:ln>
              <a:solidFill>
                <a:srgbClr val="0039A6"/>
              </a:solidFill>
              <a:effectLst/>
              <a:uLnTx/>
              <a:uFillTx/>
              <a:latin typeface="Arial"/>
              <a:ea typeface="+mn-ea"/>
              <a:cs typeface="Arial" panose="020B0604020202020204" pitchFamily="34" charset="0"/>
            </a:endParaRPr>
          </a:p>
        </p:txBody>
      </p:sp>
      <p:sp>
        <p:nvSpPr>
          <p:cNvPr id="18" name="Title 17">
            <a:extLst>
              <a:ext uri="{FF2B5EF4-FFF2-40B4-BE49-F238E27FC236}">
                <a16:creationId xmlns:a16="http://schemas.microsoft.com/office/drawing/2014/main" id="{BC750069-C2D3-A72E-E5FF-ED8884158649}"/>
              </a:ext>
            </a:extLst>
          </p:cNvPr>
          <p:cNvSpPr txBox="1">
            <a:spLocks noGrp="1"/>
          </p:cNvSpPr>
          <p:nvPr>
            <p:ph type="title" idx="4294967295"/>
          </p:nvPr>
        </p:nvSpPr>
        <p:spPr>
          <a:xfrm>
            <a:off x="267724" y="160546"/>
            <a:ext cx="11590901"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5C5B5A"/>
                </a:solidFill>
                <a:effectLst/>
                <a:uLnTx/>
                <a:uFillTx/>
                <a:latin typeface="Arial"/>
                <a:ea typeface="+mn-ea"/>
                <a:cs typeface="+mn-cs"/>
              </a:rPr>
              <a:t>Just 65% of residents are satisfied with the </a:t>
            </a:r>
            <a:r>
              <a:rPr kumimoji="0" lang="en-GB" sz="1800" b="1" i="0" u="none" strike="noStrike" kern="1200" cap="none" spc="0" normalizeH="0" baseline="0" noProof="0" dirty="0">
                <a:ln>
                  <a:noFill/>
                </a:ln>
                <a:solidFill>
                  <a:srgbClr val="009690"/>
                </a:solidFill>
                <a:effectLst/>
                <a:uLnTx/>
                <a:uFillTx/>
                <a:latin typeface="Arial"/>
                <a:ea typeface="+mn-ea"/>
                <a:cs typeface="+mn-cs"/>
              </a:rPr>
              <a:t>availability of public transport </a:t>
            </a:r>
            <a:r>
              <a:rPr kumimoji="0" lang="en-GB" sz="1800" b="1" i="0" u="none" strike="noStrike" kern="1200" cap="none" spc="0" normalizeH="0" baseline="0" noProof="0" dirty="0">
                <a:ln>
                  <a:noFill/>
                </a:ln>
                <a:solidFill>
                  <a:srgbClr val="5C5B5A"/>
                </a:solidFill>
                <a:effectLst/>
                <a:uLnTx/>
                <a:uFillTx/>
                <a:latin typeface="Arial"/>
                <a:ea typeface="+mn-ea"/>
                <a:cs typeface="+mn-cs"/>
              </a:rPr>
              <a:t>in their local area, with 58% being satisfied with the </a:t>
            </a:r>
            <a:r>
              <a:rPr kumimoji="0" lang="en-GB" sz="1800" b="1" i="0" u="none" strike="noStrike" kern="1200" cap="none" spc="0" normalizeH="0" baseline="0" noProof="0" dirty="0">
                <a:ln>
                  <a:noFill/>
                </a:ln>
                <a:solidFill>
                  <a:srgbClr val="009690"/>
                </a:solidFill>
                <a:effectLst/>
                <a:uLnTx/>
                <a:uFillTx/>
                <a:latin typeface="Arial"/>
                <a:ea typeface="+mn-ea"/>
                <a:cs typeface="+mn-cs"/>
              </a:rPr>
              <a:t>bus services </a:t>
            </a:r>
            <a:r>
              <a:rPr kumimoji="0" lang="en-GB" sz="1800" b="1" i="0" u="none" strike="noStrike" kern="1200" cap="none" spc="0" normalizeH="0" baseline="0" noProof="0" dirty="0">
                <a:ln>
                  <a:noFill/>
                </a:ln>
                <a:solidFill>
                  <a:srgbClr val="5C5B5A"/>
                </a:solidFill>
                <a:effectLst/>
                <a:uLnTx/>
                <a:uFillTx/>
                <a:latin typeface="Arial"/>
                <a:ea typeface="+mn-ea"/>
                <a:cs typeface="+mn-cs"/>
              </a:rPr>
              <a:t>(58%) in their local area. Around a third of residents are satisfied with the </a:t>
            </a:r>
            <a:r>
              <a:rPr kumimoji="0" lang="en-GB" sz="1800" b="1" i="0" u="none" strike="noStrike" kern="1200" cap="none" spc="0" normalizeH="0" baseline="0" noProof="0" dirty="0">
                <a:ln>
                  <a:noFill/>
                </a:ln>
                <a:solidFill>
                  <a:srgbClr val="009690"/>
                </a:solidFill>
                <a:effectLst/>
                <a:uLnTx/>
                <a:uFillTx/>
                <a:latin typeface="Arial"/>
                <a:ea typeface="+mn-ea"/>
                <a:cs typeface="+mn-cs"/>
              </a:rPr>
              <a:t>conditions of roads </a:t>
            </a:r>
            <a:r>
              <a:rPr kumimoji="0" lang="en-GB" sz="1800" b="1" i="0" u="none" strike="noStrike" kern="1200" cap="none" spc="0" normalizeH="0" baseline="0" noProof="0" dirty="0">
                <a:ln>
                  <a:noFill/>
                </a:ln>
                <a:solidFill>
                  <a:srgbClr val="5C5B5A"/>
                </a:solidFill>
                <a:effectLst/>
                <a:uLnTx/>
                <a:uFillTx/>
                <a:latin typeface="Arial"/>
                <a:ea typeface="+mn-ea"/>
                <a:cs typeface="+mn-cs"/>
              </a:rPr>
              <a:t>(32%) and the </a:t>
            </a:r>
            <a:r>
              <a:rPr kumimoji="0" lang="en-GB" sz="1800" b="1" i="0" u="none" strike="noStrike" kern="1200" cap="none" spc="0" normalizeH="0" baseline="0" noProof="0" dirty="0">
                <a:ln>
                  <a:noFill/>
                </a:ln>
                <a:solidFill>
                  <a:srgbClr val="009690"/>
                </a:solidFill>
                <a:effectLst/>
                <a:uLnTx/>
                <a:uFillTx/>
                <a:latin typeface="Arial"/>
                <a:ea typeface="+mn-ea"/>
                <a:cs typeface="+mn-cs"/>
              </a:rPr>
              <a:t>cycle lanes / routes </a:t>
            </a:r>
            <a:r>
              <a:rPr kumimoji="0" lang="en-GB" sz="1800" b="1" i="0" u="none" strike="noStrike" kern="1200" cap="none" spc="0" normalizeH="0" baseline="0" noProof="0" dirty="0">
                <a:ln>
                  <a:noFill/>
                </a:ln>
                <a:solidFill>
                  <a:srgbClr val="5C5B5A"/>
                </a:solidFill>
                <a:effectLst/>
                <a:uLnTx/>
                <a:uFillTx/>
                <a:latin typeface="Arial"/>
                <a:ea typeface="+mn-ea"/>
                <a:cs typeface="+mn-cs"/>
              </a:rPr>
              <a:t>(34%)</a:t>
            </a:r>
          </a:p>
        </p:txBody>
      </p:sp>
      <p:sp>
        <p:nvSpPr>
          <p:cNvPr id="14" name="Right Brace 13">
            <a:extLst>
              <a:ext uri="{FF2B5EF4-FFF2-40B4-BE49-F238E27FC236}">
                <a16:creationId xmlns:a16="http://schemas.microsoft.com/office/drawing/2014/main" id="{8C100656-6B83-4BD3-91E2-6779E622AEC0}"/>
              </a:ext>
              <a:ext uri="{C183D7F6-B498-43B3-948B-1728B52AA6E4}">
                <adec:decorative xmlns:adec="http://schemas.microsoft.com/office/drawing/2017/decorative" val="1"/>
              </a:ext>
            </a:extLst>
          </p:cNvPr>
          <p:cNvSpPr/>
          <p:nvPr/>
        </p:nvSpPr>
        <p:spPr>
          <a:xfrm>
            <a:off x="3227159" y="2037185"/>
            <a:ext cx="176910" cy="1830727"/>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5" name="TextBox 14">
            <a:extLst>
              <a:ext uri="{FF2B5EF4-FFF2-40B4-BE49-F238E27FC236}">
                <a16:creationId xmlns:a16="http://schemas.microsoft.com/office/drawing/2014/main" id="{710E3A62-2DAC-4574-801B-D2DDBD6EE024}"/>
              </a:ext>
            </a:extLst>
          </p:cNvPr>
          <p:cNvSpPr txBox="1"/>
          <p:nvPr/>
        </p:nvSpPr>
        <p:spPr>
          <a:xfrm>
            <a:off x="3375882" y="2773338"/>
            <a:ext cx="603706" cy="307777"/>
          </a:xfrm>
          <a:prstGeom prst="rect">
            <a:avLst/>
          </a:prstGeom>
          <a:noFill/>
        </p:spPr>
        <p:txBody>
          <a:bodyPr wrap="square" rtlCol="0">
            <a:spAutoFit/>
          </a:bodyPr>
          <a:lstStyle/>
          <a:p>
            <a:pPr algn="ctr"/>
            <a:r>
              <a:rPr lang="en-GB" sz="1400" b="1" dirty="0">
                <a:solidFill>
                  <a:srgbClr val="5C5B5A"/>
                </a:solidFill>
                <a:latin typeface="Arial"/>
              </a:rPr>
              <a:t>57%</a:t>
            </a:r>
          </a:p>
        </p:txBody>
      </p:sp>
      <p:sp>
        <p:nvSpPr>
          <p:cNvPr id="2" name="Right Brace 1">
            <a:extLst>
              <a:ext uri="{FF2B5EF4-FFF2-40B4-BE49-F238E27FC236}">
                <a16:creationId xmlns:a16="http://schemas.microsoft.com/office/drawing/2014/main" id="{AE6DADAE-B9B2-31CE-F8DA-FB9E25788586}"/>
              </a:ext>
              <a:ext uri="{C183D7F6-B498-43B3-948B-1728B52AA6E4}">
                <adec:decorative xmlns:adec="http://schemas.microsoft.com/office/drawing/2017/decorative" val="1"/>
              </a:ext>
            </a:extLst>
          </p:cNvPr>
          <p:cNvSpPr/>
          <p:nvPr/>
        </p:nvSpPr>
        <p:spPr>
          <a:xfrm>
            <a:off x="9866566" y="2019056"/>
            <a:ext cx="228135" cy="1117256"/>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3" name="TextBox 2">
            <a:extLst>
              <a:ext uri="{FF2B5EF4-FFF2-40B4-BE49-F238E27FC236}">
                <a16:creationId xmlns:a16="http://schemas.microsoft.com/office/drawing/2014/main" id="{3335B505-43FD-E141-BD05-740D1DD913B5}"/>
              </a:ext>
            </a:extLst>
          </p:cNvPr>
          <p:cNvSpPr txBox="1"/>
          <p:nvPr/>
        </p:nvSpPr>
        <p:spPr>
          <a:xfrm>
            <a:off x="9980633" y="2423795"/>
            <a:ext cx="734813" cy="307777"/>
          </a:xfrm>
          <a:prstGeom prst="rect">
            <a:avLst/>
          </a:prstGeom>
          <a:noFill/>
        </p:spPr>
        <p:txBody>
          <a:bodyPr wrap="square" rtlCol="0">
            <a:spAutoFit/>
          </a:bodyPr>
          <a:lstStyle/>
          <a:p>
            <a:pPr algn="ctr"/>
            <a:r>
              <a:rPr lang="en-GB" sz="1400" b="1" dirty="0">
                <a:solidFill>
                  <a:srgbClr val="5C5B5A"/>
                </a:solidFill>
                <a:latin typeface="Arial"/>
              </a:rPr>
              <a:t>34%</a:t>
            </a:r>
          </a:p>
        </p:txBody>
      </p:sp>
      <p:sp>
        <p:nvSpPr>
          <p:cNvPr id="11" name="Right Brace 10">
            <a:extLst>
              <a:ext uri="{FF2B5EF4-FFF2-40B4-BE49-F238E27FC236}">
                <a16:creationId xmlns:a16="http://schemas.microsoft.com/office/drawing/2014/main" id="{CA14E5CB-EB3C-2770-3559-2E237AAF17A3}"/>
              </a:ext>
              <a:ext uri="{C183D7F6-B498-43B3-948B-1728B52AA6E4}">
                <adec:decorative xmlns:adec="http://schemas.microsoft.com/office/drawing/2017/decorative" val="1"/>
              </a:ext>
            </a:extLst>
          </p:cNvPr>
          <p:cNvSpPr/>
          <p:nvPr/>
        </p:nvSpPr>
        <p:spPr>
          <a:xfrm>
            <a:off x="6551725" y="2037187"/>
            <a:ext cx="176910" cy="1472368"/>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2" name="TextBox 11">
            <a:extLst>
              <a:ext uri="{FF2B5EF4-FFF2-40B4-BE49-F238E27FC236}">
                <a16:creationId xmlns:a16="http://schemas.microsoft.com/office/drawing/2014/main" id="{12757AF0-2D66-F2A8-1580-C93BBB621C6D}"/>
              </a:ext>
            </a:extLst>
          </p:cNvPr>
          <p:cNvSpPr txBox="1"/>
          <p:nvPr/>
        </p:nvSpPr>
        <p:spPr>
          <a:xfrm>
            <a:off x="6606317" y="2618024"/>
            <a:ext cx="734813" cy="307777"/>
          </a:xfrm>
          <a:prstGeom prst="rect">
            <a:avLst/>
          </a:prstGeom>
          <a:noFill/>
        </p:spPr>
        <p:txBody>
          <a:bodyPr wrap="square" rtlCol="0">
            <a:spAutoFit/>
          </a:bodyPr>
          <a:lstStyle/>
          <a:p>
            <a:pPr algn="ctr"/>
            <a:r>
              <a:rPr lang="en-GB" sz="1400" b="1" dirty="0">
                <a:solidFill>
                  <a:srgbClr val="5C5B5A"/>
                </a:solidFill>
                <a:latin typeface="Arial"/>
              </a:rPr>
              <a:t>46%</a:t>
            </a:r>
          </a:p>
        </p:txBody>
      </p:sp>
      <p:sp>
        <p:nvSpPr>
          <p:cNvPr id="40" name="TextBox 39">
            <a:extLst>
              <a:ext uri="{FF2B5EF4-FFF2-40B4-BE49-F238E27FC236}">
                <a16:creationId xmlns:a16="http://schemas.microsoft.com/office/drawing/2014/main" id="{758782F5-03C0-C5EB-6FBB-905D6BA8EFA9}"/>
              </a:ext>
            </a:extLst>
          </p:cNvPr>
          <p:cNvSpPr txBox="1"/>
          <p:nvPr/>
        </p:nvSpPr>
        <p:spPr>
          <a:xfrm>
            <a:off x="1667981" y="2925802"/>
            <a:ext cx="734813" cy="307777"/>
          </a:xfrm>
          <a:prstGeom prst="rect">
            <a:avLst/>
          </a:prstGeom>
          <a:noFill/>
        </p:spPr>
        <p:txBody>
          <a:bodyPr wrap="square" rtlCol="0">
            <a:spAutoFit/>
          </a:bodyPr>
          <a:lstStyle/>
          <a:p>
            <a:pPr algn="ctr"/>
            <a:r>
              <a:rPr lang="en-GB" sz="1400" b="1" dirty="0">
                <a:solidFill>
                  <a:srgbClr val="5C5B5A"/>
                </a:solidFill>
                <a:latin typeface="Arial"/>
              </a:rPr>
              <a:t>65%</a:t>
            </a:r>
          </a:p>
        </p:txBody>
      </p:sp>
      <p:sp>
        <p:nvSpPr>
          <p:cNvPr id="41" name="Right Brace 40">
            <a:extLst>
              <a:ext uri="{FF2B5EF4-FFF2-40B4-BE49-F238E27FC236}">
                <a16:creationId xmlns:a16="http://schemas.microsoft.com/office/drawing/2014/main" id="{6C306B29-FA70-DCD3-EB48-38A5C2E45613}"/>
              </a:ext>
              <a:ext uri="{C183D7F6-B498-43B3-948B-1728B52AA6E4}">
                <adec:decorative xmlns:adec="http://schemas.microsoft.com/office/drawing/2017/decorative" val="1"/>
              </a:ext>
            </a:extLst>
          </p:cNvPr>
          <p:cNvSpPr/>
          <p:nvPr/>
        </p:nvSpPr>
        <p:spPr>
          <a:xfrm>
            <a:off x="1574324" y="2034273"/>
            <a:ext cx="215615" cy="2107959"/>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42" name="TextBox 41">
            <a:extLst>
              <a:ext uri="{FF2B5EF4-FFF2-40B4-BE49-F238E27FC236}">
                <a16:creationId xmlns:a16="http://schemas.microsoft.com/office/drawing/2014/main" id="{A42AE8FE-F05A-5F0F-ADB1-E05E36A500E2}"/>
              </a:ext>
            </a:extLst>
          </p:cNvPr>
          <p:cNvSpPr txBox="1"/>
          <p:nvPr/>
        </p:nvSpPr>
        <p:spPr>
          <a:xfrm>
            <a:off x="1600306" y="1370900"/>
            <a:ext cx="5161991" cy="3231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1" i="0" strike="noStrike" kern="1200" cap="none" spc="0" normalizeH="0" baseline="0" noProof="0" dirty="0">
                <a:ln>
                  <a:noFill/>
                </a:ln>
                <a:solidFill>
                  <a:srgbClr val="5C5B5A"/>
                </a:solidFill>
                <a:effectLst/>
                <a:uLnTx/>
                <a:uFillTx/>
                <a:latin typeface="Arial"/>
                <a:ea typeface="+mn-ea"/>
                <a:cs typeface="+mn-cs"/>
              </a:rPr>
              <a:t>Level of satisfaction with transport and travel facilities</a:t>
            </a:r>
          </a:p>
        </p:txBody>
      </p:sp>
      <p:sp>
        <p:nvSpPr>
          <p:cNvPr id="16" name="TextBox 15">
            <a:extLst>
              <a:ext uri="{FF2B5EF4-FFF2-40B4-BE49-F238E27FC236}">
                <a16:creationId xmlns:a16="http://schemas.microsoft.com/office/drawing/2014/main" id="{C4F66028-7125-2F2C-3FD1-A09F6F6B81B8}"/>
              </a:ext>
            </a:extLst>
          </p:cNvPr>
          <p:cNvSpPr txBox="1"/>
          <p:nvPr/>
        </p:nvSpPr>
        <p:spPr>
          <a:xfrm>
            <a:off x="6762297" y="1202764"/>
            <a:ext cx="5101251" cy="646331"/>
          </a:xfrm>
          <a:prstGeom prst="rect">
            <a:avLst/>
          </a:prstGeom>
          <a:noFill/>
          <a:ln>
            <a:solidFill>
              <a:srgbClr val="5C5B5A"/>
            </a:solidFill>
          </a:ln>
        </p:spPr>
        <p:txBody>
          <a:bodyPr wrap="square" rtlCol="0">
            <a:spAutoFit/>
          </a:bodyPr>
          <a:lstStyle/>
          <a:p>
            <a:pPr algn="ctr"/>
            <a:r>
              <a:rPr lang="en-GB" sz="1200" dirty="0">
                <a:solidFill>
                  <a:srgbClr val="5C5B5A"/>
                </a:solidFill>
                <a:latin typeface="Arial"/>
              </a:rPr>
              <a:t>Those aged 45-64 are significantly more likely to be dissatisfied with bus services (20%), train services (24%), conditions of roads (61%), conditions of pavements (39%) and availability of public transport (22%).</a:t>
            </a:r>
          </a:p>
        </p:txBody>
      </p:sp>
    </p:spTree>
    <p:extLst>
      <p:ext uri="{BB962C8B-B14F-4D97-AF65-F5344CB8AC3E}">
        <p14:creationId xmlns:p14="http://schemas.microsoft.com/office/powerpoint/2010/main" val="284869922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descr="Pie chart showing 79% agree that their local area is a place where people from different backgrounds get on well together, an increase from 75% in March. ">
            <a:extLst>
              <a:ext uri="{FF2B5EF4-FFF2-40B4-BE49-F238E27FC236}">
                <a16:creationId xmlns:a16="http://schemas.microsoft.com/office/drawing/2014/main" id="{E8F17911-9239-5613-7278-8FDDAED70ECC}"/>
              </a:ext>
            </a:extLst>
          </p:cNvPr>
          <p:cNvGraphicFramePr/>
          <p:nvPr>
            <p:extLst>
              <p:ext uri="{D42A27DB-BD31-4B8C-83A1-F6EECF244321}">
                <p14:modId xmlns:p14="http://schemas.microsoft.com/office/powerpoint/2010/main" val="2641338401"/>
              </p:ext>
            </p:extLst>
          </p:nvPr>
        </p:nvGraphicFramePr>
        <p:xfrm>
          <a:off x="240780" y="1273530"/>
          <a:ext cx="6002307" cy="443498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descr="Stacked bar chart showing the proportion of Greater Manchester residents who agree with statements about their community. 79% agree that if they needed help, there are people who would be there for them. 76% agree if they wanted company or to socialise there are people they could call. ">
            <a:extLst>
              <a:ext uri="{FF2B5EF4-FFF2-40B4-BE49-F238E27FC236}">
                <a16:creationId xmlns:a16="http://schemas.microsoft.com/office/drawing/2014/main" id="{3012065D-FAC3-7858-751F-722667B4E0E3}"/>
              </a:ext>
            </a:extLst>
          </p:cNvPr>
          <p:cNvGraphicFramePr/>
          <p:nvPr>
            <p:extLst>
              <p:ext uri="{D42A27DB-BD31-4B8C-83A1-F6EECF244321}">
                <p14:modId xmlns:p14="http://schemas.microsoft.com/office/powerpoint/2010/main" val="574980870"/>
              </p:ext>
            </p:extLst>
          </p:nvPr>
        </p:nvGraphicFramePr>
        <p:xfrm>
          <a:off x="3167467" y="1452967"/>
          <a:ext cx="8486775" cy="4749574"/>
        </p:xfrm>
        <a:graphic>
          <a:graphicData uri="http://schemas.openxmlformats.org/drawingml/2006/chart">
            <c:chart xmlns:c="http://schemas.openxmlformats.org/drawingml/2006/chart" xmlns:r="http://schemas.openxmlformats.org/officeDocument/2006/relationships" r:id="rId4"/>
          </a:graphicData>
        </a:graphic>
      </p:graphicFrame>
      <p:sp>
        <p:nvSpPr>
          <p:cNvPr id="14" name="Title 13"/>
          <p:cNvSpPr>
            <a:spLocks noGrp="1"/>
          </p:cNvSpPr>
          <p:nvPr>
            <p:ph type="title"/>
          </p:nvPr>
        </p:nvSpPr>
        <p:spPr>
          <a:xfrm>
            <a:off x="359757" y="164305"/>
            <a:ext cx="11483900" cy="830997"/>
          </a:xfrm>
        </p:spPr>
        <p:txBody>
          <a:bodyPr vert="horz" wrap="square" lIns="0" tIns="0" rIns="0" bIns="0" rtlCol="0" anchor="t" anchorCtr="0">
            <a:spAutoFit/>
          </a:bodyPr>
          <a:lstStyle/>
          <a:p>
            <a:pPr>
              <a:lnSpc>
                <a:spcPct val="100000"/>
              </a:lnSpc>
            </a:pPr>
            <a:r>
              <a:rPr lang="en-GB" sz="1800" b="1" dirty="0">
                <a:cs typeface="Calibri"/>
              </a:rPr>
              <a:t>Three quarters (79%) of respondents say that their local area is a place where </a:t>
            </a:r>
            <a:r>
              <a:rPr lang="en-GB" sz="1800" b="1" dirty="0">
                <a:solidFill>
                  <a:srgbClr val="388A8C"/>
                </a:solidFill>
                <a:cs typeface="Calibri"/>
              </a:rPr>
              <a:t>people from different backgrounds get on well together</a:t>
            </a:r>
            <a:r>
              <a:rPr lang="en-GB" sz="1800" b="1" dirty="0">
                <a:cs typeface="Calibri"/>
              </a:rPr>
              <a:t>. A similar proportion of respondents say that if they needed help, there are people who would be there (79%) and that they have people to socialise with (76%)</a:t>
            </a:r>
          </a:p>
        </p:txBody>
      </p:sp>
      <p:sp>
        <p:nvSpPr>
          <p:cNvPr id="27" name="TextBox 26">
            <a:extLst>
              <a:ext uri="{FF2B5EF4-FFF2-40B4-BE49-F238E27FC236}">
                <a16:creationId xmlns:a16="http://schemas.microsoft.com/office/drawing/2014/main" id="{8F4A9E68-6AB0-4D51-AE80-1E43340FC2A7}"/>
              </a:ext>
            </a:extLst>
          </p:cNvPr>
          <p:cNvSpPr txBox="1"/>
          <p:nvPr/>
        </p:nvSpPr>
        <p:spPr>
          <a:xfrm>
            <a:off x="847196" y="1144702"/>
            <a:ext cx="4789471"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500" b="1" dirty="0">
                <a:solidFill>
                  <a:srgbClr val="5C5B5A"/>
                </a:solidFill>
                <a:latin typeface="Arial"/>
              </a:rPr>
              <a:t>My l</a:t>
            </a:r>
            <a:r>
              <a:rPr kumimoji="0" lang="en-GB" sz="1500" b="1" i="0" strike="noStrike" kern="1200" cap="none" spc="0" normalizeH="0" baseline="0" noProof="0" dirty="0">
                <a:ln>
                  <a:noFill/>
                </a:ln>
                <a:solidFill>
                  <a:srgbClr val="5C5B5A"/>
                </a:solidFill>
                <a:effectLst/>
                <a:uLnTx/>
                <a:uFillTx/>
                <a:latin typeface="Arial"/>
                <a:ea typeface="+mn-ea"/>
                <a:cs typeface="+mn-cs"/>
              </a:rPr>
              <a:t>ocal area is a place where people from different backgrounds get on well together </a:t>
            </a:r>
          </a:p>
        </p:txBody>
      </p:sp>
      <p:sp>
        <p:nvSpPr>
          <p:cNvPr id="3" name="TextBox 2">
            <a:extLst>
              <a:ext uri="{FF2B5EF4-FFF2-40B4-BE49-F238E27FC236}">
                <a16:creationId xmlns:a16="http://schemas.microsoft.com/office/drawing/2014/main" id="{933E3C96-4B6A-D464-66FA-B268A9BD4A5C}"/>
              </a:ext>
              <a:ext uri="{C183D7F6-B498-43B3-948B-1728B52AA6E4}">
                <adec:decorative xmlns:adec="http://schemas.microsoft.com/office/drawing/2017/decorative" val="1"/>
              </a:ext>
            </a:extLst>
          </p:cNvPr>
          <p:cNvSpPr txBox="1"/>
          <p:nvPr/>
        </p:nvSpPr>
        <p:spPr>
          <a:xfrm>
            <a:off x="2887053" y="2843419"/>
            <a:ext cx="820738" cy="769441"/>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5C5B5A"/>
                </a:solidFill>
                <a:effectLst/>
                <a:uLnTx/>
                <a:uFillTx/>
                <a:latin typeface="Arial"/>
                <a:ea typeface="+mn-ea"/>
                <a:cs typeface="+mn-cs"/>
              </a:rPr>
              <a:t>79%</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b="1" dirty="0">
                <a:solidFill>
                  <a:srgbClr val="5C5B5A"/>
                </a:solidFill>
                <a:latin typeface="Arial"/>
              </a:rPr>
              <a:t>agree</a:t>
            </a:r>
            <a:endParaRPr kumimoji="0" lang="en-GB" sz="1600" b="1" i="0" u="none" strike="noStrike" kern="1200" cap="none" spc="0" normalizeH="0" baseline="0" noProof="0" dirty="0">
              <a:ln>
                <a:noFill/>
              </a:ln>
              <a:solidFill>
                <a:srgbClr val="5C5B5A"/>
              </a:solidFill>
              <a:effectLst/>
              <a:uLnTx/>
              <a:uFillTx/>
              <a:latin typeface="Arial"/>
              <a:ea typeface="+mn-ea"/>
              <a:cs typeface="+mn-cs"/>
            </a:endParaRPr>
          </a:p>
        </p:txBody>
      </p:sp>
      <p:graphicFrame>
        <p:nvGraphicFramePr>
          <p:cNvPr id="20" name="Table 2">
            <a:extLst>
              <a:ext uri="{FF2B5EF4-FFF2-40B4-BE49-F238E27FC236}">
                <a16:creationId xmlns:a16="http://schemas.microsoft.com/office/drawing/2014/main" id="{0B824F8B-AE05-433A-BCC2-079B42B56CBE}"/>
              </a:ext>
            </a:extLst>
          </p:cNvPr>
          <p:cNvGraphicFramePr>
            <a:graphicFrameLocks noGrp="1"/>
          </p:cNvGraphicFramePr>
          <p:nvPr>
            <p:extLst>
              <p:ext uri="{D42A27DB-BD31-4B8C-83A1-F6EECF244321}">
                <p14:modId xmlns:p14="http://schemas.microsoft.com/office/powerpoint/2010/main" val="911005591"/>
              </p:ext>
            </p:extLst>
          </p:nvPr>
        </p:nvGraphicFramePr>
        <p:xfrm>
          <a:off x="151883" y="5064347"/>
          <a:ext cx="5661919" cy="1130525"/>
        </p:xfrm>
        <a:graphic>
          <a:graphicData uri="http://schemas.openxmlformats.org/drawingml/2006/table">
            <a:tbl>
              <a:tblPr firstRow="1">
                <a:tableStyleId>{5940675A-B579-460E-94D1-54222C63F5DA}</a:tableStyleId>
              </a:tblPr>
              <a:tblGrid>
                <a:gridCol w="2565919">
                  <a:extLst>
                    <a:ext uri="{9D8B030D-6E8A-4147-A177-3AD203B41FA5}">
                      <a16:colId xmlns:a16="http://schemas.microsoft.com/office/drawing/2014/main" val="53423877"/>
                    </a:ext>
                  </a:extLst>
                </a:gridCol>
                <a:gridCol w="1548000">
                  <a:extLst>
                    <a:ext uri="{9D8B030D-6E8A-4147-A177-3AD203B41FA5}">
                      <a16:colId xmlns:a16="http://schemas.microsoft.com/office/drawing/2014/main" val="1982679651"/>
                    </a:ext>
                  </a:extLst>
                </a:gridCol>
                <a:gridCol w="1548000">
                  <a:extLst>
                    <a:ext uri="{9D8B030D-6E8A-4147-A177-3AD203B41FA5}">
                      <a16:colId xmlns:a16="http://schemas.microsoft.com/office/drawing/2014/main" val="3549345334"/>
                    </a:ext>
                  </a:extLst>
                </a:gridCol>
              </a:tblGrid>
              <a:tr h="536165">
                <a:tc>
                  <a:txBody>
                    <a:bodyPr/>
                    <a:lstStyle/>
                    <a:p>
                      <a:pPr algn="ctr"/>
                      <a:endParaRPr lang="en-GB" sz="1100" kern="1200" dirty="0"/>
                    </a:p>
                  </a:txBody>
                  <a:tcPr anchor="ctr"/>
                </a:tc>
                <a:tc>
                  <a:txBody>
                    <a:bodyPr/>
                    <a:lstStyle/>
                    <a:p>
                      <a:pPr algn="ctr"/>
                      <a:r>
                        <a:rPr lang="en-GB" sz="1100" dirty="0"/>
                        <a:t>GM Residents’ Survey (March ‘23)</a:t>
                      </a:r>
                    </a:p>
                  </a:txBody>
                  <a:tcPr anchor="ctr"/>
                </a:tc>
                <a:tc>
                  <a:txBody>
                    <a:bodyPr/>
                    <a:lstStyle/>
                    <a:p>
                      <a:pPr algn="ctr"/>
                      <a:r>
                        <a:rPr lang="en-GB" sz="1100" dirty="0"/>
                        <a:t>DCMS Community Life Survey (2021/22)</a:t>
                      </a:r>
                    </a:p>
                  </a:txBody>
                  <a:tcPr anchor="ctr"/>
                </a:tc>
                <a:extLst>
                  <a:ext uri="{0D108BD9-81ED-4DB2-BD59-A6C34878D82A}">
                    <a16:rowId xmlns:a16="http://schemas.microsoft.com/office/drawing/2014/main" val="1409428657"/>
                  </a:ext>
                </a:extLst>
              </a:tr>
              <a:tr h="417017">
                <a:tc>
                  <a:txBody>
                    <a:bodyPr/>
                    <a:lstStyle/>
                    <a:p>
                      <a:pPr marL="0" algn="ctr" rtl="0" eaLnBrk="1" latinLnBrk="0" hangingPunct="1"/>
                      <a:r>
                        <a:rPr lang="en-GB" sz="1100" kern="1200" dirty="0"/>
                        <a:t>% who agree that their local area is a place where people from different backgrounds get on well together </a:t>
                      </a:r>
                      <a:endParaRPr lang="en-GB" sz="1100" kern="1200" dirty="0">
                        <a:solidFill>
                          <a:schemeClr val="dk1"/>
                        </a:solidFill>
                        <a:latin typeface="+mn-lt"/>
                        <a:ea typeface="+mn-ea"/>
                        <a:cs typeface="+mn-cs"/>
                      </a:endParaRPr>
                    </a:p>
                  </a:txBody>
                  <a:tcPr anchor="ctr"/>
                </a:tc>
                <a:tc>
                  <a:txBody>
                    <a:bodyPr/>
                    <a:lstStyle/>
                    <a:p>
                      <a:pPr algn="ctr"/>
                      <a:r>
                        <a:rPr lang="en-GB" sz="1100" dirty="0"/>
                        <a:t>75%</a:t>
                      </a:r>
                    </a:p>
                  </a:txBody>
                  <a:tcPr anchor="ctr"/>
                </a:tc>
                <a:tc>
                  <a:txBody>
                    <a:bodyPr/>
                    <a:lstStyle/>
                    <a:p>
                      <a:pPr algn="ctr"/>
                      <a:r>
                        <a:rPr lang="en-GB" sz="1100" dirty="0"/>
                        <a:t>84%</a:t>
                      </a:r>
                    </a:p>
                  </a:txBody>
                  <a:tcPr anchor="ctr"/>
                </a:tc>
                <a:extLst>
                  <a:ext uri="{0D108BD9-81ED-4DB2-BD59-A6C34878D82A}">
                    <a16:rowId xmlns:a16="http://schemas.microsoft.com/office/drawing/2014/main" val="1954909866"/>
                  </a:ext>
                </a:extLst>
              </a:tr>
            </a:tbl>
          </a:graphicData>
        </a:graphic>
      </p:graphicFrame>
      <p:sp>
        <p:nvSpPr>
          <p:cNvPr id="23" name="Footer Placeholder 4">
            <a:extLst>
              <a:ext uri="{FF2B5EF4-FFF2-40B4-BE49-F238E27FC236}">
                <a16:creationId xmlns:a16="http://schemas.microsoft.com/office/drawing/2014/main" id="{BD24FF10-0D0E-45CB-AE3C-FB09009413E5}"/>
              </a:ext>
            </a:extLst>
          </p:cNvPr>
          <p:cNvSpPr txBox="1">
            <a:spLocks/>
          </p:cNvSpPr>
          <p:nvPr/>
        </p:nvSpPr>
        <p:spPr>
          <a:xfrm>
            <a:off x="537425" y="6351652"/>
            <a:ext cx="11016521" cy="53009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LA6. To what extent do you agree or disagree with the following statements about your local area? </a:t>
            </a:r>
            <a:r>
              <a:rPr lang="en-GB" sz="1000" dirty="0">
                <a:solidFill>
                  <a:srgbClr val="FFFFFF">
                    <a:lumMod val="50000"/>
                  </a:srgbClr>
                </a:solidFill>
                <a:latin typeface="Arial"/>
                <a:cs typeface="Arial" panose="020B0604020202020204" pitchFamily="34" charset="0"/>
              </a:rPr>
              <a:t>Unweighted base: All respondents Survey 7, 1488 (Valid responses)</a:t>
            </a: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 Only valid responses shown. The codes ‘There are too few people in the local area’ and ‘People in this area are all of the same background’ have been removed from this chart for visual purposes, meaning chart doesn’t add up to 100%</a:t>
            </a:r>
            <a:endParaRPr kumimoji="0" lang="en-GB" sz="1000" b="0" i="1" u="none" strike="noStrike" kern="1200" cap="none" spc="0" normalizeH="0" baseline="0" noProof="0" dirty="0">
              <a:ln>
                <a:noFill/>
              </a:ln>
              <a:solidFill>
                <a:srgbClr val="0039A6"/>
              </a:solidFill>
              <a:effectLst/>
              <a:uLnTx/>
              <a:uFillTx/>
              <a:latin typeface="Arial"/>
              <a:ea typeface="+mn-ea"/>
              <a:cs typeface="Arial" panose="020B0604020202020204" pitchFamily="34" charset="0"/>
            </a:endParaRPr>
          </a:p>
        </p:txBody>
      </p:sp>
      <p:sp>
        <p:nvSpPr>
          <p:cNvPr id="19" name="Slide Number Placeholder 4">
            <a:extLst>
              <a:ext uri="{FF2B5EF4-FFF2-40B4-BE49-F238E27FC236}">
                <a16:creationId xmlns:a16="http://schemas.microsoft.com/office/drawing/2014/main" id="{5A608B4B-B225-4410-B793-22CBFAF2FBF4}"/>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62</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6" name="TextBox 5">
            <a:extLst>
              <a:ext uri="{FF2B5EF4-FFF2-40B4-BE49-F238E27FC236}">
                <a16:creationId xmlns:a16="http://schemas.microsoft.com/office/drawing/2014/main" id="{9B3CE11C-F755-D42A-840B-A38DC89625D3}"/>
              </a:ext>
            </a:extLst>
          </p:cNvPr>
          <p:cNvSpPr txBox="1"/>
          <p:nvPr/>
        </p:nvSpPr>
        <p:spPr>
          <a:xfrm>
            <a:off x="3707791" y="2502145"/>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bg1"/>
                </a:solidFill>
                <a:latin typeface="Arial" panose="020B0604020202020204"/>
              </a:rPr>
              <a:t>(+1</a:t>
            </a: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pp)</a:t>
            </a:r>
          </a:p>
        </p:txBody>
      </p:sp>
      <p:sp>
        <p:nvSpPr>
          <p:cNvPr id="7" name="TextBox 6">
            <a:extLst>
              <a:ext uri="{FF2B5EF4-FFF2-40B4-BE49-F238E27FC236}">
                <a16:creationId xmlns:a16="http://schemas.microsoft.com/office/drawing/2014/main" id="{B31E4CBD-3AF4-4322-0AB1-85762EB8CFD4}"/>
              </a:ext>
            </a:extLst>
          </p:cNvPr>
          <p:cNvSpPr txBox="1"/>
          <p:nvPr/>
        </p:nvSpPr>
        <p:spPr>
          <a:xfrm>
            <a:off x="2738825" y="2267286"/>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bg1"/>
                </a:solidFill>
                <a:latin typeface="Arial" panose="020B0604020202020204"/>
              </a:rPr>
              <a:t>(+1</a:t>
            </a: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pp)</a:t>
            </a:r>
          </a:p>
        </p:txBody>
      </p:sp>
      <p:sp>
        <p:nvSpPr>
          <p:cNvPr id="8" name="TextBox 7">
            <a:extLst>
              <a:ext uri="{FF2B5EF4-FFF2-40B4-BE49-F238E27FC236}">
                <a16:creationId xmlns:a16="http://schemas.microsoft.com/office/drawing/2014/main" id="{F7D22EF3-05A2-FD3C-C8C3-937F81BF1446}"/>
              </a:ext>
            </a:extLst>
          </p:cNvPr>
          <p:cNvSpPr txBox="1"/>
          <p:nvPr/>
        </p:nvSpPr>
        <p:spPr>
          <a:xfrm>
            <a:off x="2863671" y="4426130"/>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bg1"/>
                </a:solidFill>
                <a:latin typeface="Arial" panose="020B0604020202020204"/>
              </a:rPr>
              <a:t>(+3</a:t>
            </a: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pp)</a:t>
            </a:r>
          </a:p>
        </p:txBody>
      </p:sp>
      <p:sp>
        <p:nvSpPr>
          <p:cNvPr id="9" name="TextBox 8">
            <a:extLst>
              <a:ext uri="{FF2B5EF4-FFF2-40B4-BE49-F238E27FC236}">
                <a16:creationId xmlns:a16="http://schemas.microsoft.com/office/drawing/2014/main" id="{42F89A80-03FE-27CE-0C3F-F185F0AE39E8}"/>
              </a:ext>
            </a:extLst>
          </p:cNvPr>
          <p:cNvSpPr txBox="1"/>
          <p:nvPr/>
        </p:nvSpPr>
        <p:spPr>
          <a:xfrm>
            <a:off x="2944415" y="3566144"/>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tx1">
                    <a:lumMod val="65000"/>
                    <a:lumOff val="35000"/>
                  </a:schemeClr>
                </a:solidFill>
                <a:latin typeface="Arial" panose="020B0604020202020204"/>
              </a:rPr>
              <a:t>(+4pp</a:t>
            </a:r>
            <a:r>
              <a:rPr kumimoji="0" lang="en-GB" sz="1100" b="0" i="0" u="none" strike="noStrike" kern="1200" cap="none" spc="0" normalizeH="0" baseline="0" noProof="0" dirty="0">
                <a:ln>
                  <a:noFill/>
                </a:ln>
                <a:solidFill>
                  <a:schemeClr val="tx1">
                    <a:lumMod val="65000"/>
                    <a:lumOff val="35000"/>
                  </a:schemeClr>
                </a:solidFill>
                <a:effectLst/>
                <a:uLnTx/>
                <a:uFillTx/>
                <a:latin typeface="Arial" panose="020B0604020202020204"/>
                <a:ea typeface="+mn-ea"/>
                <a:cs typeface="+mn-cs"/>
              </a:rPr>
              <a:t>)</a:t>
            </a:r>
          </a:p>
        </p:txBody>
      </p:sp>
      <p:sp>
        <p:nvSpPr>
          <p:cNvPr id="11" name="TextBox 10">
            <a:extLst>
              <a:ext uri="{FF2B5EF4-FFF2-40B4-BE49-F238E27FC236}">
                <a16:creationId xmlns:a16="http://schemas.microsoft.com/office/drawing/2014/main" id="{9D453128-4AE1-92D3-23B4-A44FA3081DE1}"/>
              </a:ext>
            </a:extLst>
          </p:cNvPr>
          <p:cNvSpPr txBox="1"/>
          <p:nvPr/>
        </p:nvSpPr>
        <p:spPr>
          <a:xfrm>
            <a:off x="2143790" y="2600600"/>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bg1"/>
                </a:solidFill>
                <a:latin typeface="Arial" panose="020B0604020202020204"/>
              </a:rPr>
              <a:t>(-5</a:t>
            </a: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pp)</a:t>
            </a:r>
          </a:p>
        </p:txBody>
      </p:sp>
      <p:sp>
        <p:nvSpPr>
          <p:cNvPr id="13" name="Right Brace 12">
            <a:extLst>
              <a:ext uri="{FF2B5EF4-FFF2-40B4-BE49-F238E27FC236}">
                <a16:creationId xmlns:a16="http://schemas.microsoft.com/office/drawing/2014/main" id="{8942BE38-8564-9268-0EB3-4DDE0DF4ED42}"/>
              </a:ext>
              <a:ext uri="{C183D7F6-B498-43B3-948B-1728B52AA6E4}">
                <adec:decorative xmlns:adec="http://schemas.microsoft.com/office/drawing/2017/decorative" val="1"/>
              </a:ext>
            </a:extLst>
          </p:cNvPr>
          <p:cNvSpPr/>
          <p:nvPr/>
        </p:nvSpPr>
        <p:spPr>
          <a:xfrm>
            <a:off x="7979596" y="1754989"/>
            <a:ext cx="285674" cy="2266505"/>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5" name="TextBox 14">
            <a:extLst>
              <a:ext uri="{FF2B5EF4-FFF2-40B4-BE49-F238E27FC236}">
                <a16:creationId xmlns:a16="http://schemas.microsoft.com/office/drawing/2014/main" id="{E1198C33-4C3B-5A0C-B22C-C67C749F2F7B}"/>
              </a:ext>
            </a:extLst>
          </p:cNvPr>
          <p:cNvSpPr txBox="1"/>
          <p:nvPr/>
        </p:nvSpPr>
        <p:spPr>
          <a:xfrm>
            <a:off x="8159064" y="2727871"/>
            <a:ext cx="734813" cy="307777"/>
          </a:xfrm>
          <a:prstGeom prst="rect">
            <a:avLst/>
          </a:prstGeom>
          <a:noFill/>
        </p:spPr>
        <p:txBody>
          <a:bodyPr wrap="square" rtlCol="0">
            <a:spAutoFit/>
          </a:bodyPr>
          <a:lstStyle/>
          <a:p>
            <a:pPr algn="ctr"/>
            <a:r>
              <a:rPr lang="en-GB" sz="1400" b="1" dirty="0">
                <a:solidFill>
                  <a:srgbClr val="5C5B5A"/>
                </a:solidFill>
                <a:latin typeface="Arial"/>
              </a:rPr>
              <a:t>79%</a:t>
            </a:r>
          </a:p>
        </p:txBody>
      </p:sp>
      <p:sp>
        <p:nvSpPr>
          <p:cNvPr id="16" name="Right Brace 15">
            <a:extLst>
              <a:ext uri="{FF2B5EF4-FFF2-40B4-BE49-F238E27FC236}">
                <a16:creationId xmlns:a16="http://schemas.microsoft.com/office/drawing/2014/main" id="{7C8FD648-1A56-C58A-7801-E7F209B51AE7}"/>
              </a:ext>
              <a:ext uri="{C183D7F6-B498-43B3-948B-1728B52AA6E4}">
                <adec:decorative xmlns:adec="http://schemas.microsoft.com/office/drawing/2017/decorative" val="1"/>
              </a:ext>
            </a:extLst>
          </p:cNvPr>
          <p:cNvSpPr/>
          <p:nvPr/>
        </p:nvSpPr>
        <p:spPr>
          <a:xfrm>
            <a:off x="10709375" y="1754989"/>
            <a:ext cx="285674" cy="2201191"/>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7" name="TextBox 16">
            <a:extLst>
              <a:ext uri="{FF2B5EF4-FFF2-40B4-BE49-F238E27FC236}">
                <a16:creationId xmlns:a16="http://schemas.microsoft.com/office/drawing/2014/main" id="{377012A3-79A0-110B-40F4-53EA25CA1022}"/>
              </a:ext>
            </a:extLst>
          </p:cNvPr>
          <p:cNvSpPr txBox="1"/>
          <p:nvPr/>
        </p:nvSpPr>
        <p:spPr>
          <a:xfrm>
            <a:off x="10888843" y="2727871"/>
            <a:ext cx="734813" cy="307777"/>
          </a:xfrm>
          <a:prstGeom prst="rect">
            <a:avLst/>
          </a:prstGeom>
          <a:noFill/>
        </p:spPr>
        <p:txBody>
          <a:bodyPr wrap="square" rtlCol="0">
            <a:spAutoFit/>
          </a:bodyPr>
          <a:lstStyle/>
          <a:p>
            <a:pPr algn="ctr"/>
            <a:r>
              <a:rPr lang="en-GB" sz="1400" b="1" dirty="0">
                <a:solidFill>
                  <a:srgbClr val="5C5B5A"/>
                </a:solidFill>
                <a:latin typeface="Arial"/>
              </a:rPr>
              <a:t>76%</a:t>
            </a:r>
          </a:p>
        </p:txBody>
      </p:sp>
      <p:sp>
        <p:nvSpPr>
          <p:cNvPr id="21" name="TextBox 20">
            <a:extLst>
              <a:ext uri="{FF2B5EF4-FFF2-40B4-BE49-F238E27FC236}">
                <a16:creationId xmlns:a16="http://schemas.microsoft.com/office/drawing/2014/main" id="{30590915-1CF3-38D9-2061-0FB53F84AA01}"/>
              </a:ext>
            </a:extLst>
          </p:cNvPr>
          <p:cNvSpPr txBox="1"/>
          <p:nvPr/>
        </p:nvSpPr>
        <p:spPr>
          <a:xfrm>
            <a:off x="6962765" y="1159225"/>
            <a:ext cx="4293484" cy="3231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500" b="1" dirty="0">
                <a:solidFill>
                  <a:srgbClr val="5C5B5A"/>
                </a:solidFill>
                <a:latin typeface="Arial"/>
              </a:rPr>
              <a:t>To what extent do you agree or disagree…?</a:t>
            </a:r>
            <a:endParaRPr kumimoji="0" lang="en-GB" sz="1500" b="1" i="0" strike="noStrike" kern="1200" cap="none" spc="0" normalizeH="0" baseline="0" noProof="0" dirty="0">
              <a:ln>
                <a:noFill/>
              </a:ln>
              <a:solidFill>
                <a:srgbClr val="5C5B5A"/>
              </a:solidFill>
              <a:effectLst/>
              <a:uLnTx/>
              <a:uFillTx/>
              <a:latin typeface="Arial"/>
              <a:ea typeface="+mn-ea"/>
              <a:cs typeface="+mn-cs"/>
            </a:endParaRPr>
          </a:p>
        </p:txBody>
      </p:sp>
    </p:spTree>
    <p:extLst>
      <p:ext uri="{BB962C8B-B14F-4D97-AF65-F5344CB8AC3E}">
        <p14:creationId xmlns:p14="http://schemas.microsoft.com/office/powerpoint/2010/main" val="163814892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4">
            <a:extLst>
              <a:ext uri="{FF2B5EF4-FFF2-40B4-BE49-F238E27FC236}">
                <a16:creationId xmlns:a16="http://schemas.microsoft.com/office/drawing/2014/main" id="{0B47C60C-AC66-2446-F95E-A802AD1ECB15}"/>
              </a:ext>
            </a:extLst>
          </p:cNvPr>
          <p:cNvSpPr txBox="1">
            <a:spLocks/>
          </p:cNvSpPr>
          <p:nvPr/>
        </p:nvSpPr>
        <p:spPr>
          <a:xfrm>
            <a:off x="391549" y="6370972"/>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S12. Thinking of the last 12 months, have you taken part in any volunteering for any clubs, groups or organisations? S13. Have you been involved in any of the community groups or services listed below? Either through volunteering, attending or participating in another way. </a:t>
            </a:r>
            <a:r>
              <a:rPr lang="en-GB" sz="1000" dirty="0">
                <a:solidFill>
                  <a:srgbClr val="FFFFFF">
                    <a:lumMod val="50000"/>
                  </a:srgbClr>
                </a:solidFill>
                <a:latin typeface="Arial"/>
                <a:cs typeface="Arial" panose="020B0604020202020204" pitchFamily="34" charset="0"/>
              </a:rPr>
              <a:t>Unweighted base: 1488 (All respondents); 466 (All who volunteer)</a:t>
            </a:r>
            <a:endParaRPr kumimoji="0" lang="en-GB" sz="1000" b="0" i="1" u="none" strike="noStrike" kern="1200" cap="none" spc="0" normalizeH="0" baseline="0" noProof="0" dirty="0">
              <a:ln>
                <a:noFill/>
              </a:ln>
              <a:solidFill>
                <a:srgbClr val="0039A6"/>
              </a:solidFill>
              <a:effectLst/>
              <a:uLnTx/>
              <a:uFillTx/>
              <a:latin typeface="Arial"/>
              <a:ea typeface="+mn-ea"/>
              <a:cs typeface="Arial" panose="020B0604020202020204" pitchFamily="34" charset="0"/>
            </a:endParaRPr>
          </a:p>
        </p:txBody>
      </p:sp>
      <p:graphicFrame>
        <p:nvGraphicFramePr>
          <p:cNvPr id="16" name="Chart 15" descr="Pie chart showing 32% have taken part in any volunteering for any clubs, groups or organisations in the past 12 months. ">
            <a:extLst>
              <a:ext uri="{FF2B5EF4-FFF2-40B4-BE49-F238E27FC236}">
                <a16:creationId xmlns:a16="http://schemas.microsoft.com/office/drawing/2014/main" id="{4D377F55-511B-B26C-15A9-26A6C023E2AA}"/>
              </a:ext>
            </a:extLst>
          </p:cNvPr>
          <p:cNvGraphicFramePr/>
          <p:nvPr/>
        </p:nvGraphicFramePr>
        <p:xfrm>
          <a:off x="485652" y="1436720"/>
          <a:ext cx="4960721" cy="4734386"/>
        </p:xfrm>
        <a:graphic>
          <a:graphicData uri="http://schemas.openxmlformats.org/drawingml/2006/chart">
            <c:chart xmlns:c="http://schemas.openxmlformats.org/drawingml/2006/chart" xmlns:r="http://schemas.openxmlformats.org/officeDocument/2006/relationships" r:id="rId2"/>
          </a:graphicData>
        </a:graphic>
      </p:graphicFrame>
      <p:sp>
        <p:nvSpPr>
          <p:cNvPr id="17" name="TextBox 16">
            <a:extLst>
              <a:ext uri="{FF2B5EF4-FFF2-40B4-BE49-F238E27FC236}">
                <a16:creationId xmlns:a16="http://schemas.microsoft.com/office/drawing/2014/main" id="{E8BCEED6-FF01-122B-D9B3-22A6B4B949E6}"/>
              </a:ext>
              <a:ext uri="{C183D7F6-B498-43B3-948B-1728B52AA6E4}">
                <adec:decorative xmlns:adec="http://schemas.microsoft.com/office/drawing/2017/decorative" val="1"/>
              </a:ext>
            </a:extLst>
          </p:cNvPr>
          <p:cNvSpPr txBox="1"/>
          <p:nvPr/>
        </p:nvSpPr>
        <p:spPr>
          <a:xfrm>
            <a:off x="2523971" y="2615631"/>
            <a:ext cx="820738" cy="769441"/>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200" b="1" dirty="0">
                <a:solidFill>
                  <a:srgbClr val="5C5B5A"/>
                </a:solidFill>
                <a:latin typeface="Arial"/>
              </a:rPr>
              <a:t>32</a:t>
            </a:r>
            <a:r>
              <a:rPr kumimoji="0" lang="en-GB" sz="3200" b="1" i="0" u="none" strike="noStrike" kern="1200" cap="none" spc="0" normalizeH="0" baseline="0" noProof="0" dirty="0">
                <a:ln>
                  <a:noFill/>
                </a:ln>
                <a:solidFill>
                  <a:srgbClr val="5C5B5A"/>
                </a:solidFill>
                <a:effectLst/>
                <a:uLnTx/>
                <a:uFillTx/>
                <a:latin typeface="Arial"/>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rgbClr val="5C5B5A"/>
                </a:solidFill>
                <a:effectLst/>
                <a:uLnTx/>
                <a:uFillTx/>
                <a:latin typeface="Arial"/>
                <a:ea typeface="+mn-ea"/>
                <a:cs typeface="+mn-cs"/>
              </a:rPr>
              <a:t>yes</a:t>
            </a:r>
          </a:p>
        </p:txBody>
      </p:sp>
      <p:sp>
        <p:nvSpPr>
          <p:cNvPr id="19" name="TextBox 18">
            <a:extLst>
              <a:ext uri="{FF2B5EF4-FFF2-40B4-BE49-F238E27FC236}">
                <a16:creationId xmlns:a16="http://schemas.microsoft.com/office/drawing/2014/main" id="{528458A9-15DC-2E8F-E55D-6A051331ADBE}"/>
              </a:ext>
            </a:extLst>
          </p:cNvPr>
          <p:cNvSpPr txBox="1"/>
          <p:nvPr/>
        </p:nvSpPr>
        <p:spPr>
          <a:xfrm>
            <a:off x="239674" y="870466"/>
            <a:ext cx="5389333"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500" b="1" dirty="0">
                <a:solidFill>
                  <a:srgbClr val="5C5B5A"/>
                </a:solidFill>
                <a:latin typeface="Arial"/>
              </a:rPr>
              <a:t>Have you taken part in any volunteering for any clubs, groups or organisations in the past 12 months?</a:t>
            </a:r>
            <a:endParaRPr kumimoji="0" lang="en-GB" sz="1500" b="1" i="0" strike="noStrike" kern="1200" cap="none" spc="0" normalizeH="0" baseline="0" noProof="0" dirty="0">
              <a:ln>
                <a:noFill/>
              </a:ln>
              <a:solidFill>
                <a:srgbClr val="5C5B5A"/>
              </a:solidFill>
              <a:effectLst/>
              <a:uLnTx/>
              <a:uFillTx/>
              <a:latin typeface="Arial"/>
              <a:ea typeface="+mn-ea"/>
              <a:cs typeface="+mn-cs"/>
            </a:endParaRPr>
          </a:p>
        </p:txBody>
      </p:sp>
      <p:graphicFrame>
        <p:nvGraphicFramePr>
          <p:cNvPr id="22" name="Chart 21" descr="Bar chart showing which organisations those who volunteer, participate in. 39% volunteer with a charity or voluntary group. 21% volunteer with a religious or church organisation. ">
            <a:extLst>
              <a:ext uri="{FF2B5EF4-FFF2-40B4-BE49-F238E27FC236}">
                <a16:creationId xmlns:a16="http://schemas.microsoft.com/office/drawing/2014/main" id="{D5F3C998-677A-7F43-BF48-9B426D63E8D2}"/>
              </a:ext>
            </a:extLst>
          </p:cNvPr>
          <p:cNvGraphicFramePr/>
          <p:nvPr>
            <p:extLst>
              <p:ext uri="{D42A27DB-BD31-4B8C-83A1-F6EECF244321}">
                <p14:modId xmlns:p14="http://schemas.microsoft.com/office/powerpoint/2010/main" val="3507693317"/>
              </p:ext>
            </p:extLst>
          </p:nvPr>
        </p:nvGraphicFramePr>
        <p:xfrm>
          <a:off x="5671878" y="1604723"/>
          <a:ext cx="6409942" cy="4719040"/>
        </p:xfrm>
        <a:graphic>
          <a:graphicData uri="http://schemas.openxmlformats.org/drawingml/2006/chart">
            <c:chart xmlns:c="http://schemas.openxmlformats.org/drawingml/2006/chart" xmlns:r="http://schemas.openxmlformats.org/officeDocument/2006/relationships" r:id="rId3"/>
          </a:graphicData>
        </a:graphic>
      </p:graphicFrame>
      <p:sp>
        <p:nvSpPr>
          <p:cNvPr id="23" name="TextBox 22">
            <a:extLst>
              <a:ext uri="{FF2B5EF4-FFF2-40B4-BE49-F238E27FC236}">
                <a16:creationId xmlns:a16="http://schemas.microsoft.com/office/drawing/2014/main" id="{B98E42E8-2FEC-3572-0512-EA5141CEFF50}"/>
              </a:ext>
            </a:extLst>
          </p:cNvPr>
          <p:cNvSpPr txBox="1"/>
          <p:nvPr/>
        </p:nvSpPr>
        <p:spPr>
          <a:xfrm>
            <a:off x="5669726" y="910640"/>
            <a:ext cx="6282428"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500" b="1" dirty="0">
                <a:solidFill>
                  <a:srgbClr val="5C5B5A"/>
                </a:solidFill>
                <a:latin typeface="Arial"/>
              </a:rPr>
              <a:t>Among those who volunteer, which organisations they participate in, as a volunteer or through other involvement (n=466)</a:t>
            </a:r>
            <a:endParaRPr kumimoji="0" lang="en-GB" sz="1500" b="1" i="0" strike="noStrike" kern="1200" cap="none" spc="0" normalizeH="0" baseline="0" noProof="0" dirty="0">
              <a:ln>
                <a:noFill/>
              </a:ln>
              <a:solidFill>
                <a:srgbClr val="5C5B5A"/>
              </a:solidFill>
              <a:effectLst/>
              <a:uLnTx/>
              <a:uFillTx/>
              <a:latin typeface="Arial"/>
              <a:ea typeface="+mn-ea"/>
              <a:cs typeface="+mn-cs"/>
            </a:endParaRPr>
          </a:p>
        </p:txBody>
      </p:sp>
      <p:sp>
        <p:nvSpPr>
          <p:cNvPr id="24" name="Arrow: Right 23">
            <a:extLst>
              <a:ext uri="{FF2B5EF4-FFF2-40B4-BE49-F238E27FC236}">
                <a16:creationId xmlns:a16="http://schemas.microsoft.com/office/drawing/2014/main" id="{994F7B26-A4BD-3FB8-A2BA-C7008310C56F}"/>
              </a:ext>
              <a:ext uri="{C183D7F6-B498-43B3-948B-1728B52AA6E4}">
                <adec:decorative xmlns:adec="http://schemas.microsoft.com/office/drawing/2017/decorative" val="1"/>
              </a:ext>
            </a:extLst>
          </p:cNvPr>
          <p:cNvSpPr/>
          <p:nvPr/>
        </p:nvSpPr>
        <p:spPr>
          <a:xfrm>
            <a:off x="4755504" y="2733869"/>
            <a:ext cx="1446245" cy="289249"/>
          </a:xfrm>
          <a:prstGeom prst="rightArrow">
            <a:avLst/>
          </a:prstGeom>
          <a:solidFill>
            <a:srgbClr val="009690"/>
          </a:solidFill>
          <a:ln>
            <a:solidFill>
              <a:srgbClr val="0096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Title 13">
            <a:extLst>
              <a:ext uri="{FF2B5EF4-FFF2-40B4-BE49-F238E27FC236}">
                <a16:creationId xmlns:a16="http://schemas.microsoft.com/office/drawing/2014/main" id="{4C91E9E1-77B8-FB94-096F-15021E3BFB90}"/>
              </a:ext>
            </a:extLst>
          </p:cNvPr>
          <p:cNvSpPr>
            <a:spLocks noGrp="1"/>
          </p:cNvSpPr>
          <p:nvPr>
            <p:ph type="title"/>
          </p:nvPr>
        </p:nvSpPr>
        <p:spPr>
          <a:xfrm>
            <a:off x="359757" y="182967"/>
            <a:ext cx="11639577" cy="498598"/>
          </a:xfrm>
        </p:spPr>
        <p:txBody>
          <a:bodyPr vert="horz" wrap="square" lIns="0" tIns="0" rIns="0" bIns="0" rtlCol="0" anchor="t" anchorCtr="0">
            <a:spAutoFit/>
          </a:bodyPr>
          <a:lstStyle/>
          <a:p>
            <a:r>
              <a:rPr lang="en-GB" sz="1800" b="1" dirty="0">
                <a:solidFill>
                  <a:srgbClr val="5C5B5A"/>
                </a:solidFill>
                <a:latin typeface="Arial"/>
              </a:rPr>
              <a:t>1 in 3 (32%) respondents have </a:t>
            </a:r>
            <a:r>
              <a:rPr lang="en-GB" sz="1800" b="1" dirty="0">
                <a:solidFill>
                  <a:srgbClr val="009690"/>
                </a:solidFill>
                <a:latin typeface="Arial"/>
              </a:rPr>
              <a:t>volunteered in the past year</a:t>
            </a:r>
            <a:r>
              <a:rPr lang="en-GB" sz="1800" b="1" dirty="0">
                <a:solidFill>
                  <a:srgbClr val="5C5B5A"/>
                </a:solidFill>
                <a:latin typeface="Arial"/>
              </a:rPr>
              <a:t>. Of those that do, 2 in 5 (39%) have involvement with a charity or voluntary group, while 1 in 5 are involved with a religious group (21%)</a:t>
            </a:r>
          </a:p>
        </p:txBody>
      </p:sp>
      <p:sp>
        <p:nvSpPr>
          <p:cNvPr id="2" name="TextBox 1">
            <a:extLst>
              <a:ext uri="{FF2B5EF4-FFF2-40B4-BE49-F238E27FC236}">
                <a16:creationId xmlns:a16="http://schemas.microsoft.com/office/drawing/2014/main" id="{4A5229A3-18B5-5A85-7B19-58550E4F811E}"/>
              </a:ext>
            </a:extLst>
          </p:cNvPr>
          <p:cNvSpPr txBox="1"/>
          <p:nvPr/>
        </p:nvSpPr>
        <p:spPr>
          <a:xfrm>
            <a:off x="1050562" y="5075422"/>
            <a:ext cx="4081274" cy="1200329"/>
          </a:xfrm>
          <a:prstGeom prst="rect">
            <a:avLst/>
          </a:prstGeom>
          <a:noFill/>
          <a:ln>
            <a:solidFill>
              <a:srgbClr val="5C5B5A"/>
            </a:solidFill>
          </a:ln>
        </p:spPr>
        <p:txBody>
          <a:bodyPr wrap="square" rtlCol="0">
            <a:spAutoFit/>
          </a:bodyPr>
          <a:lstStyle/>
          <a:p>
            <a:pPr algn="ctr"/>
            <a:r>
              <a:rPr lang="en-GB" sz="1200" dirty="0">
                <a:solidFill>
                  <a:srgbClr val="5C5B5A"/>
                </a:solidFill>
                <a:latin typeface="Arial"/>
              </a:rPr>
              <a:t>The following groups are more likely to volunteer: </a:t>
            </a:r>
          </a:p>
          <a:p>
            <a:pPr algn="ctr"/>
            <a:r>
              <a:rPr lang="en-GB" sz="1200" b="1" dirty="0">
                <a:solidFill>
                  <a:srgbClr val="5C5B5A"/>
                </a:solidFill>
                <a:latin typeface="Arial"/>
              </a:rPr>
              <a:t>54% </a:t>
            </a:r>
            <a:r>
              <a:rPr lang="en-GB" sz="1200" dirty="0">
                <a:solidFill>
                  <a:srgbClr val="5C5B5A"/>
                </a:solidFill>
                <a:latin typeface="Arial"/>
              </a:rPr>
              <a:t>African respondents</a:t>
            </a:r>
          </a:p>
          <a:p>
            <a:pPr algn="ctr"/>
            <a:r>
              <a:rPr lang="en-GB" sz="1200" b="1" dirty="0">
                <a:solidFill>
                  <a:srgbClr val="5C5B5A"/>
                </a:solidFill>
                <a:latin typeface="Arial"/>
              </a:rPr>
              <a:t>50% </a:t>
            </a:r>
            <a:r>
              <a:rPr lang="en-GB" sz="1200" dirty="0">
                <a:solidFill>
                  <a:srgbClr val="5C5B5A"/>
                </a:solidFill>
                <a:latin typeface="Arial"/>
              </a:rPr>
              <a:t>Those with a learning disability</a:t>
            </a:r>
          </a:p>
          <a:p>
            <a:pPr algn="ctr"/>
            <a:r>
              <a:rPr lang="en-GB" sz="1200" b="1" dirty="0">
                <a:solidFill>
                  <a:srgbClr val="5C5B5A"/>
                </a:solidFill>
                <a:latin typeface="Arial"/>
              </a:rPr>
              <a:t>40% </a:t>
            </a:r>
            <a:r>
              <a:rPr lang="en-GB" sz="1200" dirty="0">
                <a:solidFill>
                  <a:srgbClr val="5C5B5A"/>
                </a:solidFill>
                <a:latin typeface="Arial"/>
              </a:rPr>
              <a:t>Those with caring responsibilities</a:t>
            </a:r>
          </a:p>
          <a:p>
            <a:pPr algn="ctr"/>
            <a:r>
              <a:rPr lang="en-GB" sz="1200" b="1" dirty="0">
                <a:solidFill>
                  <a:srgbClr val="5C5B5A"/>
                </a:solidFill>
                <a:latin typeface="Arial"/>
              </a:rPr>
              <a:t>40% </a:t>
            </a:r>
            <a:r>
              <a:rPr lang="en-GB" sz="1200" dirty="0">
                <a:solidFill>
                  <a:srgbClr val="5C5B5A"/>
                </a:solidFill>
                <a:latin typeface="Arial"/>
              </a:rPr>
              <a:t>16-24-year-olds </a:t>
            </a:r>
          </a:p>
          <a:p>
            <a:pPr algn="ctr"/>
            <a:r>
              <a:rPr lang="en-GB" sz="1200" b="1" dirty="0">
                <a:solidFill>
                  <a:srgbClr val="5C5B5A"/>
                </a:solidFill>
                <a:latin typeface="Arial"/>
              </a:rPr>
              <a:t>36% </a:t>
            </a:r>
            <a:r>
              <a:rPr lang="en-GB" sz="1200" dirty="0">
                <a:solidFill>
                  <a:srgbClr val="5C5B5A"/>
                </a:solidFill>
                <a:latin typeface="Arial"/>
              </a:rPr>
              <a:t>Christian respondents</a:t>
            </a:r>
          </a:p>
        </p:txBody>
      </p:sp>
    </p:spTree>
    <p:extLst>
      <p:ext uri="{BB962C8B-B14F-4D97-AF65-F5344CB8AC3E}">
        <p14:creationId xmlns:p14="http://schemas.microsoft.com/office/powerpoint/2010/main" val="291056401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14" descr="Stacked bar chart showing the proportion of Greater Manchester residents who agree with statements about the decision making in their area. 85% agree that it's important for services to be developed and influenced by the people who live and work there. 85% agree that the 10 councils in GM should work together to work on issues that affect the whole region">
            <a:extLst>
              <a:ext uri="{FF2B5EF4-FFF2-40B4-BE49-F238E27FC236}">
                <a16:creationId xmlns:a16="http://schemas.microsoft.com/office/drawing/2014/main" id="{340CCCB1-6557-9110-3E93-D0AD43025437}"/>
              </a:ext>
            </a:extLst>
          </p:cNvPr>
          <p:cNvGraphicFramePr/>
          <p:nvPr>
            <p:extLst>
              <p:ext uri="{D42A27DB-BD31-4B8C-83A1-F6EECF244321}">
                <p14:modId xmlns:p14="http://schemas.microsoft.com/office/powerpoint/2010/main" val="384907047"/>
              </p:ext>
            </p:extLst>
          </p:nvPr>
        </p:nvGraphicFramePr>
        <p:xfrm>
          <a:off x="1230520" y="1567542"/>
          <a:ext cx="9730961" cy="4828387"/>
        </p:xfrm>
        <a:graphic>
          <a:graphicData uri="http://schemas.openxmlformats.org/drawingml/2006/chart">
            <c:chart xmlns:c="http://schemas.openxmlformats.org/drawingml/2006/chart" xmlns:r="http://schemas.openxmlformats.org/officeDocument/2006/relationships" r:id="rId3"/>
          </a:graphicData>
        </a:graphic>
      </p:graphicFrame>
      <p:sp>
        <p:nvSpPr>
          <p:cNvPr id="14" name="Title 13"/>
          <p:cNvSpPr>
            <a:spLocks noGrp="1"/>
          </p:cNvSpPr>
          <p:nvPr>
            <p:ph type="title"/>
          </p:nvPr>
        </p:nvSpPr>
        <p:spPr>
          <a:xfrm>
            <a:off x="359757" y="164305"/>
            <a:ext cx="11483900" cy="553998"/>
          </a:xfrm>
        </p:spPr>
        <p:txBody>
          <a:bodyPr vert="horz" wrap="square" lIns="0" tIns="0" rIns="0" bIns="0" rtlCol="0" anchor="t" anchorCtr="0">
            <a:spAutoFit/>
          </a:bodyPr>
          <a:lstStyle/>
          <a:p>
            <a:pPr>
              <a:lnSpc>
                <a:spcPct val="100000"/>
              </a:lnSpc>
            </a:pPr>
            <a:r>
              <a:rPr lang="en-GB" sz="1800" b="1" dirty="0">
                <a:cs typeface="Calibri" panose="020F0502020204030204" pitchFamily="34" charset="0"/>
              </a:rPr>
              <a:t>Over 8 in 10 respondents agree that </a:t>
            </a:r>
            <a:r>
              <a:rPr lang="en-GB" sz="1800" b="1" dirty="0">
                <a:solidFill>
                  <a:srgbClr val="009690"/>
                </a:solidFill>
                <a:cs typeface="Calibri" panose="020F0502020204030204" pitchFamily="34" charset="0"/>
              </a:rPr>
              <a:t>services in their local area should be developed by people who live and work there </a:t>
            </a:r>
            <a:r>
              <a:rPr lang="en-GB" sz="1800" b="1" dirty="0">
                <a:cs typeface="Calibri" panose="020F0502020204030204" pitchFamily="34" charset="0"/>
              </a:rPr>
              <a:t>(85%) and that the </a:t>
            </a:r>
            <a:r>
              <a:rPr lang="en-GB" sz="1800" b="1" dirty="0">
                <a:solidFill>
                  <a:srgbClr val="009690"/>
                </a:solidFill>
                <a:cs typeface="Calibri" panose="020F0502020204030204" pitchFamily="34" charset="0"/>
              </a:rPr>
              <a:t>10 councils across the region should work together </a:t>
            </a:r>
            <a:r>
              <a:rPr lang="en-GB" sz="1800" b="1" dirty="0">
                <a:cs typeface="Calibri" panose="020F0502020204030204" pitchFamily="34" charset="0"/>
              </a:rPr>
              <a:t>(85%) </a:t>
            </a:r>
          </a:p>
        </p:txBody>
      </p:sp>
      <p:sp>
        <p:nvSpPr>
          <p:cNvPr id="27" name="TextBox 26">
            <a:extLst>
              <a:ext uri="{FF2B5EF4-FFF2-40B4-BE49-F238E27FC236}">
                <a16:creationId xmlns:a16="http://schemas.microsoft.com/office/drawing/2014/main" id="{8F4A9E68-6AB0-4D51-AE80-1E43340FC2A7}"/>
              </a:ext>
            </a:extLst>
          </p:cNvPr>
          <p:cNvSpPr txBox="1"/>
          <p:nvPr/>
        </p:nvSpPr>
        <p:spPr>
          <a:xfrm>
            <a:off x="3811496" y="1124235"/>
            <a:ext cx="4569008" cy="3231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500" b="1" dirty="0">
                <a:solidFill>
                  <a:srgbClr val="5C5B5A"/>
                </a:solidFill>
                <a:latin typeface="Arial"/>
              </a:rPr>
              <a:t>To what extent do you agree or disagree that…?</a:t>
            </a:r>
            <a:endParaRPr kumimoji="0" lang="en-GB" sz="1500" b="1" i="0" strike="noStrike" kern="1200" cap="none" spc="0" normalizeH="0" baseline="0" noProof="0" dirty="0">
              <a:ln>
                <a:noFill/>
              </a:ln>
              <a:solidFill>
                <a:srgbClr val="5C5B5A"/>
              </a:solidFill>
              <a:effectLst/>
              <a:uLnTx/>
              <a:uFillTx/>
              <a:latin typeface="Arial"/>
              <a:ea typeface="+mn-ea"/>
              <a:cs typeface="+mn-cs"/>
            </a:endParaRPr>
          </a:p>
        </p:txBody>
      </p:sp>
      <p:sp>
        <p:nvSpPr>
          <p:cNvPr id="10" name="Right Brace 9">
            <a:extLst>
              <a:ext uri="{FF2B5EF4-FFF2-40B4-BE49-F238E27FC236}">
                <a16:creationId xmlns:a16="http://schemas.microsoft.com/office/drawing/2014/main" id="{25B3C3B1-73B5-69B0-786B-586080FA8547}"/>
              </a:ext>
              <a:ext uri="{C183D7F6-B498-43B3-948B-1728B52AA6E4}">
                <adec:decorative xmlns:adec="http://schemas.microsoft.com/office/drawing/2017/decorative" val="1"/>
              </a:ext>
            </a:extLst>
          </p:cNvPr>
          <p:cNvSpPr/>
          <p:nvPr/>
        </p:nvSpPr>
        <p:spPr>
          <a:xfrm>
            <a:off x="4863628" y="1567540"/>
            <a:ext cx="276487" cy="3237723"/>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1" name="TextBox 10">
            <a:extLst>
              <a:ext uri="{FF2B5EF4-FFF2-40B4-BE49-F238E27FC236}">
                <a16:creationId xmlns:a16="http://schemas.microsoft.com/office/drawing/2014/main" id="{843A9574-8794-BEBE-6CF6-CE3AED67DDC7}"/>
              </a:ext>
            </a:extLst>
          </p:cNvPr>
          <p:cNvSpPr txBox="1"/>
          <p:nvPr/>
        </p:nvSpPr>
        <p:spPr>
          <a:xfrm>
            <a:off x="5041949" y="2998607"/>
            <a:ext cx="734984" cy="307777"/>
          </a:xfrm>
          <a:prstGeom prst="rect">
            <a:avLst/>
          </a:prstGeom>
          <a:noFill/>
        </p:spPr>
        <p:txBody>
          <a:bodyPr wrap="square" rtlCol="0">
            <a:spAutoFit/>
          </a:bodyPr>
          <a:lstStyle/>
          <a:p>
            <a:pPr algn="ctr"/>
            <a:r>
              <a:rPr lang="en-GB" sz="1400" b="1" dirty="0">
                <a:solidFill>
                  <a:srgbClr val="5C5B5A"/>
                </a:solidFill>
                <a:latin typeface="Arial"/>
              </a:rPr>
              <a:t>85%</a:t>
            </a:r>
          </a:p>
        </p:txBody>
      </p:sp>
      <p:sp>
        <p:nvSpPr>
          <p:cNvPr id="23" name="Footer Placeholder 4">
            <a:extLst>
              <a:ext uri="{FF2B5EF4-FFF2-40B4-BE49-F238E27FC236}">
                <a16:creationId xmlns:a16="http://schemas.microsoft.com/office/drawing/2014/main" id="{BD24FF10-0D0E-45CB-AE3C-FB09009413E5}"/>
              </a:ext>
            </a:extLst>
          </p:cNvPr>
          <p:cNvSpPr txBox="1">
            <a:spLocks/>
          </p:cNvSpPr>
          <p:nvPr/>
        </p:nvSpPr>
        <p:spPr>
          <a:xfrm>
            <a:off x="359757" y="6395930"/>
            <a:ext cx="10604334" cy="53009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LA6. To what extent do you agree or disagree with the following statement…?*Chart excludes ‘not applicable in my local area Unweighted base: Greater Manchester Residents Survey 7: 1488</a:t>
            </a:r>
          </a:p>
        </p:txBody>
      </p:sp>
      <p:sp>
        <p:nvSpPr>
          <p:cNvPr id="19" name="Slide Number Placeholder 4">
            <a:extLst>
              <a:ext uri="{FF2B5EF4-FFF2-40B4-BE49-F238E27FC236}">
                <a16:creationId xmlns:a16="http://schemas.microsoft.com/office/drawing/2014/main" id="{5A608B4B-B225-4410-B793-22CBFAF2FBF4}"/>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64</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20" name="Right Brace 19">
            <a:extLst>
              <a:ext uri="{FF2B5EF4-FFF2-40B4-BE49-F238E27FC236}">
                <a16:creationId xmlns:a16="http://schemas.microsoft.com/office/drawing/2014/main" id="{D4DD6F89-A69F-034E-8407-3B468EA7BF49}"/>
              </a:ext>
              <a:ext uri="{C183D7F6-B498-43B3-948B-1728B52AA6E4}">
                <adec:decorative xmlns:adec="http://schemas.microsoft.com/office/drawing/2017/decorative" val="1"/>
              </a:ext>
            </a:extLst>
          </p:cNvPr>
          <p:cNvSpPr/>
          <p:nvPr/>
        </p:nvSpPr>
        <p:spPr>
          <a:xfrm>
            <a:off x="9194085" y="1567541"/>
            <a:ext cx="276487" cy="3237724"/>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21" name="TextBox 20">
            <a:extLst>
              <a:ext uri="{FF2B5EF4-FFF2-40B4-BE49-F238E27FC236}">
                <a16:creationId xmlns:a16="http://schemas.microsoft.com/office/drawing/2014/main" id="{2AF4F8A2-D2D1-A3E0-CEA7-E4705513EDDE}"/>
              </a:ext>
            </a:extLst>
          </p:cNvPr>
          <p:cNvSpPr txBox="1"/>
          <p:nvPr/>
        </p:nvSpPr>
        <p:spPr>
          <a:xfrm>
            <a:off x="9344251" y="2998607"/>
            <a:ext cx="734984" cy="307777"/>
          </a:xfrm>
          <a:prstGeom prst="rect">
            <a:avLst/>
          </a:prstGeom>
          <a:noFill/>
        </p:spPr>
        <p:txBody>
          <a:bodyPr wrap="square" rtlCol="0">
            <a:spAutoFit/>
          </a:bodyPr>
          <a:lstStyle/>
          <a:p>
            <a:pPr algn="ctr"/>
            <a:r>
              <a:rPr lang="en-GB" sz="1400" b="1" dirty="0">
                <a:solidFill>
                  <a:srgbClr val="5C5B5A"/>
                </a:solidFill>
                <a:latin typeface="Arial"/>
              </a:rPr>
              <a:t>85%</a:t>
            </a:r>
          </a:p>
        </p:txBody>
      </p:sp>
    </p:spTree>
    <p:extLst>
      <p:ext uri="{BB962C8B-B14F-4D97-AF65-F5344CB8AC3E}">
        <p14:creationId xmlns:p14="http://schemas.microsoft.com/office/powerpoint/2010/main" val="160925186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04DEE2A-3D6A-ED6D-A6C4-F75DA480AFC0}"/>
              </a:ext>
            </a:extLst>
          </p:cNvPr>
          <p:cNvSpPr>
            <a:spLocks noGrp="1"/>
          </p:cNvSpPr>
          <p:nvPr>
            <p:ph type="title"/>
          </p:nvPr>
        </p:nvSpPr>
        <p:spPr>
          <a:xfrm>
            <a:off x="601200" y="1411200"/>
            <a:ext cx="5495023" cy="1116000"/>
          </a:xfrm>
        </p:spPr>
        <p:txBody>
          <a:bodyPr anchor="t">
            <a:normAutofit fontScale="90000"/>
          </a:bodyPr>
          <a:lstStyle/>
          <a:p>
            <a:r>
              <a:rPr lang="en-GB" sz="4900" b="1" dirty="0">
                <a:latin typeface="Arial" panose="020B0604020202020204" pitchFamily="34" charset="0"/>
                <a:cs typeface="Arial" panose="020B0604020202020204" pitchFamily="34" charset="0"/>
              </a:rPr>
              <a:t>Digital inclusion </a:t>
            </a:r>
            <a:br>
              <a:rPr lang="en-GB" b="1" dirty="0">
                <a:latin typeface="Arial" panose="020B0604020202020204" pitchFamily="34" charset="0"/>
                <a:cs typeface="Arial" panose="020B0604020202020204" pitchFamily="34" charset="0"/>
              </a:rPr>
            </a:br>
            <a:r>
              <a:rPr lang="en-GB" sz="2200" dirty="0">
                <a:latin typeface="Arial" panose="020B0604020202020204" pitchFamily="34" charset="0"/>
                <a:cs typeface="Arial" panose="020B0604020202020204" pitchFamily="34" charset="0"/>
              </a:rPr>
              <a:t>(Findings from merged Autumn 2022 – Spring 2023 surveys, telephone samples only)</a:t>
            </a:r>
          </a:p>
        </p:txBody>
      </p:sp>
      <p:sp>
        <p:nvSpPr>
          <p:cNvPr id="3" name="TextBox 2">
            <a:extLst>
              <a:ext uri="{FF2B5EF4-FFF2-40B4-BE49-F238E27FC236}">
                <a16:creationId xmlns:a16="http://schemas.microsoft.com/office/drawing/2014/main" id="{23EE214D-83F5-48E8-B55C-D7118ADA8546}"/>
              </a:ext>
            </a:extLst>
          </p:cNvPr>
          <p:cNvSpPr txBox="1"/>
          <p:nvPr/>
        </p:nvSpPr>
        <p:spPr>
          <a:xfrm>
            <a:off x="586799" y="6257836"/>
            <a:ext cx="10982952" cy="307777"/>
          </a:xfrm>
          <a:prstGeom prst="rect">
            <a:avLst/>
          </a:prstGeom>
          <a:noFill/>
        </p:spPr>
        <p:txBody>
          <a:bodyPr wrap="square" rtlCol="0">
            <a:spAutoFit/>
          </a:bodyPr>
          <a:lstStyle/>
          <a:p>
            <a:pPr>
              <a:defRPr/>
            </a:pPr>
            <a:r>
              <a:rPr kumimoji="0" lang="en-GB" sz="14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Unweighted base: </a:t>
            </a:r>
            <a:r>
              <a:rPr lang="en-GB" sz="1400" dirty="0">
                <a:solidFill>
                  <a:schemeClr val="bg1"/>
                </a:solidFill>
                <a:latin typeface="Arial" panose="020B0604020202020204" pitchFamily="34" charset="0"/>
                <a:cs typeface="Arial" panose="020B0604020202020204" pitchFamily="34" charset="0"/>
              </a:rPr>
              <a:t>751</a:t>
            </a:r>
            <a:r>
              <a:rPr kumimoji="0" lang="en-GB" sz="1400" b="0" i="0" u="none" strike="noStrike" kern="1200" cap="none" spc="0" normalizeH="0" baseline="0" noProof="0" dirty="0">
                <a:ln>
                  <a:noFill/>
                </a:ln>
                <a:solidFill>
                  <a:schemeClr val="bg1"/>
                </a:solidFill>
                <a:effectLst/>
                <a:uLnTx/>
                <a:uFillTx/>
                <a:latin typeface="Arial"/>
                <a:ea typeface="+mn-ea"/>
                <a:cs typeface="Arial" panose="020B0604020202020204" pitchFamily="34" charset="0"/>
              </a:rPr>
              <a:t> </a:t>
            </a:r>
            <a:r>
              <a:rPr kumimoji="0" lang="en-GB" sz="14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(Telephone respondents S5+S6+S7)</a:t>
            </a:r>
            <a:endParaRPr kumimoji="0" lang="en-GB" sz="1400" b="0" i="0" u="none" strike="noStrike" kern="1200" cap="none" spc="0" normalizeH="0" baseline="0" noProof="0" dirty="0">
              <a:ln>
                <a:noFill/>
              </a:ln>
              <a:solidFill>
                <a:schemeClr val="bg1"/>
              </a:solidFill>
              <a:effectLst/>
              <a:uLnTx/>
              <a:uFillTx/>
              <a:latin typeface="Arial"/>
              <a:ea typeface="+mn-ea"/>
              <a:cs typeface="+mn-cs"/>
            </a:endParaRPr>
          </a:p>
        </p:txBody>
      </p:sp>
      <p:graphicFrame>
        <p:nvGraphicFramePr>
          <p:cNvPr id="2" name="Table 5">
            <a:extLst>
              <a:ext uri="{FF2B5EF4-FFF2-40B4-BE49-F238E27FC236}">
                <a16:creationId xmlns:a16="http://schemas.microsoft.com/office/drawing/2014/main" id="{0F0B6BE4-D7CA-BEA4-3B55-4104B3163BF6}"/>
              </a:ext>
            </a:extLst>
          </p:cNvPr>
          <p:cNvGraphicFramePr>
            <a:graphicFrameLocks noGrp="1"/>
          </p:cNvGraphicFramePr>
          <p:nvPr>
            <p:extLst>
              <p:ext uri="{D42A27DB-BD31-4B8C-83A1-F6EECF244321}">
                <p14:modId xmlns:p14="http://schemas.microsoft.com/office/powerpoint/2010/main" val="3751131398"/>
              </p:ext>
            </p:extLst>
          </p:nvPr>
        </p:nvGraphicFramePr>
        <p:xfrm>
          <a:off x="590400" y="3813580"/>
          <a:ext cx="4922633" cy="1149360"/>
        </p:xfrm>
        <a:graphic>
          <a:graphicData uri="http://schemas.openxmlformats.org/drawingml/2006/table">
            <a:tbl>
              <a:tblPr firstRow="1" bandRow="1">
                <a:tableStyleId>{5C22544A-7EE6-4342-B048-85BDC9FD1C3A}</a:tableStyleId>
              </a:tblPr>
              <a:tblGrid>
                <a:gridCol w="3791184">
                  <a:extLst>
                    <a:ext uri="{9D8B030D-6E8A-4147-A177-3AD203B41FA5}">
                      <a16:colId xmlns:a16="http://schemas.microsoft.com/office/drawing/2014/main" val="4846203"/>
                    </a:ext>
                  </a:extLst>
                </a:gridCol>
                <a:gridCol w="1131449">
                  <a:extLst>
                    <a:ext uri="{9D8B030D-6E8A-4147-A177-3AD203B41FA5}">
                      <a16:colId xmlns:a16="http://schemas.microsoft.com/office/drawing/2014/main" val="4277008826"/>
                    </a:ext>
                  </a:extLst>
                </a:gridCol>
              </a:tblGrid>
              <a:tr h="288000">
                <a:tc>
                  <a:txBody>
                    <a:bodyPr/>
                    <a:lstStyle/>
                    <a:p>
                      <a:r>
                        <a:rPr lang="en-GB" sz="1400" b="1" dirty="0">
                          <a:solidFill>
                            <a:schemeClr val="bg1"/>
                          </a:solidFill>
                          <a:latin typeface="Arial"/>
                          <a:cs typeface="Arial"/>
                        </a:rPr>
                        <a:t>Overview and context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dirty="0">
                          <a:solidFill>
                            <a:schemeClr val="bg1"/>
                          </a:solidFill>
                          <a:latin typeface="Arial"/>
                          <a:cs typeface="Arial"/>
                          <a:hlinkClick r:id="rId2" action="ppaction://hlinksldjump">
                            <a:extLst>
                              <a:ext uri="{A12FA001-AC4F-418D-AE19-62706E023703}">
                                <ahyp:hlinkClr xmlns:ahyp="http://schemas.microsoft.com/office/drawing/2018/hyperlinkcolor" val="tx"/>
                              </a:ext>
                            </a:extLst>
                          </a:hlinkClick>
                        </a:rPr>
                        <a:t>page </a:t>
                      </a:r>
                      <a:r>
                        <a:rPr lang="en-GB" sz="1400" b="1" u="sng" dirty="0">
                          <a:solidFill>
                            <a:schemeClr val="bg1"/>
                          </a:solidFill>
                          <a:latin typeface="Arial"/>
                          <a:cs typeface="Arial"/>
                        </a:rPr>
                        <a:t>67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89449144"/>
                  </a:ext>
                </a:extLst>
              </a:tr>
              <a:tr h="288000">
                <a:tc>
                  <a:txBody>
                    <a:bodyPr/>
                    <a:lstStyle/>
                    <a:p>
                      <a:r>
                        <a:rPr lang="en-GB" sz="1400" b="1" dirty="0">
                          <a:solidFill>
                            <a:schemeClr val="bg1"/>
                          </a:solidFill>
                          <a:latin typeface="Arial"/>
                          <a:cs typeface="Arial"/>
                        </a:rPr>
                        <a:t>Digital inclusion key findings</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dirty="0">
                          <a:solidFill>
                            <a:schemeClr val="bg1"/>
                          </a:solidFill>
                          <a:latin typeface="Arial"/>
                          <a:cs typeface="Arial"/>
                          <a:hlinkClick r:id="rId3" action="ppaction://hlinksldjump">
                            <a:extLst>
                              <a:ext uri="{A12FA001-AC4F-418D-AE19-62706E023703}">
                                <ahyp:hlinkClr xmlns:ahyp="http://schemas.microsoft.com/office/drawing/2018/hyperlinkcolor" val="tx"/>
                              </a:ext>
                            </a:extLst>
                          </a:hlinkClick>
                        </a:rPr>
                        <a:t>page </a:t>
                      </a:r>
                      <a:r>
                        <a:rPr lang="en-GB" sz="1400" b="1" u="sng" dirty="0">
                          <a:solidFill>
                            <a:schemeClr val="bg1"/>
                          </a:solidFill>
                          <a:latin typeface="Arial"/>
                          <a:cs typeface="Arial"/>
                        </a:rPr>
                        <a:t>68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8979111"/>
                  </a:ext>
                </a:extLst>
              </a:tr>
              <a:tr h="288000">
                <a:tc>
                  <a:txBody>
                    <a:bodyPr/>
                    <a:lstStyle/>
                    <a:p>
                      <a:r>
                        <a:rPr lang="en-GB" sz="1400" b="1" dirty="0">
                          <a:solidFill>
                            <a:schemeClr val="bg1"/>
                          </a:solidFill>
                          <a:latin typeface="Arial"/>
                          <a:cs typeface="Arial"/>
                        </a:rPr>
                        <a:t>Digital inclusion summary</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u="sng" dirty="0">
                          <a:solidFill>
                            <a:schemeClr val="bg1"/>
                          </a:solidFill>
                          <a:latin typeface="Arial"/>
                          <a:cs typeface="Arial"/>
                        </a:rPr>
                        <a:t>pages</a:t>
                      </a:r>
                      <a:r>
                        <a:rPr lang="en-GB" sz="1400" b="1" u="sng" dirty="0">
                          <a:solidFill>
                            <a:schemeClr val="bg1"/>
                          </a:solidFill>
                          <a:latin typeface="Arial"/>
                          <a:cs typeface="Arial"/>
                          <a:hlinkClick r:id="rId4" action="ppaction://hlinksldjump">
                            <a:extLst>
                              <a:ext uri="{A12FA001-AC4F-418D-AE19-62706E023703}">
                                <ahyp:hlinkClr xmlns:ahyp="http://schemas.microsoft.com/office/drawing/2018/hyperlinkcolor" val="tx"/>
                              </a:ext>
                            </a:extLst>
                          </a:hlinkClick>
                        </a:rPr>
                        <a:t> </a:t>
                      </a:r>
                      <a:r>
                        <a:rPr lang="en-GB" sz="1400" b="1" u="sng" dirty="0">
                          <a:solidFill>
                            <a:schemeClr val="bg1"/>
                          </a:solidFill>
                          <a:latin typeface="Arial"/>
                          <a:cs typeface="Arial"/>
                        </a:rPr>
                        <a:t>69-70</a:t>
                      </a:r>
                      <a:endParaRPr lang="en-GB" sz="1400" b="1" u="sng" dirty="0">
                        <a:solidFill>
                          <a:schemeClr val="bg1"/>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06594278"/>
                  </a:ext>
                </a:extLst>
              </a:tr>
              <a:tr h="210873">
                <a:tc>
                  <a:txBody>
                    <a:bodyPr/>
                    <a:lstStyle/>
                    <a:p>
                      <a:r>
                        <a:rPr lang="en-GB" sz="1400" b="1" dirty="0">
                          <a:solidFill>
                            <a:schemeClr val="bg1"/>
                          </a:solidFill>
                          <a:latin typeface="Arial"/>
                          <a:cs typeface="Arial"/>
                        </a:rPr>
                        <a:t>Digital inclusion detailed findings</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u="sng" dirty="0">
                          <a:solidFill>
                            <a:schemeClr val="bg1"/>
                          </a:solidFill>
                          <a:latin typeface="Arial"/>
                          <a:cs typeface="Arial"/>
                          <a:hlinkClick r:id="rId5" action="ppaction://hlinksldjump">
                            <a:extLst>
                              <a:ext uri="{A12FA001-AC4F-418D-AE19-62706E023703}">
                                <ahyp:hlinkClr xmlns:ahyp="http://schemas.microsoft.com/office/drawing/2018/hyperlinkcolor" val="tx"/>
                              </a:ext>
                            </a:extLst>
                          </a:hlinkClick>
                        </a:rPr>
                        <a:t>pages </a:t>
                      </a:r>
                      <a:r>
                        <a:rPr lang="en-GB" sz="1400" b="1" u="sng" dirty="0">
                          <a:solidFill>
                            <a:schemeClr val="bg1"/>
                          </a:solidFill>
                          <a:latin typeface="Arial"/>
                          <a:cs typeface="Arial"/>
                        </a:rPr>
                        <a:t>71-79</a:t>
                      </a:r>
                      <a:endParaRPr lang="en-GB" sz="1400" b="1" u="sng" dirty="0">
                        <a:solidFill>
                          <a:schemeClr val="bg1"/>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98613590"/>
                  </a:ext>
                </a:extLst>
              </a:tr>
            </a:tbl>
          </a:graphicData>
        </a:graphic>
      </p:graphicFrame>
    </p:spTree>
    <p:extLst>
      <p:ext uri="{BB962C8B-B14F-4D97-AF65-F5344CB8AC3E}">
        <p14:creationId xmlns:p14="http://schemas.microsoft.com/office/powerpoint/2010/main" val="29215580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32836-66C5-E5E1-AD36-8DF7C23C9ADD}"/>
              </a:ext>
            </a:extLst>
          </p:cNvPr>
          <p:cNvSpPr>
            <a:spLocks noGrp="1"/>
          </p:cNvSpPr>
          <p:nvPr>
            <p:ph type="title"/>
          </p:nvPr>
        </p:nvSpPr>
        <p:spPr>
          <a:xfrm>
            <a:off x="601200" y="1411200"/>
            <a:ext cx="5495023" cy="1116000"/>
          </a:xfrm>
        </p:spPr>
        <p:txBody>
          <a:bodyPr>
            <a:normAutofit fontScale="90000"/>
          </a:bodyPr>
          <a:lstStyle/>
          <a:p>
            <a:r>
              <a:rPr lang="en-GB" dirty="0"/>
              <a:t>Overview:</a:t>
            </a:r>
            <a:br>
              <a:rPr lang="en-GB" dirty="0"/>
            </a:br>
            <a:r>
              <a:rPr lang="en-GB" dirty="0"/>
              <a:t>Digital inclusion</a:t>
            </a:r>
            <a:br>
              <a:rPr lang="en-GB" dirty="0"/>
            </a:br>
            <a:r>
              <a:rPr lang="en-GB" sz="2200" dirty="0"/>
              <a:t>(merged January 2023 – May 2023 data</a:t>
            </a:r>
            <a:br>
              <a:rPr lang="en-GB" sz="2200" dirty="0"/>
            </a:br>
            <a:r>
              <a:rPr lang="en-GB" sz="2200" dirty="0"/>
              <a:t>telephone only)</a:t>
            </a:r>
            <a:endParaRPr lang="en-GB" dirty="0"/>
          </a:p>
        </p:txBody>
      </p:sp>
      <p:sp>
        <p:nvSpPr>
          <p:cNvPr id="3" name="Text Placeholder 2">
            <a:extLst>
              <a:ext uri="{FF2B5EF4-FFF2-40B4-BE49-F238E27FC236}">
                <a16:creationId xmlns:a16="http://schemas.microsoft.com/office/drawing/2014/main" id="{0F5235E6-B3F0-53C3-9546-36323FA23B1D}"/>
              </a:ext>
            </a:extLst>
          </p:cNvPr>
          <p:cNvSpPr>
            <a:spLocks noGrp="1"/>
          </p:cNvSpPr>
          <p:nvPr>
            <p:ph type="body" sz="quarter" idx="11"/>
          </p:nvPr>
        </p:nvSpPr>
        <p:spPr/>
        <p:txBody>
          <a:bodyPr/>
          <a:lstStyle/>
          <a:p>
            <a:endParaRPr lang="en-GB" dirty="0"/>
          </a:p>
        </p:txBody>
      </p:sp>
    </p:spTree>
    <p:extLst>
      <p:ext uri="{BB962C8B-B14F-4D97-AF65-F5344CB8AC3E}">
        <p14:creationId xmlns:p14="http://schemas.microsoft.com/office/powerpoint/2010/main" val="279088664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74A2B4-3C0F-81BD-2DD3-0ED0C9C0C01B}"/>
              </a:ext>
            </a:extLst>
          </p:cNvPr>
          <p:cNvSpPr>
            <a:spLocks noGrp="1"/>
          </p:cNvSpPr>
          <p:nvPr>
            <p:ph type="title"/>
          </p:nvPr>
        </p:nvSpPr>
        <p:spPr>
          <a:xfrm>
            <a:off x="586799" y="249698"/>
            <a:ext cx="10515600" cy="693150"/>
          </a:xfrm>
        </p:spPr>
        <p:txBody>
          <a:bodyPr/>
          <a:lstStyle/>
          <a:p>
            <a:r>
              <a:rPr lang="en-GB" dirty="0">
                <a:latin typeface="Arial" panose="020B0604020202020204" pitchFamily="34" charset="0"/>
                <a:cs typeface="Arial" panose="020B0604020202020204" pitchFamily="34" charset="0"/>
              </a:rPr>
              <a:t>Digital inclusion – context</a:t>
            </a:r>
            <a:endParaRPr lang="en-US"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5808E5A-A430-F9BE-050D-2E7DC1DD7D4D}"/>
              </a:ext>
            </a:extLst>
          </p:cNvPr>
          <p:cNvSpPr txBox="1"/>
          <p:nvPr/>
        </p:nvSpPr>
        <p:spPr>
          <a:xfrm>
            <a:off x="776806" y="942848"/>
            <a:ext cx="10515600" cy="3739485"/>
          </a:xfrm>
          <a:prstGeom prst="rect">
            <a:avLst/>
          </a:prstGeom>
          <a:noFill/>
        </p:spPr>
        <p:txBody>
          <a:bodyPr wrap="square" lIns="91440" tIns="45720" rIns="91440" bIns="45720" rtlCol="0" anchor="t">
            <a:spAutoFit/>
          </a:bodyPr>
          <a:lstStyle/>
          <a:p>
            <a:pPr>
              <a:lnSpc>
                <a:spcPct val="114000"/>
              </a:lnSpc>
              <a:spcAft>
                <a:spcPts val="600"/>
              </a:spcAft>
            </a:pPr>
            <a:r>
              <a:rPr lang="en-GB" sz="1400" dirty="0">
                <a:solidFill>
                  <a:schemeClr val="bg1"/>
                </a:solidFill>
                <a:latin typeface="Arial"/>
                <a:cs typeface="Arial"/>
              </a:rPr>
              <a:t>Digital inclusion questions have been included in the survey since Spring 2022 (though the methodology / approach was amended in September 2022).</a:t>
            </a:r>
          </a:p>
          <a:p>
            <a:pPr>
              <a:lnSpc>
                <a:spcPct val="114000"/>
              </a:lnSpc>
              <a:spcAft>
                <a:spcPts val="600"/>
              </a:spcAft>
            </a:pPr>
            <a:r>
              <a:rPr lang="en-GB" sz="1400" dirty="0">
                <a:solidFill>
                  <a:schemeClr val="bg1"/>
                </a:solidFill>
              </a:rPr>
              <a:t>The reporting includes a particular focus on over 75 year olds, under 25 year olds, and disabled people – as priority groups for Greater Manchester activity to address digital exclusion.</a:t>
            </a:r>
            <a:endParaRPr lang="en-GB" sz="1400" dirty="0">
              <a:solidFill>
                <a:schemeClr val="bg1"/>
              </a:solidFill>
              <a:cs typeface="Arial"/>
            </a:endParaRPr>
          </a:p>
          <a:p>
            <a:pPr>
              <a:lnSpc>
                <a:spcPct val="114000"/>
              </a:lnSpc>
              <a:spcAft>
                <a:spcPts val="600"/>
              </a:spcAft>
            </a:pPr>
            <a:r>
              <a:rPr lang="en-GB" sz="1400" dirty="0">
                <a:solidFill>
                  <a:schemeClr val="bg1"/>
                </a:solidFill>
                <a:latin typeface="Arial"/>
                <a:cs typeface="Arial"/>
              </a:rPr>
              <a:t>Although early waves included digital inclusion questions for all survey respondents, we have taken the decision that digital inclusion questions are only asked in telephone samples (and not of respondents taking part in the survey online, who are therefore less likely to be digitally excluded than the population as a whole). This provides a sample of around 250 responses per survey.</a:t>
            </a:r>
          </a:p>
          <a:p>
            <a:pPr>
              <a:lnSpc>
                <a:spcPct val="114000"/>
              </a:lnSpc>
              <a:spcAft>
                <a:spcPts val="600"/>
              </a:spcAft>
            </a:pPr>
            <a:r>
              <a:rPr lang="en-GB" sz="1400" dirty="0">
                <a:solidFill>
                  <a:schemeClr val="bg1"/>
                </a:solidFill>
                <a:latin typeface="Arial"/>
                <a:cs typeface="Arial"/>
              </a:rPr>
              <a:t>For this report, we have merged findings for survey 7 (May 2023) with those from surveys 5 and 6 (January 2023, March 2023) to provide a robust sample size for sub-group analysis. </a:t>
            </a:r>
            <a:endParaRPr lang="en-GB" sz="1400" dirty="0">
              <a:solidFill>
                <a:schemeClr val="bg1"/>
              </a:solidFill>
              <a:cs typeface="Arial"/>
            </a:endParaRPr>
          </a:p>
          <a:p>
            <a:pPr>
              <a:lnSpc>
                <a:spcPct val="114000"/>
              </a:lnSpc>
              <a:spcAft>
                <a:spcPts val="600"/>
              </a:spcAft>
            </a:pPr>
            <a:r>
              <a:rPr lang="en-GB" sz="1400" dirty="0">
                <a:solidFill>
                  <a:schemeClr val="bg1"/>
                </a:solidFill>
                <a:latin typeface="Arial"/>
                <a:cs typeface="Arial"/>
              </a:rPr>
              <a:t>Our reporting convention going forwards, from this wave (7) onwards, will be to report headlines based on the most recent three waves combined, with careful analysis of individual differences between waves where appropriate. </a:t>
            </a:r>
          </a:p>
          <a:p>
            <a:pPr>
              <a:lnSpc>
                <a:spcPct val="90000"/>
              </a:lnSpc>
              <a:spcBef>
                <a:spcPts val="1000"/>
              </a:spcBef>
            </a:pPr>
            <a:endParaRPr lang="en-GB" sz="1500" dirty="0">
              <a:solidFill>
                <a:srgbClr val="5C5B5A"/>
              </a:solidFill>
              <a:cs typeface="Arial"/>
            </a:endParaRPr>
          </a:p>
          <a:p>
            <a:pPr>
              <a:lnSpc>
                <a:spcPct val="113999"/>
              </a:lnSpc>
              <a:spcAft>
                <a:spcPts val="600"/>
              </a:spcAft>
            </a:pPr>
            <a:endParaRPr lang="en-GB" sz="1400" dirty="0">
              <a:solidFill>
                <a:schemeClr val="bg1"/>
              </a:solidFill>
              <a:latin typeface="Arial"/>
              <a:cs typeface="Arial"/>
            </a:endParaRPr>
          </a:p>
        </p:txBody>
      </p:sp>
    </p:spTree>
    <p:extLst>
      <p:ext uri="{BB962C8B-B14F-4D97-AF65-F5344CB8AC3E}">
        <p14:creationId xmlns:p14="http://schemas.microsoft.com/office/powerpoint/2010/main" val="413806746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74A2B4-3C0F-81BD-2DD3-0ED0C9C0C01B}"/>
              </a:ext>
            </a:extLst>
          </p:cNvPr>
          <p:cNvSpPr>
            <a:spLocks noGrp="1"/>
          </p:cNvSpPr>
          <p:nvPr>
            <p:ph type="title"/>
          </p:nvPr>
        </p:nvSpPr>
        <p:spPr>
          <a:xfrm>
            <a:off x="586799" y="249698"/>
            <a:ext cx="10515600" cy="693150"/>
          </a:xfrm>
        </p:spPr>
        <p:txBody>
          <a:bodyPr/>
          <a:lstStyle/>
          <a:p>
            <a:r>
              <a:rPr lang="en-GB" dirty="0">
                <a:latin typeface="Arial"/>
                <a:cs typeface="Arial"/>
              </a:rPr>
              <a:t>Digital inclusion – main report key findings</a:t>
            </a:r>
            <a:endParaRPr lang="en-US" dirty="0">
              <a:latin typeface="Arial"/>
              <a:cs typeface="Arial"/>
            </a:endParaRPr>
          </a:p>
        </p:txBody>
      </p:sp>
      <p:sp>
        <p:nvSpPr>
          <p:cNvPr id="6" name="TextBox 5">
            <a:extLst>
              <a:ext uri="{FF2B5EF4-FFF2-40B4-BE49-F238E27FC236}">
                <a16:creationId xmlns:a16="http://schemas.microsoft.com/office/drawing/2014/main" id="{D5808E5A-A430-F9BE-050D-2E7DC1DD7D4D}"/>
              </a:ext>
            </a:extLst>
          </p:cNvPr>
          <p:cNvSpPr txBox="1"/>
          <p:nvPr/>
        </p:nvSpPr>
        <p:spPr>
          <a:xfrm>
            <a:off x="776806" y="1095248"/>
            <a:ext cx="10515600" cy="3867084"/>
          </a:xfrm>
          <a:prstGeom prst="rect">
            <a:avLst/>
          </a:prstGeom>
          <a:noFill/>
        </p:spPr>
        <p:txBody>
          <a:bodyPr wrap="square" lIns="91440" tIns="45720" rIns="91440" bIns="45720" rtlCol="0" anchor="t">
            <a:spAutoFit/>
          </a:bodyPr>
          <a:lstStyle/>
          <a:p>
            <a:pPr>
              <a:spcAft>
                <a:spcPts val="600"/>
              </a:spcAft>
            </a:pPr>
            <a:r>
              <a:rPr lang="en-GB" sz="1600" b="1" dirty="0">
                <a:solidFill>
                  <a:schemeClr val="bg1"/>
                </a:solidFill>
                <a:latin typeface="Arial"/>
                <a:cs typeface="Arial"/>
              </a:rPr>
              <a:t>OVER A THIRD EXPERIENCE DIGITAL EXCLUSION </a:t>
            </a:r>
            <a:endParaRPr lang="en-GB" sz="1600" b="1" dirty="0">
              <a:solidFill>
                <a:schemeClr val="bg1"/>
              </a:solidFill>
              <a:latin typeface="Arial" panose="020B0604020202020204" pitchFamily="34" charset="0"/>
              <a:cs typeface="Arial" panose="020B0604020202020204" pitchFamily="34" charset="0"/>
            </a:endParaRPr>
          </a:p>
          <a:p>
            <a:pPr marL="285750" indent="-285750">
              <a:lnSpc>
                <a:spcPct val="114000"/>
              </a:lnSpc>
              <a:spcAft>
                <a:spcPts val="1200"/>
              </a:spcAft>
              <a:buFont typeface="Arial" panose="020B0604020202020204" pitchFamily="34" charset="0"/>
              <a:buChar char="•"/>
            </a:pPr>
            <a:r>
              <a:rPr lang="en-GB" sz="1400" dirty="0">
                <a:solidFill>
                  <a:schemeClr val="bg1"/>
                </a:solidFill>
                <a:latin typeface="Arial"/>
                <a:cs typeface="Arial"/>
              </a:rPr>
              <a:t>38% of respondents from S5+S6+S7 noted that their household experienced some form of digital exclusion. 20% of GM households are experiencing a single aspect of digital exclusion and 4% are completely digitally excluded</a:t>
            </a:r>
          </a:p>
          <a:p>
            <a:pPr>
              <a:spcAft>
                <a:spcPts val="600"/>
              </a:spcAft>
            </a:pPr>
            <a:r>
              <a:rPr lang="en-GB" sz="1600" b="1" dirty="0">
                <a:solidFill>
                  <a:schemeClr val="bg1"/>
                </a:solidFill>
                <a:latin typeface="Arial"/>
                <a:cs typeface="Arial"/>
              </a:rPr>
              <a:t>DISABLED PEOPLE AND OLDER RESIDENTS ARE MORE LIKELY TO EXPERIENCE DIGITAL EXCLUSION </a:t>
            </a:r>
            <a:endParaRPr lang="en-GB" sz="1600" b="1" dirty="0">
              <a:solidFill>
                <a:schemeClr val="bg1"/>
              </a:solidFill>
              <a:latin typeface="Arial" panose="020B0604020202020204" pitchFamily="34" charset="0"/>
              <a:cs typeface="Arial" panose="020B0604020202020204" pitchFamily="34" charset="0"/>
            </a:endParaRPr>
          </a:p>
          <a:p>
            <a:pPr marL="285750" indent="-285750">
              <a:lnSpc>
                <a:spcPct val="113999"/>
              </a:lnSpc>
              <a:spcAft>
                <a:spcPts val="600"/>
              </a:spcAft>
              <a:buFont typeface="Arial,Sans-Serif" panose="020B0604020202020204" pitchFamily="34" charset="0"/>
              <a:buChar char="•"/>
            </a:pPr>
            <a:r>
              <a:rPr lang="en-GB" sz="1400" dirty="0">
                <a:solidFill>
                  <a:schemeClr val="bg1"/>
                </a:solidFill>
                <a:ea typeface="+mn-lt"/>
                <a:cs typeface="+mn-lt"/>
              </a:rPr>
              <a:t>Different groups are impacted by digital exclusion in different ways:</a:t>
            </a:r>
            <a:endParaRPr lang="en-US" sz="1400" dirty="0">
              <a:solidFill>
                <a:schemeClr val="bg1"/>
              </a:solidFill>
              <a:ea typeface="+mn-lt"/>
              <a:cs typeface="+mn-lt"/>
            </a:endParaRPr>
          </a:p>
          <a:p>
            <a:pPr marL="742950" lvl="1" indent="-285750">
              <a:lnSpc>
                <a:spcPct val="113999"/>
              </a:lnSpc>
              <a:spcAft>
                <a:spcPts val="600"/>
              </a:spcAft>
              <a:buFont typeface="Arial,Sans-Serif" panose="020B0604020202020204" pitchFamily="34" charset="0"/>
              <a:buChar char="•"/>
            </a:pPr>
            <a:r>
              <a:rPr lang="en-GB" sz="1400" dirty="0">
                <a:solidFill>
                  <a:schemeClr val="bg1"/>
                </a:solidFill>
                <a:ea typeface="+mn-lt"/>
                <a:cs typeface="+mn-lt"/>
              </a:rPr>
              <a:t>52% of disabled people and 63% of those aged 75+ are more likely to experience at least one aspect of digital exclusion </a:t>
            </a:r>
          </a:p>
          <a:p>
            <a:pPr marL="742950" lvl="1" indent="-285750">
              <a:lnSpc>
                <a:spcPct val="113999"/>
              </a:lnSpc>
              <a:spcAft>
                <a:spcPts val="1200"/>
              </a:spcAft>
              <a:buFont typeface="Arial,Sans-Serif" panose="020B0604020202020204" pitchFamily="34" charset="0"/>
              <a:buChar char="•"/>
            </a:pPr>
            <a:r>
              <a:rPr lang="en-GB" sz="1400" dirty="0">
                <a:solidFill>
                  <a:schemeClr val="bg1"/>
                </a:solidFill>
                <a:ea typeface="+mn-lt"/>
                <a:cs typeface="+mn-lt"/>
              </a:rPr>
              <a:t>Those aged 16-24 are less likely to be experiencing one or more aspect of digital exclusion (36%)</a:t>
            </a:r>
            <a:endParaRPr lang="en-GB" dirty="0">
              <a:solidFill>
                <a:schemeClr val="bg1"/>
              </a:solidFill>
            </a:endParaRPr>
          </a:p>
          <a:p>
            <a:pPr>
              <a:spcAft>
                <a:spcPts val="600"/>
              </a:spcAft>
            </a:pPr>
            <a:r>
              <a:rPr lang="en-GB" sz="1600" b="1" dirty="0">
                <a:solidFill>
                  <a:schemeClr val="bg1"/>
                </a:solidFill>
                <a:latin typeface="Arial"/>
                <a:cs typeface="Arial"/>
              </a:rPr>
              <a:t>CONFIDENCE USING DIGITAL SERVICES </a:t>
            </a:r>
            <a:endParaRPr lang="en-GB" sz="1600" b="1" dirty="0">
              <a:solidFill>
                <a:schemeClr val="bg1"/>
              </a:solidFill>
              <a:latin typeface="Arial" panose="020B0604020202020204" pitchFamily="34" charset="0"/>
              <a:cs typeface="Arial" panose="020B0604020202020204" pitchFamily="34" charset="0"/>
            </a:endParaRPr>
          </a:p>
          <a:p>
            <a:pPr marL="285750" indent="-285750">
              <a:lnSpc>
                <a:spcPct val="113999"/>
              </a:lnSpc>
              <a:spcAft>
                <a:spcPts val="1200"/>
              </a:spcAft>
              <a:buFont typeface="Arial,Sans-Serif" panose="020B0604020202020204" pitchFamily="34" charset="0"/>
              <a:buChar char="•"/>
            </a:pPr>
            <a:r>
              <a:rPr lang="en-GB" sz="1400" dirty="0">
                <a:solidFill>
                  <a:schemeClr val="bg1"/>
                </a:solidFill>
                <a:ea typeface="+mn-lt"/>
                <a:cs typeface="+mn-lt"/>
              </a:rPr>
              <a:t>13% of respondents say they are not confident using digital services online. This figure rises among older cohorts aged 75+ and disabled respondents to 41% and 28% respectively</a:t>
            </a:r>
            <a:endParaRPr lang="en-US" sz="1400" dirty="0">
              <a:solidFill>
                <a:schemeClr val="bg1"/>
              </a:solidFill>
              <a:cs typeface="Arial"/>
            </a:endParaRPr>
          </a:p>
          <a:p>
            <a:pPr marL="285750" indent="-285750">
              <a:lnSpc>
                <a:spcPct val="113999"/>
              </a:lnSpc>
              <a:spcAft>
                <a:spcPts val="1200"/>
              </a:spcAft>
              <a:buFont typeface="Arial,Sans-Serif" panose="020B0604020202020204" pitchFamily="34" charset="0"/>
              <a:buChar char="•"/>
            </a:pPr>
            <a:r>
              <a:rPr lang="en-GB" sz="1400" dirty="0">
                <a:solidFill>
                  <a:schemeClr val="bg1"/>
                </a:solidFill>
                <a:ea typeface="+mn-lt"/>
                <a:cs typeface="+mn-lt"/>
              </a:rPr>
              <a:t>Under 25s are significantly less likely to lack confidence in using digital services online, with only 10% noting they are not confident</a:t>
            </a:r>
            <a:endParaRPr lang="en-GB" dirty="0">
              <a:solidFill>
                <a:schemeClr val="bg1"/>
              </a:solidFill>
            </a:endParaRPr>
          </a:p>
        </p:txBody>
      </p:sp>
    </p:spTree>
    <p:extLst>
      <p:ext uri="{BB962C8B-B14F-4D97-AF65-F5344CB8AC3E}">
        <p14:creationId xmlns:p14="http://schemas.microsoft.com/office/powerpoint/2010/main" val="223458018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Placeholder 6" descr="Column chart showing the proportion of respondents who answer 0 to 3 to statements at the previous question. 63% answer 0 to 3 to none of the statements, though this drops to 37% of over 75s.">
            <a:extLst>
              <a:ext uri="{FF2B5EF4-FFF2-40B4-BE49-F238E27FC236}">
                <a16:creationId xmlns:a16="http://schemas.microsoft.com/office/drawing/2014/main" id="{7DCAC85A-58FE-18C4-F9E9-11ECA9B0F17C}"/>
              </a:ext>
            </a:extLst>
          </p:cNvPr>
          <p:cNvGraphicFramePr>
            <a:graphicFrameLocks/>
          </p:cNvGraphicFramePr>
          <p:nvPr>
            <p:extLst>
              <p:ext uri="{D42A27DB-BD31-4B8C-83A1-F6EECF244321}">
                <p14:modId xmlns:p14="http://schemas.microsoft.com/office/powerpoint/2010/main" val="2736279992"/>
              </p:ext>
            </p:extLst>
          </p:nvPr>
        </p:nvGraphicFramePr>
        <p:xfrm>
          <a:off x="4746224" y="1654249"/>
          <a:ext cx="7351501" cy="4351969"/>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F12DA983-7C25-45F4-B087-E006BF2978F9}"/>
              </a:ext>
            </a:extLst>
          </p:cNvPr>
          <p:cNvSpPr>
            <a:spLocks noGrp="1"/>
          </p:cNvSpPr>
          <p:nvPr>
            <p:ph type="title"/>
          </p:nvPr>
        </p:nvSpPr>
        <p:spPr>
          <a:xfrm>
            <a:off x="303810" y="165648"/>
            <a:ext cx="10515600" cy="307777"/>
          </a:xfrm>
          <a:noFill/>
        </p:spPr>
        <p:txBody>
          <a:bodyPr vert="horz" wrap="square" lIns="0" tIns="0" rIns="0" bIns="0" rtlCol="0" anchor="ctr">
            <a:spAutoFit/>
          </a:bodyPr>
          <a:lstStyle/>
          <a:p>
            <a:pPr>
              <a:lnSpc>
                <a:spcPct val="100000"/>
              </a:lnSpc>
              <a:spcBef>
                <a:spcPts val="0"/>
              </a:spcBef>
            </a:pPr>
            <a:r>
              <a:rPr lang="en-GB" sz="2000" b="1" dirty="0">
                <a:solidFill>
                  <a:srgbClr val="5C5B5A"/>
                </a:solidFill>
                <a:latin typeface="Arial"/>
                <a:ea typeface="+mn-ea"/>
                <a:cs typeface="+mn-cs"/>
              </a:rPr>
              <a:t>Summary: Digital Inclusion</a:t>
            </a:r>
          </a:p>
        </p:txBody>
      </p:sp>
      <p:graphicFrame>
        <p:nvGraphicFramePr>
          <p:cNvPr id="8" name="Chart Placeholder 10" descr="Pie chart showing that 13% of respondents are not confident in using digital services online ">
            <a:extLst>
              <a:ext uri="{FF2B5EF4-FFF2-40B4-BE49-F238E27FC236}">
                <a16:creationId xmlns:a16="http://schemas.microsoft.com/office/drawing/2014/main" id="{703AB5B2-8537-46D3-BA5C-4A19F9F443D4}"/>
              </a:ext>
            </a:extLst>
          </p:cNvPr>
          <p:cNvGraphicFramePr>
            <a:graphicFrameLocks/>
          </p:cNvGraphicFramePr>
          <p:nvPr/>
        </p:nvGraphicFramePr>
        <p:xfrm>
          <a:off x="720570" y="576675"/>
          <a:ext cx="4025655" cy="2503178"/>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a:extLst>
              <a:ext uri="{FF2B5EF4-FFF2-40B4-BE49-F238E27FC236}">
                <a16:creationId xmlns:a16="http://schemas.microsoft.com/office/drawing/2014/main" id="{A6351107-7E24-4CF7-AC83-AC4D7904FAF8}"/>
              </a:ext>
              <a:ext uri="{C183D7F6-B498-43B3-948B-1728B52AA6E4}">
                <adec:decorative xmlns:adec="http://schemas.microsoft.com/office/drawing/2017/decorative" val="1"/>
              </a:ext>
            </a:extLst>
          </p:cNvPr>
          <p:cNvSpPr txBox="1"/>
          <p:nvPr/>
        </p:nvSpPr>
        <p:spPr>
          <a:xfrm>
            <a:off x="1964670" y="1591771"/>
            <a:ext cx="820738" cy="492443"/>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200" b="1" dirty="0">
                <a:solidFill>
                  <a:srgbClr val="5C5B5A"/>
                </a:solidFill>
                <a:latin typeface="Arial"/>
              </a:rPr>
              <a:t>13</a:t>
            </a:r>
            <a:r>
              <a:rPr kumimoji="0" lang="en-GB" sz="3200" b="1" i="0" u="none" strike="noStrike" kern="1200" cap="none" spc="0" normalizeH="0" baseline="0" noProof="0" dirty="0">
                <a:ln>
                  <a:noFill/>
                </a:ln>
                <a:solidFill>
                  <a:srgbClr val="5C5B5A"/>
                </a:solidFill>
                <a:effectLst/>
                <a:uLnTx/>
                <a:uFillTx/>
                <a:latin typeface="Arial"/>
                <a:ea typeface="+mn-ea"/>
                <a:cs typeface="+mn-cs"/>
              </a:rPr>
              <a:t>%</a:t>
            </a:r>
          </a:p>
        </p:txBody>
      </p:sp>
      <p:sp>
        <p:nvSpPr>
          <p:cNvPr id="10" name="TextBox 9">
            <a:extLst>
              <a:ext uri="{FF2B5EF4-FFF2-40B4-BE49-F238E27FC236}">
                <a16:creationId xmlns:a16="http://schemas.microsoft.com/office/drawing/2014/main" id="{080E5C22-AC77-47F1-9B15-2CE6BC2ABD5D}"/>
              </a:ext>
              <a:ext uri="{C183D7F6-B498-43B3-948B-1728B52AA6E4}">
                <adec:decorative xmlns:adec="http://schemas.microsoft.com/office/drawing/2017/decorative" val="1"/>
              </a:ext>
            </a:extLst>
          </p:cNvPr>
          <p:cNvSpPr txBox="1"/>
          <p:nvPr/>
        </p:nvSpPr>
        <p:spPr>
          <a:xfrm>
            <a:off x="94271" y="3314956"/>
            <a:ext cx="4499708" cy="69249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dirty="0">
                <a:ln>
                  <a:noFill/>
                </a:ln>
                <a:solidFill>
                  <a:srgbClr val="5C5B5A"/>
                </a:solidFill>
                <a:effectLst/>
                <a:uLnTx/>
                <a:uFillTx/>
                <a:latin typeface="Arial"/>
                <a:ea typeface="+mn-ea"/>
                <a:cs typeface="+mn-cs"/>
              </a:rPr>
              <a:t>… of households have someone (respondent or others) who is not confident in using digital services online </a:t>
            </a:r>
          </a:p>
        </p:txBody>
      </p:sp>
      <p:sp>
        <p:nvSpPr>
          <p:cNvPr id="11" name="TextBox 10">
            <a:extLst>
              <a:ext uri="{FF2B5EF4-FFF2-40B4-BE49-F238E27FC236}">
                <a16:creationId xmlns:a16="http://schemas.microsoft.com/office/drawing/2014/main" id="{F7975F9B-A57D-4455-BF87-1B2711E25337}"/>
              </a:ext>
            </a:extLst>
          </p:cNvPr>
          <p:cNvSpPr txBox="1"/>
          <p:nvPr/>
        </p:nvSpPr>
        <p:spPr>
          <a:xfrm>
            <a:off x="5035037" y="448885"/>
            <a:ext cx="7156963" cy="107721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5C5B5A"/>
                </a:solidFill>
                <a:latin typeface="Arial"/>
              </a:rPr>
              <a:t>Over a third (37%) of respondents have selected that either they or someone else in their household is digitally excluded in some way. This rises to over half for disabled respondents and nearly two thirds for respondents aged 75+</a:t>
            </a:r>
          </a:p>
        </p:txBody>
      </p:sp>
      <p:sp>
        <p:nvSpPr>
          <p:cNvPr id="12" name="TextBox 11">
            <a:extLst>
              <a:ext uri="{FF2B5EF4-FFF2-40B4-BE49-F238E27FC236}">
                <a16:creationId xmlns:a16="http://schemas.microsoft.com/office/drawing/2014/main" id="{BB518FC9-0F2A-4F2E-85AA-548CDB4591BA}"/>
              </a:ext>
            </a:extLst>
          </p:cNvPr>
          <p:cNvSpPr txBox="1"/>
          <p:nvPr/>
        </p:nvSpPr>
        <p:spPr>
          <a:xfrm>
            <a:off x="459493" y="4351395"/>
            <a:ext cx="4025657" cy="55399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dirty="0">
                <a:ln>
                  <a:noFill/>
                </a:ln>
                <a:solidFill>
                  <a:srgbClr val="5C5B5A"/>
                </a:solidFill>
                <a:effectLst/>
                <a:uLnTx/>
                <a:uFillTx/>
                <a:latin typeface="Arial"/>
                <a:ea typeface="+mn-ea"/>
                <a:cs typeface="+mn-cs"/>
              </a:rPr>
              <a:t>However, there are key</a:t>
            </a:r>
            <a:r>
              <a:rPr lang="en-GB" sz="1500" b="1" dirty="0">
                <a:solidFill>
                  <a:srgbClr val="5C5B5A"/>
                </a:solidFill>
                <a:latin typeface="Arial"/>
              </a:rPr>
              <a:t> differences for GM’s priority cohorts, as follows…</a:t>
            </a:r>
            <a:endParaRPr kumimoji="0" lang="en-GB" sz="1500" b="1" i="0" u="none" strike="noStrike" kern="1200" cap="none" spc="0" normalizeH="0" baseline="0" noProof="0" dirty="0">
              <a:ln>
                <a:noFill/>
              </a:ln>
              <a:solidFill>
                <a:srgbClr val="5C5B5A"/>
              </a:solidFill>
              <a:effectLst/>
              <a:uLnTx/>
              <a:uFillTx/>
              <a:latin typeface="Arial"/>
              <a:ea typeface="+mn-ea"/>
              <a:cs typeface="+mn-cs"/>
            </a:endParaRPr>
          </a:p>
        </p:txBody>
      </p:sp>
      <p:sp>
        <p:nvSpPr>
          <p:cNvPr id="14" name="TextBox 13">
            <a:extLst>
              <a:ext uri="{FF2B5EF4-FFF2-40B4-BE49-F238E27FC236}">
                <a16:creationId xmlns:a16="http://schemas.microsoft.com/office/drawing/2014/main" id="{03CFD511-1CD9-4615-89B1-D24DFDF63939}"/>
              </a:ext>
            </a:extLst>
          </p:cNvPr>
          <p:cNvSpPr txBox="1"/>
          <p:nvPr/>
        </p:nvSpPr>
        <p:spPr>
          <a:xfrm>
            <a:off x="772563" y="4873326"/>
            <a:ext cx="9525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5C5B5A"/>
                </a:solidFill>
                <a:effectLst/>
                <a:uLnTx/>
                <a:uFillTx/>
                <a:latin typeface="Arial"/>
                <a:ea typeface="+mn-ea"/>
                <a:cs typeface="+mn-cs"/>
              </a:rPr>
              <a:t>41%</a:t>
            </a:r>
          </a:p>
        </p:txBody>
      </p:sp>
      <p:sp>
        <p:nvSpPr>
          <p:cNvPr id="15" name="TextBox 14">
            <a:extLst>
              <a:ext uri="{FF2B5EF4-FFF2-40B4-BE49-F238E27FC236}">
                <a16:creationId xmlns:a16="http://schemas.microsoft.com/office/drawing/2014/main" id="{C4EDF393-3BD9-4F1D-8069-7B7ED81D84C6}"/>
              </a:ext>
            </a:extLst>
          </p:cNvPr>
          <p:cNvSpPr txBox="1"/>
          <p:nvPr/>
        </p:nvSpPr>
        <p:spPr>
          <a:xfrm>
            <a:off x="2088038" y="4873326"/>
            <a:ext cx="9525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5C5B5A"/>
                </a:solidFill>
                <a:effectLst/>
                <a:uLnTx/>
                <a:uFillTx/>
                <a:latin typeface="Arial"/>
                <a:ea typeface="+mn-ea"/>
                <a:cs typeface="+mn-cs"/>
              </a:rPr>
              <a:t>28%</a:t>
            </a:r>
          </a:p>
        </p:txBody>
      </p:sp>
      <p:sp>
        <p:nvSpPr>
          <p:cNvPr id="17" name="TextBox 16">
            <a:extLst>
              <a:ext uri="{FF2B5EF4-FFF2-40B4-BE49-F238E27FC236}">
                <a16:creationId xmlns:a16="http://schemas.microsoft.com/office/drawing/2014/main" id="{CD740EBC-EC23-4B27-819D-6B83D7C6A5C9}"/>
              </a:ext>
            </a:extLst>
          </p:cNvPr>
          <p:cNvSpPr txBox="1"/>
          <p:nvPr/>
        </p:nvSpPr>
        <p:spPr>
          <a:xfrm>
            <a:off x="562002" y="5353946"/>
            <a:ext cx="137362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5C5B5A"/>
                </a:solidFill>
                <a:effectLst/>
                <a:uLnTx/>
                <a:uFillTx/>
                <a:latin typeface="Arial"/>
                <a:ea typeface="+mn-ea"/>
                <a:cs typeface="+mn-cs"/>
              </a:rPr>
              <a:t>Aged 75+</a:t>
            </a:r>
          </a:p>
        </p:txBody>
      </p:sp>
      <p:sp>
        <p:nvSpPr>
          <p:cNvPr id="18" name="TextBox 17">
            <a:extLst>
              <a:ext uri="{FF2B5EF4-FFF2-40B4-BE49-F238E27FC236}">
                <a16:creationId xmlns:a16="http://schemas.microsoft.com/office/drawing/2014/main" id="{23A66902-8E74-4A61-ACFF-9FDA1BCA7E44}"/>
              </a:ext>
            </a:extLst>
          </p:cNvPr>
          <p:cNvSpPr txBox="1"/>
          <p:nvPr/>
        </p:nvSpPr>
        <p:spPr>
          <a:xfrm>
            <a:off x="1795415" y="5353946"/>
            <a:ext cx="148178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5C5B5A"/>
                </a:solidFill>
                <a:effectLst/>
                <a:uLnTx/>
                <a:uFillTx/>
                <a:latin typeface="Arial"/>
                <a:ea typeface="+mn-ea"/>
                <a:cs typeface="+mn-cs"/>
              </a:rPr>
              <a:t>Disabled respondents</a:t>
            </a:r>
          </a:p>
        </p:txBody>
      </p:sp>
      <p:cxnSp>
        <p:nvCxnSpPr>
          <p:cNvPr id="20" name="Straight Connector 19">
            <a:extLst>
              <a:ext uri="{FF2B5EF4-FFF2-40B4-BE49-F238E27FC236}">
                <a16:creationId xmlns:a16="http://schemas.microsoft.com/office/drawing/2014/main" id="{BF5980EB-F01A-463B-BCE3-3DA35FC2058E}"/>
              </a:ext>
              <a:ext uri="{C183D7F6-B498-43B3-948B-1728B52AA6E4}">
                <adec:decorative xmlns:adec="http://schemas.microsoft.com/office/drawing/2017/decorative" val="1"/>
              </a:ext>
            </a:extLst>
          </p:cNvPr>
          <p:cNvCxnSpPr>
            <a:cxnSpLocks/>
          </p:cNvCxnSpPr>
          <p:nvPr/>
        </p:nvCxnSpPr>
        <p:spPr>
          <a:xfrm flipV="1">
            <a:off x="4684640" y="473175"/>
            <a:ext cx="0" cy="55440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C19DB154-4751-4B61-8003-DCA4863E8705}"/>
              </a:ext>
            </a:extLst>
          </p:cNvPr>
          <p:cNvSpPr txBox="1"/>
          <p:nvPr/>
        </p:nvSpPr>
        <p:spPr>
          <a:xfrm>
            <a:off x="564748" y="6400800"/>
            <a:ext cx="10982952" cy="600164"/>
          </a:xfrm>
          <a:prstGeom prst="rect">
            <a:avLst/>
          </a:prstGeom>
          <a:noFill/>
        </p:spPr>
        <p:txBody>
          <a:bodyPr wrap="square" rtlCol="0">
            <a:spAutoFit/>
          </a:bodyPr>
          <a:lstStyle/>
          <a:p>
            <a:pPr>
              <a:defRPr/>
            </a:pPr>
            <a:r>
              <a:rPr lang="en-GB" sz="1050" dirty="0">
                <a:solidFill>
                  <a:srgbClr val="FFFFFF">
                    <a:lumMod val="50000"/>
                  </a:srgbClr>
                </a:solidFill>
                <a:latin typeface="Arial" panose="020B0604020202020204" pitchFamily="34" charset="0"/>
                <a:cs typeface="Arial" panose="020B0604020202020204" pitchFamily="34" charset="0"/>
              </a:rPr>
              <a:t>Unweighted base: 751 (Telephone respondents: S5+S6+S7)  *Aspects of digital exclusion = consistent and reliable access to an internet connection at home; to devices that allow access to the internet; affording access to the internet; skills needed to access and use digital services online; support needed to access and use digital services online </a:t>
            </a:r>
            <a:endParaRPr kumimoji="0" lang="en-GB" sz="105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rgbClr val="5C5B5A"/>
              </a:solidFill>
              <a:effectLst/>
              <a:uLnTx/>
              <a:uFillTx/>
              <a:latin typeface="Arial"/>
              <a:ea typeface="+mn-ea"/>
              <a:cs typeface="+mn-cs"/>
            </a:endParaRPr>
          </a:p>
        </p:txBody>
      </p:sp>
      <p:sp>
        <p:nvSpPr>
          <p:cNvPr id="21" name="TextBox 20">
            <a:extLst>
              <a:ext uri="{FF2B5EF4-FFF2-40B4-BE49-F238E27FC236}">
                <a16:creationId xmlns:a16="http://schemas.microsoft.com/office/drawing/2014/main" id="{0FC9CB1F-93B4-4626-BD70-6C9E0B14987C}"/>
              </a:ext>
            </a:extLst>
          </p:cNvPr>
          <p:cNvSpPr txBox="1"/>
          <p:nvPr/>
        </p:nvSpPr>
        <p:spPr>
          <a:xfrm>
            <a:off x="3333161" y="4873326"/>
            <a:ext cx="9525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1" dirty="0">
                <a:solidFill>
                  <a:srgbClr val="5C5B5A"/>
                </a:solidFill>
                <a:latin typeface="Arial"/>
              </a:rPr>
              <a:t>10%</a:t>
            </a:r>
            <a:endParaRPr kumimoji="0" lang="en-GB" sz="2800" b="1" i="0" u="none" strike="noStrike" kern="1200" cap="none" spc="0" normalizeH="0" baseline="0" noProof="0" dirty="0">
              <a:ln>
                <a:noFill/>
              </a:ln>
              <a:solidFill>
                <a:srgbClr val="5C5B5A"/>
              </a:solidFill>
              <a:effectLst/>
              <a:uLnTx/>
              <a:uFillTx/>
              <a:latin typeface="Arial"/>
              <a:ea typeface="+mn-ea"/>
              <a:cs typeface="+mn-cs"/>
            </a:endParaRPr>
          </a:p>
        </p:txBody>
      </p:sp>
      <p:sp>
        <p:nvSpPr>
          <p:cNvPr id="22" name="TextBox 21">
            <a:extLst>
              <a:ext uri="{FF2B5EF4-FFF2-40B4-BE49-F238E27FC236}">
                <a16:creationId xmlns:a16="http://schemas.microsoft.com/office/drawing/2014/main" id="{6DA4E314-11A3-4DE8-BA8A-4883694A145D}"/>
              </a:ext>
            </a:extLst>
          </p:cNvPr>
          <p:cNvSpPr txBox="1"/>
          <p:nvPr/>
        </p:nvSpPr>
        <p:spPr>
          <a:xfrm>
            <a:off x="3341675" y="5353946"/>
            <a:ext cx="9525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5C5B5A"/>
                </a:solidFill>
                <a:effectLst/>
                <a:uLnTx/>
                <a:uFillTx/>
                <a:latin typeface="Arial"/>
                <a:ea typeface="+mn-ea"/>
                <a:cs typeface="+mn-cs"/>
              </a:rPr>
              <a:t>Aged </a:t>
            </a:r>
            <a:r>
              <a:rPr lang="en-GB" dirty="0">
                <a:solidFill>
                  <a:srgbClr val="5C5B5A"/>
                </a:solidFill>
                <a:latin typeface="Arial"/>
              </a:rPr>
              <a:t>16-24</a:t>
            </a:r>
            <a:endParaRPr kumimoji="0" lang="en-GB" sz="1800" b="0" i="0" u="none" strike="noStrike" kern="1200" cap="none" spc="0" normalizeH="0" baseline="0" noProof="0" dirty="0">
              <a:ln>
                <a:noFill/>
              </a:ln>
              <a:solidFill>
                <a:srgbClr val="5C5B5A"/>
              </a:solidFill>
              <a:effectLst/>
              <a:uLnTx/>
              <a:uFillTx/>
              <a:latin typeface="Arial"/>
              <a:ea typeface="+mn-ea"/>
              <a:cs typeface="+mn-cs"/>
            </a:endParaRPr>
          </a:p>
        </p:txBody>
      </p:sp>
      <p:sp>
        <p:nvSpPr>
          <p:cNvPr id="25" name="Right Brace 24" descr="Arrow showing in total, 30% are worried about coronavirus.">
            <a:extLst>
              <a:ext uri="{FF2B5EF4-FFF2-40B4-BE49-F238E27FC236}">
                <a16:creationId xmlns:a16="http://schemas.microsoft.com/office/drawing/2014/main" id="{65B0E7A3-55E6-4856-BF4C-B24D172D5593}"/>
              </a:ext>
              <a:ext uri="{C183D7F6-B498-43B3-948B-1728B52AA6E4}">
                <adec:decorative xmlns:adec="http://schemas.microsoft.com/office/drawing/2017/decorative" val="1"/>
              </a:ext>
            </a:extLst>
          </p:cNvPr>
          <p:cNvSpPr/>
          <p:nvPr/>
        </p:nvSpPr>
        <p:spPr>
          <a:xfrm rot="16200000">
            <a:off x="8772546" y="814798"/>
            <a:ext cx="489679" cy="6037838"/>
          </a:xfrm>
          <a:prstGeom prst="rightBrace">
            <a:avLst>
              <a:gd name="adj1" fmla="val 28487"/>
              <a:gd name="adj2" fmla="val 50000"/>
            </a:avLst>
          </a:prstGeom>
          <a:ln>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2F5F"/>
              </a:solidFill>
              <a:effectLst/>
              <a:uLnTx/>
              <a:uFillTx/>
              <a:latin typeface="Arial"/>
              <a:ea typeface="+mn-ea"/>
              <a:cs typeface="+mn-cs"/>
            </a:endParaRPr>
          </a:p>
        </p:txBody>
      </p:sp>
      <p:graphicFrame>
        <p:nvGraphicFramePr>
          <p:cNvPr id="26" name="Table 4">
            <a:extLst>
              <a:ext uri="{FF2B5EF4-FFF2-40B4-BE49-F238E27FC236}">
                <a16:creationId xmlns:a16="http://schemas.microsoft.com/office/drawing/2014/main" id="{DCFCE3BD-A710-40B9-9B51-287528237188}"/>
              </a:ext>
            </a:extLst>
          </p:cNvPr>
          <p:cNvGraphicFramePr>
            <a:graphicFrameLocks noGrp="1"/>
          </p:cNvGraphicFramePr>
          <p:nvPr>
            <p:extLst>
              <p:ext uri="{D42A27DB-BD31-4B8C-83A1-F6EECF244321}">
                <p14:modId xmlns:p14="http://schemas.microsoft.com/office/powerpoint/2010/main" val="4212175388"/>
              </p:ext>
            </p:extLst>
          </p:nvPr>
        </p:nvGraphicFramePr>
        <p:xfrm>
          <a:off x="7112250" y="2651158"/>
          <a:ext cx="3920152" cy="618074"/>
        </p:xfrm>
        <a:graphic>
          <a:graphicData uri="http://schemas.openxmlformats.org/drawingml/2006/table">
            <a:tbl>
              <a:tblPr firstRow="1" bandRow="1">
                <a:tableStyleId>{073A0DAA-6AF3-43AB-8588-CEC1D06C72B9}</a:tableStyleId>
              </a:tblPr>
              <a:tblGrid>
                <a:gridCol w="980038">
                  <a:extLst>
                    <a:ext uri="{9D8B030D-6E8A-4147-A177-3AD203B41FA5}">
                      <a16:colId xmlns:a16="http://schemas.microsoft.com/office/drawing/2014/main" val="1713235414"/>
                    </a:ext>
                  </a:extLst>
                </a:gridCol>
                <a:gridCol w="980038">
                  <a:extLst>
                    <a:ext uri="{9D8B030D-6E8A-4147-A177-3AD203B41FA5}">
                      <a16:colId xmlns:a16="http://schemas.microsoft.com/office/drawing/2014/main" val="1224245677"/>
                    </a:ext>
                  </a:extLst>
                </a:gridCol>
                <a:gridCol w="980038">
                  <a:extLst>
                    <a:ext uri="{9D8B030D-6E8A-4147-A177-3AD203B41FA5}">
                      <a16:colId xmlns:a16="http://schemas.microsoft.com/office/drawing/2014/main" val="969299503"/>
                    </a:ext>
                  </a:extLst>
                </a:gridCol>
                <a:gridCol w="980038">
                  <a:extLst>
                    <a:ext uri="{9D8B030D-6E8A-4147-A177-3AD203B41FA5}">
                      <a16:colId xmlns:a16="http://schemas.microsoft.com/office/drawing/2014/main" val="3681601464"/>
                    </a:ext>
                  </a:extLst>
                </a:gridCol>
              </a:tblGrid>
              <a:tr h="309037">
                <a:tc>
                  <a:txBody>
                    <a:bodyPr/>
                    <a:lstStyle/>
                    <a:p>
                      <a:pPr algn="ctr"/>
                      <a:r>
                        <a:rPr lang="en-GB" sz="1400" b="1" dirty="0">
                          <a:solidFill>
                            <a:srgbClr val="5C5B5A"/>
                          </a:solidFill>
                          <a:latin typeface="Arial"/>
                          <a:cs typeface="Arial"/>
                        </a:rPr>
                        <a:t>Total</a:t>
                      </a:r>
                    </a:p>
                  </a:txBody>
                  <a:tcPr>
                    <a:solidFill>
                      <a:srgbClr val="5C5B5A">
                        <a:alpha val="21000"/>
                      </a:srgbClr>
                    </a:solidFill>
                  </a:tcPr>
                </a:tc>
                <a:tc>
                  <a:txBody>
                    <a:bodyPr/>
                    <a:lstStyle/>
                    <a:p>
                      <a:pPr algn="ctr"/>
                      <a:r>
                        <a:rPr lang="en-GB" sz="1400" b="1" dirty="0">
                          <a:solidFill>
                            <a:srgbClr val="5C5B5A"/>
                          </a:solidFill>
                          <a:latin typeface="Arial"/>
                          <a:cs typeface="Arial"/>
                        </a:rPr>
                        <a:t>16-24s</a:t>
                      </a:r>
                    </a:p>
                  </a:txBody>
                  <a:tcPr>
                    <a:solidFill>
                      <a:srgbClr val="5C5B5A">
                        <a:alpha val="21000"/>
                      </a:srgbClr>
                    </a:solidFill>
                  </a:tcPr>
                </a:tc>
                <a:tc>
                  <a:txBody>
                    <a:bodyPr/>
                    <a:lstStyle/>
                    <a:p>
                      <a:pPr algn="ctr"/>
                      <a:r>
                        <a:rPr lang="en-GB" sz="1400" b="1" dirty="0">
                          <a:solidFill>
                            <a:srgbClr val="5C5B5A"/>
                          </a:solidFill>
                          <a:latin typeface="Arial"/>
                          <a:cs typeface="Arial"/>
                        </a:rPr>
                        <a:t>75+</a:t>
                      </a:r>
                    </a:p>
                  </a:txBody>
                  <a:tcPr>
                    <a:solidFill>
                      <a:srgbClr val="5C5B5A">
                        <a:alpha val="21000"/>
                      </a:srgbClr>
                    </a:solidFill>
                  </a:tcPr>
                </a:tc>
                <a:tc>
                  <a:txBody>
                    <a:bodyPr/>
                    <a:lstStyle/>
                    <a:p>
                      <a:pPr algn="ctr"/>
                      <a:r>
                        <a:rPr lang="en-GB" sz="1400" b="1" dirty="0">
                          <a:solidFill>
                            <a:srgbClr val="5C5B5A"/>
                          </a:solidFill>
                          <a:latin typeface="Arial"/>
                          <a:cs typeface="Arial"/>
                        </a:rPr>
                        <a:t>Disabled</a:t>
                      </a:r>
                    </a:p>
                  </a:txBody>
                  <a:tcPr>
                    <a:solidFill>
                      <a:srgbClr val="5C5B5A">
                        <a:alpha val="21000"/>
                      </a:srgbClr>
                    </a:solidFill>
                  </a:tcPr>
                </a:tc>
                <a:extLst>
                  <a:ext uri="{0D108BD9-81ED-4DB2-BD59-A6C34878D82A}">
                    <a16:rowId xmlns:a16="http://schemas.microsoft.com/office/drawing/2014/main" val="4051491824"/>
                  </a:ext>
                </a:extLst>
              </a:tr>
              <a:tr h="309037">
                <a:tc>
                  <a:txBody>
                    <a:bodyPr/>
                    <a:lstStyle/>
                    <a:p>
                      <a:pPr algn="ctr"/>
                      <a:r>
                        <a:rPr lang="en-GB" sz="1400" b="1" dirty="0">
                          <a:solidFill>
                            <a:srgbClr val="5C5B5A"/>
                          </a:solidFill>
                          <a:latin typeface="Arial" panose="020B0604020202020204" pitchFamily="34" charset="0"/>
                          <a:cs typeface="Arial" panose="020B0604020202020204" pitchFamily="34" charset="0"/>
                        </a:rPr>
                        <a:t>37%</a:t>
                      </a:r>
                    </a:p>
                  </a:txBody>
                  <a:tcPr>
                    <a:solidFill>
                      <a:srgbClr val="5C5B5A">
                        <a:alpha val="21000"/>
                      </a:srgbClr>
                    </a:solidFill>
                  </a:tcPr>
                </a:tc>
                <a:tc>
                  <a:txBody>
                    <a:bodyPr/>
                    <a:lstStyle/>
                    <a:p>
                      <a:pPr algn="ctr"/>
                      <a:r>
                        <a:rPr lang="en-GB" sz="1400" b="1" dirty="0">
                          <a:solidFill>
                            <a:srgbClr val="5C5B5A"/>
                          </a:solidFill>
                          <a:latin typeface="Arial" panose="020B0604020202020204" pitchFamily="34" charset="0"/>
                          <a:cs typeface="Arial" panose="020B0604020202020204" pitchFamily="34" charset="0"/>
                        </a:rPr>
                        <a:t>36%</a:t>
                      </a:r>
                    </a:p>
                  </a:txBody>
                  <a:tcPr>
                    <a:solidFill>
                      <a:srgbClr val="5C5B5A">
                        <a:alpha val="21000"/>
                      </a:srgbClr>
                    </a:solidFill>
                  </a:tcPr>
                </a:tc>
                <a:tc>
                  <a:txBody>
                    <a:bodyPr/>
                    <a:lstStyle/>
                    <a:p>
                      <a:pPr algn="ctr"/>
                      <a:r>
                        <a:rPr lang="en-GB" sz="1400" b="1" dirty="0">
                          <a:solidFill>
                            <a:srgbClr val="5C5B5A"/>
                          </a:solidFill>
                          <a:latin typeface="Arial" panose="020B0604020202020204" pitchFamily="34" charset="0"/>
                          <a:cs typeface="Arial" panose="020B0604020202020204" pitchFamily="34" charset="0"/>
                        </a:rPr>
                        <a:t>63%</a:t>
                      </a:r>
                    </a:p>
                  </a:txBody>
                  <a:tcPr>
                    <a:solidFill>
                      <a:srgbClr val="5C5B5A">
                        <a:alpha val="21000"/>
                      </a:srgbClr>
                    </a:solidFill>
                  </a:tcPr>
                </a:tc>
                <a:tc>
                  <a:txBody>
                    <a:bodyPr/>
                    <a:lstStyle/>
                    <a:p>
                      <a:pPr algn="ctr"/>
                      <a:r>
                        <a:rPr lang="en-GB" sz="1400" b="1" dirty="0">
                          <a:solidFill>
                            <a:srgbClr val="5C5B5A"/>
                          </a:solidFill>
                          <a:latin typeface="Arial" panose="020B0604020202020204" pitchFamily="34" charset="0"/>
                          <a:cs typeface="Arial" panose="020B0604020202020204" pitchFamily="34" charset="0"/>
                        </a:rPr>
                        <a:t>55%</a:t>
                      </a:r>
                    </a:p>
                  </a:txBody>
                  <a:tcPr>
                    <a:solidFill>
                      <a:srgbClr val="5C5B5A">
                        <a:alpha val="21000"/>
                      </a:srgbClr>
                    </a:solidFill>
                  </a:tcPr>
                </a:tc>
                <a:extLst>
                  <a:ext uri="{0D108BD9-81ED-4DB2-BD59-A6C34878D82A}">
                    <a16:rowId xmlns:a16="http://schemas.microsoft.com/office/drawing/2014/main" val="1926100124"/>
                  </a:ext>
                </a:extLst>
              </a:tr>
            </a:tbl>
          </a:graphicData>
        </a:graphic>
      </p:graphicFrame>
      <p:sp>
        <p:nvSpPr>
          <p:cNvPr id="27" name="Slide Number Placeholder 4">
            <a:extLst>
              <a:ext uri="{FF2B5EF4-FFF2-40B4-BE49-F238E27FC236}">
                <a16:creationId xmlns:a16="http://schemas.microsoft.com/office/drawing/2014/main" id="{2867C4B8-3C99-4EAA-8B1F-EB275B52156C}"/>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69</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cxnSp>
        <p:nvCxnSpPr>
          <p:cNvPr id="2" name="Straight Connector 1">
            <a:extLst>
              <a:ext uri="{FF2B5EF4-FFF2-40B4-BE49-F238E27FC236}">
                <a16:creationId xmlns:a16="http://schemas.microsoft.com/office/drawing/2014/main" id="{0F5C982A-A6FA-BD53-56DC-D169B24F26E0}"/>
              </a:ext>
              <a:ext uri="{C183D7F6-B498-43B3-948B-1728B52AA6E4}">
                <adec:decorative xmlns:adec="http://schemas.microsoft.com/office/drawing/2017/decorative" val="1"/>
              </a:ext>
            </a:extLst>
          </p:cNvPr>
          <p:cNvCxnSpPr>
            <a:cxnSpLocks/>
          </p:cNvCxnSpPr>
          <p:nvPr/>
        </p:nvCxnSpPr>
        <p:spPr>
          <a:xfrm rot="5400000" flipV="1">
            <a:off x="2392628" y="2923837"/>
            <a:ext cx="0" cy="26280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5" name="Table 5">
            <a:extLst>
              <a:ext uri="{FF2B5EF4-FFF2-40B4-BE49-F238E27FC236}">
                <a16:creationId xmlns:a16="http://schemas.microsoft.com/office/drawing/2014/main" id="{BE029E69-A43F-754C-D6E3-192A1614D9A1}"/>
              </a:ext>
            </a:extLst>
          </p:cNvPr>
          <p:cNvGraphicFramePr>
            <a:graphicFrameLocks noGrp="1"/>
          </p:cNvGraphicFramePr>
          <p:nvPr>
            <p:extLst>
              <p:ext uri="{D42A27DB-BD31-4B8C-83A1-F6EECF244321}">
                <p14:modId xmlns:p14="http://schemas.microsoft.com/office/powerpoint/2010/main" val="3629232226"/>
              </p:ext>
            </p:extLst>
          </p:nvPr>
        </p:nvGraphicFramePr>
        <p:xfrm>
          <a:off x="7119257" y="2253342"/>
          <a:ext cx="3890499" cy="375557"/>
        </p:xfrm>
        <a:graphic>
          <a:graphicData uri="http://schemas.openxmlformats.org/drawingml/2006/table">
            <a:tbl>
              <a:tblPr firstRow="1" bandRow="1">
                <a:tableStyleId>{5C22544A-7EE6-4342-B048-85BDC9FD1C3A}</a:tableStyleId>
              </a:tblPr>
              <a:tblGrid>
                <a:gridCol w="3890499">
                  <a:extLst>
                    <a:ext uri="{9D8B030D-6E8A-4147-A177-3AD203B41FA5}">
                      <a16:colId xmlns:a16="http://schemas.microsoft.com/office/drawing/2014/main" val="3913165451"/>
                    </a:ext>
                  </a:extLst>
                </a:gridCol>
              </a:tblGrid>
              <a:tr h="375557">
                <a:tc>
                  <a:txBody>
                    <a:bodyPr/>
                    <a:lstStyle/>
                    <a:p>
                      <a:pPr lvl="0">
                        <a:buNone/>
                      </a:pPr>
                      <a:r>
                        <a:rPr lang="en-GB" sz="1400" b="1" i="0" u="none" strike="noStrike" noProof="0" dirty="0">
                          <a:solidFill>
                            <a:srgbClr val="5C5B5A"/>
                          </a:solidFill>
                          <a:latin typeface="Arial"/>
                        </a:rPr>
                        <a:t>1 or more aspect of digital exclusion</a:t>
                      </a:r>
                      <a:endParaRPr lang="en-US" dirty="0"/>
                    </a:p>
                  </a:txBody>
                  <a:tcPr>
                    <a:solidFill>
                      <a:schemeClr val="bg1">
                        <a:lumMod val="85000"/>
                      </a:schemeClr>
                    </a:solidFill>
                  </a:tcPr>
                </a:tc>
                <a:extLst>
                  <a:ext uri="{0D108BD9-81ED-4DB2-BD59-A6C34878D82A}">
                    <a16:rowId xmlns:a16="http://schemas.microsoft.com/office/drawing/2014/main" val="579027475"/>
                  </a:ext>
                </a:extLst>
              </a:tr>
            </a:tbl>
          </a:graphicData>
        </a:graphic>
      </p:graphicFrame>
    </p:spTree>
    <p:extLst>
      <p:ext uri="{BB962C8B-B14F-4D97-AF65-F5344CB8AC3E}">
        <p14:creationId xmlns:p14="http://schemas.microsoft.com/office/powerpoint/2010/main" val="7668276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77BB602-D932-DA67-33B2-58A7CA941A15}"/>
              </a:ext>
            </a:extLst>
          </p:cNvPr>
          <p:cNvSpPr>
            <a:spLocks noGrp="1"/>
          </p:cNvSpPr>
          <p:nvPr>
            <p:ph type="title"/>
          </p:nvPr>
        </p:nvSpPr>
        <p:spPr>
          <a:xfrm>
            <a:off x="586799" y="225693"/>
            <a:ext cx="11017824" cy="926623"/>
          </a:xfrm>
        </p:spPr>
        <p:txBody>
          <a:bodyPr>
            <a:normAutofit/>
          </a:bodyPr>
          <a:lstStyle/>
          <a:p>
            <a:r>
              <a:rPr lang="en-GB" sz="1800" b="1" dirty="0"/>
              <a:t>Report contents and guidance</a:t>
            </a:r>
          </a:p>
        </p:txBody>
      </p:sp>
      <p:sp>
        <p:nvSpPr>
          <p:cNvPr id="2" name="Text Placeholder 10">
            <a:extLst>
              <a:ext uri="{FF2B5EF4-FFF2-40B4-BE49-F238E27FC236}">
                <a16:creationId xmlns:a16="http://schemas.microsoft.com/office/drawing/2014/main" id="{BA29E397-EAB5-EAC3-47C3-14A53BBFB84A}"/>
              </a:ext>
            </a:extLst>
          </p:cNvPr>
          <p:cNvSpPr txBox="1">
            <a:spLocks/>
          </p:cNvSpPr>
          <p:nvPr/>
        </p:nvSpPr>
        <p:spPr>
          <a:xfrm>
            <a:off x="344070" y="613514"/>
            <a:ext cx="11390730" cy="262883"/>
          </a:xfrm>
          <a:prstGeom prst="rect">
            <a:avLst/>
          </a:prstGeom>
          <a:solidFill>
            <a:schemeClr val="tx1">
              <a:lumMod val="65000"/>
              <a:lumOff val="35000"/>
            </a:schemeClr>
          </a:solidFill>
          <a:ln>
            <a:solidFill>
              <a:schemeClr val="tx1">
                <a:lumMod val="65000"/>
                <a:lumOff val="35000"/>
              </a:schemeClr>
            </a:solidFill>
          </a:ln>
        </p:spPr>
        <p:txBody>
          <a:bodyPr vert="horz" lIns="0" tIns="0" rIns="0" bIns="46800" rtlCol="0" anchor="ctr">
            <a:normAutofit/>
          </a:bodyPr>
          <a:lstStyle>
            <a:lvl1pPr marL="228600" indent="-228600" algn="l" defTabSz="914400" rtl="0" eaLnBrk="1" latinLnBrk="0" hangingPunct="1">
              <a:lnSpc>
                <a:spcPct val="90000"/>
              </a:lnSpc>
              <a:spcBef>
                <a:spcPts val="1000"/>
              </a:spcBef>
              <a:buFont typeface="Arial"/>
              <a:buChar char="•"/>
              <a:defRPr sz="3600" kern="1200">
                <a:solidFill>
                  <a:srgbClr val="5C5B5A"/>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5C5B5A"/>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GB" sz="1200" b="1" dirty="0">
                <a:solidFill>
                  <a:schemeClr val="bg1"/>
                </a:solidFill>
                <a:cs typeface="Calibri" panose="020F0502020204030204" pitchFamily="34" charset="0"/>
              </a:rPr>
              <a:t>Report contents &amp; guidance</a:t>
            </a:r>
          </a:p>
        </p:txBody>
      </p:sp>
      <p:sp>
        <p:nvSpPr>
          <p:cNvPr id="4" name="Text Placeholder 2">
            <a:extLst>
              <a:ext uri="{FF2B5EF4-FFF2-40B4-BE49-F238E27FC236}">
                <a16:creationId xmlns:a16="http://schemas.microsoft.com/office/drawing/2014/main" id="{2F8BFAD0-D6BB-75B4-5B90-46A39CE55BD7}"/>
              </a:ext>
            </a:extLst>
          </p:cNvPr>
          <p:cNvSpPr txBox="1">
            <a:spLocks/>
          </p:cNvSpPr>
          <p:nvPr/>
        </p:nvSpPr>
        <p:spPr>
          <a:xfrm>
            <a:off x="485776" y="924022"/>
            <a:ext cx="11118848" cy="5444391"/>
          </a:xfrm>
          <a:prstGeom prst="rect">
            <a:avLst/>
          </a:prstGeom>
          <a:ln>
            <a:noFill/>
          </a:ln>
        </p:spPr>
        <p:txBody>
          <a:bodyPr lIns="45720" tIns="45720" rIns="45720" bIns="45720" anchor="t">
            <a:noAutofit/>
          </a:bodyPr>
          <a:lstStyle>
            <a:lvl1pPr marL="228600" indent="-228600" algn="l" defTabSz="914400" rtl="0" eaLnBrk="1" latinLnBrk="0" hangingPunct="1">
              <a:lnSpc>
                <a:spcPct val="90000"/>
              </a:lnSpc>
              <a:spcBef>
                <a:spcPts val="1000"/>
              </a:spcBef>
              <a:buFont typeface="Arial"/>
              <a:buChar char="•"/>
              <a:defRPr sz="3600" kern="1200">
                <a:solidFill>
                  <a:srgbClr val="5C5B5A"/>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5C5B5A"/>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spcBef>
                <a:spcPts val="0"/>
              </a:spcBef>
              <a:spcAft>
                <a:spcPts val="600"/>
              </a:spcAft>
              <a:defRPr/>
            </a:pPr>
            <a:r>
              <a:rPr kumimoji="0" lang="en-GB" sz="1350" b="0" i="0" u="none" strike="noStrike" kern="1200" cap="none" spc="0" normalizeH="0" baseline="0" noProof="0" dirty="0">
                <a:ln>
                  <a:noFill/>
                </a:ln>
                <a:solidFill>
                  <a:srgbClr val="5C5B5A"/>
                </a:solidFill>
                <a:effectLst/>
                <a:uLnTx/>
                <a:uFillTx/>
                <a:latin typeface="Arial" panose="020B0604020202020204"/>
                <a:ea typeface="+mn-ea"/>
                <a:cs typeface="+mn-cs"/>
              </a:rPr>
              <a:t>This survey 7 report presents a range of tables and charts with accompanying narrative to highlight the key findings from each section of the survey among the sample (1,488 respondents). These are </a:t>
            </a:r>
            <a:r>
              <a:rPr lang="en-GB" sz="1350" dirty="0">
                <a:latin typeface="Arial" panose="020B0604020202020204"/>
              </a:rPr>
              <a:t>sometimes presented</a:t>
            </a:r>
            <a:r>
              <a:rPr kumimoji="0" lang="en-GB" sz="1350" b="0" i="0" u="none" strike="noStrike" kern="1200" cap="none" spc="0" normalizeH="0" baseline="0" noProof="0" dirty="0">
                <a:ln>
                  <a:noFill/>
                </a:ln>
                <a:solidFill>
                  <a:srgbClr val="5C5B5A"/>
                </a:solidFill>
                <a:effectLst/>
                <a:uLnTx/>
                <a:uFillTx/>
                <a:latin typeface="Arial" panose="020B0604020202020204"/>
                <a:ea typeface="+mn-ea"/>
                <a:cs typeface="+mn-cs"/>
              </a:rPr>
              <a:t> alongside findings for surveys 1 (1,385 respondents), 2 (1,465 respondents), 3 (1,656 respondents), 4 (1,636 respondents), 5 (1,470 respondents) and 6 (1,767 respondents).</a:t>
            </a:r>
            <a:r>
              <a:rPr lang="en-GB" sz="1350" dirty="0">
                <a:latin typeface="Arial" panose="020B0604020202020204"/>
              </a:rPr>
              <a:t> </a:t>
            </a:r>
            <a:endParaRPr kumimoji="0" lang="en-GB" sz="1350" b="0" i="0" u="none" strike="noStrike" kern="1200" cap="none" spc="0" normalizeH="0" baseline="0" noProof="0" dirty="0">
              <a:ln>
                <a:noFill/>
              </a:ln>
              <a:solidFill>
                <a:srgbClr val="5C5B5A"/>
              </a:solidFill>
              <a:effectLst/>
              <a:uLnTx/>
              <a:uFillTx/>
              <a:latin typeface="Arial" panose="020B0604020202020204"/>
              <a:ea typeface="+mn-ea"/>
              <a:cs typeface="+mn-cs"/>
            </a:endParaRPr>
          </a:p>
          <a:p>
            <a:pPr>
              <a:lnSpc>
                <a:spcPct val="100000"/>
              </a:lnSpc>
              <a:spcBef>
                <a:spcPts val="0"/>
              </a:spcBef>
              <a:spcAft>
                <a:spcPts val="600"/>
              </a:spcAft>
              <a:defRPr/>
            </a:pPr>
            <a:r>
              <a:rPr kumimoji="0" lang="en-GB" sz="1350" b="0" i="0" u="none" strike="noStrike" kern="1200" cap="none" spc="0" normalizeH="0" baseline="0" noProof="0" dirty="0">
                <a:ln>
                  <a:noFill/>
                </a:ln>
                <a:solidFill>
                  <a:srgbClr val="5C5B5A"/>
                </a:solidFill>
                <a:effectLst/>
                <a:uLnTx/>
                <a:uFillTx/>
                <a:latin typeface="Arial" panose="020B0604020202020204"/>
                <a:ea typeface="+mn-ea"/>
                <a:cs typeface="+mn-cs"/>
              </a:rPr>
              <a:t>Where relevant, differences in findings for specific demographic and other population characteristics compared to the Greater Manchester average are also reported. These differences are only highlighted where they are significantly different statistically (at the 95% level of confidence) compared with the ‘total’ figures (i.e. the Greater Manchester average).</a:t>
            </a:r>
            <a:r>
              <a:rPr lang="en-GB" sz="1350" dirty="0">
                <a:latin typeface="Arial" panose="020B0604020202020204"/>
              </a:rPr>
              <a:t> </a:t>
            </a:r>
            <a:endParaRPr lang="en-GB" sz="1350" b="0" i="0" u="none" strike="noStrike" kern="1200" cap="none" spc="0" normalizeH="0" baseline="0" noProof="0" dirty="0">
              <a:ln>
                <a:noFill/>
              </a:ln>
              <a:solidFill>
                <a:srgbClr val="5C5B5A"/>
              </a:solidFill>
              <a:effectLst/>
              <a:uLnTx/>
              <a:uFillTx/>
              <a:latin typeface="Arial" panose="020B0604020202020204"/>
              <a:cs typeface="Arial"/>
            </a:endParaRPr>
          </a:p>
          <a:p>
            <a:pPr marL="228600" marR="0" lvl="0" indent="-228600" algn="l" defTabSz="914400" rtl="0" eaLnBrk="1" fontAlgn="auto" latinLnBrk="0" hangingPunct="1">
              <a:lnSpc>
                <a:spcPct val="100000"/>
              </a:lnSpc>
              <a:spcBef>
                <a:spcPts val="0"/>
              </a:spcBef>
              <a:spcAft>
                <a:spcPts val="600"/>
              </a:spcAft>
              <a:buClrTx/>
              <a:buSzTx/>
              <a:buFont typeface="Arial"/>
              <a:buChar char="•"/>
              <a:tabLst/>
              <a:defRPr/>
            </a:pPr>
            <a:r>
              <a:rPr kumimoji="0" lang="en-GB" sz="1350" b="0" i="0" u="none" strike="noStrike" kern="1200" cap="none" spc="0" normalizeH="0" baseline="0" noProof="0" dirty="0">
                <a:ln>
                  <a:noFill/>
                </a:ln>
                <a:solidFill>
                  <a:srgbClr val="5C5B5A"/>
                </a:solidFill>
                <a:effectLst/>
                <a:uLnTx/>
                <a:uFillTx/>
                <a:latin typeface="Arial" panose="020B0604020202020204"/>
                <a:ea typeface="+mn-ea"/>
                <a:cs typeface="+mn-cs"/>
              </a:rPr>
              <a:t>On some questions, it should be noted that responses have been filtered only to include respondents to whom the question is relevant (e.g. those in work, or with children), and so bases are lower than the full sample of 1,488 respondents in some instances. Where the case, this has been noted in the footnotes of each slide, along with the unweighted base sizes.</a:t>
            </a:r>
            <a:endParaRPr lang="en-GB" sz="1350" b="0" i="0" u="none" strike="noStrike" kern="1200" cap="none" spc="0" normalizeH="0" baseline="0" noProof="0" dirty="0">
              <a:ln>
                <a:noFill/>
              </a:ln>
              <a:solidFill>
                <a:srgbClr val="5C5B5A"/>
              </a:solidFill>
              <a:effectLst/>
              <a:uLnTx/>
              <a:uFillTx/>
              <a:latin typeface="Arial" panose="020B0604020202020204"/>
              <a:cs typeface="Arial"/>
            </a:endParaRPr>
          </a:p>
          <a:p>
            <a:pPr marL="228600" marR="0" lvl="0" indent="-228600" algn="l" defTabSz="914400" rtl="0" eaLnBrk="1" fontAlgn="auto" latinLnBrk="0" hangingPunct="1">
              <a:lnSpc>
                <a:spcPct val="100000"/>
              </a:lnSpc>
              <a:spcBef>
                <a:spcPts val="0"/>
              </a:spcBef>
              <a:spcAft>
                <a:spcPts val="600"/>
              </a:spcAft>
              <a:buClrTx/>
              <a:buSzTx/>
              <a:buFont typeface="Arial"/>
              <a:buChar char="•"/>
              <a:tabLst/>
              <a:defRPr/>
            </a:pPr>
            <a:r>
              <a:rPr kumimoji="0" lang="en-GB" sz="1350" b="0" i="0" u="none" strike="noStrike" kern="1200" cap="none" spc="0" normalizeH="0" baseline="0" noProof="0" dirty="0">
                <a:ln>
                  <a:noFill/>
                </a:ln>
                <a:solidFill>
                  <a:srgbClr val="5C5B5A"/>
                </a:solidFill>
                <a:effectLst/>
                <a:uLnTx/>
                <a:uFillTx/>
                <a:latin typeface="Arial" panose="020B0604020202020204"/>
                <a:ea typeface="+mn-ea"/>
                <a:cs typeface="+mn-cs"/>
              </a:rPr>
              <a:t>The initial section provides an overview into respondents’ </a:t>
            </a:r>
            <a:r>
              <a:rPr kumimoji="0" lang="en-GB" sz="1350" b="0" i="0" u="none" strike="noStrike" kern="1200" cap="none" spc="0" normalizeH="0" baseline="0" noProof="0" dirty="0">
                <a:ln>
                  <a:noFill/>
                </a:ln>
                <a:solidFill>
                  <a:srgbClr val="5C5B5A"/>
                </a:solidFill>
                <a:effectLst/>
                <a:uLnTx/>
                <a:uFillTx/>
                <a:latin typeface="Arial" panose="020B0604020202020204"/>
                <a:ea typeface="+mn-ea"/>
                <a:cs typeface="+mn-cs"/>
                <a:hlinkClick r:id="rId3" action="ppaction://hlinksldjump"/>
              </a:rPr>
              <a:t>personal health and wellbeing,</a:t>
            </a:r>
            <a:r>
              <a:rPr kumimoji="0" lang="en-GB" sz="1350" b="0" i="0" u="none" strike="noStrike" kern="1200" cap="none" spc="0" normalizeH="0" baseline="0" noProof="0" dirty="0">
                <a:ln>
                  <a:noFill/>
                </a:ln>
                <a:solidFill>
                  <a:srgbClr val="5C5B5A"/>
                </a:solidFill>
                <a:effectLst/>
                <a:uLnTx/>
                <a:uFillTx/>
                <a:latin typeface="Arial" panose="020B0604020202020204"/>
                <a:ea typeface="+mn-ea"/>
                <a:cs typeface="+mn-cs"/>
              </a:rPr>
              <a:t> followed by insights </a:t>
            </a:r>
            <a:r>
              <a:rPr kumimoji="0" lang="en-GB" sz="1350" b="0" i="0" u="none" strike="noStrike" kern="1200" cap="none" spc="0" normalizeH="0" baseline="0" noProof="0" dirty="0">
                <a:ln>
                  <a:noFill/>
                </a:ln>
                <a:solidFill>
                  <a:srgbClr val="5C5B5A"/>
                </a:solidFill>
                <a:effectLst/>
                <a:uLnTx/>
                <a:uFillTx/>
                <a:latin typeface="Arial" panose="020B0604020202020204"/>
                <a:ea typeface="+mn-ea"/>
                <a:cs typeface="+mn-cs"/>
                <a:hlinkClick r:id="rId4" action="ppaction://hlinksldjump"/>
              </a:rPr>
              <a:t>into costs of living</a:t>
            </a:r>
            <a:r>
              <a:rPr kumimoji="0" lang="en-GB" sz="1350" b="0" i="0" u="none" strike="noStrike" kern="1200" cap="none" spc="0" normalizeH="0" baseline="0" noProof="0" dirty="0">
                <a:ln>
                  <a:noFill/>
                </a:ln>
                <a:solidFill>
                  <a:srgbClr val="5C5B5A"/>
                </a:solidFill>
                <a:effectLst/>
                <a:uLnTx/>
                <a:uFillTx/>
                <a:latin typeface="Arial" panose="020B0604020202020204"/>
                <a:ea typeface="+mn-ea"/>
                <a:cs typeface="+mn-cs"/>
              </a:rPr>
              <a:t>, then </a:t>
            </a:r>
            <a:r>
              <a:rPr kumimoji="0" lang="en-GB" sz="1350" b="0" i="0" u="none" strike="noStrike" kern="1200" cap="none" spc="0" normalizeH="0" baseline="0" noProof="0" dirty="0">
                <a:ln>
                  <a:noFill/>
                </a:ln>
                <a:solidFill>
                  <a:srgbClr val="5C5B5A"/>
                </a:solidFill>
                <a:effectLst/>
                <a:uLnTx/>
                <a:uFillTx/>
                <a:latin typeface="Arial" panose="020B0604020202020204"/>
                <a:ea typeface="+mn-ea"/>
                <a:cs typeface="+mn-cs"/>
                <a:hlinkClick r:id="rId5" action="ppaction://hlinksldjump"/>
              </a:rPr>
              <a:t>satisfaction with their local area </a:t>
            </a:r>
            <a:r>
              <a:rPr kumimoji="0" lang="en-GB" sz="1350" b="0" i="0" u="none" strike="noStrike" kern="1200" cap="none" spc="0" normalizeH="0" baseline="0" noProof="0" dirty="0">
                <a:ln>
                  <a:noFill/>
                </a:ln>
                <a:solidFill>
                  <a:srgbClr val="5C5B5A"/>
                </a:solidFill>
                <a:effectLst/>
                <a:uLnTx/>
                <a:uFillTx/>
                <a:latin typeface="Arial" panose="020B0604020202020204"/>
                <a:ea typeface="+mn-ea"/>
                <a:cs typeface="+mn-cs"/>
              </a:rPr>
              <a:t>and </a:t>
            </a:r>
            <a:r>
              <a:rPr kumimoji="0" lang="en-GB" sz="1350" b="0" i="0" u="none" strike="noStrike" kern="1200" cap="none" spc="0" normalizeH="0" baseline="0" noProof="0" dirty="0">
                <a:ln>
                  <a:noFill/>
                </a:ln>
                <a:solidFill>
                  <a:srgbClr val="5C5B5A"/>
                </a:solidFill>
                <a:effectLst/>
                <a:uLnTx/>
                <a:uFillTx/>
                <a:latin typeface="Arial" panose="020B0604020202020204"/>
                <a:ea typeface="+mn-ea"/>
                <a:cs typeface="+mn-cs"/>
                <a:hlinkClick r:id="rId6" action="ppaction://hlinksldjump"/>
              </a:rPr>
              <a:t>digital access</a:t>
            </a:r>
            <a:r>
              <a:rPr kumimoji="0" lang="en-GB" sz="1350" b="0" i="0" u="none" strike="noStrike" kern="1200" cap="none" spc="0" normalizeH="0" baseline="0" noProof="0" dirty="0">
                <a:ln>
                  <a:noFill/>
                </a:ln>
                <a:solidFill>
                  <a:srgbClr val="5C5B5A"/>
                </a:solidFill>
                <a:effectLst/>
                <a:uLnTx/>
                <a:uFillTx/>
                <a:latin typeface="Arial" panose="020B0604020202020204"/>
                <a:ea typeface="+mn-ea"/>
                <a:cs typeface="+mn-cs"/>
              </a:rPr>
              <a:t>.</a:t>
            </a:r>
            <a:endParaRPr lang="en-GB" sz="1350" b="0" i="0" u="none" strike="noStrike" kern="1200" cap="none" spc="0" normalizeH="0" baseline="0" noProof="0" dirty="0">
              <a:ln>
                <a:noFill/>
              </a:ln>
              <a:solidFill>
                <a:srgbClr val="5C5B5A"/>
              </a:solidFill>
              <a:effectLst/>
              <a:uLnTx/>
              <a:uFillTx/>
              <a:latin typeface="Arial" panose="020B0604020202020204"/>
              <a:cs typeface="Arial"/>
            </a:endParaRPr>
          </a:p>
          <a:p>
            <a:pPr marL="228600" marR="0" lvl="0" indent="-228600" algn="l" defTabSz="914400" rtl="0" eaLnBrk="1" fontAlgn="auto" latinLnBrk="0" hangingPunct="1">
              <a:lnSpc>
                <a:spcPct val="100000"/>
              </a:lnSpc>
              <a:spcBef>
                <a:spcPts val="0"/>
              </a:spcBef>
              <a:spcAft>
                <a:spcPts val="600"/>
              </a:spcAft>
              <a:buClrTx/>
              <a:buSzTx/>
              <a:buFont typeface="Arial"/>
              <a:buChar char="•"/>
              <a:tabLst/>
              <a:defRPr/>
            </a:pPr>
            <a:r>
              <a:rPr kumimoji="0" lang="en-GB" sz="1350" b="0" i="0" u="none" strike="noStrike" kern="1200" cap="none" spc="0" normalizeH="0" baseline="0" noProof="0" dirty="0">
                <a:ln>
                  <a:noFill/>
                </a:ln>
                <a:solidFill>
                  <a:srgbClr val="5C5B5A"/>
                </a:solidFill>
                <a:effectLst/>
                <a:uLnTx/>
                <a:uFillTx/>
                <a:latin typeface="Arial" panose="020B0604020202020204"/>
                <a:ea typeface="+mn-ea"/>
                <a:cs typeface="+mn-cs"/>
              </a:rPr>
              <a:t>Finally, and with regards to a key point of language, it should be noted that this report uses the term ‘from within racially minoritised communities’ to refer to people and communities experiencing racial inequality (the term recognises that individuals have been minoritised through social processes rather than just existing as distinct minorities, although it is important to acknowledge the negative consequence of grouping all minoritised individuals together under one term, as there are significant differences both between and within these groups</a:t>
            </a:r>
            <a:r>
              <a:rPr lang="en-GB" sz="1350" dirty="0">
                <a:latin typeface="Arial" panose="020B0604020202020204"/>
              </a:rPr>
              <a:t>.</a:t>
            </a:r>
            <a:r>
              <a:rPr kumimoji="0" lang="en-GB" sz="1350" b="0" i="0" u="none" strike="noStrike" kern="1200" cap="none" spc="0" normalizeH="0" baseline="0" noProof="0" dirty="0">
                <a:ln>
                  <a:noFill/>
                </a:ln>
                <a:solidFill>
                  <a:srgbClr val="5C5B5A"/>
                </a:solidFill>
                <a:effectLst/>
                <a:uLnTx/>
                <a:uFillTx/>
                <a:latin typeface="Arial" panose="020B0604020202020204"/>
                <a:ea typeface="+mn-ea"/>
                <a:cs typeface="+mn-cs"/>
              </a:rPr>
              <a:t> ‘From within’ has been added to recognise that not all in these communities will identify as minoritised). Due to limitations of sample size, we are generally unable to report survey findings for specific ethnic groups from a single survey wave. However, as more surveys have been conducted and we are now able to merge data from multiple surveys, the larger overall sample size allows us to look at smaller demographic groups in more detail. These differences, where currently possible, are included throughout this report.</a:t>
            </a:r>
            <a:endParaRPr lang="en-GB" sz="1350" b="0" i="0" u="none" strike="noStrike" kern="1200" cap="none" spc="0" normalizeH="0" baseline="0" noProof="0" dirty="0">
              <a:ln>
                <a:noFill/>
              </a:ln>
              <a:solidFill>
                <a:srgbClr val="5C5B5A"/>
              </a:solidFill>
              <a:effectLst/>
              <a:uLnTx/>
              <a:uFillTx/>
              <a:latin typeface="Arial" panose="020B0604020202020204"/>
              <a:cs typeface="Arial"/>
            </a:endParaRPr>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kumimoji="0" lang="en-GB" sz="1300" b="0" i="0" u="none" strike="noStrike" kern="1200" cap="none" spc="0" normalizeH="0" baseline="0" noProof="0" dirty="0">
              <a:ln>
                <a:noFill/>
              </a:ln>
              <a:solidFill>
                <a:srgbClr val="5C5B5A"/>
              </a:solidFill>
              <a:effectLst/>
              <a:uLnTx/>
              <a:uFillTx/>
              <a:latin typeface="Arial" panose="020B0604020202020204"/>
              <a:ea typeface="+mn-ea"/>
              <a:cs typeface="+mn-cs"/>
            </a:endParaRPr>
          </a:p>
        </p:txBody>
      </p:sp>
      <p:sp>
        <p:nvSpPr>
          <p:cNvPr id="6" name="Slide Number Placeholder 4">
            <a:extLst>
              <a:ext uri="{FF2B5EF4-FFF2-40B4-BE49-F238E27FC236}">
                <a16:creationId xmlns:a16="http://schemas.microsoft.com/office/drawing/2014/main" id="{02F6667E-0ED3-42DD-8AED-A92F5D04128C}"/>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48277145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Placeholder 6" descr="Column chart showing the proportion of respondents who answer 0 to 3 to statements at the previous question. 64% answer 0 to 3 to none of the statements, though this drops to 32% of over 75s.">
            <a:extLst>
              <a:ext uri="{FF2B5EF4-FFF2-40B4-BE49-F238E27FC236}">
                <a16:creationId xmlns:a16="http://schemas.microsoft.com/office/drawing/2014/main" id="{7DCAC85A-58FE-18C4-F9E9-11ECA9B0F17C}"/>
              </a:ext>
            </a:extLst>
          </p:cNvPr>
          <p:cNvGraphicFramePr>
            <a:graphicFrameLocks/>
          </p:cNvGraphicFramePr>
          <p:nvPr>
            <p:extLst>
              <p:ext uri="{D42A27DB-BD31-4B8C-83A1-F6EECF244321}">
                <p14:modId xmlns:p14="http://schemas.microsoft.com/office/powerpoint/2010/main" val="4028042512"/>
              </p:ext>
            </p:extLst>
          </p:nvPr>
        </p:nvGraphicFramePr>
        <p:xfrm>
          <a:off x="363298" y="1267561"/>
          <a:ext cx="11465404" cy="473865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descr="Summary - digital inc">
            <a:extLst>
              <a:ext uri="{FF2B5EF4-FFF2-40B4-BE49-F238E27FC236}">
                <a16:creationId xmlns:a16="http://schemas.microsoft.com/office/drawing/2014/main" id="{F12DA983-7C25-45F4-B087-E006BF2978F9}"/>
              </a:ext>
              <a:ext uri="{C183D7F6-B498-43B3-948B-1728B52AA6E4}">
                <adec:decorative xmlns:adec="http://schemas.microsoft.com/office/drawing/2017/decorative" val="0"/>
              </a:ext>
            </a:extLst>
          </p:cNvPr>
          <p:cNvSpPr>
            <a:spLocks noGrp="1"/>
          </p:cNvSpPr>
          <p:nvPr>
            <p:ph type="title"/>
          </p:nvPr>
        </p:nvSpPr>
        <p:spPr>
          <a:xfrm>
            <a:off x="303810" y="165648"/>
            <a:ext cx="10515600" cy="307777"/>
          </a:xfrm>
          <a:noFill/>
        </p:spPr>
        <p:txBody>
          <a:bodyPr vert="horz" wrap="square" lIns="0" tIns="0" rIns="0" bIns="0" rtlCol="0" anchor="ctr">
            <a:spAutoFit/>
          </a:bodyPr>
          <a:lstStyle/>
          <a:p>
            <a:pPr>
              <a:lnSpc>
                <a:spcPct val="100000"/>
              </a:lnSpc>
              <a:spcBef>
                <a:spcPts val="0"/>
              </a:spcBef>
            </a:pPr>
            <a:r>
              <a:rPr lang="en-GB" sz="2000" b="1" dirty="0">
                <a:solidFill>
                  <a:srgbClr val="5C5B5A"/>
                </a:solidFill>
                <a:latin typeface="Arial"/>
                <a:ea typeface="+mn-ea"/>
                <a:cs typeface="+mn-cs"/>
              </a:rPr>
              <a:t>Summary: Digital Inclusion</a:t>
            </a:r>
          </a:p>
        </p:txBody>
      </p:sp>
      <p:sp>
        <p:nvSpPr>
          <p:cNvPr id="23" name="TextBox 22">
            <a:extLst>
              <a:ext uri="{FF2B5EF4-FFF2-40B4-BE49-F238E27FC236}">
                <a16:creationId xmlns:a16="http://schemas.microsoft.com/office/drawing/2014/main" id="{C19DB154-4751-4B61-8003-DCA4863E8705}"/>
              </a:ext>
            </a:extLst>
          </p:cNvPr>
          <p:cNvSpPr txBox="1"/>
          <p:nvPr/>
        </p:nvSpPr>
        <p:spPr>
          <a:xfrm>
            <a:off x="363298" y="6385546"/>
            <a:ext cx="11251946" cy="400110"/>
          </a:xfrm>
          <a:prstGeom prst="rect">
            <a:avLst/>
          </a:prstGeom>
          <a:noFill/>
        </p:spPr>
        <p:txBody>
          <a:bodyPr wrap="square" rtlCol="0">
            <a:spAutoFit/>
          </a:bodyPr>
          <a:lstStyle/>
          <a:p>
            <a:pPr>
              <a:defRPr/>
            </a:pPr>
            <a:r>
              <a:rPr lang="en-GB" sz="1000" dirty="0">
                <a:solidFill>
                  <a:srgbClr val="FFFFFF">
                    <a:lumMod val="50000"/>
                  </a:srgbClr>
                </a:solidFill>
                <a:latin typeface="Arial" panose="020B0604020202020204" pitchFamily="34" charset="0"/>
                <a:cs typeface="Arial" panose="020B0604020202020204" pitchFamily="34" charset="0"/>
              </a:rPr>
              <a:t>Unweighted base: Total, 751; Survey 5, 250; Survey 6, 250; Survey 7, 251 (Telephone respondents)  **Aspects of digital exclusion = consistent and reliable access to an internet connection at home; to devices that allow access to the internet; affording access to the internet; skills needed to access and use digital services online; support needed to access and use digital services online </a:t>
            </a:r>
            <a:endParaRPr kumimoji="0" lang="en-GB" sz="10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endParaRPr>
          </a:p>
        </p:txBody>
      </p:sp>
      <p:sp>
        <p:nvSpPr>
          <p:cNvPr id="27" name="Slide Number Placeholder 4">
            <a:extLst>
              <a:ext uri="{FF2B5EF4-FFF2-40B4-BE49-F238E27FC236}">
                <a16:creationId xmlns:a16="http://schemas.microsoft.com/office/drawing/2014/main" id="{2867C4B8-3C99-4EAA-8B1F-EB275B52156C}"/>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70</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5" name="TextBox 4">
            <a:extLst>
              <a:ext uri="{FF2B5EF4-FFF2-40B4-BE49-F238E27FC236}">
                <a16:creationId xmlns:a16="http://schemas.microsoft.com/office/drawing/2014/main" id="{810BEC93-0FC5-903B-B874-E5D3E3D3177B}"/>
              </a:ext>
            </a:extLst>
          </p:cNvPr>
          <p:cNvSpPr txBox="1"/>
          <p:nvPr/>
        </p:nvSpPr>
        <p:spPr>
          <a:xfrm>
            <a:off x="109303" y="704335"/>
            <a:ext cx="11786490" cy="323165"/>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500" b="1" dirty="0">
                <a:solidFill>
                  <a:srgbClr val="5C5B5A"/>
                </a:solidFill>
                <a:latin typeface="Arial"/>
              </a:rPr>
              <a:t>Overall, the data indicates that aspects of digital exclusion across Greater Manchester have remained unchanged since March</a:t>
            </a:r>
          </a:p>
        </p:txBody>
      </p:sp>
      <p:sp>
        <p:nvSpPr>
          <p:cNvPr id="6" name="Arrow: Down 5">
            <a:extLst>
              <a:ext uri="{FF2B5EF4-FFF2-40B4-BE49-F238E27FC236}">
                <a16:creationId xmlns:a16="http://schemas.microsoft.com/office/drawing/2014/main" id="{913BB391-BA7C-D6E6-E1B6-554ADB68AEB6}"/>
              </a:ext>
              <a:ext uri="{C183D7F6-B498-43B3-948B-1728B52AA6E4}">
                <adec:decorative xmlns:adec="http://schemas.microsoft.com/office/drawing/2017/decorative" val="1"/>
              </a:ext>
            </a:extLst>
          </p:cNvPr>
          <p:cNvSpPr/>
          <p:nvPr/>
        </p:nvSpPr>
        <p:spPr>
          <a:xfrm>
            <a:off x="443886" y="6007517"/>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7" name="Group 6" descr="Green and Red arrows to signify when a statistic is significantly higher or lower than the previous survey.">
            <a:extLst>
              <a:ext uri="{FF2B5EF4-FFF2-40B4-BE49-F238E27FC236}">
                <a16:creationId xmlns:a16="http://schemas.microsoft.com/office/drawing/2014/main" id="{77FF7991-DC92-F094-2B4C-ED5DA40B55DA}"/>
              </a:ext>
            </a:extLst>
          </p:cNvPr>
          <p:cNvGrpSpPr/>
          <p:nvPr/>
        </p:nvGrpSpPr>
        <p:grpSpPr>
          <a:xfrm>
            <a:off x="229117" y="5927615"/>
            <a:ext cx="3406034" cy="269304"/>
            <a:chOff x="520117" y="5772736"/>
            <a:chExt cx="3406034" cy="269304"/>
          </a:xfrm>
        </p:grpSpPr>
        <p:sp>
          <p:nvSpPr>
            <p:cNvPr id="8" name="Arrow: Down 7">
              <a:extLst>
                <a:ext uri="{FF2B5EF4-FFF2-40B4-BE49-F238E27FC236}">
                  <a16:creationId xmlns:a16="http://schemas.microsoft.com/office/drawing/2014/main" id="{637DEE3C-3441-9A92-7538-723DAD9D26D2}"/>
                </a:ext>
              </a:extLst>
            </p:cNvPr>
            <p:cNvSpPr/>
            <p:nvPr/>
          </p:nvSpPr>
          <p:spPr>
            <a:xfrm rot="10800000">
              <a:off x="520117" y="5838560"/>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9" name="TextBox 8">
              <a:extLst>
                <a:ext uri="{FF2B5EF4-FFF2-40B4-BE49-F238E27FC236}">
                  <a16:creationId xmlns:a16="http://schemas.microsoft.com/office/drawing/2014/main" id="{BCD3FE39-311E-38DD-4F76-36490733B201}"/>
                </a:ext>
              </a:extLst>
            </p:cNvPr>
            <p:cNvSpPr txBox="1"/>
            <p:nvPr/>
          </p:nvSpPr>
          <p:spPr>
            <a:xfrm>
              <a:off x="884934" y="5772736"/>
              <a:ext cx="3041217" cy="26930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dirty="0">
                  <a:ln>
                    <a:noFill/>
                  </a:ln>
                  <a:solidFill>
                    <a:srgbClr val="5C5B5A"/>
                  </a:solidFill>
                  <a:effectLst/>
                  <a:uLnTx/>
                  <a:uFillTx/>
                  <a:latin typeface="Arial"/>
                  <a:ea typeface="+mn-ea"/>
                  <a:cs typeface="+mn-cs"/>
                </a:rPr>
                <a:t>Significantly higher/</a:t>
              </a:r>
              <a:r>
                <a:rPr lang="en-GB" sz="1150" dirty="0">
                  <a:solidFill>
                    <a:srgbClr val="5C5B5A"/>
                  </a:solidFill>
                  <a:latin typeface="Arial"/>
                </a:rPr>
                <a:t>lower in previous survey</a:t>
              </a:r>
              <a:endParaRPr kumimoji="0" lang="en-GB" sz="1150" b="0" i="0" u="none" strike="noStrike" kern="1200" cap="none" spc="0" normalizeH="0" baseline="0" noProof="0" dirty="0">
                <a:ln>
                  <a:noFill/>
                </a:ln>
                <a:solidFill>
                  <a:srgbClr val="5C5B5A"/>
                </a:solidFill>
                <a:effectLst/>
                <a:uLnTx/>
                <a:uFillTx/>
                <a:latin typeface="Arial"/>
                <a:ea typeface="+mn-ea"/>
                <a:cs typeface="+mn-cs"/>
              </a:endParaRPr>
            </a:p>
          </p:txBody>
        </p:sp>
      </p:grpSp>
    </p:spTree>
    <p:extLst>
      <p:ext uri="{BB962C8B-B14F-4D97-AF65-F5344CB8AC3E}">
        <p14:creationId xmlns:p14="http://schemas.microsoft.com/office/powerpoint/2010/main" val="388609111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32836-66C5-E5E1-AD36-8DF7C23C9ADD}"/>
              </a:ext>
            </a:extLst>
          </p:cNvPr>
          <p:cNvSpPr>
            <a:spLocks noGrp="1"/>
          </p:cNvSpPr>
          <p:nvPr>
            <p:ph type="title"/>
          </p:nvPr>
        </p:nvSpPr>
        <p:spPr>
          <a:xfrm>
            <a:off x="601200" y="1411200"/>
            <a:ext cx="5936663" cy="2371873"/>
          </a:xfrm>
        </p:spPr>
        <p:txBody>
          <a:bodyPr/>
          <a:lstStyle/>
          <a:p>
            <a:r>
              <a:rPr lang="en-GB" dirty="0"/>
              <a:t>Detailed findings:</a:t>
            </a:r>
            <a:br>
              <a:rPr lang="en-GB" dirty="0"/>
            </a:br>
            <a:r>
              <a:rPr lang="en-GB" dirty="0"/>
              <a:t>Digital inclusion</a:t>
            </a:r>
            <a:br>
              <a:rPr lang="en-GB" dirty="0"/>
            </a:br>
            <a:r>
              <a:rPr lang="en-GB" sz="2000" dirty="0"/>
              <a:t>(merged January 2023 – May 2023 data</a:t>
            </a:r>
            <a:br>
              <a:rPr lang="en-GB" sz="2000" dirty="0"/>
            </a:br>
            <a:r>
              <a:rPr lang="en-GB" sz="2000" dirty="0"/>
              <a:t>telephone only)</a:t>
            </a:r>
            <a:endParaRPr lang="en-GB" dirty="0"/>
          </a:p>
        </p:txBody>
      </p:sp>
    </p:spTree>
    <p:extLst>
      <p:ext uri="{BB962C8B-B14F-4D97-AF65-F5344CB8AC3E}">
        <p14:creationId xmlns:p14="http://schemas.microsoft.com/office/powerpoint/2010/main" val="282413994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351960" y="190401"/>
            <a:ext cx="11582587" cy="830997"/>
          </a:xfrm>
        </p:spPr>
        <p:txBody>
          <a:bodyPr vert="horz" wrap="square" anchor="t">
            <a:spAutoFit/>
          </a:bodyPr>
          <a:lstStyle/>
          <a:p>
            <a:pPr>
              <a:lnSpc>
                <a:spcPct val="100000"/>
              </a:lnSpc>
            </a:pPr>
            <a:r>
              <a:rPr lang="en-GB" sz="1800" b="1" dirty="0"/>
              <a:t>1 in 10 (10%) of respondents say they themselves are </a:t>
            </a:r>
            <a:r>
              <a:rPr lang="en-GB" sz="1800" b="1" dirty="0">
                <a:solidFill>
                  <a:srgbClr val="009690"/>
                </a:solidFill>
              </a:rPr>
              <a:t>not confident using digital services online</a:t>
            </a:r>
            <a:r>
              <a:rPr lang="en-GB" sz="1800" b="1" dirty="0"/>
              <a:t>. Just over 1 in 10 (11%) say there are others in their house who are not confident. Those more likely to say they are not confident are aged over 75, in single person households, or disabled</a:t>
            </a:r>
          </a:p>
        </p:txBody>
      </p:sp>
      <p:graphicFrame>
        <p:nvGraphicFramePr>
          <p:cNvPr id="5" name="Chart 4" descr="Stacked bar chart showing that 11% of respondents do not feel confident in using digital services online. 11% say someone else in their household is not confident in using digital services online.">
            <a:extLst>
              <a:ext uri="{FF2B5EF4-FFF2-40B4-BE49-F238E27FC236}">
                <a16:creationId xmlns:a16="http://schemas.microsoft.com/office/drawing/2014/main" id="{78B6C8C5-B66E-874F-FA58-7221AE2E5879}"/>
              </a:ext>
            </a:extLst>
          </p:cNvPr>
          <p:cNvGraphicFramePr/>
          <p:nvPr>
            <p:extLst>
              <p:ext uri="{D42A27DB-BD31-4B8C-83A1-F6EECF244321}">
                <p14:modId xmlns:p14="http://schemas.microsoft.com/office/powerpoint/2010/main" val="4215029706"/>
              </p:ext>
            </p:extLst>
          </p:nvPr>
        </p:nvGraphicFramePr>
        <p:xfrm>
          <a:off x="257452" y="983503"/>
          <a:ext cx="8124548" cy="4946780"/>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Box">
            <a:extLst>
              <a:ext uri="{FF2B5EF4-FFF2-40B4-BE49-F238E27FC236}">
                <a16:creationId xmlns:a16="http://schemas.microsoft.com/office/drawing/2014/main" id="{8E9E13CA-D31E-4BF6-AD2D-9527F69C42CF}"/>
              </a:ext>
            </a:extLst>
          </p:cNvPr>
          <p:cNvGrpSpPr/>
          <p:nvPr/>
        </p:nvGrpSpPr>
        <p:grpSpPr>
          <a:xfrm>
            <a:off x="8382000" y="1821839"/>
            <a:ext cx="3552548" cy="3839659"/>
            <a:chOff x="6895709" y="343639"/>
            <a:chExt cx="5204392" cy="12662710"/>
          </a:xfrm>
        </p:grpSpPr>
        <p:sp>
          <p:nvSpPr>
            <p:cNvPr id="13" name="Text Placeholder 30">
              <a:extLst>
                <a:ext uri="{FF2B5EF4-FFF2-40B4-BE49-F238E27FC236}">
                  <a16:creationId xmlns:a16="http://schemas.microsoft.com/office/drawing/2014/main" id="{E05DD57E-59AF-4183-BE1E-51F864C37A1D}"/>
                </a:ext>
              </a:extLst>
            </p:cNvPr>
            <p:cNvSpPr txBox="1">
              <a:spLocks/>
            </p:cNvSpPr>
            <p:nvPr/>
          </p:nvSpPr>
          <p:spPr>
            <a:xfrm>
              <a:off x="6895710" y="343639"/>
              <a:ext cx="5204389" cy="3696774"/>
            </a:xfrm>
            <a:prstGeom prst="rect">
              <a:avLst/>
            </a:prstGeom>
            <a:solidFill>
              <a:srgbClr val="5C5B5A">
                <a:alpha val="21000"/>
              </a:srgbClr>
            </a:solidFill>
            <a:ln>
              <a:solidFill>
                <a:srgbClr val="5C5B5A"/>
              </a:solidFill>
            </a:ln>
          </p:spPr>
          <p:txBody>
            <a:bodyPr lIns="91440" tIns="45720" rIns="91440" bIns="4572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1" i="0" u="none" strike="noStrike" kern="1200" cap="none" spc="0" normalizeH="0" baseline="0" noProof="0" dirty="0">
                  <a:ln>
                    <a:noFill/>
                  </a:ln>
                  <a:solidFill>
                    <a:srgbClr val="5C5B5A"/>
                  </a:solidFill>
                  <a:effectLst/>
                  <a:uLnTx/>
                  <a:uFillTx/>
                  <a:latin typeface="Arial"/>
                  <a:ea typeface="+mn-ea"/>
                  <a:cs typeface="+mn-cs"/>
                </a:rPr>
                <a:t>Respondents in the </a:t>
              </a:r>
              <a:r>
                <a:rPr lang="en-GB" sz="1200" b="1" dirty="0">
                  <a:solidFill>
                    <a:srgbClr val="5C5B5A"/>
                  </a:solidFill>
                  <a:latin typeface="Arial"/>
                </a:rPr>
                <a:t>telephone</a:t>
              </a:r>
              <a:r>
                <a:rPr kumimoji="0" lang="en-GB" sz="1200" b="1" i="0" u="none" strike="noStrike" kern="1200" cap="none" spc="0" normalizeH="0" baseline="0" noProof="0" dirty="0">
                  <a:ln>
                    <a:noFill/>
                  </a:ln>
                  <a:solidFill>
                    <a:srgbClr val="5C5B5A"/>
                  </a:solidFill>
                  <a:effectLst/>
                  <a:uLnTx/>
                  <a:uFillTx/>
                  <a:latin typeface="Arial"/>
                  <a:ea typeface="+mn-ea"/>
                  <a:cs typeface="+mn-cs"/>
                </a:rPr>
                <a:t> sample more likely to personally be not very/not at all confident in using digital services online</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1" i="0" u="none" strike="noStrike" kern="1200" cap="none" spc="0" normalizeH="0" baseline="0" noProof="0" dirty="0">
                  <a:ln>
                    <a:noFill/>
                  </a:ln>
                  <a:solidFill>
                    <a:srgbClr val="5C5B5A"/>
                  </a:solidFill>
                  <a:effectLst/>
                  <a:uLnTx/>
                  <a:uFillTx/>
                  <a:latin typeface="Arial"/>
                  <a:ea typeface="+mn-ea"/>
                  <a:cs typeface="+mn-cs"/>
                </a:rPr>
                <a:t>(vs. </a:t>
              </a:r>
              <a:r>
                <a:rPr lang="en-GB" sz="1200" b="1" dirty="0">
                  <a:solidFill>
                    <a:srgbClr val="5C5B5A"/>
                  </a:solidFill>
                  <a:latin typeface="Arial"/>
                </a:rPr>
                <a:t>13</a:t>
              </a:r>
              <a:r>
                <a:rPr kumimoji="0" lang="en-GB" sz="1200" b="1" i="0" u="none" strike="noStrike" kern="1200" cap="none" spc="0" normalizeH="0" baseline="0" noProof="0" dirty="0">
                  <a:ln>
                    <a:noFill/>
                  </a:ln>
                  <a:solidFill>
                    <a:srgbClr val="5C5B5A"/>
                  </a:solidFill>
                  <a:effectLst/>
                  <a:uLnTx/>
                  <a:uFillTx/>
                  <a:latin typeface="Arial"/>
                  <a:ea typeface="+mn-ea"/>
                  <a:cs typeface="+mn-cs"/>
                </a:rPr>
                <a:t>% GM average):</a:t>
              </a:r>
              <a:endParaRPr lang="en-GB" sz="1200" b="1" i="0" u="none" strike="noStrike" kern="1200" cap="none" spc="0" normalizeH="0" baseline="0" noProof="0" dirty="0">
                <a:ln>
                  <a:noFill/>
                </a:ln>
                <a:solidFill>
                  <a:srgbClr val="5C5B5A"/>
                </a:solidFill>
                <a:effectLst/>
                <a:uLnTx/>
                <a:uFillTx/>
                <a:latin typeface="Arial"/>
                <a:cs typeface="Arial"/>
              </a:endParaRPr>
            </a:p>
          </p:txBody>
        </p:sp>
        <p:sp>
          <p:nvSpPr>
            <p:cNvPr id="15" name="Content Placeholder 32">
              <a:extLst>
                <a:ext uri="{FF2B5EF4-FFF2-40B4-BE49-F238E27FC236}">
                  <a16:creationId xmlns:a16="http://schemas.microsoft.com/office/drawing/2014/main" id="{48C4C77F-CD2A-4756-BEF6-480DC475D7DD}"/>
                </a:ext>
              </a:extLst>
            </p:cNvPr>
            <p:cNvSpPr txBox="1">
              <a:spLocks/>
            </p:cNvSpPr>
            <p:nvPr/>
          </p:nvSpPr>
          <p:spPr>
            <a:xfrm>
              <a:off x="6895709" y="4040411"/>
              <a:ext cx="5204392" cy="8965938"/>
            </a:xfrm>
            <a:prstGeom prst="rect">
              <a:avLst/>
            </a:prstGeom>
            <a:solidFill>
              <a:schemeClr val="bg1"/>
            </a:solidFill>
            <a:ln>
              <a:solidFill>
                <a:srgbClr val="5C5B5A"/>
              </a:solidFill>
            </a:ln>
          </p:spPr>
          <p:txBody>
            <a:bodyPr wrap="square" lIns="90000" tIns="90000" rIns="90000" bIns="9000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300"/>
                </a:spcBef>
                <a:spcAft>
                  <a:spcPts val="300"/>
                </a:spcAft>
                <a:buClrTx/>
                <a:buSzTx/>
                <a:buFont typeface="Arial" panose="020B0604020202020204" pitchFamily="34" charset="0"/>
                <a:buNone/>
                <a:tabLst/>
                <a:defRPr/>
              </a:pPr>
              <a:r>
                <a:rPr kumimoji="0" lang="en-GB" sz="1200" b="1"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Demographics:</a:t>
              </a:r>
            </a:p>
            <a:p>
              <a:pPr>
                <a:spcBef>
                  <a:spcPts val="300"/>
                </a:spcBef>
                <a:spcAft>
                  <a:spcPts val="300"/>
                </a:spcAft>
                <a:defRPr/>
              </a:pPr>
              <a:r>
                <a:rPr kumimoji="0" lang="en-GB" sz="12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Those aged 75+ (</a:t>
              </a:r>
              <a:r>
                <a:rPr lang="en-GB" sz="1200" dirty="0">
                  <a:solidFill>
                    <a:srgbClr val="5C5B5A"/>
                  </a:solidFill>
                  <a:latin typeface="Arial" panose="020B0604020202020204" pitchFamily="34" charset="0"/>
                  <a:cs typeface="Arial" panose="020B0604020202020204" pitchFamily="34" charset="0"/>
                </a:rPr>
                <a:t>44</a:t>
              </a:r>
              <a:r>
                <a:rPr kumimoji="0" lang="en-GB" sz="12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a:t>
              </a:r>
            </a:p>
            <a:p>
              <a:pPr marL="228600" marR="0" lvl="0" indent="-228600" algn="l" defTabSz="914400" rtl="0" eaLnBrk="1" fontAlgn="auto" latinLnBrk="0" hangingPunct="1">
                <a:lnSpc>
                  <a:spcPct val="90000"/>
                </a:lnSpc>
                <a:spcBef>
                  <a:spcPts val="300"/>
                </a:spcBef>
                <a:spcAft>
                  <a:spcPts val="3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Those aged 65+ and living alone (</a:t>
              </a:r>
              <a:r>
                <a:rPr lang="en-GB" sz="1200" dirty="0">
                  <a:solidFill>
                    <a:srgbClr val="5C5B5A"/>
                  </a:solidFill>
                  <a:latin typeface="Arial" panose="020B0604020202020204" pitchFamily="34" charset="0"/>
                  <a:cs typeface="Arial" panose="020B0604020202020204" pitchFamily="34" charset="0"/>
                </a:rPr>
                <a:t>33</a:t>
              </a:r>
              <a:r>
                <a:rPr kumimoji="0" lang="en-GB" sz="12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a:t>
              </a:r>
            </a:p>
            <a:p>
              <a:pPr marL="228600" marR="0" lvl="0" indent="-228600" algn="l" defTabSz="914400" rtl="0" eaLnBrk="1" fontAlgn="auto" latinLnBrk="0" hangingPunct="1">
                <a:lnSpc>
                  <a:spcPct val="90000"/>
                </a:lnSpc>
                <a:spcBef>
                  <a:spcPts val="300"/>
                </a:spcBef>
                <a:spcAft>
                  <a:spcPts val="3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Retired respondents (</a:t>
              </a:r>
              <a:r>
                <a:rPr lang="en-GB" sz="1200" dirty="0">
                  <a:solidFill>
                    <a:srgbClr val="5C5B5A"/>
                  </a:solidFill>
                  <a:latin typeface="Arial" panose="020B0604020202020204" pitchFamily="34" charset="0"/>
                  <a:cs typeface="Arial" panose="020B0604020202020204" pitchFamily="34" charset="0"/>
                </a:rPr>
                <a:t>34</a:t>
              </a:r>
              <a:r>
                <a:rPr kumimoji="0" lang="en-GB" sz="12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a:t>
              </a:r>
            </a:p>
            <a:p>
              <a:pPr marL="228600" marR="0" lvl="0" indent="-228600" algn="l" defTabSz="914400" rtl="0" eaLnBrk="1" fontAlgn="auto" latinLnBrk="0" hangingPunct="1">
                <a:lnSpc>
                  <a:spcPct val="90000"/>
                </a:lnSpc>
                <a:spcBef>
                  <a:spcPts val="300"/>
                </a:spcBef>
                <a:spcAft>
                  <a:spcPts val="3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Disabled respondents (</a:t>
              </a:r>
              <a:r>
                <a:rPr lang="en-GB" sz="1200" dirty="0">
                  <a:solidFill>
                    <a:srgbClr val="5C5B5A"/>
                  </a:solidFill>
                  <a:latin typeface="Arial" panose="020B0604020202020204" pitchFamily="34" charset="0"/>
                  <a:cs typeface="Arial" panose="020B0604020202020204" pitchFamily="34" charset="0"/>
                </a:rPr>
                <a:t>30</a:t>
              </a:r>
              <a:r>
                <a:rPr kumimoji="0" lang="en-GB" sz="12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 including those with a mobility disability (39%)</a:t>
              </a:r>
            </a:p>
            <a:p>
              <a:pPr marL="0" marR="0" lvl="0" indent="0" algn="l" defTabSz="914400" rtl="0" eaLnBrk="1" fontAlgn="auto" latinLnBrk="0" hangingPunct="1">
                <a:lnSpc>
                  <a:spcPct val="90000"/>
                </a:lnSpc>
                <a:spcBef>
                  <a:spcPts val="300"/>
                </a:spcBef>
                <a:spcAft>
                  <a:spcPts val="300"/>
                </a:spcAft>
                <a:buClrTx/>
                <a:buSzTx/>
                <a:buFont typeface="Arial" panose="020B0604020202020204" pitchFamily="34" charset="0"/>
                <a:buNone/>
                <a:tabLst/>
                <a:defRPr/>
              </a:pPr>
              <a:r>
                <a:rPr kumimoji="0" lang="en-GB" sz="1200" b="1"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Individual and/or family circumstance:</a:t>
              </a:r>
            </a:p>
            <a:p>
              <a:pPr marL="228600" marR="0" lvl="0" indent="-228600" algn="l" defTabSz="914400" rtl="0" eaLnBrk="1" fontAlgn="auto" latinLnBrk="0" hangingPunct="1">
                <a:lnSpc>
                  <a:spcPct val="90000"/>
                </a:lnSpc>
                <a:spcBef>
                  <a:spcPts val="300"/>
                </a:spcBef>
                <a:spcAft>
                  <a:spcPts val="3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Those earning up to £15,599 (</a:t>
              </a:r>
              <a:r>
                <a:rPr lang="en-GB" sz="1200" dirty="0">
                  <a:solidFill>
                    <a:srgbClr val="5C5B5A"/>
                  </a:solidFill>
                  <a:latin typeface="Arial" panose="020B0604020202020204" pitchFamily="34" charset="0"/>
                  <a:cs typeface="Arial" panose="020B0604020202020204" pitchFamily="34" charset="0"/>
                </a:rPr>
                <a:t>30</a:t>
              </a:r>
              <a:r>
                <a:rPr kumimoji="0" lang="en-GB" sz="12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a:t>
              </a:r>
            </a:p>
            <a:p>
              <a:pPr marL="228600" marR="0" lvl="0" indent="-228600" algn="l" defTabSz="914400" rtl="0" eaLnBrk="1" fontAlgn="auto" latinLnBrk="0" hangingPunct="1">
                <a:lnSpc>
                  <a:spcPct val="90000"/>
                </a:lnSpc>
                <a:spcBef>
                  <a:spcPts val="300"/>
                </a:spcBef>
                <a:spcAft>
                  <a:spcPts val="3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Those finding it difficult to afford their energy costs (</a:t>
              </a:r>
              <a:r>
                <a:rPr lang="en-GB" sz="1200" dirty="0">
                  <a:solidFill>
                    <a:srgbClr val="5C5B5A"/>
                  </a:solidFill>
                  <a:latin typeface="Arial" panose="020B0604020202020204" pitchFamily="34" charset="0"/>
                  <a:cs typeface="Arial" panose="020B0604020202020204" pitchFamily="34" charset="0"/>
                </a:rPr>
                <a:t>20</a:t>
              </a:r>
              <a:r>
                <a:rPr kumimoji="0" lang="en-GB" sz="12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a:t>
              </a:r>
            </a:p>
            <a:p>
              <a:pPr marL="228600" marR="0" lvl="0" indent="-228600" algn="l" defTabSz="914400" rtl="0" eaLnBrk="1" fontAlgn="auto" latinLnBrk="0" hangingPunct="1">
                <a:lnSpc>
                  <a:spcPct val="90000"/>
                </a:lnSpc>
                <a:spcBef>
                  <a:spcPts val="300"/>
                </a:spcBef>
                <a:spcAft>
                  <a:spcPts val="300"/>
                </a:spcAft>
                <a:buClrTx/>
                <a:buSzTx/>
                <a:buFont typeface="Arial" panose="020B0604020202020204" pitchFamily="34" charset="0"/>
                <a:buChar char="•"/>
                <a:tabLst/>
                <a:defRPr/>
              </a:pPr>
              <a:r>
                <a:rPr lang="en-GB" sz="1200" dirty="0">
                  <a:solidFill>
                    <a:srgbClr val="5C5B5A"/>
                  </a:solidFill>
                  <a:latin typeface="Arial" panose="020B0604020202020204" pitchFamily="34" charset="0"/>
                  <a:cs typeface="Arial" panose="020B0604020202020204" pitchFamily="34" charset="0"/>
                </a:rPr>
                <a:t>Those seeking help with the rising cost of living for the first time (24%)</a:t>
              </a:r>
              <a:endParaRPr kumimoji="0" lang="en-GB" sz="12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endParaRPr>
            </a:p>
          </p:txBody>
        </p:sp>
      </p:grpSp>
      <p:sp>
        <p:nvSpPr>
          <p:cNvPr id="17" name="Footer Placeholder 4">
            <a:extLst>
              <a:ext uri="{FF2B5EF4-FFF2-40B4-BE49-F238E27FC236}">
                <a16:creationId xmlns:a16="http://schemas.microsoft.com/office/drawing/2014/main" id="{283B47D6-ECE0-445B-97B8-D06F98C8F8A3}"/>
              </a:ext>
            </a:extLst>
          </p:cNvPr>
          <p:cNvSpPr txBox="1">
            <a:spLocks/>
          </p:cNvSpPr>
          <p:nvPr/>
        </p:nvSpPr>
        <p:spPr>
          <a:xfrm>
            <a:off x="359756" y="6339760"/>
            <a:ext cx="11194191" cy="53009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DI10. Overall, how confident is your household in using the digital services online that it needs and wants?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Unweighted base: 7</a:t>
            </a:r>
            <a:r>
              <a:rPr lang="en-GB" sz="1000" dirty="0">
                <a:solidFill>
                  <a:srgbClr val="FFFFFF">
                    <a:lumMod val="50000"/>
                  </a:srgbClr>
                </a:solidFill>
                <a:latin typeface="Arial" panose="020B0604020202020204" pitchFamily="34" charset="0"/>
                <a:cs typeface="Arial" panose="020B0604020202020204" pitchFamily="34" charset="0"/>
              </a:rPr>
              <a:t>51, Survey 5, 250; Survey 6, 250; Survey 7, 251</a:t>
            </a: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 </a:t>
            </a:r>
            <a:r>
              <a:rPr kumimoji="0" lang="en-GB" sz="10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(Telephone respondents) </a:t>
            </a:r>
          </a:p>
        </p:txBody>
      </p:sp>
      <p:sp>
        <p:nvSpPr>
          <p:cNvPr id="18" name="Slide Number Placeholder 4">
            <a:extLst>
              <a:ext uri="{FF2B5EF4-FFF2-40B4-BE49-F238E27FC236}">
                <a16:creationId xmlns:a16="http://schemas.microsoft.com/office/drawing/2014/main" id="{60217E46-F686-4BF8-9EC5-67CF8FCA9206}"/>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72</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3" name="Right Brace 2">
            <a:extLst>
              <a:ext uri="{FF2B5EF4-FFF2-40B4-BE49-F238E27FC236}">
                <a16:creationId xmlns:a16="http://schemas.microsoft.com/office/drawing/2014/main" id="{6DA4C4D4-72B7-009A-3909-85FE842CDFDB}"/>
              </a:ext>
              <a:ext uri="{C183D7F6-B498-43B3-948B-1728B52AA6E4}">
                <adec:decorative xmlns:adec="http://schemas.microsoft.com/office/drawing/2017/decorative" val="1"/>
              </a:ext>
            </a:extLst>
          </p:cNvPr>
          <p:cNvSpPr/>
          <p:nvPr/>
        </p:nvSpPr>
        <p:spPr>
          <a:xfrm>
            <a:off x="4629875" y="4945756"/>
            <a:ext cx="94914" cy="382116"/>
          </a:xfrm>
          <a:prstGeom prst="rightBrace">
            <a:avLst>
              <a:gd name="adj1" fmla="val 54487"/>
              <a:gd name="adj2" fmla="val 46235"/>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8" name="TextBox 7">
            <a:extLst>
              <a:ext uri="{FF2B5EF4-FFF2-40B4-BE49-F238E27FC236}">
                <a16:creationId xmlns:a16="http://schemas.microsoft.com/office/drawing/2014/main" id="{CF47AF33-2912-6C73-1F84-138D03E342A0}"/>
              </a:ext>
              <a:ext uri="{C183D7F6-B498-43B3-948B-1728B52AA6E4}">
                <adec:decorative xmlns:adec="http://schemas.microsoft.com/office/drawing/2017/decorative" val="1"/>
              </a:ext>
            </a:extLst>
          </p:cNvPr>
          <p:cNvSpPr txBox="1"/>
          <p:nvPr/>
        </p:nvSpPr>
        <p:spPr>
          <a:xfrm>
            <a:off x="4802613" y="5082850"/>
            <a:ext cx="359073" cy="21544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lumMod val="75000"/>
                    <a:lumOff val="25000"/>
                  </a:prstClr>
                </a:solidFill>
                <a:effectLst/>
                <a:uLnTx/>
                <a:uFillTx/>
                <a:latin typeface="Arial"/>
                <a:ea typeface="+mn-ea"/>
                <a:cs typeface="+mn-cs"/>
              </a:rPr>
              <a:t>10%</a:t>
            </a:r>
          </a:p>
        </p:txBody>
      </p:sp>
      <p:sp>
        <p:nvSpPr>
          <p:cNvPr id="2" name="Right Brace 1">
            <a:extLst>
              <a:ext uri="{FF2B5EF4-FFF2-40B4-BE49-F238E27FC236}">
                <a16:creationId xmlns:a16="http://schemas.microsoft.com/office/drawing/2014/main" id="{1E0D99B5-41A4-1A6D-8D91-6F9563679693}"/>
              </a:ext>
              <a:ext uri="{C183D7F6-B498-43B3-948B-1728B52AA6E4}">
                <adec:decorative xmlns:adec="http://schemas.microsoft.com/office/drawing/2017/decorative" val="1"/>
              </a:ext>
            </a:extLst>
          </p:cNvPr>
          <p:cNvSpPr/>
          <p:nvPr/>
        </p:nvSpPr>
        <p:spPr>
          <a:xfrm>
            <a:off x="7735078" y="4916178"/>
            <a:ext cx="94914" cy="382116"/>
          </a:xfrm>
          <a:prstGeom prst="rightBrace">
            <a:avLst>
              <a:gd name="adj1" fmla="val 54487"/>
              <a:gd name="adj2" fmla="val 49265"/>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4" name="TextBox 3">
            <a:extLst>
              <a:ext uri="{FF2B5EF4-FFF2-40B4-BE49-F238E27FC236}">
                <a16:creationId xmlns:a16="http://schemas.microsoft.com/office/drawing/2014/main" id="{082B2807-D951-9302-C790-FC54AD0E6FA9}"/>
              </a:ext>
              <a:ext uri="{C183D7F6-B498-43B3-948B-1728B52AA6E4}">
                <adec:decorative xmlns:adec="http://schemas.microsoft.com/office/drawing/2017/decorative" val="1"/>
              </a:ext>
            </a:extLst>
          </p:cNvPr>
          <p:cNvSpPr txBox="1"/>
          <p:nvPr/>
        </p:nvSpPr>
        <p:spPr>
          <a:xfrm>
            <a:off x="7907816" y="5004575"/>
            <a:ext cx="349198" cy="21544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lumMod val="75000"/>
                    <a:lumOff val="25000"/>
                  </a:prstClr>
                </a:solidFill>
                <a:effectLst/>
                <a:uLnTx/>
                <a:uFillTx/>
                <a:latin typeface="Arial"/>
                <a:ea typeface="+mn-ea"/>
                <a:cs typeface="+mn-cs"/>
              </a:rPr>
              <a:t>11%</a:t>
            </a:r>
          </a:p>
        </p:txBody>
      </p:sp>
    </p:spTree>
    <p:extLst>
      <p:ext uri="{BB962C8B-B14F-4D97-AF65-F5344CB8AC3E}">
        <p14:creationId xmlns:p14="http://schemas.microsoft.com/office/powerpoint/2010/main" val="256796543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372281" y="227529"/>
            <a:ext cx="11533579" cy="553998"/>
          </a:xfrm>
        </p:spPr>
        <p:txBody>
          <a:bodyPr vert="horz" wrap="square" anchor="t">
            <a:spAutoFit/>
          </a:bodyPr>
          <a:lstStyle/>
          <a:p>
            <a:pPr>
              <a:lnSpc>
                <a:spcPct val="100000"/>
              </a:lnSpc>
            </a:pPr>
            <a:r>
              <a:rPr lang="en-GB" sz="1800" b="1" dirty="0">
                <a:solidFill>
                  <a:srgbClr val="009690"/>
                </a:solidFill>
              </a:rPr>
              <a:t>At least one aspect of digital exclusion </a:t>
            </a:r>
            <a:r>
              <a:rPr lang="en-GB" sz="1800" b="1" dirty="0"/>
              <a:t>is experienced by over a third of respondents (38%). This rises to over half (52%) of disabled respondents and just over 6 in 10 (63%) of those aged over 75</a:t>
            </a:r>
          </a:p>
        </p:txBody>
      </p:sp>
      <p:graphicFrame>
        <p:nvGraphicFramePr>
          <p:cNvPr id="37" name="Table Placeholder 6" descr="Column chart showing the proportion of respondents who are experiencing some form of digital exclusion. 69% are not experiencing any form of digital exclusion, 18% are experiencing one aspect, 6% two aspects, 3% 3 aspects, 2% 4 aspects and 2% are completely digitally excluded.">
            <a:extLst>
              <a:ext uri="{FF2B5EF4-FFF2-40B4-BE49-F238E27FC236}">
                <a16:creationId xmlns:a16="http://schemas.microsoft.com/office/drawing/2014/main" id="{313F2446-7939-4AC7-B046-82FBC0D5B429}"/>
              </a:ext>
            </a:extLst>
          </p:cNvPr>
          <p:cNvGraphicFramePr>
            <a:graphicFrameLocks/>
          </p:cNvGraphicFramePr>
          <p:nvPr>
            <p:extLst>
              <p:ext uri="{D42A27DB-BD31-4B8C-83A1-F6EECF244321}">
                <p14:modId xmlns:p14="http://schemas.microsoft.com/office/powerpoint/2010/main" val="542476315"/>
              </p:ext>
            </p:extLst>
          </p:nvPr>
        </p:nvGraphicFramePr>
        <p:xfrm>
          <a:off x="556057" y="1213730"/>
          <a:ext cx="10953011" cy="4882270"/>
        </p:xfrm>
        <a:graphic>
          <a:graphicData uri="http://schemas.openxmlformats.org/drawingml/2006/chart">
            <c:chart xmlns:c="http://schemas.openxmlformats.org/drawingml/2006/chart" xmlns:r="http://schemas.openxmlformats.org/officeDocument/2006/relationships" r:id="rId2"/>
          </a:graphicData>
        </a:graphic>
      </p:graphicFrame>
      <p:sp>
        <p:nvSpPr>
          <p:cNvPr id="27" name="Right Brace 26" descr="Arrow showing in total, 30% are worried about coronavirus.">
            <a:extLst>
              <a:ext uri="{FF2B5EF4-FFF2-40B4-BE49-F238E27FC236}">
                <a16:creationId xmlns:a16="http://schemas.microsoft.com/office/drawing/2014/main" id="{AB234AF0-0245-4CFC-8FA3-E6C979D62152}"/>
              </a:ext>
              <a:ext uri="{C183D7F6-B498-43B3-948B-1728B52AA6E4}">
                <adec:decorative xmlns:adec="http://schemas.microsoft.com/office/drawing/2017/decorative" val="1"/>
              </a:ext>
            </a:extLst>
          </p:cNvPr>
          <p:cNvSpPr/>
          <p:nvPr/>
        </p:nvSpPr>
        <p:spPr>
          <a:xfrm rot="16200000">
            <a:off x="6765344" y="-959437"/>
            <a:ext cx="489679" cy="8630220"/>
          </a:xfrm>
          <a:prstGeom prst="rightBrace">
            <a:avLst>
              <a:gd name="adj1" fmla="val 28487"/>
              <a:gd name="adj2" fmla="val 50000"/>
            </a:avLst>
          </a:prstGeom>
          <a:ln>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2F5F"/>
              </a:solidFill>
              <a:effectLst/>
              <a:uLnTx/>
              <a:uFillTx/>
              <a:latin typeface="Arial"/>
              <a:ea typeface="+mn-ea"/>
              <a:cs typeface="+mn-cs"/>
            </a:endParaRPr>
          </a:p>
        </p:txBody>
      </p:sp>
      <p:graphicFrame>
        <p:nvGraphicFramePr>
          <p:cNvPr id="4" name="Table 4">
            <a:extLst>
              <a:ext uri="{FF2B5EF4-FFF2-40B4-BE49-F238E27FC236}">
                <a16:creationId xmlns:a16="http://schemas.microsoft.com/office/drawing/2014/main" id="{EBED9B89-4989-4F57-BEA3-24B94806094A}"/>
              </a:ext>
            </a:extLst>
          </p:cNvPr>
          <p:cNvGraphicFramePr>
            <a:graphicFrameLocks noGrp="1"/>
          </p:cNvGraphicFramePr>
          <p:nvPr>
            <p:extLst>
              <p:ext uri="{D42A27DB-BD31-4B8C-83A1-F6EECF244321}">
                <p14:modId xmlns:p14="http://schemas.microsoft.com/office/powerpoint/2010/main" val="992716266"/>
              </p:ext>
            </p:extLst>
          </p:nvPr>
        </p:nvGraphicFramePr>
        <p:xfrm>
          <a:off x="5005771" y="2289938"/>
          <a:ext cx="4182996" cy="618074"/>
        </p:xfrm>
        <a:graphic>
          <a:graphicData uri="http://schemas.openxmlformats.org/drawingml/2006/table">
            <a:tbl>
              <a:tblPr firstRow="1" bandRow="1">
                <a:tableStyleId>{073A0DAA-6AF3-43AB-8588-CEC1D06C72B9}</a:tableStyleId>
              </a:tblPr>
              <a:tblGrid>
                <a:gridCol w="1045749">
                  <a:extLst>
                    <a:ext uri="{9D8B030D-6E8A-4147-A177-3AD203B41FA5}">
                      <a16:colId xmlns:a16="http://schemas.microsoft.com/office/drawing/2014/main" val="1713235414"/>
                    </a:ext>
                  </a:extLst>
                </a:gridCol>
                <a:gridCol w="1045749">
                  <a:extLst>
                    <a:ext uri="{9D8B030D-6E8A-4147-A177-3AD203B41FA5}">
                      <a16:colId xmlns:a16="http://schemas.microsoft.com/office/drawing/2014/main" val="847483999"/>
                    </a:ext>
                  </a:extLst>
                </a:gridCol>
                <a:gridCol w="1045749">
                  <a:extLst>
                    <a:ext uri="{9D8B030D-6E8A-4147-A177-3AD203B41FA5}">
                      <a16:colId xmlns:a16="http://schemas.microsoft.com/office/drawing/2014/main" val="969299503"/>
                    </a:ext>
                  </a:extLst>
                </a:gridCol>
                <a:gridCol w="1045749">
                  <a:extLst>
                    <a:ext uri="{9D8B030D-6E8A-4147-A177-3AD203B41FA5}">
                      <a16:colId xmlns:a16="http://schemas.microsoft.com/office/drawing/2014/main" val="3681601464"/>
                    </a:ext>
                  </a:extLst>
                </a:gridCol>
              </a:tblGrid>
              <a:tr h="309037">
                <a:tc>
                  <a:txBody>
                    <a:bodyPr/>
                    <a:lstStyle/>
                    <a:p>
                      <a:pPr algn="ctr"/>
                      <a:r>
                        <a:rPr lang="en-GB" sz="1400" b="1" dirty="0">
                          <a:solidFill>
                            <a:srgbClr val="5C5B5A"/>
                          </a:solidFill>
                        </a:rPr>
                        <a:t>Total</a:t>
                      </a:r>
                    </a:p>
                  </a:txBody>
                  <a:tcPr>
                    <a:solidFill>
                      <a:srgbClr val="5C5B5A">
                        <a:alpha val="21000"/>
                      </a:srgbClr>
                    </a:solidFill>
                  </a:tcPr>
                </a:tc>
                <a:tc>
                  <a:txBody>
                    <a:bodyPr/>
                    <a:lstStyle/>
                    <a:p>
                      <a:pPr algn="ctr"/>
                      <a:r>
                        <a:rPr lang="en-GB" sz="1400" b="1" dirty="0">
                          <a:solidFill>
                            <a:srgbClr val="5C5B5A"/>
                          </a:solidFill>
                        </a:rPr>
                        <a:t>16-24</a:t>
                      </a:r>
                    </a:p>
                  </a:txBody>
                  <a:tcPr>
                    <a:solidFill>
                      <a:srgbClr val="5C5B5A">
                        <a:alpha val="21000"/>
                      </a:srgbClr>
                    </a:solidFill>
                  </a:tcPr>
                </a:tc>
                <a:tc>
                  <a:txBody>
                    <a:bodyPr/>
                    <a:lstStyle/>
                    <a:p>
                      <a:pPr algn="ctr"/>
                      <a:r>
                        <a:rPr lang="en-GB" sz="1400" b="1" dirty="0">
                          <a:solidFill>
                            <a:srgbClr val="5C5B5A"/>
                          </a:solidFill>
                        </a:rPr>
                        <a:t>75+</a:t>
                      </a:r>
                    </a:p>
                  </a:txBody>
                  <a:tcPr>
                    <a:solidFill>
                      <a:srgbClr val="5C5B5A">
                        <a:alpha val="21000"/>
                      </a:srgbClr>
                    </a:solidFill>
                  </a:tcPr>
                </a:tc>
                <a:tc>
                  <a:txBody>
                    <a:bodyPr/>
                    <a:lstStyle/>
                    <a:p>
                      <a:pPr algn="ctr"/>
                      <a:r>
                        <a:rPr lang="en-GB" sz="1400" b="1" dirty="0">
                          <a:solidFill>
                            <a:srgbClr val="5C5B5A"/>
                          </a:solidFill>
                        </a:rPr>
                        <a:t>Disabled</a:t>
                      </a:r>
                    </a:p>
                  </a:txBody>
                  <a:tcPr>
                    <a:solidFill>
                      <a:srgbClr val="5C5B5A">
                        <a:alpha val="21000"/>
                      </a:srgbClr>
                    </a:solidFill>
                  </a:tcPr>
                </a:tc>
                <a:extLst>
                  <a:ext uri="{0D108BD9-81ED-4DB2-BD59-A6C34878D82A}">
                    <a16:rowId xmlns:a16="http://schemas.microsoft.com/office/drawing/2014/main" val="4051491824"/>
                  </a:ext>
                </a:extLst>
              </a:tr>
              <a:tr h="309037">
                <a:tc>
                  <a:txBody>
                    <a:bodyPr/>
                    <a:lstStyle/>
                    <a:p>
                      <a:pPr algn="ctr"/>
                      <a:r>
                        <a:rPr lang="en-GB" sz="1400" b="1" dirty="0">
                          <a:solidFill>
                            <a:srgbClr val="5C5B5A"/>
                          </a:solidFill>
                          <a:latin typeface="Arial"/>
                          <a:cs typeface="Arial"/>
                        </a:rPr>
                        <a:t>38%</a:t>
                      </a:r>
                    </a:p>
                  </a:txBody>
                  <a:tcPr>
                    <a:solidFill>
                      <a:srgbClr val="5C5B5A">
                        <a:alpha val="21000"/>
                      </a:srgbClr>
                    </a:solidFill>
                  </a:tcPr>
                </a:tc>
                <a:tc>
                  <a:txBody>
                    <a:bodyPr/>
                    <a:lstStyle/>
                    <a:p>
                      <a:pPr algn="ctr"/>
                      <a:r>
                        <a:rPr lang="en-GB" sz="1400" b="1" dirty="0">
                          <a:solidFill>
                            <a:srgbClr val="5C5B5A"/>
                          </a:solidFill>
                          <a:latin typeface="Arial"/>
                          <a:cs typeface="Arial"/>
                        </a:rPr>
                        <a:t>36%</a:t>
                      </a:r>
                    </a:p>
                  </a:txBody>
                  <a:tcPr>
                    <a:solidFill>
                      <a:srgbClr val="5C5B5A">
                        <a:alpha val="21000"/>
                      </a:srgbClr>
                    </a:solidFill>
                  </a:tcPr>
                </a:tc>
                <a:tc>
                  <a:txBody>
                    <a:bodyPr/>
                    <a:lstStyle/>
                    <a:p>
                      <a:pPr algn="ctr"/>
                      <a:r>
                        <a:rPr lang="en-GB" sz="1400" b="1" dirty="0">
                          <a:solidFill>
                            <a:srgbClr val="5C5B5A"/>
                          </a:solidFill>
                          <a:latin typeface="Arial"/>
                          <a:cs typeface="Arial"/>
                        </a:rPr>
                        <a:t>63%</a:t>
                      </a:r>
                    </a:p>
                  </a:txBody>
                  <a:tcPr>
                    <a:solidFill>
                      <a:srgbClr val="5C5B5A">
                        <a:alpha val="21000"/>
                      </a:srgbClr>
                    </a:solidFill>
                  </a:tcPr>
                </a:tc>
                <a:tc>
                  <a:txBody>
                    <a:bodyPr/>
                    <a:lstStyle/>
                    <a:p>
                      <a:pPr algn="ctr"/>
                      <a:r>
                        <a:rPr lang="en-GB" sz="1400" b="1" dirty="0">
                          <a:solidFill>
                            <a:srgbClr val="5C5B5A"/>
                          </a:solidFill>
                          <a:latin typeface="Arial"/>
                          <a:cs typeface="Arial"/>
                        </a:rPr>
                        <a:t>52%</a:t>
                      </a:r>
                    </a:p>
                  </a:txBody>
                  <a:tcPr>
                    <a:solidFill>
                      <a:srgbClr val="5C5B5A">
                        <a:alpha val="21000"/>
                      </a:srgbClr>
                    </a:solidFill>
                  </a:tcPr>
                </a:tc>
                <a:extLst>
                  <a:ext uri="{0D108BD9-81ED-4DB2-BD59-A6C34878D82A}">
                    <a16:rowId xmlns:a16="http://schemas.microsoft.com/office/drawing/2014/main" val="1926100124"/>
                  </a:ext>
                </a:extLst>
              </a:tr>
            </a:tbl>
          </a:graphicData>
        </a:graphic>
      </p:graphicFrame>
      <p:sp>
        <p:nvSpPr>
          <p:cNvPr id="9" name="Footer Placeholder 4">
            <a:extLst>
              <a:ext uri="{FF2B5EF4-FFF2-40B4-BE49-F238E27FC236}">
                <a16:creationId xmlns:a16="http://schemas.microsoft.com/office/drawing/2014/main" id="{2FF2F9BA-E6C9-4E23-997C-54983DEF4A68}"/>
              </a:ext>
            </a:extLst>
          </p:cNvPr>
          <p:cNvSpPr txBox="1">
            <a:spLocks/>
          </p:cNvSpPr>
          <p:nvPr/>
        </p:nvSpPr>
        <p:spPr>
          <a:xfrm>
            <a:off x="372281" y="6322598"/>
            <a:ext cx="11181665" cy="36870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DI11. How often…? Unweighted base: 751, </a:t>
            </a:r>
            <a:r>
              <a:rPr lang="en-GB" sz="900" dirty="0">
                <a:solidFill>
                  <a:srgbClr val="FFFFFF">
                    <a:lumMod val="50000"/>
                  </a:srgbClr>
                </a:solidFill>
                <a:latin typeface="Arial" panose="020B0604020202020204" pitchFamily="34" charset="0"/>
                <a:cs typeface="Arial" panose="020B0604020202020204" pitchFamily="34" charset="0"/>
              </a:rPr>
              <a:t>Survey 5, 250; Survey 6, 250; Survey 7, 251</a:t>
            </a:r>
            <a:r>
              <a:rPr kumimoji="0" lang="en-GB" sz="9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 </a:t>
            </a:r>
            <a:r>
              <a:rPr kumimoji="0" lang="en-GB" sz="9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(Telephone respondents)</a:t>
            </a:r>
            <a:r>
              <a:rPr kumimoji="0" lang="en-GB" sz="9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 Prefer not to say not shown. Question in S5 +S6 + S7 was asked as a grid, between “you” and “others in your household”. The data on this slide shows the percentages of households where there is someone (either you or others) who has said they are digitally excluded. </a:t>
            </a:r>
            <a:r>
              <a:rPr kumimoji="0" lang="en-GB" sz="10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  </a:t>
            </a:r>
            <a:r>
              <a:rPr kumimoji="0" lang="en-GB" sz="9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*Aspects of digital exclusion = consistent and reliable access to an internet connection at home; to devices that allow access to the internet; affording access to the internet; skills needed to access and use digital services online; support needed to access and use digital services online </a:t>
            </a:r>
            <a:endParaRPr kumimoji="0" lang="en-GB" sz="900" b="0" i="0" u="none" strike="sng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endParaRPr>
          </a:p>
        </p:txBody>
      </p:sp>
      <p:sp>
        <p:nvSpPr>
          <p:cNvPr id="8" name="Slide Number Placeholder 4">
            <a:extLst>
              <a:ext uri="{FF2B5EF4-FFF2-40B4-BE49-F238E27FC236}">
                <a16:creationId xmlns:a16="http://schemas.microsoft.com/office/drawing/2014/main" id="{526A1F22-9ED9-45C1-B74C-92AB977583DE}"/>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73</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82CCF909-397C-93B3-A2E6-E52631EA7434}"/>
              </a:ext>
            </a:extLst>
          </p:cNvPr>
          <p:cNvSpPr txBox="1"/>
          <p:nvPr/>
        </p:nvSpPr>
        <p:spPr>
          <a:xfrm>
            <a:off x="5007429" y="1905000"/>
            <a:ext cx="4180115" cy="369332"/>
          </a:xfrm>
          <a:prstGeom prst="rect">
            <a:avLst/>
          </a:prstGeom>
          <a:solidFill>
            <a:schemeClr val="bg1">
              <a:lumMod val="85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dirty="0">
                <a:solidFill>
                  <a:srgbClr val="5C5B5A"/>
                </a:solidFill>
              </a:rPr>
              <a:t>1 or more aspect of digital exclusion</a:t>
            </a:r>
            <a:endParaRPr lang="en-GB" dirty="0"/>
          </a:p>
        </p:txBody>
      </p:sp>
    </p:spTree>
    <p:extLst>
      <p:ext uri="{BB962C8B-B14F-4D97-AF65-F5344CB8AC3E}">
        <p14:creationId xmlns:p14="http://schemas.microsoft.com/office/powerpoint/2010/main" val="418748627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372281" y="338105"/>
            <a:ext cx="11238081" cy="553998"/>
          </a:xfrm>
        </p:spPr>
        <p:txBody>
          <a:bodyPr vert="horz" wrap="square" anchor="t">
            <a:spAutoFit/>
          </a:bodyPr>
          <a:lstStyle/>
          <a:p>
            <a:pPr>
              <a:lnSpc>
                <a:spcPct val="100000"/>
              </a:lnSpc>
            </a:pPr>
            <a:r>
              <a:rPr lang="en-GB" sz="1800" b="1" dirty="0"/>
              <a:t>Respondents in Rochdale and Wigan appear more likely than the Greater Manchester average </a:t>
            </a:r>
            <a:r>
              <a:rPr lang="en-GB" sz="1800" b="1" dirty="0">
                <a:solidFill>
                  <a:srgbClr val="009690"/>
                </a:solidFill>
              </a:rPr>
              <a:t>to be digitally excluded, </a:t>
            </a:r>
            <a:r>
              <a:rPr lang="en-GB" sz="1800" b="1" dirty="0"/>
              <a:t>whilst those in Trafford appear less likely to be digitally excluded*</a:t>
            </a:r>
          </a:p>
        </p:txBody>
      </p:sp>
      <p:sp>
        <p:nvSpPr>
          <p:cNvPr id="18" name="TextBox 17">
            <a:extLst>
              <a:ext uri="{FF2B5EF4-FFF2-40B4-BE49-F238E27FC236}">
                <a16:creationId xmlns:a16="http://schemas.microsoft.com/office/drawing/2014/main" id="{695E1543-A64D-41BF-B321-D4ECEA65105E}"/>
              </a:ext>
            </a:extLst>
          </p:cNvPr>
          <p:cNvSpPr txBox="1"/>
          <p:nvPr/>
        </p:nvSpPr>
        <p:spPr>
          <a:xfrm>
            <a:off x="1322385" y="1248951"/>
            <a:ext cx="9547230" cy="307777"/>
          </a:xfrm>
          <a:prstGeom prst="rect">
            <a:avLst/>
          </a:prstGeom>
          <a:noFill/>
        </p:spPr>
        <p:txBody>
          <a:bodyPr wrap="square" lIns="91440" tIns="45720" rIns="91440" bIns="45720" anchor="t">
            <a:spAutoFit/>
          </a:bodyPr>
          <a:lstStyle/>
          <a:p>
            <a:pPr algn="ctr"/>
            <a:r>
              <a:rPr kumimoji="0" lang="en-GB" sz="1400" b="1" i="0" u="none" strike="noStrike" kern="1200" cap="none" spc="0" normalizeH="0" baseline="0" noProof="0" dirty="0">
                <a:ln>
                  <a:noFill/>
                </a:ln>
                <a:solidFill>
                  <a:srgbClr val="5C5B5A"/>
                </a:solidFill>
                <a:effectLst/>
                <a:uLnTx/>
                <a:uFillTx/>
                <a:latin typeface="Arial"/>
                <a:ea typeface="+mn-ea"/>
                <a:cs typeface="Arial"/>
              </a:rPr>
              <a:t>Experience of digital exclusion by local authority</a:t>
            </a:r>
            <a:r>
              <a:rPr lang="en-GB" sz="1400" b="1" dirty="0">
                <a:solidFill>
                  <a:srgbClr val="5C5B5A"/>
                </a:solidFill>
                <a:latin typeface="Arial"/>
                <a:cs typeface="Arial"/>
              </a:rPr>
              <a:t> (sample sizes shown in brackets)</a:t>
            </a:r>
            <a:endParaRPr lang="en-GB" sz="1400" b="1" dirty="0">
              <a:solidFill>
                <a:srgbClr val="5C5B5A"/>
              </a:solidFill>
              <a:cs typeface="Arial"/>
            </a:endParaRPr>
          </a:p>
        </p:txBody>
      </p:sp>
      <p:graphicFrame>
        <p:nvGraphicFramePr>
          <p:cNvPr id="3" name="Chart 2" descr="100% stacked column chart show levels of digital exclusion across all Greater Manchester local authorities. Stockport has the lowest amount of digital exclusion at 24%, and Rochdale (43%) and Wigan (52%) have the highest levels">
            <a:extLst>
              <a:ext uri="{FF2B5EF4-FFF2-40B4-BE49-F238E27FC236}">
                <a16:creationId xmlns:a16="http://schemas.microsoft.com/office/drawing/2014/main" id="{19ECEB17-7064-233F-895E-67CD05384767}"/>
              </a:ext>
            </a:extLst>
          </p:cNvPr>
          <p:cNvGraphicFramePr/>
          <p:nvPr>
            <p:extLst>
              <p:ext uri="{D42A27DB-BD31-4B8C-83A1-F6EECF244321}">
                <p14:modId xmlns:p14="http://schemas.microsoft.com/office/powerpoint/2010/main" val="3219115163"/>
              </p:ext>
            </p:extLst>
          </p:nvPr>
        </p:nvGraphicFramePr>
        <p:xfrm>
          <a:off x="155698" y="1587505"/>
          <a:ext cx="11880606" cy="4540336"/>
        </p:xfrm>
        <a:graphic>
          <a:graphicData uri="http://schemas.openxmlformats.org/drawingml/2006/chart">
            <c:chart xmlns:c="http://schemas.openxmlformats.org/drawingml/2006/chart" xmlns:r="http://schemas.openxmlformats.org/officeDocument/2006/relationships" r:id="rId2"/>
          </a:graphicData>
        </a:graphic>
      </p:graphicFrame>
      <p:grpSp>
        <p:nvGrpSpPr>
          <p:cNvPr id="2" name="Group 1" descr="Green and Red arrows to signify when a statistic is significantly higher or lower than the previous survey.">
            <a:extLst>
              <a:ext uri="{FF2B5EF4-FFF2-40B4-BE49-F238E27FC236}">
                <a16:creationId xmlns:a16="http://schemas.microsoft.com/office/drawing/2014/main" id="{7FB20D73-CDC8-1415-C970-AF6E0253E3E1}"/>
              </a:ext>
            </a:extLst>
          </p:cNvPr>
          <p:cNvGrpSpPr/>
          <p:nvPr/>
        </p:nvGrpSpPr>
        <p:grpSpPr>
          <a:xfrm>
            <a:off x="143629" y="6085815"/>
            <a:ext cx="3473360" cy="276999"/>
            <a:chOff x="520117" y="5798698"/>
            <a:chExt cx="3473360" cy="276999"/>
          </a:xfrm>
        </p:grpSpPr>
        <p:sp>
          <p:nvSpPr>
            <p:cNvPr id="4" name="Arrow: Down 3">
              <a:extLst>
                <a:ext uri="{FF2B5EF4-FFF2-40B4-BE49-F238E27FC236}">
                  <a16:creationId xmlns:a16="http://schemas.microsoft.com/office/drawing/2014/main" id="{40AAA356-AD49-A05E-3D76-DE1DFD7AD8F8}"/>
                </a:ext>
              </a:extLst>
            </p:cNvPr>
            <p:cNvSpPr/>
            <p:nvPr/>
          </p:nvSpPr>
          <p:spPr>
            <a:xfrm rot="10800000">
              <a:off x="520117" y="5838560"/>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 name="TextBox 4">
              <a:extLst>
                <a:ext uri="{FF2B5EF4-FFF2-40B4-BE49-F238E27FC236}">
                  <a16:creationId xmlns:a16="http://schemas.microsoft.com/office/drawing/2014/main" id="{A69D974C-1D3C-F105-83ED-88D8E65EE02F}"/>
                </a:ext>
              </a:extLst>
            </p:cNvPr>
            <p:cNvSpPr txBox="1"/>
            <p:nvPr/>
          </p:nvSpPr>
          <p:spPr>
            <a:xfrm>
              <a:off x="884934" y="5798698"/>
              <a:ext cx="3108543"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C5B5A"/>
                  </a:solidFill>
                  <a:effectLst/>
                  <a:uLnTx/>
                  <a:uFillTx/>
                  <a:latin typeface="Arial"/>
                  <a:ea typeface="+mn-ea"/>
                  <a:cs typeface="+mn-cs"/>
                </a:rPr>
                <a:t>Significantly higher/lower than GM average</a:t>
              </a:r>
            </a:p>
          </p:txBody>
        </p:sp>
      </p:grpSp>
      <p:sp>
        <p:nvSpPr>
          <p:cNvPr id="11" name="Footer Placeholder 4">
            <a:extLst>
              <a:ext uri="{FF2B5EF4-FFF2-40B4-BE49-F238E27FC236}">
                <a16:creationId xmlns:a16="http://schemas.microsoft.com/office/drawing/2014/main" id="{F8C62A70-5705-47A5-8983-DF8D61846B42}"/>
              </a:ext>
            </a:extLst>
          </p:cNvPr>
          <p:cNvSpPr txBox="1">
            <a:spLocks/>
          </p:cNvSpPr>
          <p:nvPr/>
        </p:nvSpPr>
        <p:spPr>
          <a:xfrm>
            <a:off x="372282" y="6351160"/>
            <a:ext cx="10953012" cy="368701"/>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kumimoji="0" lang="en-GB" sz="1000" b="0" i="0" u="none" strike="noStrike" kern="1200" cap="none" spc="0" normalizeH="0" baseline="0" noProof="0" dirty="0">
                <a:ln>
                  <a:noFill/>
                </a:ln>
                <a:solidFill>
                  <a:schemeClr val="bg1">
                    <a:lumMod val="50000"/>
                  </a:schemeClr>
                </a:solidFill>
                <a:effectLst/>
                <a:uLnTx/>
                <a:uFillTx/>
                <a:latin typeface="Arial"/>
                <a:ea typeface="+mn-ea"/>
                <a:cs typeface="Arial"/>
              </a:rPr>
              <a:t>DI_11. How often…? Unweighted base: 751</a:t>
            </a:r>
            <a:r>
              <a:rPr kumimoji="0" lang="en-GB" sz="10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 </a:t>
            </a:r>
            <a:r>
              <a:rPr lang="en-GB" sz="1000" dirty="0">
                <a:solidFill>
                  <a:srgbClr val="FFFFFF">
                    <a:lumMod val="50000"/>
                  </a:srgbClr>
                </a:solidFill>
                <a:latin typeface="Arial" panose="020B0604020202020204" pitchFamily="34" charset="0"/>
                <a:cs typeface="Arial" panose="020B0604020202020204" pitchFamily="34" charset="0"/>
              </a:rPr>
              <a:t>Survey 5, 250; Survey 6, 250; Survey 7, 251</a:t>
            </a:r>
            <a:r>
              <a:rPr kumimoji="0" lang="en-GB" sz="1000" b="0" i="0" u="none" strike="noStrike" kern="1200" cap="none" spc="0" normalizeH="0" baseline="0" noProof="0" dirty="0">
                <a:ln>
                  <a:noFill/>
                </a:ln>
                <a:solidFill>
                  <a:schemeClr val="bg1">
                    <a:lumMod val="50000"/>
                  </a:schemeClr>
                </a:solidFill>
                <a:effectLst/>
                <a:uLnTx/>
                <a:uFillTx/>
                <a:latin typeface="Arial"/>
                <a:ea typeface="+mn-ea"/>
                <a:cs typeface="Arial"/>
              </a:rPr>
              <a:t> </a:t>
            </a:r>
            <a:r>
              <a:rPr kumimoji="0" lang="en-GB" sz="1000" b="0" i="0" u="none" strike="noStrike" kern="1200" cap="none" spc="0" normalizeH="0" baseline="0" noProof="0" dirty="0">
                <a:ln>
                  <a:noFill/>
                </a:ln>
                <a:solidFill>
                  <a:schemeClr val="bg1">
                    <a:lumMod val="50000"/>
                  </a:schemeClr>
                </a:solidFill>
                <a:effectLst/>
                <a:uLnTx/>
                <a:uFillTx/>
                <a:latin typeface="Arial"/>
                <a:cs typeface="Arial"/>
              </a:rPr>
              <a:t>(Telephone respondents); Local authority bases in parenthesis</a:t>
            </a:r>
            <a:r>
              <a:rPr lang="en-GB" sz="1000" dirty="0">
                <a:solidFill>
                  <a:schemeClr val="bg1">
                    <a:lumMod val="50000"/>
                  </a:schemeClr>
                </a:solidFill>
                <a:latin typeface="Arial"/>
                <a:cs typeface="Arial"/>
              </a:rPr>
              <a:t>  </a:t>
            </a:r>
            <a:endParaRPr lang="en-US" dirty="0">
              <a:solidFill>
                <a:schemeClr val="bg1">
                  <a:lumMod val="50000"/>
                </a:schemeClr>
              </a:solidFill>
              <a:cs typeface="Arial"/>
            </a:endParaRPr>
          </a:p>
          <a:p>
            <a:pPr>
              <a:defRPr/>
            </a:pPr>
            <a:r>
              <a:rPr kumimoji="0" lang="en-GB" sz="1000" b="1" i="0" u="none" strike="noStrike" kern="1200" cap="none" spc="0" normalizeH="0" baseline="0" noProof="0" dirty="0">
                <a:ln>
                  <a:noFill/>
                </a:ln>
                <a:solidFill>
                  <a:schemeClr val="bg1">
                    <a:lumMod val="50000"/>
                  </a:schemeClr>
                </a:solidFill>
                <a:effectLst/>
                <a:uLnTx/>
                <a:uFillTx/>
                <a:latin typeface="Arial"/>
                <a:cs typeface="Arial"/>
              </a:rPr>
              <a:t>*Please be aware that bases sizes are low and as a result, differences should be treated as indicative</a:t>
            </a:r>
            <a:endParaRPr lang="en-GB" b="1" dirty="0">
              <a:solidFill>
                <a:schemeClr val="bg1">
                  <a:lumMod val="50000"/>
                </a:schemeClr>
              </a:solidFill>
              <a:cs typeface="Arial"/>
            </a:endParaRPr>
          </a:p>
        </p:txBody>
      </p:sp>
      <p:sp>
        <p:nvSpPr>
          <p:cNvPr id="8" name="Slide Number Placeholder 4">
            <a:extLst>
              <a:ext uri="{FF2B5EF4-FFF2-40B4-BE49-F238E27FC236}">
                <a16:creationId xmlns:a16="http://schemas.microsoft.com/office/drawing/2014/main" id="{9A1DEEEB-B480-4DCE-8570-CDE26CC3ECE3}"/>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74</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6" name="Arrow: Down 5">
            <a:extLst>
              <a:ext uri="{FF2B5EF4-FFF2-40B4-BE49-F238E27FC236}">
                <a16:creationId xmlns:a16="http://schemas.microsoft.com/office/drawing/2014/main" id="{6D1FE63C-6817-5C5E-018E-B9E81F48EB9A}"/>
              </a:ext>
              <a:ext uri="{C183D7F6-B498-43B3-948B-1728B52AA6E4}">
                <adec:decorative xmlns:adec="http://schemas.microsoft.com/office/drawing/2017/decorative" val="1"/>
              </a:ext>
            </a:extLst>
          </p:cNvPr>
          <p:cNvSpPr/>
          <p:nvPr/>
        </p:nvSpPr>
        <p:spPr>
          <a:xfrm>
            <a:off x="303020" y="6144540"/>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0" name="Arrow: Down 9">
            <a:extLst>
              <a:ext uri="{FF2B5EF4-FFF2-40B4-BE49-F238E27FC236}">
                <a16:creationId xmlns:a16="http://schemas.microsoft.com/office/drawing/2014/main" id="{DA3C29F4-6101-8AA9-5FE0-088E44F3CC81}"/>
              </a:ext>
              <a:ext uri="{C183D7F6-B498-43B3-948B-1728B52AA6E4}">
                <adec:decorative xmlns:adec="http://schemas.microsoft.com/office/drawing/2017/decorative" val="1"/>
              </a:ext>
            </a:extLst>
          </p:cNvPr>
          <p:cNvSpPr/>
          <p:nvPr/>
        </p:nvSpPr>
        <p:spPr>
          <a:xfrm rot="10800000">
            <a:off x="10515538" y="4532008"/>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2" name="Arrow: Down 11">
            <a:extLst>
              <a:ext uri="{FF2B5EF4-FFF2-40B4-BE49-F238E27FC236}">
                <a16:creationId xmlns:a16="http://schemas.microsoft.com/office/drawing/2014/main" id="{99EB61C3-1788-2287-D162-0A092FF2277F}"/>
              </a:ext>
              <a:ext uri="{C183D7F6-B498-43B3-948B-1728B52AA6E4}">
                <adec:decorative xmlns:adec="http://schemas.microsoft.com/office/drawing/2017/decorative" val="1"/>
              </a:ext>
            </a:extLst>
          </p:cNvPr>
          <p:cNvSpPr/>
          <p:nvPr/>
        </p:nvSpPr>
        <p:spPr>
          <a:xfrm>
            <a:off x="2754483" y="5067763"/>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7" name="Arrow: Down 6">
            <a:extLst>
              <a:ext uri="{FF2B5EF4-FFF2-40B4-BE49-F238E27FC236}">
                <a16:creationId xmlns:a16="http://schemas.microsoft.com/office/drawing/2014/main" id="{E67C3CB7-F6F3-270A-BEC5-A8896DEB1D5D}"/>
              </a:ext>
              <a:ext uri="{C183D7F6-B498-43B3-948B-1728B52AA6E4}">
                <adec:decorative xmlns:adec="http://schemas.microsoft.com/office/drawing/2017/decorative" val="1"/>
              </a:ext>
            </a:extLst>
          </p:cNvPr>
          <p:cNvSpPr/>
          <p:nvPr/>
        </p:nvSpPr>
        <p:spPr>
          <a:xfrm rot="10800000">
            <a:off x="2754482" y="3237154"/>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3" name="Arrow: Down 12">
            <a:extLst>
              <a:ext uri="{FF2B5EF4-FFF2-40B4-BE49-F238E27FC236}">
                <a16:creationId xmlns:a16="http://schemas.microsoft.com/office/drawing/2014/main" id="{36D6FB40-B818-A026-2291-C861A32A217A}"/>
              </a:ext>
              <a:ext uri="{C183D7F6-B498-43B3-948B-1728B52AA6E4}">
                <adec:decorative xmlns:adec="http://schemas.microsoft.com/office/drawing/2017/decorative" val="1"/>
              </a:ext>
            </a:extLst>
          </p:cNvPr>
          <p:cNvSpPr/>
          <p:nvPr/>
        </p:nvSpPr>
        <p:spPr>
          <a:xfrm>
            <a:off x="10515537" y="2603423"/>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9" name="Arrow: Down 8">
            <a:extLst>
              <a:ext uri="{FF2B5EF4-FFF2-40B4-BE49-F238E27FC236}">
                <a16:creationId xmlns:a16="http://schemas.microsoft.com/office/drawing/2014/main" id="{18D990B8-90AE-8251-D926-BA51BAB97692}"/>
              </a:ext>
              <a:ext uri="{C183D7F6-B498-43B3-948B-1728B52AA6E4}">
                <adec:decorative xmlns:adec="http://schemas.microsoft.com/office/drawing/2017/decorative" val="1"/>
              </a:ext>
            </a:extLst>
          </p:cNvPr>
          <p:cNvSpPr/>
          <p:nvPr/>
        </p:nvSpPr>
        <p:spPr>
          <a:xfrm>
            <a:off x="11530666" y="2579104"/>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5" name="Arrow: Down 14">
            <a:extLst>
              <a:ext uri="{FF2B5EF4-FFF2-40B4-BE49-F238E27FC236}">
                <a16:creationId xmlns:a16="http://schemas.microsoft.com/office/drawing/2014/main" id="{32F454EF-7DED-D8AD-9FA4-0B5B5CEBAE57}"/>
              </a:ext>
              <a:ext uri="{C183D7F6-B498-43B3-948B-1728B52AA6E4}">
                <adec:decorative xmlns:adec="http://schemas.microsoft.com/office/drawing/2017/decorative" val="1"/>
              </a:ext>
            </a:extLst>
          </p:cNvPr>
          <p:cNvSpPr/>
          <p:nvPr/>
        </p:nvSpPr>
        <p:spPr>
          <a:xfrm rot="10800000">
            <a:off x="11553947" y="4441527"/>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43762290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372282" y="328022"/>
            <a:ext cx="11238081" cy="553998"/>
          </a:xfrm>
        </p:spPr>
        <p:txBody>
          <a:bodyPr vert="horz" wrap="square" anchor="t">
            <a:spAutoFit/>
          </a:bodyPr>
          <a:lstStyle/>
          <a:p>
            <a:pPr>
              <a:lnSpc>
                <a:spcPct val="100000"/>
              </a:lnSpc>
            </a:pPr>
            <a:r>
              <a:rPr lang="en-GB" sz="1800" b="1" dirty="0"/>
              <a:t>If respondents are experiencing digital exclusion, they are most likely to say that their household is digitally excluded </a:t>
            </a:r>
            <a:r>
              <a:rPr lang="en-GB" sz="1800" b="1" dirty="0">
                <a:solidFill>
                  <a:srgbClr val="009690"/>
                </a:solidFill>
              </a:rPr>
              <a:t>due to a lack of skills or support </a:t>
            </a:r>
            <a:r>
              <a:rPr lang="en-GB" sz="1800" b="1" dirty="0"/>
              <a:t>to allow them to access digital online services</a:t>
            </a:r>
            <a:endParaRPr lang="en-GB" sz="1800" b="1" dirty="0">
              <a:solidFill>
                <a:schemeClr val="accent3"/>
              </a:solidFill>
            </a:endParaRPr>
          </a:p>
        </p:txBody>
      </p:sp>
      <p:graphicFrame>
        <p:nvGraphicFramePr>
          <p:cNvPr id="37" name="Table Placeholder 6" descr="Stacked bar chart showing extent of digital inclusion across connectivity, devices, affordability, skills and support. Respondents and others in their household are least likely to have the skills or the support they need to access or use digital services online.">
            <a:extLst>
              <a:ext uri="{FF2B5EF4-FFF2-40B4-BE49-F238E27FC236}">
                <a16:creationId xmlns:a16="http://schemas.microsoft.com/office/drawing/2014/main" id="{313F2446-7939-4AC7-B046-82FBC0D5B429}"/>
              </a:ext>
            </a:extLst>
          </p:cNvPr>
          <p:cNvGraphicFramePr>
            <a:graphicFrameLocks/>
          </p:cNvGraphicFramePr>
          <p:nvPr>
            <p:extLst>
              <p:ext uri="{D42A27DB-BD31-4B8C-83A1-F6EECF244321}">
                <p14:modId xmlns:p14="http://schemas.microsoft.com/office/powerpoint/2010/main" val="4073655832"/>
              </p:ext>
            </p:extLst>
          </p:nvPr>
        </p:nvGraphicFramePr>
        <p:xfrm>
          <a:off x="75501" y="1358284"/>
          <a:ext cx="11999053" cy="4852016"/>
        </p:xfrm>
        <a:graphic>
          <a:graphicData uri="http://schemas.openxmlformats.org/drawingml/2006/chart">
            <c:chart xmlns:c="http://schemas.openxmlformats.org/drawingml/2006/chart" xmlns:r="http://schemas.openxmlformats.org/officeDocument/2006/relationships" r:id="rId2"/>
          </a:graphicData>
        </a:graphic>
      </p:graphicFrame>
      <p:sp>
        <p:nvSpPr>
          <p:cNvPr id="11" name="Footer Placeholder 4">
            <a:extLst>
              <a:ext uri="{FF2B5EF4-FFF2-40B4-BE49-F238E27FC236}">
                <a16:creationId xmlns:a16="http://schemas.microsoft.com/office/drawing/2014/main" id="{F8C62A70-5705-47A5-8983-DF8D61846B42}"/>
              </a:ext>
            </a:extLst>
          </p:cNvPr>
          <p:cNvSpPr txBox="1">
            <a:spLocks/>
          </p:cNvSpPr>
          <p:nvPr/>
        </p:nvSpPr>
        <p:spPr>
          <a:xfrm>
            <a:off x="372282" y="6351160"/>
            <a:ext cx="10953012" cy="36870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DI_11. How often…? Unweighted base: 751,</a:t>
            </a:r>
            <a:r>
              <a:rPr lang="en-GB" sz="1000" dirty="0">
                <a:solidFill>
                  <a:srgbClr val="FFFFFF">
                    <a:lumMod val="50000"/>
                  </a:srgbClr>
                </a:solidFill>
                <a:latin typeface="Arial" panose="020B0604020202020204" pitchFamily="34" charset="0"/>
                <a:cs typeface="Arial" panose="020B0604020202020204" pitchFamily="34" charset="0"/>
              </a:rPr>
              <a:t> Survey 5, 250; Survey 6, 250; Survey 7, 251 </a:t>
            </a:r>
            <a:r>
              <a:rPr kumimoji="0" lang="en-GB" sz="10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(Telephone respondents)</a:t>
            </a: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 *Prefer not to say, 4, and 5 not shown.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endParaRPr>
          </a:p>
        </p:txBody>
      </p:sp>
      <p:cxnSp>
        <p:nvCxnSpPr>
          <p:cNvPr id="5" name="Straight Connector 4">
            <a:extLst>
              <a:ext uri="{FF2B5EF4-FFF2-40B4-BE49-F238E27FC236}">
                <a16:creationId xmlns:a16="http://schemas.microsoft.com/office/drawing/2014/main" id="{7E7962CC-3FF4-9C81-B297-F670A2D1066D}"/>
              </a:ext>
              <a:ext uri="{C183D7F6-B498-43B3-948B-1728B52AA6E4}">
                <adec:decorative xmlns:adec="http://schemas.microsoft.com/office/drawing/2017/decorative" val="1"/>
              </a:ext>
            </a:extLst>
          </p:cNvPr>
          <p:cNvCxnSpPr>
            <a:cxnSpLocks/>
          </p:cNvCxnSpPr>
          <p:nvPr/>
        </p:nvCxnSpPr>
        <p:spPr>
          <a:xfrm>
            <a:off x="2516697" y="1756815"/>
            <a:ext cx="0" cy="2844000"/>
          </a:xfrm>
          <a:prstGeom prst="line">
            <a:avLst/>
          </a:prstGeom>
        </p:spPr>
        <p:style>
          <a:lnRef idx="1">
            <a:schemeClr val="accent3"/>
          </a:lnRef>
          <a:fillRef idx="0">
            <a:schemeClr val="accent3"/>
          </a:fillRef>
          <a:effectRef idx="0">
            <a:schemeClr val="accent3"/>
          </a:effectRef>
          <a:fontRef idx="minor">
            <a:schemeClr val="tx1"/>
          </a:fontRef>
        </p:style>
      </p:cxnSp>
      <p:cxnSp>
        <p:nvCxnSpPr>
          <p:cNvPr id="6" name="Straight Connector 5">
            <a:extLst>
              <a:ext uri="{FF2B5EF4-FFF2-40B4-BE49-F238E27FC236}">
                <a16:creationId xmlns:a16="http://schemas.microsoft.com/office/drawing/2014/main" id="{D5CC0A72-955B-0B18-079C-3E15E3AA7C51}"/>
              </a:ext>
              <a:ext uri="{C183D7F6-B498-43B3-948B-1728B52AA6E4}">
                <adec:decorative xmlns:adec="http://schemas.microsoft.com/office/drawing/2017/decorative" val="1"/>
              </a:ext>
            </a:extLst>
          </p:cNvPr>
          <p:cNvCxnSpPr>
            <a:cxnSpLocks/>
          </p:cNvCxnSpPr>
          <p:nvPr/>
        </p:nvCxnSpPr>
        <p:spPr>
          <a:xfrm>
            <a:off x="4900569" y="1756815"/>
            <a:ext cx="0" cy="2844000"/>
          </a:xfrm>
          <a:prstGeom prst="line">
            <a:avLst/>
          </a:prstGeom>
        </p:spPr>
        <p:style>
          <a:lnRef idx="1">
            <a:schemeClr val="accent3"/>
          </a:lnRef>
          <a:fillRef idx="0">
            <a:schemeClr val="accent3"/>
          </a:fillRef>
          <a:effectRef idx="0">
            <a:schemeClr val="accent3"/>
          </a:effectRef>
          <a:fontRef idx="minor">
            <a:schemeClr val="tx1"/>
          </a:fontRef>
        </p:style>
      </p:cxnSp>
      <p:cxnSp>
        <p:nvCxnSpPr>
          <p:cNvPr id="8" name="Straight Connector 7">
            <a:extLst>
              <a:ext uri="{FF2B5EF4-FFF2-40B4-BE49-F238E27FC236}">
                <a16:creationId xmlns:a16="http://schemas.microsoft.com/office/drawing/2014/main" id="{AB8AB063-16B9-73D4-1B03-B82DCBF839AF}"/>
              </a:ext>
              <a:ext uri="{C183D7F6-B498-43B3-948B-1728B52AA6E4}">
                <adec:decorative xmlns:adec="http://schemas.microsoft.com/office/drawing/2017/decorative" val="1"/>
              </a:ext>
            </a:extLst>
          </p:cNvPr>
          <p:cNvCxnSpPr>
            <a:cxnSpLocks/>
          </p:cNvCxnSpPr>
          <p:nvPr/>
        </p:nvCxnSpPr>
        <p:spPr>
          <a:xfrm>
            <a:off x="7259274" y="1756815"/>
            <a:ext cx="0" cy="2844000"/>
          </a:xfrm>
          <a:prstGeom prst="line">
            <a:avLst/>
          </a:prstGeom>
        </p:spPr>
        <p:style>
          <a:lnRef idx="1">
            <a:schemeClr val="accent3"/>
          </a:lnRef>
          <a:fillRef idx="0">
            <a:schemeClr val="accent3"/>
          </a:fillRef>
          <a:effectRef idx="0">
            <a:schemeClr val="accent3"/>
          </a:effectRef>
          <a:fontRef idx="minor">
            <a:schemeClr val="tx1"/>
          </a:fontRef>
        </p:style>
      </p:cxnSp>
      <p:cxnSp>
        <p:nvCxnSpPr>
          <p:cNvPr id="9" name="Straight Connector 8">
            <a:extLst>
              <a:ext uri="{FF2B5EF4-FFF2-40B4-BE49-F238E27FC236}">
                <a16:creationId xmlns:a16="http://schemas.microsoft.com/office/drawing/2014/main" id="{544E96CA-F70E-4522-2C39-BF5E04F3FD78}"/>
              </a:ext>
              <a:ext uri="{C183D7F6-B498-43B3-948B-1728B52AA6E4}">
                <adec:decorative xmlns:adec="http://schemas.microsoft.com/office/drawing/2017/decorative" val="1"/>
              </a:ext>
            </a:extLst>
          </p:cNvPr>
          <p:cNvCxnSpPr>
            <a:cxnSpLocks/>
          </p:cNvCxnSpPr>
          <p:nvPr/>
        </p:nvCxnSpPr>
        <p:spPr>
          <a:xfrm>
            <a:off x="9576034" y="1756815"/>
            <a:ext cx="0" cy="2844000"/>
          </a:xfrm>
          <a:prstGeom prst="line">
            <a:avLst/>
          </a:prstGeom>
        </p:spPr>
        <p:style>
          <a:lnRef idx="1">
            <a:schemeClr val="accent3"/>
          </a:lnRef>
          <a:fillRef idx="0">
            <a:schemeClr val="accent3"/>
          </a:fillRef>
          <a:effectRef idx="0">
            <a:schemeClr val="accent3"/>
          </a:effectRef>
          <a:fontRef idx="minor">
            <a:schemeClr val="tx1"/>
          </a:fontRef>
        </p:style>
      </p:cxnSp>
      <p:sp>
        <p:nvSpPr>
          <p:cNvPr id="10" name="Slide Number Placeholder 4">
            <a:extLst>
              <a:ext uri="{FF2B5EF4-FFF2-40B4-BE49-F238E27FC236}">
                <a16:creationId xmlns:a16="http://schemas.microsoft.com/office/drawing/2014/main" id="{0F82579C-B032-45D8-87B3-739A87952351}"/>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75</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406617298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372281" y="338105"/>
            <a:ext cx="11238081" cy="553998"/>
          </a:xfrm>
        </p:spPr>
        <p:txBody>
          <a:bodyPr vert="horz" wrap="square" anchor="t">
            <a:spAutoFit/>
          </a:bodyPr>
          <a:lstStyle/>
          <a:p>
            <a:pPr>
              <a:lnSpc>
                <a:spcPct val="100000"/>
              </a:lnSpc>
            </a:pPr>
            <a:r>
              <a:rPr lang="en-GB" sz="1800" b="1" dirty="0"/>
              <a:t>Disabled respondents and particularly those aged 75+ are far more likely </a:t>
            </a:r>
            <a:r>
              <a:rPr lang="en-GB" sz="1800" b="1" dirty="0">
                <a:solidFill>
                  <a:srgbClr val="009690"/>
                </a:solidFill>
              </a:rPr>
              <a:t>not to have access to enable them to get online all or most of the time, or the skills and support to do so</a:t>
            </a:r>
            <a:endParaRPr lang="en-GB" sz="1800" b="1" dirty="0">
              <a:solidFill>
                <a:schemeClr val="accent3"/>
              </a:solidFill>
            </a:endParaRPr>
          </a:p>
        </p:txBody>
      </p:sp>
      <p:sp>
        <p:nvSpPr>
          <p:cNvPr id="18" name="TextBox 17">
            <a:extLst>
              <a:ext uri="{FF2B5EF4-FFF2-40B4-BE49-F238E27FC236}">
                <a16:creationId xmlns:a16="http://schemas.microsoft.com/office/drawing/2014/main" id="{695E1543-A64D-41BF-B321-D4ECEA65105E}"/>
              </a:ext>
            </a:extLst>
          </p:cNvPr>
          <p:cNvSpPr txBox="1"/>
          <p:nvPr/>
        </p:nvSpPr>
        <p:spPr>
          <a:xfrm>
            <a:off x="1322385" y="1197793"/>
            <a:ext cx="9547230"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5C5B5A"/>
                </a:solidFill>
                <a:effectLst/>
                <a:uLnTx/>
                <a:uFillTx/>
                <a:latin typeface="Arial"/>
                <a:ea typeface="+mn-ea"/>
                <a:cs typeface="Arial" panose="020B0604020202020204" pitchFamily="34" charset="0"/>
              </a:rPr>
              <a:t>How often do you/do others in your household…? (Showing households without the access/skills to get online all/most of the time) </a:t>
            </a:r>
            <a:endParaRPr kumimoji="0" lang="en-GB" sz="1600" b="1" i="0" u="none" strike="noStrike" kern="1200" cap="none" spc="0" normalizeH="0" baseline="0" noProof="0" dirty="0">
              <a:ln>
                <a:noFill/>
              </a:ln>
              <a:solidFill>
                <a:srgbClr val="5C5B5A"/>
              </a:solidFill>
              <a:effectLst/>
              <a:uLnTx/>
              <a:uFillTx/>
              <a:latin typeface="Arial" panose="020B0604020202020204"/>
              <a:ea typeface="+mn-ea"/>
              <a:cs typeface="+mn-cs"/>
            </a:endParaRPr>
          </a:p>
        </p:txBody>
      </p:sp>
      <p:graphicFrame>
        <p:nvGraphicFramePr>
          <p:cNvPr id="17" name="Table 3">
            <a:extLst>
              <a:ext uri="{FF2B5EF4-FFF2-40B4-BE49-F238E27FC236}">
                <a16:creationId xmlns:a16="http://schemas.microsoft.com/office/drawing/2014/main" id="{718C9947-F756-4436-B51B-1801023D689D}"/>
              </a:ext>
            </a:extLst>
          </p:cNvPr>
          <p:cNvGraphicFramePr>
            <a:graphicFrameLocks noGrp="1"/>
          </p:cNvGraphicFramePr>
          <p:nvPr>
            <p:extLst>
              <p:ext uri="{D42A27DB-BD31-4B8C-83A1-F6EECF244321}">
                <p14:modId xmlns:p14="http://schemas.microsoft.com/office/powerpoint/2010/main" val="3227332830"/>
              </p:ext>
            </p:extLst>
          </p:nvPr>
        </p:nvGraphicFramePr>
        <p:xfrm>
          <a:off x="969334" y="1782568"/>
          <a:ext cx="10253332" cy="4476071"/>
        </p:xfrm>
        <a:graphic>
          <a:graphicData uri="http://schemas.openxmlformats.org/drawingml/2006/table">
            <a:tbl>
              <a:tblPr firstRow="1" bandRow="1">
                <a:tableStyleId>{D7AC3CCA-C797-4891-BE02-D94E43425B78}</a:tableStyleId>
              </a:tblPr>
              <a:tblGrid>
                <a:gridCol w="3155016">
                  <a:extLst>
                    <a:ext uri="{9D8B030D-6E8A-4147-A177-3AD203B41FA5}">
                      <a16:colId xmlns:a16="http://schemas.microsoft.com/office/drawing/2014/main" val="965915567"/>
                    </a:ext>
                  </a:extLst>
                </a:gridCol>
                <a:gridCol w="1774579">
                  <a:extLst>
                    <a:ext uri="{9D8B030D-6E8A-4147-A177-3AD203B41FA5}">
                      <a16:colId xmlns:a16="http://schemas.microsoft.com/office/drawing/2014/main" val="3310763469"/>
                    </a:ext>
                  </a:extLst>
                </a:gridCol>
                <a:gridCol w="1774579">
                  <a:extLst>
                    <a:ext uri="{9D8B030D-6E8A-4147-A177-3AD203B41FA5}">
                      <a16:colId xmlns:a16="http://schemas.microsoft.com/office/drawing/2014/main" val="3581706395"/>
                    </a:ext>
                  </a:extLst>
                </a:gridCol>
                <a:gridCol w="1774579">
                  <a:extLst>
                    <a:ext uri="{9D8B030D-6E8A-4147-A177-3AD203B41FA5}">
                      <a16:colId xmlns:a16="http://schemas.microsoft.com/office/drawing/2014/main" val="3752985692"/>
                    </a:ext>
                  </a:extLst>
                </a:gridCol>
                <a:gridCol w="1774579">
                  <a:extLst>
                    <a:ext uri="{9D8B030D-6E8A-4147-A177-3AD203B41FA5}">
                      <a16:colId xmlns:a16="http://schemas.microsoft.com/office/drawing/2014/main" val="808247925"/>
                    </a:ext>
                  </a:extLst>
                </a:gridCol>
              </a:tblGrid>
              <a:tr h="750650">
                <a:tc>
                  <a:txBody>
                    <a:bodyPr/>
                    <a:lstStyle/>
                    <a:p>
                      <a:pPr algn="ctr"/>
                      <a:endParaRPr lang="en-GB" sz="1200" dirty="0"/>
                    </a:p>
                  </a:txBody>
                  <a:tcPr anchor="b"/>
                </a:tc>
                <a:tc>
                  <a:txBody>
                    <a:bodyPr/>
                    <a:lstStyle/>
                    <a:p>
                      <a:pPr algn="ctr"/>
                      <a:r>
                        <a:rPr lang="en-GB" sz="1200" dirty="0"/>
                        <a:t>Total</a:t>
                      </a:r>
                    </a:p>
                  </a:txBody>
                  <a:tcPr anchor="b"/>
                </a:tc>
                <a:tc>
                  <a:txBody>
                    <a:bodyPr/>
                    <a:lstStyle/>
                    <a:p>
                      <a:pPr algn="ctr"/>
                      <a:r>
                        <a:rPr lang="en-GB" sz="1200" dirty="0"/>
                        <a:t>Aged 16-24 </a:t>
                      </a:r>
                    </a:p>
                    <a:p>
                      <a:pPr algn="ctr"/>
                      <a:r>
                        <a:rPr lang="en-GB" sz="1200" dirty="0"/>
                        <a:t>(n=101)</a:t>
                      </a:r>
                    </a:p>
                  </a:txBody>
                  <a:tcPr anchor="b"/>
                </a:tc>
                <a:tc>
                  <a:txBody>
                    <a:bodyPr/>
                    <a:lstStyle/>
                    <a:p>
                      <a:pPr algn="ctr"/>
                      <a:r>
                        <a:rPr lang="en-GB" sz="1200" dirty="0"/>
                        <a:t>Aged 75+ (n=76)</a:t>
                      </a:r>
                    </a:p>
                  </a:txBody>
                  <a:tcPr anchor="b"/>
                </a:tc>
                <a:tc>
                  <a:txBody>
                    <a:bodyPr/>
                    <a:lstStyle/>
                    <a:p>
                      <a:pPr algn="ctr"/>
                      <a:r>
                        <a:rPr lang="en-GB" sz="1200" dirty="0"/>
                        <a:t>Disabled respondents (n=150)</a:t>
                      </a:r>
                    </a:p>
                  </a:txBody>
                  <a:tcPr anchor="b"/>
                </a:tc>
                <a:extLst>
                  <a:ext uri="{0D108BD9-81ED-4DB2-BD59-A6C34878D82A}">
                    <a16:rowId xmlns:a16="http://schemas.microsoft.com/office/drawing/2014/main" val="1582872079"/>
                  </a:ext>
                </a:extLst>
              </a:tr>
              <a:tr h="607139">
                <a:tc>
                  <a:txBody>
                    <a:bodyPr/>
                    <a:lstStyle/>
                    <a:p>
                      <a:pPr algn="r"/>
                      <a:r>
                        <a:rPr lang="en-GB" sz="1400" b="1" dirty="0"/>
                        <a:t>…have consistent and reliable access to an internet connection at home?</a:t>
                      </a:r>
                    </a:p>
                  </a:txBody>
                  <a:tcPr anchor="ctr"/>
                </a:tc>
                <a:tc>
                  <a:txBody>
                    <a:bodyPr/>
                    <a:lstStyle/>
                    <a:p>
                      <a:pPr algn="ctr"/>
                      <a:r>
                        <a:rPr lang="en-GB" sz="1400" b="1" dirty="0">
                          <a:solidFill>
                            <a:schemeClr val="tx1"/>
                          </a:solidFill>
                        </a:rPr>
                        <a:t>11%</a:t>
                      </a:r>
                    </a:p>
                  </a:txBody>
                  <a:tcPr anchor="ctr">
                    <a:noFill/>
                  </a:tcPr>
                </a:tc>
                <a:tc>
                  <a:txBody>
                    <a:bodyPr/>
                    <a:lstStyle/>
                    <a:p>
                      <a:pPr algn="ctr"/>
                      <a:r>
                        <a:rPr lang="en-GB" sz="1400" b="1" dirty="0">
                          <a:solidFill>
                            <a:schemeClr val="tx1"/>
                          </a:solidFill>
                        </a:rPr>
                        <a:t>14%</a:t>
                      </a:r>
                    </a:p>
                  </a:txBody>
                  <a:tcPr anchor="ctr">
                    <a:noFill/>
                  </a:tcPr>
                </a:tc>
                <a:tc>
                  <a:txBody>
                    <a:bodyPr/>
                    <a:lstStyle/>
                    <a:p>
                      <a:pPr algn="ctr"/>
                      <a:r>
                        <a:rPr lang="en-GB" sz="1400" b="1" dirty="0">
                          <a:solidFill>
                            <a:schemeClr val="tx1"/>
                          </a:solidFill>
                        </a:rPr>
                        <a:t>28%</a:t>
                      </a:r>
                    </a:p>
                  </a:txBody>
                  <a:tcPr anchor="ctr">
                    <a:noFill/>
                  </a:tcPr>
                </a:tc>
                <a:tc>
                  <a:txBody>
                    <a:bodyPr/>
                    <a:lstStyle/>
                    <a:p>
                      <a:pPr algn="ctr"/>
                      <a:r>
                        <a:rPr lang="en-GB" sz="1400" b="1" dirty="0">
                          <a:solidFill>
                            <a:schemeClr val="tx1"/>
                          </a:solidFill>
                        </a:rPr>
                        <a:t>17%</a:t>
                      </a:r>
                    </a:p>
                  </a:txBody>
                  <a:tcPr anchor="ctr">
                    <a:noFill/>
                  </a:tcPr>
                </a:tc>
                <a:extLst>
                  <a:ext uri="{0D108BD9-81ED-4DB2-BD59-A6C34878D82A}">
                    <a16:rowId xmlns:a16="http://schemas.microsoft.com/office/drawing/2014/main" val="1690567108"/>
                  </a:ext>
                </a:extLst>
              </a:tr>
              <a:tr h="876978">
                <a:tc>
                  <a:txBody>
                    <a:bodyPr/>
                    <a:lstStyle/>
                    <a:p>
                      <a:pPr algn="r"/>
                      <a:r>
                        <a:rPr lang="en-GB" sz="1400" b="1" dirty="0"/>
                        <a:t>…have consistent and reliable access to devices that allow access to the internet and use digital services online?</a:t>
                      </a:r>
                    </a:p>
                  </a:txBody>
                  <a:tcPr anchor="ctr"/>
                </a:tc>
                <a:tc>
                  <a:txBody>
                    <a:bodyPr/>
                    <a:lstStyle/>
                    <a:p>
                      <a:pPr algn="ctr"/>
                      <a:r>
                        <a:rPr lang="en-GB" sz="1400" b="1" dirty="0">
                          <a:solidFill>
                            <a:schemeClr val="tx1"/>
                          </a:solidFill>
                        </a:rPr>
                        <a:t>10%</a:t>
                      </a:r>
                    </a:p>
                  </a:txBody>
                  <a:tcPr anchor="ctr">
                    <a:noFill/>
                  </a:tcPr>
                </a:tc>
                <a:tc>
                  <a:txBody>
                    <a:bodyPr/>
                    <a:lstStyle/>
                    <a:p>
                      <a:pPr algn="ctr"/>
                      <a:r>
                        <a:rPr lang="en-GB" sz="1400" b="1" dirty="0">
                          <a:solidFill>
                            <a:schemeClr val="tx1"/>
                          </a:solidFill>
                        </a:rPr>
                        <a:t>7%</a:t>
                      </a:r>
                    </a:p>
                  </a:txBody>
                  <a:tcPr anchor="ctr">
                    <a:noFill/>
                  </a:tcPr>
                </a:tc>
                <a:tc>
                  <a:txBody>
                    <a:bodyPr/>
                    <a:lstStyle/>
                    <a:p>
                      <a:pPr algn="ctr"/>
                      <a:r>
                        <a:rPr lang="en-GB" sz="1400" b="1" dirty="0">
                          <a:solidFill>
                            <a:schemeClr val="tx1"/>
                          </a:solidFill>
                        </a:rPr>
                        <a:t>32%</a:t>
                      </a:r>
                    </a:p>
                  </a:txBody>
                  <a:tcPr anchor="ctr">
                    <a:noFill/>
                  </a:tcPr>
                </a:tc>
                <a:tc>
                  <a:txBody>
                    <a:bodyPr/>
                    <a:lstStyle/>
                    <a:p>
                      <a:pPr algn="ctr"/>
                      <a:r>
                        <a:rPr lang="en-GB" sz="1400" b="1" dirty="0">
                          <a:solidFill>
                            <a:schemeClr val="tx1"/>
                          </a:solidFill>
                        </a:rPr>
                        <a:t>18%</a:t>
                      </a:r>
                    </a:p>
                  </a:txBody>
                  <a:tcPr anchor="ctr">
                    <a:noFill/>
                  </a:tcPr>
                </a:tc>
                <a:extLst>
                  <a:ext uri="{0D108BD9-81ED-4DB2-BD59-A6C34878D82A}">
                    <a16:rowId xmlns:a16="http://schemas.microsoft.com/office/drawing/2014/main" val="358379334"/>
                  </a:ext>
                </a:extLst>
              </a:tr>
              <a:tr h="585981">
                <a:tc>
                  <a:txBody>
                    <a:bodyPr/>
                    <a:lstStyle/>
                    <a:p>
                      <a:pPr algn="r"/>
                      <a:r>
                        <a:rPr lang="en-GB" sz="1400" b="1" dirty="0"/>
                        <a:t>…can afford access to the internet?</a:t>
                      </a:r>
                    </a:p>
                  </a:txBody>
                  <a:tcPr anchor="ctr"/>
                </a:tc>
                <a:tc>
                  <a:txBody>
                    <a:bodyPr/>
                    <a:lstStyle/>
                    <a:p>
                      <a:pPr algn="ctr"/>
                      <a:r>
                        <a:rPr lang="en-GB" sz="1400" b="1" dirty="0">
                          <a:solidFill>
                            <a:schemeClr val="tx1"/>
                          </a:solidFill>
                        </a:rPr>
                        <a:t>14%</a:t>
                      </a:r>
                    </a:p>
                  </a:txBody>
                  <a:tcPr anchor="ctr">
                    <a:noFill/>
                  </a:tcPr>
                </a:tc>
                <a:tc>
                  <a:txBody>
                    <a:bodyPr/>
                    <a:lstStyle/>
                    <a:p>
                      <a:pPr algn="ctr"/>
                      <a:r>
                        <a:rPr lang="en-GB" sz="1400" b="1" dirty="0"/>
                        <a:t>18%</a:t>
                      </a:r>
                    </a:p>
                  </a:txBody>
                  <a:tcPr anchor="ctr">
                    <a:noFill/>
                  </a:tcPr>
                </a:tc>
                <a:tc>
                  <a:txBody>
                    <a:bodyPr/>
                    <a:lstStyle/>
                    <a:p>
                      <a:pPr algn="ctr"/>
                      <a:r>
                        <a:rPr lang="en-GB" sz="1400" b="1" dirty="0"/>
                        <a:t>28%</a:t>
                      </a:r>
                    </a:p>
                  </a:txBody>
                  <a:tcPr anchor="ctr">
                    <a:noFill/>
                  </a:tcPr>
                </a:tc>
                <a:tc>
                  <a:txBody>
                    <a:bodyPr/>
                    <a:lstStyle/>
                    <a:p>
                      <a:pPr algn="ctr"/>
                      <a:r>
                        <a:rPr lang="en-GB" sz="1400" b="1" dirty="0"/>
                        <a:t>21%</a:t>
                      </a:r>
                    </a:p>
                  </a:txBody>
                  <a:tcPr anchor="ctr">
                    <a:noFill/>
                  </a:tcPr>
                </a:tc>
                <a:extLst>
                  <a:ext uri="{0D108BD9-81ED-4DB2-BD59-A6C34878D82A}">
                    <a16:rowId xmlns:a16="http://schemas.microsoft.com/office/drawing/2014/main" val="4285424795"/>
                  </a:ext>
                </a:extLst>
              </a:tr>
              <a:tr h="607139">
                <a:tc>
                  <a:txBody>
                    <a:bodyPr/>
                    <a:lstStyle/>
                    <a:p>
                      <a:pPr algn="r"/>
                      <a:r>
                        <a:rPr lang="en-GB" sz="1400" b="1" dirty="0"/>
                        <a:t>…have the skills they need to access and use digital services online?</a:t>
                      </a:r>
                    </a:p>
                  </a:txBody>
                  <a:tcPr anchor="ctr"/>
                </a:tc>
                <a:tc>
                  <a:txBody>
                    <a:bodyPr/>
                    <a:lstStyle/>
                    <a:p>
                      <a:pPr algn="ctr"/>
                      <a:r>
                        <a:rPr lang="en-GB" sz="1400" b="1" dirty="0">
                          <a:solidFill>
                            <a:schemeClr val="tx1"/>
                          </a:solidFill>
                        </a:rPr>
                        <a:t>20%</a:t>
                      </a:r>
                    </a:p>
                  </a:txBody>
                  <a:tcPr anchor="ctr">
                    <a:noFill/>
                  </a:tcPr>
                </a:tc>
                <a:tc>
                  <a:txBody>
                    <a:bodyPr/>
                    <a:lstStyle/>
                    <a:p>
                      <a:pPr algn="ctr"/>
                      <a:r>
                        <a:rPr lang="en-GB" sz="1400" b="1" dirty="0"/>
                        <a:t>19%</a:t>
                      </a:r>
                    </a:p>
                  </a:txBody>
                  <a:tcPr anchor="ctr">
                    <a:noFill/>
                  </a:tcPr>
                </a:tc>
                <a:tc>
                  <a:txBody>
                    <a:bodyPr/>
                    <a:lstStyle/>
                    <a:p>
                      <a:pPr algn="ctr"/>
                      <a:r>
                        <a:rPr lang="en-GB" sz="1400" b="1" dirty="0"/>
                        <a:t>52%</a:t>
                      </a:r>
                    </a:p>
                  </a:txBody>
                  <a:tcPr anchor="ctr">
                    <a:noFill/>
                  </a:tcPr>
                </a:tc>
                <a:tc>
                  <a:txBody>
                    <a:bodyPr/>
                    <a:lstStyle/>
                    <a:p>
                      <a:pPr algn="ctr"/>
                      <a:r>
                        <a:rPr lang="en-GB" sz="1400" b="1" dirty="0"/>
                        <a:t>32%</a:t>
                      </a:r>
                    </a:p>
                  </a:txBody>
                  <a:tcPr anchor="ctr">
                    <a:noFill/>
                  </a:tcPr>
                </a:tc>
                <a:extLst>
                  <a:ext uri="{0D108BD9-81ED-4DB2-BD59-A6C34878D82A}">
                    <a16:rowId xmlns:a16="http://schemas.microsoft.com/office/drawing/2014/main" val="2401446473"/>
                  </a:ext>
                </a:extLst>
              </a:tr>
              <a:tr h="607139">
                <a:tc>
                  <a:txBody>
                    <a:bodyPr/>
                    <a:lstStyle/>
                    <a:p>
                      <a:pPr algn="r"/>
                      <a:r>
                        <a:rPr lang="en-GB" sz="1400" b="1" dirty="0"/>
                        <a:t>…have the support needed to access and use digital services online?</a:t>
                      </a:r>
                    </a:p>
                  </a:txBody>
                  <a:tcPr anchor="ctr"/>
                </a:tc>
                <a:tc>
                  <a:txBody>
                    <a:bodyPr/>
                    <a:lstStyle/>
                    <a:p>
                      <a:pPr algn="ctr"/>
                      <a:r>
                        <a:rPr lang="en-GB" sz="1400" b="1" dirty="0">
                          <a:solidFill>
                            <a:schemeClr val="tx1"/>
                          </a:solidFill>
                        </a:rPr>
                        <a:t>24%</a:t>
                      </a:r>
                    </a:p>
                  </a:txBody>
                  <a:tcPr anchor="ctr">
                    <a:noFill/>
                  </a:tcPr>
                </a:tc>
                <a:tc>
                  <a:txBody>
                    <a:bodyPr/>
                    <a:lstStyle/>
                    <a:p>
                      <a:pPr algn="ctr"/>
                      <a:r>
                        <a:rPr lang="en-GB" sz="1400" b="1" dirty="0"/>
                        <a:t>17%</a:t>
                      </a:r>
                    </a:p>
                  </a:txBody>
                  <a:tcPr anchor="ctr">
                    <a:noFill/>
                  </a:tcPr>
                </a:tc>
                <a:tc>
                  <a:txBody>
                    <a:bodyPr/>
                    <a:lstStyle/>
                    <a:p>
                      <a:pPr algn="ctr"/>
                      <a:r>
                        <a:rPr lang="en-GB" sz="1400" b="1" dirty="0"/>
                        <a:t>49%</a:t>
                      </a:r>
                    </a:p>
                  </a:txBody>
                  <a:tcPr anchor="ctr">
                    <a:noFill/>
                  </a:tcPr>
                </a:tc>
                <a:tc>
                  <a:txBody>
                    <a:bodyPr/>
                    <a:lstStyle/>
                    <a:p>
                      <a:pPr algn="ctr"/>
                      <a:r>
                        <a:rPr lang="en-GB" sz="1400" b="1" dirty="0"/>
                        <a:t>35%</a:t>
                      </a:r>
                    </a:p>
                  </a:txBody>
                  <a:tcPr anchor="ctr">
                    <a:noFill/>
                  </a:tcPr>
                </a:tc>
                <a:extLst>
                  <a:ext uri="{0D108BD9-81ED-4DB2-BD59-A6C34878D82A}">
                    <a16:rowId xmlns:a16="http://schemas.microsoft.com/office/drawing/2014/main" val="3921736877"/>
                  </a:ext>
                </a:extLst>
              </a:tr>
            </a:tbl>
          </a:graphicData>
        </a:graphic>
      </p:graphicFrame>
      <p:sp>
        <p:nvSpPr>
          <p:cNvPr id="11" name="Footer Placeholder 4">
            <a:extLst>
              <a:ext uri="{FF2B5EF4-FFF2-40B4-BE49-F238E27FC236}">
                <a16:creationId xmlns:a16="http://schemas.microsoft.com/office/drawing/2014/main" id="{F8C62A70-5705-47A5-8983-DF8D61846B42}"/>
              </a:ext>
            </a:extLst>
          </p:cNvPr>
          <p:cNvSpPr txBox="1">
            <a:spLocks/>
          </p:cNvSpPr>
          <p:nvPr/>
        </p:nvSpPr>
        <p:spPr>
          <a:xfrm>
            <a:off x="372282" y="6351160"/>
            <a:ext cx="10953012" cy="36870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DI_11. How often…? Unweighted base: 751, </a:t>
            </a:r>
            <a:r>
              <a:rPr lang="en-GB" sz="1000" dirty="0">
                <a:solidFill>
                  <a:srgbClr val="FFFFFF">
                    <a:lumMod val="50000"/>
                  </a:srgbClr>
                </a:solidFill>
                <a:latin typeface="Arial" panose="020B0604020202020204" pitchFamily="34" charset="0"/>
                <a:cs typeface="Arial" panose="020B0604020202020204" pitchFamily="34" charset="0"/>
              </a:rPr>
              <a:t>Survey 5, 250; Survey 6, 250; Survey 7, 251</a:t>
            </a: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 </a:t>
            </a:r>
            <a:r>
              <a:rPr kumimoji="0" lang="en-GB" sz="10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(Telephone respondents)</a:t>
            </a:r>
            <a:endPar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endParaRPr>
          </a:p>
        </p:txBody>
      </p:sp>
      <p:sp>
        <p:nvSpPr>
          <p:cNvPr id="8" name="Slide Number Placeholder 4">
            <a:extLst>
              <a:ext uri="{FF2B5EF4-FFF2-40B4-BE49-F238E27FC236}">
                <a16:creationId xmlns:a16="http://schemas.microsoft.com/office/drawing/2014/main" id="{9A1DEEEB-B480-4DCE-8570-CDE26CC3ECE3}"/>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76</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8015353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91A6C82-A0B5-40CB-ABD5-02C5A0277F65}"/>
              </a:ext>
            </a:extLst>
          </p:cNvPr>
          <p:cNvSpPr>
            <a:spLocks noGrp="1"/>
          </p:cNvSpPr>
          <p:nvPr>
            <p:ph type="title"/>
          </p:nvPr>
        </p:nvSpPr>
        <p:spPr>
          <a:xfrm>
            <a:off x="484464" y="200612"/>
            <a:ext cx="11402736" cy="586800"/>
          </a:xfrm>
        </p:spPr>
        <p:txBody>
          <a:bodyPr vert="horz" anchor="t">
            <a:noAutofit/>
          </a:bodyPr>
          <a:lstStyle/>
          <a:p>
            <a:pPr>
              <a:lnSpc>
                <a:spcPct val="100000"/>
              </a:lnSpc>
            </a:pPr>
            <a:r>
              <a:rPr lang="en-GB" sz="1800" b="1" dirty="0"/>
              <a:t>Over 1 in 7 respondents say they (15%) or someone in their household (16%) </a:t>
            </a:r>
            <a:r>
              <a:rPr lang="en-GB" sz="1800" b="1" dirty="0">
                <a:solidFill>
                  <a:srgbClr val="009690"/>
                </a:solidFill>
              </a:rPr>
              <a:t>use digital services, but want to use them more</a:t>
            </a:r>
          </a:p>
        </p:txBody>
      </p:sp>
      <p:sp>
        <p:nvSpPr>
          <p:cNvPr id="16" name="Text Placeholder 4">
            <a:extLst>
              <a:ext uri="{FF2B5EF4-FFF2-40B4-BE49-F238E27FC236}">
                <a16:creationId xmlns:a16="http://schemas.microsoft.com/office/drawing/2014/main" id="{82DE907B-92BD-4F17-A0C5-2AD21A3F6A5D}"/>
              </a:ext>
            </a:extLst>
          </p:cNvPr>
          <p:cNvSpPr txBox="1">
            <a:spLocks/>
          </p:cNvSpPr>
          <p:nvPr/>
        </p:nvSpPr>
        <p:spPr>
          <a:xfrm>
            <a:off x="2596298" y="1209723"/>
            <a:ext cx="6235926" cy="339300"/>
          </a:xfrm>
          <a:prstGeom prst="rect">
            <a:avLst/>
          </a:prstGeom>
          <a:noFill/>
          <a:ln>
            <a:noFill/>
          </a:ln>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600" b="1" i="0" u="none" strike="noStrike" kern="1200" cap="none" spc="0" normalizeH="0" baseline="0" noProof="0" dirty="0">
                <a:ln>
                  <a:noFill/>
                </a:ln>
                <a:solidFill>
                  <a:srgbClr val="5C5B5A"/>
                </a:solidFill>
                <a:effectLst/>
                <a:uLnTx/>
                <a:uFillTx/>
                <a:latin typeface="Arial"/>
                <a:ea typeface="+mn-ea"/>
                <a:cs typeface="+mn-cs"/>
              </a:rPr>
              <a:t>Current and intended future use of digital services online</a:t>
            </a:r>
          </a:p>
        </p:txBody>
      </p:sp>
      <p:graphicFrame>
        <p:nvGraphicFramePr>
          <p:cNvPr id="2" name="Chart 1" descr="Stacked column chart showing current and future use of digital services online. 8% use digital services online and want to use them less. 7% of others in their household use digital services online and want to use them less. 15% use digital services online and want to use them more. 17% of others in their household use digital services online and want to use them more.">
            <a:extLst>
              <a:ext uri="{FF2B5EF4-FFF2-40B4-BE49-F238E27FC236}">
                <a16:creationId xmlns:a16="http://schemas.microsoft.com/office/drawing/2014/main" id="{238D1F6D-AB83-B553-0F60-96726C7ECEB6}"/>
              </a:ext>
            </a:extLst>
          </p:cNvPr>
          <p:cNvGraphicFramePr/>
          <p:nvPr>
            <p:extLst>
              <p:ext uri="{D42A27DB-BD31-4B8C-83A1-F6EECF244321}">
                <p14:modId xmlns:p14="http://schemas.microsoft.com/office/powerpoint/2010/main" val="1466205342"/>
              </p:ext>
            </p:extLst>
          </p:nvPr>
        </p:nvGraphicFramePr>
        <p:xfrm>
          <a:off x="484463" y="1726790"/>
          <a:ext cx="10736911" cy="4574853"/>
        </p:xfrm>
        <a:graphic>
          <a:graphicData uri="http://schemas.openxmlformats.org/drawingml/2006/chart">
            <c:chart xmlns:c="http://schemas.openxmlformats.org/drawingml/2006/chart" xmlns:r="http://schemas.openxmlformats.org/officeDocument/2006/relationships" r:id="rId3"/>
          </a:graphicData>
        </a:graphic>
      </p:graphicFrame>
      <p:sp>
        <p:nvSpPr>
          <p:cNvPr id="34" name="Footer Placeholder 4">
            <a:extLst>
              <a:ext uri="{FF2B5EF4-FFF2-40B4-BE49-F238E27FC236}">
                <a16:creationId xmlns:a16="http://schemas.microsoft.com/office/drawing/2014/main" id="{0DE26B62-D587-4C1E-82CA-93CF015343D7}"/>
              </a:ext>
            </a:extLst>
          </p:cNvPr>
          <p:cNvSpPr txBox="1">
            <a:spLocks/>
          </p:cNvSpPr>
          <p:nvPr/>
        </p:nvSpPr>
        <p:spPr>
          <a:xfrm>
            <a:off x="396875" y="6317878"/>
            <a:ext cx="11120870" cy="39277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DI8. How would you describe your current and future intended use of digital services online?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Unweighted base: </a:t>
            </a: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751</a:t>
            </a:r>
            <a:r>
              <a:rPr kumimoji="0" lang="en-GB" sz="10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 </a:t>
            </a:r>
            <a:r>
              <a:rPr lang="en-GB" sz="1000" dirty="0">
                <a:solidFill>
                  <a:srgbClr val="FFFFFF">
                    <a:lumMod val="50000"/>
                  </a:srgbClr>
                </a:solidFill>
                <a:latin typeface="Arial" panose="020B0604020202020204" pitchFamily="34" charset="0"/>
                <a:cs typeface="Arial" panose="020B0604020202020204" pitchFamily="34" charset="0"/>
              </a:rPr>
              <a:t>Survey 5, 250; Survey 6, 250; Survey 7, 251</a:t>
            </a: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 </a:t>
            </a:r>
            <a:r>
              <a:rPr kumimoji="0" lang="en-GB" sz="10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(Telephone respondents)</a:t>
            </a:r>
          </a:p>
        </p:txBody>
      </p:sp>
      <p:sp>
        <p:nvSpPr>
          <p:cNvPr id="10" name="Slide Number Placeholder 4">
            <a:extLst>
              <a:ext uri="{FF2B5EF4-FFF2-40B4-BE49-F238E27FC236}">
                <a16:creationId xmlns:a16="http://schemas.microsoft.com/office/drawing/2014/main" id="{6383AEA8-03C5-4D8B-9AE1-1D2415B96538}"/>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77</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06251898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359756" y="246526"/>
            <a:ext cx="11698894" cy="830997"/>
          </a:xfrm>
        </p:spPr>
        <p:txBody>
          <a:bodyPr vert="horz" wrap="square" anchor="t">
            <a:spAutoFit/>
          </a:bodyPr>
          <a:lstStyle/>
          <a:p>
            <a:pPr>
              <a:lnSpc>
                <a:spcPct val="100000"/>
              </a:lnSpc>
            </a:pPr>
            <a:r>
              <a:rPr lang="en-GB" sz="1800" b="1" spc="-30" dirty="0"/>
              <a:t>GM respondents say that they personally are more likely than others in their household to do </a:t>
            </a:r>
            <a:r>
              <a:rPr lang="en-GB" sz="1800" b="1" spc="-30" dirty="0">
                <a:solidFill>
                  <a:srgbClr val="009690"/>
                </a:solidFill>
              </a:rPr>
              <a:t>online activities</a:t>
            </a:r>
            <a:r>
              <a:rPr lang="en-GB" sz="1800" b="1" spc="-30" dirty="0"/>
              <a:t>. The activities they are most likely to complete online include sending/receiving emails (82%) and online banking (78%)</a:t>
            </a:r>
          </a:p>
        </p:txBody>
      </p:sp>
      <p:sp>
        <p:nvSpPr>
          <p:cNvPr id="21" name="Text Placeholder 6">
            <a:extLst>
              <a:ext uri="{FF2B5EF4-FFF2-40B4-BE49-F238E27FC236}">
                <a16:creationId xmlns:a16="http://schemas.microsoft.com/office/drawing/2014/main" id="{44442F0C-84AF-4F2F-979A-68BEA753A614}"/>
              </a:ext>
            </a:extLst>
          </p:cNvPr>
          <p:cNvSpPr txBox="1">
            <a:spLocks/>
          </p:cNvSpPr>
          <p:nvPr/>
        </p:nvSpPr>
        <p:spPr>
          <a:xfrm>
            <a:off x="3092328" y="993968"/>
            <a:ext cx="6233749" cy="449680"/>
          </a:xfrm>
          <a:prstGeom prst="rect">
            <a:avLst/>
          </a:prstGeom>
          <a:noFill/>
          <a:ln>
            <a:noFill/>
          </a:ln>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400" b="1" i="0" u="none" strike="noStrike" kern="1200" cap="none" spc="0" normalizeH="0" baseline="0" noProof="0" dirty="0">
                <a:ln>
                  <a:noFill/>
                </a:ln>
                <a:solidFill>
                  <a:srgbClr val="5C5B5A"/>
                </a:solidFill>
                <a:effectLst/>
                <a:uLnTx/>
                <a:uFillTx/>
                <a:latin typeface="Arial" panose="020B0604020202020204" pitchFamily="34" charset="0"/>
                <a:ea typeface="Calibri" panose="020F0502020204030204" pitchFamily="34" charset="0"/>
                <a:cs typeface="+mn-cs"/>
              </a:rPr>
              <a:t>Online activities completed</a:t>
            </a:r>
          </a:p>
        </p:txBody>
      </p:sp>
      <p:graphicFrame>
        <p:nvGraphicFramePr>
          <p:cNvPr id="10" name="Chart Placeholder 9" descr="Bar chart showing most common activities done online. The top three are 84% send and receive emails, compared to 64% of others in the household, 79% do online shopping, compared to 58% of others in the household, 79% do online banking, compared to 58% of others in the household. Only 2% say they don't do any of the tested activities online.">
            <a:extLst>
              <a:ext uri="{FF2B5EF4-FFF2-40B4-BE49-F238E27FC236}">
                <a16:creationId xmlns:a16="http://schemas.microsoft.com/office/drawing/2014/main" id="{29AB2B8B-E5D2-424F-BA0A-EFE1DC7CD11D}"/>
              </a:ext>
            </a:extLst>
          </p:cNvPr>
          <p:cNvGraphicFramePr>
            <a:graphicFrameLocks/>
          </p:cNvGraphicFramePr>
          <p:nvPr>
            <p:extLst>
              <p:ext uri="{D42A27DB-BD31-4B8C-83A1-F6EECF244321}">
                <p14:modId xmlns:p14="http://schemas.microsoft.com/office/powerpoint/2010/main" val="1223139490"/>
              </p:ext>
            </p:extLst>
          </p:nvPr>
        </p:nvGraphicFramePr>
        <p:xfrm>
          <a:off x="-191624" y="1348110"/>
          <a:ext cx="9891385" cy="4914839"/>
        </p:xfrm>
        <a:graphic>
          <a:graphicData uri="http://schemas.openxmlformats.org/drawingml/2006/chart">
            <c:chart xmlns:c="http://schemas.openxmlformats.org/drawingml/2006/chart" xmlns:r="http://schemas.openxmlformats.org/officeDocument/2006/relationships" r:id="rId2"/>
          </a:graphicData>
        </a:graphic>
      </p:graphicFrame>
      <p:sp>
        <p:nvSpPr>
          <p:cNvPr id="11" name="Footer Placeholder 4">
            <a:extLst>
              <a:ext uri="{FF2B5EF4-FFF2-40B4-BE49-F238E27FC236}">
                <a16:creationId xmlns:a16="http://schemas.microsoft.com/office/drawing/2014/main" id="{F746DD38-3A24-4BB7-B45D-3D18E2D338AD}"/>
              </a:ext>
            </a:extLst>
          </p:cNvPr>
          <p:cNvSpPr txBox="1">
            <a:spLocks/>
          </p:cNvSpPr>
          <p:nvPr/>
        </p:nvSpPr>
        <p:spPr>
          <a:xfrm>
            <a:off x="359757" y="6319394"/>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DI9. Which of these have you ever done online? *This question was asked to all respondents as opposed to other questions in Digital Inclusion which were asked to CATI respondents only.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Unweighted base: </a:t>
            </a: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4725 </a:t>
            </a:r>
            <a:r>
              <a:rPr kumimoji="0" lang="en-GB" sz="10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(All respondents, S5 + S6 + S7)</a:t>
            </a:r>
          </a:p>
        </p:txBody>
      </p:sp>
      <p:sp>
        <p:nvSpPr>
          <p:cNvPr id="13" name="Slide Number Placeholder 4">
            <a:extLst>
              <a:ext uri="{FF2B5EF4-FFF2-40B4-BE49-F238E27FC236}">
                <a16:creationId xmlns:a16="http://schemas.microsoft.com/office/drawing/2014/main" id="{B547DA7D-62E5-44D7-9BF3-FFFFA3F0912F}"/>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78</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32024097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359756" y="246526"/>
            <a:ext cx="11698894" cy="553998"/>
          </a:xfrm>
        </p:spPr>
        <p:txBody>
          <a:bodyPr vert="horz" wrap="square" anchor="t">
            <a:spAutoFit/>
          </a:bodyPr>
          <a:lstStyle/>
          <a:p>
            <a:pPr>
              <a:lnSpc>
                <a:spcPct val="100000"/>
              </a:lnSpc>
            </a:pPr>
            <a:r>
              <a:rPr lang="en-GB" sz="1800" b="1" spc="-30" dirty="0"/>
              <a:t>GM respondents are just as likely as they were in March to complete most </a:t>
            </a:r>
            <a:r>
              <a:rPr lang="en-GB" sz="1800" b="1" spc="-30" dirty="0">
                <a:solidFill>
                  <a:srgbClr val="009690"/>
                </a:solidFill>
              </a:rPr>
              <a:t>online activities</a:t>
            </a:r>
            <a:r>
              <a:rPr lang="en-GB" sz="1800" b="1" spc="-30" dirty="0"/>
              <a:t>. They are, however, significantly less likely to have signed an online petition or used a campaigning website (47% vs 52%)</a:t>
            </a:r>
          </a:p>
        </p:txBody>
      </p:sp>
      <p:sp>
        <p:nvSpPr>
          <p:cNvPr id="21" name="Text Placeholder 6">
            <a:extLst>
              <a:ext uri="{FF2B5EF4-FFF2-40B4-BE49-F238E27FC236}">
                <a16:creationId xmlns:a16="http://schemas.microsoft.com/office/drawing/2014/main" id="{44442F0C-84AF-4F2F-979A-68BEA753A614}"/>
              </a:ext>
            </a:extLst>
          </p:cNvPr>
          <p:cNvSpPr txBox="1">
            <a:spLocks/>
          </p:cNvSpPr>
          <p:nvPr/>
        </p:nvSpPr>
        <p:spPr>
          <a:xfrm>
            <a:off x="3092328" y="1016199"/>
            <a:ext cx="6233749" cy="449680"/>
          </a:xfrm>
          <a:prstGeom prst="rect">
            <a:avLst/>
          </a:prstGeom>
          <a:noFill/>
          <a:ln>
            <a:noFill/>
          </a:ln>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1400" dirty="0">
                <a:solidFill>
                  <a:srgbClr val="5C5B5A"/>
                </a:solidFill>
                <a:latin typeface="Arial" panose="020B0604020202020204" pitchFamily="34" charset="0"/>
                <a:ea typeface="Calibri" panose="020F0502020204030204" pitchFamily="34" charset="0"/>
              </a:rPr>
              <a:t>Significant decreases in o</a:t>
            </a:r>
            <a:r>
              <a:rPr kumimoji="0" lang="en-GB" sz="1400" b="1" i="0" u="none" strike="noStrike" kern="1200" cap="none" spc="0" normalizeH="0" baseline="0" noProof="0" dirty="0">
                <a:ln>
                  <a:noFill/>
                </a:ln>
                <a:solidFill>
                  <a:srgbClr val="5C5B5A"/>
                </a:solidFill>
                <a:effectLst/>
                <a:uLnTx/>
                <a:uFillTx/>
                <a:latin typeface="Arial" panose="020B0604020202020204" pitchFamily="34" charset="0"/>
                <a:ea typeface="Calibri" panose="020F0502020204030204" pitchFamily="34" charset="0"/>
                <a:cs typeface="+mn-cs"/>
              </a:rPr>
              <a:t>nline activities completed*</a:t>
            </a:r>
          </a:p>
        </p:txBody>
      </p:sp>
      <p:graphicFrame>
        <p:nvGraphicFramePr>
          <p:cNvPr id="10" name="Chart Placeholder 9" descr="Bar chart showing most common activities done online. The top three are 85% do online shopping, compared to 79% of others in the household, 80% watch video clips, compared to 73% of others in the household. ">
            <a:extLst>
              <a:ext uri="{FF2B5EF4-FFF2-40B4-BE49-F238E27FC236}">
                <a16:creationId xmlns:a16="http://schemas.microsoft.com/office/drawing/2014/main" id="{29AB2B8B-E5D2-424F-BA0A-EFE1DC7CD11D}"/>
              </a:ext>
            </a:extLst>
          </p:cNvPr>
          <p:cNvGraphicFramePr>
            <a:graphicFrameLocks/>
          </p:cNvGraphicFramePr>
          <p:nvPr>
            <p:extLst>
              <p:ext uri="{D42A27DB-BD31-4B8C-83A1-F6EECF244321}">
                <p14:modId xmlns:p14="http://schemas.microsoft.com/office/powerpoint/2010/main" val="2432416527"/>
              </p:ext>
            </p:extLst>
          </p:nvPr>
        </p:nvGraphicFramePr>
        <p:xfrm>
          <a:off x="0" y="1404555"/>
          <a:ext cx="9891385" cy="4914839"/>
        </p:xfrm>
        <a:graphic>
          <a:graphicData uri="http://schemas.openxmlformats.org/drawingml/2006/chart">
            <c:chart xmlns:c="http://schemas.openxmlformats.org/drawingml/2006/chart" xmlns:r="http://schemas.openxmlformats.org/officeDocument/2006/relationships" r:id="rId2"/>
          </a:graphicData>
        </a:graphic>
      </p:graphicFrame>
      <p:sp>
        <p:nvSpPr>
          <p:cNvPr id="11" name="Footer Placeholder 4">
            <a:extLst>
              <a:ext uri="{FF2B5EF4-FFF2-40B4-BE49-F238E27FC236}">
                <a16:creationId xmlns:a16="http://schemas.microsoft.com/office/drawing/2014/main" id="{F746DD38-3A24-4BB7-B45D-3D18E2D338AD}"/>
              </a:ext>
            </a:extLst>
          </p:cNvPr>
          <p:cNvSpPr txBox="1">
            <a:spLocks/>
          </p:cNvSpPr>
          <p:nvPr/>
        </p:nvSpPr>
        <p:spPr>
          <a:xfrm>
            <a:off x="359757" y="6319394"/>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DI9. NET: Either you/someone else in your household. Which of these have you ever done online? </a:t>
            </a:r>
            <a:r>
              <a:rPr kumimoji="0" lang="en-GB" sz="10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Unweighted base: </a:t>
            </a: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S</a:t>
            </a:r>
            <a:r>
              <a:rPr lang="en-GB" sz="1000" dirty="0">
                <a:solidFill>
                  <a:srgbClr val="FFFFFF">
                    <a:lumMod val="50000"/>
                  </a:srgbClr>
                </a:solidFill>
                <a:latin typeface="Arial"/>
                <a:cs typeface="Arial" panose="020B0604020202020204" pitchFamily="34" charset="0"/>
              </a:rPr>
              <a:t>5, 1470; S7, 1488 (All respondents)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*Chart shows frequency of online activities from start of the 6 month rolling period (S5) to the end (S7)</a:t>
            </a:r>
            <a:endParaRPr kumimoji="0" lang="en-GB" sz="10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endParaRPr>
          </a:p>
        </p:txBody>
      </p:sp>
      <p:sp>
        <p:nvSpPr>
          <p:cNvPr id="13" name="Slide Number Placeholder 4">
            <a:extLst>
              <a:ext uri="{FF2B5EF4-FFF2-40B4-BE49-F238E27FC236}">
                <a16:creationId xmlns:a16="http://schemas.microsoft.com/office/drawing/2014/main" id="{B547DA7D-62E5-44D7-9BF3-FFFFA3F0912F}"/>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79</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0808200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68C4158-0364-91BE-2E76-BB3299846CC8}"/>
              </a:ext>
            </a:extLst>
          </p:cNvPr>
          <p:cNvSpPr>
            <a:spLocks noGrp="1"/>
          </p:cNvSpPr>
          <p:nvPr>
            <p:ph type="title"/>
          </p:nvPr>
        </p:nvSpPr>
        <p:spPr>
          <a:xfrm>
            <a:off x="601200" y="1411200"/>
            <a:ext cx="5495023" cy="1116000"/>
          </a:xfrm>
        </p:spPr>
        <p:txBody>
          <a:bodyPr anchor="t" anchorCtr="0">
            <a:normAutofit fontScale="90000"/>
          </a:bodyPr>
          <a:lstStyle/>
          <a:p>
            <a:r>
              <a:rPr lang="en-GB" sz="4400" b="1" dirty="0">
                <a:latin typeface="Arial" panose="020B0604020202020204" pitchFamily="34" charset="0"/>
                <a:cs typeface="Arial" panose="020B0604020202020204" pitchFamily="34" charset="0"/>
              </a:rPr>
              <a:t>Health and wellbeing</a:t>
            </a:r>
          </a:p>
        </p:txBody>
      </p:sp>
      <p:graphicFrame>
        <p:nvGraphicFramePr>
          <p:cNvPr id="2" name="Table 5">
            <a:extLst>
              <a:ext uri="{FF2B5EF4-FFF2-40B4-BE49-F238E27FC236}">
                <a16:creationId xmlns:a16="http://schemas.microsoft.com/office/drawing/2014/main" id="{36FAC488-3597-8F01-2E89-E627B012B9D6}"/>
              </a:ext>
            </a:extLst>
          </p:cNvPr>
          <p:cNvGraphicFramePr>
            <a:graphicFrameLocks noGrp="1"/>
          </p:cNvGraphicFramePr>
          <p:nvPr>
            <p:extLst>
              <p:ext uri="{D42A27DB-BD31-4B8C-83A1-F6EECF244321}">
                <p14:modId xmlns:p14="http://schemas.microsoft.com/office/powerpoint/2010/main" val="4143809258"/>
              </p:ext>
            </p:extLst>
          </p:nvPr>
        </p:nvGraphicFramePr>
        <p:xfrm>
          <a:off x="590400" y="3718800"/>
          <a:ext cx="4922633" cy="1152000"/>
        </p:xfrm>
        <a:graphic>
          <a:graphicData uri="http://schemas.openxmlformats.org/drawingml/2006/table">
            <a:tbl>
              <a:tblPr firstRow="1" bandRow="1">
                <a:tableStyleId>{5C22544A-7EE6-4342-B048-85BDC9FD1C3A}</a:tableStyleId>
              </a:tblPr>
              <a:tblGrid>
                <a:gridCol w="3791184">
                  <a:extLst>
                    <a:ext uri="{9D8B030D-6E8A-4147-A177-3AD203B41FA5}">
                      <a16:colId xmlns:a16="http://schemas.microsoft.com/office/drawing/2014/main" val="4846203"/>
                    </a:ext>
                  </a:extLst>
                </a:gridCol>
                <a:gridCol w="1131449">
                  <a:extLst>
                    <a:ext uri="{9D8B030D-6E8A-4147-A177-3AD203B41FA5}">
                      <a16:colId xmlns:a16="http://schemas.microsoft.com/office/drawing/2014/main" val="4277008826"/>
                    </a:ext>
                  </a:extLst>
                </a:gridCol>
              </a:tblGrid>
              <a:tr h="288000">
                <a:tc>
                  <a:txBody>
                    <a:bodyPr/>
                    <a:lstStyle/>
                    <a:p>
                      <a:r>
                        <a:rPr lang="en-GB" sz="1400" b="1" dirty="0">
                          <a:solidFill>
                            <a:schemeClr val="bg1"/>
                          </a:solidFill>
                          <a:latin typeface="Arial"/>
                          <a:cs typeface="Arial"/>
                        </a:rPr>
                        <a:t>Overview and context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dirty="0">
                          <a:solidFill>
                            <a:schemeClr val="bg1"/>
                          </a:solidFill>
                          <a:latin typeface="Arial"/>
                          <a:cs typeface="Arial"/>
                          <a:hlinkClick r:id="rId2" action="ppaction://hlinksldjump">
                            <a:extLst>
                              <a:ext uri="{A12FA001-AC4F-418D-AE19-62706E023703}">
                                <ahyp:hlinkClr xmlns:ahyp="http://schemas.microsoft.com/office/drawing/2018/hyperlinkcolor" val="tx"/>
                              </a:ext>
                            </a:extLst>
                          </a:hlinkClick>
                        </a:rPr>
                        <a:t>pages </a:t>
                      </a:r>
                      <a:r>
                        <a:rPr lang="en-GB" sz="1400" b="1" u="sng" dirty="0">
                          <a:solidFill>
                            <a:schemeClr val="bg1"/>
                          </a:solidFill>
                          <a:latin typeface="Arial"/>
                          <a:cs typeface="Arial"/>
                        </a:rPr>
                        <a:t>9-10</a:t>
                      </a:r>
                      <a:endParaRPr lang="en-GB" sz="1400" b="1" u="sng" dirty="0">
                        <a:solidFill>
                          <a:schemeClr val="bg1"/>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89449144"/>
                  </a:ext>
                </a:extLst>
              </a:tr>
              <a:tr h="288000">
                <a:tc>
                  <a:txBody>
                    <a:bodyPr/>
                    <a:lstStyle/>
                    <a:p>
                      <a:r>
                        <a:rPr lang="en-GB" sz="1400" b="1" dirty="0">
                          <a:solidFill>
                            <a:schemeClr val="bg1"/>
                          </a:solidFill>
                          <a:latin typeface="Arial"/>
                          <a:cs typeface="Arial"/>
                        </a:rPr>
                        <a:t>Health and wellbeing key findings</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dirty="0">
                          <a:solidFill>
                            <a:schemeClr val="bg1"/>
                          </a:solidFill>
                          <a:latin typeface="Arial"/>
                          <a:cs typeface="Arial"/>
                          <a:hlinkClick r:id="rId3" action="ppaction://hlinksldjump">
                            <a:extLst>
                              <a:ext uri="{A12FA001-AC4F-418D-AE19-62706E023703}">
                                <ahyp:hlinkClr xmlns:ahyp="http://schemas.microsoft.com/office/drawing/2018/hyperlinkcolor" val="tx"/>
                              </a:ext>
                            </a:extLst>
                          </a:hlinkClick>
                        </a:rPr>
                        <a:t>page </a:t>
                      </a:r>
                      <a:r>
                        <a:rPr lang="en-GB" sz="1400" b="1" u="sng" dirty="0">
                          <a:solidFill>
                            <a:schemeClr val="bg1"/>
                          </a:solidFill>
                          <a:latin typeface="Arial"/>
                          <a:cs typeface="Arial"/>
                        </a:rPr>
                        <a:t>11</a:t>
                      </a:r>
                      <a:endParaRPr lang="en-GB" sz="1400" b="1" u="sng" dirty="0">
                        <a:solidFill>
                          <a:schemeClr val="bg1"/>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8979111"/>
                  </a:ext>
                </a:extLst>
              </a:tr>
              <a:tr h="288000">
                <a:tc>
                  <a:txBody>
                    <a:bodyPr/>
                    <a:lstStyle/>
                    <a:p>
                      <a:r>
                        <a:rPr lang="en-GB" sz="1400" b="1" dirty="0">
                          <a:solidFill>
                            <a:schemeClr val="bg1"/>
                          </a:solidFill>
                          <a:latin typeface="Arial"/>
                          <a:cs typeface="Arial"/>
                        </a:rPr>
                        <a:t>Health and wellbeing summary</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u="sng" dirty="0">
                          <a:solidFill>
                            <a:schemeClr val="bg1"/>
                          </a:solidFill>
                          <a:latin typeface="Arial"/>
                          <a:cs typeface="Arial"/>
                          <a:hlinkClick r:id="rId4" action="ppaction://hlinksldjump">
                            <a:extLst>
                              <a:ext uri="{A12FA001-AC4F-418D-AE19-62706E023703}">
                                <ahyp:hlinkClr xmlns:ahyp="http://schemas.microsoft.com/office/drawing/2018/hyperlinkcolor" val="tx"/>
                              </a:ext>
                            </a:extLst>
                          </a:hlinkClick>
                        </a:rPr>
                        <a:t>pages </a:t>
                      </a:r>
                      <a:r>
                        <a:rPr lang="en-GB" sz="1400" b="1" u="sng" dirty="0">
                          <a:solidFill>
                            <a:schemeClr val="bg1"/>
                          </a:solidFill>
                          <a:latin typeface="Arial"/>
                          <a:cs typeface="Arial"/>
                        </a:rPr>
                        <a:t>12-14</a:t>
                      </a:r>
                      <a:endParaRPr lang="en-GB" sz="1400" b="1" u="sng" dirty="0">
                        <a:solidFill>
                          <a:schemeClr val="bg1"/>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06594278"/>
                  </a:ext>
                </a:extLst>
              </a:tr>
              <a:tr h="288000">
                <a:tc>
                  <a:txBody>
                    <a:bodyPr/>
                    <a:lstStyle/>
                    <a:p>
                      <a:r>
                        <a:rPr lang="en-GB" sz="1400" b="1" dirty="0">
                          <a:solidFill>
                            <a:schemeClr val="bg1"/>
                          </a:solidFill>
                          <a:latin typeface="Arial"/>
                          <a:cs typeface="Arial"/>
                        </a:rPr>
                        <a:t>Health and wellbeing detailed findings </a:t>
                      </a:r>
                      <a:endParaRPr lang="en-GB" sz="1400" b="1" dirty="0">
                        <a:solidFill>
                          <a:schemeClr val="bg1"/>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u="sng" dirty="0">
                          <a:solidFill>
                            <a:schemeClr val="bg1"/>
                          </a:solidFill>
                          <a:latin typeface="Arial"/>
                          <a:cs typeface="Arial"/>
                          <a:hlinkClick r:id="rId5" action="ppaction://hlinksldjump">
                            <a:extLst>
                              <a:ext uri="{A12FA001-AC4F-418D-AE19-62706E023703}">
                                <ahyp:hlinkClr xmlns:ahyp="http://schemas.microsoft.com/office/drawing/2018/hyperlinkcolor" val="tx"/>
                              </a:ext>
                            </a:extLst>
                          </a:hlinkClick>
                        </a:rPr>
                        <a:t>pages </a:t>
                      </a:r>
                      <a:r>
                        <a:rPr lang="en-GB" sz="1400" b="1" u="sng" dirty="0">
                          <a:solidFill>
                            <a:schemeClr val="bg1"/>
                          </a:solidFill>
                          <a:latin typeface="Arial"/>
                          <a:cs typeface="Arial"/>
                        </a:rPr>
                        <a:t>15-21</a:t>
                      </a:r>
                      <a:endParaRPr lang="en-GB" sz="1400" b="1" u="sng" dirty="0">
                        <a:solidFill>
                          <a:schemeClr val="bg1"/>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79329795"/>
                  </a:ext>
                </a:extLst>
              </a:tr>
            </a:tbl>
          </a:graphicData>
        </a:graphic>
      </p:graphicFrame>
    </p:spTree>
    <p:extLst>
      <p:ext uri="{BB962C8B-B14F-4D97-AF65-F5344CB8AC3E}">
        <p14:creationId xmlns:p14="http://schemas.microsoft.com/office/powerpoint/2010/main" val="372640471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04DEE2A-3D6A-ED6D-A6C4-F75DA480AFC0}"/>
              </a:ext>
            </a:extLst>
          </p:cNvPr>
          <p:cNvSpPr>
            <a:spLocks noGrp="1"/>
          </p:cNvSpPr>
          <p:nvPr>
            <p:ph type="title"/>
          </p:nvPr>
        </p:nvSpPr>
        <p:spPr>
          <a:xfrm>
            <a:off x="600977" y="1782392"/>
            <a:ext cx="5495023" cy="1116000"/>
          </a:xfrm>
        </p:spPr>
        <p:txBody>
          <a:bodyPr anchor="t">
            <a:normAutofit fontScale="90000"/>
          </a:bodyPr>
          <a:lstStyle/>
          <a:p>
            <a:r>
              <a:rPr lang="en-GB" sz="4900" b="1" dirty="0">
                <a:latin typeface="Arial" panose="020B0604020202020204" pitchFamily="34" charset="0"/>
                <a:cs typeface="Arial" panose="020B0604020202020204" pitchFamily="34" charset="0"/>
              </a:rPr>
              <a:t>Local Authority summaries</a:t>
            </a:r>
            <a:br>
              <a:rPr lang="en-GB" b="1" dirty="0">
                <a:latin typeface="Arial" panose="020B0604020202020204" pitchFamily="34" charset="0"/>
                <a:cs typeface="Arial" panose="020B0604020202020204" pitchFamily="34" charset="0"/>
              </a:rPr>
            </a:br>
            <a:endParaRPr lang="en-GB" sz="2200" dirty="0">
              <a:latin typeface="Arial" panose="020B0604020202020204" pitchFamily="34" charset="0"/>
              <a:cs typeface="Arial" panose="020B0604020202020204" pitchFamily="34" charset="0"/>
            </a:endParaRPr>
          </a:p>
        </p:txBody>
      </p:sp>
      <p:graphicFrame>
        <p:nvGraphicFramePr>
          <p:cNvPr id="4" name="Table 5">
            <a:extLst>
              <a:ext uri="{FF2B5EF4-FFF2-40B4-BE49-F238E27FC236}">
                <a16:creationId xmlns:a16="http://schemas.microsoft.com/office/drawing/2014/main" id="{6531FC1B-8AA0-7012-ED7D-10C23B64D53A}"/>
              </a:ext>
            </a:extLst>
          </p:cNvPr>
          <p:cNvGraphicFramePr>
            <a:graphicFrameLocks noGrp="1"/>
          </p:cNvGraphicFramePr>
          <p:nvPr/>
        </p:nvGraphicFramePr>
        <p:xfrm>
          <a:off x="600977" y="3718800"/>
          <a:ext cx="4922633" cy="1434720"/>
        </p:xfrm>
        <a:graphic>
          <a:graphicData uri="http://schemas.openxmlformats.org/drawingml/2006/table">
            <a:tbl>
              <a:tblPr firstRow="1" bandRow="1">
                <a:tableStyleId>{5C22544A-7EE6-4342-B048-85BDC9FD1C3A}</a:tableStyleId>
              </a:tblPr>
              <a:tblGrid>
                <a:gridCol w="3791184">
                  <a:extLst>
                    <a:ext uri="{9D8B030D-6E8A-4147-A177-3AD203B41FA5}">
                      <a16:colId xmlns:a16="http://schemas.microsoft.com/office/drawing/2014/main" val="4846203"/>
                    </a:ext>
                  </a:extLst>
                </a:gridCol>
                <a:gridCol w="1131449">
                  <a:extLst>
                    <a:ext uri="{9D8B030D-6E8A-4147-A177-3AD203B41FA5}">
                      <a16:colId xmlns:a16="http://schemas.microsoft.com/office/drawing/2014/main" val="4277008826"/>
                    </a:ext>
                  </a:extLst>
                </a:gridCol>
              </a:tblGrid>
              <a:tr h="288000">
                <a:tc>
                  <a:txBody>
                    <a:bodyPr/>
                    <a:lstStyle/>
                    <a:p>
                      <a:r>
                        <a:rPr lang="en-GB" sz="1400" b="1" dirty="0">
                          <a:solidFill>
                            <a:schemeClr val="bg1"/>
                          </a:solidFill>
                          <a:latin typeface="Arial" panose="020B0604020202020204" pitchFamily="34" charset="0"/>
                          <a:cs typeface="Arial" panose="020B0604020202020204" pitchFamily="34" charset="0"/>
                        </a:rPr>
                        <a:t>Bolton</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dirty="0">
                          <a:solidFill>
                            <a:schemeClr val="bg1"/>
                          </a:solidFill>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page </a:t>
                      </a:r>
                      <a:r>
                        <a:rPr lang="en-GB" sz="1400" b="1" u="sng" dirty="0">
                          <a:solidFill>
                            <a:schemeClr val="bg1"/>
                          </a:solidFill>
                          <a:latin typeface="Arial" panose="020B0604020202020204" pitchFamily="34" charset="0"/>
                          <a:cs typeface="Arial" panose="020B0604020202020204" pitchFamily="34" charset="0"/>
                        </a:rPr>
                        <a:t>82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89449144"/>
                  </a:ext>
                </a:extLst>
              </a:tr>
              <a:tr h="288000">
                <a:tc>
                  <a:txBody>
                    <a:bodyPr/>
                    <a:lstStyle/>
                    <a:p>
                      <a:r>
                        <a:rPr lang="en-GB" sz="1400" b="1" dirty="0">
                          <a:solidFill>
                            <a:schemeClr val="bg1"/>
                          </a:solidFill>
                          <a:latin typeface="Arial" panose="020B0604020202020204" pitchFamily="34" charset="0"/>
                          <a:cs typeface="Arial" panose="020B0604020202020204" pitchFamily="34" charset="0"/>
                        </a:rPr>
                        <a:t>Bury</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dirty="0">
                          <a:solidFill>
                            <a:schemeClr val="bg1"/>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page 83</a:t>
                      </a:r>
                      <a:endParaRPr lang="en-GB" sz="1400" b="1" u="sng" dirty="0">
                        <a:solidFill>
                          <a:schemeClr val="bg1"/>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8979111"/>
                  </a:ext>
                </a:extLst>
              </a:tr>
              <a:tr h="288000">
                <a:tc>
                  <a:txBody>
                    <a:bodyPr/>
                    <a:lstStyle/>
                    <a:p>
                      <a:r>
                        <a:rPr lang="en-GB" sz="1400" b="1" dirty="0">
                          <a:solidFill>
                            <a:schemeClr val="bg1"/>
                          </a:solidFill>
                          <a:latin typeface="Arial" panose="020B0604020202020204" pitchFamily="34" charset="0"/>
                          <a:cs typeface="Arial" panose="020B0604020202020204" pitchFamily="34" charset="0"/>
                        </a:rPr>
                        <a:t>Manchester</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u="sng" dirty="0">
                          <a:solidFill>
                            <a:schemeClr val="bg1"/>
                          </a:solidFill>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page 84</a:t>
                      </a:r>
                      <a:endParaRPr lang="en-GB" sz="1400" b="1" u="sng" dirty="0">
                        <a:solidFill>
                          <a:schemeClr val="bg1"/>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06594278"/>
                  </a:ext>
                </a:extLst>
              </a:tr>
              <a:tr h="210873">
                <a:tc>
                  <a:txBody>
                    <a:bodyPr/>
                    <a:lstStyle/>
                    <a:p>
                      <a:r>
                        <a:rPr lang="en-GB" sz="1400" b="1" dirty="0">
                          <a:solidFill>
                            <a:schemeClr val="bg1"/>
                          </a:solidFill>
                          <a:latin typeface="Arial" panose="020B0604020202020204" pitchFamily="34" charset="0"/>
                          <a:cs typeface="Arial" panose="020B0604020202020204" pitchFamily="34" charset="0"/>
                        </a:rPr>
                        <a:t>Oldham</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u="sng" dirty="0">
                          <a:solidFill>
                            <a:schemeClr val="bg1"/>
                          </a:solidFill>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page 85</a:t>
                      </a:r>
                      <a:endParaRPr lang="en-GB" sz="1400" b="1" u="sng" dirty="0">
                        <a:solidFill>
                          <a:schemeClr val="bg1"/>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98613590"/>
                  </a:ext>
                </a:extLst>
              </a:tr>
              <a:tr h="210873">
                <a:tc>
                  <a:txBody>
                    <a:bodyPr/>
                    <a:lstStyle/>
                    <a:p>
                      <a:r>
                        <a:rPr lang="en-GB" sz="1400" b="1" dirty="0">
                          <a:solidFill>
                            <a:schemeClr val="bg1"/>
                          </a:solidFill>
                          <a:latin typeface="Arial" panose="020B0604020202020204" pitchFamily="34" charset="0"/>
                          <a:cs typeface="Arial" panose="020B0604020202020204" pitchFamily="34" charset="0"/>
                        </a:rPr>
                        <a:t>Rochdale</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u="sng" dirty="0">
                          <a:solidFill>
                            <a:schemeClr val="bg1"/>
                          </a:solidFill>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page 86</a:t>
                      </a:r>
                      <a:endParaRPr lang="en-GB" sz="1400" b="1" u="sng" dirty="0">
                        <a:solidFill>
                          <a:schemeClr val="bg1"/>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56990968"/>
                  </a:ext>
                </a:extLst>
              </a:tr>
            </a:tbl>
          </a:graphicData>
        </a:graphic>
      </p:graphicFrame>
      <p:graphicFrame>
        <p:nvGraphicFramePr>
          <p:cNvPr id="5" name="Table 5">
            <a:extLst>
              <a:ext uri="{FF2B5EF4-FFF2-40B4-BE49-F238E27FC236}">
                <a16:creationId xmlns:a16="http://schemas.microsoft.com/office/drawing/2014/main" id="{7F5AC790-AF27-64CC-C2CE-4C5217C676D4}"/>
              </a:ext>
            </a:extLst>
          </p:cNvPr>
          <p:cNvGraphicFramePr>
            <a:graphicFrameLocks noGrp="1"/>
          </p:cNvGraphicFramePr>
          <p:nvPr/>
        </p:nvGraphicFramePr>
        <p:xfrm>
          <a:off x="6020970" y="3718800"/>
          <a:ext cx="4922633" cy="1434720"/>
        </p:xfrm>
        <a:graphic>
          <a:graphicData uri="http://schemas.openxmlformats.org/drawingml/2006/table">
            <a:tbl>
              <a:tblPr firstRow="1" bandRow="1">
                <a:tableStyleId>{5C22544A-7EE6-4342-B048-85BDC9FD1C3A}</a:tableStyleId>
              </a:tblPr>
              <a:tblGrid>
                <a:gridCol w="3791184">
                  <a:extLst>
                    <a:ext uri="{9D8B030D-6E8A-4147-A177-3AD203B41FA5}">
                      <a16:colId xmlns:a16="http://schemas.microsoft.com/office/drawing/2014/main" val="4846203"/>
                    </a:ext>
                  </a:extLst>
                </a:gridCol>
                <a:gridCol w="1131449">
                  <a:extLst>
                    <a:ext uri="{9D8B030D-6E8A-4147-A177-3AD203B41FA5}">
                      <a16:colId xmlns:a16="http://schemas.microsoft.com/office/drawing/2014/main" val="4277008826"/>
                    </a:ext>
                  </a:extLst>
                </a:gridCol>
              </a:tblGrid>
              <a:tr h="288000">
                <a:tc>
                  <a:txBody>
                    <a:bodyPr/>
                    <a:lstStyle/>
                    <a:p>
                      <a:r>
                        <a:rPr lang="en-GB" sz="1400" b="1" dirty="0">
                          <a:solidFill>
                            <a:schemeClr val="bg1"/>
                          </a:solidFill>
                          <a:latin typeface="Arial" panose="020B0604020202020204" pitchFamily="34" charset="0"/>
                          <a:cs typeface="Arial" panose="020B0604020202020204" pitchFamily="34" charset="0"/>
                        </a:rPr>
                        <a:t>Salford</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dirty="0">
                          <a:solidFill>
                            <a:schemeClr val="bg1"/>
                          </a:solidFill>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page </a:t>
                      </a:r>
                      <a:r>
                        <a:rPr lang="en-GB" sz="1400" b="1" u="sng" dirty="0">
                          <a:solidFill>
                            <a:schemeClr val="bg1"/>
                          </a:solidFill>
                          <a:latin typeface="Arial" panose="020B0604020202020204" pitchFamily="34" charset="0"/>
                          <a:cs typeface="Arial" panose="020B0604020202020204" pitchFamily="34" charset="0"/>
                        </a:rPr>
                        <a:t>87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89449144"/>
                  </a:ext>
                </a:extLst>
              </a:tr>
              <a:tr h="288000">
                <a:tc>
                  <a:txBody>
                    <a:bodyPr/>
                    <a:lstStyle/>
                    <a:p>
                      <a:r>
                        <a:rPr lang="en-GB" sz="1400" b="1" dirty="0">
                          <a:solidFill>
                            <a:schemeClr val="bg1"/>
                          </a:solidFill>
                          <a:latin typeface="Arial" panose="020B0604020202020204" pitchFamily="34" charset="0"/>
                          <a:cs typeface="Arial" panose="020B0604020202020204" pitchFamily="34" charset="0"/>
                        </a:rPr>
                        <a:t>Stockport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dirty="0">
                          <a:solidFill>
                            <a:schemeClr val="bg1"/>
                          </a:solidFill>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page 88</a:t>
                      </a:r>
                      <a:endParaRPr lang="en-GB" sz="1400" b="1" u="sng" dirty="0">
                        <a:solidFill>
                          <a:schemeClr val="bg1"/>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8979111"/>
                  </a:ext>
                </a:extLst>
              </a:tr>
              <a:tr h="288000">
                <a:tc>
                  <a:txBody>
                    <a:bodyPr/>
                    <a:lstStyle/>
                    <a:p>
                      <a:r>
                        <a:rPr lang="en-GB" sz="1400" b="1" dirty="0">
                          <a:solidFill>
                            <a:schemeClr val="bg1"/>
                          </a:solidFill>
                          <a:latin typeface="Arial" panose="020B0604020202020204" pitchFamily="34" charset="0"/>
                          <a:cs typeface="Arial" panose="020B0604020202020204" pitchFamily="34" charset="0"/>
                        </a:rPr>
                        <a:t>Tameside</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u="sng" dirty="0">
                          <a:solidFill>
                            <a:schemeClr val="bg1"/>
                          </a:solidFill>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page 89</a:t>
                      </a:r>
                      <a:endParaRPr lang="en-GB" sz="1400" b="1" u="sng" dirty="0">
                        <a:solidFill>
                          <a:schemeClr val="bg1"/>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06594278"/>
                  </a:ext>
                </a:extLst>
              </a:tr>
              <a:tr h="210873">
                <a:tc>
                  <a:txBody>
                    <a:bodyPr/>
                    <a:lstStyle/>
                    <a:p>
                      <a:r>
                        <a:rPr lang="en-GB" sz="1400" b="1" dirty="0">
                          <a:solidFill>
                            <a:schemeClr val="bg1"/>
                          </a:solidFill>
                          <a:latin typeface="Arial" panose="020B0604020202020204" pitchFamily="34" charset="0"/>
                          <a:cs typeface="Arial" panose="020B0604020202020204" pitchFamily="34" charset="0"/>
                        </a:rPr>
                        <a:t>Trafford</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u="sng" dirty="0">
                          <a:solidFill>
                            <a:schemeClr val="bg1"/>
                          </a:solidFill>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page 90</a:t>
                      </a:r>
                      <a:endParaRPr lang="en-GB" sz="1400" b="1" u="sng" dirty="0">
                        <a:solidFill>
                          <a:schemeClr val="bg1"/>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98613590"/>
                  </a:ext>
                </a:extLst>
              </a:tr>
              <a:tr h="210873">
                <a:tc>
                  <a:txBody>
                    <a:bodyPr/>
                    <a:lstStyle/>
                    <a:p>
                      <a:r>
                        <a:rPr lang="en-GB" sz="1400" b="1" dirty="0">
                          <a:solidFill>
                            <a:schemeClr val="bg1"/>
                          </a:solidFill>
                          <a:latin typeface="Arial" panose="020B0604020202020204" pitchFamily="34" charset="0"/>
                          <a:cs typeface="Arial" panose="020B0604020202020204" pitchFamily="34" charset="0"/>
                        </a:rPr>
                        <a:t>Wigan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u="sng" dirty="0">
                          <a:solidFill>
                            <a:schemeClr val="bg1"/>
                          </a:solidFill>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page </a:t>
                      </a:r>
                      <a:r>
                        <a:rPr lang="en-GB" sz="1400" b="1" u="sng" dirty="0">
                          <a:solidFill>
                            <a:schemeClr val="bg1"/>
                          </a:solidFill>
                          <a:latin typeface="Arial" panose="020B0604020202020204" pitchFamily="34" charset="0"/>
                          <a:cs typeface="Arial" panose="020B0604020202020204" pitchFamily="34" charset="0"/>
                        </a:rPr>
                        <a:t>91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56990968"/>
                  </a:ext>
                </a:extLst>
              </a:tr>
            </a:tbl>
          </a:graphicData>
        </a:graphic>
      </p:graphicFrame>
    </p:spTree>
    <p:extLst>
      <p:ext uri="{BB962C8B-B14F-4D97-AF65-F5344CB8AC3E}">
        <p14:creationId xmlns:p14="http://schemas.microsoft.com/office/powerpoint/2010/main" val="290451488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a:extLst>
              <a:ext uri="{FF2B5EF4-FFF2-40B4-BE49-F238E27FC236}">
                <a16:creationId xmlns:a16="http://schemas.microsoft.com/office/drawing/2014/main" id="{B3D0A8B9-C5A0-4A2A-87D4-2A257AA1A209}"/>
              </a:ext>
            </a:extLst>
          </p:cNvPr>
          <p:cNvSpPr>
            <a:spLocks noGrp="1"/>
          </p:cNvSpPr>
          <p:nvPr>
            <p:ph type="title"/>
          </p:nvPr>
        </p:nvSpPr>
        <p:spPr>
          <a:xfrm>
            <a:off x="536121" y="225554"/>
            <a:ext cx="10515600" cy="586800"/>
          </a:xfrm>
        </p:spPr>
        <p:txBody>
          <a:bodyPr vert="horz" lIns="91440" tIns="45720" rIns="91440" bIns="45720" rtlCol="0" anchor="ctr">
            <a:noAutofit/>
          </a:bodyPr>
          <a:lstStyle/>
          <a:p>
            <a:r>
              <a:rPr lang="en-GB" sz="1800" b="1" dirty="0">
                <a:latin typeface="Arial" panose="020B0604020202020204" pitchFamily="34" charset="0"/>
                <a:cs typeface="Arial" panose="020B0604020202020204" pitchFamily="34" charset="0"/>
              </a:rPr>
              <a:t>Bolton</a:t>
            </a:r>
          </a:p>
        </p:txBody>
      </p:sp>
      <p:sp>
        <p:nvSpPr>
          <p:cNvPr id="34" name="Content Placeholder 33">
            <a:extLst>
              <a:ext uri="{FF2B5EF4-FFF2-40B4-BE49-F238E27FC236}">
                <a16:creationId xmlns:a16="http://schemas.microsoft.com/office/drawing/2014/main" id="{602761E3-47A4-467C-9BCF-2F8D7DA46A04}"/>
              </a:ext>
            </a:extLst>
          </p:cNvPr>
          <p:cNvSpPr>
            <a:spLocks noGrp="1"/>
          </p:cNvSpPr>
          <p:nvPr>
            <p:ph type="body" sz="quarter" idx="11"/>
          </p:nvPr>
        </p:nvSpPr>
        <p:spPr>
          <a:xfrm>
            <a:off x="536121" y="812354"/>
            <a:ext cx="11017826" cy="4427943"/>
          </a:xfrm>
        </p:spPr>
        <p:txBody>
          <a:bodyPr vert="horz" wrap="square" lIns="0" tIns="0" rIns="0" bIns="46800" rtlCol="0" anchor="t">
            <a:spAutoFit/>
          </a:bodyPr>
          <a:lstStyle/>
          <a:p>
            <a:pPr marL="0" indent="0" algn="just">
              <a:lnSpc>
                <a:spcPct val="100000"/>
              </a:lnSpc>
              <a:spcBef>
                <a:spcPts val="0"/>
              </a:spcBef>
              <a:spcAft>
                <a:spcPts val="200"/>
              </a:spcAft>
              <a:buNone/>
            </a:pPr>
            <a:r>
              <a:rPr lang="en-GB" sz="1100" b="1" dirty="0">
                <a:solidFill>
                  <a:srgbClr val="009690"/>
                </a:solidFill>
                <a:latin typeface="Arial" panose="020B0604020202020204" pitchFamily="34" charset="0"/>
                <a:cs typeface="Arial" panose="020B0604020202020204" pitchFamily="34" charset="0"/>
              </a:rPr>
              <a:t>Cost of living:</a:t>
            </a:r>
          </a:p>
          <a:p>
            <a:pPr algn="just">
              <a:lnSpc>
                <a:spcPct val="100000"/>
              </a:lnSpc>
              <a:spcBef>
                <a:spcPts val="0"/>
              </a:spcBef>
              <a:spcAft>
                <a:spcPts val="200"/>
              </a:spcAft>
            </a:pPr>
            <a:r>
              <a:rPr lang="en-GB" sz="1100" dirty="0">
                <a:latin typeface="Arial" panose="020B0604020202020204" pitchFamily="34" charset="0"/>
                <a:cs typeface="Arial" panose="020B0604020202020204" pitchFamily="34" charset="0"/>
              </a:rPr>
              <a:t>68% of respondents in Bolton say they have been ‘very worried’ or ‘somewhat worried’ about the cost of living, in line with the GM average (71%)</a:t>
            </a:r>
          </a:p>
          <a:p>
            <a:pPr algn="just">
              <a:lnSpc>
                <a:spcPct val="100000"/>
              </a:lnSpc>
              <a:spcBef>
                <a:spcPts val="0"/>
              </a:spcBef>
              <a:spcAft>
                <a:spcPts val="200"/>
              </a:spcAft>
            </a:pPr>
            <a:r>
              <a:rPr lang="en-GB" sz="1100" dirty="0">
                <a:latin typeface="Arial" panose="020B0604020202020204" pitchFamily="34" charset="0"/>
                <a:cs typeface="Arial" panose="020B0604020202020204" pitchFamily="34" charset="0"/>
              </a:rPr>
              <a:t>Over 7 in 10 (74%) of respondents in Bolton say that their cost of living has increased in the past month, similar to the GM average (76%)</a:t>
            </a:r>
          </a:p>
          <a:p>
            <a:pPr marL="0" indent="0" algn="just">
              <a:lnSpc>
                <a:spcPct val="100000"/>
              </a:lnSpc>
              <a:spcBef>
                <a:spcPts val="0"/>
              </a:spcBef>
              <a:spcAft>
                <a:spcPts val="200"/>
              </a:spcAft>
              <a:buNone/>
            </a:pPr>
            <a:r>
              <a:rPr lang="en-GB" sz="1100" dirty="0">
                <a:latin typeface="Arial" panose="020B0604020202020204" pitchFamily="34" charset="0"/>
                <a:cs typeface="Arial" panose="020B0604020202020204" pitchFamily="34" charset="0"/>
              </a:rPr>
              <a:t>44% of Bolton respondents say that they won’t be able to save any money in the next 12 months, in line with the GM average (42%)</a:t>
            </a:r>
          </a:p>
          <a:p>
            <a:pPr algn="just">
              <a:lnSpc>
                <a:spcPct val="100000"/>
              </a:lnSpc>
              <a:spcBef>
                <a:spcPts val="0"/>
              </a:spcBef>
              <a:spcAft>
                <a:spcPts val="200"/>
              </a:spcAft>
            </a:pPr>
            <a:r>
              <a:rPr lang="en-GB" sz="1100" dirty="0">
                <a:latin typeface="Arial" panose="020B0604020202020204" pitchFamily="34" charset="0"/>
                <a:cs typeface="Arial" panose="020B0604020202020204" pitchFamily="34" charset="0"/>
              </a:rPr>
              <a:t>Over half of respondents in Bolton say that it is hard to afford their energy costs (53%), in line with the GM average (54%), with half (50%) saying that it is difficult to afford their rent or mortgage costs, compared to the GM average (43%)</a:t>
            </a:r>
          </a:p>
          <a:p>
            <a:pPr marL="0" indent="0" algn="just">
              <a:lnSpc>
                <a:spcPct val="100000"/>
              </a:lnSpc>
              <a:spcBef>
                <a:spcPts val="0"/>
              </a:spcBef>
              <a:spcAft>
                <a:spcPts val="200"/>
              </a:spcAft>
              <a:buNone/>
            </a:pPr>
            <a:r>
              <a:rPr lang="en-GB" sz="1100" dirty="0">
                <a:latin typeface="Arial" panose="020B0604020202020204" pitchFamily="34" charset="0"/>
                <a:cs typeface="Arial" panose="020B0604020202020204" pitchFamily="34" charset="0"/>
              </a:rPr>
              <a:t>14% of Bolton respondents have often worried about whether their food would run out before they got money to buy more, the same as the GM average (14%)</a:t>
            </a:r>
          </a:p>
          <a:p>
            <a:pPr algn="just">
              <a:lnSpc>
                <a:spcPct val="100000"/>
              </a:lnSpc>
              <a:spcBef>
                <a:spcPts val="0"/>
              </a:spcBef>
              <a:spcAft>
                <a:spcPts val="200"/>
              </a:spcAft>
            </a:pPr>
            <a:r>
              <a:rPr lang="en-GB" sz="1100" dirty="0">
                <a:latin typeface="Arial" panose="020B0604020202020204" pitchFamily="34" charset="0"/>
                <a:cs typeface="Arial" panose="020B0604020202020204" pitchFamily="34" charset="0"/>
              </a:rPr>
              <a:t>17% of respondents in Bolton say that often they can’t afford to eat balanced meals, compared to the GM average (14%)</a:t>
            </a:r>
          </a:p>
          <a:p>
            <a:pPr marL="0" indent="0" algn="just">
              <a:lnSpc>
                <a:spcPct val="100000"/>
              </a:lnSpc>
              <a:spcBef>
                <a:spcPts val="0"/>
              </a:spcBef>
              <a:spcAft>
                <a:spcPts val="200"/>
              </a:spcAft>
              <a:buNone/>
            </a:pPr>
            <a:endParaRPr lang="en-GB" sz="1100" b="1" dirty="0">
              <a:latin typeface="Arial" panose="020B0604020202020204" pitchFamily="34" charset="0"/>
              <a:cs typeface="Arial" panose="020B0604020202020204" pitchFamily="34" charset="0"/>
            </a:endParaRPr>
          </a:p>
          <a:p>
            <a:pPr algn="just">
              <a:lnSpc>
                <a:spcPct val="100000"/>
              </a:lnSpc>
              <a:spcBef>
                <a:spcPts val="0"/>
              </a:spcBef>
              <a:spcAft>
                <a:spcPts val="200"/>
              </a:spcAft>
            </a:pPr>
            <a:r>
              <a:rPr lang="en-GB" sz="1100" b="1" dirty="0">
                <a:solidFill>
                  <a:srgbClr val="009690"/>
                </a:solidFill>
                <a:latin typeface="Arial" panose="020B0604020202020204" pitchFamily="34" charset="0"/>
                <a:cs typeface="Arial" panose="020B0604020202020204" pitchFamily="34" charset="0"/>
              </a:rPr>
              <a:t>Wellbeing: </a:t>
            </a:r>
          </a:p>
          <a:p>
            <a:pPr marL="0" indent="0" algn="just">
              <a:lnSpc>
                <a:spcPct val="100000"/>
              </a:lnSpc>
              <a:spcBef>
                <a:spcPts val="0"/>
              </a:spcBef>
              <a:spcAft>
                <a:spcPts val="200"/>
              </a:spcAft>
              <a:buNone/>
            </a:pPr>
            <a:r>
              <a:rPr lang="en-GB" sz="1100" dirty="0">
                <a:latin typeface="Arial" panose="020B0604020202020204" pitchFamily="34" charset="0"/>
                <a:cs typeface="Arial" panose="020B0604020202020204" pitchFamily="34" charset="0"/>
              </a:rPr>
              <a:t>15% of Bolton respondents are dissatisfied with their life, in line with the GM average (16%)</a:t>
            </a:r>
          </a:p>
          <a:p>
            <a:pPr marL="0" indent="0" algn="just">
              <a:lnSpc>
                <a:spcPct val="100000"/>
              </a:lnSpc>
              <a:spcBef>
                <a:spcPts val="0"/>
              </a:spcBef>
              <a:spcAft>
                <a:spcPts val="200"/>
              </a:spcAft>
              <a:buNone/>
            </a:pPr>
            <a:r>
              <a:rPr lang="en-GB" sz="1100" dirty="0">
                <a:latin typeface="Arial" panose="020B0604020202020204" pitchFamily="34" charset="0"/>
                <a:cs typeface="Arial" panose="020B0604020202020204" pitchFamily="34" charset="0"/>
              </a:rPr>
              <a:t>4 in 10 (40%) of Bolton respondents say that they felt anxious, similar to the GM average (41%)</a:t>
            </a:r>
          </a:p>
          <a:p>
            <a:pPr marL="0" indent="0" algn="just">
              <a:lnSpc>
                <a:spcPct val="100000"/>
              </a:lnSpc>
              <a:spcBef>
                <a:spcPts val="0"/>
              </a:spcBef>
              <a:spcAft>
                <a:spcPts val="200"/>
              </a:spcAft>
              <a:buNone/>
            </a:pPr>
            <a:r>
              <a:rPr lang="en-GB" sz="1100" dirty="0">
                <a:latin typeface="Arial" panose="020B0604020202020204" pitchFamily="34" charset="0"/>
                <a:cs typeface="Arial" panose="020B0604020202020204" pitchFamily="34" charset="0"/>
              </a:rPr>
              <a:t>1 in 10 (10%) Bolton respondents do not feel that things in their life are worthwhile, in line with the GM average (13%)</a:t>
            </a:r>
          </a:p>
          <a:p>
            <a:pPr algn="just">
              <a:lnSpc>
                <a:spcPct val="100000"/>
              </a:lnSpc>
              <a:spcBef>
                <a:spcPts val="0"/>
              </a:spcBef>
              <a:spcAft>
                <a:spcPts val="200"/>
              </a:spcAft>
            </a:pPr>
            <a:r>
              <a:rPr lang="en-GB" sz="1100" dirty="0">
                <a:latin typeface="Arial" panose="020B0604020202020204" pitchFamily="34" charset="0"/>
                <a:cs typeface="Arial" panose="020B0604020202020204" pitchFamily="34" charset="0"/>
              </a:rPr>
              <a:t>16% of Bolton respondents report feeling ‘not at all happy’, in line with the GM average (17%)</a:t>
            </a:r>
          </a:p>
          <a:p>
            <a:pPr algn="just">
              <a:lnSpc>
                <a:spcPct val="100000"/>
              </a:lnSpc>
              <a:spcBef>
                <a:spcPts val="0"/>
              </a:spcBef>
              <a:spcAft>
                <a:spcPts val="200"/>
              </a:spcAft>
            </a:pPr>
            <a:r>
              <a:rPr lang="en-GB" sz="1100" dirty="0">
                <a:latin typeface="Arial" panose="020B0604020202020204" pitchFamily="34" charset="0"/>
                <a:cs typeface="Arial" panose="020B0604020202020204" pitchFamily="34" charset="0"/>
              </a:rPr>
              <a:t>4% of respondents do not agree that they are able to look after their own health, the same as the GM average (4%) while 6% do not agree that they know enough about their own health, similar to the GM average (7%)</a:t>
            </a:r>
          </a:p>
          <a:p>
            <a:pPr algn="just">
              <a:lnSpc>
                <a:spcPct val="100000"/>
              </a:lnSpc>
              <a:spcBef>
                <a:spcPts val="0"/>
              </a:spcBef>
              <a:spcAft>
                <a:spcPts val="200"/>
              </a:spcAft>
            </a:pPr>
            <a:r>
              <a:rPr lang="en-GB" sz="1100" dirty="0">
                <a:latin typeface="Arial" panose="020B0604020202020204" pitchFamily="34" charset="0"/>
                <a:cs typeface="Arial" panose="020B0604020202020204" pitchFamily="34" charset="0"/>
              </a:rPr>
              <a:t>73% agree they can get the right help if they need it, in line with the GM average (72%) and 89% say that they are not involved in decisions about their own health – in line with the GM average (90%)</a:t>
            </a:r>
          </a:p>
          <a:p>
            <a:pPr marL="0" indent="0" algn="just">
              <a:lnSpc>
                <a:spcPct val="100000"/>
              </a:lnSpc>
              <a:spcBef>
                <a:spcPts val="0"/>
              </a:spcBef>
              <a:spcAft>
                <a:spcPts val="200"/>
              </a:spcAft>
              <a:buNone/>
            </a:pPr>
            <a:endParaRPr lang="en-GB" sz="1100" dirty="0">
              <a:latin typeface="Arial" panose="020B0604020202020204" pitchFamily="34" charset="0"/>
              <a:cs typeface="Arial" panose="020B0604020202020204" pitchFamily="34" charset="0"/>
            </a:endParaRPr>
          </a:p>
          <a:p>
            <a:pPr algn="just">
              <a:lnSpc>
                <a:spcPct val="100000"/>
              </a:lnSpc>
              <a:spcBef>
                <a:spcPts val="0"/>
              </a:spcBef>
              <a:spcAft>
                <a:spcPts val="200"/>
              </a:spcAft>
            </a:pPr>
            <a:r>
              <a:rPr lang="en-GB" sz="1100" b="1" dirty="0">
                <a:solidFill>
                  <a:srgbClr val="009690"/>
                </a:solidFill>
                <a:latin typeface="Arial" panose="020B0604020202020204" pitchFamily="34" charset="0"/>
                <a:cs typeface="Arial" panose="020B0604020202020204" pitchFamily="34" charset="0"/>
              </a:rPr>
              <a:t>Digital Inclusion:</a:t>
            </a:r>
          </a:p>
          <a:p>
            <a:pPr algn="just">
              <a:lnSpc>
                <a:spcPct val="100000"/>
              </a:lnSpc>
              <a:spcBef>
                <a:spcPts val="0"/>
              </a:spcBef>
              <a:spcAft>
                <a:spcPts val="200"/>
              </a:spcAft>
            </a:pPr>
            <a:r>
              <a:rPr lang="en-GB" sz="1100" dirty="0">
                <a:latin typeface="Arial" panose="020B0604020202020204" pitchFamily="34" charset="0"/>
                <a:cs typeface="Arial" panose="020B0604020202020204" pitchFamily="34" charset="0"/>
              </a:rPr>
              <a:t>42% of respondents in Bolton have experienced some form of digital inclusion, compared to the GM average the GM average (38%)</a:t>
            </a:r>
            <a:endParaRPr lang="en-GB" sz="1100" b="1" dirty="0">
              <a:latin typeface="Arial" panose="020B0604020202020204" pitchFamily="34" charset="0"/>
              <a:cs typeface="Arial" panose="020B0604020202020204" pitchFamily="34" charset="0"/>
            </a:endParaRPr>
          </a:p>
          <a:p>
            <a:pPr marL="0" indent="0" algn="just">
              <a:lnSpc>
                <a:spcPct val="100000"/>
              </a:lnSpc>
              <a:spcBef>
                <a:spcPts val="0"/>
              </a:spcBef>
              <a:spcAft>
                <a:spcPts val="200"/>
              </a:spcAft>
              <a:buNone/>
            </a:pPr>
            <a:r>
              <a:rPr lang="en-GB" sz="1100" dirty="0">
                <a:latin typeface="Arial" panose="020B0604020202020204" pitchFamily="34" charset="0"/>
                <a:cs typeface="Arial" panose="020B0604020202020204" pitchFamily="34" charset="0"/>
              </a:rPr>
              <a:t>19% of Bolton respondents are not confident in using digital services online or live with someone who is not confident, compared to the GM average (16%)</a:t>
            </a:r>
          </a:p>
          <a:p>
            <a:pPr marL="0" indent="0" algn="just">
              <a:lnSpc>
                <a:spcPct val="100000"/>
              </a:lnSpc>
              <a:spcBef>
                <a:spcPts val="0"/>
              </a:spcBef>
              <a:spcAft>
                <a:spcPts val="200"/>
              </a:spcAft>
              <a:buNone/>
            </a:pPr>
            <a:endParaRPr lang="en-GB" sz="1100" dirty="0">
              <a:latin typeface="Arial" panose="020B0604020202020204" pitchFamily="34" charset="0"/>
              <a:cs typeface="Arial" panose="020B0604020202020204" pitchFamily="34" charset="0"/>
            </a:endParaRPr>
          </a:p>
        </p:txBody>
      </p:sp>
      <p:sp>
        <p:nvSpPr>
          <p:cNvPr id="6" name="Slide Number Placeholder 4">
            <a:extLst>
              <a:ext uri="{FF2B5EF4-FFF2-40B4-BE49-F238E27FC236}">
                <a16:creationId xmlns:a16="http://schemas.microsoft.com/office/drawing/2014/main" id="{CBA358FD-361E-4F0B-B2D3-BDE5C5A25D67}"/>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81</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18630842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a:extLst>
              <a:ext uri="{FF2B5EF4-FFF2-40B4-BE49-F238E27FC236}">
                <a16:creationId xmlns:a16="http://schemas.microsoft.com/office/drawing/2014/main" id="{B3D0A8B9-C5A0-4A2A-87D4-2A257AA1A209}"/>
              </a:ext>
            </a:extLst>
          </p:cNvPr>
          <p:cNvSpPr>
            <a:spLocks noGrp="1"/>
          </p:cNvSpPr>
          <p:nvPr>
            <p:ph type="title"/>
          </p:nvPr>
        </p:nvSpPr>
        <p:spPr>
          <a:xfrm>
            <a:off x="519688" y="78999"/>
            <a:ext cx="10515600" cy="586800"/>
          </a:xfrm>
        </p:spPr>
        <p:txBody>
          <a:bodyPr vert="horz" lIns="91440" tIns="45720" rIns="91440" bIns="45720" rtlCol="0" anchor="ctr">
            <a:noAutofit/>
          </a:bodyPr>
          <a:lstStyle/>
          <a:p>
            <a:r>
              <a:rPr lang="en-GB" sz="1800" b="1" dirty="0">
                <a:latin typeface="Arial" panose="020B0604020202020204" pitchFamily="34" charset="0"/>
                <a:cs typeface="Arial" panose="020B0604020202020204" pitchFamily="34" charset="0"/>
              </a:rPr>
              <a:t>Bury</a:t>
            </a:r>
          </a:p>
        </p:txBody>
      </p:sp>
      <p:sp>
        <p:nvSpPr>
          <p:cNvPr id="34" name="Content Placeholder 33">
            <a:extLst>
              <a:ext uri="{FF2B5EF4-FFF2-40B4-BE49-F238E27FC236}">
                <a16:creationId xmlns:a16="http://schemas.microsoft.com/office/drawing/2014/main" id="{602761E3-47A4-467C-9BCF-2F8D7DA46A04}"/>
              </a:ext>
            </a:extLst>
          </p:cNvPr>
          <p:cNvSpPr>
            <a:spLocks noGrp="1"/>
          </p:cNvSpPr>
          <p:nvPr>
            <p:ph type="body" sz="quarter" idx="11"/>
          </p:nvPr>
        </p:nvSpPr>
        <p:spPr>
          <a:xfrm>
            <a:off x="519688" y="570181"/>
            <a:ext cx="11017826" cy="7156896"/>
          </a:xfrm>
        </p:spPr>
        <p:txBody>
          <a:bodyPr vert="horz" wrap="square" lIns="0" tIns="0" rIns="0" bIns="46800" rtlCol="0" anchor="t">
            <a:spAutoFit/>
          </a:bodyPr>
          <a:lstStyle/>
          <a:p>
            <a:pPr marL="0" indent="0" algn="just">
              <a:lnSpc>
                <a:spcPct val="100000"/>
              </a:lnSpc>
              <a:spcBef>
                <a:spcPts val="0"/>
              </a:spcBef>
              <a:spcAft>
                <a:spcPts val="200"/>
              </a:spcAft>
              <a:buNone/>
            </a:pPr>
            <a:r>
              <a:rPr lang="en-GB" sz="1100" b="1" dirty="0">
                <a:solidFill>
                  <a:srgbClr val="009690"/>
                </a:solidFill>
                <a:latin typeface="Arial" panose="020B0604020202020204" pitchFamily="34" charset="0"/>
                <a:cs typeface="Arial" panose="020B0604020202020204" pitchFamily="34" charset="0"/>
              </a:rPr>
              <a:t>Cost of Living:</a:t>
            </a:r>
          </a:p>
          <a:p>
            <a:pPr algn="just">
              <a:lnSpc>
                <a:spcPct val="100000"/>
              </a:lnSpc>
              <a:spcBef>
                <a:spcPts val="0"/>
              </a:spcBef>
              <a:spcAft>
                <a:spcPts val="200"/>
              </a:spcAft>
            </a:pPr>
            <a:r>
              <a:rPr lang="en-GB" sz="1100" dirty="0">
                <a:latin typeface="Arial" panose="020B0604020202020204" pitchFamily="34" charset="0"/>
                <a:cs typeface="Arial" panose="020B0604020202020204" pitchFamily="34" charset="0"/>
              </a:rPr>
              <a:t>69% of respondents in Bury have been ‘very’ or ‘somewhat’ worried about the rising cost of living, compared to the GM average (71%)</a:t>
            </a:r>
          </a:p>
          <a:p>
            <a:pPr marL="0" indent="0" algn="just">
              <a:lnSpc>
                <a:spcPct val="100000"/>
              </a:lnSpc>
              <a:spcBef>
                <a:spcPts val="0"/>
              </a:spcBef>
              <a:spcAft>
                <a:spcPts val="200"/>
              </a:spcAft>
              <a:buNone/>
            </a:pPr>
            <a:r>
              <a:rPr lang="en-GB" sz="1100" dirty="0">
                <a:latin typeface="Arial" panose="020B0604020202020204" pitchFamily="34" charset="0"/>
                <a:cs typeface="Arial" panose="020B0604020202020204" pitchFamily="34" charset="0"/>
              </a:rPr>
              <a:t>Around 4 in 5 (79%) of Bury respondents say that their cost of living has increased over the last month, the same as the GM average (76%)</a:t>
            </a:r>
          </a:p>
          <a:p>
            <a:pPr algn="just">
              <a:lnSpc>
                <a:spcPct val="100000"/>
              </a:lnSpc>
              <a:spcBef>
                <a:spcPts val="0"/>
              </a:spcBef>
              <a:spcAft>
                <a:spcPts val="200"/>
              </a:spcAft>
            </a:pPr>
            <a:r>
              <a:rPr lang="en-GB" sz="1100" dirty="0">
                <a:latin typeface="Arial" panose="020B0604020202020204" pitchFamily="34" charset="0"/>
                <a:cs typeface="Arial" panose="020B0604020202020204" pitchFamily="34" charset="0"/>
              </a:rPr>
              <a:t>43% of respondents in Bury say that they will not be able to save any money in the next 12 months, similar to the GM average (42%)</a:t>
            </a:r>
          </a:p>
          <a:p>
            <a:pPr algn="just">
              <a:lnSpc>
                <a:spcPct val="100000"/>
              </a:lnSpc>
              <a:spcBef>
                <a:spcPts val="0"/>
              </a:spcBef>
              <a:spcAft>
                <a:spcPts val="200"/>
              </a:spcAft>
            </a:pPr>
            <a:r>
              <a:rPr lang="en-GB" sz="1100" dirty="0">
                <a:latin typeface="Arial" panose="020B0604020202020204" pitchFamily="34" charset="0"/>
                <a:cs typeface="Arial" panose="020B0604020202020204" pitchFamily="34" charset="0"/>
              </a:rPr>
              <a:t>59% of respondents in Bury say that it is difficult to afford their energy costs, compared to the GM average (54%), whilst 45% say that it is difficult to afford their rent or mortgage costs, in comparison to the GM average (43%)</a:t>
            </a:r>
            <a:endParaRPr lang="en-GB" sz="1100" b="1" dirty="0">
              <a:latin typeface="Arial" panose="020B0604020202020204" pitchFamily="34" charset="0"/>
              <a:cs typeface="Arial" panose="020B0604020202020204" pitchFamily="34" charset="0"/>
            </a:endParaRPr>
          </a:p>
          <a:p>
            <a:pPr marL="0" indent="0" algn="just">
              <a:lnSpc>
                <a:spcPct val="100000"/>
              </a:lnSpc>
              <a:spcBef>
                <a:spcPts val="0"/>
              </a:spcBef>
              <a:spcAft>
                <a:spcPts val="200"/>
              </a:spcAft>
              <a:buNone/>
            </a:pPr>
            <a:r>
              <a:rPr lang="en-GB" sz="1100" dirty="0">
                <a:latin typeface="Arial" panose="020B0604020202020204" pitchFamily="34" charset="0"/>
                <a:cs typeface="Arial" panose="020B0604020202020204" pitchFamily="34" charset="0"/>
              </a:rPr>
              <a:t>11% of respondents in Bury say that they often worry about running out of food before they have money to buy more, compared to the GM average (14%)</a:t>
            </a:r>
          </a:p>
          <a:p>
            <a:pPr marL="0" indent="0" algn="just">
              <a:lnSpc>
                <a:spcPct val="100000"/>
              </a:lnSpc>
              <a:spcBef>
                <a:spcPts val="0"/>
              </a:spcBef>
              <a:spcAft>
                <a:spcPts val="200"/>
              </a:spcAft>
              <a:buNone/>
            </a:pPr>
            <a:r>
              <a:rPr lang="en-GB" sz="1100" dirty="0">
                <a:latin typeface="Arial" panose="020B0604020202020204" pitchFamily="34" charset="0"/>
                <a:cs typeface="Arial" panose="020B0604020202020204" pitchFamily="34" charset="0"/>
              </a:rPr>
              <a:t>12% of respondents in Bury say that they often can’t afford to eat balanced meals, compared to the GM average (14%)</a:t>
            </a:r>
          </a:p>
          <a:p>
            <a:pPr marL="0" indent="0" algn="just">
              <a:lnSpc>
                <a:spcPct val="100000"/>
              </a:lnSpc>
              <a:spcBef>
                <a:spcPts val="0"/>
              </a:spcBef>
              <a:spcAft>
                <a:spcPts val="200"/>
              </a:spcAft>
              <a:buNone/>
            </a:pPr>
            <a:endParaRPr lang="en-GB" sz="1100" dirty="0">
              <a:latin typeface="Arial" panose="020B0604020202020204" pitchFamily="34" charset="0"/>
              <a:cs typeface="Arial" panose="020B0604020202020204" pitchFamily="34" charset="0"/>
            </a:endParaRPr>
          </a:p>
          <a:p>
            <a:pPr marL="0" indent="0" algn="just">
              <a:lnSpc>
                <a:spcPct val="100000"/>
              </a:lnSpc>
              <a:spcBef>
                <a:spcPts val="0"/>
              </a:spcBef>
              <a:spcAft>
                <a:spcPts val="200"/>
              </a:spcAft>
              <a:buNone/>
            </a:pPr>
            <a:r>
              <a:rPr lang="en-GB" sz="1100" b="1" dirty="0">
                <a:solidFill>
                  <a:srgbClr val="009690"/>
                </a:solidFill>
                <a:latin typeface="Arial" panose="020B0604020202020204" pitchFamily="34" charset="0"/>
                <a:cs typeface="Arial" panose="020B0604020202020204" pitchFamily="34" charset="0"/>
              </a:rPr>
              <a:t>Wellbeing:</a:t>
            </a:r>
          </a:p>
          <a:p>
            <a:pPr marL="0" indent="0" algn="just">
              <a:lnSpc>
                <a:spcPct val="100000"/>
              </a:lnSpc>
              <a:spcBef>
                <a:spcPts val="0"/>
              </a:spcBef>
              <a:spcAft>
                <a:spcPts val="200"/>
              </a:spcAft>
              <a:buNone/>
            </a:pPr>
            <a:r>
              <a:rPr lang="en-GB" sz="1100" dirty="0">
                <a:latin typeface="Arial" panose="020B0604020202020204" pitchFamily="34" charset="0"/>
                <a:cs typeface="Arial" panose="020B0604020202020204" pitchFamily="34" charset="0"/>
              </a:rPr>
              <a:t>20% of Bury respondents are dissatisfied with their life nowadays, significantly higher than the GM average (16%)</a:t>
            </a:r>
          </a:p>
          <a:p>
            <a:pPr marL="0" indent="0" algn="just">
              <a:lnSpc>
                <a:spcPct val="100000"/>
              </a:lnSpc>
              <a:spcBef>
                <a:spcPts val="0"/>
              </a:spcBef>
              <a:spcAft>
                <a:spcPts val="200"/>
              </a:spcAft>
              <a:buNone/>
            </a:pPr>
            <a:r>
              <a:rPr lang="en-GB" sz="1100" dirty="0">
                <a:latin typeface="Arial" panose="020B0604020202020204" pitchFamily="34" charset="0"/>
                <a:cs typeface="Arial" panose="020B0604020202020204" pitchFamily="34" charset="0"/>
              </a:rPr>
              <a:t>40% of Bury respondents say that they felt anxious, similar to the GM average (41%)</a:t>
            </a:r>
          </a:p>
          <a:p>
            <a:pPr marL="0" indent="0" algn="just">
              <a:lnSpc>
                <a:spcPct val="100000"/>
              </a:lnSpc>
              <a:spcBef>
                <a:spcPts val="0"/>
              </a:spcBef>
              <a:spcAft>
                <a:spcPts val="200"/>
              </a:spcAft>
              <a:buNone/>
            </a:pPr>
            <a:r>
              <a:rPr lang="en-GB" sz="1100" dirty="0">
                <a:latin typeface="Arial" panose="020B0604020202020204" pitchFamily="34" charset="0"/>
                <a:cs typeface="Arial" panose="020B0604020202020204" pitchFamily="34" charset="0"/>
              </a:rPr>
              <a:t>18% of Bury respondents do not feel that things in their life are worthwhile, significantly higher than to the GM average (13%)</a:t>
            </a:r>
          </a:p>
          <a:p>
            <a:pPr algn="just">
              <a:lnSpc>
                <a:spcPct val="100000"/>
              </a:lnSpc>
              <a:spcBef>
                <a:spcPts val="0"/>
              </a:spcBef>
              <a:spcAft>
                <a:spcPts val="200"/>
              </a:spcAft>
            </a:pPr>
            <a:r>
              <a:rPr lang="en-GB" sz="1100" dirty="0">
                <a:latin typeface="Arial" panose="020B0604020202020204" pitchFamily="34" charset="0"/>
                <a:cs typeface="Arial" panose="020B0604020202020204" pitchFamily="34" charset="0"/>
              </a:rPr>
              <a:t>20% of Bury respondents report feeling ‘not at all happy’, in line with the GM average (17%)</a:t>
            </a:r>
          </a:p>
          <a:p>
            <a:pPr marL="0" indent="0" algn="just">
              <a:lnSpc>
                <a:spcPct val="100000"/>
              </a:lnSpc>
              <a:spcBef>
                <a:spcPts val="0"/>
              </a:spcBef>
              <a:spcAft>
                <a:spcPts val="200"/>
              </a:spcAft>
              <a:buNone/>
            </a:pPr>
            <a:r>
              <a:rPr lang="en-GB" sz="1100" dirty="0">
                <a:latin typeface="Arial" panose="020B0604020202020204" pitchFamily="34" charset="0"/>
                <a:cs typeface="Arial" panose="020B0604020202020204" pitchFamily="34" charset="0"/>
              </a:rPr>
              <a:t>6% of Bury respondents do not agree that they can look after their own health, in line with the GM average (4%), while 7% do not think that they know enough about their own health – the same as the GM average (7%)</a:t>
            </a:r>
          </a:p>
          <a:p>
            <a:pPr marL="0" indent="0" algn="just">
              <a:lnSpc>
                <a:spcPct val="100000"/>
              </a:lnSpc>
              <a:spcBef>
                <a:spcPts val="0"/>
              </a:spcBef>
              <a:spcAft>
                <a:spcPts val="200"/>
              </a:spcAft>
              <a:buNone/>
            </a:pPr>
            <a:r>
              <a:rPr lang="en-GB" sz="1100" dirty="0">
                <a:latin typeface="Arial" panose="020B0604020202020204" pitchFamily="34" charset="0"/>
                <a:cs typeface="Arial" panose="020B0604020202020204" pitchFamily="34" charset="0"/>
              </a:rPr>
              <a:t>68% of Bury respondents think they can get the right help if they need it, compared to the GM average (72%) and 95% say that they are involved in decisions about their own health, significantly higher than the GM average (90%)</a:t>
            </a:r>
          </a:p>
          <a:p>
            <a:pPr marL="0" indent="0" algn="just">
              <a:lnSpc>
                <a:spcPct val="100000"/>
              </a:lnSpc>
              <a:spcBef>
                <a:spcPts val="0"/>
              </a:spcBef>
              <a:spcAft>
                <a:spcPts val="200"/>
              </a:spcAft>
              <a:buNone/>
            </a:pPr>
            <a:endParaRPr lang="en-GB" sz="1100" b="1" dirty="0">
              <a:latin typeface="Arial" panose="020B0604020202020204" pitchFamily="34" charset="0"/>
              <a:cs typeface="Arial" panose="020B0604020202020204" pitchFamily="34" charset="0"/>
            </a:endParaRPr>
          </a:p>
          <a:p>
            <a:pPr algn="just">
              <a:lnSpc>
                <a:spcPct val="100000"/>
              </a:lnSpc>
              <a:spcBef>
                <a:spcPts val="0"/>
              </a:spcBef>
              <a:spcAft>
                <a:spcPts val="200"/>
              </a:spcAft>
            </a:pPr>
            <a:r>
              <a:rPr lang="en-GB" sz="1100" b="1" dirty="0">
                <a:solidFill>
                  <a:srgbClr val="009690"/>
                </a:solidFill>
                <a:latin typeface="Arial" panose="020B0604020202020204" pitchFamily="34" charset="0"/>
                <a:cs typeface="Arial" panose="020B0604020202020204" pitchFamily="34" charset="0"/>
              </a:rPr>
              <a:t>Digital Inclusion: </a:t>
            </a:r>
          </a:p>
          <a:p>
            <a:pPr algn="just">
              <a:lnSpc>
                <a:spcPct val="100000"/>
              </a:lnSpc>
              <a:spcBef>
                <a:spcPts val="0"/>
              </a:spcBef>
              <a:spcAft>
                <a:spcPts val="200"/>
              </a:spcAft>
            </a:pPr>
            <a:r>
              <a:rPr lang="en-GB" sz="1100" dirty="0">
                <a:latin typeface="Arial" panose="020B0604020202020204" pitchFamily="34" charset="0"/>
                <a:cs typeface="Arial" panose="020B0604020202020204" pitchFamily="34" charset="0"/>
              </a:rPr>
              <a:t>32% of Bury respondents have experienced some form of digital exclusion, compared to the GM average (38%)</a:t>
            </a:r>
          </a:p>
          <a:p>
            <a:pPr algn="just">
              <a:lnSpc>
                <a:spcPct val="100000"/>
              </a:lnSpc>
              <a:spcBef>
                <a:spcPts val="0"/>
              </a:spcBef>
              <a:spcAft>
                <a:spcPts val="200"/>
              </a:spcAft>
            </a:pPr>
            <a:r>
              <a:rPr lang="en-GB" sz="1100" dirty="0">
                <a:latin typeface="Arial" panose="020B0604020202020204" pitchFamily="34" charset="0"/>
                <a:cs typeface="Arial" panose="020B0604020202020204" pitchFamily="34" charset="0"/>
              </a:rPr>
              <a:t>13% of respondents in Bury are not confident, or live with someone who is not confident in using digital services online, the same as the GM average (16%)</a:t>
            </a:r>
          </a:p>
          <a:p>
            <a:pPr marL="0" indent="0" algn="just">
              <a:lnSpc>
                <a:spcPct val="100000"/>
              </a:lnSpc>
              <a:spcBef>
                <a:spcPts val="0"/>
              </a:spcBef>
              <a:spcAft>
                <a:spcPts val="200"/>
              </a:spcAft>
              <a:buNone/>
            </a:pPr>
            <a:endParaRPr lang="en-GB" sz="1100" b="1" dirty="0">
              <a:latin typeface="Arial" panose="020B0604020202020204" pitchFamily="34" charset="0"/>
              <a:cs typeface="Arial" panose="020B0604020202020204" pitchFamily="34" charset="0"/>
            </a:endParaRPr>
          </a:p>
          <a:p>
            <a:pPr marL="0" indent="0" algn="just">
              <a:lnSpc>
                <a:spcPct val="100000"/>
              </a:lnSpc>
              <a:spcBef>
                <a:spcPts val="0"/>
              </a:spcBef>
              <a:spcAft>
                <a:spcPts val="200"/>
              </a:spcAft>
              <a:buNone/>
            </a:pPr>
            <a:endParaRPr lang="en-GB" sz="1100" b="1" dirty="0">
              <a:latin typeface="Arial" panose="020B0604020202020204" pitchFamily="34" charset="0"/>
              <a:cs typeface="Arial" panose="020B0604020202020204" pitchFamily="34" charset="0"/>
            </a:endParaRPr>
          </a:p>
          <a:p>
            <a:pPr algn="just">
              <a:lnSpc>
                <a:spcPct val="100000"/>
              </a:lnSpc>
              <a:spcBef>
                <a:spcPts val="0"/>
              </a:spcBef>
              <a:spcAft>
                <a:spcPts val="200"/>
              </a:spcAft>
            </a:pPr>
            <a:endParaRPr lang="en-GB" sz="1100" dirty="0">
              <a:latin typeface="Arial" panose="020B0604020202020204" pitchFamily="34" charset="0"/>
              <a:cs typeface="Arial" panose="020B0604020202020204" pitchFamily="34" charset="0"/>
            </a:endParaRPr>
          </a:p>
          <a:p>
            <a:pPr algn="just">
              <a:lnSpc>
                <a:spcPct val="100000"/>
              </a:lnSpc>
              <a:spcBef>
                <a:spcPts val="0"/>
              </a:spcBef>
              <a:spcAft>
                <a:spcPts val="200"/>
              </a:spcAft>
            </a:pPr>
            <a:endParaRPr lang="en-GB" sz="1100" dirty="0">
              <a:latin typeface="Arial" panose="020B0604020202020204" pitchFamily="34" charset="0"/>
              <a:cs typeface="Arial" panose="020B0604020202020204" pitchFamily="34" charset="0"/>
            </a:endParaRPr>
          </a:p>
          <a:p>
            <a:pPr algn="just">
              <a:lnSpc>
                <a:spcPct val="100000"/>
              </a:lnSpc>
              <a:spcBef>
                <a:spcPts val="0"/>
              </a:spcBef>
              <a:spcAft>
                <a:spcPts val="200"/>
              </a:spcAft>
            </a:pPr>
            <a:endParaRPr lang="en-GB" sz="1100" dirty="0">
              <a:latin typeface="Arial" panose="020B0604020202020204" pitchFamily="34" charset="0"/>
              <a:cs typeface="Arial" panose="020B0604020202020204" pitchFamily="34" charset="0"/>
            </a:endParaRPr>
          </a:p>
          <a:p>
            <a:pPr algn="just">
              <a:lnSpc>
                <a:spcPct val="100000"/>
              </a:lnSpc>
              <a:spcBef>
                <a:spcPts val="0"/>
              </a:spcBef>
              <a:spcAft>
                <a:spcPts val="200"/>
              </a:spcAft>
            </a:pPr>
            <a:endParaRPr lang="en-GB" sz="1100" dirty="0">
              <a:latin typeface="Arial" panose="020B0604020202020204" pitchFamily="34" charset="0"/>
              <a:cs typeface="Arial" panose="020B0604020202020204" pitchFamily="34" charset="0"/>
            </a:endParaRPr>
          </a:p>
          <a:p>
            <a:pPr marL="0" indent="0" algn="just">
              <a:lnSpc>
                <a:spcPct val="100000"/>
              </a:lnSpc>
              <a:spcBef>
                <a:spcPts val="0"/>
              </a:spcBef>
              <a:spcAft>
                <a:spcPts val="200"/>
              </a:spcAft>
              <a:buNone/>
            </a:pPr>
            <a:endParaRPr lang="en-GB" sz="1100" b="1" dirty="0">
              <a:latin typeface="Arial" panose="020B0604020202020204" pitchFamily="34" charset="0"/>
              <a:cs typeface="Arial" panose="020B0604020202020204" pitchFamily="34" charset="0"/>
            </a:endParaRPr>
          </a:p>
          <a:p>
            <a:pPr marL="0" indent="0" algn="just">
              <a:lnSpc>
                <a:spcPct val="100000"/>
              </a:lnSpc>
              <a:spcBef>
                <a:spcPts val="0"/>
              </a:spcBef>
              <a:spcAft>
                <a:spcPts val="200"/>
              </a:spcAft>
              <a:buNone/>
            </a:pPr>
            <a:endParaRPr lang="en-GB" sz="1100" b="1" dirty="0">
              <a:latin typeface="Arial" panose="020B0604020202020204" pitchFamily="34" charset="0"/>
              <a:cs typeface="Arial" panose="020B0604020202020204" pitchFamily="34" charset="0"/>
            </a:endParaRPr>
          </a:p>
          <a:p>
            <a:pPr marL="0" indent="0" algn="just">
              <a:lnSpc>
                <a:spcPct val="100000"/>
              </a:lnSpc>
              <a:spcBef>
                <a:spcPts val="0"/>
              </a:spcBef>
              <a:spcAft>
                <a:spcPts val="200"/>
              </a:spcAft>
              <a:buNone/>
            </a:pPr>
            <a:endParaRPr lang="en-GB" sz="1100" b="1" dirty="0">
              <a:latin typeface="Arial" panose="020B0604020202020204" pitchFamily="34" charset="0"/>
              <a:cs typeface="Arial" panose="020B0604020202020204" pitchFamily="34" charset="0"/>
            </a:endParaRPr>
          </a:p>
          <a:p>
            <a:pPr marL="0" indent="0" algn="just">
              <a:lnSpc>
                <a:spcPct val="100000"/>
              </a:lnSpc>
              <a:spcBef>
                <a:spcPts val="0"/>
              </a:spcBef>
              <a:spcAft>
                <a:spcPts val="200"/>
              </a:spcAft>
              <a:buNone/>
            </a:pPr>
            <a:endParaRPr lang="en-GB" sz="1100" dirty="0">
              <a:latin typeface="Arial" panose="020B0604020202020204" pitchFamily="34" charset="0"/>
              <a:cs typeface="Arial" panose="020B0604020202020204" pitchFamily="34" charset="0"/>
            </a:endParaRPr>
          </a:p>
          <a:p>
            <a:pPr marL="0" indent="0" algn="just">
              <a:lnSpc>
                <a:spcPct val="100000"/>
              </a:lnSpc>
              <a:spcBef>
                <a:spcPts val="0"/>
              </a:spcBef>
              <a:spcAft>
                <a:spcPts val="200"/>
              </a:spcAft>
              <a:buNone/>
            </a:pPr>
            <a:endParaRPr lang="en-GB" sz="1100" strike="sngStrike" dirty="0">
              <a:latin typeface="Arial" panose="020B0604020202020204" pitchFamily="34" charset="0"/>
              <a:cs typeface="Arial" panose="020B0604020202020204" pitchFamily="34" charset="0"/>
            </a:endParaRPr>
          </a:p>
          <a:p>
            <a:pPr algn="just">
              <a:lnSpc>
                <a:spcPct val="100000"/>
              </a:lnSpc>
              <a:spcBef>
                <a:spcPts val="0"/>
              </a:spcBef>
              <a:spcAft>
                <a:spcPts val="200"/>
              </a:spcAft>
            </a:pPr>
            <a:endParaRPr lang="en-GB" sz="1100" dirty="0">
              <a:latin typeface="Arial" panose="020B0604020202020204" pitchFamily="34" charset="0"/>
              <a:cs typeface="Arial" panose="020B0604020202020204" pitchFamily="34" charset="0"/>
            </a:endParaRPr>
          </a:p>
          <a:p>
            <a:pPr algn="just">
              <a:lnSpc>
                <a:spcPct val="100000"/>
              </a:lnSpc>
              <a:spcBef>
                <a:spcPts val="0"/>
              </a:spcBef>
              <a:spcAft>
                <a:spcPts val="200"/>
              </a:spcAft>
            </a:pPr>
            <a:endParaRPr lang="en-GB" sz="1100" b="1" dirty="0">
              <a:latin typeface="Arial" panose="020B0604020202020204" pitchFamily="34" charset="0"/>
              <a:cs typeface="Arial" panose="020B0604020202020204" pitchFamily="34" charset="0"/>
            </a:endParaRPr>
          </a:p>
          <a:p>
            <a:pPr algn="just">
              <a:lnSpc>
                <a:spcPct val="100000"/>
              </a:lnSpc>
              <a:spcBef>
                <a:spcPts val="0"/>
              </a:spcBef>
              <a:spcAft>
                <a:spcPts val="200"/>
              </a:spcAft>
            </a:pPr>
            <a:endParaRPr lang="en-GB" sz="1100" b="1" dirty="0">
              <a:latin typeface="Arial" panose="020B0604020202020204" pitchFamily="34" charset="0"/>
              <a:cs typeface="Arial" panose="020B0604020202020204" pitchFamily="34" charset="0"/>
            </a:endParaRPr>
          </a:p>
        </p:txBody>
      </p:sp>
      <p:sp>
        <p:nvSpPr>
          <p:cNvPr id="6" name="Slide Number Placeholder 4">
            <a:extLst>
              <a:ext uri="{FF2B5EF4-FFF2-40B4-BE49-F238E27FC236}">
                <a16:creationId xmlns:a16="http://schemas.microsoft.com/office/drawing/2014/main" id="{6951A96D-E69B-47FB-8BA0-9F7EA5D27EDF}"/>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82</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03705488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a:extLst>
              <a:ext uri="{FF2B5EF4-FFF2-40B4-BE49-F238E27FC236}">
                <a16:creationId xmlns:a16="http://schemas.microsoft.com/office/drawing/2014/main" id="{B3D0A8B9-C5A0-4A2A-87D4-2A257AA1A209}"/>
              </a:ext>
            </a:extLst>
          </p:cNvPr>
          <p:cNvSpPr>
            <a:spLocks noGrp="1"/>
          </p:cNvSpPr>
          <p:nvPr>
            <p:ph type="title"/>
          </p:nvPr>
        </p:nvSpPr>
        <p:spPr>
          <a:xfrm>
            <a:off x="508979" y="249274"/>
            <a:ext cx="10515600" cy="586800"/>
          </a:xfrm>
        </p:spPr>
        <p:txBody>
          <a:bodyPr vert="horz" lIns="91440" tIns="45720" rIns="91440" bIns="45720" rtlCol="0" anchor="ctr">
            <a:noAutofit/>
          </a:bodyPr>
          <a:lstStyle/>
          <a:p>
            <a:r>
              <a:rPr lang="en-GB" sz="1800" b="1" dirty="0">
                <a:latin typeface="Arial" panose="020B0604020202020204" pitchFamily="34" charset="0"/>
                <a:cs typeface="Arial" panose="020B0604020202020204" pitchFamily="34" charset="0"/>
              </a:rPr>
              <a:t>Manchester</a:t>
            </a:r>
          </a:p>
        </p:txBody>
      </p:sp>
      <p:sp>
        <p:nvSpPr>
          <p:cNvPr id="34" name="Content Placeholder 33">
            <a:extLst>
              <a:ext uri="{FF2B5EF4-FFF2-40B4-BE49-F238E27FC236}">
                <a16:creationId xmlns:a16="http://schemas.microsoft.com/office/drawing/2014/main" id="{602761E3-47A4-467C-9BCF-2F8D7DA46A04}"/>
              </a:ext>
            </a:extLst>
          </p:cNvPr>
          <p:cNvSpPr>
            <a:spLocks noGrp="1"/>
          </p:cNvSpPr>
          <p:nvPr>
            <p:ph type="body" sz="quarter" idx="11"/>
          </p:nvPr>
        </p:nvSpPr>
        <p:spPr>
          <a:xfrm>
            <a:off x="587087" y="658271"/>
            <a:ext cx="11017826" cy="6156622"/>
          </a:xfrm>
        </p:spPr>
        <p:txBody>
          <a:bodyPr vert="horz" wrap="square" lIns="0" tIns="0" rIns="0" bIns="46800" rtlCol="0" anchor="t">
            <a:spAutoFit/>
          </a:bodyPr>
          <a:lstStyle/>
          <a:p>
            <a:pPr marL="0" indent="0" algn="just">
              <a:lnSpc>
                <a:spcPct val="100000"/>
              </a:lnSpc>
              <a:spcBef>
                <a:spcPts val="0"/>
              </a:spcBef>
              <a:spcAft>
                <a:spcPts val="200"/>
              </a:spcAft>
              <a:buNone/>
            </a:pPr>
            <a:r>
              <a:rPr lang="en-GB" sz="1100" b="1" dirty="0">
                <a:solidFill>
                  <a:srgbClr val="009690"/>
                </a:solidFill>
                <a:latin typeface="Arial" panose="020B0604020202020204" pitchFamily="34" charset="0"/>
                <a:cs typeface="Arial" panose="020B0604020202020204" pitchFamily="34" charset="0"/>
              </a:rPr>
              <a:t>Cost of Living</a:t>
            </a:r>
            <a:r>
              <a:rPr lang="en-GB" sz="1100" b="1" dirty="0">
                <a:latin typeface="Arial" panose="020B0604020202020204" pitchFamily="34" charset="0"/>
                <a:cs typeface="Arial" panose="020B0604020202020204" pitchFamily="34" charset="0"/>
              </a:rPr>
              <a:t>:</a:t>
            </a:r>
          </a:p>
          <a:p>
            <a:pPr algn="just">
              <a:lnSpc>
                <a:spcPct val="100000"/>
              </a:lnSpc>
              <a:spcBef>
                <a:spcPts val="0"/>
              </a:spcBef>
              <a:spcAft>
                <a:spcPts val="200"/>
              </a:spcAft>
            </a:pPr>
            <a:r>
              <a:rPr lang="en-GB" sz="1100" dirty="0">
                <a:latin typeface="Arial" panose="020B0604020202020204" pitchFamily="34" charset="0"/>
                <a:cs typeface="Arial" panose="020B0604020202020204" pitchFamily="34" charset="0"/>
              </a:rPr>
              <a:t>77% of Manchester respondents are ‘very’ or ‘somewhat’ worried about the rising costs of living, significantly higher than the GM average (71%)</a:t>
            </a:r>
          </a:p>
          <a:p>
            <a:pPr algn="just">
              <a:lnSpc>
                <a:spcPct val="100000"/>
              </a:lnSpc>
              <a:spcBef>
                <a:spcPts val="0"/>
              </a:spcBef>
              <a:spcAft>
                <a:spcPts val="200"/>
              </a:spcAft>
            </a:pPr>
            <a:r>
              <a:rPr lang="en-GB" sz="1100" dirty="0">
                <a:latin typeface="Arial" panose="020B0604020202020204" pitchFamily="34" charset="0"/>
                <a:cs typeface="Arial" panose="020B0604020202020204" pitchFamily="34" charset="0"/>
              </a:rPr>
              <a:t>76% of Manchester respondents say that their cost of living has increased in the last month, the same as the GM average (76%)</a:t>
            </a:r>
          </a:p>
          <a:p>
            <a:pPr algn="just">
              <a:lnSpc>
                <a:spcPct val="100000"/>
              </a:lnSpc>
              <a:spcBef>
                <a:spcPts val="0"/>
              </a:spcBef>
              <a:spcAft>
                <a:spcPts val="200"/>
              </a:spcAft>
            </a:pPr>
            <a:r>
              <a:rPr lang="en-GB" sz="1100" dirty="0">
                <a:latin typeface="Arial" panose="020B0604020202020204" pitchFamily="34" charset="0"/>
                <a:cs typeface="Arial" panose="020B0604020202020204" pitchFamily="34" charset="0"/>
              </a:rPr>
              <a:t>Over 2 in 5 (44%)  respondents in Manchester say that they will not be able to save any money in the next 12 months, compared to the GM average (42%)</a:t>
            </a:r>
          </a:p>
          <a:p>
            <a:pPr algn="just">
              <a:lnSpc>
                <a:spcPct val="100000"/>
              </a:lnSpc>
              <a:spcBef>
                <a:spcPts val="0"/>
              </a:spcBef>
              <a:spcAft>
                <a:spcPts val="200"/>
              </a:spcAft>
            </a:pPr>
            <a:r>
              <a:rPr lang="en-GB" sz="1100" dirty="0">
                <a:latin typeface="Arial" panose="020B0604020202020204" pitchFamily="34" charset="0"/>
                <a:cs typeface="Arial" panose="020B0604020202020204" pitchFamily="34" charset="0"/>
              </a:rPr>
              <a:t>57% of respondents in Manchester say that it is difficult to afford their energy costs, compared to the GM average (54%), with 48% finding it difficult to afford their rent or mortgage costs, compared to the GM average (43%)</a:t>
            </a:r>
          </a:p>
          <a:p>
            <a:pPr algn="just">
              <a:lnSpc>
                <a:spcPct val="100000"/>
              </a:lnSpc>
              <a:spcBef>
                <a:spcPts val="0"/>
              </a:spcBef>
              <a:spcAft>
                <a:spcPts val="200"/>
              </a:spcAft>
            </a:pPr>
            <a:r>
              <a:rPr lang="en-GB" sz="1100" dirty="0">
                <a:latin typeface="Arial" panose="020B0604020202020204" pitchFamily="34" charset="0"/>
                <a:cs typeface="Arial" panose="020B0604020202020204" pitchFamily="34" charset="0"/>
              </a:rPr>
              <a:t>Nearly 1 in 5 (18%) respondents in Manchester say that they often worry whether their food will run out before they get money to buy more, significantly higher than the GM average (14%)</a:t>
            </a:r>
          </a:p>
          <a:p>
            <a:pPr algn="just">
              <a:lnSpc>
                <a:spcPct val="100000"/>
              </a:lnSpc>
              <a:spcBef>
                <a:spcPts val="0"/>
              </a:spcBef>
              <a:spcAft>
                <a:spcPts val="200"/>
              </a:spcAft>
            </a:pPr>
            <a:r>
              <a:rPr lang="en-GB" sz="1100" dirty="0">
                <a:latin typeface="Arial" panose="020B0604020202020204" pitchFamily="34" charset="0"/>
                <a:cs typeface="Arial" panose="020B0604020202020204" pitchFamily="34" charset="0"/>
              </a:rPr>
              <a:t>18% of Manchester respondents say that they often can’t afford to eat balanced meals , higher than the GM average (14%)</a:t>
            </a:r>
          </a:p>
          <a:p>
            <a:pPr algn="just">
              <a:lnSpc>
                <a:spcPct val="100000"/>
              </a:lnSpc>
              <a:spcBef>
                <a:spcPts val="0"/>
              </a:spcBef>
              <a:spcAft>
                <a:spcPts val="200"/>
              </a:spcAft>
            </a:pPr>
            <a:endParaRPr lang="en-GB" sz="1100" b="1" dirty="0">
              <a:latin typeface="Arial" panose="020B0604020202020204" pitchFamily="34" charset="0"/>
              <a:cs typeface="Arial" panose="020B0604020202020204" pitchFamily="34" charset="0"/>
            </a:endParaRPr>
          </a:p>
          <a:p>
            <a:pPr algn="just">
              <a:lnSpc>
                <a:spcPct val="100000"/>
              </a:lnSpc>
              <a:spcBef>
                <a:spcPts val="0"/>
              </a:spcBef>
              <a:spcAft>
                <a:spcPts val="200"/>
              </a:spcAft>
            </a:pPr>
            <a:r>
              <a:rPr lang="en-GB" sz="1100" b="1" dirty="0">
                <a:solidFill>
                  <a:srgbClr val="009690"/>
                </a:solidFill>
                <a:latin typeface="Arial" panose="020B0604020202020204" pitchFamily="34" charset="0"/>
                <a:cs typeface="Arial" panose="020B0604020202020204" pitchFamily="34" charset="0"/>
              </a:rPr>
              <a:t>Wellbeing: </a:t>
            </a:r>
          </a:p>
          <a:p>
            <a:pPr marL="0" indent="0" algn="just">
              <a:lnSpc>
                <a:spcPct val="100000"/>
              </a:lnSpc>
              <a:spcBef>
                <a:spcPts val="0"/>
              </a:spcBef>
              <a:spcAft>
                <a:spcPts val="200"/>
              </a:spcAft>
              <a:buNone/>
            </a:pPr>
            <a:r>
              <a:rPr lang="en-GB" sz="1100" dirty="0">
                <a:latin typeface="Arial" panose="020B0604020202020204" pitchFamily="34" charset="0"/>
                <a:cs typeface="Arial" panose="020B0604020202020204" pitchFamily="34" charset="0"/>
              </a:rPr>
              <a:t>18% of Manchester respondents are dissatisfied with their life nowadays, in line with the GM average (16%)</a:t>
            </a:r>
          </a:p>
          <a:p>
            <a:pPr marL="0" indent="0" algn="just">
              <a:lnSpc>
                <a:spcPct val="100000"/>
              </a:lnSpc>
              <a:spcBef>
                <a:spcPts val="0"/>
              </a:spcBef>
              <a:spcAft>
                <a:spcPts val="200"/>
              </a:spcAft>
              <a:buNone/>
            </a:pPr>
            <a:r>
              <a:rPr lang="en-GB" sz="1100" dirty="0">
                <a:latin typeface="Arial" panose="020B0604020202020204" pitchFamily="34" charset="0"/>
                <a:cs typeface="Arial" panose="020B0604020202020204" pitchFamily="34" charset="0"/>
              </a:rPr>
              <a:t>Over 2 in 5 (46%) say that they felt anxious, significantly higher than the GM average (41%)</a:t>
            </a:r>
          </a:p>
          <a:p>
            <a:pPr marL="0" indent="0" algn="just">
              <a:lnSpc>
                <a:spcPct val="100000"/>
              </a:lnSpc>
              <a:spcBef>
                <a:spcPts val="0"/>
              </a:spcBef>
              <a:spcAft>
                <a:spcPts val="200"/>
              </a:spcAft>
              <a:buNone/>
            </a:pPr>
            <a:r>
              <a:rPr lang="en-GB" sz="1100" dirty="0">
                <a:latin typeface="Arial" panose="020B0604020202020204" pitchFamily="34" charset="0"/>
                <a:cs typeface="Arial" panose="020B0604020202020204" pitchFamily="34" charset="0"/>
              </a:rPr>
              <a:t>16% of Manchester respondents do not feel that things in their life are worthwhile, in line with the GM average (13%)</a:t>
            </a:r>
          </a:p>
          <a:p>
            <a:pPr algn="just">
              <a:lnSpc>
                <a:spcPct val="100000"/>
              </a:lnSpc>
              <a:spcBef>
                <a:spcPts val="0"/>
              </a:spcBef>
              <a:spcAft>
                <a:spcPts val="200"/>
              </a:spcAft>
            </a:pPr>
            <a:r>
              <a:rPr lang="en-GB" sz="1100" dirty="0">
                <a:latin typeface="Arial" panose="020B0604020202020204" pitchFamily="34" charset="0"/>
                <a:cs typeface="Arial" panose="020B0604020202020204" pitchFamily="34" charset="0"/>
              </a:rPr>
              <a:t>17% of Manchester respondents report feeling ‘not at all happy’, the same as the GM average (17%)</a:t>
            </a:r>
          </a:p>
          <a:p>
            <a:pPr algn="just">
              <a:lnSpc>
                <a:spcPct val="100000"/>
              </a:lnSpc>
              <a:spcBef>
                <a:spcPts val="0"/>
              </a:spcBef>
              <a:spcAft>
                <a:spcPts val="200"/>
              </a:spcAft>
            </a:pPr>
            <a:r>
              <a:rPr lang="en-GB" sz="1100" dirty="0">
                <a:latin typeface="Arial" panose="020B0604020202020204" pitchFamily="34" charset="0"/>
                <a:cs typeface="Arial" panose="020B0604020202020204" pitchFamily="34" charset="0"/>
              </a:rPr>
              <a:t>5% of respondents in Manchester do not think that they can look after their own health, in line with the GM average (4%), while 7% of Manchester respondents say that they do not know enough about their own health, the same as the GM average (7%)</a:t>
            </a:r>
          </a:p>
          <a:p>
            <a:pPr algn="just">
              <a:lnSpc>
                <a:spcPct val="100000"/>
              </a:lnSpc>
              <a:spcBef>
                <a:spcPts val="0"/>
              </a:spcBef>
              <a:spcAft>
                <a:spcPts val="200"/>
              </a:spcAft>
            </a:pPr>
            <a:r>
              <a:rPr lang="en-GB" sz="1100" dirty="0">
                <a:latin typeface="Arial" panose="020B0604020202020204" pitchFamily="34" charset="0"/>
                <a:cs typeface="Arial" panose="020B0604020202020204" pitchFamily="34" charset="0"/>
              </a:rPr>
              <a:t>71% of Manchester respondents think that they can get the right help if they need it, similar to the GM average (72%), with 88% of respondents saying that they are not involved in decisions about themselves, compared to the GM average (90%)</a:t>
            </a:r>
          </a:p>
          <a:p>
            <a:pPr algn="just">
              <a:lnSpc>
                <a:spcPct val="100000"/>
              </a:lnSpc>
              <a:spcBef>
                <a:spcPts val="0"/>
              </a:spcBef>
              <a:spcAft>
                <a:spcPts val="200"/>
              </a:spcAft>
            </a:pPr>
            <a:endParaRPr lang="en-GB" sz="1100" dirty="0">
              <a:latin typeface="Arial" panose="020B0604020202020204" pitchFamily="34" charset="0"/>
              <a:cs typeface="Arial" panose="020B0604020202020204" pitchFamily="34" charset="0"/>
            </a:endParaRPr>
          </a:p>
          <a:p>
            <a:pPr algn="just">
              <a:lnSpc>
                <a:spcPct val="100000"/>
              </a:lnSpc>
              <a:spcBef>
                <a:spcPts val="0"/>
              </a:spcBef>
              <a:spcAft>
                <a:spcPts val="200"/>
              </a:spcAft>
            </a:pPr>
            <a:r>
              <a:rPr lang="en-GB" sz="1100" b="1" dirty="0">
                <a:solidFill>
                  <a:srgbClr val="009690"/>
                </a:solidFill>
                <a:latin typeface="Arial" panose="020B0604020202020204" pitchFamily="34" charset="0"/>
                <a:cs typeface="Arial" panose="020B0604020202020204" pitchFamily="34" charset="0"/>
              </a:rPr>
              <a:t>Digital inclusion:</a:t>
            </a:r>
          </a:p>
          <a:p>
            <a:pPr algn="just">
              <a:lnSpc>
                <a:spcPct val="100000"/>
              </a:lnSpc>
              <a:spcBef>
                <a:spcPts val="0"/>
              </a:spcBef>
              <a:spcAft>
                <a:spcPts val="200"/>
              </a:spcAft>
            </a:pPr>
            <a:r>
              <a:rPr lang="en-GB" sz="1100" dirty="0">
                <a:latin typeface="Arial" panose="020B0604020202020204" pitchFamily="34" charset="0"/>
                <a:cs typeface="Arial" panose="020B0604020202020204" pitchFamily="34" charset="0"/>
              </a:rPr>
              <a:t>Over a third (37%) of households in Manchester have experienced some form of digital exclusion, similar to the GM average (38%)</a:t>
            </a:r>
          </a:p>
          <a:p>
            <a:pPr algn="just">
              <a:lnSpc>
                <a:spcPct val="100000"/>
              </a:lnSpc>
              <a:spcBef>
                <a:spcPts val="0"/>
              </a:spcBef>
              <a:spcAft>
                <a:spcPts val="200"/>
              </a:spcAft>
            </a:pPr>
            <a:r>
              <a:rPr lang="en-GB" sz="1100" dirty="0">
                <a:latin typeface="Arial" panose="020B0604020202020204" pitchFamily="34" charset="0"/>
                <a:cs typeface="Arial" panose="020B0604020202020204" pitchFamily="34" charset="0"/>
              </a:rPr>
              <a:t>16% of respondents in Manchester are not confident in using digital services online, or live with someone who is not confident compared to the GM average (16%)</a:t>
            </a:r>
          </a:p>
          <a:p>
            <a:pPr algn="just">
              <a:lnSpc>
                <a:spcPct val="100000"/>
              </a:lnSpc>
              <a:spcBef>
                <a:spcPts val="0"/>
              </a:spcBef>
              <a:spcAft>
                <a:spcPts val="200"/>
              </a:spcAft>
            </a:pPr>
            <a:endParaRPr lang="en-GB" sz="1100" dirty="0">
              <a:latin typeface="Arial" panose="020B0604020202020204" pitchFamily="34" charset="0"/>
              <a:cs typeface="Arial" panose="020B0604020202020204" pitchFamily="34" charset="0"/>
            </a:endParaRPr>
          </a:p>
          <a:p>
            <a:pPr algn="just">
              <a:lnSpc>
                <a:spcPct val="100000"/>
              </a:lnSpc>
              <a:spcBef>
                <a:spcPts val="0"/>
              </a:spcBef>
              <a:spcAft>
                <a:spcPts val="200"/>
              </a:spcAft>
            </a:pPr>
            <a:endParaRPr lang="en-GB" sz="1100" dirty="0">
              <a:latin typeface="Arial" panose="020B0604020202020204" pitchFamily="34" charset="0"/>
              <a:cs typeface="Arial" panose="020B0604020202020204" pitchFamily="34" charset="0"/>
            </a:endParaRPr>
          </a:p>
          <a:p>
            <a:pPr algn="just">
              <a:lnSpc>
                <a:spcPct val="100000"/>
              </a:lnSpc>
              <a:spcBef>
                <a:spcPts val="0"/>
              </a:spcBef>
              <a:spcAft>
                <a:spcPts val="200"/>
              </a:spcAft>
            </a:pPr>
            <a:endParaRPr lang="en-GB" sz="1100" dirty="0">
              <a:latin typeface="Arial" panose="020B0604020202020204" pitchFamily="34" charset="0"/>
              <a:cs typeface="Arial" panose="020B0604020202020204" pitchFamily="34" charset="0"/>
            </a:endParaRPr>
          </a:p>
          <a:p>
            <a:pPr marL="0" indent="0" algn="just">
              <a:lnSpc>
                <a:spcPct val="100000"/>
              </a:lnSpc>
              <a:spcBef>
                <a:spcPts val="0"/>
              </a:spcBef>
              <a:spcAft>
                <a:spcPts val="200"/>
              </a:spcAft>
              <a:buNone/>
            </a:pPr>
            <a:endParaRPr lang="en-GB" sz="1100" b="1" dirty="0">
              <a:latin typeface="Arial" panose="020B0604020202020204" pitchFamily="34" charset="0"/>
              <a:cs typeface="Arial" panose="020B0604020202020204" pitchFamily="34" charset="0"/>
            </a:endParaRPr>
          </a:p>
          <a:p>
            <a:pPr marL="0" indent="0" algn="just">
              <a:lnSpc>
                <a:spcPct val="100000"/>
              </a:lnSpc>
              <a:spcBef>
                <a:spcPts val="0"/>
              </a:spcBef>
              <a:spcAft>
                <a:spcPts val="200"/>
              </a:spcAft>
              <a:buNone/>
            </a:pPr>
            <a:endParaRPr lang="en-GB" sz="1100" b="1" dirty="0">
              <a:latin typeface="Arial" panose="020B0604020202020204" pitchFamily="34" charset="0"/>
              <a:cs typeface="Arial" panose="020B0604020202020204" pitchFamily="34" charset="0"/>
            </a:endParaRPr>
          </a:p>
          <a:p>
            <a:pPr marL="0" indent="0" algn="just">
              <a:lnSpc>
                <a:spcPct val="100000"/>
              </a:lnSpc>
              <a:spcBef>
                <a:spcPts val="0"/>
              </a:spcBef>
              <a:spcAft>
                <a:spcPts val="200"/>
              </a:spcAft>
              <a:buNone/>
            </a:pPr>
            <a:endParaRPr lang="en-GB" sz="1100" b="1" dirty="0">
              <a:latin typeface="Arial" panose="020B0604020202020204" pitchFamily="34" charset="0"/>
              <a:cs typeface="Arial" panose="020B0604020202020204" pitchFamily="34" charset="0"/>
            </a:endParaRPr>
          </a:p>
          <a:p>
            <a:pPr marL="0" indent="0" algn="just">
              <a:lnSpc>
                <a:spcPct val="100000"/>
              </a:lnSpc>
              <a:spcBef>
                <a:spcPts val="0"/>
              </a:spcBef>
              <a:spcAft>
                <a:spcPts val="200"/>
              </a:spcAft>
              <a:buNone/>
            </a:pPr>
            <a:endParaRPr lang="en-GB" sz="1100" b="1" dirty="0">
              <a:latin typeface="Arial" panose="020B0604020202020204" pitchFamily="34" charset="0"/>
              <a:cs typeface="Arial" panose="020B0604020202020204" pitchFamily="34" charset="0"/>
            </a:endParaRPr>
          </a:p>
          <a:p>
            <a:pPr marL="0" indent="0" algn="just">
              <a:lnSpc>
                <a:spcPct val="100000"/>
              </a:lnSpc>
              <a:spcBef>
                <a:spcPts val="0"/>
              </a:spcBef>
              <a:spcAft>
                <a:spcPts val="200"/>
              </a:spcAft>
              <a:buNone/>
            </a:pPr>
            <a:endParaRPr lang="en-GB" sz="1100" b="1" dirty="0">
              <a:latin typeface="Arial" panose="020B0604020202020204" pitchFamily="34" charset="0"/>
              <a:cs typeface="Arial" panose="020B0604020202020204" pitchFamily="34" charset="0"/>
            </a:endParaRPr>
          </a:p>
          <a:p>
            <a:pPr marL="0" indent="0" algn="just">
              <a:lnSpc>
                <a:spcPct val="100000"/>
              </a:lnSpc>
              <a:spcBef>
                <a:spcPts val="0"/>
              </a:spcBef>
              <a:spcAft>
                <a:spcPts val="200"/>
              </a:spcAft>
              <a:buNone/>
            </a:pPr>
            <a:endParaRPr lang="en-GB" sz="1100" dirty="0">
              <a:latin typeface="Arial" panose="020B0604020202020204" pitchFamily="34" charset="0"/>
              <a:cs typeface="Arial" panose="020B0604020202020204" pitchFamily="34" charset="0"/>
            </a:endParaRPr>
          </a:p>
        </p:txBody>
      </p:sp>
      <p:sp>
        <p:nvSpPr>
          <p:cNvPr id="6" name="Slide Number Placeholder 4">
            <a:extLst>
              <a:ext uri="{FF2B5EF4-FFF2-40B4-BE49-F238E27FC236}">
                <a16:creationId xmlns:a16="http://schemas.microsoft.com/office/drawing/2014/main" id="{BFFF8AB4-989A-4103-B534-13816C746F06}"/>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83</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96307811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a:extLst>
              <a:ext uri="{FF2B5EF4-FFF2-40B4-BE49-F238E27FC236}">
                <a16:creationId xmlns:a16="http://schemas.microsoft.com/office/drawing/2014/main" id="{B3D0A8B9-C5A0-4A2A-87D4-2A257AA1A209}"/>
              </a:ext>
            </a:extLst>
          </p:cNvPr>
          <p:cNvSpPr>
            <a:spLocks noGrp="1"/>
          </p:cNvSpPr>
          <p:nvPr>
            <p:ph type="title"/>
          </p:nvPr>
        </p:nvSpPr>
        <p:spPr>
          <a:xfrm>
            <a:off x="508977" y="211380"/>
            <a:ext cx="10515600" cy="586800"/>
          </a:xfrm>
        </p:spPr>
        <p:txBody>
          <a:bodyPr vert="horz" lIns="91440" tIns="45720" rIns="91440" bIns="45720" rtlCol="0" anchor="ctr">
            <a:noAutofit/>
          </a:bodyPr>
          <a:lstStyle/>
          <a:p>
            <a:r>
              <a:rPr lang="en-GB" sz="1800" b="1" dirty="0">
                <a:latin typeface="Arial" panose="020B0604020202020204" pitchFamily="34" charset="0"/>
                <a:cs typeface="Arial" panose="020B0604020202020204" pitchFamily="34" charset="0"/>
              </a:rPr>
              <a:t>Oldham</a:t>
            </a:r>
          </a:p>
        </p:txBody>
      </p:sp>
      <p:sp>
        <p:nvSpPr>
          <p:cNvPr id="34" name="Content Placeholder 33">
            <a:extLst>
              <a:ext uri="{FF2B5EF4-FFF2-40B4-BE49-F238E27FC236}">
                <a16:creationId xmlns:a16="http://schemas.microsoft.com/office/drawing/2014/main" id="{602761E3-47A4-467C-9BCF-2F8D7DA46A04}"/>
              </a:ext>
            </a:extLst>
          </p:cNvPr>
          <p:cNvSpPr>
            <a:spLocks noGrp="1"/>
          </p:cNvSpPr>
          <p:nvPr>
            <p:ph type="body" sz="quarter" idx="11"/>
          </p:nvPr>
        </p:nvSpPr>
        <p:spPr>
          <a:xfrm>
            <a:off x="587087" y="798180"/>
            <a:ext cx="11017826" cy="5792420"/>
          </a:xfrm>
        </p:spPr>
        <p:txBody>
          <a:bodyPr vert="horz" wrap="square" lIns="0" tIns="0" rIns="0" bIns="46800" rtlCol="0" anchor="t">
            <a:spAutoFit/>
          </a:bodyPr>
          <a:lstStyle/>
          <a:p>
            <a:pPr algn="just">
              <a:lnSpc>
                <a:spcPct val="100000"/>
              </a:lnSpc>
              <a:spcBef>
                <a:spcPts val="0"/>
              </a:spcBef>
              <a:spcAft>
                <a:spcPts val="200"/>
              </a:spcAft>
            </a:pPr>
            <a:r>
              <a:rPr lang="en-GB" sz="1100" b="1" dirty="0">
                <a:solidFill>
                  <a:srgbClr val="009690"/>
                </a:solidFill>
                <a:latin typeface="Arial" panose="020B0604020202020204" pitchFamily="34" charset="0"/>
                <a:cs typeface="Arial" panose="020B0604020202020204" pitchFamily="34" charset="0"/>
              </a:rPr>
              <a:t>Cost of Living: </a:t>
            </a:r>
          </a:p>
          <a:p>
            <a:pPr marL="0" indent="0" algn="just">
              <a:lnSpc>
                <a:spcPct val="100000"/>
              </a:lnSpc>
              <a:spcBef>
                <a:spcPts val="0"/>
              </a:spcBef>
              <a:spcAft>
                <a:spcPts val="200"/>
              </a:spcAft>
              <a:buNone/>
            </a:pPr>
            <a:r>
              <a:rPr lang="en-GB" sz="1100" dirty="0">
                <a:latin typeface="Arial" panose="020B0604020202020204" pitchFamily="34" charset="0"/>
                <a:cs typeface="Arial" panose="020B0604020202020204" pitchFamily="34" charset="0"/>
              </a:rPr>
              <a:t>72% of Oldham respondents say that they have been ‘very’ or ‘somewhat’ worried about the rising cost of living, in line with the GM average (71%)</a:t>
            </a:r>
          </a:p>
          <a:p>
            <a:pPr marL="0" indent="0" algn="just">
              <a:lnSpc>
                <a:spcPct val="100000"/>
              </a:lnSpc>
              <a:spcBef>
                <a:spcPts val="0"/>
              </a:spcBef>
              <a:spcAft>
                <a:spcPts val="200"/>
              </a:spcAft>
              <a:buNone/>
            </a:pPr>
            <a:r>
              <a:rPr lang="en-GB" sz="1100" dirty="0">
                <a:latin typeface="Arial" panose="020B0604020202020204" pitchFamily="34" charset="0"/>
                <a:cs typeface="Arial" panose="020B0604020202020204" pitchFamily="34" charset="0"/>
              </a:rPr>
              <a:t>75% of respondents in Oldham say that their cost of living has increased, compared to the GM average (76%)</a:t>
            </a:r>
          </a:p>
          <a:p>
            <a:pPr marL="0" indent="0" algn="just">
              <a:lnSpc>
                <a:spcPct val="100000"/>
              </a:lnSpc>
              <a:spcBef>
                <a:spcPts val="0"/>
              </a:spcBef>
              <a:spcAft>
                <a:spcPts val="200"/>
              </a:spcAft>
              <a:buNone/>
            </a:pPr>
            <a:r>
              <a:rPr lang="en-GB" sz="1100" dirty="0">
                <a:latin typeface="Arial" panose="020B0604020202020204" pitchFamily="34" charset="0"/>
                <a:cs typeface="Arial" panose="020B0604020202020204" pitchFamily="34" charset="0"/>
              </a:rPr>
              <a:t>42% of respondents in Oldham say that they will not be able to save any money in the next 12 months, the same as the GM average (42%)</a:t>
            </a:r>
          </a:p>
          <a:p>
            <a:pPr marL="0" indent="0" algn="just">
              <a:lnSpc>
                <a:spcPct val="100000"/>
              </a:lnSpc>
              <a:spcBef>
                <a:spcPts val="0"/>
              </a:spcBef>
              <a:spcAft>
                <a:spcPts val="200"/>
              </a:spcAft>
              <a:buNone/>
            </a:pPr>
            <a:r>
              <a:rPr lang="en-GB" sz="1100" dirty="0">
                <a:latin typeface="Arial" panose="020B0604020202020204" pitchFamily="34" charset="0"/>
                <a:cs typeface="Arial" panose="020B0604020202020204" pitchFamily="34" charset="0"/>
              </a:rPr>
              <a:t>Over half (55%) of respondents in Oldham say that it is difficult to afford their energy costs, compared to the GM average (54%) and 45% say that it is difficult to afford their rent or mortgage, compared to the GM average (43%)</a:t>
            </a:r>
          </a:p>
          <a:p>
            <a:pPr marL="0" indent="0" algn="just">
              <a:lnSpc>
                <a:spcPct val="100000"/>
              </a:lnSpc>
              <a:spcBef>
                <a:spcPts val="0"/>
              </a:spcBef>
              <a:spcAft>
                <a:spcPts val="200"/>
              </a:spcAft>
              <a:buNone/>
            </a:pPr>
            <a:r>
              <a:rPr lang="en-GB" sz="1100" dirty="0">
                <a:latin typeface="Arial" panose="020B0604020202020204" pitchFamily="34" charset="0"/>
                <a:cs typeface="Arial" panose="020B0604020202020204" pitchFamily="34" charset="0"/>
              </a:rPr>
              <a:t>16% of respondents in Oldham say that they have often worried whether their food would run out before they got money to buy more, compared to the GM average (14%)</a:t>
            </a:r>
          </a:p>
          <a:p>
            <a:pPr marL="0" indent="0" algn="just">
              <a:lnSpc>
                <a:spcPct val="100000"/>
              </a:lnSpc>
              <a:spcBef>
                <a:spcPts val="0"/>
              </a:spcBef>
              <a:spcAft>
                <a:spcPts val="200"/>
              </a:spcAft>
              <a:buNone/>
            </a:pPr>
            <a:r>
              <a:rPr lang="en-GB" sz="1100" dirty="0">
                <a:latin typeface="Arial" panose="020B0604020202020204" pitchFamily="34" charset="0"/>
                <a:cs typeface="Arial" panose="020B0604020202020204" pitchFamily="34" charset="0"/>
              </a:rPr>
              <a:t>16% of Oldham respondents say that they often can’t afford to eat balanced meals, in line with the GM average (14%)</a:t>
            </a:r>
          </a:p>
          <a:p>
            <a:pPr marL="0" indent="0" algn="just">
              <a:lnSpc>
                <a:spcPct val="100000"/>
              </a:lnSpc>
              <a:spcBef>
                <a:spcPts val="0"/>
              </a:spcBef>
              <a:spcAft>
                <a:spcPts val="200"/>
              </a:spcAft>
              <a:buNone/>
            </a:pPr>
            <a:endParaRPr lang="en-GB" sz="1100" dirty="0">
              <a:latin typeface="Arial" panose="020B0604020202020204" pitchFamily="34" charset="0"/>
              <a:cs typeface="Arial" panose="020B0604020202020204" pitchFamily="34" charset="0"/>
            </a:endParaRPr>
          </a:p>
          <a:p>
            <a:pPr marL="0" indent="0" algn="just">
              <a:lnSpc>
                <a:spcPct val="100000"/>
              </a:lnSpc>
              <a:spcBef>
                <a:spcPts val="0"/>
              </a:spcBef>
              <a:spcAft>
                <a:spcPts val="200"/>
              </a:spcAft>
              <a:buNone/>
            </a:pPr>
            <a:r>
              <a:rPr lang="en-GB" sz="1100" b="1" dirty="0">
                <a:solidFill>
                  <a:srgbClr val="009690"/>
                </a:solidFill>
                <a:latin typeface="Arial" panose="020B0604020202020204" pitchFamily="34" charset="0"/>
                <a:cs typeface="Arial" panose="020B0604020202020204" pitchFamily="34" charset="0"/>
              </a:rPr>
              <a:t>Wellbeing:</a:t>
            </a:r>
          </a:p>
          <a:p>
            <a:pPr marL="0" indent="0" algn="just">
              <a:lnSpc>
                <a:spcPct val="100000"/>
              </a:lnSpc>
              <a:spcBef>
                <a:spcPts val="0"/>
              </a:spcBef>
              <a:spcAft>
                <a:spcPts val="200"/>
              </a:spcAft>
              <a:buNone/>
            </a:pPr>
            <a:r>
              <a:rPr lang="en-GB" sz="1100" dirty="0">
                <a:latin typeface="Arial" panose="020B0604020202020204" pitchFamily="34" charset="0"/>
                <a:cs typeface="Arial" panose="020B0604020202020204" pitchFamily="34" charset="0"/>
              </a:rPr>
              <a:t>16% of Oldham respondents are dissatisfied with their life nowadays, the same as the GM average (16%)</a:t>
            </a:r>
          </a:p>
          <a:p>
            <a:pPr marL="0" indent="0" algn="just">
              <a:lnSpc>
                <a:spcPct val="100000"/>
              </a:lnSpc>
              <a:spcBef>
                <a:spcPts val="0"/>
              </a:spcBef>
              <a:spcAft>
                <a:spcPts val="200"/>
              </a:spcAft>
              <a:buNone/>
            </a:pPr>
            <a:r>
              <a:rPr lang="en-GB" sz="1100" dirty="0">
                <a:latin typeface="Arial" panose="020B0604020202020204" pitchFamily="34" charset="0"/>
                <a:cs typeface="Arial" panose="020B0604020202020204" pitchFamily="34" charset="0"/>
              </a:rPr>
              <a:t>4 in 10 (40%) say that they felt highly anxious, in line with the GM average (41%)</a:t>
            </a:r>
          </a:p>
          <a:p>
            <a:pPr marL="0" indent="0" algn="just">
              <a:lnSpc>
                <a:spcPct val="100000"/>
              </a:lnSpc>
              <a:spcBef>
                <a:spcPts val="0"/>
              </a:spcBef>
              <a:spcAft>
                <a:spcPts val="200"/>
              </a:spcAft>
              <a:buNone/>
            </a:pPr>
            <a:r>
              <a:rPr lang="en-GB" sz="1100" dirty="0">
                <a:latin typeface="Arial" panose="020B0604020202020204" pitchFamily="34" charset="0"/>
                <a:cs typeface="Arial" panose="020B0604020202020204" pitchFamily="34" charset="0"/>
              </a:rPr>
              <a:t>Over 1 in 10 (13%) Oldham respondents do not feel that things in their life are worthwhile, the same as the GM average (13%)</a:t>
            </a:r>
          </a:p>
          <a:p>
            <a:pPr algn="just">
              <a:lnSpc>
                <a:spcPct val="100000"/>
              </a:lnSpc>
              <a:spcBef>
                <a:spcPts val="0"/>
              </a:spcBef>
              <a:spcAft>
                <a:spcPts val="200"/>
              </a:spcAft>
            </a:pPr>
            <a:r>
              <a:rPr lang="en-GB" sz="1100" dirty="0">
                <a:latin typeface="Arial" panose="020B0604020202020204" pitchFamily="34" charset="0"/>
                <a:cs typeface="Arial" panose="020B0604020202020204" pitchFamily="34" charset="0"/>
              </a:rPr>
              <a:t>21% of Oldham respondents report feeling ‘not at all happy’, compared to the GM average (17%)</a:t>
            </a:r>
          </a:p>
          <a:p>
            <a:pPr marL="0" indent="0" algn="just">
              <a:lnSpc>
                <a:spcPct val="100000"/>
              </a:lnSpc>
              <a:spcBef>
                <a:spcPts val="0"/>
              </a:spcBef>
              <a:spcAft>
                <a:spcPts val="200"/>
              </a:spcAft>
              <a:buNone/>
            </a:pPr>
            <a:r>
              <a:rPr lang="en-GB" sz="1100" dirty="0">
                <a:latin typeface="Arial" panose="020B0604020202020204" pitchFamily="34" charset="0"/>
                <a:cs typeface="Arial" panose="020B0604020202020204" pitchFamily="34" charset="0"/>
              </a:rPr>
              <a:t>6% of Oldham respondents say that they cannot look after their own health, compared to the GM average (4%), while 7% of Oldham respondents say that they cannot look after their own health, the same as the GM average (7%)</a:t>
            </a:r>
          </a:p>
          <a:p>
            <a:pPr marL="0" indent="0" algn="just">
              <a:lnSpc>
                <a:spcPct val="100000"/>
              </a:lnSpc>
              <a:spcBef>
                <a:spcPts val="0"/>
              </a:spcBef>
              <a:spcAft>
                <a:spcPts val="200"/>
              </a:spcAft>
              <a:buNone/>
            </a:pPr>
            <a:r>
              <a:rPr lang="en-GB" sz="1100" dirty="0">
                <a:latin typeface="Arial" panose="020B0604020202020204" pitchFamily="34" charset="0"/>
                <a:cs typeface="Arial" panose="020B0604020202020204" pitchFamily="34" charset="0"/>
              </a:rPr>
              <a:t>68% of Oldham respondents say they can get the right help if they need it, in line with the GM average 720%), with 86% of Oldham respondents saying that they are involved in decisions about themselves, similar to the GM average (90%)</a:t>
            </a:r>
          </a:p>
          <a:p>
            <a:pPr marL="0" indent="0" algn="just">
              <a:lnSpc>
                <a:spcPct val="100000"/>
              </a:lnSpc>
              <a:spcBef>
                <a:spcPts val="0"/>
              </a:spcBef>
              <a:spcAft>
                <a:spcPts val="200"/>
              </a:spcAft>
              <a:buNone/>
            </a:pPr>
            <a:endParaRPr lang="en-GB" sz="1100" dirty="0">
              <a:latin typeface="Arial" panose="020B0604020202020204" pitchFamily="34" charset="0"/>
              <a:cs typeface="Arial" panose="020B0604020202020204" pitchFamily="34" charset="0"/>
            </a:endParaRPr>
          </a:p>
          <a:p>
            <a:pPr algn="just">
              <a:lnSpc>
                <a:spcPct val="100000"/>
              </a:lnSpc>
              <a:spcBef>
                <a:spcPts val="0"/>
              </a:spcBef>
              <a:spcAft>
                <a:spcPts val="200"/>
              </a:spcAft>
            </a:pPr>
            <a:r>
              <a:rPr lang="en-GB" sz="1100" b="1" dirty="0">
                <a:solidFill>
                  <a:srgbClr val="009690"/>
                </a:solidFill>
                <a:latin typeface="Arial" panose="020B0604020202020204" pitchFamily="34" charset="0"/>
                <a:cs typeface="Arial" panose="020B0604020202020204" pitchFamily="34" charset="0"/>
              </a:rPr>
              <a:t>Digital inclusion: </a:t>
            </a:r>
            <a:endParaRPr lang="en-GB" sz="1100" dirty="0">
              <a:solidFill>
                <a:srgbClr val="009690"/>
              </a:solidFill>
              <a:latin typeface="Arial" panose="020B0604020202020204" pitchFamily="34" charset="0"/>
              <a:cs typeface="Arial" panose="020B0604020202020204" pitchFamily="34" charset="0"/>
            </a:endParaRPr>
          </a:p>
          <a:p>
            <a:pPr marL="0" indent="0" algn="just">
              <a:lnSpc>
                <a:spcPct val="100000"/>
              </a:lnSpc>
              <a:spcBef>
                <a:spcPts val="0"/>
              </a:spcBef>
              <a:spcAft>
                <a:spcPts val="200"/>
              </a:spcAft>
              <a:buNone/>
            </a:pPr>
            <a:r>
              <a:rPr lang="en-GB" sz="1100" dirty="0">
                <a:latin typeface="Arial" panose="020B0604020202020204" pitchFamily="34" charset="0"/>
                <a:cs typeface="Arial" panose="020B0604020202020204" pitchFamily="34" charset="0"/>
              </a:rPr>
              <a:t>44% of Oldham respondents have experienced some form of digital inclusion in their household, compared to the GM average (38%)</a:t>
            </a:r>
          </a:p>
          <a:p>
            <a:pPr marL="0" indent="0" algn="just">
              <a:lnSpc>
                <a:spcPct val="100000"/>
              </a:lnSpc>
              <a:spcBef>
                <a:spcPts val="0"/>
              </a:spcBef>
              <a:spcAft>
                <a:spcPts val="200"/>
              </a:spcAft>
              <a:buNone/>
            </a:pPr>
            <a:r>
              <a:rPr lang="en-GB" sz="1100" dirty="0">
                <a:latin typeface="Arial" panose="020B0604020202020204" pitchFamily="34" charset="0"/>
                <a:cs typeface="Arial" panose="020B0604020202020204" pitchFamily="34" charset="0"/>
              </a:rPr>
              <a:t>15% of respondents in Oldham are not confident, or have somebody in their household who is not confident in using digital services online, compared to the GM average (16%)</a:t>
            </a:r>
          </a:p>
          <a:p>
            <a:pPr marL="0" indent="0" algn="just">
              <a:lnSpc>
                <a:spcPct val="100000"/>
              </a:lnSpc>
              <a:spcBef>
                <a:spcPts val="0"/>
              </a:spcBef>
              <a:spcAft>
                <a:spcPts val="200"/>
              </a:spcAft>
              <a:buNone/>
            </a:pPr>
            <a:endParaRPr lang="en-GB" sz="1100" dirty="0">
              <a:latin typeface="Arial" panose="020B0604020202020204" pitchFamily="34" charset="0"/>
              <a:cs typeface="Arial" panose="020B0604020202020204" pitchFamily="34" charset="0"/>
            </a:endParaRPr>
          </a:p>
          <a:p>
            <a:pPr marL="0" indent="0" algn="just">
              <a:lnSpc>
                <a:spcPct val="100000"/>
              </a:lnSpc>
              <a:spcBef>
                <a:spcPts val="0"/>
              </a:spcBef>
              <a:spcAft>
                <a:spcPts val="200"/>
              </a:spcAft>
              <a:buNone/>
            </a:pPr>
            <a:endParaRPr lang="en-GB" sz="1100" dirty="0">
              <a:latin typeface="Arial" panose="020B0604020202020204" pitchFamily="34" charset="0"/>
              <a:cs typeface="Arial" panose="020B0604020202020204" pitchFamily="34" charset="0"/>
            </a:endParaRPr>
          </a:p>
          <a:p>
            <a:pPr marL="0" indent="0" algn="just">
              <a:lnSpc>
                <a:spcPct val="100000"/>
              </a:lnSpc>
              <a:spcBef>
                <a:spcPts val="0"/>
              </a:spcBef>
              <a:spcAft>
                <a:spcPts val="200"/>
              </a:spcAft>
              <a:buNone/>
            </a:pPr>
            <a:endParaRPr lang="en-GB" sz="1100" dirty="0">
              <a:latin typeface="Arial" panose="020B0604020202020204" pitchFamily="34" charset="0"/>
              <a:cs typeface="Arial" panose="020B0604020202020204" pitchFamily="34" charset="0"/>
            </a:endParaRPr>
          </a:p>
          <a:p>
            <a:pPr marL="0" indent="0" algn="just">
              <a:lnSpc>
                <a:spcPct val="100000"/>
              </a:lnSpc>
              <a:spcBef>
                <a:spcPts val="0"/>
              </a:spcBef>
              <a:spcAft>
                <a:spcPts val="200"/>
              </a:spcAft>
              <a:buNone/>
            </a:pPr>
            <a:endParaRPr lang="en-GB" sz="1100" dirty="0">
              <a:latin typeface="Arial" panose="020B0604020202020204" pitchFamily="34" charset="0"/>
              <a:cs typeface="Arial" panose="020B0604020202020204" pitchFamily="34" charset="0"/>
            </a:endParaRPr>
          </a:p>
          <a:p>
            <a:pPr marL="0" indent="0" algn="just">
              <a:lnSpc>
                <a:spcPct val="100000"/>
              </a:lnSpc>
              <a:spcBef>
                <a:spcPts val="0"/>
              </a:spcBef>
              <a:spcAft>
                <a:spcPts val="200"/>
              </a:spcAft>
              <a:buNone/>
            </a:pPr>
            <a:endParaRPr lang="en-GB" sz="1100" b="1" dirty="0">
              <a:latin typeface="Arial" panose="020B0604020202020204" pitchFamily="34" charset="0"/>
              <a:cs typeface="Arial" panose="020B0604020202020204" pitchFamily="34" charset="0"/>
            </a:endParaRPr>
          </a:p>
          <a:p>
            <a:pPr marL="0" indent="0" algn="just">
              <a:lnSpc>
                <a:spcPct val="100000"/>
              </a:lnSpc>
              <a:spcBef>
                <a:spcPts val="0"/>
              </a:spcBef>
              <a:spcAft>
                <a:spcPts val="200"/>
              </a:spcAft>
              <a:buNone/>
            </a:pPr>
            <a:endParaRPr lang="en-GB" sz="1100" dirty="0">
              <a:latin typeface="Arial" panose="020B0604020202020204" pitchFamily="34" charset="0"/>
              <a:cs typeface="Arial" panose="020B0604020202020204" pitchFamily="34" charset="0"/>
            </a:endParaRPr>
          </a:p>
          <a:p>
            <a:pPr algn="just">
              <a:lnSpc>
                <a:spcPct val="100000"/>
              </a:lnSpc>
              <a:spcBef>
                <a:spcPts val="0"/>
              </a:spcBef>
              <a:spcAft>
                <a:spcPts val="200"/>
              </a:spcAft>
            </a:pPr>
            <a:endParaRPr lang="en-GB" sz="1100" dirty="0">
              <a:latin typeface="Arial" panose="020B0604020202020204" pitchFamily="34" charset="0"/>
              <a:cs typeface="Arial" panose="020B0604020202020204" pitchFamily="34" charset="0"/>
            </a:endParaRPr>
          </a:p>
        </p:txBody>
      </p:sp>
      <p:sp>
        <p:nvSpPr>
          <p:cNvPr id="6" name="Slide Number Placeholder 4">
            <a:extLst>
              <a:ext uri="{FF2B5EF4-FFF2-40B4-BE49-F238E27FC236}">
                <a16:creationId xmlns:a16="http://schemas.microsoft.com/office/drawing/2014/main" id="{019FDC09-4923-45EE-96EB-41F82D8380EF}"/>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84</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71486242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a:extLst>
              <a:ext uri="{FF2B5EF4-FFF2-40B4-BE49-F238E27FC236}">
                <a16:creationId xmlns:a16="http://schemas.microsoft.com/office/drawing/2014/main" id="{B3D0A8B9-C5A0-4A2A-87D4-2A257AA1A209}"/>
              </a:ext>
            </a:extLst>
          </p:cNvPr>
          <p:cNvSpPr>
            <a:spLocks noGrp="1"/>
          </p:cNvSpPr>
          <p:nvPr>
            <p:ph type="title"/>
          </p:nvPr>
        </p:nvSpPr>
        <p:spPr>
          <a:xfrm>
            <a:off x="587087" y="158231"/>
            <a:ext cx="10515600" cy="586800"/>
          </a:xfrm>
        </p:spPr>
        <p:txBody>
          <a:bodyPr vert="horz" lIns="91440" tIns="45720" rIns="91440" bIns="45720" rtlCol="0" anchor="ctr">
            <a:noAutofit/>
          </a:bodyPr>
          <a:lstStyle/>
          <a:p>
            <a:r>
              <a:rPr lang="en-GB" sz="1800" b="1" dirty="0">
                <a:latin typeface="Arial" panose="020B0604020202020204" pitchFamily="34" charset="0"/>
                <a:cs typeface="Arial" panose="020B0604020202020204" pitchFamily="34" charset="0"/>
              </a:rPr>
              <a:t>Rochdale</a:t>
            </a:r>
          </a:p>
        </p:txBody>
      </p:sp>
      <p:sp>
        <p:nvSpPr>
          <p:cNvPr id="34" name="Content Placeholder 33">
            <a:extLst>
              <a:ext uri="{FF2B5EF4-FFF2-40B4-BE49-F238E27FC236}">
                <a16:creationId xmlns:a16="http://schemas.microsoft.com/office/drawing/2014/main" id="{602761E3-47A4-467C-9BCF-2F8D7DA46A04}"/>
              </a:ext>
            </a:extLst>
          </p:cNvPr>
          <p:cNvSpPr>
            <a:spLocks noGrp="1"/>
          </p:cNvSpPr>
          <p:nvPr>
            <p:ph type="body" sz="quarter" idx="11"/>
          </p:nvPr>
        </p:nvSpPr>
        <p:spPr>
          <a:xfrm>
            <a:off x="587087" y="748942"/>
            <a:ext cx="11017826" cy="6089937"/>
          </a:xfrm>
        </p:spPr>
        <p:txBody>
          <a:bodyPr vert="horz" wrap="square" lIns="0" tIns="0" rIns="0" bIns="46800" rtlCol="0" anchor="t">
            <a:spAutoFit/>
          </a:bodyPr>
          <a:lstStyle/>
          <a:p>
            <a:pPr marL="0" indent="0" algn="just">
              <a:lnSpc>
                <a:spcPct val="100000"/>
              </a:lnSpc>
              <a:spcBef>
                <a:spcPts val="0"/>
              </a:spcBef>
              <a:spcAft>
                <a:spcPts val="200"/>
              </a:spcAft>
              <a:buNone/>
            </a:pPr>
            <a:r>
              <a:rPr lang="en-GB" sz="1100" b="1" dirty="0">
                <a:solidFill>
                  <a:srgbClr val="009690"/>
                </a:solidFill>
                <a:latin typeface="Arial" panose="020B0604020202020204" pitchFamily="34" charset="0"/>
                <a:cs typeface="Arial" panose="020B0604020202020204" pitchFamily="34" charset="0"/>
              </a:rPr>
              <a:t>Cost of Living:</a:t>
            </a:r>
          </a:p>
          <a:p>
            <a:pPr marL="0" indent="0" algn="just">
              <a:lnSpc>
                <a:spcPct val="100000"/>
              </a:lnSpc>
              <a:spcBef>
                <a:spcPts val="0"/>
              </a:spcBef>
              <a:spcAft>
                <a:spcPts val="200"/>
              </a:spcAft>
              <a:buNone/>
            </a:pPr>
            <a:r>
              <a:rPr lang="en-GB" sz="1100" dirty="0">
                <a:latin typeface="Arial" panose="020B0604020202020204" pitchFamily="34" charset="0"/>
                <a:cs typeface="Arial" panose="020B0604020202020204" pitchFamily="34" charset="0"/>
              </a:rPr>
              <a:t>70% of respondents in Rochdale say that they are worried about the rising cost of living, in line with the GM average (71%)</a:t>
            </a:r>
          </a:p>
          <a:p>
            <a:pPr marL="0" indent="0" algn="just">
              <a:lnSpc>
                <a:spcPct val="100000"/>
              </a:lnSpc>
              <a:spcBef>
                <a:spcPts val="0"/>
              </a:spcBef>
              <a:spcAft>
                <a:spcPts val="200"/>
              </a:spcAft>
              <a:buNone/>
            </a:pPr>
            <a:r>
              <a:rPr lang="en-GB" sz="1100" dirty="0">
                <a:latin typeface="Arial" panose="020B0604020202020204" pitchFamily="34" charset="0"/>
                <a:cs typeface="Arial" panose="020B0604020202020204" pitchFamily="34" charset="0"/>
              </a:rPr>
              <a:t>74% of Rochdale respondents say that their cost of living has increased, compared to the GM average (76%)</a:t>
            </a:r>
          </a:p>
          <a:p>
            <a:pPr marL="0" indent="0" algn="just">
              <a:lnSpc>
                <a:spcPct val="100000"/>
              </a:lnSpc>
              <a:spcBef>
                <a:spcPts val="0"/>
              </a:spcBef>
              <a:spcAft>
                <a:spcPts val="200"/>
              </a:spcAft>
              <a:buNone/>
            </a:pPr>
            <a:r>
              <a:rPr lang="en-GB" sz="1100" dirty="0">
                <a:latin typeface="Arial" panose="020B0604020202020204" pitchFamily="34" charset="0"/>
                <a:cs typeface="Arial" panose="020B0604020202020204" pitchFamily="34" charset="0"/>
              </a:rPr>
              <a:t>44% of respondents in Rochdale say that they will not be able to save any money in the next 12 months, compared to the GM average (42%)</a:t>
            </a:r>
          </a:p>
          <a:p>
            <a:pPr marL="0" indent="0" algn="just">
              <a:lnSpc>
                <a:spcPct val="100000"/>
              </a:lnSpc>
              <a:spcBef>
                <a:spcPts val="0"/>
              </a:spcBef>
              <a:spcAft>
                <a:spcPts val="200"/>
              </a:spcAft>
              <a:buNone/>
            </a:pPr>
            <a:r>
              <a:rPr lang="en-GB" sz="1100" dirty="0">
                <a:latin typeface="Arial" panose="020B0604020202020204" pitchFamily="34" charset="0"/>
                <a:cs typeface="Arial" panose="020B0604020202020204" pitchFamily="34" charset="0"/>
              </a:rPr>
              <a:t>64% of Rochdale respondents say that it is difficult to afford their energy costs, significantly higher than the GM average (54%)</a:t>
            </a:r>
          </a:p>
          <a:p>
            <a:pPr marL="0" indent="0" algn="just">
              <a:lnSpc>
                <a:spcPct val="100000"/>
              </a:lnSpc>
              <a:spcBef>
                <a:spcPts val="0"/>
              </a:spcBef>
              <a:spcAft>
                <a:spcPts val="200"/>
              </a:spcAft>
              <a:buNone/>
            </a:pPr>
            <a:r>
              <a:rPr lang="en-GB" sz="1100" dirty="0">
                <a:latin typeface="Arial" panose="020B0604020202020204" pitchFamily="34" charset="0"/>
                <a:cs typeface="Arial" panose="020B0604020202020204" pitchFamily="34" charset="0"/>
              </a:rPr>
              <a:t>44% of Rochdale respondents say that it is difficult to afford their rent or mortgage costs, compared to the GM average (43%)</a:t>
            </a:r>
          </a:p>
          <a:p>
            <a:pPr marL="0" indent="0" algn="just">
              <a:lnSpc>
                <a:spcPct val="100000"/>
              </a:lnSpc>
              <a:spcBef>
                <a:spcPts val="0"/>
              </a:spcBef>
              <a:spcAft>
                <a:spcPts val="200"/>
              </a:spcAft>
              <a:buNone/>
            </a:pPr>
            <a:r>
              <a:rPr lang="en-GB" sz="1100" dirty="0">
                <a:latin typeface="Arial" panose="020B0604020202020204" pitchFamily="34" charset="0"/>
                <a:cs typeface="Arial" panose="020B0604020202020204" pitchFamily="34" charset="0"/>
              </a:rPr>
              <a:t>16% of Rochdale respondents say that they have often worried whether their food would run out before they got money to buy more, compared to the GM average (14%)</a:t>
            </a:r>
          </a:p>
          <a:p>
            <a:pPr marL="0" indent="0" algn="just">
              <a:lnSpc>
                <a:spcPct val="100000"/>
              </a:lnSpc>
              <a:spcBef>
                <a:spcPts val="0"/>
              </a:spcBef>
              <a:spcAft>
                <a:spcPts val="200"/>
              </a:spcAft>
              <a:buNone/>
            </a:pPr>
            <a:r>
              <a:rPr lang="en-GB" sz="1100" dirty="0">
                <a:latin typeface="Arial" panose="020B0604020202020204" pitchFamily="34" charset="0"/>
                <a:cs typeface="Arial" panose="020B0604020202020204" pitchFamily="34" charset="0"/>
              </a:rPr>
              <a:t>16% of Rochdale respondents say that they often can’t afford to eat balanced meals, compared to the GM average (14%)</a:t>
            </a:r>
          </a:p>
          <a:p>
            <a:pPr marL="0" indent="0" algn="just">
              <a:lnSpc>
                <a:spcPct val="100000"/>
              </a:lnSpc>
              <a:spcBef>
                <a:spcPts val="0"/>
              </a:spcBef>
              <a:spcAft>
                <a:spcPts val="200"/>
              </a:spcAft>
              <a:buNone/>
            </a:pPr>
            <a:endParaRPr lang="en-GB" sz="1100" b="1" dirty="0">
              <a:latin typeface="Arial" panose="020B0604020202020204" pitchFamily="34" charset="0"/>
              <a:cs typeface="Arial" panose="020B0604020202020204" pitchFamily="34" charset="0"/>
            </a:endParaRPr>
          </a:p>
          <a:p>
            <a:pPr marL="0" indent="0" algn="just">
              <a:lnSpc>
                <a:spcPct val="100000"/>
              </a:lnSpc>
              <a:spcBef>
                <a:spcPts val="0"/>
              </a:spcBef>
              <a:spcAft>
                <a:spcPts val="200"/>
              </a:spcAft>
              <a:buNone/>
            </a:pPr>
            <a:r>
              <a:rPr lang="en-GB" sz="1100" b="1" dirty="0">
                <a:solidFill>
                  <a:srgbClr val="009690"/>
                </a:solidFill>
                <a:latin typeface="Arial" panose="020B0604020202020204" pitchFamily="34" charset="0"/>
                <a:cs typeface="Arial" panose="020B0604020202020204" pitchFamily="34" charset="0"/>
              </a:rPr>
              <a:t>Wellbeing:</a:t>
            </a:r>
          </a:p>
          <a:p>
            <a:pPr marL="0" indent="0" algn="just">
              <a:lnSpc>
                <a:spcPct val="100000"/>
              </a:lnSpc>
              <a:spcBef>
                <a:spcPts val="0"/>
              </a:spcBef>
              <a:spcAft>
                <a:spcPts val="200"/>
              </a:spcAft>
              <a:buNone/>
            </a:pPr>
            <a:r>
              <a:rPr lang="en-GB" sz="1100" dirty="0">
                <a:latin typeface="Arial" panose="020B0604020202020204" pitchFamily="34" charset="0"/>
                <a:cs typeface="Arial" panose="020B0604020202020204" pitchFamily="34" charset="0"/>
              </a:rPr>
              <a:t>15% of Rochdale respondents are dissatisfied with their life nowadays, in line with the GM average (16%)</a:t>
            </a:r>
          </a:p>
          <a:p>
            <a:pPr marL="0" indent="0" algn="just">
              <a:lnSpc>
                <a:spcPct val="100000"/>
              </a:lnSpc>
              <a:spcBef>
                <a:spcPts val="0"/>
              </a:spcBef>
              <a:spcAft>
                <a:spcPts val="200"/>
              </a:spcAft>
              <a:buNone/>
            </a:pPr>
            <a:r>
              <a:rPr lang="en-GB" sz="1100" dirty="0">
                <a:latin typeface="Arial" panose="020B0604020202020204" pitchFamily="34" charset="0"/>
                <a:cs typeface="Arial" panose="020B0604020202020204" pitchFamily="34" charset="0"/>
              </a:rPr>
              <a:t>49% of Rochdale respondents say that they felt highly anxious, significantly higher than the GM average (41%)</a:t>
            </a:r>
          </a:p>
          <a:p>
            <a:pPr marL="0" indent="0" algn="just">
              <a:lnSpc>
                <a:spcPct val="100000"/>
              </a:lnSpc>
              <a:spcBef>
                <a:spcPts val="0"/>
              </a:spcBef>
              <a:spcAft>
                <a:spcPts val="200"/>
              </a:spcAft>
              <a:buNone/>
            </a:pPr>
            <a:r>
              <a:rPr lang="en-GB" sz="1100" dirty="0">
                <a:latin typeface="Arial" panose="020B0604020202020204" pitchFamily="34" charset="0"/>
                <a:cs typeface="Arial" panose="020B0604020202020204" pitchFamily="34" charset="0"/>
              </a:rPr>
              <a:t>Just over 1 in 10 (11%) Rochdale respondents do not feel that things in their life are worthwhile, compared to the GM average (13%)</a:t>
            </a:r>
          </a:p>
          <a:p>
            <a:pPr algn="just">
              <a:lnSpc>
                <a:spcPct val="100000"/>
              </a:lnSpc>
              <a:spcBef>
                <a:spcPts val="0"/>
              </a:spcBef>
              <a:spcAft>
                <a:spcPts val="200"/>
              </a:spcAft>
            </a:pPr>
            <a:r>
              <a:rPr lang="en-GB" sz="1100" dirty="0">
                <a:latin typeface="Arial" panose="020B0604020202020204" pitchFamily="34" charset="0"/>
                <a:cs typeface="Arial" panose="020B0604020202020204" pitchFamily="34" charset="0"/>
              </a:rPr>
              <a:t>17% of Rochdale respondents report feeling ‘not at all happy’, the same as the GM average (17%)</a:t>
            </a:r>
          </a:p>
          <a:p>
            <a:pPr marL="0" indent="0" algn="just">
              <a:lnSpc>
                <a:spcPct val="100000"/>
              </a:lnSpc>
              <a:spcBef>
                <a:spcPts val="0"/>
              </a:spcBef>
              <a:spcAft>
                <a:spcPts val="200"/>
              </a:spcAft>
              <a:buNone/>
            </a:pPr>
            <a:r>
              <a:rPr lang="en-GB" sz="1100" dirty="0">
                <a:latin typeface="Arial" panose="020B0604020202020204" pitchFamily="34" charset="0"/>
                <a:cs typeface="Arial" panose="020B0604020202020204" pitchFamily="34" charset="0"/>
              </a:rPr>
              <a:t>4% of Rochdale respondents say that they cannot look after their own health, the same as the GM average (4%), while 7% say that they do not know enough about their own health, the same as the GM average (7%)</a:t>
            </a:r>
          </a:p>
          <a:p>
            <a:pPr marL="0" indent="0" algn="just">
              <a:lnSpc>
                <a:spcPct val="100000"/>
              </a:lnSpc>
              <a:spcBef>
                <a:spcPts val="0"/>
              </a:spcBef>
              <a:spcAft>
                <a:spcPts val="200"/>
              </a:spcAft>
              <a:buNone/>
            </a:pPr>
            <a:r>
              <a:rPr lang="en-GB" sz="1100" dirty="0">
                <a:latin typeface="Arial" panose="020B0604020202020204" pitchFamily="34" charset="0"/>
                <a:cs typeface="Arial" panose="020B0604020202020204" pitchFamily="34" charset="0"/>
              </a:rPr>
              <a:t>71% of Rochdale respondents say that they can get the right help if they need it, similar to the GM average of 72%, and 89% of Rochdale respondents say that they are involved in decisions about themselves, in line with the GM average (90%)</a:t>
            </a:r>
          </a:p>
          <a:p>
            <a:pPr marL="0" indent="0" algn="just">
              <a:lnSpc>
                <a:spcPct val="100000"/>
              </a:lnSpc>
              <a:spcBef>
                <a:spcPts val="0"/>
              </a:spcBef>
              <a:spcAft>
                <a:spcPts val="200"/>
              </a:spcAft>
              <a:buNone/>
            </a:pPr>
            <a:endParaRPr lang="en-GB" sz="1100" b="1" dirty="0">
              <a:latin typeface="Arial" panose="020B0604020202020204" pitchFamily="34" charset="0"/>
              <a:cs typeface="Arial" panose="020B0604020202020204" pitchFamily="34" charset="0"/>
            </a:endParaRPr>
          </a:p>
          <a:p>
            <a:pPr marL="0" indent="0" algn="just">
              <a:lnSpc>
                <a:spcPct val="100000"/>
              </a:lnSpc>
              <a:spcBef>
                <a:spcPts val="0"/>
              </a:spcBef>
              <a:spcAft>
                <a:spcPts val="200"/>
              </a:spcAft>
              <a:buNone/>
            </a:pPr>
            <a:r>
              <a:rPr lang="en-GB" sz="1100" b="1" dirty="0">
                <a:solidFill>
                  <a:srgbClr val="009690"/>
                </a:solidFill>
                <a:latin typeface="Arial" panose="020B0604020202020204" pitchFamily="34" charset="0"/>
                <a:cs typeface="Arial" panose="020B0604020202020204" pitchFamily="34" charset="0"/>
              </a:rPr>
              <a:t>Digital inclusion:</a:t>
            </a:r>
          </a:p>
          <a:p>
            <a:pPr marL="0" indent="0" algn="just">
              <a:lnSpc>
                <a:spcPct val="100000"/>
              </a:lnSpc>
              <a:spcBef>
                <a:spcPts val="0"/>
              </a:spcBef>
              <a:spcAft>
                <a:spcPts val="200"/>
              </a:spcAft>
              <a:buNone/>
            </a:pPr>
            <a:r>
              <a:rPr lang="en-GB" sz="1100" dirty="0">
                <a:latin typeface="Arial" panose="020B0604020202020204" pitchFamily="34" charset="0"/>
                <a:cs typeface="Arial" panose="020B0604020202020204" pitchFamily="34" charset="0"/>
              </a:rPr>
              <a:t>50% of respondents in Rochdale have experienced some form of digital exclusion, significantly higher than the GM average (38%)</a:t>
            </a:r>
          </a:p>
          <a:p>
            <a:pPr marL="0" indent="0" algn="just">
              <a:lnSpc>
                <a:spcPct val="100000"/>
              </a:lnSpc>
              <a:spcBef>
                <a:spcPts val="0"/>
              </a:spcBef>
              <a:spcAft>
                <a:spcPts val="200"/>
              </a:spcAft>
              <a:buNone/>
            </a:pPr>
            <a:r>
              <a:rPr lang="en-GB" sz="1100" dirty="0">
                <a:latin typeface="Arial" panose="020B0604020202020204" pitchFamily="34" charset="0"/>
                <a:cs typeface="Arial" panose="020B0604020202020204" pitchFamily="34" charset="0"/>
              </a:rPr>
              <a:t>19% of Rochdale respondents say that they, or someone else in their household, are not confident in using digital services online, compared to the GM average (16%)</a:t>
            </a:r>
          </a:p>
          <a:p>
            <a:pPr marL="0" indent="0" algn="just">
              <a:lnSpc>
                <a:spcPct val="100000"/>
              </a:lnSpc>
              <a:spcBef>
                <a:spcPts val="0"/>
              </a:spcBef>
              <a:spcAft>
                <a:spcPts val="200"/>
              </a:spcAft>
              <a:buNone/>
            </a:pPr>
            <a:endParaRPr lang="en-GB" sz="1100" dirty="0">
              <a:latin typeface="Arial" panose="020B0604020202020204" pitchFamily="34" charset="0"/>
              <a:cs typeface="Arial" panose="020B0604020202020204" pitchFamily="34" charset="0"/>
            </a:endParaRPr>
          </a:p>
          <a:p>
            <a:pPr marL="0" indent="0" algn="just">
              <a:lnSpc>
                <a:spcPct val="100000"/>
              </a:lnSpc>
              <a:spcBef>
                <a:spcPts val="0"/>
              </a:spcBef>
              <a:spcAft>
                <a:spcPts val="200"/>
              </a:spcAft>
              <a:buNone/>
            </a:pPr>
            <a:endParaRPr lang="en-GB" sz="1100" dirty="0">
              <a:latin typeface="Arial" panose="020B0604020202020204" pitchFamily="34" charset="0"/>
              <a:cs typeface="Arial" panose="020B0604020202020204" pitchFamily="34" charset="0"/>
            </a:endParaRPr>
          </a:p>
          <a:p>
            <a:pPr marL="0" indent="0" algn="just">
              <a:lnSpc>
                <a:spcPct val="100000"/>
              </a:lnSpc>
              <a:spcBef>
                <a:spcPts val="0"/>
              </a:spcBef>
              <a:spcAft>
                <a:spcPts val="200"/>
              </a:spcAft>
              <a:buNone/>
            </a:pPr>
            <a:endParaRPr lang="en-GB" sz="1100" dirty="0">
              <a:latin typeface="Arial" panose="020B0604020202020204" pitchFamily="34" charset="0"/>
              <a:cs typeface="Arial" panose="020B0604020202020204" pitchFamily="34" charset="0"/>
            </a:endParaRPr>
          </a:p>
          <a:p>
            <a:pPr marL="0" indent="0" algn="just">
              <a:lnSpc>
                <a:spcPct val="100000"/>
              </a:lnSpc>
              <a:spcBef>
                <a:spcPts val="0"/>
              </a:spcBef>
              <a:spcAft>
                <a:spcPts val="200"/>
              </a:spcAft>
              <a:buNone/>
            </a:pPr>
            <a:endParaRPr lang="en-GB" sz="1100" dirty="0">
              <a:latin typeface="Arial" panose="020B0604020202020204" pitchFamily="34" charset="0"/>
              <a:cs typeface="Arial" panose="020B0604020202020204" pitchFamily="34" charset="0"/>
            </a:endParaRPr>
          </a:p>
          <a:p>
            <a:pPr marL="0" indent="0" algn="just">
              <a:lnSpc>
                <a:spcPct val="100000"/>
              </a:lnSpc>
              <a:spcBef>
                <a:spcPts val="0"/>
              </a:spcBef>
              <a:spcAft>
                <a:spcPts val="200"/>
              </a:spcAft>
              <a:buNone/>
            </a:pPr>
            <a:endParaRPr lang="en-GB" sz="1100" dirty="0">
              <a:latin typeface="Arial" panose="020B0604020202020204" pitchFamily="34" charset="0"/>
              <a:cs typeface="Arial" panose="020B0604020202020204" pitchFamily="34" charset="0"/>
            </a:endParaRPr>
          </a:p>
          <a:p>
            <a:pPr marL="0" indent="0" algn="just">
              <a:lnSpc>
                <a:spcPct val="100000"/>
              </a:lnSpc>
              <a:spcBef>
                <a:spcPts val="0"/>
              </a:spcBef>
              <a:spcAft>
                <a:spcPts val="200"/>
              </a:spcAft>
              <a:buNone/>
            </a:pPr>
            <a:endParaRPr lang="en-GB" dirty="0">
              <a:latin typeface="Arial" panose="020B0604020202020204" pitchFamily="34" charset="0"/>
              <a:cs typeface="Arial" panose="020B0604020202020204" pitchFamily="34" charset="0"/>
            </a:endParaRPr>
          </a:p>
          <a:p>
            <a:pPr algn="just">
              <a:lnSpc>
                <a:spcPct val="100000"/>
              </a:lnSpc>
              <a:spcBef>
                <a:spcPts val="0"/>
              </a:spcBef>
              <a:spcAft>
                <a:spcPts val="200"/>
              </a:spcAft>
            </a:pPr>
            <a:endParaRPr lang="en-GB" sz="1100" dirty="0">
              <a:latin typeface="Arial" panose="020B0604020202020204" pitchFamily="34" charset="0"/>
              <a:cs typeface="Arial" panose="020B0604020202020204" pitchFamily="34" charset="0"/>
            </a:endParaRPr>
          </a:p>
          <a:p>
            <a:pPr algn="just">
              <a:lnSpc>
                <a:spcPct val="100000"/>
              </a:lnSpc>
              <a:spcBef>
                <a:spcPts val="0"/>
              </a:spcBef>
              <a:spcAft>
                <a:spcPts val="200"/>
              </a:spcAft>
            </a:pPr>
            <a:endParaRPr lang="en-GB" sz="1100" dirty="0">
              <a:latin typeface="Arial" panose="020B0604020202020204" pitchFamily="34" charset="0"/>
              <a:cs typeface="Arial" panose="020B0604020202020204" pitchFamily="34" charset="0"/>
            </a:endParaRPr>
          </a:p>
          <a:p>
            <a:pPr marL="0" indent="0" algn="just">
              <a:lnSpc>
                <a:spcPct val="100000"/>
              </a:lnSpc>
              <a:spcBef>
                <a:spcPts val="0"/>
              </a:spcBef>
              <a:spcAft>
                <a:spcPts val="200"/>
              </a:spcAft>
              <a:buNone/>
            </a:pPr>
            <a:endParaRPr lang="en-GB" sz="1100" dirty="0">
              <a:latin typeface="Arial" panose="020B0604020202020204" pitchFamily="34" charset="0"/>
              <a:cs typeface="Arial" panose="020B0604020202020204" pitchFamily="34" charset="0"/>
            </a:endParaRPr>
          </a:p>
        </p:txBody>
      </p:sp>
      <p:sp>
        <p:nvSpPr>
          <p:cNvPr id="6" name="Slide Number Placeholder 4">
            <a:extLst>
              <a:ext uri="{FF2B5EF4-FFF2-40B4-BE49-F238E27FC236}">
                <a16:creationId xmlns:a16="http://schemas.microsoft.com/office/drawing/2014/main" id="{3F937CF1-6327-4FCF-9A39-F3E77667138A}"/>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85</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7798673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a:extLst>
              <a:ext uri="{FF2B5EF4-FFF2-40B4-BE49-F238E27FC236}">
                <a16:creationId xmlns:a16="http://schemas.microsoft.com/office/drawing/2014/main" id="{B3D0A8B9-C5A0-4A2A-87D4-2A257AA1A209}"/>
              </a:ext>
            </a:extLst>
          </p:cNvPr>
          <p:cNvSpPr>
            <a:spLocks noGrp="1"/>
          </p:cNvSpPr>
          <p:nvPr>
            <p:ph type="title"/>
          </p:nvPr>
        </p:nvSpPr>
        <p:spPr>
          <a:xfrm>
            <a:off x="508978" y="149012"/>
            <a:ext cx="10515600" cy="586800"/>
          </a:xfrm>
        </p:spPr>
        <p:txBody>
          <a:bodyPr vert="horz" lIns="91440" tIns="45720" rIns="91440" bIns="45720" rtlCol="0" anchor="ctr">
            <a:noAutofit/>
          </a:bodyPr>
          <a:lstStyle/>
          <a:p>
            <a:r>
              <a:rPr lang="en-GB" sz="1800" b="1" dirty="0">
                <a:latin typeface="Arial" panose="020B0604020202020204" pitchFamily="34" charset="0"/>
                <a:cs typeface="Arial" panose="020B0604020202020204" pitchFamily="34" charset="0"/>
              </a:rPr>
              <a:t>Salford</a:t>
            </a:r>
          </a:p>
        </p:txBody>
      </p:sp>
      <p:sp>
        <p:nvSpPr>
          <p:cNvPr id="34" name="Content Placeholder 33">
            <a:extLst>
              <a:ext uri="{FF2B5EF4-FFF2-40B4-BE49-F238E27FC236}">
                <a16:creationId xmlns:a16="http://schemas.microsoft.com/office/drawing/2014/main" id="{602761E3-47A4-467C-9BCF-2F8D7DA46A04}"/>
              </a:ext>
            </a:extLst>
          </p:cNvPr>
          <p:cNvSpPr>
            <a:spLocks noGrp="1"/>
          </p:cNvSpPr>
          <p:nvPr>
            <p:ph type="body" sz="quarter" idx="11"/>
          </p:nvPr>
        </p:nvSpPr>
        <p:spPr>
          <a:xfrm>
            <a:off x="508978" y="735812"/>
            <a:ext cx="11017826" cy="5818068"/>
          </a:xfrm>
        </p:spPr>
        <p:txBody>
          <a:bodyPr vert="horz" wrap="square" lIns="0" tIns="0" rIns="0" bIns="46800" rtlCol="0" anchor="t">
            <a:spAutoFit/>
          </a:bodyPr>
          <a:lstStyle/>
          <a:p>
            <a:pPr marL="0" indent="0" algn="just">
              <a:lnSpc>
                <a:spcPct val="100000"/>
              </a:lnSpc>
              <a:spcBef>
                <a:spcPts val="0"/>
              </a:spcBef>
              <a:spcAft>
                <a:spcPts val="200"/>
              </a:spcAft>
              <a:buNone/>
            </a:pPr>
            <a:r>
              <a:rPr lang="en-GB" sz="1100" b="1" dirty="0">
                <a:solidFill>
                  <a:srgbClr val="009690"/>
                </a:solidFill>
                <a:latin typeface="Arial" panose="020B0604020202020204" pitchFamily="34" charset="0"/>
                <a:cs typeface="Arial" panose="020B0604020202020204" pitchFamily="34" charset="0"/>
              </a:rPr>
              <a:t>Cost of Living:</a:t>
            </a:r>
          </a:p>
          <a:p>
            <a:pPr marL="0" indent="0" algn="just">
              <a:lnSpc>
                <a:spcPct val="100000"/>
              </a:lnSpc>
              <a:spcBef>
                <a:spcPts val="0"/>
              </a:spcBef>
              <a:spcAft>
                <a:spcPts val="200"/>
              </a:spcAft>
              <a:buNone/>
            </a:pPr>
            <a:r>
              <a:rPr lang="en-GB" sz="1100" dirty="0">
                <a:latin typeface="Arial" panose="020B0604020202020204" pitchFamily="34" charset="0"/>
                <a:cs typeface="Arial" panose="020B0604020202020204" pitchFamily="34" charset="0"/>
              </a:rPr>
              <a:t>66% of respondents in Salford are ‘very’ or ‘somewhat’ worried about the rising cost of living, significantly lower than the GM average (71%)</a:t>
            </a:r>
          </a:p>
          <a:p>
            <a:pPr marL="0" indent="0" algn="just">
              <a:lnSpc>
                <a:spcPct val="100000"/>
              </a:lnSpc>
              <a:spcBef>
                <a:spcPts val="0"/>
              </a:spcBef>
              <a:spcAft>
                <a:spcPts val="200"/>
              </a:spcAft>
              <a:buNone/>
            </a:pPr>
            <a:r>
              <a:rPr lang="en-GB" sz="1100" dirty="0">
                <a:latin typeface="Arial" panose="020B0604020202020204" pitchFamily="34" charset="0"/>
                <a:cs typeface="Arial" panose="020B0604020202020204" pitchFamily="34" charset="0"/>
              </a:rPr>
              <a:t>72% of respondents in Salford say that their cost of living has increased, compared to the GM average (76%)</a:t>
            </a:r>
          </a:p>
          <a:p>
            <a:pPr marL="0" indent="0" algn="just">
              <a:lnSpc>
                <a:spcPct val="100000"/>
              </a:lnSpc>
              <a:spcBef>
                <a:spcPts val="0"/>
              </a:spcBef>
              <a:spcAft>
                <a:spcPts val="200"/>
              </a:spcAft>
              <a:buNone/>
            </a:pPr>
            <a:r>
              <a:rPr lang="en-GB" sz="1100" dirty="0">
                <a:latin typeface="Arial" panose="020B0604020202020204" pitchFamily="34" charset="0"/>
                <a:cs typeface="Arial" panose="020B0604020202020204" pitchFamily="34" charset="0"/>
              </a:rPr>
              <a:t>41% of respondents in Salford say that they will not be able to save any money in the next 12 months, compared to the GM average (42%)</a:t>
            </a:r>
          </a:p>
          <a:p>
            <a:pPr marL="0" indent="0" algn="just">
              <a:lnSpc>
                <a:spcPct val="100000"/>
              </a:lnSpc>
              <a:spcBef>
                <a:spcPts val="0"/>
              </a:spcBef>
              <a:spcAft>
                <a:spcPts val="200"/>
              </a:spcAft>
              <a:buNone/>
            </a:pPr>
            <a:r>
              <a:rPr lang="en-GB" sz="1100" dirty="0">
                <a:latin typeface="Arial" panose="020B0604020202020204" pitchFamily="34" charset="0"/>
                <a:cs typeface="Arial" panose="020B0604020202020204" pitchFamily="34" charset="0"/>
              </a:rPr>
              <a:t>47% of respondents living in Salford say that it is difficult to afford their energy costs, significantly lower than the GM average (54%)</a:t>
            </a:r>
          </a:p>
          <a:p>
            <a:pPr marL="0" indent="0" algn="just">
              <a:lnSpc>
                <a:spcPct val="100000"/>
              </a:lnSpc>
              <a:spcBef>
                <a:spcPts val="0"/>
              </a:spcBef>
              <a:spcAft>
                <a:spcPts val="200"/>
              </a:spcAft>
              <a:buNone/>
            </a:pPr>
            <a:r>
              <a:rPr lang="en-GB" sz="1100" dirty="0">
                <a:latin typeface="Arial" panose="020B0604020202020204" pitchFamily="34" charset="0"/>
                <a:cs typeface="Arial" panose="020B0604020202020204" pitchFamily="34" charset="0"/>
              </a:rPr>
              <a:t>39% of respondents in Salford say that it is difficult to afford their rent or mortgage costs, compared to the GM average (43%)</a:t>
            </a:r>
          </a:p>
          <a:p>
            <a:pPr marL="0" indent="0" algn="just">
              <a:lnSpc>
                <a:spcPct val="100000"/>
              </a:lnSpc>
              <a:spcBef>
                <a:spcPts val="0"/>
              </a:spcBef>
              <a:spcAft>
                <a:spcPts val="200"/>
              </a:spcAft>
              <a:buNone/>
            </a:pPr>
            <a:r>
              <a:rPr lang="en-GB" sz="1100" dirty="0">
                <a:latin typeface="Arial" panose="020B0604020202020204" pitchFamily="34" charset="0"/>
                <a:cs typeface="Arial" panose="020B0604020202020204" pitchFamily="34" charset="0"/>
              </a:rPr>
              <a:t>15% of Salford respondents say that they have often worried about whether their food would run out before they got money to buy more, in line with the GM average (14%)</a:t>
            </a:r>
          </a:p>
          <a:p>
            <a:pPr marL="0" indent="0" algn="just">
              <a:lnSpc>
                <a:spcPct val="100000"/>
              </a:lnSpc>
              <a:spcBef>
                <a:spcPts val="0"/>
              </a:spcBef>
              <a:spcAft>
                <a:spcPts val="200"/>
              </a:spcAft>
              <a:buNone/>
            </a:pPr>
            <a:r>
              <a:rPr lang="en-GB" sz="1100" dirty="0">
                <a:latin typeface="Arial" panose="020B0604020202020204" pitchFamily="34" charset="0"/>
                <a:cs typeface="Arial" panose="020B0604020202020204" pitchFamily="34" charset="0"/>
              </a:rPr>
              <a:t>18% of Salford respondents say they often cannot afford to eat balanced meals, significantly higher than the GM average (14%)</a:t>
            </a:r>
          </a:p>
          <a:p>
            <a:pPr marL="0" indent="0" algn="just">
              <a:lnSpc>
                <a:spcPct val="100000"/>
              </a:lnSpc>
              <a:spcBef>
                <a:spcPts val="0"/>
              </a:spcBef>
              <a:spcAft>
                <a:spcPts val="200"/>
              </a:spcAft>
              <a:buNone/>
            </a:pPr>
            <a:endParaRPr lang="en-GB" sz="1100" dirty="0">
              <a:latin typeface="Arial" panose="020B0604020202020204" pitchFamily="34" charset="0"/>
              <a:cs typeface="Arial" panose="020B0604020202020204" pitchFamily="34" charset="0"/>
            </a:endParaRPr>
          </a:p>
          <a:p>
            <a:pPr algn="just">
              <a:lnSpc>
                <a:spcPct val="100000"/>
              </a:lnSpc>
              <a:spcBef>
                <a:spcPts val="0"/>
              </a:spcBef>
              <a:spcAft>
                <a:spcPts val="200"/>
              </a:spcAft>
            </a:pPr>
            <a:r>
              <a:rPr lang="en-GB" sz="1100" b="1" dirty="0">
                <a:solidFill>
                  <a:srgbClr val="009690"/>
                </a:solidFill>
                <a:latin typeface="Arial" panose="020B0604020202020204" pitchFamily="34" charset="0"/>
                <a:cs typeface="Arial" panose="020B0604020202020204" pitchFamily="34" charset="0"/>
              </a:rPr>
              <a:t>Wellbeing: </a:t>
            </a:r>
          </a:p>
          <a:p>
            <a:pPr marL="0" indent="0" algn="just">
              <a:lnSpc>
                <a:spcPct val="100000"/>
              </a:lnSpc>
              <a:spcBef>
                <a:spcPts val="0"/>
              </a:spcBef>
              <a:spcAft>
                <a:spcPts val="200"/>
              </a:spcAft>
              <a:buNone/>
            </a:pPr>
            <a:r>
              <a:rPr lang="en-GB" sz="1100" dirty="0">
                <a:latin typeface="Arial" panose="020B0604020202020204" pitchFamily="34" charset="0"/>
                <a:cs typeface="Arial" panose="020B0604020202020204" pitchFamily="34" charset="0"/>
              </a:rPr>
              <a:t>15% of respondents are dissatisfied with their life nowadays, in line with the GM average (16%)</a:t>
            </a:r>
          </a:p>
          <a:p>
            <a:pPr marL="0" indent="0" algn="just">
              <a:lnSpc>
                <a:spcPct val="100000"/>
              </a:lnSpc>
              <a:spcBef>
                <a:spcPts val="0"/>
              </a:spcBef>
              <a:spcAft>
                <a:spcPts val="200"/>
              </a:spcAft>
              <a:buNone/>
            </a:pPr>
            <a:r>
              <a:rPr lang="en-GB" sz="1100" dirty="0">
                <a:latin typeface="Arial" panose="020B0604020202020204" pitchFamily="34" charset="0"/>
                <a:cs typeface="Arial" panose="020B0604020202020204" pitchFamily="34" charset="0"/>
              </a:rPr>
              <a:t>Just under 2 in 5 (39%) of Salford respondents say that they felt highly anxious, compared to the GM average (41%)</a:t>
            </a:r>
          </a:p>
          <a:p>
            <a:pPr marL="0" indent="0" algn="just">
              <a:lnSpc>
                <a:spcPct val="100000"/>
              </a:lnSpc>
              <a:spcBef>
                <a:spcPts val="0"/>
              </a:spcBef>
              <a:spcAft>
                <a:spcPts val="200"/>
              </a:spcAft>
              <a:buNone/>
            </a:pPr>
            <a:r>
              <a:rPr lang="en-GB" sz="1100" dirty="0">
                <a:latin typeface="Arial" panose="020B0604020202020204" pitchFamily="34" charset="0"/>
                <a:cs typeface="Arial" panose="020B0604020202020204" pitchFamily="34" charset="0"/>
              </a:rPr>
              <a:t>Over 1 in 10 (13%) Salford respondents do not feel that things in their life are worthwhile, the same as the GM average (13%)</a:t>
            </a:r>
          </a:p>
          <a:p>
            <a:pPr algn="just">
              <a:lnSpc>
                <a:spcPct val="100000"/>
              </a:lnSpc>
              <a:spcBef>
                <a:spcPts val="0"/>
              </a:spcBef>
              <a:spcAft>
                <a:spcPts val="200"/>
              </a:spcAft>
            </a:pPr>
            <a:r>
              <a:rPr lang="en-GB" sz="1100" dirty="0">
                <a:latin typeface="Arial" panose="020B0604020202020204" pitchFamily="34" charset="0"/>
                <a:cs typeface="Arial" panose="020B0604020202020204" pitchFamily="34" charset="0"/>
              </a:rPr>
              <a:t>15% of Salford respondents report feeling ‘not at all happy’, in line with the GM average (17%)</a:t>
            </a:r>
          </a:p>
          <a:p>
            <a:pPr marL="0" indent="0" algn="just">
              <a:lnSpc>
                <a:spcPct val="100000"/>
              </a:lnSpc>
              <a:spcBef>
                <a:spcPts val="0"/>
              </a:spcBef>
              <a:spcAft>
                <a:spcPts val="200"/>
              </a:spcAft>
              <a:buNone/>
            </a:pPr>
            <a:r>
              <a:rPr lang="en-GB" sz="1100" dirty="0">
                <a:latin typeface="Arial" panose="020B0604020202020204" pitchFamily="34" charset="0"/>
                <a:cs typeface="Arial" panose="020B0604020202020204" pitchFamily="34" charset="0"/>
              </a:rPr>
              <a:t>4% of Salford respondents say that they cannot look after their own health, the same as the GM average, whilst 8% of Salford respondents say that they do not know enough about their own health, in line with the GM average (7%)</a:t>
            </a:r>
          </a:p>
          <a:p>
            <a:pPr marL="0" indent="0" algn="just">
              <a:lnSpc>
                <a:spcPct val="100000"/>
              </a:lnSpc>
              <a:spcBef>
                <a:spcPts val="0"/>
              </a:spcBef>
              <a:spcAft>
                <a:spcPts val="200"/>
              </a:spcAft>
              <a:buNone/>
            </a:pPr>
            <a:r>
              <a:rPr lang="en-GB" sz="1100" dirty="0">
                <a:latin typeface="Arial" panose="020B0604020202020204" pitchFamily="34" charset="0"/>
                <a:cs typeface="Arial" panose="020B0604020202020204" pitchFamily="34" charset="0"/>
              </a:rPr>
              <a:t>76% of Salford respondents agree they can get the right help if they need it, the same as the GM average (72%), and 91% of Salford respondents say that they are involved in decisions about themselves, in line with the GM average (90%)</a:t>
            </a:r>
          </a:p>
          <a:p>
            <a:pPr marL="0" indent="0" algn="just">
              <a:lnSpc>
                <a:spcPct val="100000"/>
              </a:lnSpc>
              <a:spcBef>
                <a:spcPts val="0"/>
              </a:spcBef>
              <a:spcAft>
                <a:spcPts val="200"/>
              </a:spcAft>
              <a:buNone/>
            </a:pPr>
            <a:endParaRPr lang="en-GB" sz="1100" dirty="0">
              <a:solidFill>
                <a:srgbClr val="009690"/>
              </a:solidFill>
              <a:latin typeface="Arial" panose="020B0604020202020204" pitchFamily="34" charset="0"/>
              <a:cs typeface="Arial" panose="020B0604020202020204" pitchFamily="34" charset="0"/>
            </a:endParaRPr>
          </a:p>
          <a:p>
            <a:pPr marL="0" indent="0" algn="just">
              <a:lnSpc>
                <a:spcPct val="100000"/>
              </a:lnSpc>
              <a:spcBef>
                <a:spcPts val="0"/>
              </a:spcBef>
              <a:spcAft>
                <a:spcPts val="200"/>
              </a:spcAft>
              <a:buNone/>
            </a:pPr>
            <a:r>
              <a:rPr lang="en-GB" sz="1100" b="1" dirty="0">
                <a:solidFill>
                  <a:srgbClr val="009690"/>
                </a:solidFill>
                <a:latin typeface="Arial" panose="020B0604020202020204" pitchFamily="34" charset="0"/>
                <a:cs typeface="Arial" panose="020B0604020202020204" pitchFamily="34" charset="0"/>
              </a:rPr>
              <a:t>Digital inclusion:</a:t>
            </a:r>
          </a:p>
          <a:p>
            <a:pPr marL="0" indent="0" algn="just">
              <a:lnSpc>
                <a:spcPct val="100000"/>
              </a:lnSpc>
              <a:spcBef>
                <a:spcPts val="0"/>
              </a:spcBef>
              <a:spcAft>
                <a:spcPts val="200"/>
              </a:spcAft>
              <a:buNone/>
            </a:pPr>
            <a:r>
              <a:rPr lang="en-GB" sz="1100" dirty="0">
                <a:latin typeface="Arial" panose="020B0604020202020204" pitchFamily="34" charset="0"/>
                <a:cs typeface="Arial" panose="020B0604020202020204" pitchFamily="34" charset="0"/>
              </a:rPr>
              <a:t>34% of respondents in Salford have had someone in their household experience some form of digital exclusion, compared to the GM average (38%)</a:t>
            </a:r>
          </a:p>
          <a:p>
            <a:pPr marL="0" indent="0" algn="just">
              <a:lnSpc>
                <a:spcPct val="100000"/>
              </a:lnSpc>
              <a:spcBef>
                <a:spcPts val="0"/>
              </a:spcBef>
              <a:spcAft>
                <a:spcPts val="200"/>
              </a:spcAft>
              <a:buNone/>
            </a:pPr>
            <a:r>
              <a:rPr lang="en-GB" sz="1100" dirty="0">
                <a:latin typeface="Arial" panose="020B0604020202020204" pitchFamily="34" charset="0"/>
                <a:cs typeface="Arial" panose="020B0604020202020204" pitchFamily="34" charset="0"/>
              </a:rPr>
              <a:t>6% of respondents in Salford are not confident, or live with someone who is not confident in using digital services online, significantly lower than the GM average (16%)</a:t>
            </a:r>
          </a:p>
          <a:p>
            <a:pPr marL="0" indent="0" algn="just">
              <a:lnSpc>
                <a:spcPct val="100000"/>
              </a:lnSpc>
              <a:spcBef>
                <a:spcPts val="0"/>
              </a:spcBef>
              <a:spcAft>
                <a:spcPts val="200"/>
              </a:spcAft>
              <a:buNone/>
            </a:pPr>
            <a:endParaRPr lang="en-GB" sz="1100" dirty="0">
              <a:latin typeface="Arial" panose="020B0604020202020204" pitchFamily="34" charset="0"/>
              <a:cs typeface="Arial" panose="020B0604020202020204" pitchFamily="34" charset="0"/>
            </a:endParaRPr>
          </a:p>
          <a:p>
            <a:pPr marL="0" indent="0" algn="just">
              <a:lnSpc>
                <a:spcPct val="100000"/>
              </a:lnSpc>
              <a:spcBef>
                <a:spcPts val="0"/>
              </a:spcBef>
              <a:spcAft>
                <a:spcPts val="200"/>
              </a:spcAft>
              <a:buNone/>
            </a:pPr>
            <a:endParaRPr lang="en-GB" sz="1100" dirty="0">
              <a:latin typeface="Arial" panose="020B0604020202020204" pitchFamily="34" charset="0"/>
              <a:cs typeface="Arial" panose="020B0604020202020204" pitchFamily="34" charset="0"/>
            </a:endParaRPr>
          </a:p>
          <a:p>
            <a:pPr marL="0" indent="0" algn="just">
              <a:lnSpc>
                <a:spcPct val="100000"/>
              </a:lnSpc>
              <a:spcBef>
                <a:spcPts val="0"/>
              </a:spcBef>
              <a:spcAft>
                <a:spcPts val="200"/>
              </a:spcAft>
              <a:buNone/>
            </a:pPr>
            <a:endParaRPr lang="en-GB" sz="1100" dirty="0">
              <a:latin typeface="Arial" panose="020B0604020202020204" pitchFamily="34" charset="0"/>
              <a:cs typeface="Arial" panose="020B0604020202020204" pitchFamily="34" charset="0"/>
            </a:endParaRPr>
          </a:p>
          <a:p>
            <a:pPr marL="0" indent="0" algn="just">
              <a:lnSpc>
                <a:spcPct val="100000"/>
              </a:lnSpc>
              <a:spcBef>
                <a:spcPts val="0"/>
              </a:spcBef>
              <a:spcAft>
                <a:spcPts val="200"/>
              </a:spcAft>
              <a:buNone/>
            </a:pPr>
            <a:endParaRPr lang="en-GB" sz="1100" dirty="0">
              <a:latin typeface="Arial" panose="020B0604020202020204" pitchFamily="34" charset="0"/>
              <a:cs typeface="Arial" panose="020B0604020202020204" pitchFamily="34" charset="0"/>
            </a:endParaRPr>
          </a:p>
          <a:p>
            <a:pPr marL="0" indent="0" algn="just">
              <a:lnSpc>
                <a:spcPct val="100000"/>
              </a:lnSpc>
              <a:spcBef>
                <a:spcPts val="0"/>
              </a:spcBef>
              <a:spcAft>
                <a:spcPts val="200"/>
              </a:spcAft>
              <a:buNone/>
            </a:pPr>
            <a:endParaRPr lang="en-GB" sz="1100" dirty="0">
              <a:latin typeface="Arial" panose="020B0604020202020204" pitchFamily="34" charset="0"/>
              <a:cs typeface="Arial" panose="020B0604020202020204" pitchFamily="34" charset="0"/>
            </a:endParaRPr>
          </a:p>
          <a:p>
            <a:pPr marL="0" indent="0" algn="just">
              <a:lnSpc>
                <a:spcPct val="100000"/>
              </a:lnSpc>
              <a:spcBef>
                <a:spcPts val="0"/>
              </a:spcBef>
              <a:spcAft>
                <a:spcPts val="200"/>
              </a:spcAft>
              <a:buNone/>
            </a:pPr>
            <a:endParaRPr lang="en-GB" sz="1100" dirty="0">
              <a:latin typeface="Arial" panose="020B0604020202020204" pitchFamily="34" charset="0"/>
              <a:cs typeface="Arial" panose="020B0604020202020204" pitchFamily="34" charset="0"/>
            </a:endParaRPr>
          </a:p>
          <a:p>
            <a:pPr algn="just">
              <a:lnSpc>
                <a:spcPct val="100000"/>
              </a:lnSpc>
              <a:spcBef>
                <a:spcPts val="0"/>
              </a:spcBef>
              <a:spcAft>
                <a:spcPts val="200"/>
              </a:spcAft>
            </a:pPr>
            <a:endParaRPr lang="en-GB" sz="1100" dirty="0">
              <a:latin typeface="Arial" panose="020B0604020202020204" pitchFamily="34" charset="0"/>
              <a:cs typeface="Arial" panose="020B0604020202020204" pitchFamily="34" charset="0"/>
            </a:endParaRPr>
          </a:p>
        </p:txBody>
      </p:sp>
      <p:sp>
        <p:nvSpPr>
          <p:cNvPr id="6" name="Slide Number Placeholder 4">
            <a:extLst>
              <a:ext uri="{FF2B5EF4-FFF2-40B4-BE49-F238E27FC236}">
                <a16:creationId xmlns:a16="http://schemas.microsoft.com/office/drawing/2014/main" id="{F172D933-C283-4B81-A339-0B541A36F50F}"/>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86</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24795963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a:extLst>
              <a:ext uri="{FF2B5EF4-FFF2-40B4-BE49-F238E27FC236}">
                <a16:creationId xmlns:a16="http://schemas.microsoft.com/office/drawing/2014/main" id="{B3D0A8B9-C5A0-4A2A-87D4-2A257AA1A209}"/>
              </a:ext>
            </a:extLst>
          </p:cNvPr>
          <p:cNvSpPr>
            <a:spLocks noGrp="1"/>
          </p:cNvSpPr>
          <p:nvPr>
            <p:ph type="title"/>
          </p:nvPr>
        </p:nvSpPr>
        <p:spPr>
          <a:xfrm>
            <a:off x="465695" y="111635"/>
            <a:ext cx="10515600" cy="586800"/>
          </a:xfrm>
        </p:spPr>
        <p:txBody>
          <a:bodyPr vert="horz" lIns="91440" tIns="45720" rIns="91440" bIns="45720" rtlCol="0" anchor="ctr">
            <a:noAutofit/>
          </a:bodyPr>
          <a:lstStyle/>
          <a:p>
            <a:r>
              <a:rPr lang="en-GB" sz="1800" b="1" dirty="0">
                <a:latin typeface="Arial" panose="020B0604020202020204" pitchFamily="34" charset="0"/>
                <a:cs typeface="Arial" panose="020B0604020202020204" pitchFamily="34" charset="0"/>
              </a:rPr>
              <a:t>Stockport</a:t>
            </a:r>
          </a:p>
        </p:txBody>
      </p:sp>
      <p:sp>
        <p:nvSpPr>
          <p:cNvPr id="34" name="Content Placeholder 33">
            <a:extLst>
              <a:ext uri="{FF2B5EF4-FFF2-40B4-BE49-F238E27FC236}">
                <a16:creationId xmlns:a16="http://schemas.microsoft.com/office/drawing/2014/main" id="{602761E3-47A4-467C-9BCF-2F8D7DA46A04}"/>
              </a:ext>
            </a:extLst>
          </p:cNvPr>
          <p:cNvSpPr>
            <a:spLocks noGrp="1"/>
          </p:cNvSpPr>
          <p:nvPr>
            <p:ph type="body" sz="quarter" idx="11"/>
          </p:nvPr>
        </p:nvSpPr>
        <p:spPr>
          <a:xfrm>
            <a:off x="465695" y="698435"/>
            <a:ext cx="11017826" cy="5766771"/>
          </a:xfrm>
        </p:spPr>
        <p:txBody>
          <a:bodyPr vert="horz" wrap="square" lIns="0" tIns="0" rIns="0" bIns="46800" rtlCol="0" anchor="t">
            <a:spAutoFit/>
          </a:bodyPr>
          <a:lstStyle/>
          <a:p>
            <a:pPr algn="just">
              <a:lnSpc>
                <a:spcPct val="100000"/>
              </a:lnSpc>
              <a:spcBef>
                <a:spcPts val="0"/>
              </a:spcBef>
              <a:spcAft>
                <a:spcPts val="200"/>
              </a:spcAft>
            </a:pPr>
            <a:r>
              <a:rPr lang="en-GB" sz="1100" b="1" dirty="0">
                <a:solidFill>
                  <a:srgbClr val="009690"/>
                </a:solidFill>
                <a:latin typeface="Arial" panose="020B0604020202020204" pitchFamily="34" charset="0"/>
                <a:cs typeface="Arial" panose="020B0604020202020204" pitchFamily="34" charset="0"/>
              </a:rPr>
              <a:t>Cost of Living: </a:t>
            </a:r>
          </a:p>
          <a:p>
            <a:pPr marL="0" indent="0" algn="just">
              <a:lnSpc>
                <a:spcPct val="100000"/>
              </a:lnSpc>
              <a:spcBef>
                <a:spcPts val="0"/>
              </a:spcBef>
              <a:spcAft>
                <a:spcPts val="200"/>
              </a:spcAft>
              <a:buNone/>
            </a:pPr>
            <a:r>
              <a:rPr lang="en-GB" sz="1100" dirty="0">
                <a:latin typeface="Arial" panose="020B0604020202020204" pitchFamily="34" charset="0"/>
                <a:cs typeface="Arial" panose="020B0604020202020204" pitchFamily="34" charset="0"/>
              </a:rPr>
              <a:t>70% of respondents in Stockport are either ‘very’ or ‘somewhat’ worried about the rising cost of living, in line with the GM average (71%)</a:t>
            </a:r>
          </a:p>
          <a:p>
            <a:pPr marL="0" indent="0" algn="just">
              <a:lnSpc>
                <a:spcPct val="100000"/>
              </a:lnSpc>
              <a:spcBef>
                <a:spcPts val="0"/>
              </a:spcBef>
              <a:spcAft>
                <a:spcPts val="200"/>
              </a:spcAft>
              <a:buNone/>
            </a:pPr>
            <a:r>
              <a:rPr lang="en-GB" sz="1100" dirty="0">
                <a:latin typeface="Arial" panose="020B0604020202020204" pitchFamily="34" charset="0"/>
                <a:cs typeface="Arial" panose="020B0604020202020204" pitchFamily="34" charset="0"/>
              </a:rPr>
              <a:t>77% of Stockport respondents say that their cost of living has increased, in line with the GM average (76%)</a:t>
            </a:r>
          </a:p>
          <a:p>
            <a:pPr marL="0" indent="0" algn="just">
              <a:lnSpc>
                <a:spcPct val="100000"/>
              </a:lnSpc>
              <a:spcBef>
                <a:spcPts val="0"/>
              </a:spcBef>
              <a:spcAft>
                <a:spcPts val="200"/>
              </a:spcAft>
              <a:buNone/>
            </a:pPr>
            <a:r>
              <a:rPr lang="en-GB" sz="1100" dirty="0">
                <a:latin typeface="Arial" panose="020B0604020202020204" pitchFamily="34" charset="0"/>
                <a:cs typeface="Arial" panose="020B0604020202020204" pitchFamily="34" charset="0"/>
              </a:rPr>
              <a:t>43% of respondents in Stockport say that they will not be able to save any money in the next 12 months, in line with the GM average (42%)</a:t>
            </a:r>
          </a:p>
          <a:p>
            <a:pPr marL="0" indent="0" algn="just">
              <a:lnSpc>
                <a:spcPct val="100000"/>
              </a:lnSpc>
              <a:spcBef>
                <a:spcPts val="0"/>
              </a:spcBef>
              <a:spcAft>
                <a:spcPts val="200"/>
              </a:spcAft>
              <a:buNone/>
            </a:pPr>
            <a:r>
              <a:rPr lang="en-GB" sz="1100" dirty="0">
                <a:latin typeface="Arial" panose="020B0604020202020204" pitchFamily="34" charset="0"/>
                <a:cs typeface="Arial" panose="020B0604020202020204" pitchFamily="34" charset="0"/>
              </a:rPr>
              <a:t>52% of Stockport respondents say that it is difficult to afford their energy costs, similar to the GM average (54%), with 39% saying it is difficult to afford their rent or mortgage costs, compared to the GM average (43%)</a:t>
            </a:r>
          </a:p>
          <a:p>
            <a:pPr marL="0" indent="0" algn="just">
              <a:lnSpc>
                <a:spcPct val="100000"/>
              </a:lnSpc>
              <a:spcBef>
                <a:spcPts val="0"/>
              </a:spcBef>
              <a:spcAft>
                <a:spcPts val="200"/>
              </a:spcAft>
              <a:buNone/>
            </a:pPr>
            <a:r>
              <a:rPr lang="en-GB" sz="1100" dirty="0">
                <a:latin typeface="Arial" panose="020B0604020202020204" pitchFamily="34" charset="0"/>
                <a:cs typeface="Arial" panose="020B0604020202020204" pitchFamily="34" charset="0"/>
              </a:rPr>
              <a:t>1 in 10 (10%) respondents in Stockport say that they often worry whether their food would run out before they got money to buy more, significantly lower than the GM average (14%)</a:t>
            </a:r>
          </a:p>
          <a:p>
            <a:pPr marL="0" indent="0" algn="just">
              <a:lnSpc>
                <a:spcPct val="100000"/>
              </a:lnSpc>
              <a:spcBef>
                <a:spcPts val="0"/>
              </a:spcBef>
              <a:spcAft>
                <a:spcPts val="200"/>
              </a:spcAft>
              <a:buNone/>
            </a:pPr>
            <a:r>
              <a:rPr lang="en-GB" sz="1100" dirty="0">
                <a:latin typeface="Arial" panose="020B0604020202020204" pitchFamily="34" charset="0"/>
                <a:cs typeface="Arial" panose="020B0604020202020204" pitchFamily="34" charset="0"/>
              </a:rPr>
              <a:t>10% of Stockport respondents say that they often couldn’t afford to eat balanced meals, significantly lower than the GM average (14%)</a:t>
            </a:r>
          </a:p>
          <a:p>
            <a:pPr marL="0" indent="0" algn="just">
              <a:lnSpc>
                <a:spcPct val="100000"/>
              </a:lnSpc>
              <a:spcBef>
                <a:spcPts val="0"/>
              </a:spcBef>
              <a:spcAft>
                <a:spcPts val="200"/>
              </a:spcAft>
              <a:buNone/>
            </a:pPr>
            <a:endParaRPr lang="en-GB" sz="1100" dirty="0">
              <a:latin typeface="Arial" panose="020B0604020202020204" pitchFamily="34" charset="0"/>
              <a:cs typeface="Arial" panose="020B0604020202020204" pitchFamily="34" charset="0"/>
            </a:endParaRPr>
          </a:p>
          <a:p>
            <a:pPr algn="just">
              <a:lnSpc>
                <a:spcPct val="100000"/>
              </a:lnSpc>
              <a:spcBef>
                <a:spcPts val="0"/>
              </a:spcBef>
              <a:spcAft>
                <a:spcPts val="200"/>
              </a:spcAft>
            </a:pPr>
            <a:r>
              <a:rPr lang="en-GB" sz="1100" b="1" dirty="0">
                <a:solidFill>
                  <a:srgbClr val="009690"/>
                </a:solidFill>
                <a:latin typeface="Arial" panose="020B0604020202020204" pitchFamily="34" charset="0"/>
                <a:cs typeface="Arial" panose="020B0604020202020204" pitchFamily="34" charset="0"/>
              </a:rPr>
              <a:t>Wellbeing: </a:t>
            </a:r>
          </a:p>
          <a:p>
            <a:pPr marL="0" indent="0" algn="just">
              <a:lnSpc>
                <a:spcPct val="100000"/>
              </a:lnSpc>
              <a:spcBef>
                <a:spcPts val="0"/>
              </a:spcBef>
              <a:spcAft>
                <a:spcPts val="200"/>
              </a:spcAft>
              <a:buNone/>
            </a:pPr>
            <a:r>
              <a:rPr lang="en-GB" sz="1100" dirty="0">
                <a:latin typeface="Arial" panose="020B0604020202020204" pitchFamily="34" charset="0"/>
                <a:cs typeface="Arial" panose="020B0604020202020204" pitchFamily="34" charset="0"/>
              </a:rPr>
              <a:t>14% of Stockport respondents are dissatisfied with their life nowadays, in line with the GM average (16%)</a:t>
            </a:r>
          </a:p>
          <a:p>
            <a:pPr marL="0" indent="0" algn="just">
              <a:lnSpc>
                <a:spcPct val="100000"/>
              </a:lnSpc>
              <a:spcBef>
                <a:spcPts val="0"/>
              </a:spcBef>
              <a:spcAft>
                <a:spcPts val="200"/>
              </a:spcAft>
              <a:buNone/>
            </a:pPr>
            <a:r>
              <a:rPr lang="en-GB" sz="1100" dirty="0">
                <a:latin typeface="Arial" panose="020B0604020202020204" pitchFamily="34" charset="0"/>
                <a:cs typeface="Arial" panose="020B0604020202020204" pitchFamily="34" charset="0"/>
              </a:rPr>
              <a:t>39% of Stockport respondents say that they felt anxious, compared to the GM average (41%)</a:t>
            </a:r>
          </a:p>
          <a:p>
            <a:pPr marL="0" indent="0" algn="just">
              <a:lnSpc>
                <a:spcPct val="100000"/>
              </a:lnSpc>
              <a:spcBef>
                <a:spcPts val="0"/>
              </a:spcBef>
              <a:spcAft>
                <a:spcPts val="200"/>
              </a:spcAft>
              <a:buNone/>
            </a:pPr>
            <a:r>
              <a:rPr lang="en-GB" sz="1100" dirty="0">
                <a:latin typeface="Arial" panose="020B0604020202020204" pitchFamily="34" charset="0"/>
                <a:cs typeface="Arial" panose="020B0604020202020204" pitchFamily="34" charset="0"/>
              </a:rPr>
              <a:t>Just over 1 in 10 (11%) Stockport respondents do not feel that things in their life are worthwhile, in line with the GM average (13%)</a:t>
            </a:r>
          </a:p>
          <a:p>
            <a:pPr algn="just">
              <a:lnSpc>
                <a:spcPct val="100000"/>
              </a:lnSpc>
              <a:spcBef>
                <a:spcPts val="0"/>
              </a:spcBef>
              <a:spcAft>
                <a:spcPts val="200"/>
              </a:spcAft>
            </a:pPr>
            <a:r>
              <a:rPr lang="en-GB" sz="1100" dirty="0">
                <a:latin typeface="Arial" panose="020B0604020202020204" pitchFamily="34" charset="0"/>
                <a:cs typeface="Arial" panose="020B0604020202020204" pitchFamily="34" charset="0"/>
              </a:rPr>
              <a:t>13% of Stockport respondents report feeling ‘not at all happy’, in line with the GM average (17%)</a:t>
            </a:r>
          </a:p>
          <a:p>
            <a:pPr algn="just">
              <a:lnSpc>
                <a:spcPct val="100000"/>
              </a:lnSpc>
              <a:spcBef>
                <a:spcPts val="0"/>
              </a:spcBef>
              <a:spcAft>
                <a:spcPts val="200"/>
              </a:spcAft>
            </a:pPr>
            <a:r>
              <a:rPr lang="en-GB" sz="1100" dirty="0">
                <a:latin typeface="Arial" panose="020B0604020202020204" pitchFamily="34" charset="0"/>
                <a:cs typeface="Arial" panose="020B0604020202020204" pitchFamily="34" charset="0"/>
              </a:rPr>
              <a:t>5% of respondents in Stockport say that they cannot look after their own health, in line with the GM average (4%), with 7% of respondents saying that they do not know about their health, the same as the GM average (7%)</a:t>
            </a:r>
          </a:p>
          <a:p>
            <a:pPr marL="0" indent="0" algn="just">
              <a:lnSpc>
                <a:spcPct val="100000"/>
              </a:lnSpc>
              <a:spcBef>
                <a:spcPts val="0"/>
              </a:spcBef>
              <a:spcAft>
                <a:spcPts val="200"/>
              </a:spcAft>
              <a:buNone/>
            </a:pPr>
            <a:r>
              <a:rPr lang="en-GB" sz="1100" dirty="0">
                <a:latin typeface="Arial" panose="020B0604020202020204" pitchFamily="34" charset="0"/>
                <a:cs typeface="Arial" panose="020B0604020202020204" pitchFamily="34" charset="0"/>
              </a:rPr>
              <a:t>76% of respondents in Stockport say that they can get the right help if they need it, compared to the GM average (72%), whilst 93% say that they are involved in decisions about themselves, in line with the GM average of 90%</a:t>
            </a:r>
          </a:p>
          <a:p>
            <a:pPr marL="0" indent="0" algn="just">
              <a:lnSpc>
                <a:spcPct val="100000"/>
              </a:lnSpc>
              <a:spcBef>
                <a:spcPts val="0"/>
              </a:spcBef>
              <a:spcAft>
                <a:spcPts val="200"/>
              </a:spcAft>
              <a:buNone/>
            </a:pPr>
            <a:endParaRPr lang="en-GB" sz="1100" b="1" dirty="0">
              <a:solidFill>
                <a:srgbClr val="009690"/>
              </a:solidFill>
              <a:latin typeface="Arial" panose="020B0604020202020204" pitchFamily="34" charset="0"/>
              <a:cs typeface="Arial" panose="020B0604020202020204" pitchFamily="34" charset="0"/>
            </a:endParaRPr>
          </a:p>
          <a:p>
            <a:pPr marL="0" indent="0" algn="just">
              <a:lnSpc>
                <a:spcPct val="100000"/>
              </a:lnSpc>
              <a:spcBef>
                <a:spcPts val="0"/>
              </a:spcBef>
              <a:spcAft>
                <a:spcPts val="200"/>
              </a:spcAft>
              <a:buNone/>
            </a:pPr>
            <a:r>
              <a:rPr lang="en-GB" sz="1100" b="1" dirty="0">
                <a:solidFill>
                  <a:srgbClr val="009690"/>
                </a:solidFill>
                <a:latin typeface="Arial" panose="020B0604020202020204" pitchFamily="34" charset="0"/>
                <a:cs typeface="Arial" panose="020B0604020202020204" pitchFamily="34" charset="0"/>
              </a:rPr>
              <a:t>Digital inclusion:</a:t>
            </a:r>
          </a:p>
          <a:p>
            <a:pPr marL="0" indent="0" algn="just">
              <a:lnSpc>
                <a:spcPct val="100000"/>
              </a:lnSpc>
              <a:spcBef>
                <a:spcPts val="0"/>
              </a:spcBef>
              <a:spcAft>
                <a:spcPts val="200"/>
              </a:spcAft>
              <a:buNone/>
            </a:pPr>
            <a:r>
              <a:rPr lang="en-GB" sz="1100" dirty="0">
                <a:latin typeface="Arial" panose="020B0604020202020204" pitchFamily="34" charset="0"/>
                <a:cs typeface="Arial" panose="020B0604020202020204" pitchFamily="34" charset="0"/>
              </a:rPr>
              <a:t>31% of respondents in Stockport say that somebody in their household has experienced some form of digital exclusion, compared to the GM average (38%)</a:t>
            </a:r>
          </a:p>
          <a:p>
            <a:pPr marL="0" indent="0" algn="just">
              <a:lnSpc>
                <a:spcPct val="100000"/>
              </a:lnSpc>
              <a:spcBef>
                <a:spcPts val="0"/>
              </a:spcBef>
              <a:spcAft>
                <a:spcPts val="200"/>
              </a:spcAft>
              <a:buNone/>
            </a:pPr>
            <a:r>
              <a:rPr lang="en-GB" sz="1100" dirty="0">
                <a:latin typeface="Arial" panose="020B0604020202020204" pitchFamily="34" charset="0"/>
                <a:cs typeface="Arial" panose="020B0604020202020204" pitchFamily="34" charset="0"/>
              </a:rPr>
              <a:t>16% of Stockport respondents are not confident, or have someone in their household who is not confident in using digital services online, in line with the GM average (16%)</a:t>
            </a:r>
          </a:p>
          <a:p>
            <a:pPr marL="0" indent="0" algn="just">
              <a:lnSpc>
                <a:spcPct val="100000"/>
              </a:lnSpc>
              <a:spcBef>
                <a:spcPts val="0"/>
              </a:spcBef>
              <a:spcAft>
                <a:spcPts val="200"/>
              </a:spcAft>
              <a:buNone/>
            </a:pPr>
            <a:endParaRPr lang="en-GB" sz="1100" dirty="0">
              <a:latin typeface="Arial" panose="020B0604020202020204" pitchFamily="34" charset="0"/>
              <a:cs typeface="Arial" panose="020B0604020202020204" pitchFamily="34" charset="0"/>
            </a:endParaRPr>
          </a:p>
          <a:p>
            <a:pPr marL="0" indent="0" algn="just">
              <a:lnSpc>
                <a:spcPct val="100000"/>
              </a:lnSpc>
              <a:spcBef>
                <a:spcPts val="0"/>
              </a:spcBef>
              <a:spcAft>
                <a:spcPts val="200"/>
              </a:spcAft>
              <a:buNone/>
            </a:pPr>
            <a:endParaRPr lang="en-GB" sz="1100" dirty="0">
              <a:latin typeface="Arial" panose="020B0604020202020204" pitchFamily="34" charset="0"/>
              <a:cs typeface="Arial" panose="020B0604020202020204" pitchFamily="34" charset="0"/>
            </a:endParaRPr>
          </a:p>
          <a:p>
            <a:pPr marL="0" indent="0" algn="just">
              <a:lnSpc>
                <a:spcPct val="100000"/>
              </a:lnSpc>
              <a:spcBef>
                <a:spcPts val="0"/>
              </a:spcBef>
              <a:spcAft>
                <a:spcPts val="200"/>
              </a:spcAft>
              <a:buNone/>
            </a:pPr>
            <a:endParaRPr lang="en-GB" sz="1100" dirty="0">
              <a:latin typeface="Arial" panose="020B0604020202020204" pitchFamily="34" charset="0"/>
              <a:cs typeface="Arial" panose="020B0604020202020204" pitchFamily="34" charset="0"/>
            </a:endParaRPr>
          </a:p>
          <a:p>
            <a:pPr marL="0" indent="0" algn="just">
              <a:lnSpc>
                <a:spcPct val="100000"/>
              </a:lnSpc>
              <a:spcBef>
                <a:spcPts val="0"/>
              </a:spcBef>
              <a:spcAft>
                <a:spcPts val="200"/>
              </a:spcAft>
              <a:buNone/>
            </a:pPr>
            <a:endParaRPr lang="en-GB" sz="1100" dirty="0">
              <a:latin typeface="Arial" panose="020B0604020202020204" pitchFamily="34" charset="0"/>
              <a:cs typeface="Arial" panose="020B0604020202020204" pitchFamily="34" charset="0"/>
            </a:endParaRPr>
          </a:p>
          <a:p>
            <a:pPr marL="0" indent="0" algn="just">
              <a:lnSpc>
                <a:spcPct val="100000"/>
              </a:lnSpc>
              <a:spcBef>
                <a:spcPts val="0"/>
              </a:spcBef>
              <a:spcAft>
                <a:spcPts val="200"/>
              </a:spcAft>
              <a:buNone/>
            </a:pPr>
            <a:endParaRPr lang="en-GB" sz="1100" dirty="0">
              <a:latin typeface="Arial" panose="020B0604020202020204" pitchFamily="34" charset="0"/>
              <a:cs typeface="Arial" panose="020B0604020202020204" pitchFamily="34" charset="0"/>
            </a:endParaRPr>
          </a:p>
          <a:p>
            <a:pPr marL="0" indent="0" algn="just">
              <a:lnSpc>
                <a:spcPct val="100000"/>
              </a:lnSpc>
              <a:spcBef>
                <a:spcPts val="0"/>
              </a:spcBef>
              <a:spcAft>
                <a:spcPts val="200"/>
              </a:spcAft>
              <a:buNone/>
            </a:pPr>
            <a:endParaRPr lang="en-GB" sz="1100" dirty="0">
              <a:latin typeface="Arial" panose="020B0604020202020204" pitchFamily="34" charset="0"/>
              <a:cs typeface="Arial" panose="020B0604020202020204" pitchFamily="34" charset="0"/>
            </a:endParaRPr>
          </a:p>
        </p:txBody>
      </p:sp>
      <p:sp>
        <p:nvSpPr>
          <p:cNvPr id="6" name="Slide Number Placeholder 4">
            <a:extLst>
              <a:ext uri="{FF2B5EF4-FFF2-40B4-BE49-F238E27FC236}">
                <a16:creationId xmlns:a16="http://schemas.microsoft.com/office/drawing/2014/main" id="{72846CD9-65C1-42C2-A742-03FC2C628E52}"/>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87</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43100209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a:extLst>
              <a:ext uri="{FF2B5EF4-FFF2-40B4-BE49-F238E27FC236}">
                <a16:creationId xmlns:a16="http://schemas.microsoft.com/office/drawing/2014/main" id="{B3D0A8B9-C5A0-4A2A-87D4-2A257AA1A209}"/>
              </a:ext>
            </a:extLst>
          </p:cNvPr>
          <p:cNvSpPr>
            <a:spLocks noGrp="1"/>
          </p:cNvSpPr>
          <p:nvPr>
            <p:ph type="title"/>
          </p:nvPr>
        </p:nvSpPr>
        <p:spPr>
          <a:xfrm>
            <a:off x="396875" y="162636"/>
            <a:ext cx="10515600" cy="586800"/>
          </a:xfrm>
        </p:spPr>
        <p:txBody>
          <a:bodyPr vert="horz" lIns="91440" tIns="45720" rIns="91440" bIns="45720" rtlCol="0" anchor="ctr">
            <a:noAutofit/>
          </a:bodyPr>
          <a:lstStyle/>
          <a:p>
            <a:r>
              <a:rPr lang="en-GB" sz="1800" b="1" dirty="0">
                <a:latin typeface="Arial" panose="020B0604020202020204" pitchFamily="34" charset="0"/>
                <a:cs typeface="Arial" panose="020B0604020202020204" pitchFamily="34" charset="0"/>
              </a:rPr>
              <a:t>Tameside</a:t>
            </a:r>
          </a:p>
        </p:txBody>
      </p:sp>
      <p:sp>
        <p:nvSpPr>
          <p:cNvPr id="34" name="Content Placeholder 33">
            <a:extLst>
              <a:ext uri="{FF2B5EF4-FFF2-40B4-BE49-F238E27FC236}">
                <a16:creationId xmlns:a16="http://schemas.microsoft.com/office/drawing/2014/main" id="{602761E3-47A4-467C-9BCF-2F8D7DA46A04}"/>
              </a:ext>
            </a:extLst>
          </p:cNvPr>
          <p:cNvSpPr>
            <a:spLocks noGrp="1"/>
          </p:cNvSpPr>
          <p:nvPr>
            <p:ph type="body" sz="quarter" idx="11"/>
          </p:nvPr>
        </p:nvSpPr>
        <p:spPr>
          <a:xfrm>
            <a:off x="396875" y="748234"/>
            <a:ext cx="11017826" cy="5207644"/>
          </a:xfrm>
        </p:spPr>
        <p:txBody>
          <a:bodyPr vert="horz" wrap="square" lIns="0" tIns="0" rIns="0" bIns="46800" rtlCol="0" anchor="t">
            <a:spAutoFit/>
          </a:bodyPr>
          <a:lstStyle/>
          <a:p>
            <a:pPr algn="just">
              <a:lnSpc>
                <a:spcPct val="100000"/>
              </a:lnSpc>
              <a:spcBef>
                <a:spcPts val="0"/>
              </a:spcBef>
              <a:spcAft>
                <a:spcPts val="200"/>
              </a:spcAft>
            </a:pPr>
            <a:r>
              <a:rPr lang="en-GB" sz="1100" b="1" dirty="0">
                <a:solidFill>
                  <a:srgbClr val="009690"/>
                </a:solidFill>
                <a:latin typeface="Arial" panose="020B0604020202020204" pitchFamily="34" charset="0"/>
                <a:cs typeface="Arial" panose="020B0604020202020204" pitchFamily="34" charset="0"/>
              </a:rPr>
              <a:t>Cost of Living: </a:t>
            </a:r>
          </a:p>
          <a:p>
            <a:pPr marL="0" indent="0" algn="just">
              <a:lnSpc>
                <a:spcPct val="100000"/>
              </a:lnSpc>
              <a:spcBef>
                <a:spcPts val="0"/>
              </a:spcBef>
              <a:spcAft>
                <a:spcPts val="200"/>
              </a:spcAft>
              <a:buNone/>
            </a:pPr>
            <a:r>
              <a:rPr lang="en-GB" sz="1100" dirty="0">
                <a:latin typeface="Arial" panose="020B0604020202020204" pitchFamily="34" charset="0"/>
                <a:cs typeface="Arial" panose="020B0604020202020204" pitchFamily="34" charset="0"/>
              </a:rPr>
              <a:t>69% of respondents in Tameside are ‘very’ or ‘somewhat’ worried about the rising cost of living, in line with the GM average (71%)</a:t>
            </a:r>
          </a:p>
          <a:p>
            <a:pPr algn="just">
              <a:lnSpc>
                <a:spcPct val="100000"/>
              </a:lnSpc>
              <a:spcBef>
                <a:spcPts val="0"/>
              </a:spcBef>
              <a:spcAft>
                <a:spcPts val="200"/>
              </a:spcAft>
            </a:pPr>
            <a:r>
              <a:rPr lang="en-GB" sz="1100" dirty="0">
                <a:latin typeface="Arial" panose="020B0604020202020204" pitchFamily="34" charset="0"/>
                <a:cs typeface="Arial" panose="020B0604020202020204" pitchFamily="34" charset="0"/>
              </a:rPr>
              <a:t>77% of Tameside respondents say that their cost of living has increased, in line with the GM average (76%)</a:t>
            </a:r>
          </a:p>
          <a:p>
            <a:pPr marL="0" indent="0" algn="just">
              <a:lnSpc>
                <a:spcPct val="100000"/>
              </a:lnSpc>
              <a:spcBef>
                <a:spcPts val="0"/>
              </a:spcBef>
              <a:spcAft>
                <a:spcPts val="200"/>
              </a:spcAft>
              <a:buNone/>
            </a:pPr>
            <a:r>
              <a:rPr lang="en-GB" sz="1100" dirty="0">
                <a:latin typeface="Arial" panose="020B0604020202020204" pitchFamily="34" charset="0"/>
                <a:cs typeface="Arial" panose="020B0604020202020204" pitchFamily="34" charset="0"/>
              </a:rPr>
              <a:t>43% of respondents in Tameside do not think that they will be able to save any money in the next 12 months, compared to the GM average (42%)</a:t>
            </a:r>
          </a:p>
          <a:p>
            <a:pPr algn="just">
              <a:lnSpc>
                <a:spcPct val="100000"/>
              </a:lnSpc>
              <a:spcBef>
                <a:spcPts val="0"/>
              </a:spcBef>
              <a:spcAft>
                <a:spcPts val="200"/>
              </a:spcAft>
            </a:pPr>
            <a:r>
              <a:rPr lang="en-GB" sz="1100" dirty="0">
                <a:latin typeface="Arial" panose="020B0604020202020204" pitchFamily="34" charset="0"/>
                <a:cs typeface="Arial" panose="020B0604020202020204" pitchFamily="34" charset="0"/>
              </a:rPr>
              <a:t>Over half of respondents in Tameside say that it is hard to afford their energy costs (53%), in line with the GM average (54%), with over 2 in 5 (44%) saying that it is difficult to afford their rent or mortgage costs, again in line with the GM average (43%)</a:t>
            </a:r>
          </a:p>
          <a:p>
            <a:pPr marL="0" indent="0" algn="just">
              <a:lnSpc>
                <a:spcPct val="100000"/>
              </a:lnSpc>
              <a:spcBef>
                <a:spcPts val="0"/>
              </a:spcBef>
              <a:spcAft>
                <a:spcPts val="200"/>
              </a:spcAft>
              <a:buNone/>
            </a:pPr>
            <a:r>
              <a:rPr lang="en-GB" sz="1100" dirty="0">
                <a:latin typeface="Arial" panose="020B0604020202020204" pitchFamily="34" charset="0"/>
                <a:cs typeface="Arial" panose="020B0604020202020204" pitchFamily="34" charset="0"/>
              </a:rPr>
              <a:t>16% of respondents in Tameside say it is often true that they have worried whether their food would run out before they got money to buy more, in line with the GM average (14%)</a:t>
            </a:r>
          </a:p>
          <a:p>
            <a:pPr marL="0" indent="0" algn="just">
              <a:lnSpc>
                <a:spcPct val="100000"/>
              </a:lnSpc>
              <a:spcBef>
                <a:spcPts val="0"/>
              </a:spcBef>
              <a:spcAft>
                <a:spcPts val="200"/>
              </a:spcAft>
              <a:buNone/>
            </a:pPr>
            <a:r>
              <a:rPr lang="en-GB" sz="1100" dirty="0">
                <a:latin typeface="Arial" panose="020B0604020202020204" pitchFamily="34" charset="0"/>
                <a:cs typeface="Arial" panose="020B0604020202020204" pitchFamily="34" charset="0"/>
              </a:rPr>
              <a:t>15% of Tameside respondents say that they often couldn’t afford to eat balanced meals, similar to the GM average (14%)</a:t>
            </a:r>
          </a:p>
          <a:p>
            <a:pPr marL="0" indent="0" algn="just">
              <a:lnSpc>
                <a:spcPct val="100000"/>
              </a:lnSpc>
              <a:spcBef>
                <a:spcPts val="0"/>
              </a:spcBef>
              <a:spcAft>
                <a:spcPts val="200"/>
              </a:spcAft>
              <a:buNone/>
            </a:pPr>
            <a:endParaRPr lang="en-GB" sz="1100" dirty="0">
              <a:latin typeface="Arial" panose="020B0604020202020204" pitchFamily="34" charset="0"/>
              <a:cs typeface="Arial" panose="020B0604020202020204" pitchFamily="34" charset="0"/>
            </a:endParaRPr>
          </a:p>
          <a:p>
            <a:pPr marL="0" indent="0" algn="just">
              <a:lnSpc>
                <a:spcPct val="100000"/>
              </a:lnSpc>
              <a:spcBef>
                <a:spcPts val="0"/>
              </a:spcBef>
              <a:spcAft>
                <a:spcPts val="200"/>
              </a:spcAft>
              <a:buNone/>
            </a:pPr>
            <a:r>
              <a:rPr lang="en-GB" sz="1100" b="1" dirty="0">
                <a:solidFill>
                  <a:srgbClr val="009690"/>
                </a:solidFill>
                <a:latin typeface="Arial" panose="020B0604020202020204" pitchFamily="34" charset="0"/>
                <a:cs typeface="Arial" panose="020B0604020202020204" pitchFamily="34" charset="0"/>
              </a:rPr>
              <a:t>Wellbeing:</a:t>
            </a:r>
          </a:p>
          <a:p>
            <a:pPr marL="0" indent="0" algn="just">
              <a:lnSpc>
                <a:spcPct val="100000"/>
              </a:lnSpc>
              <a:spcBef>
                <a:spcPts val="0"/>
              </a:spcBef>
              <a:spcAft>
                <a:spcPts val="200"/>
              </a:spcAft>
              <a:buNone/>
            </a:pPr>
            <a:r>
              <a:rPr lang="en-GB" sz="1100" dirty="0">
                <a:latin typeface="Arial" panose="020B0604020202020204" pitchFamily="34" charset="0"/>
                <a:cs typeface="Arial" panose="020B0604020202020204" pitchFamily="34" charset="0"/>
              </a:rPr>
              <a:t>16% of Tameside respondents are dissatisfied with their life nowadays, in line with the GM average (16%)</a:t>
            </a:r>
          </a:p>
          <a:p>
            <a:pPr marL="0" indent="0" algn="just">
              <a:lnSpc>
                <a:spcPct val="100000"/>
              </a:lnSpc>
              <a:spcBef>
                <a:spcPts val="0"/>
              </a:spcBef>
              <a:spcAft>
                <a:spcPts val="200"/>
              </a:spcAft>
              <a:buNone/>
            </a:pPr>
            <a:r>
              <a:rPr lang="en-GB" sz="1100" dirty="0">
                <a:latin typeface="Arial" panose="020B0604020202020204" pitchFamily="34" charset="0"/>
                <a:cs typeface="Arial" panose="020B0604020202020204" pitchFamily="34" charset="0"/>
              </a:rPr>
              <a:t>Just over 2 in 5 (41%) of Tameside respondents say that they felt anxious, the same as the GM average (41%)</a:t>
            </a:r>
          </a:p>
          <a:p>
            <a:pPr marL="0" indent="0" algn="just">
              <a:lnSpc>
                <a:spcPct val="100000"/>
              </a:lnSpc>
              <a:spcBef>
                <a:spcPts val="0"/>
              </a:spcBef>
              <a:spcAft>
                <a:spcPts val="200"/>
              </a:spcAft>
              <a:buNone/>
            </a:pPr>
            <a:r>
              <a:rPr lang="en-GB" sz="1100" dirty="0">
                <a:latin typeface="Arial" panose="020B0604020202020204" pitchFamily="34" charset="0"/>
                <a:cs typeface="Arial" panose="020B0604020202020204" pitchFamily="34" charset="0"/>
              </a:rPr>
              <a:t>18% of Tameside respondents do not feel that things in their life are worthwhile, significantly higher than the GM average (13%)</a:t>
            </a:r>
          </a:p>
          <a:p>
            <a:pPr algn="just">
              <a:lnSpc>
                <a:spcPct val="100000"/>
              </a:lnSpc>
              <a:spcBef>
                <a:spcPts val="0"/>
              </a:spcBef>
              <a:spcAft>
                <a:spcPts val="200"/>
              </a:spcAft>
            </a:pPr>
            <a:r>
              <a:rPr lang="en-GB" sz="1100" dirty="0">
                <a:latin typeface="Arial" panose="020B0604020202020204" pitchFamily="34" charset="0"/>
                <a:cs typeface="Arial" panose="020B0604020202020204" pitchFamily="34" charset="0"/>
              </a:rPr>
              <a:t>20% of Tameside respondents report feeling ‘not at all happy’, compared to the GM average (17%)</a:t>
            </a:r>
          </a:p>
          <a:p>
            <a:pPr marL="0" indent="0" algn="just">
              <a:lnSpc>
                <a:spcPct val="100000"/>
              </a:lnSpc>
              <a:spcBef>
                <a:spcPts val="0"/>
              </a:spcBef>
              <a:spcAft>
                <a:spcPts val="200"/>
              </a:spcAft>
              <a:buNone/>
            </a:pPr>
            <a:r>
              <a:rPr lang="en-GB" sz="1100" dirty="0">
                <a:latin typeface="Arial" panose="020B0604020202020204" pitchFamily="34" charset="0"/>
                <a:cs typeface="Arial" panose="020B0604020202020204" pitchFamily="34" charset="0"/>
              </a:rPr>
              <a:t>4% of Tameside respondents say that they cannot look after their own health, the same as the GM average (4%), while 8% say that they do not know enough about their own health, in line with the GM average (7%)</a:t>
            </a:r>
          </a:p>
          <a:p>
            <a:pPr marL="0" indent="0" algn="just">
              <a:lnSpc>
                <a:spcPct val="100000"/>
              </a:lnSpc>
              <a:spcBef>
                <a:spcPts val="0"/>
              </a:spcBef>
              <a:spcAft>
                <a:spcPts val="200"/>
              </a:spcAft>
              <a:buNone/>
            </a:pPr>
            <a:r>
              <a:rPr lang="en-GB" sz="1100" dirty="0">
                <a:latin typeface="Arial" panose="020B0604020202020204" pitchFamily="34" charset="0"/>
                <a:cs typeface="Arial" panose="020B0604020202020204" pitchFamily="34" charset="0"/>
              </a:rPr>
              <a:t>67% of respondents in Tameside agree they can get the right help if they need it, compared to the GM average (72%), whilst 91% say that they are involved in decisions about themselves, in line with the GM average (90%)</a:t>
            </a:r>
          </a:p>
          <a:p>
            <a:pPr marL="0" indent="0" algn="just">
              <a:lnSpc>
                <a:spcPct val="100000"/>
              </a:lnSpc>
              <a:spcBef>
                <a:spcPts val="0"/>
              </a:spcBef>
              <a:spcAft>
                <a:spcPts val="200"/>
              </a:spcAft>
              <a:buNone/>
            </a:pPr>
            <a:endParaRPr lang="en-GB" sz="1100" b="1" dirty="0">
              <a:latin typeface="Arial" panose="020B0604020202020204" pitchFamily="34" charset="0"/>
              <a:cs typeface="Arial" panose="020B0604020202020204" pitchFamily="34" charset="0"/>
            </a:endParaRPr>
          </a:p>
          <a:p>
            <a:pPr marL="0" indent="0" algn="just">
              <a:lnSpc>
                <a:spcPct val="100000"/>
              </a:lnSpc>
              <a:spcBef>
                <a:spcPts val="0"/>
              </a:spcBef>
              <a:spcAft>
                <a:spcPts val="200"/>
              </a:spcAft>
              <a:buNone/>
            </a:pPr>
            <a:r>
              <a:rPr lang="en-GB" sz="1100" b="1" dirty="0">
                <a:solidFill>
                  <a:srgbClr val="009690"/>
                </a:solidFill>
                <a:latin typeface="Arial" panose="020B0604020202020204" pitchFamily="34" charset="0"/>
                <a:cs typeface="Arial" panose="020B0604020202020204" pitchFamily="34" charset="0"/>
              </a:rPr>
              <a:t>Digital Inclusion:</a:t>
            </a:r>
          </a:p>
          <a:p>
            <a:pPr marL="0" indent="0" algn="just">
              <a:lnSpc>
                <a:spcPct val="100000"/>
              </a:lnSpc>
              <a:spcBef>
                <a:spcPts val="0"/>
              </a:spcBef>
              <a:spcAft>
                <a:spcPts val="200"/>
              </a:spcAft>
              <a:buNone/>
            </a:pPr>
            <a:r>
              <a:rPr lang="en-GB" sz="1100" dirty="0">
                <a:latin typeface="Arial" panose="020B0604020202020204" pitchFamily="34" charset="0"/>
                <a:cs typeface="Arial" panose="020B0604020202020204" pitchFamily="34" charset="0"/>
              </a:rPr>
              <a:t>Over 3 in 10 (34%) Tameside respondents say that somebody in their household has experienced some form of digital inclusion, compared to the GM average (38%)</a:t>
            </a:r>
          </a:p>
          <a:p>
            <a:pPr marL="0" indent="0" algn="just">
              <a:lnSpc>
                <a:spcPct val="100000"/>
              </a:lnSpc>
              <a:spcBef>
                <a:spcPts val="0"/>
              </a:spcBef>
              <a:spcAft>
                <a:spcPts val="200"/>
              </a:spcAft>
              <a:buNone/>
            </a:pPr>
            <a:r>
              <a:rPr lang="en-GB" sz="1100" dirty="0">
                <a:latin typeface="Arial" panose="020B0604020202020204" pitchFamily="34" charset="0"/>
                <a:cs typeface="Arial" panose="020B0604020202020204" pitchFamily="34" charset="0"/>
              </a:rPr>
              <a:t>16% of respondents in Tameside say that either they, or someone else in their household are not confident in using digital services online, the same as the GM average (16%)</a:t>
            </a:r>
          </a:p>
          <a:p>
            <a:pPr marL="0" indent="0" algn="just">
              <a:lnSpc>
                <a:spcPct val="100000"/>
              </a:lnSpc>
              <a:spcBef>
                <a:spcPts val="0"/>
              </a:spcBef>
              <a:spcAft>
                <a:spcPts val="200"/>
              </a:spcAft>
              <a:buNone/>
            </a:pPr>
            <a:endParaRPr lang="en-GB" sz="1100" b="1" dirty="0">
              <a:latin typeface="Arial" panose="020B0604020202020204" pitchFamily="34" charset="0"/>
              <a:cs typeface="Arial" panose="020B0604020202020204" pitchFamily="34" charset="0"/>
            </a:endParaRPr>
          </a:p>
          <a:p>
            <a:pPr marL="0" indent="0" algn="just">
              <a:lnSpc>
                <a:spcPct val="100000"/>
              </a:lnSpc>
              <a:spcBef>
                <a:spcPts val="0"/>
              </a:spcBef>
              <a:spcAft>
                <a:spcPts val="200"/>
              </a:spcAft>
              <a:buNone/>
            </a:pPr>
            <a:endParaRPr lang="en-GB" sz="1100" dirty="0">
              <a:latin typeface="Arial" panose="020B0604020202020204" pitchFamily="34" charset="0"/>
              <a:cs typeface="Arial" panose="020B0604020202020204" pitchFamily="34" charset="0"/>
            </a:endParaRPr>
          </a:p>
          <a:p>
            <a:pPr marL="0" indent="0" algn="just">
              <a:lnSpc>
                <a:spcPct val="100000"/>
              </a:lnSpc>
              <a:spcBef>
                <a:spcPts val="0"/>
              </a:spcBef>
              <a:spcAft>
                <a:spcPts val="200"/>
              </a:spcAft>
              <a:buNone/>
            </a:pPr>
            <a:endParaRPr lang="en-GB" sz="1100" dirty="0">
              <a:latin typeface="Arial" panose="020B0604020202020204" pitchFamily="34" charset="0"/>
              <a:cs typeface="Arial" panose="020B0604020202020204" pitchFamily="34" charset="0"/>
            </a:endParaRPr>
          </a:p>
          <a:p>
            <a:pPr algn="just">
              <a:lnSpc>
                <a:spcPct val="100000"/>
              </a:lnSpc>
              <a:spcBef>
                <a:spcPts val="0"/>
              </a:spcBef>
              <a:spcAft>
                <a:spcPts val="200"/>
              </a:spcAft>
            </a:pPr>
            <a:endParaRPr lang="en-GB" sz="1100" dirty="0">
              <a:latin typeface="Arial" panose="020B0604020202020204" pitchFamily="34" charset="0"/>
              <a:cs typeface="Arial" panose="020B0604020202020204" pitchFamily="34" charset="0"/>
            </a:endParaRPr>
          </a:p>
        </p:txBody>
      </p:sp>
      <p:sp>
        <p:nvSpPr>
          <p:cNvPr id="6" name="Slide Number Placeholder 4">
            <a:extLst>
              <a:ext uri="{FF2B5EF4-FFF2-40B4-BE49-F238E27FC236}">
                <a16:creationId xmlns:a16="http://schemas.microsoft.com/office/drawing/2014/main" id="{1A718567-A9A3-49CF-8332-1AB4952D748E}"/>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88</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38586991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a:extLst>
              <a:ext uri="{FF2B5EF4-FFF2-40B4-BE49-F238E27FC236}">
                <a16:creationId xmlns:a16="http://schemas.microsoft.com/office/drawing/2014/main" id="{B3D0A8B9-C5A0-4A2A-87D4-2A257AA1A209}"/>
              </a:ext>
            </a:extLst>
          </p:cNvPr>
          <p:cNvSpPr>
            <a:spLocks noGrp="1"/>
          </p:cNvSpPr>
          <p:nvPr>
            <p:ph type="title"/>
          </p:nvPr>
        </p:nvSpPr>
        <p:spPr>
          <a:xfrm>
            <a:off x="307987" y="41756"/>
            <a:ext cx="10515600" cy="586800"/>
          </a:xfrm>
        </p:spPr>
        <p:txBody>
          <a:bodyPr vert="horz" lIns="91440" tIns="45720" rIns="91440" bIns="45720" rtlCol="0" anchor="ctr">
            <a:noAutofit/>
          </a:bodyPr>
          <a:lstStyle/>
          <a:p>
            <a:r>
              <a:rPr lang="en-GB" sz="1800" b="1" dirty="0">
                <a:latin typeface="Arial" panose="020B0604020202020204" pitchFamily="34" charset="0"/>
                <a:cs typeface="Arial" panose="020B0604020202020204" pitchFamily="34" charset="0"/>
              </a:rPr>
              <a:t>Trafford</a:t>
            </a:r>
          </a:p>
        </p:txBody>
      </p:sp>
      <p:sp>
        <p:nvSpPr>
          <p:cNvPr id="34" name="Content Placeholder 33">
            <a:extLst>
              <a:ext uri="{FF2B5EF4-FFF2-40B4-BE49-F238E27FC236}">
                <a16:creationId xmlns:a16="http://schemas.microsoft.com/office/drawing/2014/main" id="{602761E3-47A4-467C-9BCF-2F8D7DA46A04}"/>
              </a:ext>
            </a:extLst>
          </p:cNvPr>
          <p:cNvSpPr>
            <a:spLocks noGrp="1"/>
          </p:cNvSpPr>
          <p:nvPr>
            <p:ph type="body" sz="quarter" idx="11"/>
          </p:nvPr>
        </p:nvSpPr>
        <p:spPr>
          <a:xfrm>
            <a:off x="307987" y="628556"/>
            <a:ext cx="11017826" cy="5597494"/>
          </a:xfrm>
        </p:spPr>
        <p:txBody>
          <a:bodyPr vert="horz" wrap="square" lIns="0" tIns="0" rIns="0" bIns="46800" rtlCol="0" anchor="t">
            <a:spAutoFit/>
          </a:bodyPr>
          <a:lstStyle/>
          <a:p>
            <a:pPr marL="0" indent="0" algn="just">
              <a:lnSpc>
                <a:spcPct val="100000"/>
              </a:lnSpc>
              <a:spcBef>
                <a:spcPts val="0"/>
              </a:spcBef>
              <a:spcAft>
                <a:spcPts val="200"/>
              </a:spcAft>
              <a:buNone/>
            </a:pPr>
            <a:r>
              <a:rPr lang="en-GB" sz="1100" b="1" dirty="0">
                <a:solidFill>
                  <a:srgbClr val="009690"/>
                </a:solidFill>
                <a:latin typeface="Arial" panose="020B0604020202020204" pitchFamily="34" charset="0"/>
                <a:cs typeface="Arial" panose="020B0604020202020204" pitchFamily="34" charset="0"/>
              </a:rPr>
              <a:t>Cost of Living:</a:t>
            </a:r>
          </a:p>
          <a:p>
            <a:pPr marL="0" indent="0" algn="just">
              <a:lnSpc>
                <a:spcPct val="100000"/>
              </a:lnSpc>
              <a:spcBef>
                <a:spcPts val="0"/>
              </a:spcBef>
              <a:spcAft>
                <a:spcPts val="200"/>
              </a:spcAft>
              <a:buNone/>
            </a:pPr>
            <a:r>
              <a:rPr lang="en-GB" sz="1100" dirty="0">
                <a:latin typeface="Arial" panose="020B0604020202020204" pitchFamily="34" charset="0"/>
                <a:cs typeface="Arial" panose="020B0604020202020204" pitchFamily="34" charset="0"/>
              </a:rPr>
              <a:t>70% of respondents in Trafford are worried about the rising cost of living, in line with the GM average (71%)</a:t>
            </a:r>
          </a:p>
          <a:p>
            <a:pPr marL="0" indent="0" algn="just">
              <a:lnSpc>
                <a:spcPct val="100000"/>
              </a:lnSpc>
              <a:spcBef>
                <a:spcPts val="0"/>
              </a:spcBef>
              <a:spcAft>
                <a:spcPts val="200"/>
              </a:spcAft>
              <a:buNone/>
            </a:pPr>
            <a:r>
              <a:rPr lang="en-GB" sz="1100" dirty="0">
                <a:latin typeface="Arial" panose="020B0604020202020204" pitchFamily="34" charset="0"/>
                <a:cs typeface="Arial" panose="020B0604020202020204" pitchFamily="34" charset="0"/>
              </a:rPr>
              <a:t>78% of Trafford respondents say that their cost of living has increased, in line with the GM average (76%)</a:t>
            </a:r>
          </a:p>
          <a:p>
            <a:pPr marL="0" indent="0" algn="just">
              <a:lnSpc>
                <a:spcPct val="100000"/>
              </a:lnSpc>
              <a:spcBef>
                <a:spcPts val="0"/>
              </a:spcBef>
              <a:spcAft>
                <a:spcPts val="200"/>
              </a:spcAft>
              <a:buNone/>
            </a:pPr>
            <a:r>
              <a:rPr lang="en-GB" sz="1100" dirty="0">
                <a:latin typeface="Arial" panose="020B0604020202020204" pitchFamily="34" charset="0"/>
                <a:cs typeface="Arial" panose="020B0604020202020204" pitchFamily="34" charset="0"/>
              </a:rPr>
              <a:t>39% of respondents in Trafford do not think that they will be able to save any money in the next 12 months, in line with the GM average (42%)</a:t>
            </a:r>
          </a:p>
          <a:p>
            <a:pPr algn="just">
              <a:lnSpc>
                <a:spcPct val="100000"/>
              </a:lnSpc>
              <a:spcBef>
                <a:spcPts val="0"/>
              </a:spcBef>
              <a:spcAft>
                <a:spcPts val="200"/>
              </a:spcAft>
            </a:pPr>
            <a:r>
              <a:rPr lang="en-GB" sz="1100" dirty="0">
                <a:latin typeface="Arial" panose="020B0604020202020204" pitchFamily="34" charset="0"/>
                <a:cs typeface="Arial" panose="020B0604020202020204" pitchFamily="34" charset="0"/>
              </a:rPr>
              <a:t>Half of respondents in Trafford say that it is hard to afford their energy costs (52%), similar to the GM average (54%). 40% of respondents in Trafford say that it is difficult to afford their rent or mortgage costs, compared to the GM average (43%)</a:t>
            </a:r>
          </a:p>
          <a:p>
            <a:pPr marL="0" indent="0" algn="just">
              <a:lnSpc>
                <a:spcPct val="100000"/>
              </a:lnSpc>
              <a:spcBef>
                <a:spcPts val="0"/>
              </a:spcBef>
              <a:spcAft>
                <a:spcPts val="200"/>
              </a:spcAft>
              <a:buNone/>
            </a:pPr>
            <a:r>
              <a:rPr lang="en-GB" sz="1100" dirty="0">
                <a:latin typeface="Arial" panose="020B0604020202020204" pitchFamily="34" charset="0"/>
                <a:cs typeface="Arial" panose="020B0604020202020204" pitchFamily="34" charset="0"/>
              </a:rPr>
              <a:t>7% of respondents in Trafford say that they have often worried whether their food would run out before they got money to buy more, significantly lower than the GM average (14%)</a:t>
            </a:r>
          </a:p>
          <a:p>
            <a:pPr marL="0" indent="0" algn="just">
              <a:lnSpc>
                <a:spcPct val="100000"/>
              </a:lnSpc>
              <a:spcBef>
                <a:spcPts val="0"/>
              </a:spcBef>
              <a:spcAft>
                <a:spcPts val="200"/>
              </a:spcAft>
              <a:buNone/>
            </a:pPr>
            <a:r>
              <a:rPr lang="en-GB" sz="1100" dirty="0">
                <a:latin typeface="Arial" panose="020B0604020202020204" pitchFamily="34" charset="0"/>
                <a:cs typeface="Arial" panose="020B0604020202020204" pitchFamily="34" charset="0"/>
              </a:rPr>
              <a:t>9% of Trafford respondents say that they often cannot afford to eat balanced meals, significantly lower than the GM average (14%)</a:t>
            </a:r>
          </a:p>
          <a:p>
            <a:pPr marL="0" indent="0" algn="just">
              <a:lnSpc>
                <a:spcPct val="100000"/>
              </a:lnSpc>
              <a:spcBef>
                <a:spcPts val="0"/>
              </a:spcBef>
              <a:spcAft>
                <a:spcPts val="200"/>
              </a:spcAft>
              <a:buNone/>
            </a:pPr>
            <a:endParaRPr lang="en-GB" sz="1100" dirty="0">
              <a:latin typeface="Arial" panose="020B0604020202020204" pitchFamily="34" charset="0"/>
              <a:cs typeface="Arial" panose="020B0604020202020204" pitchFamily="34" charset="0"/>
            </a:endParaRPr>
          </a:p>
          <a:p>
            <a:pPr algn="just">
              <a:lnSpc>
                <a:spcPct val="100000"/>
              </a:lnSpc>
              <a:spcBef>
                <a:spcPts val="0"/>
              </a:spcBef>
              <a:spcAft>
                <a:spcPts val="200"/>
              </a:spcAft>
            </a:pPr>
            <a:r>
              <a:rPr lang="en-GB" sz="1100" b="1" dirty="0">
                <a:solidFill>
                  <a:srgbClr val="009690"/>
                </a:solidFill>
                <a:latin typeface="Arial" panose="020B0604020202020204" pitchFamily="34" charset="0"/>
                <a:cs typeface="Arial" panose="020B0604020202020204" pitchFamily="34" charset="0"/>
              </a:rPr>
              <a:t>Wellbeing: </a:t>
            </a:r>
          </a:p>
          <a:p>
            <a:pPr marL="0" indent="0" algn="just">
              <a:lnSpc>
                <a:spcPct val="100000"/>
              </a:lnSpc>
              <a:spcBef>
                <a:spcPts val="0"/>
              </a:spcBef>
              <a:spcAft>
                <a:spcPts val="200"/>
              </a:spcAft>
              <a:buNone/>
            </a:pPr>
            <a:r>
              <a:rPr lang="en-GB" sz="1100" dirty="0">
                <a:latin typeface="Arial" panose="020B0604020202020204" pitchFamily="34" charset="0"/>
                <a:cs typeface="Arial" panose="020B0604020202020204" pitchFamily="34" charset="0"/>
              </a:rPr>
              <a:t>12% of Trafford respondents are dissatisfied with their life nowadays, compared to the GM average (16%)</a:t>
            </a:r>
          </a:p>
          <a:p>
            <a:pPr marL="0" indent="0" algn="just">
              <a:lnSpc>
                <a:spcPct val="100000"/>
              </a:lnSpc>
              <a:spcBef>
                <a:spcPts val="0"/>
              </a:spcBef>
              <a:spcAft>
                <a:spcPts val="200"/>
              </a:spcAft>
              <a:buNone/>
            </a:pPr>
            <a:r>
              <a:rPr lang="en-GB" sz="1100" dirty="0">
                <a:latin typeface="Arial" panose="020B0604020202020204" pitchFamily="34" charset="0"/>
                <a:cs typeface="Arial" panose="020B0604020202020204" pitchFamily="34" charset="0"/>
              </a:rPr>
              <a:t>2 in 5 (40%) of Trafford respondents say that they felt anxious, similar to the GM average (41%)</a:t>
            </a:r>
          </a:p>
          <a:p>
            <a:pPr marL="0" indent="0" algn="just">
              <a:lnSpc>
                <a:spcPct val="100000"/>
              </a:lnSpc>
              <a:spcBef>
                <a:spcPts val="0"/>
              </a:spcBef>
              <a:spcAft>
                <a:spcPts val="200"/>
              </a:spcAft>
              <a:buNone/>
            </a:pPr>
            <a:r>
              <a:rPr lang="en-GB" sz="1100" dirty="0">
                <a:latin typeface="Arial" panose="020B0604020202020204" pitchFamily="34" charset="0"/>
                <a:cs typeface="Arial" panose="020B0604020202020204" pitchFamily="34" charset="0"/>
              </a:rPr>
              <a:t>1 in 10 (10%) Trafford respondents do not feel that things in their life are worthwhile, in line with the GM average (13%)</a:t>
            </a:r>
          </a:p>
          <a:p>
            <a:pPr algn="just">
              <a:lnSpc>
                <a:spcPct val="100000"/>
              </a:lnSpc>
              <a:spcBef>
                <a:spcPts val="0"/>
              </a:spcBef>
              <a:spcAft>
                <a:spcPts val="200"/>
              </a:spcAft>
            </a:pPr>
            <a:r>
              <a:rPr lang="en-GB" sz="1100" dirty="0">
                <a:latin typeface="Arial" panose="020B0604020202020204" pitchFamily="34" charset="0"/>
                <a:cs typeface="Arial" panose="020B0604020202020204" pitchFamily="34" charset="0"/>
              </a:rPr>
              <a:t>14% of Trafford respondents report feeling ‘not at all happy’, compared to the GM average (17%)</a:t>
            </a:r>
          </a:p>
          <a:p>
            <a:pPr marL="0" indent="0" algn="just">
              <a:lnSpc>
                <a:spcPct val="100000"/>
              </a:lnSpc>
              <a:spcBef>
                <a:spcPts val="0"/>
              </a:spcBef>
              <a:spcAft>
                <a:spcPts val="200"/>
              </a:spcAft>
              <a:buNone/>
            </a:pPr>
            <a:r>
              <a:rPr lang="en-GB" sz="1100" dirty="0">
                <a:latin typeface="Arial" panose="020B0604020202020204" pitchFamily="34" charset="0"/>
                <a:cs typeface="Arial" panose="020B0604020202020204" pitchFamily="34" charset="0"/>
              </a:rPr>
              <a:t>6% of respondents in Trafford say that they cannot look after their own health, in line with the GM average (4%), whilst 5% say that they do not know enough about their health compared to the GM average (7%)</a:t>
            </a:r>
          </a:p>
          <a:p>
            <a:pPr marL="0" indent="0" algn="just">
              <a:lnSpc>
                <a:spcPct val="100000"/>
              </a:lnSpc>
              <a:spcBef>
                <a:spcPts val="0"/>
              </a:spcBef>
              <a:spcAft>
                <a:spcPts val="200"/>
              </a:spcAft>
              <a:buNone/>
            </a:pPr>
            <a:r>
              <a:rPr lang="en-GB" sz="1100" dirty="0">
                <a:latin typeface="Arial" panose="020B0604020202020204" pitchFamily="34" charset="0"/>
                <a:cs typeface="Arial" panose="020B0604020202020204" pitchFamily="34" charset="0"/>
              </a:rPr>
              <a:t>79% of Trafford respondents say that they cannot get the right help if they need it, in line with the GM average (72%), and 89% say that they are not involved in decisions about themselves, similar to the GM average (90%)</a:t>
            </a:r>
          </a:p>
          <a:p>
            <a:pPr marL="0" indent="0" algn="just">
              <a:lnSpc>
                <a:spcPct val="100000"/>
              </a:lnSpc>
              <a:spcBef>
                <a:spcPts val="0"/>
              </a:spcBef>
              <a:spcAft>
                <a:spcPts val="200"/>
              </a:spcAft>
              <a:buNone/>
            </a:pPr>
            <a:endParaRPr lang="en-GB" sz="1100" b="1" dirty="0">
              <a:latin typeface="Arial" panose="020B0604020202020204" pitchFamily="34" charset="0"/>
              <a:cs typeface="Arial" panose="020B0604020202020204" pitchFamily="34" charset="0"/>
            </a:endParaRPr>
          </a:p>
          <a:p>
            <a:pPr algn="just">
              <a:lnSpc>
                <a:spcPct val="100000"/>
              </a:lnSpc>
              <a:spcBef>
                <a:spcPts val="0"/>
              </a:spcBef>
              <a:spcAft>
                <a:spcPts val="200"/>
              </a:spcAft>
            </a:pPr>
            <a:r>
              <a:rPr lang="en-GB" sz="1100" b="1" dirty="0">
                <a:solidFill>
                  <a:srgbClr val="009690"/>
                </a:solidFill>
                <a:latin typeface="Arial" panose="020B0604020202020204" pitchFamily="34" charset="0"/>
                <a:cs typeface="Arial" panose="020B0604020202020204" pitchFamily="34" charset="0"/>
              </a:rPr>
              <a:t>Digital inclusion: </a:t>
            </a:r>
          </a:p>
          <a:p>
            <a:pPr marL="0" indent="0" algn="just">
              <a:lnSpc>
                <a:spcPct val="100000"/>
              </a:lnSpc>
              <a:spcBef>
                <a:spcPts val="0"/>
              </a:spcBef>
              <a:spcAft>
                <a:spcPts val="200"/>
              </a:spcAft>
              <a:buNone/>
            </a:pPr>
            <a:r>
              <a:rPr lang="en-GB" sz="1100" dirty="0">
                <a:latin typeface="Arial" panose="020B0604020202020204" pitchFamily="34" charset="0"/>
                <a:cs typeface="Arial" panose="020B0604020202020204" pitchFamily="34" charset="0"/>
              </a:rPr>
              <a:t>24% of respondents in Trafford have had someone in their household experience digital exclusion, significantly lower than the GM average (38%)</a:t>
            </a:r>
          </a:p>
          <a:p>
            <a:pPr marL="0" indent="0" algn="just">
              <a:lnSpc>
                <a:spcPct val="100000"/>
              </a:lnSpc>
              <a:spcBef>
                <a:spcPts val="0"/>
              </a:spcBef>
              <a:spcAft>
                <a:spcPts val="200"/>
              </a:spcAft>
              <a:buNone/>
            </a:pPr>
            <a:r>
              <a:rPr lang="en-GB" sz="1100" dirty="0">
                <a:latin typeface="Arial" panose="020B0604020202020204" pitchFamily="34" charset="0"/>
                <a:cs typeface="Arial" panose="020B0604020202020204" pitchFamily="34" charset="0"/>
              </a:rPr>
              <a:t>12% of respondents in Trafford are not confident themselves, or live with someone who is not confident in using digital services, compared to the GM average (16%)</a:t>
            </a:r>
          </a:p>
          <a:p>
            <a:pPr marL="0" indent="0" algn="just">
              <a:lnSpc>
                <a:spcPct val="100000"/>
              </a:lnSpc>
              <a:spcBef>
                <a:spcPts val="0"/>
              </a:spcBef>
              <a:spcAft>
                <a:spcPts val="200"/>
              </a:spcAft>
              <a:buNone/>
            </a:pPr>
            <a:endParaRPr lang="en-GB" sz="1100" dirty="0">
              <a:latin typeface="Arial" panose="020B0604020202020204" pitchFamily="34" charset="0"/>
              <a:cs typeface="Arial" panose="020B0604020202020204" pitchFamily="34" charset="0"/>
            </a:endParaRPr>
          </a:p>
          <a:p>
            <a:pPr marL="0" indent="0" algn="just">
              <a:lnSpc>
                <a:spcPct val="100000"/>
              </a:lnSpc>
              <a:spcBef>
                <a:spcPts val="0"/>
              </a:spcBef>
              <a:spcAft>
                <a:spcPts val="200"/>
              </a:spcAft>
              <a:buNone/>
            </a:pPr>
            <a:endParaRPr lang="en-GB" sz="1100" dirty="0">
              <a:latin typeface="Arial" panose="020B0604020202020204" pitchFamily="34" charset="0"/>
              <a:cs typeface="Arial" panose="020B0604020202020204" pitchFamily="34" charset="0"/>
            </a:endParaRPr>
          </a:p>
          <a:p>
            <a:pPr marL="0" indent="0" algn="just">
              <a:lnSpc>
                <a:spcPct val="100000"/>
              </a:lnSpc>
              <a:spcBef>
                <a:spcPts val="0"/>
              </a:spcBef>
              <a:spcAft>
                <a:spcPts val="200"/>
              </a:spcAft>
              <a:buNone/>
            </a:pPr>
            <a:endParaRPr lang="en-GB" sz="1100" dirty="0">
              <a:latin typeface="Arial" panose="020B0604020202020204" pitchFamily="34" charset="0"/>
              <a:cs typeface="Arial" panose="020B0604020202020204" pitchFamily="34" charset="0"/>
            </a:endParaRPr>
          </a:p>
          <a:p>
            <a:pPr marL="0" indent="0" algn="just">
              <a:lnSpc>
                <a:spcPct val="100000"/>
              </a:lnSpc>
              <a:spcBef>
                <a:spcPts val="0"/>
              </a:spcBef>
              <a:spcAft>
                <a:spcPts val="200"/>
              </a:spcAft>
              <a:buNone/>
            </a:pPr>
            <a:endParaRPr lang="en-GB" sz="1100" dirty="0">
              <a:latin typeface="Arial" panose="020B0604020202020204" pitchFamily="34" charset="0"/>
              <a:cs typeface="Arial" panose="020B0604020202020204" pitchFamily="34" charset="0"/>
            </a:endParaRPr>
          </a:p>
          <a:p>
            <a:pPr marL="0" indent="0" algn="just">
              <a:lnSpc>
                <a:spcPct val="100000"/>
              </a:lnSpc>
              <a:spcBef>
                <a:spcPts val="0"/>
              </a:spcBef>
              <a:spcAft>
                <a:spcPts val="200"/>
              </a:spcAft>
              <a:buNone/>
            </a:pPr>
            <a:endParaRPr lang="en-GB" sz="1100" dirty="0">
              <a:latin typeface="Arial" panose="020B0604020202020204" pitchFamily="34" charset="0"/>
              <a:cs typeface="Arial" panose="020B0604020202020204" pitchFamily="34" charset="0"/>
            </a:endParaRPr>
          </a:p>
          <a:p>
            <a:pPr algn="just">
              <a:lnSpc>
                <a:spcPct val="100000"/>
              </a:lnSpc>
              <a:spcBef>
                <a:spcPts val="0"/>
              </a:spcBef>
              <a:spcAft>
                <a:spcPts val="200"/>
              </a:spcAft>
            </a:pPr>
            <a:endParaRPr lang="en-GB" sz="1100" dirty="0">
              <a:latin typeface="Arial" panose="020B0604020202020204" pitchFamily="34" charset="0"/>
              <a:cs typeface="Arial" panose="020B0604020202020204" pitchFamily="34" charset="0"/>
            </a:endParaRPr>
          </a:p>
        </p:txBody>
      </p:sp>
      <p:sp>
        <p:nvSpPr>
          <p:cNvPr id="6" name="Slide Number Placeholder 4">
            <a:extLst>
              <a:ext uri="{FF2B5EF4-FFF2-40B4-BE49-F238E27FC236}">
                <a16:creationId xmlns:a16="http://schemas.microsoft.com/office/drawing/2014/main" id="{A34C35D3-8CBD-478B-A009-2F5D3C70CECB}"/>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89</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5640454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32836-66C5-E5E1-AD36-8DF7C23C9ADD}"/>
              </a:ext>
            </a:extLst>
          </p:cNvPr>
          <p:cNvSpPr>
            <a:spLocks noGrp="1"/>
          </p:cNvSpPr>
          <p:nvPr>
            <p:ph type="title"/>
          </p:nvPr>
        </p:nvSpPr>
        <p:spPr>
          <a:xfrm>
            <a:off x="601200" y="1411200"/>
            <a:ext cx="5495023" cy="1513229"/>
          </a:xfrm>
        </p:spPr>
        <p:txBody>
          <a:bodyPr anchor="t">
            <a:normAutofit/>
          </a:bodyPr>
          <a:lstStyle/>
          <a:p>
            <a:r>
              <a:rPr lang="en-GB" dirty="0">
                <a:latin typeface="Arial" panose="020B0604020202020204" pitchFamily="34" charset="0"/>
                <a:cs typeface="Arial" panose="020B0604020202020204" pitchFamily="34" charset="0"/>
              </a:rPr>
              <a:t>Overview:</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Personal wellbeing</a:t>
            </a:r>
          </a:p>
        </p:txBody>
      </p:sp>
    </p:spTree>
    <p:extLst>
      <p:ext uri="{BB962C8B-B14F-4D97-AF65-F5344CB8AC3E}">
        <p14:creationId xmlns:p14="http://schemas.microsoft.com/office/powerpoint/2010/main" val="95222422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a:extLst>
              <a:ext uri="{FF2B5EF4-FFF2-40B4-BE49-F238E27FC236}">
                <a16:creationId xmlns:a16="http://schemas.microsoft.com/office/drawing/2014/main" id="{B3D0A8B9-C5A0-4A2A-87D4-2A257AA1A209}"/>
              </a:ext>
            </a:extLst>
          </p:cNvPr>
          <p:cNvSpPr>
            <a:spLocks noGrp="1"/>
          </p:cNvSpPr>
          <p:nvPr>
            <p:ph type="title"/>
          </p:nvPr>
        </p:nvSpPr>
        <p:spPr>
          <a:xfrm>
            <a:off x="489523" y="160835"/>
            <a:ext cx="10515600" cy="586800"/>
          </a:xfrm>
        </p:spPr>
        <p:txBody>
          <a:bodyPr vert="horz" lIns="91440" tIns="45720" rIns="91440" bIns="45720" rtlCol="0" anchor="ctr">
            <a:noAutofit/>
          </a:bodyPr>
          <a:lstStyle/>
          <a:p>
            <a:r>
              <a:rPr lang="en-GB" sz="1800" b="1" dirty="0">
                <a:latin typeface="Arial" panose="020B0604020202020204" pitchFamily="34" charset="0"/>
                <a:cs typeface="Arial" panose="020B0604020202020204" pitchFamily="34" charset="0"/>
              </a:rPr>
              <a:t>Wigan</a:t>
            </a:r>
          </a:p>
        </p:txBody>
      </p:sp>
      <p:sp>
        <p:nvSpPr>
          <p:cNvPr id="34" name="Content Placeholder 33">
            <a:extLst>
              <a:ext uri="{FF2B5EF4-FFF2-40B4-BE49-F238E27FC236}">
                <a16:creationId xmlns:a16="http://schemas.microsoft.com/office/drawing/2014/main" id="{602761E3-47A4-467C-9BCF-2F8D7DA46A04}"/>
              </a:ext>
            </a:extLst>
          </p:cNvPr>
          <p:cNvSpPr>
            <a:spLocks noGrp="1"/>
          </p:cNvSpPr>
          <p:nvPr>
            <p:ph type="body" sz="quarter" idx="11"/>
          </p:nvPr>
        </p:nvSpPr>
        <p:spPr>
          <a:xfrm>
            <a:off x="489523" y="713034"/>
            <a:ext cx="11017826" cy="4427943"/>
          </a:xfrm>
        </p:spPr>
        <p:txBody>
          <a:bodyPr vert="horz" wrap="square" lIns="0" tIns="0" rIns="0" bIns="46800" rtlCol="0" anchor="t">
            <a:spAutoFit/>
          </a:bodyPr>
          <a:lstStyle/>
          <a:p>
            <a:pPr algn="just">
              <a:lnSpc>
                <a:spcPct val="100000"/>
              </a:lnSpc>
              <a:spcBef>
                <a:spcPts val="0"/>
              </a:spcBef>
              <a:spcAft>
                <a:spcPts val="200"/>
              </a:spcAft>
            </a:pPr>
            <a:r>
              <a:rPr lang="en-GB" sz="1100" b="1" dirty="0">
                <a:solidFill>
                  <a:srgbClr val="009690"/>
                </a:solidFill>
                <a:latin typeface="Arial" panose="020B0604020202020204" pitchFamily="34" charset="0"/>
                <a:cs typeface="Arial" panose="020B0604020202020204" pitchFamily="34" charset="0"/>
              </a:rPr>
              <a:t>Cost of Living: </a:t>
            </a:r>
          </a:p>
          <a:p>
            <a:pPr marL="0" indent="0" algn="just">
              <a:lnSpc>
                <a:spcPct val="100000"/>
              </a:lnSpc>
              <a:spcBef>
                <a:spcPts val="0"/>
              </a:spcBef>
              <a:spcAft>
                <a:spcPts val="200"/>
              </a:spcAft>
              <a:buNone/>
            </a:pPr>
            <a:r>
              <a:rPr lang="en-GB" sz="1100" dirty="0">
                <a:latin typeface="Arial" panose="020B0604020202020204" pitchFamily="34" charset="0"/>
                <a:cs typeface="Arial" panose="020B0604020202020204" pitchFamily="34" charset="0"/>
              </a:rPr>
              <a:t>71% of respondents in Wigan are worried about the rising cost of living, the same as the GM average (71%)</a:t>
            </a:r>
          </a:p>
          <a:p>
            <a:pPr marL="0" indent="0" algn="just">
              <a:lnSpc>
                <a:spcPct val="100000"/>
              </a:lnSpc>
              <a:spcBef>
                <a:spcPts val="0"/>
              </a:spcBef>
              <a:spcAft>
                <a:spcPts val="200"/>
              </a:spcAft>
              <a:buNone/>
            </a:pPr>
            <a:r>
              <a:rPr lang="en-GB" sz="1100" dirty="0">
                <a:latin typeface="Arial" panose="020B0604020202020204" pitchFamily="34" charset="0"/>
                <a:cs typeface="Arial" panose="020B0604020202020204" pitchFamily="34" charset="0"/>
              </a:rPr>
              <a:t>77% of Wigan respondents say that their cost of living has increased, in line with the GM average (76%)</a:t>
            </a:r>
          </a:p>
          <a:p>
            <a:pPr marL="0" indent="0" algn="just">
              <a:lnSpc>
                <a:spcPct val="100000"/>
              </a:lnSpc>
              <a:spcBef>
                <a:spcPts val="0"/>
              </a:spcBef>
              <a:spcAft>
                <a:spcPts val="200"/>
              </a:spcAft>
              <a:buNone/>
            </a:pPr>
            <a:r>
              <a:rPr lang="en-GB" sz="1100" dirty="0">
                <a:latin typeface="Arial" panose="020B0604020202020204" pitchFamily="34" charset="0"/>
                <a:cs typeface="Arial" panose="020B0604020202020204" pitchFamily="34" charset="0"/>
              </a:rPr>
              <a:t>37% of Wigan respondents do not think that they will be able to save any money in the next 12 months, significantly lower than the GM average (42%)</a:t>
            </a:r>
          </a:p>
          <a:p>
            <a:pPr algn="just">
              <a:lnSpc>
                <a:spcPct val="100000"/>
              </a:lnSpc>
              <a:spcBef>
                <a:spcPts val="0"/>
              </a:spcBef>
              <a:spcAft>
                <a:spcPts val="200"/>
              </a:spcAft>
            </a:pPr>
            <a:r>
              <a:rPr lang="en-GB" sz="1100" dirty="0">
                <a:latin typeface="Arial" panose="020B0604020202020204" pitchFamily="34" charset="0"/>
                <a:cs typeface="Arial" panose="020B0604020202020204" pitchFamily="34" charset="0"/>
              </a:rPr>
              <a:t>Over half of respondents in Wigan say that it is hard to afford their energy costs (51%), in line with the GM average (54%), with 37% saying that it is difficult to afford their rent or mortgage costs, significantly lower the GM average (43%)</a:t>
            </a:r>
          </a:p>
          <a:p>
            <a:pPr marL="0" indent="0" algn="just">
              <a:lnSpc>
                <a:spcPct val="100000"/>
              </a:lnSpc>
              <a:spcBef>
                <a:spcPts val="0"/>
              </a:spcBef>
              <a:spcAft>
                <a:spcPts val="200"/>
              </a:spcAft>
              <a:buNone/>
            </a:pPr>
            <a:r>
              <a:rPr lang="en-GB" sz="1100" dirty="0">
                <a:latin typeface="Arial" panose="020B0604020202020204" pitchFamily="34" charset="0"/>
                <a:cs typeface="Arial" panose="020B0604020202020204" pitchFamily="34" charset="0"/>
              </a:rPr>
              <a:t>13% of Wigan respondents say that they often have worried about whether they will run out of money before they have food to buy more, in line with the GM average (14%)</a:t>
            </a:r>
          </a:p>
          <a:p>
            <a:pPr marL="0" indent="0" algn="just">
              <a:lnSpc>
                <a:spcPct val="100000"/>
              </a:lnSpc>
              <a:spcBef>
                <a:spcPts val="0"/>
              </a:spcBef>
              <a:spcAft>
                <a:spcPts val="200"/>
              </a:spcAft>
              <a:buNone/>
            </a:pPr>
            <a:r>
              <a:rPr lang="en-GB" sz="1100" dirty="0">
                <a:latin typeface="Arial" panose="020B0604020202020204" pitchFamily="34" charset="0"/>
                <a:cs typeface="Arial" panose="020B0604020202020204" pitchFamily="34" charset="0"/>
              </a:rPr>
              <a:t>8% of Wigan respondents say that they often couldn’t afford to eat balanced meals, significantly lower than the GM average (14%)</a:t>
            </a:r>
          </a:p>
          <a:p>
            <a:pPr marL="0" indent="0" algn="just">
              <a:lnSpc>
                <a:spcPct val="100000"/>
              </a:lnSpc>
              <a:spcBef>
                <a:spcPts val="0"/>
              </a:spcBef>
              <a:spcAft>
                <a:spcPts val="200"/>
              </a:spcAft>
              <a:buNone/>
            </a:pPr>
            <a:endParaRPr lang="en-GB" sz="1100" dirty="0">
              <a:latin typeface="Arial" panose="020B0604020202020204" pitchFamily="34" charset="0"/>
              <a:cs typeface="Arial" panose="020B0604020202020204" pitchFamily="34" charset="0"/>
            </a:endParaRPr>
          </a:p>
          <a:p>
            <a:pPr algn="just">
              <a:lnSpc>
                <a:spcPct val="100000"/>
              </a:lnSpc>
              <a:spcBef>
                <a:spcPts val="0"/>
              </a:spcBef>
              <a:spcAft>
                <a:spcPts val="200"/>
              </a:spcAft>
            </a:pPr>
            <a:r>
              <a:rPr lang="en-GB" sz="1100" b="1" dirty="0">
                <a:solidFill>
                  <a:srgbClr val="009690"/>
                </a:solidFill>
                <a:latin typeface="Arial" panose="020B0604020202020204" pitchFamily="34" charset="0"/>
                <a:cs typeface="Arial" panose="020B0604020202020204" pitchFamily="34" charset="0"/>
              </a:rPr>
              <a:t>Wellbeing: </a:t>
            </a:r>
          </a:p>
          <a:p>
            <a:pPr marL="0" indent="0" algn="just">
              <a:lnSpc>
                <a:spcPct val="100000"/>
              </a:lnSpc>
              <a:spcBef>
                <a:spcPts val="0"/>
              </a:spcBef>
              <a:spcAft>
                <a:spcPts val="200"/>
              </a:spcAft>
              <a:buNone/>
            </a:pPr>
            <a:r>
              <a:rPr lang="en-GB" sz="1100" dirty="0">
                <a:latin typeface="Arial" panose="020B0604020202020204" pitchFamily="34" charset="0"/>
                <a:cs typeface="Arial" panose="020B0604020202020204" pitchFamily="34" charset="0"/>
              </a:rPr>
              <a:t>16% of Wigan respondents are dissatisfied with their life nowadays, in line with the GM average (16%)</a:t>
            </a:r>
          </a:p>
          <a:p>
            <a:pPr marL="0" indent="0" algn="just">
              <a:lnSpc>
                <a:spcPct val="100000"/>
              </a:lnSpc>
              <a:spcBef>
                <a:spcPts val="0"/>
              </a:spcBef>
              <a:spcAft>
                <a:spcPts val="200"/>
              </a:spcAft>
              <a:buNone/>
            </a:pPr>
            <a:r>
              <a:rPr lang="en-GB" sz="1100" dirty="0">
                <a:latin typeface="Arial" panose="020B0604020202020204" pitchFamily="34" charset="0"/>
                <a:cs typeface="Arial" panose="020B0604020202020204" pitchFamily="34" charset="0"/>
              </a:rPr>
              <a:t>36% of Wigan respondents say that felt highly anxious, significantly lower than the GM average (41%)</a:t>
            </a:r>
          </a:p>
          <a:p>
            <a:pPr marL="0" indent="0" algn="just">
              <a:lnSpc>
                <a:spcPct val="100000"/>
              </a:lnSpc>
              <a:spcBef>
                <a:spcPts val="0"/>
              </a:spcBef>
              <a:spcAft>
                <a:spcPts val="200"/>
              </a:spcAft>
              <a:buNone/>
            </a:pPr>
            <a:r>
              <a:rPr lang="en-GB" sz="1100" dirty="0">
                <a:latin typeface="Arial" panose="020B0604020202020204" pitchFamily="34" charset="0"/>
                <a:cs typeface="Arial" panose="020B0604020202020204" pitchFamily="34" charset="0"/>
              </a:rPr>
              <a:t>Over 1 in 10 (13%) Wigan respondents do not feel that things in their life are worthwhile, in line with the GM average (13%)</a:t>
            </a:r>
          </a:p>
          <a:p>
            <a:pPr algn="just">
              <a:lnSpc>
                <a:spcPct val="100000"/>
              </a:lnSpc>
              <a:spcBef>
                <a:spcPts val="0"/>
              </a:spcBef>
              <a:spcAft>
                <a:spcPts val="200"/>
              </a:spcAft>
            </a:pPr>
            <a:r>
              <a:rPr lang="en-GB" sz="1100" dirty="0">
                <a:latin typeface="Arial" panose="020B0604020202020204" pitchFamily="34" charset="0"/>
                <a:cs typeface="Arial" panose="020B0604020202020204" pitchFamily="34" charset="0"/>
              </a:rPr>
              <a:t>17% of Wigan respondents report feeling ‘not at all happy’, in line with the GM average (17%)</a:t>
            </a:r>
          </a:p>
          <a:p>
            <a:pPr marL="0" indent="0" algn="just">
              <a:lnSpc>
                <a:spcPct val="100000"/>
              </a:lnSpc>
              <a:spcBef>
                <a:spcPts val="0"/>
              </a:spcBef>
              <a:spcAft>
                <a:spcPts val="200"/>
              </a:spcAft>
              <a:buNone/>
            </a:pPr>
            <a:r>
              <a:rPr lang="en-GB" sz="1100" dirty="0">
                <a:latin typeface="Arial" panose="020B0604020202020204" pitchFamily="34" charset="0"/>
                <a:cs typeface="Arial" panose="020B0604020202020204" pitchFamily="34" charset="0"/>
              </a:rPr>
              <a:t>2% of Wigan respondents say that they cannot look after their own health, compared to the GM average (4%), whilst 6% say that they do not know enough about their own health, in line with the GM average (7%)</a:t>
            </a:r>
          </a:p>
          <a:p>
            <a:pPr marL="0" indent="0" algn="just">
              <a:lnSpc>
                <a:spcPct val="100000"/>
              </a:lnSpc>
              <a:spcBef>
                <a:spcPts val="0"/>
              </a:spcBef>
              <a:spcAft>
                <a:spcPts val="200"/>
              </a:spcAft>
              <a:buNone/>
            </a:pPr>
            <a:r>
              <a:rPr lang="en-GB" sz="1100" dirty="0">
                <a:latin typeface="Arial" panose="020B0604020202020204" pitchFamily="34" charset="0"/>
                <a:cs typeface="Arial" panose="020B0604020202020204" pitchFamily="34" charset="0"/>
              </a:rPr>
              <a:t>74% of respondents say that they can get the right help if they need it, compared to the GM average of 72%, and 94% of respondents in Wigan say that they are involved in decisions about themselves, compared to the GM average (90%)</a:t>
            </a:r>
          </a:p>
          <a:p>
            <a:pPr marL="0" indent="0" algn="just">
              <a:lnSpc>
                <a:spcPct val="100000"/>
              </a:lnSpc>
              <a:spcBef>
                <a:spcPts val="0"/>
              </a:spcBef>
              <a:spcAft>
                <a:spcPts val="200"/>
              </a:spcAft>
              <a:buNone/>
            </a:pPr>
            <a:endParaRPr lang="en-GB" sz="1100" dirty="0">
              <a:latin typeface="Arial" panose="020B0604020202020204" pitchFamily="34" charset="0"/>
              <a:cs typeface="Arial" panose="020B0604020202020204" pitchFamily="34" charset="0"/>
            </a:endParaRPr>
          </a:p>
          <a:p>
            <a:pPr marL="0" indent="0" algn="just">
              <a:lnSpc>
                <a:spcPct val="100000"/>
              </a:lnSpc>
              <a:spcBef>
                <a:spcPts val="0"/>
              </a:spcBef>
              <a:spcAft>
                <a:spcPts val="200"/>
              </a:spcAft>
              <a:buNone/>
            </a:pPr>
            <a:r>
              <a:rPr lang="en-GB" sz="1100" b="1" dirty="0">
                <a:solidFill>
                  <a:srgbClr val="009690"/>
                </a:solidFill>
                <a:latin typeface="Arial" panose="020B0604020202020204" pitchFamily="34" charset="0"/>
                <a:cs typeface="Arial" panose="020B0604020202020204" pitchFamily="34" charset="0"/>
              </a:rPr>
              <a:t>Digital inclusion:</a:t>
            </a:r>
          </a:p>
          <a:p>
            <a:pPr marL="0" indent="0" algn="just">
              <a:lnSpc>
                <a:spcPct val="100000"/>
              </a:lnSpc>
              <a:spcBef>
                <a:spcPts val="0"/>
              </a:spcBef>
              <a:spcAft>
                <a:spcPts val="200"/>
              </a:spcAft>
              <a:buNone/>
            </a:pPr>
            <a:r>
              <a:rPr lang="en-GB" sz="1100" dirty="0">
                <a:latin typeface="Arial" panose="020B0604020202020204" pitchFamily="34" charset="0"/>
                <a:cs typeface="Arial" panose="020B0604020202020204" pitchFamily="34" charset="0"/>
              </a:rPr>
              <a:t>51% of respondents in Wigan say that they, or someone they live with has experienced some form of digital exclusion, significantly higher than the GM average (38%)</a:t>
            </a:r>
          </a:p>
          <a:p>
            <a:pPr marL="0" indent="0" algn="just">
              <a:lnSpc>
                <a:spcPct val="100000"/>
              </a:lnSpc>
              <a:spcBef>
                <a:spcPts val="0"/>
              </a:spcBef>
              <a:spcAft>
                <a:spcPts val="200"/>
              </a:spcAft>
              <a:buNone/>
            </a:pPr>
            <a:r>
              <a:rPr lang="en-GB" sz="1100" dirty="0">
                <a:latin typeface="Arial" panose="020B0604020202020204" pitchFamily="34" charset="0"/>
                <a:cs typeface="Arial" panose="020B0604020202020204" pitchFamily="34" charset="0"/>
              </a:rPr>
              <a:t>21% of respondents in Wigan say that they, or someone they live with, are not confident in using digital services online, compared to the GM average (13%)</a:t>
            </a:r>
          </a:p>
          <a:p>
            <a:pPr marL="0" indent="0" algn="just">
              <a:lnSpc>
                <a:spcPct val="100000"/>
              </a:lnSpc>
              <a:spcBef>
                <a:spcPts val="0"/>
              </a:spcBef>
              <a:spcAft>
                <a:spcPts val="200"/>
              </a:spcAft>
              <a:buNone/>
            </a:pPr>
            <a:endParaRPr lang="en-GB" sz="1100" dirty="0">
              <a:latin typeface="Arial" panose="020B0604020202020204" pitchFamily="34" charset="0"/>
              <a:cs typeface="Arial" panose="020B0604020202020204" pitchFamily="34" charset="0"/>
            </a:endParaRPr>
          </a:p>
        </p:txBody>
      </p:sp>
      <p:sp>
        <p:nvSpPr>
          <p:cNvPr id="6" name="Slide Number Placeholder 4">
            <a:extLst>
              <a:ext uri="{FF2B5EF4-FFF2-40B4-BE49-F238E27FC236}">
                <a16:creationId xmlns:a16="http://schemas.microsoft.com/office/drawing/2014/main" id="{12E0CAE2-9CD9-43E4-8CD3-62B84101657F}"/>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90</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67510976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11B5DEF-CAEA-847B-288A-3AF3A23D41EE}"/>
              </a:ext>
            </a:extLst>
          </p:cNvPr>
          <p:cNvSpPr>
            <a:spLocks noGrp="1"/>
          </p:cNvSpPr>
          <p:nvPr>
            <p:ph type="title"/>
          </p:nvPr>
        </p:nvSpPr>
        <p:spPr>
          <a:xfrm>
            <a:off x="332798" y="3010824"/>
            <a:ext cx="6195002" cy="836352"/>
          </a:xfrm>
        </p:spPr>
        <p:txBody>
          <a:bodyPr>
            <a:normAutofit/>
          </a:bodyPr>
          <a:lstStyle/>
          <a:p>
            <a:r>
              <a:rPr lang="en-GB" sz="2800" b="1" dirty="0"/>
              <a:t>Carried out on behalf of Greater Manchester partners by</a:t>
            </a:r>
          </a:p>
        </p:txBody>
      </p:sp>
      <p:pic>
        <p:nvPicPr>
          <p:cNvPr id="2050" name="Picture 2" descr="See the source image">
            <a:extLst>
              <a:ext uri="{FF2B5EF4-FFF2-40B4-BE49-F238E27FC236}">
                <a16:creationId xmlns:a16="http://schemas.microsoft.com/office/drawing/2014/main" id="{10CD2434-B2D0-6096-C5A8-F2F993277A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3137" y="3521372"/>
            <a:ext cx="1502863" cy="150286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ee the source image">
            <a:extLst>
              <a:ext uri="{FF2B5EF4-FFF2-40B4-BE49-F238E27FC236}">
                <a16:creationId xmlns:a16="http://schemas.microsoft.com/office/drawing/2014/main" id="{8ACC1FF6-CDA9-168A-8273-47340A574D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798" y="6201296"/>
            <a:ext cx="2132038" cy="656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292516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2398_GMCA_W6_report_V2___LA_summaries v5</Template>
  <TotalTime>172</TotalTime>
  <Words>19551</Words>
  <Application>Microsoft Office PowerPoint</Application>
  <PresentationFormat>Widescreen</PresentationFormat>
  <Paragraphs>1630</Paragraphs>
  <Slides>91</Slides>
  <Notes>55</Notes>
  <HiddenSlides>0</HiddenSlides>
  <MMClips>0</MMClips>
  <ScaleCrop>false</ScaleCrop>
  <HeadingPairs>
    <vt:vector size="8" baseType="variant">
      <vt:variant>
        <vt:lpstr>Fonts Used</vt:lpstr>
      </vt:variant>
      <vt:variant>
        <vt:i4>5</vt:i4>
      </vt:variant>
      <vt:variant>
        <vt:lpstr>Theme</vt:lpstr>
      </vt:variant>
      <vt:variant>
        <vt:i4>4</vt:i4>
      </vt:variant>
      <vt:variant>
        <vt:lpstr>Embedded OLE Servers</vt:lpstr>
      </vt:variant>
      <vt:variant>
        <vt:i4>1</vt:i4>
      </vt:variant>
      <vt:variant>
        <vt:lpstr>Slide Titles</vt:lpstr>
      </vt:variant>
      <vt:variant>
        <vt:i4>91</vt:i4>
      </vt:variant>
    </vt:vector>
  </HeadingPairs>
  <TitlesOfParts>
    <vt:vector size="101" baseType="lpstr">
      <vt:lpstr>Arial</vt:lpstr>
      <vt:lpstr>Arial,Sans-Serif</vt:lpstr>
      <vt:lpstr>Calibri</vt:lpstr>
      <vt:lpstr>Calibri Light</vt:lpstr>
      <vt:lpstr>Segoe UI</vt:lpstr>
      <vt:lpstr>Office Theme</vt:lpstr>
      <vt:lpstr>1_Office Theme</vt:lpstr>
      <vt:lpstr>Office Theme</vt:lpstr>
      <vt:lpstr>Office Theme</vt:lpstr>
      <vt:lpstr>think-cell Slide</vt:lpstr>
      <vt:lpstr>Greater Manchester Residents’ Survey</vt:lpstr>
      <vt:lpstr>Report contents</vt:lpstr>
      <vt:lpstr>Introduction and methodology</vt:lpstr>
      <vt:lpstr>Background</vt:lpstr>
      <vt:lpstr>Methodology</vt:lpstr>
      <vt:lpstr>Sample</vt:lpstr>
      <vt:lpstr>Report contents and guidance</vt:lpstr>
      <vt:lpstr>Health and wellbeing</vt:lpstr>
      <vt:lpstr>Overview: Personal wellbeing</vt:lpstr>
      <vt:lpstr>Wellbeing – context</vt:lpstr>
      <vt:lpstr>Health and wellbeing– key findings</vt:lpstr>
      <vt:lpstr>Summary: Satisfaction with life (1/2)</vt:lpstr>
      <vt:lpstr>Summary: Satisfaction with life (2/2)</vt:lpstr>
      <vt:lpstr>Summary: Managing your own health</vt:lpstr>
      <vt:lpstr>Detailed findings: Health and Wellbeing</vt:lpstr>
      <vt:lpstr>The proportion of respondents who say they have very high life satisfaction has remained in line with March (18% vs. 20%) and is statistically similar to 12 months ago. Those with lower life satisfaction continue to include disabled respondents and those in financially precarious situations. </vt:lpstr>
      <vt:lpstr>Over two fifths (41%) of respondents report feeling a high level of anxiety. This has stayed relatively consistent since survey 2 in April 2022. </vt:lpstr>
      <vt:lpstr>Around a quarter (24%) of respondents strongly feel that the things they do in their life are worthwhile; slightly fewer (21%) are very happy with their lives</vt:lpstr>
      <vt:lpstr>9 in 10 (90%) respondents agree that they are involved in decisions about themselves, in regards to their health. A further 4 in 5 agree that they can look after their health (82%)</vt:lpstr>
      <vt:lpstr>Based on respondents’ reflections in relation to ‘managing their own health’, a single Health Confidence Score can be derived</vt:lpstr>
      <vt:lpstr>Wellbeing– comparisons with ONS data</vt:lpstr>
      <vt:lpstr>Cost of living and food security</vt:lpstr>
      <vt:lpstr>Overview: Cost of living and  food security</vt:lpstr>
      <vt:lpstr>Cost of living and food security – context and approach</vt:lpstr>
      <vt:lpstr>Cost of Living – key findings</vt:lpstr>
      <vt:lpstr>Cost of Living – key findings (continued)</vt:lpstr>
      <vt:lpstr>Summary: Cost of living </vt:lpstr>
      <vt:lpstr>Summary: Household costs</vt:lpstr>
      <vt:lpstr>Summary: Borrowing money</vt:lpstr>
      <vt:lpstr>53% worried</vt:lpstr>
      <vt:lpstr>Summary: Food security</vt:lpstr>
      <vt:lpstr>Detailed findings: Cost of living</vt:lpstr>
      <vt:lpstr>7 in 10 (69%) respondents in Greater Manchester are worried about the rising costs of living, with 1 in 4 (27%) very worried – the latter being significantly higher than the most recent ONS benchmark. </vt:lpstr>
      <vt:lpstr>There is a significant crossover between those who are worried about the rising costs of living and their personal wellbeing</vt:lpstr>
      <vt:lpstr>3 in 4 (73%) respondents say their cost of living has increased in the last month, significantly more than the GB average (67%). Whilst the GM figure is higher than the GB average, these both have fallen since March. GM respondents are more likely than the GB average to say that increases are due to higher rent or mortgage costs (31% vs. 27%), though both figures have risen since March</vt:lpstr>
      <vt:lpstr>Respondents in Greater Manchester are more likely than the ONS GB average to be using less energy in their home (54% vs 49%), making energy efficient improvements (32% vs 22%), using their savings (32% vs 28%), using more credit (19% vs 15%) and using support from charities (6% vs 3%), as a result of the rising cost of living</vt:lpstr>
      <vt:lpstr>Significantly more respondents say they will be able to save money over the next 12 months (43%) than the GB average (39%). However, Greater Manchester respondents are less likely than the GB average to be able to afford an unexpected expense of £850 (42% vs. 29% unable to afford)</vt:lpstr>
      <vt:lpstr>Compared with the GB average, GM respondents are more likely to have borrowed more money in the past month compared to the same time last year (34% vs. 23%). Of these, 7 in 10 (70%) say they’re experiencing some difficulty managing their current level of debt </vt:lpstr>
      <vt:lpstr>Those with mental ill health and those with long-lasting health conditions / illnesses are more likely to have borrowed more or used more credit or to be struggling with their debt levels</vt:lpstr>
      <vt:lpstr>Only four in ten (40%) of those who say they are experiencing difficulties with their level of debt have sought help from family, friends, public services or the VCSE sector</vt:lpstr>
      <vt:lpstr>Over half (53%) of respondents who have borrowed more money or used more credit are worried about their ability to pay someone back. Over half (54%) are worried about their ability to pay the loan’s interest or the terms of the loan being changed suddenly </vt:lpstr>
      <vt:lpstr>Over half (55%) say they have difficulty affording energy costs, significantly higher than the GB average (46%). Disabled respondents, those with first language other than English and those who are financially vulnerable are significantly more likely to find energy costs difficult.</vt:lpstr>
      <vt:lpstr>Almost 1 in 4 respondents reported being on a pre-payment meter (PPM) (23%). 4 in 5 (79%) of these report some associated difficulty – with 2 in 5 (37%) saying keeping topped up and connected is a daily concern. Despite this, only a minority have been in contact with their supplier in relation to advice / support. </vt:lpstr>
      <vt:lpstr>GM respondents are more likely than the GB average to find it difficult to afford their rent (55% vs. 49%) or mortgage payments (38% vs. 31%). Respondents across both GM and GB are finding it more difficult to afford their rent or mortgage</vt:lpstr>
      <vt:lpstr>Renters are generally more likely to find it difficult to afford their rent, no matter the type of tenancy, than those with mortgage payments. However, across all tenures, respondents are finding it more difficult to afford their rent or mortgage payments compared to March.</vt:lpstr>
      <vt:lpstr>Significantly more GM renter and mortgage owner respondents say they’re behind on their rent and mortgage payments than the ONS GB average (14% vs 6% renters; 7% vs. &lt;1% home owners)</vt:lpstr>
      <vt:lpstr>Those renting from their local authority or council (20%) and those renting from a housing association or trust (23%) are more likely to say they are behind on their rent than the Greater Manchester average (11%).</vt:lpstr>
      <vt:lpstr>Your local area</vt:lpstr>
      <vt:lpstr>Overview: Your local area</vt:lpstr>
      <vt:lpstr>Your local area – context</vt:lpstr>
      <vt:lpstr>Your Local Area – key findings</vt:lpstr>
      <vt:lpstr>Summary: Satisfaction with local area</vt:lpstr>
      <vt:lpstr>Summary: Neighbourhood and community</vt:lpstr>
      <vt:lpstr>Summary: Neighbourhood and community</vt:lpstr>
      <vt:lpstr>Summary: Neighbourhood and community</vt:lpstr>
      <vt:lpstr>Summary: Your local services</vt:lpstr>
      <vt:lpstr>Detailed findings: Your local area</vt:lpstr>
      <vt:lpstr>7 in 10 (76%) of respondents say that they are satisfied with their local area as a place to live. This is in line with the England average at 76% (most recent DCMS estimate available)</vt:lpstr>
      <vt:lpstr>Over three quarters (77%) of respondents would recommend their local area as a good place to live. While a lesser proportion (56%) agree there are opportunities to take part in cultural events and activities in their local area (though many reflect that they just don't know)</vt:lpstr>
      <vt:lpstr>Parents of children in Secondary School</vt:lpstr>
      <vt:lpstr>Just 65% of residents are satisfied with the availability of public transport in their local area, with 58% being satisfied with the bus services (58%) in their local area. Around a third of residents are satisfied with the conditions of roads (32%) and the cycle lanes / routes (34%)</vt:lpstr>
      <vt:lpstr>Three quarters (79%) of respondents say that their local area is a place where people from different backgrounds get on well together. A similar proportion of respondents say that if they needed help, there are people who would be there (79%) and that they have people to socialise with (76%)</vt:lpstr>
      <vt:lpstr>1 in 3 (32%) respondents have volunteered in the past year. Of those that do, 2 in 5 (39%) have involvement with a charity or voluntary group, while 1 in 5 are involved with a religious group (21%)</vt:lpstr>
      <vt:lpstr>Over 8 in 10 respondents agree that services in their local area should be developed by people who live and work there (85%) and that the 10 councils across the region should work together (85%) </vt:lpstr>
      <vt:lpstr>Digital inclusion  (Findings from merged Autumn 2022 – Spring 2023 surveys, telephone samples only)</vt:lpstr>
      <vt:lpstr>Overview: Digital inclusion (merged January 2023 – May 2023 data telephone only)</vt:lpstr>
      <vt:lpstr>Digital inclusion – context</vt:lpstr>
      <vt:lpstr>Digital inclusion – main report key findings</vt:lpstr>
      <vt:lpstr>Summary: Digital Inclusion</vt:lpstr>
      <vt:lpstr>Summary: Digital Inclusion</vt:lpstr>
      <vt:lpstr>Detailed findings: Digital inclusion (merged January 2023 – May 2023 data telephone only)</vt:lpstr>
      <vt:lpstr>1 in 10 (10%) of respondents say they themselves are not confident using digital services online. Just over 1 in 10 (11%) say there are others in their house who are not confident. Those more likely to say they are not confident are aged over 75, in single person households, or disabled</vt:lpstr>
      <vt:lpstr>At least one aspect of digital exclusion is experienced by over a third of respondents (38%). This rises to over half (52%) of disabled respondents and just over 6 in 10 (63%) of those aged over 75</vt:lpstr>
      <vt:lpstr>Respondents in Rochdale and Wigan appear more likely than the Greater Manchester average to be digitally excluded, whilst those in Trafford appear less likely to be digitally excluded*</vt:lpstr>
      <vt:lpstr>If respondents are experiencing digital exclusion, they are most likely to say that their household is digitally excluded due to a lack of skills or support to allow them to access digital online services</vt:lpstr>
      <vt:lpstr>Disabled respondents and particularly those aged 75+ are far more likely not to have access to enable them to get online all or most of the time, or the skills and support to do so</vt:lpstr>
      <vt:lpstr>Over 1 in 7 respondents say they (15%) or someone in their household (16%) use digital services, but want to use them more</vt:lpstr>
      <vt:lpstr>GM respondents say that they personally are more likely than others in their household to do online activities. The activities they are most likely to complete online include sending/receiving emails (82%) and online banking (78%)</vt:lpstr>
      <vt:lpstr>GM respondents are just as likely as they were in March to complete most online activities. They are, however, significantly less likely to have signed an online petition or used a campaigning website (47% vs 52%)</vt:lpstr>
      <vt:lpstr>Local Authority summaries </vt:lpstr>
      <vt:lpstr>Bolton</vt:lpstr>
      <vt:lpstr>Bury</vt:lpstr>
      <vt:lpstr>Manchester</vt:lpstr>
      <vt:lpstr>Oldham</vt:lpstr>
      <vt:lpstr>Rochdale</vt:lpstr>
      <vt:lpstr>Salford</vt:lpstr>
      <vt:lpstr>Stockport</vt:lpstr>
      <vt:lpstr>Tameside</vt:lpstr>
      <vt:lpstr>Trafford</vt:lpstr>
      <vt:lpstr>Wigan</vt:lpstr>
      <vt:lpstr>Carried out on behalf of Greater Manchester partners by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Greater Manchester Residents’ Survey</dc:title>
  <dc:creator>Beth Burls</dc:creator>
  <cp:lastModifiedBy>Ottiwell, David</cp:lastModifiedBy>
  <cp:revision>15</cp:revision>
  <dcterms:created xsi:type="dcterms:W3CDTF">2023-05-26T13:58:34Z</dcterms:created>
  <dcterms:modified xsi:type="dcterms:W3CDTF">2023-06-16T14:57:34Z</dcterms:modified>
</cp:coreProperties>
</file>