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6B0C3-E020-41DF-840C-201D532383B3}" v="1" dt="2024-09-20T09:51:57.5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6652" autoAdjust="0"/>
  </p:normalViewPr>
  <p:slideViewPr>
    <p:cSldViewPr snapToGrid="0">
      <p:cViewPr varScale="1">
        <p:scale>
          <a:sx n="120" d="100"/>
          <a:sy n="120" d="100"/>
        </p:scale>
        <p:origin x="174" y="144"/>
      </p:cViewPr>
      <p:guideLst/>
    </p:cSldViewPr>
  </p:slideViewPr>
  <p:outlineViewPr>
    <p:cViewPr>
      <p:scale>
        <a:sx n="33" d="100"/>
        <a:sy n="33" d="100"/>
      </p:scale>
      <p:origin x="0" y="-29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7B36B0C3-E020-41DF-840C-201D532383B3}"/>
    <pc:docChg chg="undo custSel addSld modSld">
      <pc:chgData name="Coffey, May" userId="74318281-8da5-4c25-9c2f-98004019047b" providerId="ADAL" clId="{7B36B0C3-E020-41DF-840C-201D532383B3}" dt="2024-09-20T09:51:57.533" v="5"/>
      <pc:docMkLst>
        <pc:docMk/>
      </pc:docMkLst>
      <pc:sldChg chg="add">
        <pc:chgData name="Coffey, May" userId="74318281-8da5-4c25-9c2f-98004019047b" providerId="ADAL" clId="{7B36B0C3-E020-41DF-840C-201D532383B3}" dt="2024-09-20T09:51:57.533" v="5"/>
        <pc:sldMkLst>
          <pc:docMk/>
          <pc:sldMk cId="2568984743" sldId="268"/>
        </pc:sldMkLst>
      </pc:sldChg>
      <pc:sldChg chg="modSp mod">
        <pc:chgData name="Coffey, May" userId="74318281-8da5-4c25-9c2f-98004019047b" providerId="ADAL" clId="{7B36B0C3-E020-41DF-840C-201D532383B3}" dt="2024-09-20T09:01:01.682" v="0"/>
        <pc:sldMkLst>
          <pc:docMk/>
          <pc:sldMk cId="1950139356" sldId="278"/>
        </pc:sldMkLst>
        <pc:spChg chg="mod">
          <ac:chgData name="Coffey, May" userId="74318281-8da5-4c25-9c2f-98004019047b" providerId="ADAL" clId="{7B36B0C3-E020-41DF-840C-201D532383B3}" dt="2024-09-20T09:01:01.682" v="0"/>
          <ac:spMkLst>
            <pc:docMk/>
            <pc:sldMk cId="1950139356" sldId="278"/>
            <ac:spMk id="6" creationId="{6CF6B49F-7A85-5B6C-67D7-0CB49ADF4A43}"/>
          </ac:spMkLst>
        </pc:spChg>
      </pc:sldChg>
      <pc:sldChg chg="modSp mod">
        <pc:chgData name="Coffey, May" userId="74318281-8da5-4c25-9c2f-98004019047b" providerId="ADAL" clId="{7B36B0C3-E020-41DF-840C-201D532383B3}" dt="2024-09-20T09:01:17.356" v="1"/>
        <pc:sldMkLst>
          <pc:docMk/>
          <pc:sldMk cId="4086279104" sldId="281"/>
        </pc:sldMkLst>
        <pc:spChg chg="mod">
          <ac:chgData name="Coffey, May" userId="74318281-8da5-4c25-9c2f-98004019047b" providerId="ADAL" clId="{7B36B0C3-E020-41DF-840C-201D532383B3}" dt="2024-09-20T09:01:17.356" v="1"/>
          <ac:spMkLst>
            <pc:docMk/>
            <pc:sldMk cId="4086279104" sldId="281"/>
            <ac:spMk id="4" creationId="{2ED8476A-DB3C-741A-B388-4CEB7EDEF6F9}"/>
          </ac:spMkLst>
        </pc:spChg>
      </pc:sldChg>
      <pc:sldChg chg="modSp mod">
        <pc:chgData name="Coffey, May" userId="74318281-8da5-4c25-9c2f-98004019047b" providerId="ADAL" clId="{7B36B0C3-E020-41DF-840C-201D532383B3}" dt="2024-09-20T09:01:32.290" v="4"/>
        <pc:sldMkLst>
          <pc:docMk/>
          <pc:sldMk cId="1037190083" sldId="282"/>
        </pc:sldMkLst>
        <pc:spChg chg="mod">
          <ac:chgData name="Coffey, May" userId="74318281-8da5-4c25-9c2f-98004019047b" providerId="ADAL" clId="{7B36B0C3-E020-41DF-840C-201D532383B3}" dt="2024-09-20T09:01:32.290" v="4"/>
          <ac:spMkLst>
            <pc:docMk/>
            <pc:sldMk cId="1037190083" sldId="282"/>
            <ac:spMk id="4" creationId="{2F8E1EC5-ABF0-DC40-6BF9-21C8B8CD72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61294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265762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Stockport</a:t>
            </a:r>
            <a:endParaRPr lang="en-GB" sz="5400" dirty="0">
              <a:solidFill>
                <a:schemeClr val="bg1"/>
              </a:solidFill>
              <a:latin typeface="Arial" charset="0"/>
              <a:ea typeface="Arial" charset="0"/>
              <a:cs typeface="Arial" charset="0"/>
            </a:endParaRPr>
          </a:p>
        </p:txBody>
      </p:sp>
      <p:sp>
        <p:nvSpPr>
          <p:cNvPr id="9" name="TextBox 8"/>
          <p:cNvSpPr txBox="1"/>
          <p:nvPr/>
        </p:nvSpPr>
        <p:spPr>
          <a:xfrm>
            <a:off x="587375" y="2677696"/>
            <a:ext cx="2744222"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noGrp="1"/>
          </p:cNvSpPr>
          <p:nvPr>
            <p:ph type="title" idx="4294967295"/>
          </p:nvPr>
        </p:nvSpPr>
        <p:spPr>
          <a:xfrm>
            <a:off x="1" y="1"/>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Income </a:t>
            </a: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deprivation</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affecting older people</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480" y="491245"/>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67716B7-B5F9-D637-7F4E-9DE987C54F31}"/>
              </a:ext>
            </a:extLst>
          </p:cNvPr>
          <p:cNvSpPr txBox="1">
            <a:spLocks noGrp="1"/>
          </p:cNvSpPr>
          <p:nvPr>
            <p:ph type="title" idx="4294967295"/>
          </p:nvPr>
        </p:nvSpPr>
        <p:spPr>
          <a:xfrm>
            <a:off x="0" y="0"/>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4" name="Picture 3" descr="A screenshot of a spreadsheet table showing for each ward in Stockport the percentage of households with gross income below £20,000 and the number of households with income below £20,000.  Totals are also provided for all of Stockport.">
            <a:extLst>
              <a:ext uri="{FF2B5EF4-FFF2-40B4-BE49-F238E27FC236}">
                <a16:creationId xmlns:a16="http://schemas.microsoft.com/office/drawing/2014/main" id="{093ED091-EA84-7795-78CC-A177931EDB22}"/>
              </a:ext>
            </a:extLst>
          </p:cNvPr>
          <p:cNvPicPr>
            <a:picLocks noChangeAspect="1"/>
          </p:cNvPicPr>
          <p:nvPr/>
        </p:nvPicPr>
        <p:blipFill rotWithShape="1">
          <a:blip r:embed="rId2">
            <a:extLst>
              <a:ext uri="{28A0092B-C50C-407E-A947-70E740481C1C}">
                <a14:useLocalDpi xmlns:a14="http://schemas.microsoft.com/office/drawing/2010/main" val="0"/>
              </a:ext>
            </a:extLst>
          </a:blip>
          <a:srcRect l="838" t="979" r="525" b="1153"/>
          <a:stretch/>
        </p:blipFill>
        <p:spPr>
          <a:xfrm>
            <a:off x="227463" y="649164"/>
            <a:ext cx="8006857" cy="5344244"/>
          </a:xfrm>
          <a:prstGeom prst="rect">
            <a:avLst/>
          </a:prstGeom>
        </p:spPr>
      </p:pic>
      <p:sp>
        <p:nvSpPr>
          <p:cNvPr id="3" name="TextBox 2">
            <a:extLst>
              <a:ext uri="{FF2B5EF4-FFF2-40B4-BE49-F238E27FC236}">
                <a16:creationId xmlns:a16="http://schemas.microsoft.com/office/drawing/2014/main" id="{D5B3812A-6CFA-E241-33E7-E1013B4C999B}"/>
              </a:ext>
            </a:extLst>
          </p:cNvPr>
          <p:cNvSpPr txBox="1"/>
          <p:nvPr/>
        </p:nvSpPr>
        <p:spPr>
          <a:xfrm>
            <a:off x="8287363" y="3321286"/>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EB74084D-6452-C3C9-3FD9-D641E6E5CC5D}"/>
              </a:ext>
            </a:extLst>
          </p:cNvPr>
          <p:cNvSpPr txBox="1"/>
          <p:nvPr/>
        </p:nvSpPr>
        <p:spPr>
          <a:xfrm>
            <a:off x="240643" y="6211019"/>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1417617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£25 million a year if every pensioner in Stockport entitled to Pension Credit but not currently claiming did claim their entitlement.</a:t>
            </a:r>
          </a:p>
        </p:txBody>
      </p:sp>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F00C47-3870-8BBC-72FE-FF2ED8D39C27}"/>
              </a:ext>
              <a:ext uri="{C183D7F6-B498-43B3-948B-1728B52AA6E4}">
                <adec:decorative xmlns:adec="http://schemas.microsoft.com/office/drawing/2017/decorative" val="0"/>
              </a:ext>
            </a:extLst>
          </p:cNvPr>
          <p:cNvSpPr>
            <a:spLocks noGrp="1"/>
          </p:cNvSpPr>
          <p:nvPr>
            <p:ph type="title"/>
          </p:nvPr>
        </p:nvSpPr>
        <p:spPr>
          <a:xfrm>
            <a:off x="251750" y="73995"/>
            <a:ext cx="6443393" cy="926623"/>
          </a:xfrm>
        </p:spPr>
        <p:txBody>
          <a:bodyPr>
            <a:normAutofit/>
          </a:bodyPr>
          <a:lstStyle/>
          <a:p>
            <a:r>
              <a:rPr lang="en-GB" sz="3200" b="1" dirty="0">
                <a:latin typeface="Arial" panose="020B0604020202020204" pitchFamily="34" charset="0"/>
                <a:cs typeface="Arial" panose="020B0604020202020204" pitchFamily="34" charset="0"/>
              </a:rPr>
              <a:t>Changes in Winter Fuel Payment</a:t>
            </a:r>
          </a:p>
        </p:txBody>
      </p:sp>
      <p:sp>
        <p:nvSpPr>
          <p:cNvPr id="2" name="Title 1">
            <a:extLst>
              <a:ext uri="{FF2B5EF4-FFF2-40B4-BE49-F238E27FC236}">
                <a16:creationId xmlns:a16="http://schemas.microsoft.com/office/drawing/2014/main" id="{12619CF6-97F9-E384-094C-DF5D742E857B}"/>
              </a:ext>
            </a:extLst>
          </p:cNvPr>
          <p:cNvSpPr txBox="1">
            <a:spLocks/>
          </p:cNvSpPr>
          <p:nvPr/>
        </p:nvSpPr>
        <p:spPr>
          <a:xfrm>
            <a:off x="479666" y="934234"/>
            <a:ext cx="11232667" cy="4989531"/>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9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19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Not </a:t>
            </a:r>
            <a:r>
              <a:rPr lang="en-GB" sz="1900" kern="0" dirty="0">
                <a:latin typeface="Arial" panose="020B0604020202020204" pitchFamily="34" charset="0"/>
                <a:ea typeface="Times New Roman" panose="02020603050405020304" pitchFamily="18" charset="0"/>
              </a:rPr>
              <a:t>all older people entitled to Winter Fuel Payment receive the same amount.</a:t>
            </a:r>
            <a:r>
              <a:rPr lang="en-GB" sz="19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endParaRPr lang="en-US"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E7A-E16F-82F1-02AF-8180F46B01A3}"/>
              </a:ext>
            </a:extLst>
          </p:cNvPr>
          <p:cNvSpPr txBox="1">
            <a:spLocks noGrp="1"/>
          </p:cNvSpPr>
          <p:nvPr>
            <p:ph type="title" idx="4294967295"/>
          </p:nvPr>
        </p:nvSpPr>
        <p:spPr>
          <a:xfrm>
            <a:off x="2" y="-18034"/>
            <a:ext cx="10621106"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Stockport there were 55,936 who received WFA in 2022/23, and this is expected to decrease to approximately the number who are claiming Pension Credit (latest figure is 5,657) so the reduction will be around -50,300 recipients since 2022/23.  This is 14.0% of the total reduction across GM (-359,000) and a drop in recipients in Stockport since 2022/23 of -89.9%.</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BDE-ABED-8C96-6187-924FF3659932}"/>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Stockport total WFA payout in 2022/23 (the latest year for which there is data) was £22,264,400.  Total payout in 2024/25 is estimated at £1,886,500 representing a reduction of some £20,378,000.  This estimate is -91.5% lower than the payout in 2022/23.  </a:t>
            </a:r>
            <a:r>
              <a:rPr lang="en-GB" sz="1400">
                <a:solidFill>
                  <a:srgbClr val="5C5B5A"/>
                </a:solidFill>
                <a:latin typeface="Arial" panose="020B0604020202020204" pitchFamily="34" charset="0"/>
                <a:cs typeface="Arial" panose="020B0604020202020204" pitchFamily="34" charset="0"/>
              </a:rPr>
              <a:t>The reduction of £20,378,000 in Stockport is 13.0% of the total estimated reduction across GM.</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0000FF"/>
                </a:solidFill>
                <a:effectLs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0D789-E07B-2A47-A622-3110C33B3887}"/>
              </a:ext>
            </a:extLst>
          </p:cNvPr>
          <p:cNvSpPr>
            <a:spLocks noGrp="1"/>
          </p:cNvSpPr>
          <p:nvPr>
            <p:ph type="title"/>
          </p:nvPr>
        </p:nvSpPr>
        <p:spPr>
          <a:xfrm>
            <a:off x="230540" y="167564"/>
            <a:ext cx="3296431" cy="926623"/>
          </a:xfrm>
        </p:spPr>
        <p:txBody>
          <a:bodyPr>
            <a:normAutofit/>
          </a:bodyPr>
          <a:lstStyle/>
          <a:p>
            <a:r>
              <a:rPr lang="en-GB" sz="3200" b="1" dirty="0">
                <a:latin typeface="Arial" panose="020B0604020202020204" pitchFamily="34" charset="0"/>
                <a:cs typeface="Arial" panose="020B0604020202020204" pitchFamily="34" charset="0"/>
              </a:rPr>
              <a:t>Contact details</a:t>
            </a: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D469BB-378D-ECC5-A2C8-DFED403F0DFE}"/>
              </a:ext>
            </a:extLst>
          </p:cNvPr>
          <p:cNvSpPr txBox="1">
            <a:spLocks noGrp="1"/>
          </p:cNvSpPr>
          <p:nvPr>
            <p:ph type="title" idx="4294967295"/>
          </p:nvPr>
        </p:nvSpPr>
        <p:spPr>
          <a:xfrm>
            <a:off x="1832542" y="2155526"/>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Stockport</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F8D0DE6C-0D80-C54D-52D7-B8E9A7253A7F}"/>
              </a:ext>
            </a:extLst>
          </p:cNvPr>
          <p:cNvSpPr txBox="1"/>
          <p:nvPr/>
        </p:nvSpPr>
        <p:spPr>
          <a:xfrm>
            <a:off x="2840957" y="5226529"/>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60777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164A1-DA6A-27CC-6C11-2C048834CB68}"/>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EA85-F62C-6039-126F-5159537FC7ED}"/>
              </a:ext>
            </a:extLst>
          </p:cNvPr>
          <p:cNvSpPr>
            <a:spLocks noGrp="1"/>
          </p:cNvSpPr>
          <p:nvPr>
            <p:ph type="title"/>
          </p:nvPr>
        </p:nvSpPr>
        <p:spPr>
          <a:xfrm>
            <a:off x="0" y="1"/>
            <a:ext cx="7147420"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Stockport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7A1749-CAEA-0024-0813-6C702FF65140}"/>
              </a:ext>
            </a:extLst>
          </p:cNvPr>
          <p:cNvSpPr>
            <a:spLocks noGrp="1"/>
          </p:cNvSpPr>
          <p:nvPr>
            <p:ph idx="1"/>
          </p:nvPr>
        </p:nvSpPr>
        <p:spPr>
          <a:xfrm>
            <a:off x="0" y="494951"/>
            <a:ext cx="12191999" cy="5347385"/>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£70.27</a:t>
            </a:r>
            <a:r>
              <a:rPr lang="en-US" sz="2400" dirty="0">
                <a:latin typeface="Arial" panose="020B0604020202020204" pitchFamily="34" charset="0"/>
                <a:cs typeface="Arial" panose="020B0604020202020204" pitchFamily="34" charset="0"/>
              </a:rPr>
              <a:t> in February 2024 for all ages of pensioners.</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5,657</a:t>
            </a:r>
            <a:r>
              <a:rPr lang="en-US" sz="2400" kern="0" dirty="0">
                <a:effectLst/>
                <a:latin typeface="Arial" panose="020B0604020202020204" pitchFamily="34" charset="0"/>
                <a:ea typeface="Times New Roman" panose="02020603050405020304" pitchFamily="18" charset="0"/>
              </a:rPr>
              <a:t> Pension Credit claimants in Stockport out of </a:t>
            </a:r>
            <a:r>
              <a:rPr lang="en-US" sz="2400" b="1" kern="0" dirty="0">
                <a:effectLst/>
                <a:latin typeface="Arial" panose="020B0604020202020204" pitchFamily="34" charset="0"/>
                <a:ea typeface="Times New Roman" panose="02020603050405020304" pitchFamily="18" charset="0"/>
              </a:rPr>
              <a:t>57,182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9.9%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£7.6 million </a:t>
            </a:r>
            <a:r>
              <a:rPr lang="en-US" sz="2400" kern="0" dirty="0">
                <a:effectLst/>
                <a:latin typeface="Arial" panose="020B0604020202020204" pitchFamily="34" charset="0"/>
                <a:ea typeface="Times New Roman" panose="02020603050405020304" pitchFamily="18" charset="0"/>
              </a:rPr>
              <a:t>is currently being unclaimed in Stockport each year and that some </a:t>
            </a:r>
            <a:r>
              <a:rPr lang="en-US" sz="2400" b="1" kern="0" dirty="0">
                <a:effectLst/>
                <a:latin typeface="Arial" panose="020B0604020202020204" pitchFamily="34" charset="0"/>
                <a:ea typeface="Times New Roman" panose="02020603050405020304" pitchFamily="18" charset="0"/>
              </a:rPr>
              <a:t>3,322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Stockport alone is approx. </a:t>
            </a:r>
            <a:r>
              <a:rPr lang="en-US" sz="2400" b="1" dirty="0">
                <a:latin typeface="Arial" panose="020B0604020202020204" pitchFamily="34" charset="0"/>
                <a:cs typeface="Arial" panose="020B0604020202020204" pitchFamily="34" charset="0"/>
              </a:rPr>
              <a:t>£25 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Stockport are:</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Brinnington</a:t>
            </a:r>
            <a:r>
              <a:rPr lang="en-GB" dirty="0">
                <a:latin typeface="Arial" panose="020B0604020202020204" pitchFamily="34" charset="0"/>
                <a:cs typeface="Arial" panose="020B0604020202020204" pitchFamily="34" charset="0"/>
              </a:rPr>
              <a:t> and Central (338).</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Bredbury</a:t>
            </a:r>
            <a:r>
              <a:rPr lang="en-GB" dirty="0">
                <a:latin typeface="Arial" panose="020B0604020202020204" pitchFamily="34" charset="0"/>
                <a:cs typeface="Arial" panose="020B0604020202020204" pitchFamily="34" charset="0"/>
              </a:rPr>
              <a:t> Green and </a:t>
            </a:r>
            <a:r>
              <a:rPr lang="en-GB" dirty="0" err="1">
                <a:latin typeface="Arial" panose="020B0604020202020204" pitchFamily="34" charset="0"/>
                <a:cs typeface="Arial" panose="020B0604020202020204" pitchFamily="34" charset="0"/>
              </a:rPr>
              <a:t>Romiley</a:t>
            </a:r>
            <a:r>
              <a:rPr lang="en-GB" dirty="0">
                <a:latin typeface="Arial" panose="020B0604020202020204" pitchFamily="34" charset="0"/>
                <a:cs typeface="Arial" panose="020B0604020202020204" pitchFamily="34" charset="0"/>
              </a:rPr>
              <a:t> (234).</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Davenport and Cale Green (209).</a:t>
            </a: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C819B9-B058-AF5A-C2FF-0E9671986658}"/>
              </a:ext>
            </a:extLst>
          </p:cNvPr>
          <p:cNvSpPr txBox="1"/>
          <p:nvPr/>
        </p:nvSpPr>
        <p:spPr>
          <a:xfrm>
            <a:off x="27433" y="6137231"/>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1: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8D9BC861-2CAA-636B-22BE-D52562D5541B}"/>
              </a:ext>
            </a:extLst>
          </p:cNvPr>
          <p:cNvSpPr txBox="1"/>
          <p:nvPr/>
        </p:nvSpPr>
        <p:spPr>
          <a:xfrm>
            <a:off x="27433" y="6529647"/>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Footnote 2: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3FDA53BB-E6A1-53C8-524B-598627EA8356}"/>
              </a:ext>
            </a:extLst>
          </p:cNvPr>
          <p:cNvSpPr txBox="1"/>
          <p:nvPr/>
        </p:nvSpPr>
        <p:spPr>
          <a:xfrm>
            <a:off x="5219700" y="6645436"/>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5C5B5A"/>
                </a:solidFill>
                <a:latin typeface="Arial" panose="020B0604020202020204" pitchFamily="34" charset="0"/>
                <a:cs typeface="Arial" panose="020B0604020202020204" pitchFamily="34" charset="0"/>
              </a:rPr>
              <a:t>Sources: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246662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7394-690B-DF61-B5C3-947F877E72D5}"/>
              </a:ext>
            </a:extLst>
          </p:cNvPr>
          <p:cNvSpPr txBox="1">
            <a:spLocks noGrp="1"/>
          </p:cNvSpPr>
          <p:nvPr>
            <p:ph type="title" idx="4294967295"/>
          </p:nvPr>
        </p:nvSpPr>
        <p:spPr>
          <a:xfrm>
            <a:off x="-1" y="0"/>
            <a:ext cx="10259737"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Stockport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DE857AF7-4F6A-256C-2060-DA7BAC46EB33}"/>
              </a:ext>
            </a:extLst>
          </p:cNvPr>
          <p:cNvSpPr txBox="1"/>
          <p:nvPr/>
        </p:nvSpPr>
        <p:spPr>
          <a:xfrm>
            <a:off x="0" y="6581001"/>
            <a:ext cx="5645791"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7259FF1-7864-75C9-6EA3-E6B887A76F3E}"/>
              </a:ext>
            </a:extLst>
          </p:cNvPr>
          <p:cNvSpPr txBox="1"/>
          <p:nvPr/>
        </p:nvSpPr>
        <p:spPr>
          <a:xfrm>
            <a:off x="0" y="6119336"/>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number of Pension Claimants in each ward in Stockport at February 2021 with the total for Stockport also.">
            <a:extLst>
              <a:ext uri="{FF2B5EF4-FFF2-40B4-BE49-F238E27FC236}">
                <a16:creationId xmlns:a16="http://schemas.microsoft.com/office/drawing/2014/main" id="{E4B02E81-0408-E885-1855-F28606FB8D27}"/>
              </a:ext>
            </a:extLst>
          </p:cNvPr>
          <p:cNvPicPr>
            <a:picLocks noChangeAspect="1"/>
          </p:cNvPicPr>
          <p:nvPr/>
        </p:nvPicPr>
        <p:blipFill rotWithShape="1">
          <a:blip r:embed="rId2">
            <a:extLst>
              <a:ext uri="{28A0092B-C50C-407E-A947-70E740481C1C}">
                <a14:useLocalDpi xmlns:a14="http://schemas.microsoft.com/office/drawing/2010/main" val="0"/>
              </a:ext>
            </a:extLst>
          </a:blip>
          <a:srcRect l="2567" t="1597" r="1471" b="1813"/>
          <a:stretch/>
        </p:blipFill>
        <p:spPr>
          <a:xfrm>
            <a:off x="3273104" y="529773"/>
            <a:ext cx="5645791" cy="5589563"/>
          </a:xfrm>
          <a:prstGeom prst="rect">
            <a:avLst/>
          </a:prstGeom>
        </p:spPr>
      </p:pic>
    </p:spTree>
    <p:extLst>
      <p:ext uri="{BB962C8B-B14F-4D97-AF65-F5344CB8AC3E}">
        <p14:creationId xmlns:p14="http://schemas.microsoft.com/office/powerpoint/2010/main" val="3908798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DCDE-9C21-EB00-88A2-364BA5FFF58D}"/>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Stockport (February 2024)</a:t>
            </a:r>
            <a:endParaRPr kumimoji="0" lang="en-US" sz="25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4BFEB789-396B-53E9-29C7-31C58AE7F725}"/>
              </a:ext>
            </a:extLst>
          </p:cNvPr>
          <p:cNvSpPr txBox="1"/>
          <p:nvPr/>
        </p:nvSpPr>
        <p:spPr>
          <a:xfrm>
            <a:off x="9141" y="6088558"/>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0000FF"/>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1B13E11E-ED89-163B-14A8-DE991A1576C0}"/>
              </a:ext>
            </a:extLst>
          </p:cNvPr>
          <p:cNvSpPr txBox="1"/>
          <p:nvPr/>
        </p:nvSpPr>
        <p:spPr>
          <a:xfrm>
            <a:off x="9142" y="5373332"/>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b="1" kern="1200" dirty="0">
                <a:solidFill>
                  <a:srgbClr val="5C5B5A"/>
                </a:solidFill>
                <a:effectLst/>
                <a:latin typeface="Arial" panose="020B0604020202020204" pitchFamily="34" charset="0"/>
                <a:ea typeface="Aptos" panose="020B0004020202020204" pitchFamily="34" charset="0"/>
              </a:rPr>
              <a:t>Note: </a:t>
            </a:r>
            <a:r>
              <a:rPr lang="en-GB" sz="1200" kern="1200" dirty="0">
                <a:solidFill>
                  <a:srgbClr val="5C5B5A"/>
                </a:solidFill>
                <a:effectLst/>
                <a:latin typeface="Arial" panose="020B0604020202020204" pitchFamily="34" charset="0"/>
                <a:ea typeface="Aptos" panose="020B0004020202020204" pitchFamily="34" charset="0"/>
              </a:rPr>
              <a:t>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1AAEAEC4-47FB-E426-5E5F-72D09E7A1C6B}"/>
              </a:ext>
            </a:extLst>
          </p:cNvPr>
          <p:cNvSpPr txBox="1"/>
          <p:nvPr/>
        </p:nvSpPr>
        <p:spPr>
          <a:xfrm>
            <a:off x="9141" y="3698921"/>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Note: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90ED8B5-3058-601E-A404-89DD8324482F}"/>
              </a:ext>
            </a:extLst>
          </p:cNvPr>
          <p:cNvSpPr txBox="1"/>
          <p:nvPr/>
        </p:nvSpPr>
        <p:spPr>
          <a:xfrm>
            <a:off x="9141" y="3237255"/>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Stockport at February 2024 with a total for Stockport.">
            <a:extLst>
              <a:ext uri="{FF2B5EF4-FFF2-40B4-BE49-F238E27FC236}">
                <a16:creationId xmlns:a16="http://schemas.microsoft.com/office/drawing/2014/main" id="{0A00BC9E-A79F-1379-6100-B4F0C3E5E586}"/>
              </a:ext>
            </a:extLst>
          </p:cNvPr>
          <p:cNvPicPr>
            <a:picLocks noChangeAspect="1"/>
          </p:cNvPicPr>
          <p:nvPr/>
        </p:nvPicPr>
        <p:blipFill rotWithShape="1">
          <a:blip r:embed="rId2">
            <a:extLst>
              <a:ext uri="{28A0092B-C50C-407E-A947-70E740481C1C}">
                <a14:useLocalDpi xmlns:a14="http://schemas.microsoft.com/office/drawing/2010/main" val="0"/>
              </a:ext>
            </a:extLst>
          </a:blip>
          <a:srcRect l="1045" r="1" b="1055"/>
          <a:stretch/>
        </p:blipFill>
        <p:spPr>
          <a:xfrm>
            <a:off x="4419600" y="505919"/>
            <a:ext cx="6173637" cy="5535853"/>
          </a:xfrm>
          <a:prstGeom prst="rect">
            <a:avLst/>
          </a:prstGeom>
        </p:spPr>
      </p:pic>
    </p:spTree>
    <p:extLst>
      <p:ext uri="{BB962C8B-B14F-4D97-AF65-F5344CB8AC3E}">
        <p14:creationId xmlns:p14="http://schemas.microsoft.com/office/powerpoint/2010/main" val="168196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3508-04CD-09C0-62B4-163C01C473BC}"/>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3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Stockport (February 2024)</a:t>
            </a:r>
            <a:endParaRPr kumimoji="0" lang="en-US" sz="23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CAA35531-0F10-3C40-420B-305AE0F3861D}"/>
              </a:ext>
            </a:extLst>
          </p:cNvPr>
          <p:cNvSpPr txBox="1"/>
          <p:nvPr/>
        </p:nvSpPr>
        <p:spPr>
          <a:xfrm>
            <a:off x="0" y="6088559"/>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a:t>
            </a:r>
            <a:r>
              <a:rPr lang="en-GB" sz="1100" dirty="0">
                <a:solidFill>
                  <a:srgbClr val="5C5B5A"/>
                </a:solidFill>
                <a:latin typeface="Arial" panose="020B0604020202020204" pitchFamily="34" charset="0"/>
                <a:cs typeface="Arial" panose="020B0604020202020204" pitchFamily="34" charset="0"/>
              </a:rPr>
              <a:t>website</a:t>
            </a: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 Pension Credit tables PC 4.</a:t>
            </a:r>
          </a:p>
          <a:p>
            <a:pPr marL="171450" indent="-171450">
              <a:buFont typeface="Wingdings" panose="05000000000000000000" pitchFamily="2" charset="2"/>
              <a:buChar char="§"/>
            </a:pPr>
            <a:r>
              <a:rPr lang="en-GB" sz="11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0000FF"/>
                </a:solidFill>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0000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F9CFEA3-23C6-3489-9816-EB7A934F1AED}"/>
              </a:ext>
            </a:extLst>
          </p:cNvPr>
          <p:cNvSpPr txBox="1"/>
          <p:nvPr/>
        </p:nvSpPr>
        <p:spPr>
          <a:xfrm>
            <a:off x="9144" y="5017947"/>
            <a:ext cx="3363784" cy="8891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kern="1200" dirty="0">
                <a:solidFill>
                  <a:srgbClr val="5C5B5A"/>
                </a:solidFill>
                <a:effectLst/>
                <a:latin typeface="Arial" panose="020B0604020202020204" pitchFamily="34" charset="0"/>
                <a:ea typeface="Aptos" panose="020B0004020202020204" pitchFamily="34" charset="0"/>
              </a:rPr>
              <a:t>Note: The estimates are based on the application of national take up and expenditure rates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7CF316A-F5E3-BE1A-3449-9C4313E94B85}"/>
              </a:ext>
            </a:extLst>
          </p:cNvPr>
          <p:cNvSpPr txBox="1"/>
          <p:nvPr/>
        </p:nvSpPr>
        <p:spPr>
          <a:xfrm>
            <a:off x="9144" y="4556282"/>
            <a:ext cx="2812213" cy="461665"/>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6" name="Picture 5" descr="A screenshot from a spreadsheet table showing the estimated amount of Pension Credit that is not claimed each year in each ward in Stockport as at February 2024 with also a total figure for all of Stockport.">
            <a:extLst>
              <a:ext uri="{FF2B5EF4-FFF2-40B4-BE49-F238E27FC236}">
                <a16:creationId xmlns:a16="http://schemas.microsoft.com/office/drawing/2014/main" id="{3A2C5D13-DF90-3518-DCAA-71CB494F1166}"/>
              </a:ext>
            </a:extLst>
          </p:cNvPr>
          <p:cNvPicPr>
            <a:picLocks noChangeAspect="1"/>
          </p:cNvPicPr>
          <p:nvPr/>
        </p:nvPicPr>
        <p:blipFill rotWithShape="1">
          <a:blip r:embed="rId4">
            <a:extLst>
              <a:ext uri="{28A0092B-C50C-407E-A947-70E740481C1C}">
                <a14:useLocalDpi xmlns:a14="http://schemas.microsoft.com/office/drawing/2010/main" val="0"/>
              </a:ext>
            </a:extLst>
          </a:blip>
          <a:srcRect l="1244" t="2180" r="786" b="1533"/>
          <a:stretch/>
        </p:blipFill>
        <p:spPr>
          <a:xfrm>
            <a:off x="4162425" y="465330"/>
            <a:ext cx="6663725" cy="5488907"/>
          </a:xfrm>
          <a:prstGeom prst="rect">
            <a:avLst/>
          </a:prstGeom>
        </p:spPr>
      </p:pic>
    </p:spTree>
    <p:extLst>
      <p:ext uri="{BB962C8B-B14F-4D97-AF65-F5344CB8AC3E}">
        <p14:creationId xmlns:p14="http://schemas.microsoft.com/office/powerpoint/2010/main" val="71224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3" name="Picture 2" descr="A screenshot of a table showing for each district in Greater Manchester:&#10;- numbers who are eligible but not claiming attendance allowance.&#10;- amount unclaimed yearly by those eligible to claim but who are not claiming.&#10;">
            <a:extLst>
              <a:ext uri="{FF2B5EF4-FFF2-40B4-BE49-F238E27FC236}">
                <a16:creationId xmlns:a16="http://schemas.microsoft.com/office/drawing/2014/main" id="{DFD16AA0-696B-0B1D-D623-EC451DB19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614299"/>
            <a:ext cx="6088273" cy="4445699"/>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extLst>
                    <a:ext uri="{A12FA001-AC4F-418D-AE19-62706E023703}">
                      <ahyp:hlinkClr xmlns:ahyp="http://schemas.microsoft.com/office/drawing/2018/hyperlinkcolor" val="tx"/>
                    </a:ext>
                  </a:extLst>
                </a:hlinkClick>
              </a:rPr>
              <a:t>Unclaimed-Attendance-Allowance_report-by-Policy-in-Practice-for-MSE_Dec23.pdf (policyinpractice.co.uk)</a:t>
            </a:r>
            <a:r>
              <a:rPr lang="en-GB" sz="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BD76E2-1091-4E59-82E9-2014B5B90676}">
  <ds:schemaRefs>
    <ds:schemaRef ds:uri="http://schemas.microsoft.com/sharepoint/v3/contenttype/forms"/>
  </ds:schemaRefs>
</ds:datastoreItem>
</file>

<file path=customXml/itemProps2.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1836</TotalTime>
  <Words>2800</Words>
  <Application>Microsoft Office PowerPoint</Application>
  <PresentationFormat>Widescreen</PresentationFormat>
  <Paragraphs>130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Pension Credit summary Stockport  (February 2024 data)</vt:lpstr>
      <vt:lpstr>Pension Credit entitlements</vt:lpstr>
      <vt:lpstr>Pension Credit - other potential benefits </vt:lpstr>
      <vt:lpstr>Key statistics for Stockport (February 2024)</vt:lpstr>
      <vt:lpstr>Pension Credit claimants by wards in Stockport (February 2024)</vt:lpstr>
      <vt:lpstr>Estimated Eligible Non-Recipients (ENRs) by ward in Stockport (February 2024)</vt:lpstr>
      <vt:lpstr>Estimated total amount of missed Pension Credit uptake in Stockport (February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267</cp:revision>
  <dcterms:created xsi:type="dcterms:W3CDTF">2020-10-30T09:24:29Z</dcterms:created>
  <dcterms:modified xsi:type="dcterms:W3CDTF">2024-10-09T14:16:53Z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