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84" r:id="rId6"/>
    <p:sldId id="269" r:id="rId7"/>
    <p:sldId id="270" r:id="rId8"/>
    <p:sldId id="309" r:id="rId9"/>
    <p:sldId id="310" r:id="rId10"/>
    <p:sldId id="311" r:id="rId11"/>
    <p:sldId id="312" r:id="rId12"/>
    <p:sldId id="268" r:id="rId13"/>
    <p:sldId id="313" r:id="rId14"/>
    <p:sldId id="314" r:id="rId15"/>
    <p:sldId id="315" r:id="rId16"/>
    <p:sldId id="278" r:id="rId17"/>
    <p:sldId id="279" r:id="rId18"/>
    <p:sldId id="280" r:id="rId19"/>
    <p:sldId id="281" r:id="rId20"/>
    <p:sldId id="282" r:id="rId21"/>
    <p:sldId id="283"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58007-CC56-40A4-B783-E583AE9E5B9B}" v="2" dt="2024-09-20T09:51:15.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24"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8DD58007-CC56-40A4-B783-E583AE9E5B9B}"/>
    <pc:docChg chg="addSld modSld">
      <pc:chgData name="Coffey, May" userId="74318281-8da5-4c25-9c2f-98004019047b" providerId="ADAL" clId="{8DD58007-CC56-40A4-B783-E583AE9E5B9B}" dt="2024-09-20T09:51:15.511" v="4"/>
      <pc:docMkLst>
        <pc:docMk/>
      </pc:docMkLst>
      <pc:sldChg chg="add">
        <pc:chgData name="Coffey, May" userId="74318281-8da5-4c25-9c2f-98004019047b" providerId="ADAL" clId="{8DD58007-CC56-40A4-B783-E583AE9E5B9B}" dt="2024-09-20T09:51:15.511" v="4"/>
        <pc:sldMkLst>
          <pc:docMk/>
          <pc:sldMk cId="2568984743" sldId="268"/>
        </pc:sldMkLst>
      </pc:sldChg>
      <pc:sldChg chg="modSp add mod">
        <pc:chgData name="Coffey, May" userId="74318281-8da5-4c25-9c2f-98004019047b" providerId="ADAL" clId="{8DD58007-CC56-40A4-B783-E583AE9E5B9B}" dt="2024-09-20T09:04:20.076" v="1"/>
        <pc:sldMkLst>
          <pc:docMk/>
          <pc:sldMk cId="1950139356" sldId="278"/>
        </pc:sldMkLst>
        <pc:spChg chg="mod">
          <ac:chgData name="Coffey, May" userId="74318281-8da5-4c25-9c2f-98004019047b" providerId="ADAL" clId="{8DD58007-CC56-40A4-B783-E583AE9E5B9B}" dt="2024-09-20T09:04:20.076" v="1"/>
          <ac:spMkLst>
            <pc:docMk/>
            <pc:sldMk cId="1950139356" sldId="278"/>
            <ac:spMk id="6" creationId="{6CF6B49F-7A85-5B6C-67D7-0CB49ADF4A43}"/>
          </ac:spMkLst>
        </pc:spChg>
      </pc:sldChg>
      <pc:sldChg chg="modSp mod">
        <pc:chgData name="Coffey, May" userId="74318281-8da5-4c25-9c2f-98004019047b" providerId="ADAL" clId="{8DD58007-CC56-40A4-B783-E583AE9E5B9B}" dt="2024-09-20T09:04:33.834" v="2"/>
        <pc:sldMkLst>
          <pc:docMk/>
          <pc:sldMk cId="4086279104" sldId="281"/>
        </pc:sldMkLst>
        <pc:spChg chg="mod">
          <ac:chgData name="Coffey, May" userId="74318281-8da5-4c25-9c2f-98004019047b" providerId="ADAL" clId="{8DD58007-CC56-40A4-B783-E583AE9E5B9B}" dt="2024-09-20T09:04:33.834" v="2"/>
          <ac:spMkLst>
            <pc:docMk/>
            <pc:sldMk cId="4086279104" sldId="281"/>
            <ac:spMk id="4" creationId="{2ED8476A-DB3C-741A-B388-4CEB7EDEF6F9}"/>
          </ac:spMkLst>
        </pc:spChg>
      </pc:sldChg>
      <pc:sldChg chg="modSp mod">
        <pc:chgData name="Coffey, May" userId="74318281-8da5-4c25-9c2f-98004019047b" providerId="ADAL" clId="{8DD58007-CC56-40A4-B783-E583AE9E5B9B}" dt="2024-09-20T09:04:45.158" v="3"/>
        <pc:sldMkLst>
          <pc:docMk/>
          <pc:sldMk cId="1037190083" sldId="282"/>
        </pc:sldMkLst>
        <pc:spChg chg="mod">
          <ac:chgData name="Coffey, May" userId="74318281-8da5-4c25-9c2f-98004019047b" providerId="ADAL" clId="{8DD58007-CC56-40A4-B783-E583AE9E5B9B}" dt="2024-09-20T09:04:45.158" v="3"/>
          <ac:spMkLst>
            <pc:docMk/>
            <pc:sldMk cId="1037190083" sldId="282"/>
            <ac:spMk id="4" creationId="{2F8E1EC5-ABF0-DC40-6BF9-21C8B8CD72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1146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0075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Oldham</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270F-9CA7-8B5E-475C-8F41F0983CE3}"/>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98BDC4AA-A246-36E4-1F42-9D8112CDC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094" y="414067"/>
            <a:ext cx="9159906" cy="6477493"/>
          </a:xfrm>
          <a:prstGeom prst="rect">
            <a:avLst/>
          </a:prstGeom>
        </p:spPr>
      </p:pic>
      <p:sp>
        <p:nvSpPr>
          <p:cNvPr id="4" name="TextBox 3">
            <a:extLst>
              <a:ext uri="{FF2B5EF4-FFF2-40B4-BE49-F238E27FC236}">
                <a16:creationId xmlns:a16="http://schemas.microsoft.com/office/drawing/2014/main" id="{005EF843-EB43-B747-A382-21F6A5D4EF5B}"/>
              </a:ext>
            </a:extLst>
          </p:cNvPr>
          <p:cNvSpPr txBox="1"/>
          <p:nvPr/>
        </p:nvSpPr>
        <p:spPr>
          <a:xfrm>
            <a:off x="571500" y="1210454"/>
            <a:ext cx="2460594" cy="4708981"/>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39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7C31-AE8F-A0F3-9D93-7C2D641A8F16}"/>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5C5B5A"/>
                </a:solidFill>
                <a:latin typeface="Arial" panose="020B0604020202020204" pitchFamily="34" charset="0"/>
                <a:cs typeface="Arial" panose="020B0604020202020204" pitchFamily="34" charset="0"/>
              </a:rPr>
              <a:t>Income deprivation affecting older people</a:t>
            </a:r>
          </a:p>
        </p:txBody>
      </p:sp>
      <p:pic>
        <p:nvPicPr>
          <p:cNvPr id="3" name="Picture 2">
            <a:extLst>
              <a:ext uri="{FF2B5EF4-FFF2-40B4-BE49-F238E27FC236}">
                <a16:creationId xmlns:a16="http://schemas.microsoft.com/office/drawing/2014/main" id="{CD589C04-66CC-469A-2256-279FE98C7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541" y="461667"/>
            <a:ext cx="8961484" cy="6337176"/>
          </a:xfrm>
          <a:prstGeom prst="rect">
            <a:avLst/>
          </a:prstGeom>
        </p:spPr>
      </p:pic>
      <p:sp>
        <p:nvSpPr>
          <p:cNvPr id="4" name="TextBox 3">
            <a:extLst>
              <a:ext uri="{FF2B5EF4-FFF2-40B4-BE49-F238E27FC236}">
                <a16:creationId xmlns:a16="http://schemas.microsoft.com/office/drawing/2014/main" id="{2F2EA3C4-C672-B77A-4D81-329D14642C4F}"/>
              </a:ext>
            </a:extLst>
          </p:cNvPr>
          <p:cNvSpPr txBox="1"/>
          <p:nvPr/>
        </p:nvSpPr>
        <p:spPr>
          <a:xfrm>
            <a:off x="9144" y="6027003"/>
            <a:ext cx="314139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a:t>
            </a:r>
            <a:r>
              <a:rPr lang="en-GB" sz="1200" dirty="0">
                <a:solidFill>
                  <a:srgbClr val="5C5B5A"/>
                </a:solidFill>
                <a:latin typeface="Arial" panose="020B0604020202020204" pitchFamily="34" charset="0"/>
                <a:cs typeface="Arial" panose="020B0604020202020204" pitchFamily="34" charset="0"/>
              </a:rPr>
              <a:t>:</a:t>
            </a:r>
          </a:p>
          <a:p>
            <a:pPr marL="171450" indent="-171450">
              <a:buFontTx/>
              <a:buChar char="-"/>
            </a:pPr>
            <a:r>
              <a:rPr lang="en-GB" sz="12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1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119802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26ACD-BBC5-02F8-25B6-2686EBC9E548}"/>
              </a:ext>
            </a:extLst>
          </p:cNvPr>
          <p:cNvSpPr txBox="1"/>
          <p:nvPr/>
        </p:nvSpPr>
        <p:spPr>
          <a:xfrm>
            <a:off x="8514826" y="6167734"/>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BC13F86D-17DF-21C7-9973-9CE8D39D152D}"/>
              </a:ext>
            </a:extLst>
          </p:cNvPr>
          <p:cNvSpPr txBox="1"/>
          <p:nvPr/>
        </p:nvSpPr>
        <p:spPr>
          <a:xfrm>
            <a:off x="8514826" y="2969894"/>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text&#10;&#10;Description automatically generated">
            <a:extLst>
              <a:ext uri="{FF2B5EF4-FFF2-40B4-BE49-F238E27FC236}">
                <a16:creationId xmlns:a16="http://schemas.microsoft.com/office/drawing/2014/main" id="{FBB6B50C-B20B-06D5-8C4E-A755164D0685}"/>
              </a:ext>
            </a:extLst>
          </p:cNvPr>
          <p:cNvPicPr>
            <a:picLocks noChangeAspect="1"/>
          </p:cNvPicPr>
          <p:nvPr/>
        </p:nvPicPr>
        <p:blipFill rotWithShape="1">
          <a:blip r:embed="rId2">
            <a:extLst>
              <a:ext uri="{28A0092B-C50C-407E-A947-70E740481C1C}">
                <a14:useLocalDpi xmlns:a14="http://schemas.microsoft.com/office/drawing/2010/main" val="0"/>
              </a:ext>
            </a:extLst>
          </a:blip>
          <a:srcRect l="560" t="1206" b="1567"/>
          <a:stretch/>
        </p:blipFill>
        <p:spPr>
          <a:xfrm>
            <a:off x="33740" y="612476"/>
            <a:ext cx="8523179" cy="5426015"/>
          </a:xfrm>
          <a:prstGeom prst="rect">
            <a:avLst/>
          </a:prstGeom>
        </p:spPr>
      </p:pic>
      <p:sp>
        <p:nvSpPr>
          <p:cNvPr id="5" name="Title 1">
            <a:extLst>
              <a:ext uri="{FF2B5EF4-FFF2-40B4-BE49-F238E27FC236}">
                <a16:creationId xmlns:a16="http://schemas.microsoft.com/office/drawing/2014/main" id="{8234B61B-F7FC-8F44-BCDA-43412614057B}"/>
              </a:ext>
            </a:extLst>
          </p:cNvPr>
          <p:cNvSpPr txBox="1">
            <a:spLocks/>
          </p:cNvSpPr>
          <p:nvPr/>
        </p:nvSpPr>
        <p:spPr>
          <a:xfrm>
            <a:off x="-1" y="0"/>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4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£24 million a year if every pensioner in Oldham entitled to Pension Credit but not currently claiming did claim their entitlement.</a:t>
            </a: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294989"/>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63E7A-E16F-82F1-02AF-8180F46B01A3}"/>
              </a:ext>
            </a:extLst>
          </p:cNvPr>
          <p:cNvSpPr txBox="1"/>
          <p:nvPr/>
        </p:nvSpPr>
        <p:spPr>
          <a:xfrm>
            <a:off x="2" y="-18034"/>
            <a:ext cx="1062110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Oldham there were 35,984 who received WFA in 2022/23, and this is expected to decrease to approximately the number who are claiming Pension Credit (latest figure is 5,524) so the reduction will be around -30,500 recipients since 2022/23.  This is 8.5% of the total reduction across GM (-359,000) and a drop in recipients in Oldham since 2022/23 of -84.7%.</a:t>
            </a:r>
          </a:p>
        </p:txBody>
      </p:sp>
      <p:pic>
        <p:nvPicPr>
          <p:cNvPr id="5" name="Picture 4" descr="A table with numbers and text&#10;&#10;Description automatically generated">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69BDE-ABED-8C96-6187-924FF3659932}"/>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Oldham total WFA payout in 2022/23 (the latest year for which there is data) was £14,654,000.  Total payout in 2024/25 is estimated at £1,313,700 representing a reduction of some £13,340,000.  This estimate is -91.0% lower than the payout in 2022/23.  </a:t>
            </a:r>
            <a:r>
              <a:rPr lang="en-GB" sz="1400">
                <a:solidFill>
                  <a:srgbClr val="5C5B5A"/>
                </a:solidFill>
                <a:latin typeface="Arial" panose="020B0604020202020204" pitchFamily="34" charset="0"/>
                <a:cs typeface="Arial" panose="020B0604020202020204" pitchFamily="34" charset="0"/>
              </a:rPr>
              <a:t>The reduction of £13,340,000 in Oldham is 8.5% of the total estimated reduction across GM.</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p:cNvSpPr>
          <p:nvPr/>
        </p:nvSpPr>
        <p:spPr>
          <a:xfrm>
            <a:off x="3174961" y="80309"/>
            <a:ext cx="5531376" cy="524053"/>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0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B8386C-1C81-CE12-31C5-259D3EE427BC}"/>
              </a:ext>
            </a:extLst>
          </p:cNvPr>
          <p:cNvSpPr txBox="1">
            <a:spLocks/>
          </p:cNvSpPr>
          <p:nvPr/>
        </p:nvSpPr>
        <p:spPr>
          <a:xfrm>
            <a:off x="1832542" y="2155526"/>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Oldham</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A1560E-A71A-57CE-08EA-4839C696C498}"/>
              </a:ext>
            </a:extLst>
          </p:cNvPr>
          <p:cNvSpPr txBox="1"/>
          <p:nvPr/>
        </p:nvSpPr>
        <p:spPr>
          <a:xfrm>
            <a:off x="2840957" y="522652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356825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164A1-DA6A-27CC-6C11-2C048834CB68}"/>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FDC5-0997-6D85-C48E-59F9A82B8891}"/>
              </a:ext>
            </a:extLst>
          </p:cNvPr>
          <p:cNvSpPr>
            <a:spLocks noGrp="1"/>
          </p:cNvSpPr>
          <p:nvPr>
            <p:ph type="title"/>
          </p:nvPr>
        </p:nvSpPr>
        <p:spPr>
          <a:xfrm>
            <a:off x="0" y="1"/>
            <a:ext cx="6803472"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Oldham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3AA2AA5-4FC1-1592-2499-0F8A12D6C272}"/>
              </a:ext>
            </a:extLst>
          </p:cNvPr>
          <p:cNvSpPr>
            <a:spLocks noGrp="1"/>
          </p:cNvSpPr>
          <p:nvPr>
            <p:ph idx="1"/>
          </p:nvPr>
        </p:nvSpPr>
        <p:spPr>
          <a:xfrm>
            <a:off x="0" y="494952"/>
            <a:ext cx="12191999" cy="5310830"/>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£74.11</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5,524</a:t>
            </a:r>
            <a:r>
              <a:rPr lang="en-US" sz="2400" kern="0" dirty="0">
                <a:effectLst/>
                <a:latin typeface="Arial" panose="020B0604020202020204" pitchFamily="34" charset="0"/>
                <a:ea typeface="Times New Roman" panose="02020603050405020304" pitchFamily="18" charset="0"/>
              </a:rPr>
              <a:t> Pension Credit claimants in Oldham out of </a:t>
            </a:r>
            <a:r>
              <a:rPr lang="en-US" sz="2400" b="1" kern="0" dirty="0">
                <a:effectLst/>
                <a:latin typeface="Arial" panose="020B0604020202020204" pitchFamily="34" charset="0"/>
                <a:ea typeface="Times New Roman" panose="02020603050405020304" pitchFamily="18" charset="0"/>
              </a:rPr>
              <a:t>36,941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14.9%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£7.9 million </a:t>
            </a:r>
            <a:r>
              <a:rPr lang="en-US" sz="2400" kern="0" dirty="0">
                <a:effectLst/>
                <a:latin typeface="Arial" panose="020B0604020202020204" pitchFamily="34" charset="0"/>
                <a:ea typeface="Times New Roman" panose="02020603050405020304" pitchFamily="18" charset="0"/>
              </a:rPr>
              <a:t>is currently being unclaimed in Oldham each year and that some </a:t>
            </a:r>
            <a:r>
              <a:rPr lang="en-US" sz="2400" b="1" kern="0" dirty="0">
                <a:effectLst/>
                <a:latin typeface="Arial" panose="020B0604020202020204" pitchFamily="34" charset="0"/>
                <a:ea typeface="Times New Roman" panose="02020603050405020304" pitchFamily="18" charset="0"/>
              </a:rPr>
              <a:t>3,244</a:t>
            </a:r>
            <a:r>
              <a:rPr lang="en-US" sz="2400" kern="0" dirty="0">
                <a:effectLst/>
                <a:latin typeface="Arial" panose="020B0604020202020204" pitchFamily="34" charset="0"/>
                <a:ea typeface="Times New Roman" panose="02020603050405020304" pitchFamily="18" charset="0"/>
              </a:rPr>
              <a:t> 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Oldham alone is approx. £</a:t>
            </a:r>
            <a:r>
              <a:rPr lang="en-US" sz="2400" b="1" dirty="0">
                <a:latin typeface="Arial" panose="020B0604020202020204" pitchFamily="34" charset="0"/>
                <a:cs typeface="Arial" panose="020B0604020202020204" pitchFamily="34" charset="0"/>
              </a:rPr>
              <a:t>24</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Oldham are:</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Coldhurst</a:t>
            </a:r>
            <a:r>
              <a:rPr lang="en-GB" dirty="0">
                <a:latin typeface="Arial" panose="020B0604020202020204" pitchFamily="34" charset="0"/>
                <a:cs typeface="Arial" panose="020B0604020202020204" pitchFamily="34" charset="0"/>
              </a:rPr>
              <a:t> (281).</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Werneth</a:t>
            </a:r>
            <a:r>
              <a:rPr lang="en-GB" dirty="0">
                <a:latin typeface="Arial" panose="020B0604020202020204" pitchFamily="34" charset="0"/>
                <a:cs typeface="Arial" panose="020B0604020202020204" pitchFamily="34" charset="0"/>
              </a:rPr>
              <a:t> (243).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Alexandra (238).</a:t>
            </a:r>
          </a:p>
          <a:p>
            <a:endParaRPr lang="en-US" sz="31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6CD58D-89BA-87C7-1C8A-620706BE1D3C}"/>
              </a:ext>
            </a:extLst>
          </p:cNvPr>
          <p:cNvSpPr txBox="1"/>
          <p:nvPr/>
        </p:nvSpPr>
        <p:spPr>
          <a:xfrm>
            <a:off x="18288" y="6131800"/>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CE9FD8D8-CCA3-B239-3D57-48D5E56373D8}"/>
              </a:ext>
            </a:extLst>
          </p:cNvPr>
          <p:cNvSpPr txBox="1"/>
          <p:nvPr/>
        </p:nvSpPr>
        <p:spPr>
          <a:xfrm>
            <a:off x="0" y="6491521"/>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B6460EDE-0B59-1164-6053-DBA9E8FA58FC}"/>
              </a:ext>
            </a:extLst>
          </p:cNvPr>
          <p:cNvSpPr txBox="1"/>
          <p:nvPr/>
        </p:nvSpPr>
        <p:spPr>
          <a:xfrm>
            <a:off x="5191125" y="6645410"/>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234827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CF1E-86AC-B7D0-667A-7E1544178169}"/>
              </a:ext>
            </a:extLst>
          </p:cNvPr>
          <p:cNvSpPr txBox="1">
            <a:spLocks/>
          </p:cNvSpPr>
          <p:nvPr/>
        </p:nvSpPr>
        <p:spPr>
          <a:xfrm>
            <a:off x="-1" y="0"/>
            <a:ext cx="9949344"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Oldham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E1119FF-6685-2290-DDCC-FC1B559F45A4}"/>
              </a:ext>
            </a:extLst>
          </p:cNvPr>
          <p:cNvSpPr txBox="1"/>
          <p:nvPr/>
        </p:nvSpPr>
        <p:spPr>
          <a:xfrm>
            <a:off x="0" y="6581001"/>
            <a:ext cx="6096000"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EE77A9-3451-79F1-6F7E-EE0C3A594E74}"/>
              </a:ext>
            </a:extLst>
          </p:cNvPr>
          <p:cNvSpPr txBox="1"/>
          <p:nvPr/>
        </p:nvSpPr>
        <p:spPr>
          <a:xfrm>
            <a:off x="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number of people&#10;&#10;Description automatically generated with medium confidence">
            <a:extLst>
              <a:ext uri="{FF2B5EF4-FFF2-40B4-BE49-F238E27FC236}">
                <a16:creationId xmlns:a16="http://schemas.microsoft.com/office/drawing/2014/main" id="{0602451A-1E4A-20FA-637D-213E52045B3D}"/>
              </a:ext>
            </a:extLst>
          </p:cNvPr>
          <p:cNvPicPr>
            <a:picLocks noChangeAspect="1"/>
          </p:cNvPicPr>
          <p:nvPr/>
        </p:nvPicPr>
        <p:blipFill rotWithShape="1">
          <a:blip r:embed="rId2">
            <a:extLst>
              <a:ext uri="{28A0092B-C50C-407E-A947-70E740481C1C}">
                <a14:useLocalDpi xmlns:a14="http://schemas.microsoft.com/office/drawing/2010/main" val="0"/>
              </a:ext>
            </a:extLst>
          </a:blip>
          <a:srcRect l="3022" t="1232" r="1098" b="1682"/>
          <a:stretch/>
        </p:blipFill>
        <p:spPr>
          <a:xfrm>
            <a:off x="3378679" y="559817"/>
            <a:ext cx="5434641" cy="5422061"/>
          </a:xfrm>
          <a:prstGeom prst="rect">
            <a:avLst/>
          </a:prstGeom>
        </p:spPr>
      </p:pic>
    </p:spTree>
    <p:extLst>
      <p:ext uri="{BB962C8B-B14F-4D97-AF65-F5344CB8AC3E}">
        <p14:creationId xmlns:p14="http://schemas.microsoft.com/office/powerpoint/2010/main" val="10059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96FA-C3E2-4D42-691C-1459AB793925}"/>
              </a:ext>
            </a:extLst>
          </p:cNvPr>
          <p:cNvSpPr txBox="1">
            <a:spLocks/>
          </p:cNvSpPr>
          <p:nvPr/>
        </p:nvSpPr>
        <p:spPr>
          <a:xfrm>
            <a:off x="0" y="1"/>
            <a:ext cx="1220114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solidFill>
                  <a:srgbClr val="5C5B5A"/>
                </a:solidFill>
                <a:latin typeface="Arial" panose="020B0604020202020204" pitchFamily="34" charset="0"/>
                <a:cs typeface="Arial" panose="020B0604020202020204" pitchFamily="34" charset="0"/>
              </a:rPr>
              <a:t>Estimated Eligible Non-Recipients (ENRs) by ward in Oldham (February 2024)</a:t>
            </a:r>
            <a:endParaRPr lang="en-US" sz="250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CC61366C-3E3B-B483-D272-7F065E1B516F}"/>
              </a:ext>
            </a:extLst>
          </p:cNvPr>
          <p:cNvSpPr txBox="1"/>
          <p:nvPr/>
        </p:nvSpPr>
        <p:spPr>
          <a:xfrm>
            <a:off x="0" y="6109534"/>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87F99844-D89E-0A8B-D099-5FCD679118A3}"/>
              </a:ext>
            </a:extLst>
          </p:cNvPr>
          <p:cNvSpPr txBox="1"/>
          <p:nvPr/>
        </p:nvSpPr>
        <p:spPr>
          <a:xfrm>
            <a:off x="9143" y="5257183"/>
            <a:ext cx="3983831"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FD16EE60-3E11-3FE8-EC82-FFE318D8BDC7}"/>
              </a:ext>
            </a:extLst>
          </p:cNvPr>
          <p:cNvSpPr txBox="1"/>
          <p:nvPr/>
        </p:nvSpPr>
        <p:spPr>
          <a:xfrm>
            <a:off x="9143" y="3504484"/>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BE72F1-A61C-7236-7580-054419B6D5AD}"/>
              </a:ext>
            </a:extLst>
          </p:cNvPr>
          <p:cNvSpPr txBox="1"/>
          <p:nvPr/>
        </p:nvSpPr>
        <p:spPr>
          <a:xfrm>
            <a:off x="9143" y="2989773"/>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table with text and numbers&#10;&#10;Description automatically generated with medium confidence">
            <a:extLst>
              <a:ext uri="{FF2B5EF4-FFF2-40B4-BE49-F238E27FC236}">
                <a16:creationId xmlns:a16="http://schemas.microsoft.com/office/drawing/2014/main" id="{4BF8E557-3E8B-768E-F947-88F4CA88563A}"/>
              </a:ext>
            </a:extLst>
          </p:cNvPr>
          <p:cNvPicPr>
            <a:picLocks noChangeAspect="1"/>
          </p:cNvPicPr>
          <p:nvPr/>
        </p:nvPicPr>
        <p:blipFill rotWithShape="1">
          <a:blip r:embed="rId2">
            <a:extLst>
              <a:ext uri="{28A0092B-C50C-407E-A947-70E740481C1C}">
                <a14:useLocalDpi xmlns:a14="http://schemas.microsoft.com/office/drawing/2010/main" val="0"/>
              </a:ext>
            </a:extLst>
          </a:blip>
          <a:srcRect l="1668" t="-586" r="1259" b="1142"/>
          <a:stretch/>
        </p:blipFill>
        <p:spPr>
          <a:xfrm>
            <a:off x="4381500" y="477433"/>
            <a:ext cx="6341133" cy="5568000"/>
          </a:xfrm>
          <a:prstGeom prst="rect">
            <a:avLst/>
          </a:prstGeom>
        </p:spPr>
      </p:pic>
    </p:spTree>
    <p:extLst>
      <p:ext uri="{BB962C8B-B14F-4D97-AF65-F5344CB8AC3E}">
        <p14:creationId xmlns:p14="http://schemas.microsoft.com/office/powerpoint/2010/main" val="403958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30D4-CEAC-C275-299A-AFAD8BFABF84}"/>
              </a:ext>
            </a:extLst>
          </p:cNvPr>
          <p:cNvSpPr txBox="1">
            <a:spLocks/>
          </p:cNvSpPr>
          <p:nvPr/>
        </p:nvSpPr>
        <p:spPr>
          <a:xfrm>
            <a:off x="0"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350" b="1" dirty="0">
                <a:solidFill>
                  <a:srgbClr val="5C5B5A"/>
                </a:solidFill>
                <a:latin typeface="Arial" panose="020B0604020202020204" pitchFamily="34" charset="0"/>
                <a:cs typeface="Arial" panose="020B0604020202020204" pitchFamily="34" charset="0"/>
              </a:rPr>
              <a:t>Estimated total amount of missed Pension Credit uptake in Oldham (February 2024)</a:t>
            </a:r>
            <a:endParaRPr lang="en-US" sz="235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D91026-5F06-31D9-6162-624ADFD0F12B}"/>
              </a:ext>
            </a:extLst>
          </p:cNvPr>
          <p:cNvSpPr txBox="1"/>
          <p:nvPr/>
        </p:nvSpPr>
        <p:spPr>
          <a:xfrm>
            <a:off x="9144" y="6088559"/>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5C5B5A"/>
                </a:solidFill>
                <a:highlight>
                  <a:srgbClr val="C0C0C0"/>
                </a:highlight>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7551EA-B601-0A47-CEB6-9C7A8A3DF069}"/>
              </a:ext>
            </a:extLst>
          </p:cNvPr>
          <p:cNvSpPr txBox="1"/>
          <p:nvPr/>
        </p:nvSpPr>
        <p:spPr>
          <a:xfrm>
            <a:off x="9144" y="4960189"/>
            <a:ext cx="3251641"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table with text and numbers&#10;&#10;Description automatically generated">
            <a:extLst>
              <a:ext uri="{FF2B5EF4-FFF2-40B4-BE49-F238E27FC236}">
                <a16:creationId xmlns:a16="http://schemas.microsoft.com/office/drawing/2014/main" id="{6D98A4ED-1896-D89E-FB45-8C1A7F833BE5}"/>
              </a:ext>
            </a:extLst>
          </p:cNvPr>
          <p:cNvPicPr>
            <a:picLocks noChangeAspect="1"/>
          </p:cNvPicPr>
          <p:nvPr/>
        </p:nvPicPr>
        <p:blipFill rotWithShape="1">
          <a:blip r:embed="rId4">
            <a:extLst>
              <a:ext uri="{28A0092B-C50C-407E-A947-70E740481C1C}">
                <a14:useLocalDpi xmlns:a14="http://schemas.microsoft.com/office/drawing/2010/main" val="0"/>
              </a:ext>
            </a:extLst>
          </a:blip>
          <a:srcRect l="1036" t="1189" r="947" b="1033"/>
          <a:stretch/>
        </p:blipFill>
        <p:spPr>
          <a:xfrm>
            <a:off x="4810125" y="515682"/>
            <a:ext cx="6337911" cy="5079593"/>
          </a:xfrm>
          <a:prstGeom prst="rect">
            <a:avLst/>
          </a:prstGeom>
        </p:spPr>
      </p:pic>
    </p:spTree>
    <p:extLst>
      <p:ext uri="{BB962C8B-B14F-4D97-AF65-F5344CB8AC3E}">
        <p14:creationId xmlns:p14="http://schemas.microsoft.com/office/powerpoint/2010/main" val="463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4BD76E2-1091-4E59-82E9-2014B5B90676}">
  <ds:schemaRefs>
    <ds:schemaRef ds:uri="http://schemas.microsoft.com/sharepoint/v3/contenttype/forms"/>
  </ds:schemaRefs>
</ds:datastoreItem>
</file>

<file path=customXml/itemProps3.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1639</TotalTime>
  <Words>2834</Words>
  <Application>Microsoft Office PowerPoint</Application>
  <PresentationFormat>Widescreen</PresentationFormat>
  <Paragraphs>164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PowerPoint Presentation</vt:lpstr>
      <vt:lpstr>PowerPoint Presentation</vt:lpstr>
      <vt:lpstr>Pension Credit - other potential benefits </vt:lpstr>
      <vt:lpstr>Key statistics for Oldham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255</cp:revision>
  <dcterms:created xsi:type="dcterms:W3CDTF">2020-10-30T09:24:29Z</dcterms:created>
  <dcterms:modified xsi:type="dcterms:W3CDTF">2024-09-20T09:51:17Z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